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7" r:id="rId2"/>
    <p:sldId id="256" r:id="rId3"/>
    <p:sldId id="258" r:id="rId4"/>
    <p:sldId id="351" r:id="rId5"/>
    <p:sldId id="352" r:id="rId6"/>
    <p:sldId id="260" r:id="rId7"/>
    <p:sldId id="261" r:id="rId8"/>
    <p:sldId id="262" r:id="rId9"/>
    <p:sldId id="350"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54" r:id="rId53"/>
    <p:sldId id="306" r:id="rId54"/>
    <p:sldId id="356" r:id="rId55"/>
    <p:sldId id="307" r:id="rId56"/>
    <p:sldId id="308" r:id="rId57"/>
    <p:sldId id="309" r:id="rId58"/>
    <p:sldId id="310" r:id="rId59"/>
    <p:sldId id="311" r:id="rId60"/>
    <p:sldId id="313" r:id="rId61"/>
    <p:sldId id="314" r:id="rId62"/>
    <p:sldId id="358" r:id="rId63"/>
    <p:sldId id="315" r:id="rId64"/>
    <p:sldId id="316" r:id="rId65"/>
    <p:sldId id="317" r:id="rId66"/>
    <p:sldId id="318" r:id="rId67"/>
    <p:sldId id="320" r:id="rId68"/>
    <p:sldId id="321" r:id="rId69"/>
    <p:sldId id="322" r:id="rId70"/>
    <p:sldId id="319" r:id="rId71"/>
    <p:sldId id="323" r:id="rId72"/>
    <p:sldId id="340" r:id="rId73"/>
    <p:sldId id="324" r:id="rId74"/>
    <p:sldId id="325" r:id="rId75"/>
    <p:sldId id="326" r:id="rId76"/>
    <p:sldId id="327" r:id="rId77"/>
    <p:sldId id="328" r:id="rId78"/>
    <p:sldId id="361" r:id="rId79"/>
    <p:sldId id="329" r:id="rId80"/>
    <p:sldId id="330" r:id="rId81"/>
    <p:sldId id="341" r:id="rId82"/>
    <p:sldId id="344" r:id="rId83"/>
    <p:sldId id="342" r:id="rId84"/>
    <p:sldId id="346" r:id="rId85"/>
    <p:sldId id="347" r:id="rId86"/>
    <p:sldId id="349" r:id="rId87"/>
    <p:sldId id="331" r:id="rId88"/>
    <p:sldId id="332" r:id="rId89"/>
    <p:sldId id="333" r:id="rId90"/>
    <p:sldId id="334" r:id="rId91"/>
    <p:sldId id="336" r:id="rId92"/>
    <p:sldId id="337" r:id="rId93"/>
    <p:sldId id="339" r:id="rId94"/>
    <p:sldId id="338"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er Tschoepe" initials="WT" lastIdx="1" clrIdx="0">
    <p:extLst>
      <p:ext uri="{19B8F6BF-5375-455C-9EA6-DF929625EA0E}">
        <p15:presenceInfo xmlns:p15="http://schemas.microsoft.com/office/powerpoint/2012/main" xmlns="" userId="4c76373fdb8bf003" providerId="Windows Live"/>
      </p:ext>
    </p:extLst>
  </p:cmAuthor>
  <p:cmAuthor id="2" name="Rae" initials="R" lastIdx="3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C1A56"/>
    <a:srgbClr val="003300"/>
    <a:srgbClr val="273A16"/>
    <a:srgbClr val="0000CC"/>
    <a:srgbClr val="395698"/>
    <a:srgbClr val="66FFCC"/>
    <a:srgbClr val="5335D1"/>
    <a:srgbClr val="1B2230"/>
    <a:srgbClr val="939FAD"/>
    <a:srgbClr val="0402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1563" autoAdjust="0"/>
  </p:normalViewPr>
  <p:slideViewPr>
    <p:cSldViewPr snapToGrid="0">
      <p:cViewPr>
        <p:scale>
          <a:sx n="66" d="100"/>
          <a:sy n="66" d="100"/>
        </p:scale>
        <p:origin x="-1650" y="-1116"/>
      </p:cViewPr>
      <p:guideLst>
        <p:guide orient="horz" pos="2160"/>
        <p:guide pos="384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ECBED-067A-4CB8-973A-31C419754C3E}" type="datetimeFigureOut">
              <a:rPr lang="en-US" smtClean="0"/>
              <a:t>11/30/2020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FDB0A-5CFF-4F3E-80A6-05A04C304824}" type="slidenum">
              <a:rPr lang="en-US" smtClean="0"/>
              <a:t>‹#›</a:t>
            </a:fld>
            <a:endParaRPr lang="en-US"/>
          </a:p>
        </p:txBody>
      </p:sp>
    </p:spTree>
    <p:extLst>
      <p:ext uri="{BB962C8B-B14F-4D97-AF65-F5344CB8AC3E}">
        <p14:creationId xmlns:p14="http://schemas.microsoft.com/office/powerpoint/2010/main" val="3796201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9FDB0A-5CFF-4F3E-80A6-05A04C304824}" type="slidenum">
              <a:rPr lang="en-US" smtClean="0"/>
              <a:t>1</a:t>
            </a:fld>
            <a:endParaRPr lang="en-US"/>
          </a:p>
        </p:txBody>
      </p:sp>
    </p:spTree>
    <p:extLst>
      <p:ext uri="{BB962C8B-B14F-4D97-AF65-F5344CB8AC3E}">
        <p14:creationId xmlns:p14="http://schemas.microsoft.com/office/powerpoint/2010/main" val="295895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29</a:t>
            </a:fld>
            <a:endParaRPr lang="en-US"/>
          </a:p>
        </p:txBody>
      </p:sp>
    </p:spTree>
    <p:extLst>
      <p:ext uri="{BB962C8B-B14F-4D97-AF65-F5344CB8AC3E}">
        <p14:creationId xmlns:p14="http://schemas.microsoft.com/office/powerpoint/2010/main" val="1312853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33</a:t>
            </a:fld>
            <a:endParaRPr lang="en-US"/>
          </a:p>
        </p:txBody>
      </p:sp>
    </p:spTree>
    <p:extLst>
      <p:ext uri="{BB962C8B-B14F-4D97-AF65-F5344CB8AC3E}">
        <p14:creationId xmlns:p14="http://schemas.microsoft.com/office/powerpoint/2010/main" val="349821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47</a:t>
            </a:fld>
            <a:endParaRPr lang="en-US"/>
          </a:p>
        </p:txBody>
      </p:sp>
    </p:spTree>
    <p:extLst>
      <p:ext uri="{BB962C8B-B14F-4D97-AF65-F5344CB8AC3E}">
        <p14:creationId xmlns:p14="http://schemas.microsoft.com/office/powerpoint/2010/main" val="45057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51</a:t>
            </a:fld>
            <a:endParaRPr lang="en-US"/>
          </a:p>
        </p:txBody>
      </p:sp>
    </p:spTree>
    <p:extLst>
      <p:ext uri="{BB962C8B-B14F-4D97-AF65-F5344CB8AC3E}">
        <p14:creationId xmlns:p14="http://schemas.microsoft.com/office/powerpoint/2010/main" val="99279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52</a:t>
            </a:fld>
            <a:endParaRPr lang="en-US"/>
          </a:p>
        </p:txBody>
      </p:sp>
    </p:spTree>
    <p:extLst>
      <p:ext uri="{BB962C8B-B14F-4D97-AF65-F5344CB8AC3E}">
        <p14:creationId xmlns:p14="http://schemas.microsoft.com/office/powerpoint/2010/main" val="992795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57</a:t>
            </a:fld>
            <a:endParaRPr lang="en-US"/>
          </a:p>
        </p:txBody>
      </p:sp>
    </p:spTree>
    <p:extLst>
      <p:ext uri="{BB962C8B-B14F-4D97-AF65-F5344CB8AC3E}">
        <p14:creationId xmlns:p14="http://schemas.microsoft.com/office/powerpoint/2010/main" val="316378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59</a:t>
            </a:fld>
            <a:endParaRPr lang="en-US"/>
          </a:p>
        </p:txBody>
      </p:sp>
    </p:spTree>
    <p:extLst>
      <p:ext uri="{BB962C8B-B14F-4D97-AF65-F5344CB8AC3E}">
        <p14:creationId xmlns:p14="http://schemas.microsoft.com/office/powerpoint/2010/main" val="354414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68</a:t>
            </a:fld>
            <a:endParaRPr lang="en-US"/>
          </a:p>
        </p:txBody>
      </p:sp>
    </p:spTree>
    <p:extLst>
      <p:ext uri="{BB962C8B-B14F-4D97-AF65-F5344CB8AC3E}">
        <p14:creationId xmlns:p14="http://schemas.microsoft.com/office/powerpoint/2010/main" val="2591426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71</a:t>
            </a:fld>
            <a:endParaRPr lang="en-US"/>
          </a:p>
        </p:txBody>
      </p:sp>
    </p:spTree>
    <p:extLst>
      <p:ext uri="{BB962C8B-B14F-4D97-AF65-F5344CB8AC3E}">
        <p14:creationId xmlns:p14="http://schemas.microsoft.com/office/powerpoint/2010/main" val="3908720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72</a:t>
            </a:fld>
            <a:endParaRPr lang="en-US"/>
          </a:p>
        </p:txBody>
      </p:sp>
    </p:spTree>
    <p:extLst>
      <p:ext uri="{BB962C8B-B14F-4D97-AF65-F5344CB8AC3E}">
        <p14:creationId xmlns:p14="http://schemas.microsoft.com/office/powerpoint/2010/main" val="178473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2</a:t>
            </a:fld>
            <a:endParaRPr lang="en-US"/>
          </a:p>
        </p:txBody>
      </p:sp>
    </p:spTree>
    <p:extLst>
      <p:ext uri="{BB962C8B-B14F-4D97-AF65-F5344CB8AC3E}">
        <p14:creationId xmlns:p14="http://schemas.microsoft.com/office/powerpoint/2010/main" val="374849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74</a:t>
            </a:fld>
            <a:endParaRPr lang="en-US"/>
          </a:p>
        </p:txBody>
      </p:sp>
    </p:spTree>
    <p:extLst>
      <p:ext uri="{BB962C8B-B14F-4D97-AF65-F5344CB8AC3E}">
        <p14:creationId xmlns:p14="http://schemas.microsoft.com/office/powerpoint/2010/main" val="2621437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75</a:t>
            </a:fld>
            <a:endParaRPr lang="en-US"/>
          </a:p>
        </p:txBody>
      </p:sp>
    </p:spTree>
    <p:extLst>
      <p:ext uri="{BB962C8B-B14F-4D97-AF65-F5344CB8AC3E}">
        <p14:creationId xmlns:p14="http://schemas.microsoft.com/office/powerpoint/2010/main" val="3471507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80</a:t>
            </a:fld>
            <a:endParaRPr lang="en-US"/>
          </a:p>
        </p:txBody>
      </p:sp>
    </p:spTree>
    <p:extLst>
      <p:ext uri="{BB962C8B-B14F-4D97-AF65-F5344CB8AC3E}">
        <p14:creationId xmlns:p14="http://schemas.microsoft.com/office/powerpoint/2010/main" val="3440817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81</a:t>
            </a:fld>
            <a:endParaRPr lang="en-US"/>
          </a:p>
        </p:txBody>
      </p:sp>
    </p:spTree>
    <p:extLst>
      <p:ext uri="{BB962C8B-B14F-4D97-AF65-F5344CB8AC3E}">
        <p14:creationId xmlns:p14="http://schemas.microsoft.com/office/powerpoint/2010/main" val="2488014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82</a:t>
            </a:fld>
            <a:endParaRPr lang="en-US"/>
          </a:p>
        </p:txBody>
      </p:sp>
    </p:spTree>
    <p:extLst>
      <p:ext uri="{BB962C8B-B14F-4D97-AF65-F5344CB8AC3E}">
        <p14:creationId xmlns:p14="http://schemas.microsoft.com/office/powerpoint/2010/main" val="3205761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FDB0A-5CFF-4F3E-80A6-05A04C3048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45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FDB0A-5CFF-4F3E-80A6-05A04C3048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8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FDB0A-5CFF-4F3E-80A6-05A04C3048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431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FDB0A-5CFF-4F3E-80A6-05A04C3048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31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91</a:t>
            </a:fld>
            <a:endParaRPr lang="en-US"/>
          </a:p>
        </p:txBody>
      </p:sp>
    </p:spTree>
    <p:extLst>
      <p:ext uri="{BB962C8B-B14F-4D97-AF65-F5344CB8AC3E}">
        <p14:creationId xmlns:p14="http://schemas.microsoft.com/office/powerpoint/2010/main" val="334984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9</a:t>
            </a:fld>
            <a:endParaRPr lang="en-US"/>
          </a:p>
        </p:txBody>
      </p:sp>
    </p:spTree>
    <p:extLst>
      <p:ext uri="{BB962C8B-B14F-4D97-AF65-F5344CB8AC3E}">
        <p14:creationId xmlns:p14="http://schemas.microsoft.com/office/powerpoint/2010/main" val="223974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14</a:t>
            </a:fld>
            <a:endParaRPr lang="en-US"/>
          </a:p>
        </p:txBody>
      </p:sp>
    </p:spTree>
    <p:extLst>
      <p:ext uri="{BB962C8B-B14F-4D97-AF65-F5344CB8AC3E}">
        <p14:creationId xmlns:p14="http://schemas.microsoft.com/office/powerpoint/2010/main" val="62452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17</a:t>
            </a:fld>
            <a:endParaRPr lang="en-US"/>
          </a:p>
        </p:txBody>
      </p:sp>
    </p:spTree>
    <p:extLst>
      <p:ext uri="{BB962C8B-B14F-4D97-AF65-F5344CB8AC3E}">
        <p14:creationId xmlns:p14="http://schemas.microsoft.com/office/powerpoint/2010/main" val="94842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20</a:t>
            </a:fld>
            <a:endParaRPr lang="en-US"/>
          </a:p>
        </p:txBody>
      </p:sp>
    </p:spTree>
    <p:extLst>
      <p:ext uri="{BB962C8B-B14F-4D97-AF65-F5344CB8AC3E}">
        <p14:creationId xmlns:p14="http://schemas.microsoft.com/office/powerpoint/2010/main" val="242534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21</a:t>
            </a:fld>
            <a:endParaRPr lang="en-US"/>
          </a:p>
        </p:txBody>
      </p:sp>
    </p:spTree>
    <p:extLst>
      <p:ext uri="{BB962C8B-B14F-4D97-AF65-F5344CB8AC3E}">
        <p14:creationId xmlns:p14="http://schemas.microsoft.com/office/powerpoint/2010/main" val="27372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23</a:t>
            </a:fld>
            <a:endParaRPr lang="en-US"/>
          </a:p>
        </p:txBody>
      </p:sp>
    </p:spTree>
    <p:extLst>
      <p:ext uri="{BB962C8B-B14F-4D97-AF65-F5344CB8AC3E}">
        <p14:creationId xmlns:p14="http://schemas.microsoft.com/office/powerpoint/2010/main" val="14371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FDB0A-5CFF-4F3E-80A6-05A04C304824}" type="slidenum">
              <a:rPr lang="en-US" smtClean="0"/>
              <a:t>27</a:t>
            </a:fld>
            <a:endParaRPr lang="en-US"/>
          </a:p>
        </p:txBody>
      </p:sp>
    </p:spTree>
    <p:extLst>
      <p:ext uri="{BB962C8B-B14F-4D97-AF65-F5344CB8AC3E}">
        <p14:creationId xmlns:p14="http://schemas.microsoft.com/office/powerpoint/2010/main" val="373351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E32F82-D0A2-4EB8-BDFF-931CAE33DF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8EE778D-D6CE-41F4-AC87-352ABA4687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4BC0080-C62C-41F8-9647-78D67FC22314}"/>
              </a:ext>
            </a:extLst>
          </p:cNvPr>
          <p:cNvSpPr>
            <a:spLocks noGrp="1"/>
          </p:cNvSpPr>
          <p:nvPr>
            <p:ph type="dt" sz="half" idx="10"/>
          </p:nvPr>
        </p:nvSpPr>
        <p:spPr/>
        <p:txBody>
          <a:bodyPr/>
          <a:lstStyle/>
          <a:p>
            <a:fld id="{44B095E0-6662-492B-9C2F-6328E55B23DD}" type="datetime1">
              <a:rPr lang="en-US" smtClean="0"/>
              <a:t>11/30/2020</a:t>
            </a:fld>
            <a:endParaRPr lang="en-US"/>
          </a:p>
        </p:txBody>
      </p:sp>
      <p:sp>
        <p:nvSpPr>
          <p:cNvPr id="5" name="Footer Placeholder 4">
            <a:extLst>
              <a:ext uri="{FF2B5EF4-FFF2-40B4-BE49-F238E27FC236}">
                <a16:creationId xmlns:a16="http://schemas.microsoft.com/office/drawing/2014/main" xmlns="" id="{812A4597-D016-4BEB-9470-FBDAFB33C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182289-FE87-49AF-8659-F7784F9F27F9}"/>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397816211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16A14-11CB-4CEF-B3A7-0F1F727702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3B7466-555E-4031-980C-09ABE80CDC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CD39A5-6EF8-49C5-A35A-2B1412319D6E}"/>
              </a:ext>
            </a:extLst>
          </p:cNvPr>
          <p:cNvSpPr>
            <a:spLocks noGrp="1"/>
          </p:cNvSpPr>
          <p:nvPr>
            <p:ph type="dt" sz="half" idx="10"/>
          </p:nvPr>
        </p:nvSpPr>
        <p:spPr/>
        <p:txBody>
          <a:bodyPr/>
          <a:lstStyle/>
          <a:p>
            <a:fld id="{E9858689-25F1-4DD3-8C95-FF8C5BD9929B}" type="datetime1">
              <a:rPr lang="en-US" smtClean="0"/>
              <a:t>11/30/2020</a:t>
            </a:fld>
            <a:endParaRPr lang="en-US"/>
          </a:p>
        </p:txBody>
      </p:sp>
      <p:sp>
        <p:nvSpPr>
          <p:cNvPr id="5" name="Footer Placeholder 4">
            <a:extLst>
              <a:ext uri="{FF2B5EF4-FFF2-40B4-BE49-F238E27FC236}">
                <a16:creationId xmlns:a16="http://schemas.microsoft.com/office/drawing/2014/main" xmlns="" id="{AFFC9EBB-B6B2-4C2B-B193-671DC8ABA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C52C3F-A7D6-486C-BE66-1CF4C9F82F95}"/>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377097270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ED0A1F-70BF-4DF8-86D0-F0B7F5DABE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4B9C488-029D-498C-BC30-33B8043AB9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390AB8-4B1C-483C-A1D2-87B2957555A8}"/>
              </a:ext>
            </a:extLst>
          </p:cNvPr>
          <p:cNvSpPr>
            <a:spLocks noGrp="1"/>
          </p:cNvSpPr>
          <p:nvPr>
            <p:ph type="dt" sz="half" idx="10"/>
          </p:nvPr>
        </p:nvSpPr>
        <p:spPr/>
        <p:txBody>
          <a:bodyPr/>
          <a:lstStyle/>
          <a:p>
            <a:fld id="{C245E29F-98BC-434B-A64C-5DC956AD548A}" type="datetime1">
              <a:rPr lang="en-US" smtClean="0"/>
              <a:t>11/30/2020</a:t>
            </a:fld>
            <a:endParaRPr lang="en-US"/>
          </a:p>
        </p:txBody>
      </p:sp>
      <p:sp>
        <p:nvSpPr>
          <p:cNvPr id="5" name="Footer Placeholder 4">
            <a:extLst>
              <a:ext uri="{FF2B5EF4-FFF2-40B4-BE49-F238E27FC236}">
                <a16:creationId xmlns:a16="http://schemas.microsoft.com/office/drawing/2014/main" xmlns="" id="{A397088A-9FD2-4BC7-ADD1-0CED02182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A855E1-A6B8-44C9-8858-6F855D2C8BA4}"/>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410743117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6A33F-1644-423C-BA09-716F5587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5DB35F-BD1C-4012-AD39-C8E3FF4EA0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75531E-A9E6-40DF-AEDA-589996102222}"/>
              </a:ext>
            </a:extLst>
          </p:cNvPr>
          <p:cNvSpPr>
            <a:spLocks noGrp="1"/>
          </p:cNvSpPr>
          <p:nvPr>
            <p:ph type="dt" sz="half" idx="10"/>
          </p:nvPr>
        </p:nvSpPr>
        <p:spPr/>
        <p:txBody>
          <a:bodyPr/>
          <a:lstStyle/>
          <a:p>
            <a:fld id="{3103CBA6-1706-4F9C-9B7A-531DF6B51B88}" type="datetime1">
              <a:rPr lang="en-US" smtClean="0"/>
              <a:t>11/30/2020</a:t>
            </a:fld>
            <a:endParaRPr lang="en-US"/>
          </a:p>
        </p:txBody>
      </p:sp>
      <p:sp>
        <p:nvSpPr>
          <p:cNvPr id="5" name="Footer Placeholder 4">
            <a:extLst>
              <a:ext uri="{FF2B5EF4-FFF2-40B4-BE49-F238E27FC236}">
                <a16:creationId xmlns:a16="http://schemas.microsoft.com/office/drawing/2014/main" xmlns="" id="{06A6C10F-0C6D-43DE-AA3C-015516862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A3678F-A924-417A-9318-3C49FE8767A2}"/>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25862579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C8DC0-E546-4363-9554-B364D41D8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FB6E6EE-8E72-48CA-B393-EE6ED4092B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8D2B9D-8559-4611-B72E-846B75B405E9}"/>
              </a:ext>
            </a:extLst>
          </p:cNvPr>
          <p:cNvSpPr>
            <a:spLocks noGrp="1"/>
          </p:cNvSpPr>
          <p:nvPr>
            <p:ph type="dt" sz="half" idx="10"/>
          </p:nvPr>
        </p:nvSpPr>
        <p:spPr/>
        <p:txBody>
          <a:bodyPr/>
          <a:lstStyle/>
          <a:p>
            <a:fld id="{F61B7A60-B60A-498A-9F04-8025319A339A}" type="datetime1">
              <a:rPr lang="en-US" smtClean="0"/>
              <a:t>11/30/2020</a:t>
            </a:fld>
            <a:endParaRPr lang="en-US"/>
          </a:p>
        </p:txBody>
      </p:sp>
      <p:sp>
        <p:nvSpPr>
          <p:cNvPr id="5" name="Footer Placeholder 4">
            <a:extLst>
              <a:ext uri="{FF2B5EF4-FFF2-40B4-BE49-F238E27FC236}">
                <a16:creationId xmlns:a16="http://schemas.microsoft.com/office/drawing/2014/main" xmlns="" id="{FAC33DF5-83AC-44E0-990E-58A235562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EC9D65-3823-4A70-A32E-361F45D9624B}"/>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228904069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E6450-F756-4BEA-8501-F161C55A85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D007DF5-253D-4C27-B92D-BEB7D6D4F6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5E9897-3495-4FA6-93DB-F82FF6152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91BFB9D-986E-40BE-ABEE-7B29C4974B06}"/>
              </a:ext>
            </a:extLst>
          </p:cNvPr>
          <p:cNvSpPr>
            <a:spLocks noGrp="1"/>
          </p:cNvSpPr>
          <p:nvPr>
            <p:ph type="dt" sz="half" idx="10"/>
          </p:nvPr>
        </p:nvSpPr>
        <p:spPr/>
        <p:txBody>
          <a:bodyPr/>
          <a:lstStyle/>
          <a:p>
            <a:fld id="{BA8EB6F0-E11D-4EA5-ABF6-B646554DA978}" type="datetime1">
              <a:rPr lang="en-US" smtClean="0"/>
              <a:t>11/30/2020</a:t>
            </a:fld>
            <a:endParaRPr lang="en-US"/>
          </a:p>
        </p:txBody>
      </p:sp>
      <p:sp>
        <p:nvSpPr>
          <p:cNvPr id="6" name="Footer Placeholder 5">
            <a:extLst>
              <a:ext uri="{FF2B5EF4-FFF2-40B4-BE49-F238E27FC236}">
                <a16:creationId xmlns:a16="http://schemas.microsoft.com/office/drawing/2014/main" xmlns="" id="{DE672B4D-380F-44D9-B19C-653CB90B50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EC2954-3031-4277-8B10-176E0E8E7796}"/>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19197224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B22EC0-DEBF-4372-9DD3-81C1C11AA6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3458215-9E60-4A1F-8E34-90348B7F4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35B4B42-4D79-4C4B-AFA8-E78583EC31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7833E62-640A-4351-8F89-D6AB2D381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884AD11-108C-4442-BD5D-7264F5835D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3487FD-EDF6-404F-A890-7A0AFEF89EA4}"/>
              </a:ext>
            </a:extLst>
          </p:cNvPr>
          <p:cNvSpPr>
            <a:spLocks noGrp="1"/>
          </p:cNvSpPr>
          <p:nvPr>
            <p:ph type="dt" sz="half" idx="10"/>
          </p:nvPr>
        </p:nvSpPr>
        <p:spPr/>
        <p:txBody>
          <a:bodyPr/>
          <a:lstStyle/>
          <a:p>
            <a:fld id="{FC09CD18-14DB-4CF2-8CA7-2F30C51E855E}" type="datetime1">
              <a:rPr lang="en-US" smtClean="0"/>
              <a:t>11/30/2020</a:t>
            </a:fld>
            <a:endParaRPr lang="en-US"/>
          </a:p>
        </p:txBody>
      </p:sp>
      <p:sp>
        <p:nvSpPr>
          <p:cNvPr id="8" name="Footer Placeholder 7">
            <a:extLst>
              <a:ext uri="{FF2B5EF4-FFF2-40B4-BE49-F238E27FC236}">
                <a16:creationId xmlns:a16="http://schemas.microsoft.com/office/drawing/2014/main" xmlns="" id="{BB4FD3A6-E752-4D9D-B7F4-F1CF833F87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986108-F20B-43C7-A0A6-D8C3C9A20D3F}"/>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241211107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6B65FF-ACDD-4C84-A02D-F4C306383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07F7EB-0FA9-4E6E-8B8E-BFDA0B06C840}"/>
              </a:ext>
            </a:extLst>
          </p:cNvPr>
          <p:cNvSpPr>
            <a:spLocks noGrp="1"/>
          </p:cNvSpPr>
          <p:nvPr>
            <p:ph type="dt" sz="half" idx="10"/>
          </p:nvPr>
        </p:nvSpPr>
        <p:spPr/>
        <p:txBody>
          <a:bodyPr/>
          <a:lstStyle/>
          <a:p>
            <a:fld id="{B827CACD-391A-4653-9CA4-EAC3CC83C931}" type="datetime1">
              <a:rPr lang="en-US" smtClean="0"/>
              <a:t>11/30/2020</a:t>
            </a:fld>
            <a:endParaRPr lang="en-US"/>
          </a:p>
        </p:txBody>
      </p:sp>
      <p:sp>
        <p:nvSpPr>
          <p:cNvPr id="4" name="Footer Placeholder 3">
            <a:extLst>
              <a:ext uri="{FF2B5EF4-FFF2-40B4-BE49-F238E27FC236}">
                <a16:creationId xmlns:a16="http://schemas.microsoft.com/office/drawing/2014/main" xmlns="" id="{8E6AF3D6-8C51-475F-9230-4EEC75C060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36527E3-693C-4ED3-AEAD-1D7188630E99}"/>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33605082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7380B48-76EC-4444-8D3B-042906D726E9}"/>
              </a:ext>
            </a:extLst>
          </p:cNvPr>
          <p:cNvSpPr>
            <a:spLocks noGrp="1"/>
          </p:cNvSpPr>
          <p:nvPr>
            <p:ph type="dt" sz="half" idx="10"/>
          </p:nvPr>
        </p:nvSpPr>
        <p:spPr/>
        <p:txBody>
          <a:bodyPr/>
          <a:lstStyle/>
          <a:p>
            <a:fld id="{FDB0D607-56CE-4799-8F9F-503CE37EC3B5}" type="datetime1">
              <a:rPr lang="en-US" smtClean="0"/>
              <a:t>11/30/2020</a:t>
            </a:fld>
            <a:endParaRPr lang="en-US"/>
          </a:p>
        </p:txBody>
      </p:sp>
      <p:sp>
        <p:nvSpPr>
          <p:cNvPr id="3" name="Footer Placeholder 2">
            <a:extLst>
              <a:ext uri="{FF2B5EF4-FFF2-40B4-BE49-F238E27FC236}">
                <a16:creationId xmlns:a16="http://schemas.microsoft.com/office/drawing/2014/main" xmlns="" id="{287F8C58-5C86-4153-A239-B15C7257B2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A985490-BC67-4AEB-B382-989ED0127083}"/>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295181882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737D5-A91F-4A78-ABA4-58CB6B4E9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DC06C48-8B9A-4BD9-A244-8B019F4818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75BECE0-AF64-4FA4-B95B-A9F081C46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060561-85D2-4412-8E0B-4F76029093C9}"/>
              </a:ext>
            </a:extLst>
          </p:cNvPr>
          <p:cNvSpPr>
            <a:spLocks noGrp="1"/>
          </p:cNvSpPr>
          <p:nvPr>
            <p:ph type="dt" sz="half" idx="10"/>
          </p:nvPr>
        </p:nvSpPr>
        <p:spPr/>
        <p:txBody>
          <a:bodyPr/>
          <a:lstStyle/>
          <a:p>
            <a:fld id="{75734BF0-57E4-4106-9AE2-1D32A375A58E}" type="datetime1">
              <a:rPr lang="en-US" smtClean="0"/>
              <a:t>11/30/2020</a:t>
            </a:fld>
            <a:endParaRPr lang="en-US"/>
          </a:p>
        </p:txBody>
      </p:sp>
      <p:sp>
        <p:nvSpPr>
          <p:cNvPr id="6" name="Footer Placeholder 5">
            <a:extLst>
              <a:ext uri="{FF2B5EF4-FFF2-40B4-BE49-F238E27FC236}">
                <a16:creationId xmlns:a16="http://schemas.microsoft.com/office/drawing/2014/main" xmlns="" id="{350CAFB8-48D9-40B7-B622-47D487E6E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05C463A-9781-4FD4-9ABF-598725D79797}"/>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35208232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F3DB7-7EA5-428E-9F7D-299C2DCFB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20AFF78-2391-4CBF-B216-62A994C351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05B68E9-3728-4F0A-9B4E-610988626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4BC0C9-BBB0-4E44-A44D-68039007259B}"/>
              </a:ext>
            </a:extLst>
          </p:cNvPr>
          <p:cNvSpPr>
            <a:spLocks noGrp="1"/>
          </p:cNvSpPr>
          <p:nvPr>
            <p:ph type="dt" sz="half" idx="10"/>
          </p:nvPr>
        </p:nvSpPr>
        <p:spPr/>
        <p:txBody>
          <a:bodyPr/>
          <a:lstStyle/>
          <a:p>
            <a:fld id="{2014B137-AFF8-4BE1-8ECB-005BCFA2F2F5}" type="datetime1">
              <a:rPr lang="en-US" smtClean="0"/>
              <a:t>11/30/2020</a:t>
            </a:fld>
            <a:endParaRPr lang="en-US"/>
          </a:p>
        </p:txBody>
      </p:sp>
      <p:sp>
        <p:nvSpPr>
          <p:cNvPr id="6" name="Footer Placeholder 5">
            <a:extLst>
              <a:ext uri="{FF2B5EF4-FFF2-40B4-BE49-F238E27FC236}">
                <a16:creationId xmlns:a16="http://schemas.microsoft.com/office/drawing/2014/main" xmlns="" id="{E5B30BFA-AE48-4B40-861C-9DEE99AA3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4F512CC-A07B-4C8D-8F9C-EE27BE2B3493}"/>
              </a:ext>
            </a:extLst>
          </p:cNvPr>
          <p:cNvSpPr>
            <a:spLocks noGrp="1"/>
          </p:cNvSpPr>
          <p:nvPr>
            <p:ph type="sldNum" sz="quarter" idx="12"/>
          </p:nvPr>
        </p:nvSpPr>
        <p:spPr/>
        <p:txBody>
          <a:bodyPr/>
          <a:lstStyle/>
          <a:p>
            <a:fld id="{B30CEF4C-B5FD-4A91-B686-A4F403DB9147}" type="slidenum">
              <a:rPr lang="en-US" smtClean="0"/>
              <a:t>‹#›</a:t>
            </a:fld>
            <a:endParaRPr lang="en-US"/>
          </a:p>
        </p:txBody>
      </p:sp>
    </p:spTree>
    <p:extLst>
      <p:ext uri="{BB962C8B-B14F-4D97-AF65-F5344CB8AC3E}">
        <p14:creationId xmlns:p14="http://schemas.microsoft.com/office/powerpoint/2010/main" val="11345274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2DB4856-C6CD-450B-B4DC-D2543F739E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BCB128E-FC12-422C-A195-A68E05483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0F43E1-7FB4-463C-B485-664E1B5C0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87F5-203A-47B8-A6ED-649A1A0B8BD4}" type="datetime1">
              <a:rPr lang="en-US" smtClean="0"/>
              <a:t>11/30/2020</a:t>
            </a:fld>
            <a:endParaRPr lang="en-US"/>
          </a:p>
        </p:txBody>
      </p:sp>
      <p:sp>
        <p:nvSpPr>
          <p:cNvPr id="5" name="Footer Placeholder 4">
            <a:extLst>
              <a:ext uri="{FF2B5EF4-FFF2-40B4-BE49-F238E27FC236}">
                <a16:creationId xmlns:a16="http://schemas.microsoft.com/office/drawing/2014/main" xmlns="" id="{E6E396BA-1C55-4EFC-8EA4-AEA43D302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9DD4A55-D6EB-4C65-8BB5-B26E33350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CEF4C-B5FD-4A91-B686-A4F403DB9147}" type="slidenum">
              <a:rPr lang="en-US" smtClean="0"/>
              <a:t>‹#›</a:t>
            </a:fld>
            <a:endParaRPr lang="en-US"/>
          </a:p>
        </p:txBody>
      </p:sp>
    </p:spTree>
    <p:extLst>
      <p:ext uri="{BB962C8B-B14F-4D97-AF65-F5344CB8AC3E}">
        <p14:creationId xmlns:p14="http://schemas.microsoft.com/office/powerpoint/2010/main" val="749630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christiananswers.net/dictionary/miracle.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hyperlink" Target="http://www.christianity.com/bible/bible.php?ver=niv&amp;q=psalms+18" TargetMode="External"/><Relationship Id="rId3" Type="http://schemas.openxmlformats.org/officeDocument/2006/relationships/image" Target="../media/image6.png"/><Relationship Id="rId7" Type="http://schemas.openxmlformats.org/officeDocument/2006/relationships/hyperlink" Target="http://www.christianity.com/bible/bible.php?ver=niv&amp;q=luke+1:32"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www.biblestudytools.com/1-samuel/13.html" TargetMode="External"/><Relationship Id="rId5" Type="http://schemas.openxmlformats.org/officeDocument/2006/relationships/hyperlink" Target="http://www.christianity.com/bible/bible.php?ver=niv&amp;q=hebrews+11" TargetMode="Externa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7EBFDB7D-DD97-44CE-AFFB-458781A3DB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ion&#10;&#10;Description automatically generated">
            <a:extLst>
              <a:ext uri="{FF2B5EF4-FFF2-40B4-BE49-F238E27FC236}">
                <a16:creationId xmlns:a16="http://schemas.microsoft.com/office/drawing/2014/main" xmlns="" id="{B6B5F028-2661-4ADA-A5A4-A26C42B49B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9" name="Freeform 5">
            <a:extLst>
              <a:ext uri="{FF2B5EF4-FFF2-40B4-BE49-F238E27FC236}">
                <a16:creationId xmlns:a16="http://schemas.microsoft.com/office/drawing/2014/main" xmlns="" id="{50F864A1-23CF-4954-887F-3C4458622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xmlns="" id="{8D313E8C-7457-407E-BDA5-EACA44D382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xmlns="" id="{B5FE00E6-AE4D-4D9E-8CA5-E82E5DDC5EFE}"/>
              </a:ext>
            </a:extLst>
          </p:cNvPr>
          <p:cNvSpPr/>
          <p:nvPr/>
        </p:nvSpPr>
        <p:spPr>
          <a:xfrm>
            <a:off x="4236441" y="4864108"/>
            <a:ext cx="7482979" cy="923330"/>
          </a:xfrm>
          <a:prstGeom prst="rect">
            <a:avLst/>
          </a:prstGeom>
          <a:solidFill>
            <a:srgbClr val="92D05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The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Unpardonable </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Sin!</a:t>
            </a:r>
          </a:p>
        </p:txBody>
      </p:sp>
      <p:pic>
        <p:nvPicPr>
          <p:cNvPr id="4" name="Picture 3">
            <a:extLst>
              <a:ext uri="{FF2B5EF4-FFF2-40B4-BE49-F238E27FC236}">
                <a16:creationId xmlns:a16="http://schemas.microsoft.com/office/drawing/2014/main" xmlns="" id="{AC57A2EE-A9D0-4ECD-A36C-2C489C3C9A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7ED9E194-0AC9-4C8F-83F8-843DE4618DE8}"/>
              </a:ext>
            </a:extLst>
          </p:cNvPr>
          <p:cNvSpPr>
            <a:spLocks noGrp="1"/>
          </p:cNvSpPr>
          <p:nvPr>
            <p:ph type="sldNum" sz="quarter" idx="12"/>
          </p:nvPr>
        </p:nvSpPr>
        <p:spPr/>
        <p:txBody>
          <a:bodyPr/>
          <a:lstStyle/>
          <a:p>
            <a:fld id="{B30CEF4C-B5FD-4A91-B686-A4F403DB9147}" type="slidenum">
              <a:rPr lang="en-US" smtClean="0"/>
              <a:t>1</a:t>
            </a:fld>
            <a:endParaRPr lang="en-US"/>
          </a:p>
        </p:txBody>
      </p:sp>
    </p:spTree>
    <p:extLst>
      <p:ext uri="{BB962C8B-B14F-4D97-AF65-F5344CB8AC3E}">
        <p14:creationId xmlns:p14="http://schemas.microsoft.com/office/powerpoint/2010/main" val="171797233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7EBFDB7D-DD97-44CE-AFFB-458781A3DB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5A0396EE-817F-48E5-86CB-7EAC42306F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348294" y="564444"/>
            <a:ext cx="7197003" cy="5322711"/>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9" name="Freeform 5">
            <a:extLst>
              <a:ext uri="{FF2B5EF4-FFF2-40B4-BE49-F238E27FC236}">
                <a16:creationId xmlns:a16="http://schemas.microsoft.com/office/drawing/2014/main" xmlns="" id="{50F864A1-23CF-4954-887F-3C4458622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xmlns="" id="{8D313E8C-7457-407E-BDA5-EACA44D382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xmlns="" id="{1C5F964C-8B3F-4F07-8C08-CF814CEECF10}"/>
              </a:ext>
            </a:extLst>
          </p:cNvPr>
          <p:cNvSpPr txBox="1"/>
          <p:nvPr/>
        </p:nvSpPr>
        <p:spPr>
          <a:xfrm>
            <a:off x="7703342" y="2347725"/>
            <a:ext cx="4033618" cy="35394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rgbClr val="395698"/>
                </a:solidFill>
              </a:rPr>
              <a:t>Yahusha was speaking to the Pharisees and Sadducees who </a:t>
            </a:r>
            <a:r>
              <a:rPr lang="en-US" sz="3200" b="1" dirty="0" smtClean="0">
                <a:solidFill>
                  <a:srgbClr val="395698"/>
                </a:solidFill>
              </a:rPr>
              <a:t/>
            </a:r>
            <a:br>
              <a:rPr lang="en-US" sz="3200" b="1" dirty="0" smtClean="0">
                <a:solidFill>
                  <a:srgbClr val="395698"/>
                </a:solidFill>
              </a:rPr>
            </a:br>
            <a:r>
              <a:rPr lang="en-US" sz="3200" b="1" dirty="0" smtClean="0">
                <a:solidFill>
                  <a:srgbClr val="395698"/>
                </a:solidFill>
              </a:rPr>
              <a:t>were </a:t>
            </a:r>
            <a:r>
              <a:rPr lang="en-US" sz="3200" b="1" dirty="0">
                <a:solidFill>
                  <a:srgbClr val="395698"/>
                </a:solidFill>
              </a:rPr>
              <a:t>accusing Him </a:t>
            </a:r>
            <a:r>
              <a:rPr lang="en-US" sz="3200" b="1" dirty="0" smtClean="0">
                <a:solidFill>
                  <a:srgbClr val="395698"/>
                </a:solidFill>
              </a:rPr>
              <a:t/>
            </a:r>
            <a:br>
              <a:rPr lang="en-US" sz="3200" b="1" dirty="0" smtClean="0">
                <a:solidFill>
                  <a:srgbClr val="395698"/>
                </a:solidFill>
              </a:rPr>
            </a:br>
            <a:r>
              <a:rPr lang="en-US" sz="3200" b="1" dirty="0" smtClean="0">
                <a:solidFill>
                  <a:srgbClr val="395698"/>
                </a:solidFill>
              </a:rPr>
              <a:t>of </a:t>
            </a:r>
            <a:r>
              <a:rPr lang="en-US" sz="3200" b="1" dirty="0">
                <a:solidFill>
                  <a:srgbClr val="395698"/>
                </a:solidFill>
              </a:rPr>
              <a:t>casting out demons by Beelzebub, the ruler of the demons.</a:t>
            </a:r>
          </a:p>
        </p:txBody>
      </p:sp>
      <p:pic>
        <p:nvPicPr>
          <p:cNvPr id="4" name="Picture 3">
            <a:extLst>
              <a:ext uri="{FF2B5EF4-FFF2-40B4-BE49-F238E27FC236}">
                <a16:creationId xmlns:a16="http://schemas.microsoft.com/office/drawing/2014/main" xmlns="" id="{05ACE1DB-3008-49C3-AD38-E3DBD32368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D0365C46-0F68-4DBF-A9CE-10E65AD6BE45}"/>
              </a:ext>
            </a:extLst>
          </p:cNvPr>
          <p:cNvSpPr>
            <a:spLocks noGrp="1"/>
          </p:cNvSpPr>
          <p:nvPr>
            <p:ph type="sldNum" sz="quarter" idx="12"/>
          </p:nvPr>
        </p:nvSpPr>
        <p:spPr/>
        <p:txBody>
          <a:bodyPr/>
          <a:lstStyle/>
          <a:p>
            <a:fld id="{B30CEF4C-B5FD-4A91-B686-A4F403DB9147}" type="slidenum">
              <a:rPr lang="en-US" smtClean="0"/>
              <a:t>10</a:t>
            </a:fld>
            <a:endParaRPr lang="en-US" dirty="0"/>
          </a:p>
        </p:txBody>
      </p:sp>
    </p:spTree>
    <p:extLst>
      <p:ext uri="{BB962C8B-B14F-4D97-AF65-F5344CB8AC3E}">
        <p14:creationId xmlns:p14="http://schemas.microsoft.com/office/powerpoint/2010/main" val="359105974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47163" y="1246925"/>
            <a:ext cx="9697673" cy="4524315"/>
          </a:xfrm>
          <a:prstGeom prst="rect">
            <a:avLst/>
          </a:prstGeom>
          <a:noFill/>
        </p:spPr>
        <p:txBody>
          <a:bodyPr wrap="square" rtlCol="0">
            <a:spAutoFit/>
          </a:bodyPr>
          <a:lstStyle/>
          <a:p>
            <a:pPr lvl="0" algn="ctr"/>
            <a:r>
              <a:rPr lang="en-US" sz="3600" dirty="0">
                <a:solidFill>
                  <a:prstClr val="black"/>
                </a:solidFill>
              </a:rPr>
              <a:t>So we need to understand that the Spirit of Truth is the power and breadth of YHVH given to Yahusha and given to us so that we can listen to that still small voice and obey His Scriptures. </a:t>
            </a:r>
            <a:r>
              <a:rPr lang="en-US" sz="3600" dirty="0" smtClean="0">
                <a:solidFill>
                  <a:prstClr val="black"/>
                </a:solidFill>
              </a:rPr>
              <a:t/>
            </a:r>
            <a:br>
              <a:rPr lang="en-US" sz="3600" dirty="0" smtClean="0">
                <a:solidFill>
                  <a:prstClr val="black"/>
                </a:solidFill>
              </a:rPr>
            </a:br>
            <a:r>
              <a:rPr lang="en-US" sz="3600" dirty="0" smtClean="0">
                <a:solidFill>
                  <a:prstClr val="black"/>
                </a:solidFill>
              </a:rPr>
              <a:t>If </a:t>
            </a:r>
            <a:r>
              <a:rPr lang="en-US" sz="3600" dirty="0">
                <a:solidFill>
                  <a:prstClr val="black"/>
                </a:solidFill>
              </a:rPr>
              <a:t>we choose to reject His Spirit that is pointing us back to repentance and obedience to His Torah, </a:t>
            </a:r>
            <a:r>
              <a:rPr lang="en-US" sz="3600" dirty="0" smtClean="0">
                <a:solidFill>
                  <a:prstClr val="black"/>
                </a:solidFill>
              </a:rPr>
              <a:t/>
            </a:r>
            <a:br>
              <a:rPr lang="en-US" sz="3600" dirty="0" smtClean="0">
                <a:solidFill>
                  <a:prstClr val="black"/>
                </a:solidFill>
              </a:rPr>
            </a:br>
            <a:r>
              <a:rPr lang="en-US" sz="3600" dirty="0" smtClean="0">
                <a:solidFill>
                  <a:prstClr val="black"/>
                </a:solidFill>
              </a:rPr>
              <a:t>we </a:t>
            </a:r>
            <a:r>
              <a:rPr lang="en-US" sz="3600" dirty="0">
                <a:solidFill>
                  <a:prstClr val="black"/>
                </a:solidFill>
              </a:rPr>
              <a:t>have rejected the only way </a:t>
            </a:r>
            <a:r>
              <a:rPr lang="en-US" sz="3600" dirty="0" smtClean="0">
                <a:solidFill>
                  <a:prstClr val="black"/>
                </a:solidFill>
              </a:rPr>
              <a:t/>
            </a:r>
            <a:br>
              <a:rPr lang="en-US" sz="3600" dirty="0" smtClean="0">
                <a:solidFill>
                  <a:prstClr val="black"/>
                </a:solidFill>
              </a:rPr>
            </a:br>
            <a:r>
              <a:rPr lang="en-US" sz="3600" dirty="0" smtClean="0">
                <a:solidFill>
                  <a:prstClr val="black"/>
                </a:solidFill>
              </a:rPr>
              <a:t>we </a:t>
            </a:r>
            <a:r>
              <a:rPr lang="en-US" sz="3600" dirty="0">
                <a:solidFill>
                  <a:prstClr val="black"/>
                </a:solidFill>
              </a:rPr>
              <a:t>will ever know what truth is.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11B5E65E-5681-476E-AEAB-FB43365158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2D9FA8CC-0E4A-4E2F-AD29-9AA485C6B77C}"/>
              </a:ext>
            </a:extLst>
          </p:cNvPr>
          <p:cNvSpPr>
            <a:spLocks noGrp="1"/>
          </p:cNvSpPr>
          <p:nvPr>
            <p:ph type="sldNum" sz="quarter" idx="12"/>
          </p:nvPr>
        </p:nvSpPr>
        <p:spPr/>
        <p:txBody>
          <a:bodyPr/>
          <a:lstStyle/>
          <a:p>
            <a:fld id="{B30CEF4C-B5FD-4A91-B686-A4F403DB9147}" type="slidenum">
              <a:rPr lang="en-US" smtClean="0"/>
              <a:t>11</a:t>
            </a:fld>
            <a:endParaRPr lang="en-US"/>
          </a:p>
        </p:txBody>
      </p:sp>
    </p:spTree>
    <p:extLst>
      <p:ext uri="{BB962C8B-B14F-4D97-AF65-F5344CB8AC3E}">
        <p14:creationId xmlns:p14="http://schemas.microsoft.com/office/powerpoint/2010/main" val="34366838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47163" y="996744"/>
            <a:ext cx="9697673" cy="5078313"/>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3600" dirty="0">
                <a:solidFill>
                  <a:prstClr val="black"/>
                </a:solidFill>
              </a:rPr>
              <a:t>By </a:t>
            </a:r>
            <a:r>
              <a:rPr lang="en-US" sz="3600" b="1" dirty="0">
                <a:solidFill>
                  <a:prstClr val="black"/>
                </a:solidFill>
              </a:rPr>
              <a:t>repeatedly and stubbornly refusing </a:t>
            </a:r>
            <a:r>
              <a:rPr lang="en-US" sz="3600" dirty="0">
                <a:solidFill>
                  <a:prstClr val="black"/>
                </a:solidFill>
              </a:rPr>
              <a:t>to obey Yahuwah’s commandments, statutes and judgments we are grieving His Spirit and eventually we will no longer hear His Spirit speaking to </a:t>
            </a:r>
            <a:r>
              <a:rPr lang="en-US" sz="3600" dirty="0" smtClean="0">
                <a:solidFill>
                  <a:prstClr val="black"/>
                </a:solidFill>
              </a:rPr>
              <a:t>us.  </a:t>
            </a:r>
            <a:br>
              <a:rPr lang="en-US" sz="3600" dirty="0" smtClean="0">
                <a:solidFill>
                  <a:prstClr val="black"/>
                </a:solidFill>
              </a:rPr>
            </a:br>
            <a:r>
              <a:rPr lang="en-US" sz="3600" dirty="0" smtClean="0">
                <a:solidFill>
                  <a:prstClr val="black"/>
                </a:solidFill>
              </a:rPr>
              <a:t> Then we are made ready to receive the </a:t>
            </a:r>
            <a:r>
              <a:rPr lang="en-US" sz="3600" dirty="0">
                <a:solidFill>
                  <a:prstClr val="black"/>
                </a:solidFill>
              </a:rPr>
              <a:t>deceiving Spirit of </a:t>
            </a:r>
            <a:r>
              <a:rPr lang="en-US" sz="3600" dirty="0" smtClean="0">
                <a:solidFill>
                  <a:prstClr val="black"/>
                </a:solidFill>
              </a:rPr>
              <a:t>Satan, </a:t>
            </a:r>
            <a:r>
              <a:rPr lang="en-US" sz="3600" dirty="0">
                <a:solidFill>
                  <a:prstClr val="black"/>
                </a:solidFill>
              </a:rPr>
              <a:t>to </a:t>
            </a:r>
            <a:r>
              <a:rPr lang="en-US" sz="3600" b="1" dirty="0">
                <a:solidFill>
                  <a:srgbClr val="FF0000"/>
                </a:solidFill>
              </a:rPr>
              <a:t>believe his lies of </a:t>
            </a:r>
            <a:r>
              <a:rPr lang="en-US" sz="3600" b="1" dirty="0" smtClean="0">
                <a:solidFill>
                  <a:srgbClr val="FF0000"/>
                </a:solidFill>
              </a:rPr>
              <a:t>lawlessness</a:t>
            </a:r>
            <a:r>
              <a:rPr lang="en-US" sz="3600" dirty="0" smtClean="0">
                <a:solidFill>
                  <a:srgbClr val="FF0000"/>
                </a:solidFill>
              </a:rPr>
              <a:t>.</a:t>
            </a:r>
            <a:r>
              <a:rPr lang="en-US" sz="3600" dirty="0" smtClean="0">
                <a:solidFill>
                  <a:prstClr val="black"/>
                </a:solidFill>
              </a:rPr>
              <a:t> </a:t>
            </a:r>
            <a:r>
              <a:rPr lang="en-US" sz="3600" dirty="0">
                <a:solidFill>
                  <a:prstClr val="black"/>
                </a:solidFill>
              </a:rPr>
              <a:t>Therefore, it is so important to obey </a:t>
            </a:r>
            <a:r>
              <a:rPr lang="en-US" sz="3600" dirty="0" smtClean="0">
                <a:solidFill>
                  <a:prstClr val="black"/>
                </a:solidFill>
              </a:rPr>
              <a:t/>
            </a:r>
            <a:br>
              <a:rPr lang="en-US" sz="3600" dirty="0" smtClean="0">
                <a:solidFill>
                  <a:prstClr val="black"/>
                </a:solidFill>
              </a:rPr>
            </a:br>
            <a:r>
              <a:rPr lang="en-US" sz="3600" dirty="0" smtClean="0">
                <a:solidFill>
                  <a:prstClr val="black"/>
                </a:solidFill>
              </a:rPr>
              <a:t>the </a:t>
            </a:r>
            <a:r>
              <a:rPr lang="en-US" sz="3600" dirty="0">
                <a:solidFill>
                  <a:prstClr val="black"/>
                </a:solidFill>
              </a:rPr>
              <a:t>Scriptures the minute we understand what it </a:t>
            </a:r>
            <a:r>
              <a:rPr lang="en-US" sz="3600" dirty="0" smtClean="0">
                <a:solidFill>
                  <a:prstClr val="black"/>
                </a:solidFill>
              </a:rPr>
              <a:t>says, and to </a:t>
            </a:r>
            <a:r>
              <a:rPr lang="en-US" sz="3600" dirty="0">
                <a:solidFill>
                  <a:prstClr val="black"/>
                </a:solidFill>
              </a:rPr>
              <a:t>change our ways.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D111DAC2-0E19-444E-A99D-93C9701488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33AC702D-14CA-4A13-8251-5372255FB3F1}"/>
              </a:ext>
            </a:extLst>
          </p:cNvPr>
          <p:cNvSpPr>
            <a:spLocks noGrp="1"/>
          </p:cNvSpPr>
          <p:nvPr>
            <p:ph type="sldNum" sz="quarter" idx="12"/>
          </p:nvPr>
        </p:nvSpPr>
        <p:spPr/>
        <p:txBody>
          <a:bodyPr/>
          <a:lstStyle/>
          <a:p>
            <a:fld id="{B30CEF4C-B5FD-4A91-B686-A4F403DB9147}" type="slidenum">
              <a:rPr lang="en-US" smtClean="0"/>
              <a:t>12</a:t>
            </a:fld>
            <a:endParaRPr lang="en-US"/>
          </a:p>
        </p:txBody>
      </p:sp>
    </p:spTree>
    <p:extLst>
      <p:ext uri="{BB962C8B-B14F-4D97-AF65-F5344CB8AC3E}">
        <p14:creationId xmlns:p14="http://schemas.microsoft.com/office/powerpoint/2010/main" val="104790017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47163" y="1246925"/>
            <a:ext cx="9697673" cy="4585871"/>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3200" dirty="0">
                <a:solidFill>
                  <a:prstClr val="black"/>
                </a:solidFill>
              </a:rPr>
              <a:t>Yahusha thus regards blasphemy against the Spirit as permanently rejecting </a:t>
            </a:r>
            <a:r>
              <a:rPr lang="en-US" sz="3200" dirty="0" smtClean="0">
                <a:solidFill>
                  <a:prstClr val="black"/>
                </a:solidFill>
              </a:rPr>
              <a:t>His </a:t>
            </a:r>
            <a:r>
              <a:rPr lang="en-US" sz="3200" dirty="0">
                <a:solidFill>
                  <a:prstClr val="black"/>
                </a:solidFill>
              </a:rPr>
              <a:t>identity as attested by the Spirit’s works as the worst of </a:t>
            </a:r>
            <a:r>
              <a:rPr lang="en-US" sz="3200" dirty="0" smtClean="0">
                <a:solidFill>
                  <a:prstClr val="black"/>
                </a:solidFill>
              </a:rPr>
              <a:t>sins </a:t>
            </a:r>
            <a:r>
              <a:rPr lang="en-US" sz="2800" dirty="0">
                <a:solidFill>
                  <a:prstClr val="black"/>
                </a:solidFill>
              </a:rPr>
              <a:t>(Matthew 12:18,28). </a:t>
            </a:r>
            <a:r>
              <a:rPr lang="en-US" sz="3200" dirty="0">
                <a:solidFill>
                  <a:prstClr val="black"/>
                </a:solidFill>
              </a:rPr>
              <a:t>Many pastors, elders and church members in Christianity, who refuse to obey YHVH’s Torah are committing the unpardonable sin because they have hardened their hearts for the love of money and preaching sweet messages of lawlessness to deceive their flock into remaining in their churches.</a:t>
            </a:r>
            <a:r>
              <a:rPr lang="en-US" sz="3600" dirty="0">
                <a:solidFill>
                  <a:prstClr val="black"/>
                </a:solidFill>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B6FA1FA9-25EF-4413-8E7D-33C9F59D9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5BDC29EE-6220-489C-9884-F4106D89FFF6}"/>
              </a:ext>
            </a:extLst>
          </p:cNvPr>
          <p:cNvSpPr>
            <a:spLocks noGrp="1"/>
          </p:cNvSpPr>
          <p:nvPr>
            <p:ph type="sldNum" sz="quarter" idx="12"/>
          </p:nvPr>
        </p:nvSpPr>
        <p:spPr/>
        <p:txBody>
          <a:bodyPr/>
          <a:lstStyle/>
          <a:p>
            <a:fld id="{B30CEF4C-B5FD-4A91-B686-A4F403DB9147}" type="slidenum">
              <a:rPr lang="en-US" smtClean="0"/>
              <a:t>13</a:t>
            </a:fld>
            <a:endParaRPr lang="en-US"/>
          </a:p>
        </p:txBody>
      </p:sp>
    </p:spTree>
    <p:extLst>
      <p:ext uri="{BB962C8B-B14F-4D97-AF65-F5344CB8AC3E}">
        <p14:creationId xmlns:p14="http://schemas.microsoft.com/office/powerpoint/2010/main" val="78858678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557181" y="1442352"/>
            <a:ext cx="7574240" cy="1569660"/>
          </a:xfrm>
          <a:prstGeom prst="rect">
            <a:avLst/>
          </a:prstGeom>
          <a:noFill/>
        </p:spPr>
        <p:txBody>
          <a:bodyPr wrap="square" rtlCol="0">
            <a:spAutoFit/>
          </a:bodyPr>
          <a:lstStyle/>
          <a:p>
            <a:pPr lvl="0"/>
            <a:r>
              <a:rPr lang="en-US" sz="3200" dirty="0">
                <a:solidFill>
                  <a:prstClr val="white"/>
                </a:solidFill>
              </a:rPr>
              <a:t>Consider Proverbs 28:9 </a:t>
            </a:r>
            <a:r>
              <a:rPr lang="en-US" sz="3200" b="1" dirty="0">
                <a:solidFill>
                  <a:prstClr val="white"/>
                </a:solidFill>
              </a:rPr>
              <a:t>“He who turns away his ear from hearing the Torah, Even his prayer is an abomination.” </a:t>
            </a:r>
            <a:r>
              <a:rPr lang="en-US" sz="2400" i="1" dirty="0">
                <a:solidFill>
                  <a:prstClr val="white"/>
                </a:solidFill>
              </a:rPr>
              <a:t>(KJV)</a:t>
            </a:r>
            <a:endParaRPr kumimoji="0" lang="en-US" sz="1400" i="1" u="none" strike="noStrike" kern="1200" cap="none" spc="0" normalizeH="0" baseline="0" noProof="0" dirty="0">
              <a:ln>
                <a:noFill/>
              </a:ln>
              <a:solidFill>
                <a:prstClr val="white"/>
              </a:solidFill>
              <a:effectLst/>
              <a:uLnTx/>
              <a:uFillTx/>
              <a:latin typeface="Calibri" panose="020F0502020204030204"/>
            </a:endParaRPr>
          </a:p>
        </p:txBody>
      </p:sp>
      <p:sp>
        <p:nvSpPr>
          <p:cNvPr id="5" name="TextBox 4">
            <a:extLst>
              <a:ext uri="{FF2B5EF4-FFF2-40B4-BE49-F238E27FC236}">
                <a16:creationId xmlns:a16="http://schemas.microsoft.com/office/drawing/2014/main" xmlns="" id="{E24E69C0-9B23-4811-BCEB-832112DBDE97}"/>
              </a:ext>
            </a:extLst>
          </p:cNvPr>
          <p:cNvSpPr txBox="1"/>
          <p:nvPr/>
        </p:nvSpPr>
        <p:spPr>
          <a:xfrm>
            <a:off x="1051651" y="3329747"/>
            <a:ext cx="10282335" cy="2677656"/>
          </a:xfrm>
          <a:prstGeom prst="rect">
            <a:avLst/>
          </a:prstGeom>
          <a:noFill/>
        </p:spPr>
        <p:txBody>
          <a:bodyPr wrap="square" rtlCol="0">
            <a:spAutoFit/>
            <a:scene3d>
              <a:camera prst="orthographicFront"/>
              <a:lightRig rig="threePt" dir="t"/>
            </a:scene3d>
            <a:sp3d extrusionH="57150">
              <a:bevelT h="25400" prst="softRound"/>
            </a:sp3d>
          </a:bodyPr>
          <a:lstStyle/>
          <a:p>
            <a:r>
              <a:rPr lang="en-US" sz="2800" dirty="0">
                <a:solidFill>
                  <a:schemeClr val="bg1"/>
                </a:solidFill>
                <a:latin typeface="Arial" panose="020B0604020202020204" pitchFamily="34" charset="0"/>
                <a:cs typeface="Arial" panose="020B0604020202020204" pitchFamily="34" charset="0"/>
              </a:rPr>
              <a:t>When the Jews rejected Yahusha, they rejected the only hope they ever had of being saved as Yahusha </a:t>
            </a:r>
            <a:r>
              <a:rPr lang="en-US" sz="2800" dirty="0" smtClean="0">
                <a:solidFill>
                  <a:schemeClr val="bg1"/>
                </a:solidFill>
                <a:latin typeface="Arial" panose="020B0604020202020204" pitchFamily="34" charset="0"/>
                <a:cs typeface="Arial" panose="020B0604020202020204" pitchFamily="34" charset="0"/>
              </a:rPr>
              <a:t>said ...</a:t>
            </a:r>
            <a:r>
              <a:rPr lang="en-US" sz="2800" dirty="0" smtClean="0">
                <a:solidFill>
                  <a:srgbClr val="FFFF00"/>
                </a:solidFill>
                <a:latin typeface="Arial" panose="020B0604020202020204" pitchFamily="34" charset="0"/>
                <a:cs typeface="Arial" panose="020B0604020202020204" pitchFamily="34" charset="0"/>
              </a:rPr>
              <a:t> </a:t>
            </a:r>
            <a:br>
              <a:rPr lang="en-US" sz="2800" dirty="0" smtClean="0">
                <a:solidFill>
                  <a:srgbClr val="FFFF00"/>
                </a:solidFill>
                <a:latin typeface="Arial" panose="020B0604020202020204" pitchFamily="34" charset="0"/>
                <a:cs typeface="Arial" panose="020B0604020202020204" pitchFamily="34" charset="0"/>
              </a:rPr>
            </a:br>
            <a:r>
              <a:rPr lang="en-US" sz="2800" b="1" dirty="0" smtClean="0">
                <a:solidFill>
                  <a:srgbClr val="FFFF00"/>
                </a:solidFill>
                <a:latin typeface="Arial" panose="020B0604020202020204" pitchFamily="34" charset="0"/>
                <a:cs typeface="Arial" panose="020B0604020202020204" pitchFamily="34" charset="0"/>
              </a:rPr>
              <a:t>“I </a:t>
            </a:r>
            <a:r>
              <a:rPr lang="en-US" sz="2800" b="1" dirty="0">
                <a:solidFill>
                  <a:srgbClr val="FFFF00"/>
                </a:solidFill>
                <a:latin typeface="Arial" panose="020B0604020202020204" pitchFamily="34" charset="0"/>
                <a:cs typeface="Arial" panose="020B0604020202020204" pitchFamily="34" charset="0"/>
              </a:rPr>
              <a:t>am the door: </a:t>
            </a:r>
            <a:r>
              <a:rPr lang="en-US" sz="2800" b="1" dirty="0" smtClean="0">
                <a:solidFill>
                  <a:srgbClr val="FFFF00"/>
                </a:solidFill>
                <a:latin typeface="Arial" panose="020B0604020202020204" pitchFamily="34" charset="0"/>
                <a:cs typeface="Arial" panose="020B0604020202020204" pitchFamily="34" charset="0"/>
              </a:rPr>
              <a:t> by </a:t>
            </a:r>
            <a:r>
              <a:rPr lang="en-US" sz="2800" b="1" dirty="0">
                <a:solidFill>
                  <a:srgbClr val="FFFF00"/>
                </a:solidFill>
                <a:latin typeface="Arial" panose="020B0604020202020204" pitchFamily="34" charset="0"/>
                <a:cs typeface="Arial" panose="020B0604020202020204" pitchFamily="34" charset="0"/>
              </a:rPr>
              <a:t>me if any man enters in, he shall be saved, and shall go in and be </a:t>
            </a:r>
            <a:r>
              <a:rPr lang="en-US" sz="2800" b="1" dirty="0" smtClean="0">
                <a:solidFill>
                  <a:srgbClr val="FFFF00"/>
                </a:solidFill>
                <a:latin typeface="Arial" panose="020B0604020202020204" pitchFamily="34" charset="0"/>
                <a:cs typeface="Arial" panose="020B0604020202020204" pitchFamily="34" charset="0"/>
              </a:rPr>
              <a:t>saved”</a:t>
            </a:r>
            <a:r>
              <a:rPr lang="en-US" sz="2800" b="1"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(John10:1)</a:t>
            </a:r>
            <a:r>
              <a:rPr lang="en-US" sz="2800" dirty="0">
                <a:solidFill>
                  <a:schemeClr val="bg1"/>
                </a:solidFill>
                <a:latin typeface="Arial" panose="020B0604020202020204" pitchFamily="34" charset="0"/>
                <a:cs typeface="Arial" panose="020B0604020202020204" pitchFamily="34" charset="0"/>
              </a:rPr>
              <a:t>.</a:t>
            </a:r>
            <a:r>
              <a:rPr lang="en-US" sz="2800" dirty="0" smtClean="0">
                <a:solidFill>
                  <a:schemeClr val="bg1"/>
                </a:solidFill>
                <a:latin typeface="Arial" panose="020B0604020202020204" pitchFamily="34" charset="0"/>
                <a:cs typeface="Arial" panose="020B0604020202020204" pitchFamily="34" charset="0"/>
              </a:rPr>
              <a:t> </a:t>
            </a:r>
            <a:r>
              <a:rPr lang="en-US" sz="2000" i="1" dirty="0">
                <a:solidFill>
                  <a:schemeClr val="bg1"/>
                </a:solidFill>
                <a:latin typeface="Arial" panose="020B0604020202020204" pitchFamily="34" charset="0"/>
                <a:cs typeface="Arial" panose="020B0604020202020204" pitchFamily="34" charset="0"/>
              </a:rPr>
              <a:t>(KJV)</a:t>
            </a:r>
          </a:p>
          <a:p>
            <a:r>
              <a:rPr lang="en-US" sz="2800" dirty="0">
                <a:solidFill>
                  <a:schemeClr val="bg1"/>
                </a:solidFill>
                <a:latin typeface="Arial" panose="020B0604020202020204" pitchFamily="34" charset="0"/>
                <a:cs typeface="Arial" panose="020B0604020202020204" pitchFamily="34" charset="0"/>
              </a:rPr>
              <a:t>Acts </a:t>
            </a:r>
            <a:r>
              <a:rPr lang="en-US" sz="2800" dirty="0" smtClean="0">
                <a:solidFill>
                  <a:schemeClr val="bg1"/>
                </a:solidFill>
                <a:latin typeface="Arial" panose="020B0604020202020204" pitchFamily="34" charset="0"/>
                <a:cs typeface="Arial" panose="020B0604020202020204" pitchFamily="34" charset="0"/>
              </a:rPr>
              <a:t>4:12 tells us:  </a:t>
            </a:r>
            <a:r>
              <a:rPr lang="en-US" sz="2800" b="1" dirty="0" smtClean="0">
                <a:solidFill>
                  <a:srgbClr val="66FFCC"/>
                </a:solidFill>
                <a:latin typeface="Arial" panose="020B0604020202020204" pitchFamily="34" charset="0"/>
                <a:cs typeface="Arial" panose="020B0604020202020204" pitchFamily="34" charset="0"/>
              </a:rPr>
              <a:t>“There </a:t>
            </a:r>
            <a:r>
              <a:rPr lang="en-US" sz="2800" b="1" dirty="0">
                <a:solidFill>
                  <a:srgbClr val="66FFCC"/>
                </a:solidFill>
                <a:latin typeface="Arial" panose="020B0604020202020204" pitchFamily="34" charset="0"/>
                <a:cs typeface="Arial" panose="020B0604020202020204" pitchFamily="34" charset="0"/>
              </a:rPr>
              <a:t>is no other name by which you can be saved</a:t>
            </a:r>
            <a:r>
              <a:rPr lang="en-US" sz="2800" b="1" dirty="0" smtClean="0">
                <a:solidFill>
                  <a:srgbClr val="66FFCC"/>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And </a:t>
            </a:r>
            <a:r>
              <a:rPr lang="en-US" sz="2800" b="1" dirty="0">
                <a:solidFill>
                  <a:schemeClr val="bg1"/>
                </a:solidFill>
                <a:latin typeface="Arial" panose="020B0604020202020204" pitchFamily="34" charset="0"/>
                <a:cs typeface="Arial" panose="020B0604020202020204" pitchFamily="34" charset="0"/>
              </a:rPr>
              <a:t>that name is Yahusha!</a:t>
            </a:r>
          </a:p>
        </p:txBody>
      </p:sp>
      <p:pic>
        <p:nvPicPr>
          <p:cNvPr id="2" name="Picture 1">
            <a:extLst>
              <a:ext uri="{FF2B5EF4-FFF2-40B4-BE49-F238E27FC236}">
                <a16:creationId xmlns:a16="http://schemas.microsoft.com/office/drawing/2014/main" xmlns="" id="{BD21AC96-FC2D-4B0D-BD86-E04317A82B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631E3904-9F9A-43C4-9529-043EF185E831}"/>
              </a:ext>
            </a:extLst>
          </p:cNvPr>
          <p:cNvSpPr>
            <a:spLocks noGrp="1"/>
          </p:cNvSpPr>
          <p:nvPr>
            <p:ph type="sldNum" sz="quarter" idx="12"/>
          </p:nvPr>
        </p:nvSpPr>
        <p:spPr/>
        <p:txBody>
          <a:bodyPr/>
          <a:lstStyle/>
          <a:p>
            <a:fld id="{B30CEF4C-B5FD-4A91-B686-A4F403DB9147}" type="slidenum">
              <a:rPr lang="en-US" smtClean="0"/>
              <a:t>14</a:t>
            </a:fld>
            <a:endParaRPr lang="en-US" dirty="0"/>
          </a:p>
        </p:txBody>
      </p:sp>
    </p:spTree>
    <p:extLst>
      <p:ext uri="{BB962C8B-B14F-4D97-AF65-F5344CB8AC3E}">
        <p14:creationId xmlns:p14="http://schemas.microsoft.com/office/powerpoint/2010/main" val="2861978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nodeType="clickEffect">
                                  <p:stCondLst>
                                    <p:cond delay="0"/>
                                  </p:stCondLst>
                                  <p:iterate type="lt">
                                    <p:tmPct val="10000"/>
                                  </p:iterate>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469341" y="1090795"/>
            <a:ext cx="8229600" cy="4585871"/>
          </a:xfrm>
          <a:prstGeom prst="rect">
            <a:avLst/>
          </a:prstGeom>
          <a:noFill/>
        </p:spPr>
        <p:txBody>
          <a:bodyPr wrap="square" rtlCol="0">
            <a:spAutoFit/>
            <a:scene3d>
              <a:camera prst="orthographicFront"/>
              <a:lightRig rig="threePt" dir="t"/>
            </a:scene3d>
            <a:sp3d extrusionH="57150">
              <a:bevelT w="38100" h="38100"/>
            </a:sp3d>
          </a:bodyPr>
          <a:lstStyle/>
          <a:p>
            <a:pPr lvl="0"/>
            <a:r>
              <a:rPr lang="en-US" sz="4000" b="1" dirty="0">
                <a:solidFill>
                  <a:prstClr val="white"/>
                </a:solidFill>
              </a:rPr>
              <a:t>Consider John 14:6 </a:t>
            </a:r>
            <a:endParaRPr lang="en-US" sz="4000" b="1" dirty="0" smtClean="0">
              <a:solidFill>
                <a:prstClr val="white"/>
              </a:solidFill>
            </a:endParaRPr>
          </a:p>
          <a:p>
            <a:pPr lvl="0" algn="ctr"/>
            <a:r>
              <a:rPr lang="en-US" sz="3200" b="1" dirty="0" smtClean="0">
                <a:solidFill>
                  <a:prstClr val="white"/>
                </a:solidFill>
              </a:rPr>
              <a:t>“</a:t>
            </a:r>
            <a:r>
              <a:rPr lang="he-IL" sz="3200" b="1" dirty="0">
                <a:solidFill>
                  <a:prstClr val="white"/>
                </a:solidFill>
              </a:rPr>
              <a:t>יהושע</a:t>
            </a:r>
            <a:r>
              <a:rPr lang="en-US" sz="3200" b="1" dirty="0">
                <a:solidFill>
                  <a:prstClr val="white"/>
                </a:solidFill>
              </a:rPr>
              <a:t> </a:t>
            </a:r>
            <a:r>
              <a:rPr lang="en-US" sz="3200" dirty="0">
                <a:solidFill>
                  <a:prstClr val="white"/>
                </a:solidFill>
              </a:rPr>
              <a:t>(Yahusha) </a:t>
            </a:r>
            <a:r>
              <a:rPr lang="en-US" sz="3200" b="1" dirty="0">
                <a:solidFill>
                  <a:prstClr val="white"/>
                </a:solidFill>
              </a:rPr>
              <a:t>said to him, “I am the Way, and the Truth, and the Life. </a:t>
            </a:r>
            <a:r>
              <a:rPr lang="en-US" sz="3200" b="1" dirty="0" smtClean="0">
                <a:solidFill>
                  <a:prstClr val="white"/>
                </a:solidFill>
              </a:rPr>
              <a:t> No </a:t>
            </a:r>
            <a:r>
              <a:rPr lang="en-US" sz="3200" b="1" dirty="0">
                <a:solidFill>
                  <a:prstClr val="white"/>
                </a:solidFill>
              </a:rPr>
              <a:t>one comes </a:t>
            </a:r>
            <a:r>
              <a:rPr lang="en-US" sz="3200" b="1" dirty="0" smtClean="0">
                <a:solidFill>
                  <a:prstClr val="white"/>
                </a:solidFill>
              </a:rPr>
              <a:t/>
            </a:r>
            <a:br>
              <a:rPr lang="en-US" sz="3200" b="1" dirty="0" smtClean="0">
                <a:solidFill>
                  <a:prstClr val="white"/>
                </a:solidFill>
              </a:rPr>
            </a:br>
            <a:r>
              <a:rPr lang="en-US" sz="3200" b="1" dirty="0" smtClean="0">
                <a:solidFill>
                  <a:prstClr val="white"/>
                </a:solidFill>
              </a:rPr>
              <a:t>to </a:t>
            </a:r>
            <a:r>
              <a:rPr lang="en-US" sz="3200" b="1" dirty="0">
                <a:solidFill>
                  <a:prstClr val="white"/>
                </a:solidFill>
              </a:rPr>
              <a:t>the Father except through Me.” </a:t>
            </a:r>
            <a:r>
              <a:rPr lang="en-US" sz="3200" b="1" dirty="0" smtClean="0">
                <a:solidFill>
                  <a:prstClr val="white"/>
                </a:solidFill>
              </a:rPr>
              <a:t/>
            </a:r>
            <a:br>
              <a:rPr lang="en-US" sz="3200" b="1" dirty="0" smtClean="0">
                <a:solidFill>
                  <a:prstClr val="white"/>
                </a:solidFill>
              </a:rPr>
            </a:br>
            <a:r>
              <a:rPr lang="en-US" sz="2400" i="1" dirty="0" smtClean="0">
                <a:solidFill>
                  <a:prstClr val="white"/>
                </a:solidFill>
              </a:rPr>
              <a:t>(</a:t>
            </a:r>
            <a:r>
              <a:rPr lang="en-US" sz="2400" i="1" dirty="0">
                <a:solidFill>
                  <a:prstClr val="white"/>
                </a:solidFill>
              </a:rPr>
              <a:t>The Scripture Version 2009) </a:t>
            </a:r>
            <a:endParaRPr lang="en-US" sz="2400" i="1" dirty="0" smtClean="0">
              <a:solidFill>
                <a:prstClr val="white"/>
              </a:solidFill>
            </a:endParaRPr>
          </a:p>
          <a:p>
            <a:pPr lvl="0" algn="ctr"/>
            <a:endParaRPr lang="en-US" sz="2400" i="1" dirty="0" smtClean="0">
              <a:solidFill>
                <a:prstClr val="white"/>
              </a:solidFill>
            </a:endParaRPr>
          </a:p>
          <a:p>
            <a:pPr lvl="0" algn="ctr"/>
            <a:r>
              <a:rPr lang="en-US" sz="3200" b="1" dirty="0" smtClean="0">
                <a:solidFill>
                  <a:srgbClr val="C00000"/>
                </a:solidFill>
                <a:effectLst>
                  <a:glow rad="228600">
                    <a:schemeClr val="bg1">
                      <a:alpha val="90000"/>
                    </a:schemeClr>
                  </a:glow>
                </a:effectLst>
              </a:rPr>
              <a:t>That </a:t>
            </a:r>
            <a:r>
              <a:rPr lang="en-US" sz="3200" b="1" dirty="0">
                <a:solidFill>
                  <a:srgbClr val="C00000"/>
                </a:solidFill>
                <a:effectLst>
                  <a:glow rad="228600">
                    <a:schemeClr val="bg1">
                      <a:alpha val="90000"/>
                    </a:schemeClr>
                  </a:glow>
                </a:effectLst>
              </a:rPr>
              <a:t>claim cannot be made for the Greek </a:t>
            </a:r>
            <a:r>
              <a:rPr lang="en-US" sz="3200" b="1" dirty="0" smtClean="0">
                <a:solidFill>
                  <a:srgbClr val="C00000"/>
                </a:solidFill>
                <a:effectLst>
                  <a:glow rad="228600">
                    <a:schemeClr val="bg1">
                      <a:alpha val="90000"/>
                    </a:schemeClr>
                  </a:glow>
                </a:effectLst>
              </a:rPr>
              <a:t>Jesus!  </a:t>
            </a:r>
          </a:p>
          <a:p>
            <a:pPr lvl="0" algn="ctr"/>
            <a:endParaRPr lang="en-US" sz="3200" b="1" dirty="0">
              <a:solidFill>
                <a:srgbClr val="C00000"/>
              </a:solidFill>
              <a:effectLst>
                <a:glow rad="228600">
                  <a:schemeClr val="bg1">
                    <a:alpha val="90000"/>
                  </a:schemeClr>
                </a:glow>
              </a:effectLst>
            </a:endParaRPr>
          </a:p>
          <a:p>
            <a:pPr lvl="0" algn="ctr"/>
            <a:r>
              <a:rPr lang="en-US" sz="4400" b="1" dirty="0" smtClean="0">
                <a:solidFill>
                  <a:srgbClr val="C00000"/>
                </a:solidFill>
                <a:effectLst>
                  <a:glow rad="228600">
                    <a:schemeClr val="bg1">
                      <a:alpha val="90000"/>
                    </a:schemeClr>
                  </a:glow>
                </a:effectLst>
              </a:rPr>
              <a:t>This should be </a:t>
            </a:r>
            <a:r>
              <a:rPr lang="en-US" sz="4400" b="1" dirty="0">
                <a:solidFill>
                  <a:srgbClr val="C00000"/>
                </a:solidFill>
                <a:effectLst>
                  <a:glow rad="228600">
                    <a:schemeClr val="bg1">
                      <a:alpha val="90000"/>
                    </a:schemeClr>
                  </a:glow>
                </a:effectLst>
              </a:rPr>
              <a:t>emphasized!</a:t>
            </a:r>
            <a:endParaRPr kumimoji="0" lang="en-US" sz="2800" b="1" i="0" u="none" strike="noStrike" kern="1200" cap="none" spc="0" normalizeH="0" baseline="0" noProof="0" dirty="0">
              <a:ln>
                <a:noFill/>
              </a:ln>
              <a:solidFill>
                <a:srgbClr val="C00000"/>
              </a:solidFill>
              <a:effectLst>
                <a:glow rad="228600">
                  <a:schemeClr val="bg1">
                    <a:alpha val="90000"/>
                  </a:schemeClr>
                </a:glow>
              </a:effectLst>
              <a:uLnTx/>
              <a:uFillTx/>
              <a:latin typeface="Calibri" panose="020F0502020204030204"/>
            </a:endParaRPr>
          </a:p>
        </p:txBody>
      </p:sp>
      <p:pic>
        <p:nvPicPr>
          <p:cNvPr id="2" name="Picture 1">
            <a:extLst>
              <a:ext uri="{FF2B5EF4-FFF2-40B4-BE49-F238E27FC236}">
                <a16:creationId xmlns:a16="http://schemas.microsoft.com/office/drawing/2014/main" xmlns="" id="{00BF2731-C863-409F-A56E-1CBB42B4E9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8656CB1E-7F95-4690-BA73-B855DF8E7FD0}"/>
              </a:ext>
            </a:extLst>
          </p:cNvPr>
          <p:cNvSpPr>
            <a:spLocks noGrp="1"/>
          </p:cNvSpPr>
          <p:nvPr>
            <p:ph type="sldNum" sz="quarter" idx="12"/>
          </p:nvPr>
        </p:nvSpPr>
        <p:spPr/>
        <p:txBody>
          <a:bodyPr/>
          <a:lstStyle/>
          <a:p>
            <a:fld id="{B30CEF4C-B5FD-4A91-B686-A4F403DB9147}" type="slidenum">
              <a:rPr lang="en-US" smtClean="0"/>
              <a:t>15</a:t>
            </a:fld>
            <a:endParaRPr lang="en-US" dirty="0"/>
          </a:p>
        </p:txBody>
      </p:sp>
    </p:spTree>
    <p:extLst>
      <p:ext uri="{BB962C8B-B14F-4D97-AF65-F5344CB8AC3E}">
        <p14:creationId xmlns:p14="http://schemas.microsoft.com/office/powerpoint/2010/main" val="82421396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770965" y="1040730"/>
            <a:ext cx="10650070" cy="5078313"/>
          </a:xfrm>
          <a:prstGeom prst="rect">
            <a:avLst/>
          </a:prstGeom>
          <a:noFill/>
        </p:spPr>
        <p:txBody>
          <a:bodyPr wrap="square" rtlCol="0">
            <a:spAutoFit/>
          </a:bodyPr>
          <a:lstStyle/>
          <a:p>
            <a:pPr lvl="0" algn="ctr"/>
            <a:r>
              <a:rPr lang="en-US" sz="3200" dirty="0">
                <a:solidFill>
                  <a:prstClr val="black"/>
                </a:solidFill>
              </a:rPr>
              <a:t>If you are trusting in the man-made “Jesus” </a:t>
            </a:r>
            <a:r>
              <a:rPr lang="en-US" sz="3200" dirty="0" smtClean="0">
                <a:solidFill>
                  <a:prstClr val="black"/>
                </a:solidFill>
              </a:rPr>
              <a:t>(the </a:t>
            </a:r>
            <a:r>
              <a:rPr lang="en-US" sz="3200" dirty="0">
                <a:solidFill>
                  <a:prstClr val="black"/>
                </a:solidFill>
              </a:rPr>
              <a:t>lawless </a:t>
            </a:r>
            <a:r>
              <a:rPr lang="en-US" sz="3200" dirty="0" smtClean="0">
                <a:solidFill>
                  <a:prstClr val="black"/>
                </a:solidFill>
              </a:rPr>
              <a:t>one), </a:t>
            </a:r>
            <a:r>
              <a:rPr lang="en-US" sz="3200" dirty="0">
                <a:solidFill>
                  <a:prstClr val="black"/>
                </a:solidFill>
              </a:rPr>
              <a:t>the one who did not die for your sins, you are deceiving yourself and deliberately grieving the Spirit of YHVH. </a:t>
            </a:r>
            <a:r>
              <a:rPr lang="en-US" sz="3200" dirty="0" smtClean="0">
                <a:solidFill>
                  <a:prstClr val="black"/>
                </a:solidFill>
              </a:rPr>
              <a:t/>
            </a:r>
            <a:br>
              <a:rPr lang="en-US" sz="3200" dirty="0" smtClean="0">
                <a:solidFill>
                  <a:prstClr val="black"/>
                </a:solidFill>
              </a:rPr>
            </a:br>
            <a:r>
              <a:rPr lang="en-US" sz="3200" dirty="0" smtClean="0">
                <a:solidFill>
                  <a:prstClr val="black"/>
                </a:solidFill>
              </a:rPr>
              <a:t>There </a:t>
            </a:r>
            <a:r>
              <a:rPr lang="en-US" sz="3200" dirty="0">
                <a:solidFill>
                  <a:prstClr val="black"/>
                </a:solidFill>
              </a:rPr>
              <a:t>was no Jesus 2,000 years </a:t>
            </a:r>
            <a:r>
              <a:rPr lang="en-US" sz="3200" dirty="0" smtClean="0">
                <a:solidFill>
                  <a:prstClr val="black"/>
                </a:solidFill>
              </a:rPr>
              <a:t>ago that died for you. </a:t>
            </a:r>
            <a:br>
              <a:rPr lang="en-US" sz="3200" dirty="0" smtClean="0">
                <a:solidFill>
                  <a:prstClr val="black"/>
                </a:solidFill>
              </a:rPr>
            </a:br>
            <a:r>
              <a:rPr lang="en-US" sz="3200" dirty="0" smtClean="0">
                <a:solidFill>
                  <a:prstClr val="black"/>
                </a:solidFill>
              </a:rPr>
              <a:t>You </a:t>
            </a:r>
            <a:r>
              <a:rPr lang="en-US" sz="3200" dirty="0">
                <a:solidFill>
                  <a:prstClr val="black"/>
                </a:solidFill>
              </a:rPr>
              <a:t>may have called on him unknowingly, </a:t>
            </a:r>
            <a:r>
              <a:rPr lang="en-US" sz="3200" dirty="0" smtClean="0">
                <a:solidFill>
                  <a:prstClr val="black"/>
                </a:solidFill>
              </a:rPr>
              <a:t/>
            </a:r>
            <a:br>
              <a:rPr lang="en-US" sz="3200" dirty="0" smtClean="0">
                <a:solidFill>
                  <a:prstClr val="black"/>
                </a:solidFill>
              </a:rPr>
            </a:br>
            <a:r>
              <a:rPr lang="en-US" sz="3200" dirty="0" smtClean="0">
                <a:solidFill>
                  <a:prstClr val="black"/>
                </a:solidFill>
              </a:rPr>
              <a:t>but </a:t>
            </a:r>
            <a:r>
              <a:rPr lang="en-US" sz="3200" dirty="0">
                <a:solidFill>
                  <a:prstClr val="black"/>
                </a:solidFill>
              </a:rPr>
              <a:t>when you hear the truth, </a:t>
            </a:r>
            <a:r>
              <a:rPr lang="en-US" sz="3200" dirty="0" smtClean="0">
                <a:solidFill>
                  <a:prstClr val="black"/>
                </a:solidFill>
              </a:rPr>
              <a:t>and the </a:t>
            </a:r>
            <a:r>
              <a:rPr lang="en-US" sz="3200" dirty="0">
                <a:solidFill>
                  <a:prstClr val="black"/>
                </a:solidFill>
              </a:rPr>
              <a:t>facts, </a:t>
            </a:r>
            <a:r>
              <a:rPr lang="en-US" sz="3200" dirty="0" smtClean="0">
                <a:solidFill>
                  <a:prstClr val="black"/>
                </a:solidFill>
              </a:rPr>
              <a:t/>
            </a:r>
            <a:br>
              <a:rPr lang="en-US" sz="3200" dirty="0" smtClean="0">
                <a:solidFill>
                  <a:prstClr val="black"/>
                </a:solidFill>
              </a:rPr>
            </a:br>
            <a:r>
              <a:rPr lang="en-US" sz="3200" dirty="0" smtClean="0">
                <a:solidFill>
                  <a:prstClr val="black"/>
                </a:solidFill>
              </a:rPr>
              <a:t>you </a:t>
            </a:r>
            <a:r>
              <a:rPr lang="en-US" sz="3200" dirty="0">
                <a:solidFill>
                  <a:prstClr val="black"/>
                </a:solidFill>
              </a:rPr>
              <a:t>are accountable for </a:t>
            </a:r>
            <a:r>
              <a:rPr lang="en-US" sz="3200" dirty="0" smtClean="0">
                <a:solidFill>
                  <a:prstClr val="black"/>
                </a:solidFill>
              </a:rPr>
              <a:t>your </a:t>
            </a:r>
            <a:r>
              <a:rPr lang="en-US" sz="3200" dirty="0">
                <a:solidFill>
                  <a:prstClr val="black"/>
                </a:solidFill>
              </a:rPr>
              <a:t>actions from then on</a:t>
            </a:r>
            <a:r>
              <a:rPr lang="en-US" sz="3200" dirty="0" smtClean="0">
                <a:solidFill>
                  <a:prstClr val="black"/>
                </a:solidFill>
              </a:rPr>
              <a:t>.  </a:t>
            </a:r>
            <a:br>
              <a:rPr lang="en-US" sz="3200" dirty="0" smtClean="0">
                <a:solidFill>
                  <a:prstClr val="black"/>
                </a:solidFill>
              </a:rPr>
            </a:br>
            <a:r>
              <a:rPr lang="en-US" sz="3200" dirty="0" smtClean="0">
                <a:solidFill>
                  <a:prstClr val="black"/>
                </a:solidFill>
              </a:rPr>
              <a:t>When </a:t>
            </a:r>
            <a:r>
              <a:rPr lang="en-US" sz="3200" dirty="0">
                <a:solidFill>
                  <a:prstClr val="black"/>
                </a:solidFill>
              </a:rPr>
              <a:t>you know the </a:t>
            </a:r>
            <a:r>
              <a:rPr lang="en-US" sz="3200" dirty="0" smtClean="0">
                <a:solidFill>
                  <a:prstClr val="black"/>
                </a:solidFill>
              </a:rPr>
              <a:t>truth, </a:t>
            </a:r>
            <a:r>
              <a:rPr lang="en-US" sz="3200" dirty="0">
                <a:solidFill>
                  <a:prstClr val="black"/>
                </a:solidFill>
              </a:rPr>
              <a:t>or could have known the </a:t>
            </a:r>
            <a:r>
              <a:rPr lang="en-US" sz="3200" dirty="0" smtClean="0">
                <a:solidFill>
                  <a:prstClr val="black"/>
                </a:solidFill>
              </a:rPr>
              <a:t>truth, </a:t>
            </a:r>
            <a:br>
              <a:rPr lang="en-US" sz="3200" dirty="0" smtClean="0">
                <a:solidFill>
                  <a:prstClr val="black"/>
                </a:solidFill>
              </a:rPr>
            </a:br>
            <a:r>
              <a:rPr lang="en-US" sz="3200" dirty="0" smtClean="0">
                <a:solidFill>
                  <a:prstClr val="black"/>
                </a:solidFill>
              </a:rPr>
              <a:t>and </a:t>
            </a:r>
            <a:r>
              <a:rPr lang="en-US" sz="3200" dirty="0">
                <a:solidFill>
                  <a:prstClr val="black"/>
                </a:solidFill>
              </a:rPr>
              <a:t>refuse to change your ways, it is sin to you. </a:t>
            </a:r>
            <a:r>
              <a:rPr lang="en-US" sz="3200" dirty="0" smtClean="0">
                <a:solidFill>
                  <a:prstClr val="black"/>
                </a:solidFill>
              </a:rPr>
              <a:t/>
            </a:r>
            <a:br>
              <a:rPr lang="en-US" sz="3200" dirty="0" smtClean="0">
                <a:solidFill>
                  <a:prstClr val="black"/>
                </a:solidFill>
              </a:rPr>
            </a:br>
            <a:r>
              <a:rPr lang="en-US" sz="3200" dirty="0" smtClean="0">
                <a:solidFill>
                  <a:prstClr val="black"/>
                </a:solidFill>
              </a:rPr>
              <a:t>(</a:t>
            </a:r>
            <a:r>
              <a:rPr lang="en-US" sz="3200" dirty="0">
                <a:solidFill>
                  <a:prstClr val="black"/>
                </a:solidFill>
              </a:rPr>
              <a:t>See James 4:17).</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xmlns="" id="{0E4B817D-156B-47C5-89D8-26BA021F56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970A8B2E-187D-4BD1-83C9-BB2A8594723A}"/>
              </a:ext>
            </a:extLst>
          </p:cNvPr>
          <p:cNvSpPr>
            <a:spLocks noGrp="1"/>
          </p:cNvSpPr>
          <p:nvPr>
            <p:ph type="sldNum" sz="quarter" idx="12"/>
          </p:nvPr>
        </p:nvSpPr>
        <p:spPr/>
        <p:txBody>
          <a:bodyPr/>
          <a:lstStyle/>
          <a:p>
            <a:fld id="{B30CEF4C-B5FD-4A91-B686-A4F403DB9147}" type="slidenum">
              <a:rPr lang="en-US" smtClean="0"/>
              <a:t>16</a:t>
            </a:fld>
            <a:endParaRPr lang="en-US"/>
          </a:p>
        </p:txBody>
      </p:sp>
    </p:spTree>
    <p:extLst>
      <p:ext uri="{BB962C8B-B14F-4D97-AF65-F5344CB8AC3E}">
        <p14:creationId xmlns:p14="http://schemas.microsoft.com/office/powerpoint/2010/main" val="126881439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351906" y="943642"/>
            <a:ext cx="7994118" cy="5262979"/>
          </a:xfrm>
          <a:prstGeom prst="rect">
            <a:avLst/>
          </a:prstGeom>
          <a:noFill/>
        </p:spPr>
        <p:txBody>
          <a:bodyPr wrap="square" rtlCol="0">
            <a:spAutoFit/>
            <a:scene3d>
              <a:camera prst="orthographicFront"/>
              <a:lightRig rig="threePt" dir="t"/>
            </a:scene3d>
            <a:sp3d extrusionH="57150">
              <a:bevelT h="25400" prst="softRound"/>
            </a:sp3d>
          </a:bodyPr>
          <a:lstStyle/>
          <a:p>
            <a:pPr lvl="0"/>
            <a:r>
              <a:rPr lang="en-US" sz="2800" dirty="0">
                <a:solidFill>
                  <a:prstClr val="white"/>
                </a:solidFill>
              </a:rPr>
              <a:t>Look at Deuteronomy </a:t>
            </a:r>
            <a:r>
              <a:rPr lang="en-US" sz="2800" dirty="0" smtClean="0">
                <a:solidFill>
                  <a:prstClr val="white"/>
                </a:solidFill>
              </a:rPr>
              <a:t>18:15-19.</a:t>
            </a:r>
            <a:br>
              <a:rPr lang="en-US" sz="2800" dirty="0" smtClean="0">
                <a:solidFill>
                  <a:prstClr val="white"/>
                </a:solidFill>
              </a:rPr>
            </a:br>
            <a:r>
              <a:rPr lang="en-US" sz="2800" b="1" dirty="0" smtClean="0">
                <a:solidFill>
                  <a:prstClr val="white"/>
                </a:solidFill>
              </a:rPr>
              <a:t>“</a:t>
            </a:r>
            <a:r>
              <a:rPr lang="en-US" sz="2800" b="1" dirty="0">
                <a:solidFill>
                  <a:prstClr val="white"/>
                </a:solidFill>
              </a:rPr>
              <a:t>YHVH your Elohim will raise up for you a prophet like me from among you, from your brothers. </a:t>
            </a:r>
            <a:r>
              <a:rPr lang="en-US" sz="2800" b="1" dirty="0" smtClean="0">
                <a:solidFill>
                  <a:prstClr val="white"/>
                </a:solidFill>
              </a:rPr>
              <a:t> It </a:t>
            </a:r>
            <a:r>
              <a:rPr lang="en-US" sz="2800" b="1" dirty="0">
                <a:solidFill>
                  <a:prstClr val="white"/>
                </a:solidFill>
              </a:rPr>
              <a:t>is to him you shall listen, just as you desired of Yahuwah your Elohim at Horeb on the day of the assembly. </a:t>
            </a:r>
            <a:r>
              <a:rPr lang="en-US" sz="2800" b="1" dirty="0" smtClean="0">
                <a:solidFill>
                  <a:prstClr val="white"/>
                </a:solidFill>
              </a:rPr>
              <a:t/>
            </a:r>
            <a:br>
              <a:rPr lang="en-US" sz="2800" b="1" dirty="0" smtClean="0">
                <a:solidFill>
                  <a:prstClr val="white"/>
                </a:solidFill>
              </a:rPr>
            </a:br>
            <a:r>
              <a:rPr lang="en-US" sz="2800" b="1" dirty="0" smtClean="0">
                <a:solidFill>
                  <a:prstClr val="white"/>
                </a:solidFill>
              </a:rPr>
              <a:t>I </a:t>
            </a:r>
            <a:r>
              <a:rPr lang="en-US" sz="2800" b="1" dirty="0">
                <a:solidFill>
                  <a:prstClr val="white"/>
                </a:solidFill>
              </a:rPr>
              <a:t>will raise up for them a prophet like you from among their brothers. </a:t>
            </a:r>
            <a:r>
              <a:rPr lang="en-US" sz="2800" b="1" dirty="0" smtClean="0">
                <a:solidFill>
                  <a:prstClr val="white"/>
                </a:solidFill>
              </a:rPr>
              <a:t> </a:t>
            </a:r>
            <a:r>
              <a:rPr lang="en-US" sz="2800" b="1" dirty="0" smtClean="0">
                <a:solidFill>
                  <a:srgbClr val="FFFF00"/>
                </a:solidFill>
              </a:rPr>
              <a:t>(</a:t>
            </a:r>
            <a:r>
              <a:rPr lang="en-US" sz="2800" b="1" dirty="0">
                <a:solidFill>
                  <a:srgbClr val="FFFF00"/>
                </a:solidFill>
              </a:rPr>
              <a:t>Yahusha will come to them as a human, He is YHVH in the flesh), </a:t>
            </a:r>
            <a:r>
              <a:rPr lang="en-US" sz="2800" b="1" dirty="0" smtClean="0">
                <a:solidFill>
                  <a:srgbClr val="FFFF00"/>
                </a:solidFill>
              </a:rPr>
              <a:t> </a:t>
            </a:r>
            <a:r>
              <a:rPr lang="en-US" sz="2800" b="1" dirty="0" smtClean="0">
                <a:solidFill>
                  <a:prstClr val="white"/>
                </a:solidFill>
              </a:rPr>
              <a:t>And </a:t>
            </a:r>
            <a:r>
              <a:rPr lang="en-US" sz="2800" b="1" dirty="0">
                <a:solidFill>
                  <a:prstClr val="white"/>
                </a:solidFill>
              </a:rPr>
              <a:t>I will put my words in his mouth, and he shall speak to them all that I command him. </a:t>
            </a:r>
            <a:r>
              <a:rPr lang="en-US" sz="2800" b="1" dirty="0" smtClean="0">
                <a:solidFill>
                  <a:prstClr val="white"/>
                </a:solidFill>
              </a:rPr>
              <a:t> </a:t>
            </a:r>
            <a:r>
              <a:rPr lang="en-US" sz="2800" b="1" dirty="0" smtClean="0">
                <a:solidFill>
                  <a:srgbClr val="66FFCC"/>
                </a:solidFill>
              </a:rPr>
              <a:t>And </a:t>
            </a:r>
            <a:r>
              <a:rPr lang="en-US" sz="2800" b="1" dirty="0">
                <a:solidFill>
                  <a:srgbClr val="66FFCC"/>
                </a:solidFill>
              </a:rPr>
              <a:t>whoever will not listen to my words that he shall speak in my name, I myself will require it of </a:t>
            </a:r>
            <a:r>
              <a:rPr lang="en-US" sz="2800" b="1" dirty="0" smtClean="0">
                <a:solidFill>
                  <a:srgbClr val="66FFCC"/>
                </a:solidFill>
              </a:rPr>
              <a:t>him</a:t>
            </a:r>
            <a:r>
              <a:rPr lang="en-US" sz="2800" dirty="0" smtClean="0">
                <a:solidFill>
                  <a:srgbClr val="66FFCC"/>
                </a:solidFill>
              </a:rPr>
              <a:t>.</a:t>
            </a:r>
            <a:r>
              <a:rPr lang="en-US" sz="2800" b="1" dirty="0" smtClean="0">
                <a:solidFill>
                  <a:prstClr val="white"/>
                </a:solidFill>
              </a:rPr>
              <a:t>”     </a:t>
            </a:r>
            <a:r>
              <a:rPr lang="en-US" sz="2800" dirty="0" smtClean="0">
                <a:solidFill>
                  <a:prstClr val="white"/>
                </a:solidFill>
              </a:rPr>
              <a:t>(</a:t>
            </a:r>
            <a:r>
              <a:rPr lang="en-US" sz="2800" dirty="0">
                <a:solidFill>
                  <a:prstClr val="white"/>
                </a:solidFill>
              </a:rPr>
              <a:t>This is </a:t>
            </a:r>
            <a:r>
              <a:rPr lang="en-US" sz="2800" dirty="0" smtClean="0">
                <a:solidFill>
                  <a:prstClr val="white"/>
                </a:solidFill>
              </a:rPr>
              <a:t>judgment!)</a:t>
            </a:r>
            <a:endPar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9D437702-E364-47F8-9126-96129F6DA4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76922E14-F17D-4C58-946F-26B6A44A9DE5}"/>
              </a:ext>
            </a:extLst>
          </p:cNvPr>
          <p:cNvSpPr>
            <a:spLocks noGrp="1"/>
          </p:cNvSpPr>
          <p:nvPr>
            <p:ph type="sldNum" sz="quarter" idx="12"/>
          </p:nvPr>
        </p:nvSpPr>
        <p:spPr/>
        <p:txBody>
          <a:bodyPr/>
          <a:lstStyle/>
          <a:p>
            <a:fld id="{B30CEF4C-B5FD-4A91-B686-A4F403DB9147}" type="slidenum">
              <a:rPr lang="en-US" smtClean="0"/>
              <a:t>17</a:t>
            </a:fld>
            <a:endParaRPr lang="en-US"/>
          </a:p>
        </p:txBody>
      </p:sp>
    </p:spTree>
    <p:extLst>
      <p:ext uri="{BB962C8B-B14F-4D97-AF65-F5344CB8AC3E}">
        <p14:creationId xmlns:p14="http://schemas.microsoft.com/office/powerpoint/2010/main" val="2695303503"/>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1B4CEC-D5EB-42EC-B7D9-EA51C99EAB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787" r="-1" b="19"/>
          <a:stretch/>
        </p:blipFill>
        <p:spPr>
          <a:xfrm>
            <a:off x="2695222" y="2718146"/>
            <a:ext cx="6801556" cy="3660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xmlns="" id="{4E68A1DD-D92D-4895-8E3F-D22256D6B725}"/>
              </a:ext>
            </a:extLst>
          </p:cNvPr>
          <p:cNvSpPr txBox="1"/>
          <p:nvPr/>
        </p:nvSpPr>
        <p:spPr>
          <a:xfrm>
            <a:off x="762000" y="699796"/>
            <a:ext cx="10668000" cy="1815882"/>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latin typeface="Arial Black" panose="020B0A04020102020204" pitchFamily="34" charset="0"/>
              </a:rPr>
              <a:t>Yahusha thus regards blasphemy against the Spirit, </a:t>
            </a:r>
            <a:r>
              <a:rPr lang="en-US" sz="2800" dirty="0" smtClean="0">
                <a:latin typeface="Arial Black" panose="020B0A04020102020204" pitchFamily="34" charset="0"/>
              </a:rPr>
              <a:t>as permanently </a:t>
            </a:r>
            <a:r>
              <a:rPr lang="en-US" sz="2800" dirty="0">
                <a:latin typeface="Arial Black" panose="020B0A04020102020204" pitchFamily="34" charset="0"/>
              </a:rPr>
              <a:t>rejecting </a:t>
            </a:r>
            <a:r>
              <a:rPr lang="en-US" sz="2800" dirty="0">
                <a:solidFill>
                  <a:srgbClr val="66FFCC"/>
                </a:solidFill>
                <a:latin typeface="Arial Black" panose="020B0A04020102020204" pitchFamily="34" charset="0"/>
              </a:rPr>
              <a:t>His</a:t>
            </a:r>
            <a:r>
              <a:rPr lang="en-US" sz="2800" dirty="0">
                <a:latin typeface="Arial Black" panose="020B0A04020102020204" pitchFamily="34" charset="0"/>
              </a:rPr>
              <a:t> </a:t>
            </a:r>
            <a:r>
              <a:rPr lang="en-US" sz="2800" dirty="0" smtClean="0">
                <a:latin typeface="Arial Black" panose="020B0A04020102020204" pitchFamily="34" charset="0"/>
              </a:rPr>
              <a:t>identity</a:t>
            </a:r>
            <a:r>
              <a:rPr lang="en-US" sz="2800" b="1" dirty="0" smtClean="0">
                <a:latin typeface="Arial Black" panose="020B0A04020102020204" pitchFamily="34" charset="0"/>
              </a:rPr>
              <a:t>,</a:t>
            </a:r>
            <a:r>
              <a:rPr lang="en-US" sz="2800" dirty="0" smtClean="0">
                <a:latin typeface="Arial Black" panose="020B0A04020102020204" pitchFamily="34" charset="0"/>
              </a:rPr>
              <a:t> </a:t>
            </a:r>
            <a:r>
              <a:rPr lang="en-US" sz="2400" dirty="0">
                <a:latin typeface="Arial" panose="020B0604020202020204" pitchFamily="34" charset="0"/>
                <a:cs typeface="Arial" panose="020B0604020202020204" pitchFamily="34" charset="0"/>
              </a:rPr>
              <a:t>(Matthew 12:18)</a:t>
            </a:r>
            <a:r>
              <a:rPr lang="en-US" sz="2400" dirty="0">
                <a:latin typeface="Arial Black" panose="020B0A04020102020204" pitchFamily="34" charset="0"/>
              </a:rPr>
              <a:t> </a:t>
            </a:r>
            <a:r>
              <a:rPr lang="en-US" sz="2400" dirty="0" smtClean="0">
                <a:latin typeface="Arial Black" panose="020B0A04020102020204" pitchFamily="34" charset="0"/>
              </a:rPr>
              <a:t/>
            </a:r>
            <a:br>
              <a:rPr lang="en-US" sz="2400" dirty="0" smtClean="0">
                <a:latin typeface="Arial Black" panose="020B0A04020102020204" pitchFamily="34" charset="0"/>
              </a:rPr>
            </a:br>
            <a:r>
              <a:rPr lang="en-US" sz="2800" dirty="0" smtClean="0">
                <a:latin typeface="Arial Black" panose="020B0A04020102020204" pitchFamily="34" charset="0"/>
              </a:rPr>
              <a:t>as </a:t>
            </a:r>
            <a:r>
              <a:rPr lang="en-US" sz="2800" dirty="0">
                <a:latin typeface="Arial Black" panose="020B0A04020102020204" pitchFamily="34" charset="0"/>
              </a:rPr>
              <a:t>attested by the Spirit’s </a:t>
            </a:r>
            <a:r>
              <a:rPr lang="en-US" sz="2800" dirty="0" smtClean="0">
                <a:latin typeface="Arial Black" panose="020B0A04020102020204" pitchFamily="34" charset="0"/>
              </a:rPr>
              <a:t>works, </a:t>
            </a:r>
            <a:r>
              <a:rPr lang="en-US" sz="2400" dirty="0">
                <a:latin typeface="Arial" panose="020B0604020202020204" pitchFamily="34" charset="0"/>
                <a:cs typeface="Arial" panose="020B0604020202020204" pitchFamily="34" charset="0"/>
              </a:rPr>
              <a:t>(12:28)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800" dirty="0" smtClean="0">
                <a:latin typeface="Arial Black" panose="020B0A04020102020204" pitchFamily="34" charset="0"/>
              </a:rPr>
              <a:t>as </a:t>
            </a:r>
            <a:r>
              <a:rPr lang="en-US" sz="2800" dirty="0">
                <a:latin typeface="Arial Black" panose="020B0A04020102020204" pitchFamily="34" charset="0"/>
              </a:rPr>
              <a:t>the worst of sins.</a:t>
            </a:r>
          </a:p>
        </p:txBody>
      </p:sp>
      <p:pic>
        <p:nvPicPr>
          <p:cNvPr id="5" name="Picture 4">
            <a:extLst>
              <a:ext uri="{FF2B5EF4-FFF2-40B4-BE49-F238E27FC236}">
                <a16:creationId xmlns:a16="http://schemas.microsoft.com/office/drawing/2014/main" xmlns="" id="{FE7D7F47-5403-4AB8-8067-ED2C0DB5A5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501515BD-081B-46AC-9E85-F2A56C81523E}"/>
              </a:ext>
            </a:extLst>
          </p:cNvPr>
          <p:cNvSpPr>
            <a:spLocks noGrp="1"/>
          </p:cNvSpPr>
          <p:nvPr>
            <p:ph type="sldNum" sz="quarter" idx="12"/>
          </p:nvPr>
        </p:nvSpPr>
        <p:spPr/>
        <p:txBody>
          <a:bodyPr/>
          <a:lstStyle/>
          <a:p>
            <a:fld id="{B30CEF4C-B5FD-4A91-B686-A4F403DB9147}" type="slidenum">
              <a:rPr lang="en-US" smtClean="0"/>
              <a:t>18</a:t>
            </a:fld>
            <a:endParaRPr lang="en-US"/>
          </a:p>
        </p:txBody>
      </p:sp>
    </p:spTree>
    <p:extLst>
      <p:ext uri="{BB962C8B-B14F-4D97-AF65-F5344CB8AC3E}">
        <p14:creationId xmlns:p14="http://schemas.microsoft.com/office/powerpoint/2010/main" val="645325742"/>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1106" y="643467"/>
            <a:ext cx="5571066" cy="5571066"/>
          </a:xfrm>
          <a:prstGeom prst="rect">
            <a:avLst/>
          </a:prstGeom>
        </p:spPr>
      </p:pic>
      <p:sp>
        <p:nvSpPr>
          <p:cNvPr id="4" name="TextBox 3">
            <a:extLst>
              <a:ext uri="{FF2B5EF4-FFF2-40B4-BE49-F238E27FC236}">
                <a16:creationId xmlns:a16="http://schemas.microsoft.com/office/drawing/2014/main" xmlns="" id="{1D21E207-5C7D-46AA-9E69-59968BA33B58}"/>
              </a:ext>
            </a:extLst>
          </p:cNvPr>
          <p:cNvSpPr txBox="1"/>
          <p:nvPr/>
        </p:nvSpPr>
        <p:spPr>
          <a:xfrm>
            <a:off x="1072444" y="1207911"/>
            <a:ext cx="3668833" cy="4401205"/>
          </a:xfrm>
          <a:prstGeom prst="rect">
            <a:avLst/>
          </a:prstGeom>
          <a:noFill/>
        </p:spPr>
        <p:txBody>
          <a:bodyPr wrap="square" rtlCol="0">
            <a:spAutoFit/>
          </a:bodyPr>
          <a:lstStyle/>
          <a:p>
            <a:pPr algn="ctr"/>
            <a:r>
              <a:rPr lang="en-US" sz="4000" b="1" dirty="0"/>
              <a:t>What happened in the city of Capernaum when people remained hard of heart and stubborn?</a:t>
            </a:r>
          </a:p>
        </p:txBody>
      </p:sp>
      <p:pic>
        <p:nvPicPr>
          <p:cNvPr id="2" name="Picture 1">
            <a:extLst>
              <a:ext uri="{FF2B5EF4-FFF2-40B4-BE49-F238E27FC236}">
                <a16:creationId xmlns:a16="http://schemas.microsoft.com/office/drawing/2014/main" xmlns="" id="{DEDC37FE-0DB2-4878-A58A-29808FADB8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F08C1828-495E-4C43-9BC1-D9004167C9CB}"/>
              </a:ext>
            </a:extLst>
          </p:cNvPr>
          <p:cNvSpPr>
            <a:spLocks noGrp="1"/>
          </p:cNvSpPr>
          <p:nvPr>
            <p:ph type="sldNum" sz="quarter" idx="12"/>
          </p:nvPr>
        </p:nvSpPr>
        <p:spPr/>
        <p:txBody>
          <a:bodyPr/>
          <a:lstStyle/>
          <a:p>
            <a:fld id="{B30CEF4C-B5FD-4A91-B686-A4F403DB9147}" type="slidenum">
              <a:rPr lang="en-US" smtClean="0"/>
              <a:t>19</a:t>
            </a:fld>
            <a:endParaRPr lang="en-US"/>
          </a:p>
        </p:txBody>
      </p:sp>
    </p:spTree>
    <p:extLst>
      <p:ext uri="{BB962C8B-B14F-4D97-AF65-F5344CB8AC3E}">
        <p14:creationId xmlns:p14="http://schemas.microsoft.com/office/powerpoint/2010/main" val="47786762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xmlns="" id="{4563A3E3-D1FA-495B-8CD0-35F5C47214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5AC01E4F-3F62-4278-A166-63D9A06357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5" name="Picture 4">
            <a:extLst>
              <a:ext uri="{FF2B5EF4-FFF2-40B4-BE49-F238E27FC236}">
                <a16:creationId xmlns:a16="http://schemas.microsoft.com/office/drawing/2014/main" xmlns="" id="{2496C1A8-C338-40DC-95C8-4C91D78A9A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66379" y="2644375"/>
            <a:ext cx="5243014" cy="4245001"/>
          </a:xfrm>
          <a:prstGeom prst="rect">
            <a:avLst/>
          </a:prstGeom>
        </p:spPr>
      </p:pic>
      <p:sp>
        <p:nvSpPr>
          <p:cNvPr id="3" name="Slide Number Placeholder 2">
            <a:extLst>
              <a:ext uri="{FF2B5EF4-FFF2-40B4-BE49-F238E27FC236}">
                <a16:creationId xmlns:a16="http://schemas.microsoft.com/office/drawing/2014/main" xmlns="" id="{E55B6862-3C1C-4369-B198-3A2E5E413976}"/>
              </a:ext>
            </a:extLst>
          </p:cNvPr>
          <p:cNvSpPr>
            <a:spLocks noGrp="1"/>
          </p:cNvSpPr>
          <p:nvPr>
            <p:ph type="sldNum" sz="quarter" idx="12"/>
          </p:nvPr>
        </p:nvSpPr>
        <p:spPr/>
        <p:txBody>
          <a:bodyPr/>
          <a:lstStyle/>
          <a:p>
            <a:fld id="{B30CEF4C-B5FD-4A91-B686-A4F403DB9147}" type="slidenum">
              <a:rPr lang="en-US" smtClean="0"/>
              <a:t>2</a:t>
            </a:fld>
            <a:endParaRPr lang="en-US"/>
          </a:p>
        </p:txBody>
      </p:sp>
      <p:sp>
        <p:nvSpPr>
          <p:cNvPr id="7" name="Rectangle 6"/>
          <p:cNvSpPr/>
          <p:nvPr/>
        </p:nvSpPr>
        <p:spPr>
          <a:xfrm>
            <a:off x="3550024" y="2105624"/>
            <a:ext cx="5264434" cy="646331"/>
          </a:xfrm>
          <a:prstGeom prst="rect">
            <a:avLst/>
          </a:prstGeom>
        </p:spPr>
        <p:txBody>
          <a:bodyPr wrap="square">
            <a:spAutoFit/>
            <a:scene3d>
              <a:camera prst="orthographicFront"/>
              <a:lightRig rig="threePt" dir="t"/>
            </a:scene3d>
            <a:sp3d extrusionH="57150">
              <a:bevelT w="38100" h="38100"/>
            </a:sp3d>
          </a:bodyPr>
          <a:lstStyle/>
          <a:p>
            <a:pPr algn="ctr"/>
            <a:r>
              <a:rPr lang="en-US" sz="3600" b="1" dirty="0" smtClean="0">
                <a:solidFill>
                  <a:srgbClr val="650E6C"/>
                </a:solidFill>
                <a:effectLst>
                  <a:glow rad="228600">
                    <a:schemeClr val="accent4">
                      <a:satMod val="175000"/>
                      <a:alpha val="40000"/>
                    </a:schemeClr>
                  </a:glow>
                </a:effectLst>
                <a:latin typeface="Segoe Print" pitchFamily="2" charset="0"/>
              </a:rPr>
              <a:t>A TEACHING FROM:</a:t>
            </a:r>
            <a:endParaRPr lang="en-US" sz="2800" b="1" dirty="0">
              <a:solidFill>
                <a:srgbClr val="650E6C"/>
              </a:solidFill>
              <a:effectLst>
                <a:glow rad="228600">
                  <a:schemeClr val="accent4">
                    <a:satMod val="175000"/>
                    <a:alpha val="40000"/>
                  </a:schemeClr>
                </a:glow>
              </a:effectLst>
              <a:latin typeface="Segoe Print" pitchFamily="2" charset="0"/>
            </a:endParaRPr>
          </a:p>
        </p:txBody>
      </p:sp>
    </p:spTree>
    <p:extLst>
      <p:ext uri="{BB962C8B-B14F-4D97-AF65-F5344CB8AC3E}">
        <p14:creationId xmlns:p14="http://schemas.microsoft.com/office/powerpoint/2010/main" val="107868012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968185" y="1013835"/>
            <a:ext cx="10183910" cy="5170646"/>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3000" dirty="0">
                <a:solidFill>
                  <a:prstClr val="black"/>
                </a:solidFill>
              </a:rPr>
              <a:t>The situation was similar </a:t>
            </a:r>
            <a:r>
              <a:rPr lang="en-US" sz="3000" dirty="0" smtClean="0">
                <a:solidFill>
                  <a:prstClr val="black"/>
                </a:solidFill>
              </a:rPr>
              <a:t>in </a:t>
            </a:r>
            <a:r>
              <a:rPr lang="en-US" sz="3000" dirty="0">
                <a:solidFill>
                  <a:prstClr val="black"/>
                </a:solidFill>
              </a:rPr>
              <a:t>the biblical city of Capernaum, where Yahusha performed an extraordinary number of miracles and taught many important public lessons. </a:t>
            </a:r>
            <a:r>
              <a:rPr lang="en-US" sz="3000" dirty="0" smtClean="0">
                <a:solidFill>
                  <a:prstClr val="black"/>
                </a:solidFill>
              </a:rPr>
              <a:t/>
            </a:r>
            <a:br>
              <a:rPr lang="en-US" sz="3000" dirty="0" smtClean="0">
                <a:solidFill>
                  <a:prstClr val="black"/>
                </a:solidFill>
              </a:rPr>
            </a:br>
            <a:r>
              <a:rPr lang="en-US" sz="3000" dirty="0" smtClean="0">
                <a:solidFill>
                  <a:prstClr val="black"/>
                </a:solidFill>
              </a:rPr>
              <a:t>In </a:t>
            </a:r>
            <a:r>
              <a:rPr lang="en-US" sz="3000" dirty="0">
                <a:solidFill>
                  <a:prstClr val="black"/>
                </a:solidFill>
              </a:rPr>
              <a:t>the end, most of the people of Capernaum remained unrepentant. Like the Pharisees, they </a:t>
            </a:r>
            <a:r>
              <a:rPr lang="en-US" sz="3000" b="1" dirty="0">
                <a:solidFill>
                  <a:srgbClr val="5335D1"/>
                </a:solidFill>
              </a:rPr>
              <a:t>persistently rejected </a:t>
            </a:r>
            <a:r>
              <a:rPr lang="en-US" sz="3000" dirty="0">
                <a:solidFill>
                  <a:prstClr val="black"/>
                </a:solidFill>
              </a:rPr>
              <a:t>the convicting </a:t>
            </a:r>
            <a:r>
              <a:rPr lang="en-US" sz="3000" dirty="0" smtClean="0">
                <a:solidFill>
                  <a:prstClr val="black"/>
                </a:solidFill>
              </a:rPr>
              <a:t>ministry of the One </a:t>
            </a:r>
            <a:r>
              <a:rPr lang="en-US" sz="3000" dirty="0">
                <a:solidFill>
                  <a:prstClr val="black"/>
                </a:solidFill>
              </a:rPr>
              <a:t>who bore witness </a:t>
            </a:r>
            <a:r>
              <a:rPr lang="en-US" sz="3000" dirty="0" smtClean="0">
                <a:solidFill>
                  <a:prstClr val="black"/>
                </a:solidFill>
              </a:rPr>
              <a:t/>
            </a:r>
            <a:br>
              <a:rPr lang="en-US" sz="3000" dirty="0" smtClean="0">
                <a:solidFill>
                  <a:prstClr val="black"/>
                </a:solidFill>
              </a:rPr>
            </a:br>
            <a:r>
              <a:rPr lang="en-US" sz="3000" dirty="0" smtClean="0">
                <a:solidFill>
                  <a:prstClr val="black"/>
                </a:solidFill>
              </a:rPr>
              <a:t>to </a:t>
            </a:r>
            <a:r>
              <a:rPr lang="en-US" sz="3000" dirty="0">
                <a:solidFill>
                  <a:prstClr val="black"/>
                </a:solidFill>
              </a:rPr>
              <a:t>the true identity of Yahusha, their Messiah. </a:t>
            </a:r>
            <a:r>
              <a:rPr lang="en-US" sz="3000" dirty="0" smtClean="0">
                <a:solidFill>
                  <a:prstClr val="black"/>
                </a:solidFill>
              </a:rPr>
              <a:t/>
            </a:r>
            <a:br>
              <a:rPr lang="en-US" sz="3000" dirty="0" smtClean="0">
                <a:solidFill>
                  <a:prstClr val="black"/>
                </a:solidFill>
              </a:rPr>
            </a:br>
            <a:r>
              <a:rPr lang="en-US" sz="3000" b="1" dirty="0" smtClean="0">
                <a:solidFill>
                  <a:prstClr val="black"/>
                </a:solidFill>
              </a:rPr>
              <a:t>They </a:t>
            </a:r>
            <a:r>
              <a:rPr lang="en-US" sz="3000" b="1" dirty="0">
                <a:solidFill>
                  <a:prstClr val="black"/>
                </a:solidFill>
              </a:rPr>
              <a:t>turned away from the abundant light graciously provided to them and chose to remain forever in their unbelief. </a:t>
            </a:r>
            <a:r>
              <a:rPr lang="en-US" sz="3000" b="1" dirty="0" smtClean="0">
                <a:solidFill>
                  <a:prstClr val="black"/>
                </a:solidFill>
              </a:rPr>
              <a:t/>
            </a:r>
            <a:br>
              <a:rPr lang="en-US" sz="3000" b="1" dirty="0" smtClean="0">
                <a:solidFill>
                  <a:prstClr val="black"/>
                </a:solidFill>
              </a:rPr>
            </a:br>
            <a:r>
              <a:rPr lang="en-US" sz="3000" dirty="0" smtClean="0">
                <a:solidFill>
                  <a:prstClr val="black"/>
                </a:solidFill>
              </a:rPr>
              <a:t>They </a:t>
            </a:r>
            <a:r>
              <a:rPr lang="en-US" sz="3000" dirty="0">
                <a:solidFill>
                  <a:prstClr val="black"/>
                </a:solidFill>
              </a:rPr>
              <a:t>persistently refused to listen to anything </a:t>
            </a:r>
            <a:r>
              <a:rPr lang="en-US" sz="3000" dirty="0" smtClean="0">
                <a:solidFill>
                  <a:prstClr val="black"/>
                </a:solidFill>
              </a:rPr>
              <a:t/>
            </a:r>
            <a:br>
              <a:rPr lang="en-US" sz="3000" dirty="0" smtClean="0">
                <a:solidFill>
                  <a:prstClr val="black"/>
                </a:solidFill>
              </a:rPr>
            </a:br>
            <a:r>
              <a:rPr lang="en-US" sz="3000" dirty="0" smtClean="0">
                <a:solidFill>
                  <a:prstClr val="black"/>
                </a:solidFill>
              </a:rPr>
              <a:t>the </a:t>
            </a:r>
            <a:r>
              <a:rPr lang="en-US" sz="3000" dirty="0">
                <a:solidFill>
                  <a:prstClr val="black"/>
                </a:solidFill>
              </a:rPr>
              <a:t>set-apart Spirit was telling them.</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xmlns="" id="{0C8DCCBC-1E97-4A35-9C78-AAB81233CB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C96C80F7-2D6E-4154-8B58-6F13D8454441}"/>
              </a:ext>
            </a:extLst>
          </p:cNvPr>
          <p:cNvSpPr>
            <a:spLocks noGrp="1"/>
          </p:cNvSpPr>
          <p:nvPr>
            <p:ph type="sldNum" sz="quarter" idx="12"/>
          </p:nvPr>
        </p:nvSpPr>
        <p:spPr/>
        <p:txBody>
          <a:bodyPr/>
          <a:lstStyle/>
          <a:p>
            <a:fld id="{B30CEF4C-B5FD-4A91-B686-A4F403DB9147}" type="slidenum">
              <a:rPr lang="en-US" smtClean="0"/>
              <a:t>20</a:t>
            </a:fld>
            <a:endParaRPr lang="en-US"/>
          </a:p>
        </p:txBody>
      </p:sp>
    </p:spTree>
    <p:extLst>
      <p:ext uri="{BB962C8B-B14F-4D97-AF65-F5344CB8AC3E}">
        <p14:creationId xmlns:p14="http://schemas.microsoft.com/office/powerpoint/2010/main" val="340319014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47163" y="1536174"/>
            <a:ext cx="9697673" cy="3785652"/>
          </a:xfrm>
          <a:prstGeom prst="rect">
            <a:avLst/>
          </a:prstGeom>
          <a:noFill/>
        </p:spPr>
        <p:txBody>
          <a:bodyPr wrap="square" rtlCol="0">
            <a:spAutoFit/>
          </a:bodyPr>
          <a:lstStyle/>
          <a:p>
            <a:pPr lvl="0" algn="ctr"/>
            <a:r>
              <a:rPr lang="en-US" sz="3000" dirty="0">
                <a:solidFill>
                  <a:prstClr val="black"/>
                </a:solidFill>
              </a:rPr>
              <a:t>Like the Pharisees, they chose self-imposed blindness and stubbornness. For this reason, they were strongly judged. </a:t>
            </a:r>
            <a:r>
              <a:rPr lang="en-US" sz="3000" b="1" dirty="0">
                <a:solidFill>
                  <a:prstClr val="black"/>
                </a:solidFill>
              </a:rPr>
              <a:t>“For unto whomsoever much is given, </a:t>
            </a:r>
            <a:r>
              <a:rPr lang="en-US" sz="3000" b="1" dirty="0" smtClean="0">
                <a:solidFill>
                  <a:prstClr val="black"/>
                </a:solidFill>
              </a:rPr>
              <a:t/>
            </a:r>
            <a:br>
              <a:rPr lang="en-US" sz="3000" b="1" dirty="0" smtClean="0">
                <a:solidFill>
                  <a:prstClr val="black"/>
                </a:solidFill>
              </a:rPr>
            </a:br>
            <a:r>
              <a:rPr lang="en-US" sz="3000" b="1" dirty="0" smtClean="0">
                <a:solidFill>
                  <a:prstClr val="black"/>
                </a:solidFill>
              </a:rPr>
              <a:t>of </a:t>
            </a:r>
            <a:r>
              <a:rPr lang="en-US" sz="3000" b="1" dirty="0">
                <a:solidFill>
                  <a:prstClr val="black"/>
                </a:solidFill>
              </a:rPr>
              <a:t>him shall be much </a:t>
            </a:r>
            <a:r>
              <a:rPr lang="en-US" sz="3000" b="1" dirty="0" smtClean="0">
                <a:solidFill>
                  <a:prstClr val="black"/>
                </a:solidFill>
              </a:rPr>
              <a:t>required” </a:t>
            </a:r>
            <a:r>
              <a:rPr lang="en-US" sz="3000" dirty="0" smtClean="0">
                <a:solidFill>
                  <a:prstClr val="black"/>
                </a:solidFill>
              </a:rPr>
              <a:t>(Luke 12:48).  </a:t>
            </a:r>
            <a:r>
              <a:rPr lang="en-US" sz="2400" i="1" dirty="0" smtClean="0">
                <a:solidFill>
                  <a:prstClr val="black"/>
                </a:solidFill>
              </a:rPr>
              <a:t>(</a:t>
            </a:r>
            <a:r>
              <a:rPr lang="en-US" sz="2400" i="1" dirty="0">
                <a:solidFill>
                  <a:prstClr val="black"/>
                </a:solidFill>
              </a:rPr>
              <a:t>KJV)</a:t>
            </a:r>
          </a:p>
          <a:p>
            <a:pPr lvl="0" algn="ctr"/>
            <a:r>
              <a:rPr lang="en-US" sz="3000" dirty="0">
                <a:solidFill>
                  <a:prstClr val="black"/>
                </a:solidFill>
              </a:rPr>
              <a:t>Thus, along with nearby </a:t>
            </a:r>
            <a:r>
              <a:rPr lang="en-US" sz="3000" dirty="0" err="1">
                <a:solidFill>
                  <a:prstClr val="black"/>
                </a:solidFill>
              </a:rPr>
              <a:t>Chorazin</a:t>
            </a:r>
            <a:r>
              <a:rPr lang="en-US" sz="3000" dirty="0">
                <a:solidFill>
                  <a:prstClr val="black"/>
                </a:solidFill>
              </a:rPr>
              <a:t> and Bethsaida, </a:t>
            </a:r>
            <a:r>
              <a:rPr lang="en-US" sz="3000" dirty="0" smtClean="0">
                <a:solidFill>
                  <a:prstClr val="black"/>
                </a:solidFill>
              </a:rPr>
              <a:t/>
            </a:r>
            <a:br>
              <a:rPr lang="en-US" sz="3000" dirty="0" smtClean="0">
                <a:solidFill>
                  <a:prstClr val="black"/>
                </a:solidFill>
              </a:rPr>
            </a:br>
            <a:r>
              <a:rPr lang="en-US" sz="3000" dirty="0" smtClean="0">
                <a:solidFill>
                  <a:prstClr val="black"/>
                </a:solidFill>
              </a:rPr>
              <a:t>Capernaum </a:t>
            </a:r>
            <a:r>
              <a:rPr lang="en-US" sz="3000" dirty="0">
                <a:solidFill>
                  <a:prstClr val="black"/>
                </a:solidFill>
              </a:rPr>
              <a:t>received a very stern warning from </a:t>
            </a:r>
            <a:r>
              <a:rPr lang="en-US" sz="3000" dirty="0" smtClean="0">
                <a:solidFill>
                  <a:prstClr val="black"/>
                </a:solidFill>
              </a:rPr>
              <a:t>Yahusha, </a:t>
            </a:r>
            <a:br>
              <a:rPr lang="en-US" sz="3000" dirty="0" smtClean="0">
                <a:solidFill>
                  <a:prstClr val="black"/>
                </a:solidFill>
              </a:rPr>
            </a:br>
            <a:r>
              <a:rPr lang="en-US" sz="3000" b="1" dirty="0" smtClean="0">
                <a:solidFill>
                  <a:prstClr val="black"/>
                </a:solidFill>
              </a:rPr>
              <a:t>“</a:t>
            </a:r>
            <a:r>
              <a:rPr lang="en-US" sz="3000" b="1" dirty="0">
                <a:solidFill>
                  <a:prstClr val="black"/>
                </a:solidFill>
              </a:rPr>
              <a:t>It shall be more tolerable for the land of Sodom in the day of judgment, than for thee” </a:t>
            </a:r>
            <a:r>
              <a:rPr lang="en-US" sz="3000" dirty="0" smtClean="0">
                <a:solidFill>
                  <a:prstClr val="black"/>
                </a:solidFill>
              </a:rPr>
              <a:t>(Matthew 11:21-24).  </a:t>
            </a:r>
            <a:r>
              <a:rPr lang="en-US" sz="2400" i="1" dirty="0" smtClean="0">
                <a:solidFill>
                  <a:prstClr val="black"/>
                </a:solidFill>
                <a:latin typeface="Calibri" panose="020F0502020204030204"/>
              </a:rPr>
              <a:t>(</a:t>
            </a:r>
            <a:r>
              <a:rPr lang="en-US" sz="2400" i="1" dirty="0">
                <a:solidFill>
                  <a:prstClr val="black"/>
                </a:solidFill>
                <a:latin typeface="Calibri" panose="020F0502020204030204"/>
              </a:rPr>
              <a:t>KJV)</a:t>
            </a:r>
            <a:endParaRPr kumimoji="0" lang="en-US" sz="2400" b="0" i="1" u="none" strike="noStrike" kern="1200" cap="none" spc="0" normalizeH="0" baseline="0" noProof="0" dirty="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xmlns="" id="{50AB0084-BA0A-4771-B9B9-A9547B518F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D8A62C21-A8FD-4AF6-A4BB-114F3B18F02D}"/>
              </a:ext>
            </a:extLst>
          </p:cNvPr>
          <p:cNvSpPr>
            <a:spLocks noGrp="1"/>
          </p:cNvSpPr>
          <p:nvPr>
            <p:ph type="sldNum" sz="quarter" idx="12"/>
          </p:nvPr>
        </p:nvSpPr>
        <p:spPr/>
        <p:txBody>
          <a:bodyPr/>
          <a:lstStyle/>
          <a:p>
            <a:fld id="{B30CEF4C-B5FD-4A91-B686-A4F403DB9147}" type="slidenum">
              <a:rPr lang="en-US" smtClean="0"/>
              <a:t>21</a:t>
            </a:fld>
            <a:endParaRPr lang="en-US"/>
          </a:p>
        </p:txBody>
      </p:sp>
    </p:spTree>
    <p:extLst>
      <p:ext uri="{BB962C8B-B14F-4D97-AF65-F5344CB8AC3E}">
        <p14:creationId xmlns:p14="http://schemas.microsoft.com/office/powerpoint/2010/main" val="3333588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D5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B32351F-E567-429D-9DB7-B5C752DFF7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
          <a:stretch/>
        </p:blipFill>
        <p:spPr>
          <a:xfrm>
            <a:off x="568517" y="722489"/>
            <a:ext cx="7532833" cy="5571066"/>
          </a:xfrm>
          <a:prstGeom prst="rect">
            <a:avLst/>
          </a:prstGeom>
        </p:spPr>
      </p:pic>
      <p:sp>
        <p:nvSpPr>
          <p:cNvPr id="3" name="TextBox 2">
            <a:extLst>
              <a:ext uri="{FF2B5EF4-FFF2-40B4-BE49-F238E27FC236}">
                <a16:creationId xmlns:a16="http://schemas.microsoft.com/office/drawing/2014/main" xmlns="" id="{F68824B7-0883-4B01-9EA2-90A6995134E9}"/>
              </a:ext>
            </a:extLst>
          </p:cNvPr>
          <p:cNvSpPr txBox="1"/>
          <p:nvPr/>
        </p:nvSpPr>
        <p:spPr>
          <a:xfrm>
            <a:off x="8391275" y="920621"/>
            <a:ext cx="3033788" cy="5016758"/>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a:solidFill>
                  <a:srgbClr val="395698"/>
                </a:solidFill>
                <a:latin typeface="Arial Black" panose="020B0A04020102020204" pitchFamily="34" charset="0"/>
              </a:rPr>
              <a:t>Let’s look at the sin </a:t>
            </a:r>
            <a:r>
              <a:rPr lang="en-US" sz="3200" dirty="0" smtClean="0">
                <a:solidFill>
                  <a:srgbClr val="395698"/>
                </a:solidFill>
                <a:latin typeface="Arial Black" panose="020B0A04020102020204" pitchFamily="34" charset="0"/>
              </a:rPr>
              <a:t/>
            </a:r>
            <a:br>
              <a:rPr lang="en-US" sz="3200" dirty="0" smtClean="0">
                <a:solidFill>
                  <a:srgbClr val="395698"/>
                </a:solidFill>
                <a:latin typeface="Arial Black" panose="020B0A04020102020204" pitchFamily="34" charset="0"/>
              </a:rPr>
            </a:br>
            <a:r>
              <a:rPr lang="en-US" sz="3200" dirty="0" smtClean="0">
                <a:solidFill>
                  <a:srgbClr val="395698"/>
                </a:solidFill>
                <a:latin typeface="Arial Black" panose="020B0A04020102020204" pitchFamily="34" charset="0"/>
              </a:rPr>
              <a:t>of </a:t>
            </a:r>
            <a:r>
              <a:rPr lang="en-US" sz="3200" dirty="0">
                <a:solidFill>
                  <a:srgbClr val="395698"/>
                </a:solidFill>
                <a:latin typeface="Arial Black" panose="020B0A04020102020204" pitchFamily="34" charset="0"/>
              </a:rPr>
              <a:t>the Pharisees and </a:t>
            </a:r>
            <a:r>
              <a:rPr lang="en-US" sz="3200" dirty="0" smtClean="0">
                <a:solidFill>
                  <a:srgbClr val="395698"/>
                </a:solidFill>
                <a:latin typeface="Arial Black" panose="020B0A04020102020204" pitchFamily="34" charset="0"/>
              </a:rPr>
              <a:t>Sadducees. Why </a:t>
            </a:r>
            <a:r>
              <a:rPr lang="en-US" sz="3200" dirty="0">
                <a:solidFill>
                  <a:srgbClr val="395698"/>
                </a:solidFill>
                <a:latin typeface="Arial Black" panose="020B0A04020102020204" pitchFamily="34" charset="0"/>
              </a:rPr>
              <a:t>were these so serious to Yahusha?</a:t>
            </a:r>
          </a:p>
        </p:txBody>
      </p:sp>
      <p:pic>
        <p:nvPicPr>
          <p:cNvPr id="4" name="Picture 3">
            <a:extLst>
              <a:ext uri="{FF2B5EF4-FFF2-40B4-BE49-F238E27FC236}">
                <a16:creationId xmlns:a16="http://schemas.microsoft.com/office/drawing/2014/main" xmlns="" id="{19E5BA13-C256-430E-9F3A-13650F50B2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909DAF31-297B-4025-81B0-761B9E33D482}"/>
              </a:ext>
            </a:extLst>
          </p:cNvPr>
          <p:cNvSpPr>
            <a:spLocks noGrp="1"/>
          </p:cNvSpPr>
          <p:nvPr>
            <p:ph type="sldNum" sz="quarter" idx="12"/>
          </p:nvPr>
        </p:nvSpPr>
        <p:spPr/>
        <p:txBody>
          <a:bodyPr/>
          <a:lstStyle/>
          <a:p>
            <a:fld id="{B30CEF4C-B5FD-4A91-B686-A4F403DB9147}" type="slidenum">
              <a:rPr lang="en-US" smtClean="0"/>
              <a:t>22</a:t>
            </a:fld>
            <a:endParaRPr lang="en-US"/>
          </a:p>
        </p:txBody>
      </p:sp>
    </p:spTree>
    <p:extLst>
      <p:ext uri="{BB962C8B-B14F-4D97-AF65-F5344CB8AC3E}">
        <p14:creationId xmlns:p14="http://schemas.microsoft.com/office/powerpoint/2010/main" val="2639596514"/>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959225" y="1116296"/>
            <a:ext cx="10273550" cy="486287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800" dirty="0">
                <a:latin typeface="Arial" panose="020B0604020202020204" pitchFamily="34" charset="0"/>
                <a:ea typeface="Times New Roman" panose="02020603050405020304" pitchFamily="18" charset="0"/>
              </a:rPr>
              <a:t>The Pharisees had long observed the sinless Yahusha. </a:t>
            </a:r>
            <a:r>
              <a:rPr lang="en-US" sz="2800" dirty="0" smtClean="0">
                <a:latin typeface="Arial" panose="020B0604020202020204" pitchFamily="34" charset="0"/>
                <a:ea typeface="Times New Roman" panose="02020603050405020304" pitchFamily="18" charset="0"/>
              </a:rPr>
              <a:t/>
            </a:r>
            <a:br>
              <a:rPr lang="en-US" sz="2800" dirty="0" smtClean="0">
                <a:latin typeface="Arial" panose="020B0604020202020204" pitchFamily="34" charset="0"/>
                <a:ea typeface="Times New Roman" panose="02020603050405020304" pitchFamily="18" charset="0"/>
              </a:rPr>
            </a:br>
            <a:r>
              <a:rPr lang="en-US" sz="2800" dirty="0" smtClean="0">
                <a:latin typeface="Arial" panose="020B0604020202020204" pitchFamily="34" charset="0"/>
                <a:ea typeface="Times New Roman" panose="02020603050405020304" pitchFamily="18" charset="0"/>
              </a:rPr>
              <a:t>They </a:t>
            </a:r>
            <a:r>
              <a:rPr lang="en-US" sz="2800" dirty="0">
                <a:latin typeface="Arial" panose="020B0604020202020204" pitchFamily="34" charset="0"/>
                <a:ea typeface="Times New Roman" panose="02020603050405020304" pitchFamily="18" charset="0"/>
              </a:rPr>
              <a:t>knew the Scriptures about the coming Messiah</a:t>
            </a:r>
            <a:r>
              <a:rPr lang="en-US" sz="2800" dirty="0" smtClean="0">
                <a:latin typeface="Arial" panose="020B0604020202020204" pitchFamily="34" charset="0"/>
                <a:ea typeface="Times New Roman" panose="02020603050405020304" pitchFamily="18" charset="0"/>
              </a:rPr>
              <a:t>, yet </a:t>
            </a:r>
            <a:br>
              <a:rPr lang="en-US" sz="2800" dirty="0" smtClean="0">
                <a:latin typeface="Arial" panose="020B0604020202020204" pitchFamily="34" charset="0"/>
                <a:ea typeface="Times New Roman" panose="02020603050405020304" pitchFamily="18" charset="0"/>
              </a:rPr>
            </a:br>
            <a:r>
              <a:rPr lang="en-US" sz="2800" b="1" dirty="0" smtClean="0">
                <a:solidFill>
                  <a:srgbClr val="0000CC"/>
                </a:solidFill>
                <a:latin typeface="Arial" panose="020B0604020202020204" pitchFamily="34" charset="0"/>
                <a:ea typeface="Times New Roman" panose="02020603050405020304" pitchFamily="18" charset="0"/>
              </a:rPr>
              <a:t>they </a:t>
            </a:r>
            <a:r>
              <a:rPr lang="en-US" sz="2800" b="1" dirty="0">
                <a:solidFill>
                  <a:srgbClr val="0000CC"/>
                </a:solidFill>
                <a:latin typeface="Arial" panose="020B0604020202020204" pitchFamily="34" charset="0"/>
                <a:ea typeface="Times New Roman" panose="02020603050405020304" pitchFamily="18" charset="0"/>
              </a:rPr>
              <a:t>simply refused to accept Yahusha as their </a:t>
            </a:r>
            <a:r>
              <a:rPr lang="en-US" sz="2800" b="1" dirty="0" smtClean="0">
                <a:solidFill>
                  <a:srgbClr val="0000CC"/>
                </a:solidFill>
                <a:latin typeface="Arial" panose="020B0604020202020204" pitchFamily="34" charset="0"/>
                <a:ea typeface="Times New Roman" panose="02020603050405020304" pitchFamily="18" charset="0"/>
              </a:rPr>
              <a:t>Messiah</a:t>
            </a:r>
            <a:r>
              <a:rPr lang="en-US" sz="2800" dirty="0" smtClean="0">
                <a:solidFill>
                  <a:srgbClr val="0000CC"/>
                </a:solidFill>
                <a:latin typeface="Arial" panose="020B0604020202020204" pitchFamily="34" charset="0"/>
                <a:ea typeface="Times New Roman" panose="02020603050405020304" pitchFamily="18" charset="0"/>
              </a:rPr>
              <a:t>.</a:t>
            </a:r>
            <a:r>
              <a:rPr lang="en-US" sz="2800" dirty="0" smtClean="0">
                <a:latin typeface="Arial" panose="020B0604020202020204" pitchFamily="34" charset="0"/>
                <a:ea typeface="Times New Roman" panose="02020603050405020304" pitchFamily="18" charset="0"/>
              </a:rPr>
              <a:t> </a:t>
            </a:r>
            <a:br>
              <a:rPr lang="en-US" sz="2800" dirty="0" smtClean="0">
                <a:latin typeface="Arial" panose="020B0604020202020204" pitchFamily="34" charset="0"/>
                <a:ea typeface="Times New Roman" panose="02020603050405020304" pitchFamily="18" charset="0"/>
              </a:rPr>
            </a:br>
            <a:r>
              <a:rPr lang="en-US" sz="2800" b="1" dirty="0" smtClean="0">
                <a:solidFill>
                  <a:srgbClr val="FF0000"/>
                </a:solidFill>
                <a:latin typeface="Arial" panose="020B0604020202020204" pitchFamily="34" charset="0"/>
                <a:ea typeface="Times New Roman" panose="02020603050405020304" pitchFamily="18" charset="0"/>
              </a:rPr>
              <a:t>By </a:t>
            </a:r>
            <a:r>
              <a:rPr lang="en-US" sz="2800" b="1" dirty="0">
                <a:solidFill>
                  <a:srgbClr val="FF0000"/>
                </a:solidFill>
                <a:latin typeface="Arial" panose="020B0604020202020204" pitchFamily="34" charset="0"/>
                <a:ea typeface="Times New Roman" panose="02020603050405020304" pitchFamily="18" charset="0"/>
              </a:rPr>
              <a:t>the way, today they still reject </a:t>
            </a:r>
            <a:r>
              <a:rPr lang="en-US" sz="2800" b="1" dirty="0" smtClean="0">
                <a:solidFill>
                  <a:srgbClr val="FF0000"/>
                </a:solidFill>
                <a:latin typeface="Arial" panose="020B0604020202020204" pitchFamily="34" charset="0"/>
                <a:ea typeface="Times New Roman" panose="02020603050405020304" pitchFamily="18" charset="0"/>
              </a:rPr>
              <a:t>Yahusha</a:t>
            </a:r>
            <a:r>
              <a:rPr lang="en-US" sz="2800" dirty="0" smtClean="0">
                <a:solidFill>
                  <a:srgbClr val="FF0000"/>
                </a:solidFill>
                <a:latin typeface="Arial" panose="020B0604020202020204" pitchFamily="34" charset="0"/>
                <a:ea typeface="Times New Roman" panose="02020603050405020304" pitchFamily="18" charset="0"/>
              </a:rPr>
              <a:t>,</a:t>
            </a:r>
            <a:r>
              <a:rPr lang="en-US" sz="2800" b="1" dirty="0" smtClean="0">
                <a:solidFill>
                  <a:srgbClr val="FF0000"/>
                </a:solidFill>
                <a:latin typeface="Arial" panose="020B0604020202020204" pitchFamily="34" charset="0"/>
                <a:ea typeface="Times New Roman" panose="02020603050405020304" pitchFamily="18" charset="0"/>
              </a:rPr>
              <a:t> </a:t>
            </a:r>
            <a:r>
              <a:rPr lang="en-US" sz="2800" b="1" dirty="0">
                <a:solidFill>
                  <a:srgbClr val="FF0000"/>
                </a:solidFill>
                <a:latin typeface="Arial" panose="020B0604020202020204" pitchFamily="34" charset="0"/>
                <a:ea typeface="Times New Roman" panose="02020603050405020304" pitchFamily="18" charset="0"/>
              </a:rPr>
              <a:t>the true </a:t>
            </a:r>
            <a:r>
              <a:rPr lang="en-US" sz="2800" b="1" dirty="0" smtClean="0">
                <a:solidFill>
                  <a:srgbClr val="FF0000"/>
                </a:solidFill>
                <a:latin typeface="Arial" panose="020B0604020202020204" pitchFamily="34" charset="0"/>
                <a:ea typeface="Times New Roman" panose="02020603050405020304" pitchFamily="18" charset="0"/>
              </a:rPr>
              <a:t>Messiah</a:t>
            </a:r>
            <a:r>
              <a:rPr lang="en-US" sz="2800" dirty="0" smtClean="0">
                <a:solidFill>
                  <a:srgbClr val="FF0000"/>
                </a:solidFill>
                <a:latin typeface="Arial" panose="020B0604020202020204" pitchFamily="34" charset="0"/>
                <a:ea typeface="Times New Roman" panose="02020603050405020304" pitchFamily="18" charset="0"/>
              </a:rPr>
              <a:t>.</a:t>
            </a:r>
            <a:r>
              <a:rPr lang="en-US" sz="2800" dirty="0" smtClean="0">
                <a:latin typeface="Arial" panose="020B0604020202020204" pitchFamily="34" charset="0"/>
                <a:ea typeface="Times New Roman" panose="02020603050405020304" pitchFamily="18" charset="0"/>
              </a:rPr>
              <a:t> </a:t>
            </a:r>
            <a:r>
              <a:rPr lang="en-US" sz="2800" dirty="0">
                <a:latin typeface="Arial" panose="020B0604020202020204" pitchFamily="34" charset="0"/>
                <a:ea typeface="Times New Roman" panose="02020603050405020304" pitchFamily="18" charset="0"/>
              </a:rPr>
              <a:t>Bible prophecy about Yahusha was being fulfilled right before their eyes. They observed </a:t>
            </a:r>
            <a:r>
              <a:rPr lang="en-US" sz="2800" dirty="0" smtClean="0">
                <a:latin typeface="Arial" panose="020B0604020202020204" pitchFamily="34" charset="0"/>
                <a:ea typeface="Times New Roman" panose="02020603050405020304" pitchFamily="18" charset="0"/>
              </a:rPr>
              <a:t>Him performing </a:t>
            </a:r>
            <a:r>
              <a:rPr lang="en-US" sz="2800" dirty="0">
                <a:latin typeface="Arial" panose="020B0604020202020204" pitchFamily="34" charset="0"/>
                <a:ea typeface="Times New Roman" panose="02020603050405020304" pitchFamily="18" charset="0"/>
              </a:rPr>
              <a:t>undeniable and powerful </a:t>
            </a:r>
            <a:r>
              <a:rPr lang="en-US" sz="2800" u="sng" dirty="0">
                <a:solidFill>
                  <a:srgbClr val="0563C1"/>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xmlns="" val="tx"/>
                    </a:ext>
                  </a:extLst>
                </a:hlinkClick>
              </a:rPr>
              <a:t>miracles</a:t>
            </a:r>
            <a:r>
              <a:rPr lang="en-US" sz="2800" dirty="0">
                <a:latin typeface="Arial" panose="020B0604020202020204" pitchFamily="34" charset="0"/>
                <a:ea typeface="Times New Roman" panose="02020603050405020304" pitchFamily="18" charset="0"/>
              </a:rPr>
              <a:t> that were, </a:t>
            </a:r>
            <a:r>
              <a:rPr lang="en-US" sz="2800" dirty="0" smtClean="0">
                <a:latin typeface="Arial" panose="020B0604020202020204" pitchFamily="34" charset="0"/>
                <a:ea typeface="Times New Roman" panose="02020603050405020304" pitchFamily="18" charset="0"/>
              </a:rPr>
              <a:t/>
            </a:r>
            <a:br>
              <a:rPr lang="en-US" sz="2800" dirty="0" smtClean="0">
                <a:latin typeface="Arial" panose="020B0604020202020204" pitchFamily="34" charset="0"/>
                <a:ea typeface="Times New Roman" panose="02020603050405020304" pitchFamily="18" charset="0"/>
              </a:rPr>
            </a:br>
            <a:r>
              <a:rPr lang="en-US" sz="2800" dirty="0" smtClean="0">
                <a:latin typeface="Arial" panose="020B0604020202020204" pitchFamily="34" charset="0"/>
                <a:ea typeface="Times New Roman" panose="02020603050405020304" pitchFamily="18" charset="0"/>
              </a:rPr>
              <a:t>at </a:t>
            </a:r>
            <a:r>
              <a:rPr lang="en-US" sz="2800" dirty="0">
                <a:latin typeface="Arial" panose="020B0604020202020204" pitchFamily="34" charset="0"/>
                <a:ea typeface="Times New Roman" panose="02020603050405020304" pitchFamily="18" charset="0"/>
              </a:rPr>
              <a:t>the very least, clear evidence of power supplied by YHVH. These impressive miracles were freely given in pure kindness and love to release people from obvious suffering </a:t>
            </a:r>
            <a:r>
              <a:rPr lang="en-US" sz="2800" dirty="0" smtClean="0">
                <a:latin typeface="Arial" panose="020B0604020202020204" pitchFamily="34" charset="0"/>
                <a:ea typeface="Times New Roman" panose="02020603050405020304" pitchFamily="18" charset="0"/>
              </a:rPr>
              <a:t/>
            </a:r>
            <a:br>
              <a:rPr lang="en-US" sz="2800" dirty="0" smtClean="0">
                <a:latin typeface="Arial" panose="020B0604020202020204" pitchFamily="34" charset="0"/>
                <a:ea typeface="Times New Roman" panose="02020603050405020304" pitchFamily="18" charset="0"/>
              </a:rPr>
            </a:br>
            <a:r>
              <a:rPr lang="en-US" sz="2800" dirty="0" smtClean="0">
                <a:latin typeface="Arial" panose="020B0604020202020204" pitchFamily="34" charset="0"/>
                <a:ea typeface="Times New Roman" panose="02020603050405020304" pitchFamily="18" charset="0"/>
              </a:rPr>
              <a:t>and </a:t>
            </a:r>
            <a:r>
              <a:rPr lang="en-US" sz="2800" dirty="0">
                <a:latin typeface="Arial" panose="020B0604020202020204" pitchFamily="34" charset="0"/>
                <a:ea typeface="Times New Roman" panose="02020603050405020304" pitchFamily="18" charset="0"/>
              </a:rPr>
              <a:t>the oppression of horrible evil.</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7AFB45C-649F-47A1-8F53-6C29ABF05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4AE55BC0-D4FF-4815-B519-BA391A289327}"/>
              </a:ext>
            </a:extLst>
          </p:cNvPr>
          <p:cNvSpPr>
            <a:spLocks noGrp="1"/>
          </p:cNvSpPr>
          <p:nvPr>
            <p:ph type="sldNum" sz="quarter" idx="12"/>
          </p:nvPr>
        </p:nvSpPr>
        <p:spPr/>
        <p:txBody>
          <a:bodyPr/>
          <a:lstStyle/>
          <a:p>
            <a:fld id="{B30CEF4C-B5FD-4A91-B686-A4F403DB9147}" type="slidenum">
              <a:rPr lang="en-US" smtClean="0"/>
              <a:t>23</a:t>
            </a:fld>
            <a:endParaRPr lang="en-US"/>
          </a:p>
        </p:txBody>
      </p:sp>
    </p:spTree>
    <p:extLst>
      <p:ext uri="{BB962C8B-B14F-4D97-AF65-F5344CB8AC3E}">
        <p14:creationId xmlns:p14="http://schemas.microsoft.com/office/powerpoint/2010/main" val="82333212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47163" y="1116296"/>
            <a:ext cx="9697673" cy="4401205"/>
          </a:xfrm>
          <a:prstGeom prst="rect">
            <a:avLst/>
          </a:prstGeom>
          <a:noFill/>
        </p:spPr>
        <p:txBody>
          <a:bodyPr wrap="square" rtlCol="0">
            <a:spAutoFit/>
          </a:bodyPr>
          <a:lstStyle/>
          <a:p>
            <a:pPr algn="ctr"/>
            <a:r>
              <a:rPr lang="en-US" sz="2800" dirty="0">
                <a:latin typeface="Arial" panose="020B0604020202020204" pitchFamily="34" charset="0"/>
                <a:ea typeface="Times New Roman" panose="02020603050405020304" pitchFamily="18" charset="0"/>
              </a:rPr>
              <a:t>The Pharisees had so firmly set their hearts against accepting Yahusha as the Messiah that they rejected the obvious truth before them and perversely twisted it to influence the crowds. They publicly credited the most </a:t>
            </a:r>
            <a:r>
              <a:rPr lang="en-US" sz="2800" dirty="0" smtClean="0">
                <a:latin typeface="Arial" panose="020B0604020202020204" pitchFamily="34" charset="0"/>
                <a:ea typeface="Times New Roman" panose="02020603050405020304" pitchFamily="18" charset="0"/>
              </a:rPr>
              <a:t>ultimate </a:t>
            </a:r>
            <a:r>
              <a:rPr lang="en-US" sz="2800" dirty="0">
                <a:latin typeface="Arial" panose="020B0604020202020204" pitchFamily="34" charset="0"/>
                <a:ea typeface="Times New Roman" panose="02020603050405020304" pitchFamily="18" charset="0"/>
              </a:rPr>
              <a:t>evil being in the universe with these precious, </a:t>
            </a:r>
            <a:r>
              <a:rPr lang="en-US" sz="2800" dirty="0" smtClean="0">
                <a:latin typeface="Arial" panose="020B0604020202020204" pitchFamily="34" charset="0"/>
                <a:ea typeface="Times New Roman" panose="02020603050405020304" pitchFamily="18" charset="0"/>
              </a:rPr>
              <a:t>divine </a:t>
            </a:r>
            <a:r>
              <a:rPr lang="en-US" sz="2800" dirty="0">
                <a:latin typeface="Arial" panose="020B0604020202020204" pitchFamily="34" charset="0"/>
                <a:ea typeface="Times New Roman" panose="02020603050405020304" pitchFamily="18" charset="0"/>
              </a:rPr>
              <a:t>miracles. In other words, they called the precious and set-apart Spirit of YHVH as the unclean spirit of Satan. </a:t>
            </a:r>
            <a:r>
              <a:rPr lang="en-US" sz="2800" dirty="0" smtClean="0">
                <a:latin typeface="Arial" panose="020B0604020202020204" pitchFamily="34" charset="0"/>
                <a:ea typeface="Times New Roman" panose="02020603050405020304" pitchFamily="18" charset="0"/>
              </a:rPr>
              <a:t/>
            </a:r>
            <a:br>
              <a:rPr lang="en-US" sz="2800" dirty="0" smtClean="0">
                <a:latin typeface="Arial" panose="020B0604020202020204" pitchFamily="34" charset="0"/>
                <a:ea typeface="Times New Roman" panose="02020603050405020304" pitchFamily="18" charset="0"/>
              </a:rPr>
            </a:br>
            <a:r>
              <a:rPr lang="en-US" sz="2800" dirty="0" smtClean="0">
                <a:latin typeface="Arial" panose="020B0604020202020204" pitchFamily="34" charset="0"/>
                <a:ea typeface="Times New Roman" panose="02020603050405020304" pitchFamily="18" charset="0"/>
              </a:rPr>
              <a:t>In </a:t>
            </a:r>
            <a:r>
              <a:rPr lang="en-US" sz="2800" dirty="0">
                <a:latin typeface="Arial" panose="020B0604020202020204" pitchFamily="34" charset="0"/>
                <a:ea typeface="Times New Roman" panose="02020603050405020304" pitchFamily="18" charset="0"/>
              </a:rPr>
              <a:t>effect, they charged Yahusha Messiah with sorcery; </a:t>
            </a:r>
            <a:r>
              <a:rPr lang="en-US" sz="2800" dirty="0" smtClean="0">
                <a:latin typeface="Arial" panose="020B0604020202020204" pitchFamily="34" charset="0"/>
                <a:ea typeface="Times New Roman" panose="02020603050405020304" pitchFamily="18" charset="0"/>
              </a:rPr>
              <a:t/>
            </a:r>
            <a:br>
              <a:rPr lang="en-US" sz="2800" dirty="0" smtClean="0">
                <a:latin typeface="Arial" panose="020B0604020202020204" pitchFamily="34" charset="0"/>
                <a:ea typeface="Times New Roman" panose="02020603050405020304" pitchFamily="18" charset="0"/>
              </a:rPr>
            </a:br>
            <a:r>
              <a:rPr lang="en-US" sz="2800" dirty="0" smtClean="0">
                <a:latin typeface="Arial" panose="020B0604020202020204" pitchFamily="34" charset="0"/>
                <a:ea typeface="Times New Roman" panose="02020603050405020304" pitchFamily="18" charset="0"/>
              </a:rPr>
              <a:t>one </a:t>
            </a:r>
            <a:r>
              <a:rPr lang="en-US" sz="2800" dirty="0">
                <a:latin typeface="Arial" panose="020B0604020202020204" pitchFamily="34" charset="0"/>
                <a:ea typeface="Times New Roman" panose="02020603050405020304" pitchFamily="18" charset="0"/>
              </a:rPr>
              <a:t>who is in league with Satan. These charges are not only appalling and extremely serious, but clearly </a:t>
            </a:r>
            <a:r>
              <a:rPr lang="en-US" sz="2800" dirty="0" smtClean="0">
                <a:latin typeface="Arial" panose="020B0604020202020204" pitchFamily="34" charset="0"/>
                <a:ea typeface="Times New Roman" panose="02020603050405020304" pitchFamily="18" charset="0"/>
              </a:rPr>
              <a:t>absurd!</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43E1DBE3-309A-499A-ACED-3639420703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EB6DC78F-1A63-491E-BC07-40FAA20C6F52}"/>
              </a:ext>
            </a:extLst>
          </p:cNvPr>
          <p:cNvSpPr>
            <a:spLocks noGrp="1"/>
          </p:cNvSpPr>
          <p:nvPr>
            <p:ph type="sldNum" sz="quarter" idx="12"/>
          </p:nvPr>
        </p:nvSpPr>
        <p:spPr/>
        <p:txBody>
          <a:bodyPr/>
          <a:lstStyle/>
          <a:p>
            <a:fld id="{B30CEF4C-B5FD-4A91-B686-A4F403DB9147}" type="slidenum">
              <a:rPr lang="en-US" smtClean="0"/>
              <a:t>24</a:t>
            </a:fld>
            <a:endParaRPr lang="en-US"/>
          </a:p>
        </p:txBody>
      </p:sp>
    </p:spTree>
    <p:extLst>
      <p:ext uri="{BB962C8B-B14F-4D97-AF65-F5344CB8AC3E}">
        <p14:creationId xmlns:p14="http://schemas.microsoft.com/office/powerpoint/2010/main" val="153043387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574193" y="115402"/>
            <a:ext cx="8237563" cy="6488828"/>
          </a:xfrm>
          <a:prstGeom prst="rect">
            <a:avLst/>
          </a:prstGeom>
          <a:noFill/>
        </p:spPr>
        <p:txBody>
          <a:bodyPr wrap="square" rtlCol="0">
            <a:spAutoFit/>
            <a:scene3d>
              <a:camera prst="orthographicFront"/>
              <a:lightRig rig="threePt" dir="t"/>
            </a:scene3d>
            <a:sp3d extrusionH="57150">
              <a:bevelT h="25400" prst="softRound"/>
            </a:sp3d>
          </a:bodyPr>
          <a:lstStyle/>
          <a:p>
            <a:pPr lvl="0">
              <a:lnSpc>
                <a:spcPct val="150000"/>
              </a:lnSpc>
            </a:pPr>
            <a:r>
              <a:rPr lang="en-US" sz="2800" dirty="0">
                <a:solidFill>
                  <a:prstClr val="white"/>
                </a:solidFill>
              </a:rPr>
              <a:t>As Yahusha immediately responded, </a:t>
            </a:r>
            <a:r>
              <a:rPr lang="en-US" sz="2800" dirty="0" smtClean="0">
                <a:solidFill>
                  <a:prstClr val="white"/>
                </a:solidFill>
              </a:rPr>
              <a:t/>
            </a:r>
            <a:br>
              <a:rPr lang="en-US" sz="2800" dirty="0" smtClean="0">
                <a:solidFill>
                  <a:prstClr val="white"/>
                </a:solidFill>
              </a:rPr>
            </a:br>
            <a:r>
              <a:rPr lang="en-US" sz="2800" b="1" dirty="0" smtClean="0">
                <a:solidFill>
                  <a:schemeClr val="accent2">
                    <a:lumMod val="40000"/>
                    <a:lumOff val="60000"/>
                  </a:schemeClr>
                </a:solidFill>
              </a:rPr>
              <a:t>“</a:t>
            </a:r>
            <a:r>
              <a:rPr lang="en-US" sz="2800" b="1" dirty="0">
                <a:solidFill>
                  <a:schemeClr val="accent2">
                    <a:lumMod val="40000"/>
                    <a:lumOff val="60000"/>
                  </a:schemeClr>
                </a:solidFill>
              </a:rPr>
              <a:t>How can Satan cast out Satan? </a:t>
            </a:r>
            <a:r>
              <a:rPr lang="en-US" sz="2800" b="1" dirty="0" smtClean="0">
                <a:solidFill>
                  <a:schemeClr val="accent2">
                    <a:lumMod val="40000"/>
                    <a:lumOff val="60000"/>
                  </a:schemeClr>
                </a:solidFill>
              </a:rPr>
              <a:t> If </a:t>
            </a:r>
            <a:r>
              <a:rPr lang="en-US" sz="2800" b="1" dirty="0">
                <a:solidFill>
                  <a:schemeClr val="accent2">
                    <a:lumMod val="40000"/>
                    <a:lumOff val="60000"/>
                  </a:schemeClr>
                </a:solidFill>
              </a:rPr>
              <a:t>a kingdom is divided against itself, that kingdom cannot stand. </a:t>
            </a:r>
            <a:r>
              <a:rPr lang="en-US" sz="2800" b="1" dirty="0" smtClean="0">
                <a:solidFill>
                  <a:schemeClr val="accent2">
                    <a:lumMod val="40000"/>
                    <a:lumOff val="60000"/>
                  </a:schemeClr>
                </a:solidFill>
              </a:rPr>
              <a:t> </a:t>
            </a:r>
            <a:br>
              <a:rPr lang="en-US" sz="2800" b="1" dirty="0" smtClean="0">
                <a:solidFill>
                  <a:schemeClr val="accent2">
                    <a:lumMod val="40000"/>
                    <a:lumOff val="60000"/>
                  </a:schemeClr>
                </a:solidFill>
              </a:rPr>
            </a:br>
            <a:r>
              <a:rPr lang="en-US" sz="2800" b="1" dirty="0" smtClean="0">
                <a:solidFill>
                  <a:schemeClr val="accent2">
                    <a:lumMod val="40000"/>
                    <a:lumOff val="60000"/>
                  </a:schemeClr>
                </a:solidFill>
              </a:rPr>
              <a:t>And </a:t>
            </a:r>
            <a:r>
              <a:rPr lang="en-US" sz="2800" b="1" dirty="0">
                <a:solidFill>
                  <a:schemeClr val="accent2">
                    <a:lumMod val="40000"/>
                    <a:lumOff val="60000"/>
                  </a:schemeClr>
                </a:solidFill>
              </a:rPr>
              <a:t>if a house is divided against itself, that house cannot stand. </a:t>
            </a:r>
            <a:r>
              <a:rPr lang="en-US" sz="2800" b="1" dirty="0" smtClean="0">
                <a:solidFill>
                  <a:schemeClr val="accent2">
                    <a:lumMod val="40000"/>
                    <a:lumOff val="60000"/>
                  </a:schemeClr>
                </a:solidFill>
              </a:rPr>
              <a:t> And </a:t>
            </a:r>
            <a:r>
              <a:rPr lang="en-US" sz="2800" b="1" dirty="0">
                <a:solidFill>
                  <a:schemeClr val="accent2">
                    <a:lumMod val="40000"/>
                    <a:lumOff val="60000"/>
                  </a:schemeClr>
                </a:solidFill>
              </a:rPr>
              <a:t>if Satan has risen up against himself, and is divided, he cannot stand, but has an end. </a:t>
            </a:r>
            <a:r>
              <a:rPr lang="en-US" sz="2800" b="1" dirty="0" smtClean="0">
                <a:solidFill>
                  <a:schemeClr val="accent2">
                    <a:lumMod val="40000"/>
                    <a:lumOff val="60000"/>
                  </a:schemeClr>
                </a:solidFill>
              </a:rPr>
              <a:t> No </a:t>
            </a:r>
            <a:r>
              <a:rPr lang="en-US" sz="2800" b="1" dirty="0">
                <a:solidFill>
                  <a:schemeClr val="accent2">
                    <a:lumMod val="40000"/>
                    <a:lumOff val="60000"/>
                  </a:schemeClr>
                </a:solidFill>
              </a:rPr>
              <a:t>one can enter a strong man’s house and plunder his goods, unless he first binds the strong man</a:t>
            </a:r>
            <a:r>
              <a:rPr lang="en-US" sz="2800" b="1" dirty="0" smtClean="0">
                <a:solidFill>
                  <a:schemeClr val="accent2">
                    <a:lumMod val="40000"/>
                    <a:lumOff val="60000"/>
                  </a:schemeClr>
                </a:solidFill>
              </a:rPr>
              <a:t>.  </a:t>
            </a:r>
            <a:r>
              <a:rPr lang="en-US" sz="2800" b="1" dirty="0">
                <a:solidFill>
                  <a:schemeClr val="accent2">
                    <a:lumMod val="40000"/>
                    <a:lumOff val="60000"/>
                  </a:schemeClr>
                </a:solidFill>
              </a:rPr>
              <a:t>And then he will plunder his house” </a:t>
            </a:r>
            <a:r>
              <a:rPr lang="en-US" sz="2800" b="1" dirty="0" smtClean="0">
                <a:solidFill>
                  <a:prstClr val="white"/>
                </a:solidFill>
              </a:rPr>
              <a:t/>
            </a:r>
            <a:br>
              <a:rPr lang="en-US" sz="2800" b="1" dirty="0" smtClean="0">
                <a:solidFill>
                  <a:prstClr val="white"/>
                </a:solidFill>
              </a:rPr>
            </a:br>
            <a:r>
              <a:rPr lang="en-US" sz="2800" dirty="0" smtClean="0">
                <a:solidFill>
                  <a:prstClr val="white"/>
                </a:solidFill>
              </a:rPr>
              <a:t>(</a:t>
            </a:r>
            <a:r>
              <a:rPr lang="en-US" sz="2800" dirty="0">
                <a:solidFill>
                  <a:prstClr val="white"/>
                </a:solidFill>
              </a:rPr>
              <a:t>Mark 3:23-27; also see Luke 11:14-23</a:t>
            </a:r>
            <a:r>
              <a:rPr lang="en-US" sz="2800" dirty="0" smtClean="0">
                <a:solidFill>
                  <a:prstClr val="white"/>
                </a:solidFill>
              </a:rPr>
              <a:t>).  </a:t>
            </a:r>
            <a:r>
              <a:rPr lang="en-US" sz="2000" i="1" dirty="0">
                <a:solidFill>
                  <a:prstClr val="white"/>
                </a:solidFill>
              </a:rPr>
              <a:t>(KJV)</a:t>
            </a:r>
            <a:endParaRPr kumimoji="0" lang="en-US" sz="2000" b="0" i="1" u="none" strike="noStrike" kern="1200" cap="none" spc="0" normalizeH="0" baseline="0" noProof="0" dirty="0">
              <a:ln>
                <a:noFill/>
              </a:ln>
              <a:solidFill>
                <a:prstClr val="white"/>
              </a:solidFill>
              <a:effectLst/>
              <a:uLnTx/>
              <a:uFillTx/>
              <a:latin typeface="Calibri" panose="020F0502020204030204"/>
            </a:endParaRPr>
          </a:p>
        </p:txBody>
      </p:sp>
      <p:pic>
        <p:nvPicPr>
          <p:cNvPr id="2" name="Picture 1">
            <a:extLst>
              <a:ext uri="{FF2B5EF4-FFF2-40B4-BE49-F238E27FC236}">
                <a16:creationId xmlns:a16="http://schemas.microsoft.com/office/drawing/2014/main" xmlns="" id="{20EBCF3A-A3CD-472C-87C3-FE9F671BE3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E9A1B8AE-C41F-4EC0-9A76-BC7259CE2678}"/>
              </a:ext>
            </a:extLst>
          </p:cNvPr>
          <p:cNvSpPr>
            <a:spLocks noGrp="1"/>
          </p:cNvSpPr>
          <p:nvPr>
            <p:ph type="sldNum" sz="quarter" idx="12"/>
          </p:nvPr>
        </p:nvSpPr>
        <p:spPr/>
        <p:txBody>
          <a:bodyPr/>
          <a:lstStyle/>
          <a:p>
            <a:fld id="{B30CEF4C-B5FD-4A91-B686-A4F403DB9147}" type="slidenum">
              <a:rPr lang="en-US" smtClean="0"/>
              <a:t>25</a:t>
            </a:fld>
            <a:endParaRPr lang="en-US"/>
          </a:p>
        </p:txBody>
      </p:sp>
    </p:spTree>
    <p:extLst>
      <p:ext uri="{BB962C8B-B14F-4D97-AF65-F5344CB8AC3E}">
        <p14:creationId xmlns:p14="http://schemas.microsoft.com/office/powerpoint/2010/main" val="3614885467"/>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922904" y="386005"/>
            <a:ext cx="7303653" cy="5842497"/>
          </a:xfrm>
          <a:prstGeom prst="rect">
            <a:avLst/>
          </a:prstGeom>
          <a:noFill/>
        </p:spPr>
        <p:txBody>
          <a:bodyPr wrap="square" rtlCol="0">
            <a:spAutoFit/>
            <a:scene3d>
              <a:camera prst="orthographicFront"/>
              <a:lightRig rig="threePt" dir="t"/>
            </a:scene3d>
            <a:sp3d extrusionH="57150">
              <a:bevelT h="25400" prst="softRound"/>
            </a:sp3d>
          </a:bodyPr>
          <a:lstStyle/>
          <a:p>
            <a:pPr lvl="0">
              <a:lnSpc>
                <a:spcPct val="150000"/>
              </a:lnSpc>
            </a:pPr>
            <a:r>
              <a:rPr lang="en-US" sz="2800" dirty="0">
                <a:solidFill>
                  <a:prstClr val="white"/>
                </a:solidFill>
              </a:rPr>
              <a:t>King David knew about the unpardonable sin, which he called </a:t>
            </a:r>
            <a:r>
              <a:rPr lang="en-US" sz="2800" b="1" dirty="0">
                <a:solidFill>
                  <a:srgbClr val="66FFCC"/>
                </a:solidFill>
              </a:rPr>
              <a:t>the sin of presumption. </a:t>
            </a:r>
          </a:p>
          <a:p>
            <a:pPr lvl="0">
              <a:lnSpc>
                <a:spcPct val="150000"/>
              </a:lnSpc>
            </a:pPr>
            <a:r>
              <a:rPr lang="en-US" sz="2800" dirty="0">
                <a:solidFill>
                  <a:prstClr val="white"/>
                </a:solidFill>
              </a:rPr>
              <a:t>We read in Psalms 19:13 his exact </a:t>
            </a:r>
            <a:r>
              <a:rPr lang="en-US" sz="2800" dirty="0" smtClean="0">
                <a:solidFill>
                  <a:prstClr val="white"/>
                </a:solidFill>
              </a:rPr>
              <a:t>words: </a:t>
            </a:r>
            <a:br>
              <a:rPr lang="en-US" sz="2800" dirty="0" smtClean="0">
                <a:solidFill>
                  <a:prstClr val="white"/>
                </a:solidFill>
              </a:rPr>
            </a:br>
            <a:r>
              <a:rPr lang="en-US" sz="2800" b="1" dirty="0" smtClean="0">
                <a:solidFill>
                  <a:prstClr val="white"/>
                </a:solidFill>
              </a:rPr>
              <a:t>“</a:t>
            </a:r>
            <a:r>
              <a:rPr lang="en-US" sz="2800" b="1" dirty="0">
                <a:solidFill>
                  <a:prstClr val="white"/>
                </a:solidFill>
              </a:rPr>
              <a:t>Keep back thy servant also </a:t>
            </a:r>
            <a:r>
              <a:rPr lang="en-US" sz="2800" b="1" dirty="0">
                <a:solidFill>
                  <a:srgbClr val="FFFF00"/>
                </a:solidFill>
              </a:rPr>
              <a:t>from presumptuous </a:t>
            </a:r>
            <a:r>
              <a:rPr lang="en-US" sz="2800" b="1" dirty="0" smtClean="0">
                <a:solidFill>
                  <a:srgbClr val="FFFF00"/>
                </a:solidFill>
              </a:rPr>
              <a:t>sins</a:t>
            </a:r>
            <a:r>
              <a:rPr lang="en-US" sz="2800" dirty="0" smtClean="0">
                <a:solidFill>
                  <a:srgbClr val="FFFF00"/>
                </a:solidFill>
              </a:rPr>
              <a:t>,</a:t>
            </a:r>
            <a:r>
              <a:rPr lang="en-US" sz="2800" b="1" dirty="0" smtClean="0">
                <a:solidFill>
                  <a:prstClr val="white"/>
                </a:solidFill>
              </a:rPr>
              <a:t> </a:t>
            </a:r>
            <a:r>
              <a:rPr lang="en-US" sz="2800" b="1" dirty="0">
                <a:solidFill>
                  <a:prstClr val="white"/>
                </a:solidFill>
              </a:rPr>
              <a:t>let them not have dominion over me: </a:t>
            </a:r>
            <a:r>
              <a:rPr lang="en-US" sz="2800" b="1" dirty="0" smtClean="0">
                <a:solidFill>
                  <a:prstClr val="white"/>
                </a:solidFill>
              </a:rPr>
              <a:t> </a:t>
            </a:r>
            <a:br>
              <a:rPr lang="en-US" sz="2800" b="1" dirty="0" smtClean="0">
                <a:solidFill>
                  <a:prstClr val="white"/>
                </a:solidFill>
              </a:rPr>
            </a:br>
            <a:r>
              <a:rPr lang="en-US" sz="2800" b="1" dirty="0" smtClean="0">
                <a:solidFill>
                  <a:prstClr val="white"/>
                </a:solidFill>
              </a:rPr>
              <a:t>then </a:t>
            </a:r>
            <a:r>
              <a:rPr lang="en-US" sz="2800" b="1" dirty="0">
                <a:solidFill>
                  <a:prstClr val="white"/>
                </a:solidFill>
              </a:rPr>
              <a:t>shall I be upright, and shall be innocent from the great </a:t>
            </a:r>
            <a:r>
              <a:rPr lang="en-US" sz="2800" b="1" dirty="0" smtClean="0">
                <a:solidFill>
                  <a:prstClr val="white"/>
                </a:solidFill>
              </a:rPr>
              <a:t>transgression</a:t>
            </a:r>
            <a:r>
              <a:rPr lang="en-US" sz="2800" dirty="0" smtClean="0">
                <a:solidFill>
                  <a:prstClr val="white"/>
                </a:solidFill>
              </a:rPr>
              <a:t>.</a:t>
            </a:r>
            <a:r>
              <a:rPr lang="en-US" sz="2800" b="1" dirty="0" smtClean="0">
                <a:solidFill>
                  <a:prstClr val="white"/>
                </a:solidFill>
              </a:rPr>
              <a:t>”  </a:t>
            </a:r>
            <a:r>
              <a:rPr lang="en-US" sz="2000" i="1" dirty="0">
                <a:solidFill>
                  <a:prstClr val="white"/>
                </a:solidFill>
              </a:rPr>
              <a:t>(KJV)</a:t>
            </a:r>
          </a:p>
          <a:p>
            <a:pPr lvl="0" algn="ctr">
              <a:lnSpc>
                <a:spcPct val="150000"/>
              </a:lnSpc>
            </a:pPr>
            <a:r>
              <a:rPr lang="en-US" sz="2800" b="1" dirty="0">
                <a:solidFill>
                  <a:srgbClr val="66FFCC"/>
                </a:solidFill>
              </a:rPr>
              <a:t>David </a:t>
            </a:r>
            <a:r>
              <a:rPr lang="en-US" sz="2800" b="1" dirty="0" smtClean="0">
                <a:solidFill>
                  <a:srgbClr val="66FFCC"/>
                </a:solidFill>
              </a:rPr>
              <a:t>also calls </a:t>
            </a:r>
            <a:r>
              <a:rPr lang="en-US" sz="2800" b="1" dirty="0">
                <a:solidFill>
                  <a:srgbClr val="66FFCC"/>
                </a:solidFill>
              </a:rPr>
              <a:t>this presumptuous sin, </a:t>
            </a:r>
            <a:r>
              <a:rPr lang="en-US" sz="2800" b="1" dirty="0" smtClean="0">
                <a:solidFill>
                  <a:srgbClr val="66FFCC"/>
                </a:solidFill>
              </a:rPr>
              <a:t/>
            </a:r>
            <a:br>
              <a:rPr lang="en-US" sz="2800" b="1" dirty="0" smtClean="0">
                <a:solidFill>
                  <a:srgbClr val="66FFCC"/>
                </a:solidFill>
              </a:rPr>
            </a:br>
            <a:r>
              <a:rPr lang="en-US" sz="2800" b="1" dirty="0" smtClean="0">
                <a:solidFill>
                  <a:srgbClr val="FFFF00"/>
                </a:solidFill>
              </a:rPr>
              <a:t>“</a:t>
            </a:r>
            <a:r>
              <a:rPr lang="en-US" sz="2800" b="1" dirty="0">
                <a:solidFill>
                  <a:srgbClr val="FFFF00"/>
                </a:solidFill>
              </a:rPr>
              <a:t>the great transgression.” </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pic>
        <p:nvPicPr>
          <p:cNvPr id="2" name="Picture 1">
            <a:extLst>
              <a:ext uri="{FF2B5EF4-FFF2-40B4-BE49-F238E27FC236}">
                <a16:creationId xmlns:a16="http://schemas.microsoft.com/office/drawing/2014/main" xmlns="" id="{9526B86F-1650-4893-8E91-043FAACC9A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15481D73-3E15-429C-B72C-9C3CDD76892F}"/>
              </a:ext>
            </a:extLst>
          </p:cNvPr>
          <p:cNvSpPr>
            <a:spLocks noGrp="1"/>
          </p:cNvSpPr>
          <p:nvPr>
            <p:ph type="sldNum" sz="quarter" idx="12"/>
          </p:nvPr>
        </p:nvSpPr>
        <p:spPr/>
        <p:txBody>
          <a:bodyPr/>
          <a:lstStyle/>
          <a:p>
            <a:fld id="{B30CEF4C-B5FD-4A91-B686-A4F403DB9147}" type="slidenum">
              <a:rPr lang="en-US" smtClean="0"/>
              <a:t>26</a:t>
            </a:fld>
            <a:endParaRPr lang="en-US"/>
          </a:p>
        </p:txBody>
      </p:sp>
    </p:spTree>
    <p:extLst>
      <p:ext uri="{BB962C8B-B14F-4D97-AF65-F5344CB8AC3E}">
        <p14:creationId xmlns:p14="http://schemas.microsoft.com/office/powerpoint/2010/main" val="1738346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nodeType="clickEffect">
                                  <p:stCondLst>
                                    <p:cond delay="0"/>
                                  </p:stCondLst>
                                  <p:iterate type="lt">
                                    <p:tmPct val="10000"/>
                                  </p:iterate>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16"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47163" y="1116296"/>
            <a:ext cx="9697673" cy="5262979"/>
          </a:xfrm>
          <a:prstGeom prst="rect">
            <a:avLst/>
          </a:prstGeom>
          <a:noFill/>
        </p:spPr>
        <p:txBody>
          <a:bodyPr wrap="square" rtlCol="0">
            <a:spAutoFit/>
            <a:scene3d>
              <a:camera prst="orthographicFront"/>
              <a:lightRig rig="threePt" dir="t"/>
            </a:scene3d>
            <a:sp3d extrusionH="57150">
              <a:bevelT w="38100" h="38100"/>
            </a:sp3d>
          </a:bodyPr>
          <a:lstStyle/>
          <a:p>
            <a:pPr lvl="0" algn="ctr"/>
            <a:r>
              <a:rPr lang="en-US" sz="2800" dirty="0">
                <a:solidFill>
                  <a:prstClr val="black"/>
                </a:solidFill>
                <a:latin typeface="Arial" panose="020B0604020202020204" pitchFamily="34" charset="0"/>
                <a:ea typeface="Times New Roman" panose="02020603050405020304" pitchFamily="18" charset="0"/>
              </a:rPr>
              <a:t>Why did he call this sin </a:t>
            </a:r>
            <a:r>
              <a:rPr lang="en-US" sz="2800" b="1" dirty="0">
                <a:solidFill>
                  <a:prstClr val="black"/>
                </a:solidFill>
                <a:latin typeface="Arial" panose="020B0604020202020204" pitchFamily="34" charset="0"/>
                <a:ea typeface="Times New Roman" panose="02020603050405020304" pitchFamily="18" charset="0"/>
              </a:rPr>
              <a:t>“the great transgression?”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srgbClr val="FF0000"/>
                </a:solidFill>
                <a:latin typeface="Arial" panose="020B0604020202020204" pitchFamily="34" charset="0"/>
                <a:ea typeface="Times New Roman" panose="02020603050405020304" pitchFamily="18" charset="0"/>
              </a:rPr>
              <a:t>By committing </a:t>
            </a:r>
            <a:r>
              <a:rPr lang="en-US" sz="2800" b="1" dirty="0">
                <a:solidFill>
                  <a:srgbClr val="FF0000"/>
                </a:solidFill>
                <a:latin typeface="Arial" panose="020B0604020202020204" pitchFamily="34" charset="0"/>
                <a:ea typeface="Times New Roman" panose="02020603050405020304" pitchFamily="18" charset="0"/>
              </a:rPr>
              <a:t>this sin, </a:t>
            </a:r>
            <a:r>
              <a:rPr lang="en-US" sz="2800" b="1" dirty="0" smtClean="0">
                <a:solidFill>
                  <a:srgbClr val="FF0000"/>
                </a:solidFill>
                <a:latin typeface="Arial" panose="020B0604020202020204" pitchFamily="34" charset="0"/>
                <a:ea typeface="Times New Roman" panose="02020603050405020304" pitchFamily="18" charset="0"/>
              </a:rPr>
              <a:t/>
            </a:r>
            <a:br>
              <a:rPr lang="en-US" sz="2800" b="1" dirty="0" smtClean="0">
                <a:solidFill>
                  <a:srgbClr val="FF0000"/>
                </a:solidFill>
                <a:latin typeface="Arial" panose="020B0604020202020204" pitchFamily="34" charset="0"/>
                <a:ea typeface="Times New Roman" panose="02020603050405020304" pitchFamily="18" charset="0"/>
              </a:rPr>
            </a:br>
            <a:r>
              <a:rPr lang="en-US" sz="2800" b="1" dirty="0" smtClean="0">
                <a:solidFill>
                  <a:srgbClr val="FF0000"/>
                </a:solidFill>
                <a:latin typeface="Arial" panose="020B0604020202020204" pitchFamily="34" charset="0"/>
                <a:ea typeface="Times New Roman" panose="02020603050405020304" pitchFamily="18" charset="0"/>
              </a:rPr>
              <a:t>man </a:t>
            </a:r>
            <a:r>
              <a:rPr lang="en-US" sz="2800" b="1" dirty="0">
                <a:solidFill>
                  <a:srgbClr val="FF0000"/>
                </a:solidFill>
                <a:latin typeface="Arial" panose="020B0604020202020204" pitchFamily="34" charset="0"/>
                <a:ea typeface="Times New Roman" panose="02020603050405020304" pitchFamily="18" charset="0"/>
              </a:rPr>
              <a:t>is crossing the line </a:t>
            </a:r>
            <a:r>
              <a:rPr lang="en-US" sz="2800" b="1" dirty="0" smtClean="0">
                <a:solidFill>
                  <a:srgbClr val="FF0000"/>
                </a:solidFill>
                <a:latin typeface="Arial" panose="020B0604020202020204" pitchFamily="34" charset="0"/>
                <a:ea typeface="Times New Roman" panose="02020603050405020304" pitchFamily="18" charset="0"/>
              </a:rPr>
              <a:t>of </a:t>
            </a:r>
            <a:r>
              <a:rPr lang="en-US" sz="2800" b="1" dirty="0">
                <a:solidFill>
                  <a:srgbClr val="FF0000"/>
                </a:solidFill>
                <a:latin typeface="Arial" panose="020B0604020202020204" pitchFamily="34" charset="0"/>
                <a:ea typeface="Times New Roman" panose="02020603050405020304" pitchFamily="18" charset="0"/>
              </a:rPr>
              <a:t>no </a:t>
            </a:r>
            <a:r>
              <a:rPr lang="en-US" sz="2800" b="1" dirty="0" smtClean="0">
                <a:solidFill>
                  <a:srgbClr val="FF0000"/>
                </a:solidFill>
                <a:latin typeface="Arial" panose="020B0604020202020204" pitchFamily="34" charset="0"/>
                <a:ea typeface="Times New Roman" panose="02020603050405020304" pitchFamily="18" charset="0"/>
              </a:rPr>
              <a:t>return</a:t>
            </a:r>
            <a:r>
              <a:rPr lang="en-US" sz="2800" dirty="0" smtClean="0">
                <a:solidFill>
                  <a:srgbClr val="FF0000"/>
                </a:solidFill>
                <a:latin typeface="Arial" panose="020B0604020202020204" pitchFamily="34" charset="0"/>
                <a:ea typeface="Times New Roman" panose="02020603050405020304" pitchFamily="18" charset="0"/>
              </a:rPr>
              <a:t>.</a:t>
            </a:r>
            <a:r>
              <a:rPr lang="en-US" sz="2800" dirty="0" smtClean="0">
                <a:solidFill>
                  <a:prstClr val="black"/>
                </a:solidFill>
                <a:latin typeface="Arial" panose="020B0604020202020204" pitchFamily="34" charset="0"/>
                <a:ea typeface="Times New Roman" panose="02020603050405020304" pitchFamily="18" charset="0"/>
              </a:rPr>
              <a:t> </a:t>
            </a:r>
            <a:endParaRPr lang="en-US" sz="2800" dirty="0">
              <a:solidFill>
                <a:prstClr val="black"/>
              </a:solidFill>
              <a:latin typeface="Arial" panose="020B0604020202020204" pitchFamily="34" charset="0"/>
              <a:ea typeface="Times New Roman" panose="02020603050405020304" pitchFamily="18" charset="0"/>
            </a:endParaRPr>
          </a:p>
          <a:p>
            <a:pPr lvl="0" algn="ctr"/>
            <a:r>
              <a:rPr lang="en-US" sz="2800" dirty="0">
                <a:solidFill>
                  <a:prstClr val="black"/>
                </a:solidFill>
                <a:latin typeface="Arial" panose="020B0604020202020204" pitchFamily="34" charset="0"/>
                <a:ea typeface="Times New Roman" panose="02020603050405020304" pitchFamily="18" charset="0"/>
              </a:rPr>
              <a:t>Then David uses the word </a:t>
            </a:r>
            <a:r>
              <a:rPr lang="en-US" sz="2800" b="1" dirty="0">
                <a:solidFill>
                  <a:srgbClr val="040203"/>
                </a:solidFill>
                <a:latin typeface="Arial" panose="020B0604020202020204" pitchFamily="34" charset="0"/>
                <a:ea typeface="Times New Roman" panose="02020603050405020304" pitchFamily="18" charset="0"/>
              </a:rPr>
              <a:t>“</a:t>
            </a:r>
            <a:r>
              <a:rPr lang="en-US" sz="2800" b="1" dirty="0" smtClean="0">
                <a:solidFill>
                  <a:srgbClr val="040203"/>
                </a:solidFill>
                <a:latin typeface="Arial" panose="020B0604020202020204" pitchFamily="34" charset="0"/>
                <a:ea typeface="Times New Roman" panose="02020603050405020304" pitchFamily="18" charset="0"/>
              </a:rPr>
              <a:t>presumption</a:t>
            </a:r>
            <a:r>
              <a:rPr lang="en-US" sz="2800" dirty="0" smtClean="0">
                <a:solidFill>
                  <a:srgbClr val="040203"/>
                </a:solidFill>
                <a:latin typeface="Arial" panose="020B0604020202020204" pitchFamily="34" charset="0"/>
                <a:ea typeface="Times New Roman" panose="02020603050405020304" pitchFamily="18" charset="0"/>
              </a:rPr>
              <a:t>.</a:t>
            </a:r>
            <a:r>
              <a:rPr lang="en-US" sz="2800" b="1" dirty="0" smtClean="0">
                <a:solidFill>
                  <a:srgbClr val="040203"/>
                </a:solidFill>
                <a:latin typeface="Arial" panose="020B0604020202020204" pitchFamily="34" charset="0"/>
                <a:ea typeface="Times New Roman" panose="02020603050405020304" pitchFamily="18" charset="0"/>
              </a:rPr>
              <a:t>”  </a:t>
            </a:r>
            <a:br>
              <a:rPr lang="en-US" sz="2800" b="1" dirty="0" smtClean="0">
                <a:solidFill>
                  <a:srgbClr val="040203"/>
                </a:solidFill>
                <a:latin typeface="Arial" panose="020B0604020202020204" pitchFamily="34" charset="0"/>
                <a:ea typeface="Times New Roman" panose="02020603050405020304" pitchFamily="18" charset="0"/>
              </a:rPr>
            </a:br>
            <a:r>
              <a:rPr lang="en-US" sz="2800" dirty="0" smtClean="0">
                <a:solidFill>
                  <a:prstClr val="black"/>
                </a:solidFill>
                <a:latin typeface="Arial" panose="020B0604020202020204" pitchFamily="34" charset="0"/>
                <a:ea typeface="Times New Roman" panose="02020603050405020304" pitchFamily="18" charset="0"/>
              </a:rPr>
              <a:t>What </a:t>
            </a:r>
            <a:r>
              <a:rPr lang="en-US" sz="2800" dirty="0">
                <a:solidFill>
                  <a:prstClr val="black"/>
                </a:solidFill>
                <a:latin typeface="Arial" panose="020B0604020202020204" pitchFamily="34" charset="0"/>
                <a:ea typeface="Times New Roman" panose="02020603050405020304" pitchFamily="18" charset="0"/>
              </a:rPr>
              <a:t>does it mean? The word “presume” - “presumptuous” and </a:t>
            </a:r>
            <a:r>
              <a:rPr lang="en-US" sz="2800" dirty="0" smtClean="0">
                <a:solidFill>
                  <a:prstClr val="black"/>
                </a:solidFill>
                <a:latin typeface="Arial" panose="020B0604020202020204" pitchFamily="34" charset="0"/>
                <a:ea typeface="Times New Roman" panose="02020603050405020304" pitchFamily="18" charset="0"/>
              </a:rPr>
              <a:t>“presumptuously</a:t>
            </a:r>
            <a:r>
              <a:rPr lang="en-US" sz="2800" dirty="0">
                <a:solidFill>
                  <a:prstClr val="black"/>
                </a:solidFill>
                <a:latin typeface="Arial" panose="020B0604020202020204" pitchFamily="34" charset="0"/>
                <a:ea typeface="Times New Roman" panose="02020603050405020304" pitchFamily="18" charset="0"/>
              </a:rPr>
              <a:t>” appears 11 times in the Bible </a:t>
            </a:r>
            <a:r>
              <a:rPr lang="en-US" sz="2800" dirty="0" smtClean="0">
                <a:solidFill>
                  <a:prstClr val="black"/>
                </a:solidFill>
                <a:latin typeface="Arial" panose="020B0604020202020204" pitchFamily="34" charset="0"/>
                <a:ea typeface="Times New Roman" panose="02020603050405020304" pitchFamily="18" charset="0"/>
              </a:rPr>
              <a:t/>
            </a:r>
            <a:br>
              <a:rPr lang="en-US" sz="2800" dirty="0" smtClean="0">
                <a:solidFill>
                  <a:prstClr val="black"/>
                </a:solidFill>
                <a:latin typeface="Arial" panose="020B0604020202020204" pitchFamily="34" charset="0"/>
                <a:ea typeface="Times New Roman" panose="02020603050405020304" pitchFamily="18" charset="0"/>
              </a:rPr>
            </a:br>
            <a:r>
              <a:rPr lang="en-US" sz="2400" dirty="0" smtClean="0">
                <a:solidFill>
                  <a:prstClr val="black"/>
                </a:solidFill>
                <a:latin typeface="Arial" panose="020B0604020202020204" pitchFamily="34" charset="0"/>
                <a:ea typeface="Times New Roman" panose="02020603050405020304" pitchFamily="18" charset="0"/>
              </a:rPr>
              <a:t>(</a:t>
            </a:r>
            <a:r>
              <a:rPr lang="en-US" sz="2400" dirty="0">
                <a:solidFill>
                  <a:prstClr val="black"/>
                </a:solidFill>
                <a:latin typeface="Arial" panose="020B0604020202020204" pitchFamily="34" charset="0"/>
                <a:ea typeface="Times New Roman" panose="02020603050405020304" pitchFamily="18" charset="0"/>
              </a:rPr>
              <a:t>10 times in the OT and 1 time in the NT</a:t>
            </a:r>
            <a:r>
              <a:rPr lang="en-US" sz="2400" dirty="0" smtClean="0">
                <a:solidFill>
                  <a:prstClr val="black"/>
                </a:solidFill>
                <a:latin typeface="Arial" panose="020B0604020202020204" pitchFamily="34" charset="0"/>
                <a:ea typeface="Times New Roman" panose="02020603050405020304" pitchFamily="18" charset="0"/>
              </a:rPr>
              <a:t>).</a:t>
            </a:r>
            <a:endParaRPr lang="en-US" sz="2800" dirty="0">
              <a:solidFill>
                <a:prstClr val="black"/>
              </a:solidFill>
              <a:latin typeface="Arial" panose="020B0604020202020204" pitchFamily="34" charset="0"/>
              <a:ea typeface="Times New Roman" panose="02020603050405020304" pitchFamily="18" charset="0"/>
            </a:endParaRPr>
          </a:p>
          <a:p>
            <a:pPr lvl="0" algn="ctr"/>
            <a:r>
              <a:rPr lang="en-US" sz="2800" b="1" dirty="0">
                <a:solidFill>
                  <a:srgbClr val="FF0000"/>
                </a:solidFill>
                <a:latin typeface="Arial" panose="020B0604020202020204" pitchFamily="34" charset="0"/>
                <a:ea typeface="Times New Roman" panose="02020603050405020304" pitchFamily="18" charset="0"/>
              </a:rPr>
              <a:t>Presumption</a:t>
            </a:r>
            <a:r>
              <a:rPr lang="en-US" sz="2800" b="1" dirty="0">
                <a:solidFill>
                  <a:prstClr val="black"/>
                </a:solidFill>
                <a:latin typeface="Arial" panose="020B0604020202020204" pitchFamily="34" charset="0"/>
                <a:ea typeface="Times New Roman" panose="02020603050405020304" pitchFamily="18" charset="0"/>
              </a:rPr>
              <a:t> </a:t>
            </a:r>
            <a:r>
              <a:rPr lang="en-US" sz="2800" dirty="0">
                <a:solidFill>
                  <a:prstClr val="black"/>
                </a:solidFill>
                <a:latin typeface="Arial" panose="020B0604020202020204" pitchFamily="34" charset="0"/>
                <a:ea typeface="Times New Roman" panose="02020603050405020304" pitchFamily="18" charset="0"/>
              </a:rPr>
              <a:t>according to the dictionary means = a thing taken for granted, an assumption or </a:t>
            </a:r>
            <a:r>
              <a:rPr lang="en-US" sz="2800" dirty="0" smtClean="0">
                <a:solidFill>
                  <a:prstClr val="black"/>
                </a:solidFill>
                <a:latin typeface="Arial" panose="020B0604020202020204" pitchFamily="34" charset="0"/>
                <a:ea typeface="Times New Roman" panose="02020603050405020304" pitchFamily="18" charset="0"/>
              </a:rPr>
              <a:t>supposition.  </a:t>
            </a:r>
            <a:br>
              <a:rPr lang="en-US" sz="2800" dirty="0" smtClean="0">
                <a:solidFill>
                  <a:prstClr val="black"/>
                </a:solidFill>
                <a:latin typeface="Arial" panose="020B0604020202020204" pitchFamily="34" charset="0"/>
                <a:ea typeface="Times New Roman" panose="02020603050405020304" pitchFamily="18" charset="0"/>
              </a:rPr>
            </a:br>
            <a:r>
              <a:rPr lang="en-US" sz="2800" dirty="0" smtClean="0">
                <a:solidFill>
                  <a:prstClr val="black"/>
                </a:solidFill>
                <a:latin typeface="Arial" panose="020B0604020202020204" pitchFamily="34" charset="0"/>
                <a:ea typeface="Times New Roman" panose="02020603050405020304" pitchFamily="18" charset="0"/>
              </a:rPr>
              <a:t>In other words:  you </a:t>
            </a:r>
            <a:r>
              <a:rPr lang="en-US" sz="2800" dirty="0">
                <a:solidFill>
                  <a:prstClr val="black"/>
                </a:solidFill>
                <a:latin typeface="Arial" panose="020B0604020202020204" pitchFamily="34" charset="0"/>
                <a:ea typeface="Times New Roman" panose="02020603050405020304" pitchFamily="18" charset="0"/>
              </a:rPr>
              <a:t>are assuming something </a:t>
            </a:r>
            <a:r>
              <a:rPr lang="en-US" sz="2800" dirty="0" smtClean="0">
                <a:solidFill>
                  <a:prstClr val="black"/>
                </a:solidFill>
                <a:latin typeface="Arial" panose="020B0604020202020204" pitchFamily="34" charset="0"/>
                <a:ea typeface="Times New Roman" panose="02020603050405020304" pitchFamily="18" charset="0"/>
              </a:rPr>
              <a:t/>
            </a:r>
            <a:br>
              <a:rPr lang="en-US" sz="2800" dirty="0" smtClean="0">
                <a:solidFill>
                  <a:prstClr val="black"/>
                </a:solidFill>
                <a:latin typeface="Arial" panose="020B0604020202020204" pitchFamily="34" charset="0"/>
                <a:ea typeface="Times New Roman" panose="02020603050405020304" pitchFamily="18" charset="0"/>
              </a:rPr>
            </a:br>
            <a:r>
              <a:rPr lang="en-US" sz="2800" dirty="0" smtClean="0">
                <a:solidFill>
                  <a:prstClr val="black"/>
                </a:solidFill>
                <a:latin typeface="Arial" panose="020B0604020202020204" pitchFamily="34" charset="0"/>
                <a:ea typeface="Times New Roman" panose="02020603050405020304" pitchFamily="18" charset="0"/>
              </a:rPr>
              <a:t>instead </a:t>
            </a:r>
            <a:r>
              <a:rPr lang="en-US" sz="2800" dirty="0">
                <a:solidFill>
                  <a:prstClr val="black"/>
                </a:solidFill>
                <a:latin typeface="Arial" panose="020B0604020202020204" pitchFamily="34" charset="0"/>
                <a:ea typeface="Times New Roman" panose="02020603050405020304" pitchFamily="18" charset="0"/>
              </a:rPr>
              <a:t>of checking it out.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5ABC2BBC-CA54-462C-8BA3-EDD59D6DCC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1FE1CFC0-8F81-48BC-AB9E-13275CAF3A0D}"/>
              </a:ext>
            </a:extLst>
          </p:cNvPr>
          <p:cNvSpPr>
            <a:spLocks noGrp="1"/>
          </p:cNvSpPr>
          <p:nvPr>
            <p:ph type="sldNum" sz="quarter" idx="12"/>
          </p:nvPr>
        </p:nvSpPr>
        <p:spPr/>
        <p:txBody>
          <a:bodyPr/>
          <a:lstStyle/>
          <a:p>
            <a:fld id="{B30CEF4C-B5FD-4A91-B686-A4F403DB9147}" type="slidenum">
              <a:rPr lang="en-US" smtClean="0"/>
              <a:t>27</a:t>
            </a:fld>
            <a:endParaRPr lang="en-US"/>
          </a:p>
        </p:txBody>
      </p:sp>
    </p:spTree>
    <p:extLst>
      <p:ext uri="{BB962C8B-B14F-4D97-AF65-F5344CB8AC3E}">
        <p14:creationId xmlns:p14="http://schemas.microsoft.com/office/powerpoint/2010/main" val="359544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2" end="2"/>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3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245A68EB-0C31-4218-8109-0A94BCB7F5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705" y="544574"/>
            <a:ext cx="11018247" cy="5748650"/>
          </a:xfrm>
          <a:prstGeom prst="rect">
            <a:avLst/>
          </a:prstGeom>
        </p:spPr>
      </p:pic>
      <p:pic>
        <p:nvPicPr>
          <p:cNvPr id="3" name="Picture 2">
            <a:extLst>
              <a:ext uri="{FF2B5EF4-FFF2-40B4-BE49-F238E27FC236}">
                <a16:creationId xmlns:a16="http://schemas.microsoft.com/office/drawing/2014/main" xmlns="" id="{2DC88EE9-2740-49EF-8F75-5C59E9EC7F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E261C3C5-BAFE-4957-926F-A68C4F2FE2E2}"/>
              </a:ext>
            </a:extLst>
          </p:cNvPr>
          <p:cNvSpPr>
            <a:spLocks noGrp="1"/>
          </p:cNvSpPr>
          <p:nvPr>
            <p:ph type="sldNum" sz="quarter" idx="12"/>
          </p:nvPr>
        </p:nvSpPr>
        <p:spPr/>
        <p:txBody>
          <a:bodyPr/>
          <a:lstStyle/>
          <a:p>
            <a:fld id="{B30CEF4C-B5FD-4A91-B686-A4F403DB9147}" type="slidenum">
              <a:rPr lang="en-US" smtClean="0"/>
              <a:t>28</a:t>
            </a:fld>
            <a:endParaRPr lang="en-US"/>
          </a:p>
        </p:txBody>
      </p:sp>
      <p:sp>
        <p:nvSpPr>
          <p:cNvPr id="6" name="TextBox 5"/>
          <p:cNvSpPr txBox="1"/>
          <p:nvPr/>
        </p:nvSpPr>
        <p:spPr>
          <a:xfrm>
            <a:off x="1219200" y="923365"/>
            <a:ext cx="3908612" cy="1200329"/>
          </a:xfrm>
          <a:prstGeom prst="rect">
            <a:avLst/>
          </a:prstGeom>
          <a:noFill/>
        </p:spPr>
        <p:txBody>
          <a:bodyPr wrap="square" rtlCol="0">
            <a:spAutoFit/>
          </a:bodyPr>
          <a:lstStyle/>
          <a:p>
            <a:pPr algn="ctr"/>
            <a:r>
              <a:rPr lang="en-US" sz="2400" b="1" dirty="0">
                <a:solidFill>
                  <a:srgbClr val="C00000"/>
                </a:solidFill>
                <a:latin typeface="Courier New" pitchFamily="49" charset="0"/>
                <a:cs typeface="Courier New" pitchFamily="49" charset="0"/>
              </a:rPr>
              <a:t>w</a:t>
            </a:r>
            <a:r>
              <a:rPr lang="en-US" sz="2400" b="1" dirty="0" smtClean="0">
                <a:solidFill>
                  <a:srgbClr val="C00000"/>
                </a:solidFill>
                <a:latin typeface="Courier New" pitchFamily="49" charset="0"/>
                <a:cs typeface="Courier New" pitchFamily="49" charset="0"/>
              </a:rPr>
              <a:t>hat’s the </a:t>
            </a:r>
            <a:br>
              <a:rPr lang="en-US" sz="2400" b="1" dirty="0" smtClean="0">
                <a:solidFill>
                  <a:srgbClr val="C00000"/>
                </a:solidFill>
                <a:latin typeface="Courier New" pitchFamily="49" charset="0"/>
                <a:cs typeface="Courier New" pitchFamily="49" charset="0"/>
              </a:rPr>
            </a:br>
            <a:r>
              <a:rPr lang="en-US" sz="2400" b="1" dirty="0" smtClean="0">
                <a:solidFill>
                  <a:srgbClr val="C00000"/>
                </a:solidFill>
                <a:latin typeface="Courier New" pitchFamily="49" charset="0"/>
                <a:cs typeface="Courier New" pitchFamily="49" charset="0"/>
              </a:rPr>
              <a:t>opposite of </a:t>
            </a:r>
            <a:br>
              <a:rPr lang="en-US" sz="2400" b="1" dirty="0" smtClean="0">
                <a:solidFill>
                  <a:srgbClr val="C00000"/>
                </a:solidFill>
                <a:latin typeface="Courier New" pitchFamily="49" charset="0"/>
                <a:cs typeface="Courier New" pitchFamily="49" charset="0"/>
              </a:rPr>
            </a:br>
            <a:r>
              <a:rPr lang="en-US" sz="2400" b="1" dirty="0" smtClean="0">
                <a:solidFill>
                  <a:srgbClr val="C00000"/>
                </a:solidFill>
                <a:latin typeface="Courier New" pitchFamily="49" charset="0"/>
                <a:cs typeface="Courier New" pitchFamily="49" charset="0"/>
              </a:rPr>
              <a:t>presumption?</a:t>
            </a:r>
            <a:endParaRPr lang="en-US" sz="1600" b="1" dirty="0">
              <a:latin typeface="Courier New" pitchFamily="49" charset="0"/>
              <a:cs typeface="Courier New" pitchFamily="49" charset="0"/>
            </a:endParaRPr>
          </a:p>
        </p:txBody>
      </p:sp>
      <p:sp>
        <p:nvSpPr>
          <p:cNvPr id="13" name="TextBox 12"/>
          <p:cNvSpPr txBox="1"/>
          <p:nvPr/>
        </p:nvSpPr>
        <p:spPr>
          <a:xfrm>
            <a:off x="5866902" y="695653"/>
            <a:ext cx="5657724" cy="1569660"/>
          </a:xfrm>
          <a:prstGeom prst="rect">
            <a:avLst/>
          </a:prstGeom>
          <a:noFill/>
        </p:spPr>
        <p:txBody>
          <a:bodyPr wrap="square" rtlCol="0">
            <a:spAutoFit/>
          </a:bodyPr>
          <a:lstStyle/>
          <a:p>
            <a:pPr algn="ctr"/>
            <a:r>
              <a:rPr lang="en-US" sz="2400" b="1" dirty="0">
                <a:solidFill>
                  <a:schemeClr val="tx2">
                    <a:lumMod val="75000"/>
                  </a:schemeClr>
                </a:solidFill>
                <a:latin typeface="Courier New" pitchFamily="49" charset="0"/>
                <a:cs typeface="Courier New" pitchFamily="49" charset="0"/>
              </a:rPr>
              <a:t>r</a:t>
            </a:r>
            <a:r>
              <a:rPr lang="en-US" sz="2400" b="1" dirty="0" smtClean="0">
                <a:solidFill>
                  <a:schemeClr val="tx2">
                    <a:lumMod val="75000"/>
                  </a:schemeClr>
                </a:solidFill>
                <a:latin typeface="Courier New" pitchFamily="49" charset="0"/>
                <a:cs typeface="Courier New" pitchFamily="49" charset="0"/>
              </a:rPr>
              <a:t>eality, modesty, knowledge, humility, fact, shyness, timidity, measurement, </a:t>
            </a:r>
            <a:br>
              <a:rPr lang="en-US" sz="2400" b="1" dirty="0" smtClean="0">
                <a:solidFill>
                  <a:schemeClr val="tx2">
                    <a:lumMod val="75000"/>
                  </a:schemeClr>
                </a:solidFill>
                <a:latin typeface="Courier New" pitchFamily="49" charset="0"/>
                <a:cs typeface="Courier New" pitchFamily="49" charset="0"/>
              </a:rPr>
            </a:br>
            <a:r>
              <a:rPr lang="en-US" sz="2400" b="1" dirty="0" smtClean="0">
                <a:solidFill>
                  <a:schemeClr val="tx2">
                    <a:lumMod val="75000"/>
                  </a:schemeClr>
                </a:solidFill>
                <a:latin typeface="Courier New" pitchFamily="49" charset="0"/>
                <a:cs typeface="Courier New" pitchFamily="49" charset="0"/>
              </a:rPr>
              <a:t>certainty, proof</a:t>
            </a:r>
            <a:endParaRPr lang="en-US" sz="2400" b="1" dirty="0">
              <a:solidFill>
                <a:schemeClr val="tx2">
                  <a:lumMod val="75000"/>
                </a:schemeClr>
              </a:solidFill>
              <a:latin typeface="Courier New" pitchFamily="49" charset="0"/>
              <a:cs typeface="Courier New" pitchFamily="49" charset="0"/>
            </a:endParaRPr>
          </a:p>
        </p:txBody>
      </p:sp>
    </p:spTree>
    <p:extLst>
      <p:ext uri="{BB962C8B-B14F-4D97-AF65-F5344CB8AC3E}">
        <p14:creationId xmlns:p14="http://schemas.microsoft.com/office/powerpoint/2010/main" val="3507632833"/>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B761509-3B9A-49A6-A84B-C3D8681169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xmlns="" id="{91DE43FD-EB47-414A-B0AB-169B0FFFA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xmlns="" id="{DD86AC90-7D13-4637-B2CC-5245BD3ABD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6256" y="947951"/>
            <a:ext cx="7047923" cy="3467728"/>
          </a:xfrm>
          <a:prstGeom prst="rect">
            <a:avLst/>
          </a:prstGeom>
          <a:ln w="228600" cap="sq" cmpd="thickThin">
            <a:solidFill>
              <a:schemeClr val="accent1">
                <a:lumMod val="60000"/>
                <a:lumOff val="40000"/>
              </a:schemeClr>
            </a:solidFill>
            <a:prstDash val="solid"/>
            <a:miter lim="800000"/>
          </a:ln>
          <a:effectLst>
            <a:innerShdw blurRad="76200">
              <a:srgbClr val="000000"/>
            </a:innerShdw>
          </a:effectLst>
        </p:spPr>
      </p:pic>
      <p:grpSp>
        <p:nvGrpSpPr>
          <p:cNvPr id="11" name="Group 10">
            <a:extLst>
              <a:ext uri="{FF2B5EF4-FFF2-40B4-BE49-F238E27FC236}">
                <a16:creationId xmlns:a16="http://schemas.microsoft.com/office/drawing/2014/main" xmlns="" id="{58495BCC-CE77-4CC2-952E-846F41119FD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xmlns="" id="{1B42538B-E30F-4967-A6C1-8EBA775F4D6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xmlns="" id="{9A6BD9AC-4DE7-4B20-8547-4E3B375C21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xmlns="" id="{C74CA750-CD65-4109-BD92-37DD1F191AD4}"/>
              </a:ext>
            </a:extLst>
          </p:cNvPr>
          <p:cNvSpPr txBox="1"/>
          <p:nvPr/>
        </p:nvSpPr>
        <p:spPr>
          <a:xfrm>
            <a:off x="457171" y="4968955"/>
            <a:ext cx="7515520" cy="954107"/>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latin typeface="Arial" panose="020B0604020202020204" pitchFamily="34" charset="0"/>
                <a:cs typeface="Arial" panose="020B0604020202020204" pitchFamily="34" charset="0"/>
              </a:rPr>
              <a:t>I would like to </a:t>
            </a:r>
            <a:r>
              <a:rPr lang="en-US" sz="2800" b="1" dirty="0" smtClean="0">
                <a:latin typeface="Arial" panose="020B0604020202020204" pitchFamily="34" charset="0"/>
                <a:cs typeface="Arial" panose="020B0604020202020204" pitchFamily="34" charset="0"/>
              </a:rPr>
              <a:t>prove </a:t>
            </a:r>
            <a:r>
              <a:rPr lang="en-US" sz="2800" b="1" dirty="0">
                <a:latin typeface="Arial" panose="020B0604020202020204" pitchFamily="34" charset="0"/>
                <a:cs typeface="Arial" panose="020B0604020202020204" pitchFamily="34" charset="0"/>
              </a:rPr>
              <a:t>this point with a story I received some time ago, called: </a:t>
            </a:r>
          </a:p>
        </p:txBody>
      </p:sp>
      <p:sp>
        <p:nvSpPr>
          <p:cNvPr id="4" name="Rectangle 3">
            <a:extLst>
              <a:ext uri="{FF2B5EF4-FFF2-40B4-BE49-F238E27FC236}">
                <a16:creationId xmlns:a16="http://schemas.microsoft.com/office/drawing/2014/main" xmlns="" id="{3A0E0E9F-BB56-4E9B-87A2-4174A09E3FD6}"/>
              </a:ext>
            </a:extLst>
          </p:cNvPr>
          <p:cNvSpPr/>
          <p:nvPr/>
        </p:nvSpPr>
        <p:spPr>
          <a:xfrm>
            <a:off x="8971016" y="4233735"/>
            <a:ext cx="2741455" cy="1754326"/>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Who’s </a:t>
            </a:r>
          </a:p>
          <a:p>
            <a:pPr algn="ctr"/>
            <a:r>
              <a:rPr lang="en-US" sz="54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Cookies?</a:t>
            </a:r>
            <a:endParaRPr lang="en-US" sz="54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pic>
        <p:nvPicPr>
          <p:cNvPr id="5" name="Picture 4">
            <a:extLst>
              <a:ext uri="{FF2B5EF4-FFF2-40B4-BE49-F238E27FC236}">
                <a16:creationId xmlns:a16="http://schemas.microsoft.com/office/drawing/2014/main" xmlns="" id="{30E87EB5-F8C8-4419-8719-960D80C62F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160B6144-27FC-442B-84E1-289E367FF1F8}"/>
              </a:ext>
            </a:extLst>
          </p:cNvPr>
          <p:cNvSpPr>
            <a:spLocks noGrp="1"/>
          </p:cNvSpPr>
          <p:nvPr>
            <p:ph type="sldNum" sz="quarter" idx="12"/>
          </p:nvPr>
        </p:nvSpPr>
        <p:spPr/>
        <p:txBody>
          <a:bodyPr/>
          <a:lstStyle/>
          <a:p>
            <a:fld id="{B30CEF4C-B5FD-4A91-B686-A4F403DB9147}" type="slidenum">
              <a:rPr lang="en-US" smtClean="0"/>
              <a:t>29</a:t>
            </a:fld>
            <a:endParaRPr lang="en-US"/>
          </a:p>
        </p:txBody>
      </p:sp>
    </p:spTree>
    <p:extLst>
      <p:ext uri="{BB962C8B-B14F-4D97-AF65-F5344CB8AC3E}">
        <p14:creationId xmlns:p14="http://schemas.microsoft.com/office/powerpoint/2010/main" val="3824963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earing a suit and tie&#10;&#10;Description automatically generated">
            <a:extLst>
              <a:ext uri="{FF2B5EF4-FFF2-40B4-BE49-F238E27FC236}">
                <a16:creationId xmlns:a16="http://schemas.microsoft.com/office/drawing/2014/main" xmlns="" id="{1C1FB40B-F26E-4724-B8F2-21F07BABAD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xmlns="" id="{C646BFF4-F257-427C-A8F1-F649569AD64F}"/>
              </a:ext>
            </a:extLst>
          </p:cNvPr>
          <p:cNvSpPr txBox="1"/>
          <p:nvPr/>
        </p:nvSpPr>
        <p:spPr>
          <a:xfrm>
            <a:off x="594451" y="408585"/>
            <a:ext cx="3424334" cy="550920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chemeClr val="bg1"/>
                </a:solidFill>
                <a:latin typeface="Arial" panose="020B0604020202020204" pitchFamily="34" charset="0"/>
                <a:cs typeface="Arial" panose="020B0604020202020204" pitchFamily="34" charset="0"/>
              </a:rPr>
              <a:t>Also known </a:t>
            </a:r>
            <a:r>
              <a:rPr lang="en-US" sz="3200" b="1" dirty="0" smtClean="0">
                <a:solidFill>
                  <a:schemeClr val="bg1"/>
                </a:solidFill>
                <a:latin typeface="Arial" panose="020B0604020202020204" pitchFamily="34" charset="0"/>
                <a:cs typeface="Arial" panose="020B0604020202020204" pitchFamily="34" charset="0"/>
              </a:rPr>
              <a:t>as: “</a:t>
            </a:r>
            <a:r>
              <a:rPr lang="en-US" sz="3200" b="1" dirty="0">
                <a:solidFill>
                  <a:schemeClr val="bg1"/>
                </a:solidFill>
                <a:latin typeface="Arial" panose="020B0604020202020204" pitchFamily="34" charset="0"/>
                <a:cs typeface="Arial" panose="020B0604020202020204" pitchFamily="34" charset="0"/>
              </a:rPr>
              <a:t>t</a:t>
            </a:r>
            <a:r>
              <a:rPr lang="en-US" sz="3200" b="1" dirty="0" smtClean="0">
                <a:solidFill>
                  <a:schemeClr val="bg1"/>
                </a:solidFill>
                <a:latin typeface="Arial" panose="020B0604020202020204" pitchFamily="34" charset="0"/>
                <a:cs typeface="Arial" panose="020B0604020202020204" pitchFamily="34" charset="0"/>
              </a:rPr>
              <a:t>he </a:t>
            </a:r>
            <a:r>
              <a:rPr lang="en-US" sz="3200" b="1" dirty="0">
                <a:solidFill>
                  <a:schemeClr val="bg1"/>
                </a:solidFill>
                <a:latin typeface="Arial" panose="020B0604020202020204" pitchFamily="34" charset="0"/>
                <a:cs typeface="Arial" panose="020B0604020202020204" pitchFamily="34" charset="0"/>
              </a:rPr>
              <a:t>great </a:t>
            </a:r>
            <a:r>
              <a:rPr lang="en-US" sz="3200" b="1" dirty="0" smtClean="0">
                <a:solidFill>
                  <a:schemeClr val="bg1"/>
                </a:solidFill>
                <a:latin typeface="Arial" panose="020B0604020202020204" pitchFamily="34" charset="0"/>
                <a:cs typeface="Arial" panose="020B0604020202020204" pitchFamily="34" charset="0"/>
              </a:rPr>
              <a:t>transgression,”</a:t>
            </a:r>
            <a:endParaRPr lang="en-US" sz="3200" b="1" dirty="0">
              <a:solidFill>
                <a:schemeClr val="bg1"/>
              </a:solidFill>
              <a:latin typeface="Arial" panose="020B0604020202020204" pitchFamily="34" charset="0"/>
              <a:cs typeface="Arial" panose="020B0604020202020204" pitchFamily="34" charset="0"/>
            </a:endParaRPr>
          </a:p>
          <a:p>
            <a:pPr algn="ctr"/>
            <a:r>
              <a:rPr lang="en-US" sz="3200" b="1" dirty="0" smtClean="0">
                <a:solidFill>
                  <a:srgbClr val="FFFF00"/>
                </a:solidFill>
                <a:latin typeface="Arial" panose="020B0604020202020204" pitchFamily="34" charset="0"/>
                <a:cs typeface="Arial" panose="020B0604020202020204" pitchFamily="34" charset="0"/>
              </a:rPr>
              <a:t>“the </a:t>
            </a:r>
            <a:r>
              <a:rPr lang="en-US" sz="3200" b="1" dirty="0">
                <a:solidFill>
                  <a:srgbClr val="FFFF00"/>
                </a:solidFill>
                <a:latin typeface="Arial" panose="020B0604020202020204" pitchFamily="34" charset="0"/>
                <a:cs typeface="Arial" panose="020B0604020202020204" pitchFamily="34" charset="0"/>
              </a:rPr>
              <a:t>sin against the Holy Spirit” </a:t>
            </a:r>
            <a:r>
              <a:rPr lang="en-US" sz="3200" b="1" dirty="0">
                <a:solidFill>
                  <a:schemeClr val="bg1"/>
                </a:solidFill>
                <a:latin typeface="Arial" panose="020B0604020202020204" pitchFamily="34" charset="0"/>
                <a:cs typeface="Arial" panose="020B0604020202020204" pitchFamily="34" charset="0"/>
              </a:rPr>
              <a:t>or </a:t>
            </a:r>
            <a:r>
              <a:rPr lang="en-US" sz="3200" b="1" dirty="0" smtClean="0">
                <a:solidFill>
                  <a:schemeClr val="bg1"/>
                </a:solidFill>
                <a:latin typeface="Arial" panose="020B0604020202020204" pitchFamily="34" charset="0"/>
                <a:cs typeface="Arial" panose="020B0604020202020204" pitchFamily="34" charset="0"/>
              </a:rPr>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rgbClr val="66FFCC"/>
                </a:solidFill>
                <a:latin typeface="Arial" panose="020B0604020202020204" pitchFamily="34" charset="0"/>
                <a:cs typeface="Arial" panose="020B0604020202020204" pitchFamily="34" charset="0"/>
              </a:rPr>
              <a:t>“</a:t>
            </a:r>
            <a:r>
              <a:rPr lang="en-US" sz="3200" b="1" dirty="0">
                <a:solidFill>
                  <a:srgbClr val="66FFCC"/>
                </a:solidFill>
                <a:latin typeface="Arial" panose="020B0604020202020204" pitchFamily="34" charset="0"/>
                <a:cs typeface="Arial" panose="020B0604020202020204" pitchFamily="34" charset="0"/>
              </a:rPr>
              <a:t>sinning with </a:t>
            </a:r>
            <a:r>
              <a:rPr lang="en-US" sz="3200" b="1" dirty="0" smtClean="0">
                <a:solidFill>
                  <a:srgbClr val="66FFCC"/>
                </a:solidFill>
                <a:latin typeface="Arial" panose="020B0604020202020204" pitchFamily="34" charset="0"/>
                <a:cs typeface="Arial" panose="020B0604020202020204" pitchFamily="34" charset="0"/>
              </a:rPr>
              <a:t/>
            </a:r>
            <a:br>
              <a:rPr lang="en-US" sz="3200" b="1" dirty="0" smtClean="0">
                <a:solidFill>
                  <a:srgbClr val="66FFCC"/>
                </a:solidFill>
                <a:latin typeface="Arial" panose="020B0604020202020204" pitchFamily="34" charset="0"/>
                <a:cs typeface="Arial" panose="020B0604020202020204" pitchFamily="34" charset="0"/>
              </a:rPr>
            </a:br>
            <a:r>
              <a:rPr lang="en-US" sz="3200" b="1" dirty="0" smtClean="0">
                <a:solidFill>
                  <a:srgbClr val="66FFCC"/>
                </a:solidFill>
                <a:latin typeface="Arial" panose="020B0604020202020204" pitchFamily="34" charset="0"/>
                <a:cs typeface="Arial" panose="020B0604020202020204" pitchFamily="34" charset="0"/>
              </a:rPr>
              <a:t>a </a:t>
            </a:r>
            <a:r>
              <a:rPr lang="en-US" sz="3200" b="1" dirty="0">
                <a:solidFill>
                  <a:srgbClr val="66FFCC"/>
                </a:solidFill>
                <a:latin typeface="Arial" panose="020B0604020202020204" pitchFamily="34" charset="0"/>
                <a:cs typeface="Arial" panose="020B0604020202020204" pitchFamily="34" charset="0"/>
              </a:rPr>
              <a:t>high hand</a:t>
            </a:r>
            <a:r>
              <a:rPr lang="en-US" sz="3200" b="1" dirty="0" smtClean="0">
                <a:solidFill>
                  <a:srgbClr val="66FFCC"/>
                </a:solidFill>
                <a:latin typeface="Arial" panose="020B0604020202020204" pitchFamily="34" charset="0"/>
                <a:cs typeface="Arial" panose="020B0604020202020204" pitchFamily="34" charset="0"/>
              </a:rPr>
              <a:t>,” </a:t>
            </a:r>
            <a:br>
              <a:rPr lang="en-US" sz="3200" b="1" dirty="0" smtClean="0">
                <a:solidFill>
                  <a:srgbClr val="66FFCC"/>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or</a:t>
            </a:r>
            <a:r>
              <a:rPr lang="en-US" sz="3200" b="1" dirty="0" smtClean="0">
                <a:solidFill>
                  <a:srgbClr val="66FFCC"/>
                </a:solidFill>
                <a:latin typeface="Arial" panose="020B0604020202020204" pitchFamily="34" charset="0"/>
                <a:cs typeface="Arial" panose="020B0604020202020204" pitchFamily="34" charset="0"/>
              </a:rPr>
              <a:t> </a:t>
            </a:r>
          </a:p>
          <a:p>
            <a:pPr algn="ctr"/>
            <a:r>
              <a:rPr lang="en-US" sz="3200" b="1" dirty="0" smtClean="0">
                <a:solidFill>
                  <a:srgbClr val="66FFCC"/>
                </a:solidFill>
                <a:latin typeface="Arial" panose="020B0604020202020204" pitchFamily="34" charset="0"/>
                <a:cs typeface="Arial" panose="020B0604020202020204" pitchFamily="34" charset="0"/>
              </a:rPr>
              <a:t>“the </a:t>
            </a:r>
            <a:r>
              <a:rPr lang="en-US" sz="3200" b="1" dirty="0">
                <a:solidFill>
                  <a:srgbClr val="66FFCC"/>
                </a:solidFill>
                <a:latin typeface="Arial" panose="020B0604020202020204" pitchFamily="34" charset="0"/>
                <a:cs typeface="Arial" panose="020B0604020202020204" pitchFamily="34" charset="0"/>
              </a:rPr>
              <a:t>sin of presumption.”</a:t>
            </a:r>
          </a:p>
        </p:txBody>
      </p:sp>
      <p:pic>
        <p:nvPicPr>
          <p:cNvPr id="2" name="Picture 1">
            <a:extLst>
              <a:ext uri="{FF2B5EF4-FFF2-40B4-BE49-F238E27FC236}">
                <a16:creationId xmlns:a16="http://schemas.microsoft.com/office/drawing/2014/main" xmlns="" id="{B1E761A9-2005-48E5-AF85-A9554B7F6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63DC4E60-1B9A-4CAE-8D89-BFD85596D820}"/>
              </a:ext>
            </a:extLst>
          </p:cNvPr>
          <p:cNvSpPr>
            <a:spLocks noGrp="1"/>
          </p:cNvSpPr>
          <p:nvPr>
            <p:ph type="sldNum" sz="quarter" idx="12"/>
          </p:nvPr>
        </p:nvSpPr>
        <p:spPr/>
        <p:txBody>
          <a:bodyPr/>
          <a:lstStyle/>
          <a:p>
            <a:fld id="{B30CEF4C-B5FD-4A91-B686-A4F403DB9147}" type="slidenum">
              <a:rPr lang="en-US" smtClean="0"/>
              <a:t>3</a:t>
            </a:fld>
            <a:endParaRPr lang="en-US"/>
          </a:p>
        </p:txBody>
      </p:sp>
    </p:spTree>
    <p:extLst>
      <p:ext uri="{BB962C8B-B14F-4D97-AF65-F5344CB8AC3E}">
        <p14:creationId xmlns:p14="http://schemas.microsoft.com/office/powerpoint/2010/main" val="247341586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8F49A430-1A10-4479-AFC3-932945CE14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027276EB-8355-43D4-8F7D-BFC0F52059E6}"/>
              </a:ext>
            </a:extLst>
          </p:cNvPr>
          <p:cNvSpPr txBox="1"/>
          <p:nvPr/>
        </p:nvSpPr>
        <p:spPr>
          <a:xfrm>
            <a:off x="1424115" y="1068334"/>
            <a:ext cx="9593510" cy="4524315"/>
          </a:xfrm>
          <a:prstGeom prst="rect">
            <a:avLst/>
          </a:prstGeom>
          <a:noFill/>
        </p:spPr>
        <p:txBody>
          <a:bodyPr wrap="square" rtlCol="0">
            <a:spAutoFit/>
            <a:scene3d>
              <a:camera prst="orthographicFront"/>
              <a:lightRig rig="threePt" dir="t"/>
            </a:scene3d>
            <a:sp3d extrusionH="57150">
              <a:bevelT w="38100" h="38100"/>
            </a:sp3d>
          </a:bodyPr>
          <a:lstStyle/>
          <a:p>
            <a:r>
              <a:rPr lang="en-US" sz="3200" b="1" dirty="0">
                <a:solidFill>
                  <a:srgbClr val="FFFF00"/>
                </a:solidFill>
              </a:rPr>
              <a:t>A woman was waiting at an airport one night. </a:t>
            </a: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With </a:t>
            </a:r>
            <a:r>
              <a:rPr lang="en-US" sz="3200" b="1" dirty="0">
                <a:solidFill>
                  <a:srgbClr val="FFFF00"/>
                </a:solidFill>
              </a:rPr>
              <a:t>several long hours before her flight,</a:t>
            </a:r>
          </a:p>
          <a:p>
            <a:r>
              <a:rPr lang="en-US" sz="3200" b="1" dirty="0">
                <a:solidFill>
                  <a:srgbClr val="FFFF00"/>
                </a:solidFill>
              </a:rPr>
              <a:t>S</a:t>
            </a:r>
            <a:r>
              <a:rPr lang="en-US" sz="3200" b="1" dirty="0" smtClean="0">
                <a:solidFill>
                  <a:srgbClr val="FFFF00"/>
                </a:solidFill>
              </a:rPr>
              <a:t>he </a:t>
            </a:r>
            <a:r>
              <a:rPr lang="en-US" sz="3200" b="1" dirty="0">
                <a:solidFill>
                  <a:srgbClr val="FFFF00"/>
                </a:solidFill>
              </a:rPr>
              <a:t>hunted for a book in the airport shops. </a:t>
            </a:r>
            <a:r>
              <a:rPr lang="en-US" sz="3200" b="1" dirty="0" smtClean="0">
                <a:solidFill>
                  <a:srgbClr val="FFFF00"/>
                </a:solidFill>
              </a:rPr>
              <a:t/>
            </a:r>
            <a:br>
              <a:rPr lang="en-US" sz="3200" b="1" dirty="0" smtClean="0">
                <a:solidFill>
                  <a:srgbClr val="FFFF00"/>
                </a:solidFill>
              </a:rPr>
            </a:br>
            <a:r>
              <a:rPr lang="en-US" sz="3200" b="1" dirty="0" smtClean="0">
                <a:solidFill>
                  <a:srgbClr val="FFFF00"/>
                </a:solidFill>
              </a:rPr>
              <a:t>She </a:t>
            </a:r>
            <a:r>
              <a:rPr lang="en-US" sz="3200" b="1" dirty="0">
                <a:solidFill>
                  <a:srgbClr val="FFFF00"/>
                </a:solidFill>
              </a:rPr>
              <a:t>bought a bag of cookies and found a place to drop.</a:t>
            </a:r>
          </a:p>
          <a:p>
            <a:endParaRPr lang="en-US" sz="3200" b="1" dirty="0">
              <a:solidFill>
                <a:srgbClr val="FFFF00"/>
              </a:solidFill>
            </a:endParaRPr>
          </a:p>
          <a:p>
            <a:r>
              <a:rPr lang="en-US" sz="3200" b="1" dirty="0">
                <a:solidFill>
                  <a:srgbClr val="FFFF00"/>
                </a:solidFill>
              </a:rPr>
              <a:t>She was engrossed in her book but happened to see,</a:t>
            </a:r>
          </a:p>
          <a:p>
            <a:r>
              <a:rPr lang="en-US" sz="3200" b="1" dirty="0">
                <a:solidFill>
                  <a:srgbClr val="FFFF00"/>
                </a:solidFill>
              </a:rPr>
              <a:t>T</a:t>
            </a:r>
            <a:r>
              <a:rPr lang="en-US" sz="3200" b="1" dirty="0" smtClean="0">
                <a:solidFill>
                  <a:srgbClr val="FFFF00"/>
                </a:solidFill>
              </a:rPr>
              <a:t>hat </a:t>
            </a:r>
            <a:r>
              <a:rPr lang="en-US" sz="3200" b="1" dirty="0">
                <a:solidFill>
                  <a:srgbClr val="FFFF00"/>
                </a:solidFill>
              </a:rPr>
              <a:t>the man sitting beside her, as bold as could be,</a:t>
            </a:r>
          </a:p>
          <a:p>
            <a:r>
              <a:rPr lang="en-US" sz="3200" b="1" dirty="0">
                <a:solidFill>
                  <a:srgbClr val="FFFF00"/>
                </a:solidFill>
              </a:rPr>
              <a:t>Grabbed a cookie or two from the bag in between,</a:t>
            </a:r>
          </a:p>
          <a:p>
            <a:r>
              <a:rPr lang="en-US" sz="3200" b="1" dirty="0">
                <a:solidFill>
                  <a:srgbClr val="FFFF00"/>
                </a:solidFill>
              </a:rPr>
              <a:t>Which she tried to ignore to avoid a scene. </a:t>
            </a:r>
          </a:p>
        </p:txBody>
      </p:sp>
      <p:sp>
        <p:nvSpPr>
          <p:cNvPr id="4" name="Rectangle 3">
            <a:extLst>
              <a:ext uri="{FF2B5EF4-FFF2-40B4-BE49-F238E27FC236}">
                <a16:creationId xmlns:a16="http://schemas.microsoft.com/office/drawing/2014/main" xmlns="" id="{BA84C339-DA1B-42E3-99D7-D6340FE8CC0E}"/>
              </a:ext>
            </a:extLst>
          </p:cNvPr>
          <p:cNvSpPr/>
          <p:nvPr/>
        </p:nvSpPr>
        <p:spPr>
          <a:xfrm>
            <a:off x="0" y="0"/>
            <a:ext cx="503853" cy="68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411D6D4-6557-4B12-9275-0F935325C7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74759" y="-1282"/>
            <a:ext cx="517241" cy="6858000"/>
          </a:xfrm>
          <a:prstGeom prst="rect">
            <a:avLst/>
          </a:prstGeom>
        </p:spPr>
      </p:pic>
      <p:pic>
        <p:nvPicPr>
          <p:cNvPr id="6" name="Picture 5">
            <a:extLst>
              <a:ext uri="{FF2B5EF4-FFF2-40B4-BE49-F238E27FC236}">
                <a16:creationId xmlns:a16="http://schemas.microsoft.com/office/drawing/2014/main" xmlns="" id="{12638D31-4C13-44B8-BCDE-FDF65F5DB0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E6A9CA9A-1ADC-4A5F-8C10-4A3DF729ED20}"/>
              </a:ext>
            </a:extLst>
          </p:cNvPr>
          <p:cNvSpPr>
            <a:spLocks noGrp="1"/>
          </p:cNvSpPr>
          <p:nvPr>
            <p:ph type="sldNum" sz="quarter" idx="12"/>
          </p:nvPr>
        </p:nvSpPr>
        <p:spPr/>
        <p:txBody>
          <a:bodyPr/>
          <a:lstStyle/>
          <a:p>
            <a:fld id="{B30CEF4C-B5FD-4A91-B686-A4F403DB9147}" type="slidenum">
              <a:rPr lang="en-US" smtClean="0"/>
              <a:t>30</a:t>
            </a:fld>
            <a:endParaRPr lang="en-US"/>
          </a:p>
        </p:txBody>
      </p:sp>
    </p:spTree>
    <p:extLst>
      <p:ext uri="{BB962C8B-B14F-4D97-AF65-F5344CB8AC3E}">
        <p14:creationId xmlns:p14="http://schemas.microsoft.com/office/powerpoint/2010/main" val="362600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8F49A430-1A10-4479-AFC3-932945CE14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027276EB-8355-43D4-8F7D-BFC0F52059E6}"/>
              </a:ext>
            </a:extLst>
          </p:cNvPr>
          <p:cNvSpPr txBox="1"/>
          <p:nvPr/>
        </p:nvSpPr>
        <p:spPr>
          <a:xfrm>
            <a:off x="1051651" y="1069160"/>
            <a:ext cx="10210800" cy="4524315"/>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a:solidFill>
                  <a:srgbClr val="FFFF00"/>
                </a:solidFill>
              </a:rPr>
              <a:t>So she munched the cookies and watched the clock,</a:t>
            </a:r>
          </a:p>
          <a:p>
            <a:r>
              <a:rPr lang="en-US" sz="3200" b="1" dirty="0">
                <a:solidFill>
                  <a:srgbClr val="FFFF00"/>
                </a:solidFill>
              </a:rPr>
              <a:t>As the gutsy cookie thief diminished her stock.</a:t>
            </a:r>
          </a:p>
          <a:p>
            <a:r>
              <a:rPr lang="en-US" sz="3200" b="1" dirty="0">
                <a:solidFill>
                  <a:srgbClr val="FFFF00"/>
                </a:solidFill>
              </a:rPr>
              <a:t>She was getting more irritated as the minutes ticked by,</a:t>
            </a:r>
          </a:p>
          <a:p>
            <a:r>
              <a:rPr lang="en-US" sz="3200" b="1" dirty="0">
                <a:solidFill>
                  <a:srgbClr val="FFFF00"/>
                </a:solidFill>
              </a:rPr>
              <a:t>Thinking, "If I wasn't so nice, I would blacken his eye."</a:t>
            </a:r>
          </a:p>
          <a:p>
            <a:endParaRPr lang="en-US" sz="3200" b="1" dirty="0" smtClean="0">
              <a:solidFill>
                <a:srgbClr val="FFFF00"/>
              </a:solidFill>
            </a:endParaRPr>
          </a:p>
          <a:p>
            <a:r>
              <a:rPr lang="en-US" sz="3200" b="1" dirty="0" smtClean="0">
                <a:solidFill>
                  <a:srgbClr val="FFFF00"/>
                </a:solidFill>
              </a:rPr>
              <a:t>With </a:t>
            </a:r>
            <a:r>
              <a:rPr lang="en-US" sz="3200" b="1" dirty="0">
                <a:solidFill>
                  <a:srgbClr val="FFFF00"/>
                </a:solidFill>
              </a:rPr>
              <a:t>each cookie she took, he took one too,</a:t>
            </a:r>
          </a:p>
          <a:p>
            <a:r>
              <a:rPr lang="en-US" sz="3200" b="1" dirty="0">
                <a:solidFill>
                  <a:srgbClr val="FFFF00"/>
                </a:solidFill>
              </a:rPr>
              <a:t>When only one was left, she wondered what he would do.</a:t>
            </a:r>
          </a:p>
          <a:p>
            <a:r>
              <a:rPr lang="en-US" sz="3200" b="1" dirty="0">
                <a:solidFill>
                  <a:srgbClr val="FFFF00"/>
                </a:solidFill>
              </a:rPr>
              <a:t>With a smile on his face, and a nervous laugh,</a:t>
            </a:r>
          </a:p>
          <a:p>
            <a:r>
              <a:rPr lang="en-US" sz="3200" b="1" dirty="0">
                <a:solidFill>
                  <a:srgbClr val="FFFF00"/>
                </a:solidFill>
              </a:rPr>
              <a:t>He took the last cookie and broke it in half.</a:t>
            </a:r>
          </a:p>
        </p:txBody>
      </p:sp>
      <p:sp>
        <p:nvSpPr>
          <p:cNvPr id="4" name="Rectangle 3">
            <a:extLst>
              <a:ext uri="{FF2B5EF4-FFF2-40B4-BE49-F238E27FC236}">
                <a16:creationId xmlns:a16="http://schemas.microsoft.com/office/drawing/2014/main" xmlns="" id="{BA84C339-DA1B-42E3-99D7-D6340FE8CC0E}"/>
              </a:ext>
            </a:extLst>
          </p:cNvPr>
          <p:cNvSpPr/>
          <p:nvPr/>
        </p:nvSpPr>
        <p:spPr>
          <a:xfrm>
            <a:off x="0" y="0"/>
            <a:ext cx="503853" cy="68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411D6D4-6557-4B12-9275-0F935325C7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74759" y="-1282"/>
            <a:ext cx="517241" cy="6858000"/>
          </a:xfrm>
          <a:prstGeom prst="rect">
            <a:avLst/>
          </a:prstGeom>
        </p:spPr>
      </p:pic>
      <p:pic>
        <p:nvPicPr>
          <p:cNvPr id="6" name="Picture 5">
            <a:extLst>
              <a:ext uri="{FF2B5EF4-FFF2-40B4-BE49-F238E27FC236}">
                <a16:creationId xmlns:a16="http://schemas.microsoft.com/office/drawing/2014/main" xmlns="" id="{A75648AE-6477-4663-9D42-9C5C86B5D1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3202EDEA-B4B3-4C85-8FA7-C47340D34702}"/>
              </a:ext>
            </a:extLst>
          </p:cNvPr>
          <p:cNvSpPr>
            <a:spLocks noGrp="1"/>
          </p:cNvSpPr>
          <p:nvPr>
            <p:ph type="sldNum" sz="quarter" idx="12"/>
          </p:nvPr>
        </p:nvSpPr>
        <p:spPr/>
        <p:txBody>
          <a:bodyPr/>
          <a:lstStyle/>
          <a:p>
            <a:fld id="{B30CEF4C-B5FD-4A91-B686-A4F403DB9147}" type="slidenum">
              <a:rPr lang="en-US" smtClean="0"/>
              <a:t>31</a:t>
            </a:fld>
            <a:endParaRPr lang="en-US"/>
          </a:p>
        </p:txBody>
      </p:sp>
    </p:spTree>
    <p:extLst>
      <p:ext uri="{BB962C8B-B14F-4D97-AF65-F5344CB8AC3E}">
        <p14:creationId xmlns:p14="http://schemas.microsoft.com/office/powerpoint/2010/main" val="301107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8F49A430-1A10-4479-AFC3-932945CE14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027276EB-8355-43D4-8F7D-BFC0F52059E6}"/>
              </a:ext>
            </a:extLst>
          </p:cNvPr>
          <p:cNvSpPr txBox="1"/>
          <p:nvPr/>
        </p:nvSpPr>
        <p:spPr>
          <a:xfrm>
            <a:off x="1147483" y="1035086"/>
            <a:ext cx="9883646" cy="4524315"/>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a:solidFill>
                  <a:srgbClr val="FFFF00"/>
                </a:solidFill>
              </a:rPr>
              <a:t>He offered her half, as he ate the other,</a:t>
            </a:r>
          </a:p>
          <a:p>
            <a:r>
              <a:rPr lang="en-US" sz="3200" b="1" dirty="0">
                <a:solidFill>
                  <a:srgbClr val="FFFF00"/>
                </a:solidFill>
              </a:rPr>
              <a:t>She snatched it from him and </a:t>
            </a:r>
            <a:r>
              <a:rPr lang="en-US" sz="3200" b="1" dirty="0" smtClean="0">
                <a:solidFill>
                  <a:srgbClr val="FFFF00"/>
                </a:solidFill>
              </a:rPr>
              <a:t>thought ... </a:t>
            </a:r>
            <a:r>
              <a:rPr lang="en-US" sz="3200" b="1" dirty="0" err="1">
                <a:solidFill>
                  <a:srgbClr val="FFFF00"/>
                </a:solidFill>
              </a:rPr>
              <a:t>oooh</a:t>
            </a:r>
            <a:r>
              <a:rPr lang="en-US" sz="3200" b="1" dirty="0">
                <a:solidFill>
                  <a:srgbClr val="FFFF00"/>
                </a:solidFill>
              </a:rPr>
              <a:t>, brother.</a:t>
            </a:r>
          </a:p>
          <a:p>
            <a:r>
              <a:rPr lang="en-US" sz="3200" b="1" dirty="0">
                <a:solidFill>
                  <a:srgbClr val="FFFF00"/>
                </a:solidFill>
              </a:rPr>
              <a:t>This guy has some nerve and he's also rude,</a:t>
            </a:r>
          </a:p>
          <a:p>
            <a:r>
              <a:rPr lang="en-US" sz="3200" b="1" dirty="0">
                <a:solidFill>
                  <a:srgbClr val="FFFF00"/>
                </a:solidFill>
              </a:rPr>
              <a:t>Why he didn't even show any gratitude!</a:t>
            </a:r>
          </a:p>
          <a:p>
            <a:endParaRPr lang="en-US" sz="3200" b="1" dirty="0">
              <a:solidFill>
                <a:srgbClr val="FFFF00"/>
              </a:solidFill>
            </a:endParaRPr>
          </a:p>
          <a:p>
            <a:r>
              <a:rPr lang="en-US" sz="3200" b="1" dirty="0">
                <a:solidFill>
                  <a:srgbClr val="FFFF00"/>
                </a:solidFill>
              </a:rPr>
              <a:t>She had never known when she had been so galled,</a:t>
            </a:r>
          </a:p>
          <a:p>
            <a:r>
              <a:rPr lang="en-US" sz="3200" b="1" dirty="0">
                <a:solidFill>
                  <a:srgbClr val="FFFF00"/>
                </a:solidFill>
              </a:rPr>
              <a:t>And sighed with relief when her flight was called.</a:t>
            </a:r>
          </a:p>
          <a:p>
            <a:r>
              <a:rPr lang="en-US" sz="3200" b="1" dirty="0">
                <a:solidFill>
                  <a:srgbClr val="FFFF00"/>
                </a:solidFill>
              </a:rPr>
              <a:t>She gathered her belongings and headed to the gate,</a:t>
            </a:r>
          </a:p>
          <a:p>
            <a:r>
              <a:rPr lang="en-US" sz="3200" b="1" dirty="0">
                <a:solidFill>
                  <a:srgbClr val="FFFF00"/>
                </a:solidFill>
              </a:rPr>
              <a:t>Refusing to look back at the thieving ingrate.</a:t>
            </a:r>
          </a:p>
        </p:txBody>
      </p:sp>
      <p:sp>
        <p:nvSpPr>
          <p:cNvPr id="4" name="Rectangle 3">
            <a:extLst>
              <a:ext uri="{FF2B5EF4-FFF2-40B4-BE49-F238E27FC236}">
                <a16:creationId xmlns:a16="http://schemas.microsoft.com/office/drawing/2014/main" xmlns="" id="{BA84C339-DA1B-42E3-99D7-D6340FE8CC0E}"/>
              </a:ext>
            </a:extLst>
          </p:cNvPr>
          <p:cNvSpPr/>
          <p:nvPr/>
        </p:nvSpPr>
        <p:spPr>
          <a:xfrm>
            <a:off x="0" y="0"/>
            <a:ext cx="503853" cy="68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411D6D4-6557-4B12-9275-0F935325C7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74759" y="-1282"/>
            <a:ext cx="517241" cy="6858000"/>
          </a:xfrm>
          <a:prstGeom prst="rect">
            <a:avLst/>
          </a:prstGeom>
        </p:spPr>
      </p:pic>
      <p:pic>
        <p:nvPicPr>
          <p:cNvPr id="6" name="Picture 5">
            <a:extLst>
              <a:ext uri="{FF2B5EF4-FFF2-40B4-BE49-F238E27FC236}">
                <a16:creationId xmlns:a16="http://schemas.microsoft.com/office/drawing/2014/main" xmlns="" id="{32A5F95F-B450-482F-BAE1-E6031CAE24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13D6FA6D-2BD5-4206-AD0B-EAF58F2EF57F}"/>
              </a:ext>
            </a:extLst>
          </p:cNvPr>
          <p:cNvSpPr>
            <a:spLocks noGrp="1"/>
          </p:cNvSpPr>
          <p:nvPr>
            <p:ph type="sldNum" sz="quarter" idx="12"/>
          </p:nvPr>
        </p:nvSpPr>
        <p:spPr/>
        <p:txBody>
          <a:bodyPr/>
          <a:lstStyle/>
          <a:p>
            <a:fld id="{B30CEF4C-B5FD-4A91-B686-A4F403DB9147}" type="slidenum">
              <a:rPr lang="en-US" smtClean="0"/>
              <a:t>32</a:t>
            </a:fld>
            <a:endParaRPr lang="en-US"/>
          </a:p>
        </p:txBody>
      </p:sp>
    </p:spTree>
    <p:extLst>
      <p:ext uri="{BB962C8B-B14F-4D97-AF65-F5344CB8AC3E}">
        <p14:creationId xmlns:p14="http://schemas.microsoft.com/office/powerpoint/2010/main" val="86137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8F49A430-1A10-4479-AFC3-932945CE14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027276EB-8355-43D4-8F7D-BFC0F52059E6}"/>
              </a:ext>
            </a:extLst>
          </p:cNvPr>
          <p:cNvSpPr txBox="1"/>
          <p:nvPr/>
        </p:nvSpPr>
        <p:spPr>
          <a:xfrm>
            <a:off x="986118" y="1026605"/>
            <a:ext cx="10206376" cy="4524315"/>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a:solidFill>
                  <a:srgbClr val="FFFF00"/>
                </a:solidFill>
              </a:rPr>
              <a:t>She boarded the plane, and sank in her seat,</a:t>
            </a:r>
          </a:p>
          <a:p>
            <a:r>
              <a:rPr lang="en-US" sz="3200" b="1" dirty="0">
                <a:solidFill>
                  <a:srgbClr val="FFFF00"/>
                </a:solidFill>
              </a:rPr>
              <a:t>Then she sought her book, which was almost complete.</a:t>
            </a:r>
          </a:p>
          <a:p>
            <a:r>
              <a:rPr lang="en-US" sz="3200" b="1" dirty="0">
                <a:solidFill>
                  <a:srgbClr val="FFFF00"/>
                </a:solidFill>
              </a:rPr>
              <a:t>As she reached in her baggage, she gasped with surprise,</a:t>
            </a:r>
          </a:p>
          <a:p>
            <a:r>
              <a:rPr lang="en-US" sz="3200" b="1" dirty="0">
                <a:solidFill>
                  <a:srgbClr val="FFFF00"/>
                </a:solidFill>
              </a:rPr>
              <a:t>There was her bag of cookies, in front of her eyes.</a:t>
            </a:r>
          </a:p>
          <a:p>
            <a:endParaRPr lang="en-US" sz="3200" b="1" dirty="0">
              <a:solidFill>
                <a:srgbClr val="FFFF00"/>
              </a:solidFill>
            </a:endParaRPr>
          </a:p>
          <a:p>
            <a:r>
              <a:rPr lang="en-US" sz="3200" b="1" dirty="0">
                <a:solidFill>
                  <a:srgbClr val="FFFF00"/>
                </a:solidFill>
              </a:rPr>
              <a:t>If mine are here, she moaned in despair,</a:t>
            </a:r>
          </a:p>
          <a:p>
            <a:r>
              <a:rPr lang="en-US" sz="3200" b="1" dirty="0">
                <a:solidFill>
                  <a:srgbClr val="FFFF00"/>
                </a:solidFill>
              </a:rPr>
              <a:t>The others were his, and he tried to share.</a:t>
            </a:r>
          </a:p>
          <a:p>
            <a:r>
              <a:rPr lang="en-US" sz="3200" b="1" dirty="0">
                <a:solidFill>
                  <a:srgbClr val="FFFF00"/>
                </a:solidFill>
              </a:rPr>
              <a:t>Too late to apologize, she realized with grief,</a:t>
            </a:r>
          </a:p>
          <a:p>
            <a:r>
              <a:rPr lang="en-US" sz="3200" b="1" dirty="0">
                <a:solidFill>
                  <a:srgbClr val="FFFF00"/>
                </a:solidFill>
              </a:rPr>
              <a:t>That she was the rude one, the ingrate, the thief.</a:t>
            </a:r>
          </a:p>
        </p:txBody>
      </p:sp>
      <p:sp>
        <p:nvSpPr>
          <p:cNvPr id="4" name="Rectangle 3">
            <a:extLst>
              <a:ext uri="{FF2B5EF4-FFF2-40B4-BE49-F238E27FC236}">
                <a16:creationId xmlns:a16="http://schemas.microsoft.com/office/drawing/2014/main" xmlns="" id="{BA84C339-DA1B-42E3-99D7-D6340FE8CC0E}"/>
              </a:ext>
            </a:extLst>
          </p:cNvPr>
          <p:cNvSpPr/>
          <p:nvPr/>
        </p:nvSpPr>
        <p:spPr>
          <a:xfrm>
            <a:off x="0" y="0"/>
            <a:ext cx="503853" cy="68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411D6D4-6557-4B12-9275-0F935325C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74759" y="-1282"/>
            <a:ext cx="517241" cy="6858000"/>
          </a:xfrm>
          <a:prstGeom prst="rect">
            <a:avLst/>
          </a:prstGeom>
        </p:spPr>
      </p:pic>
      <p:pic>
        <p:nvPicPr>
          <p:cNvPr id="6" name="Picture 5">
            <a:extLst>
              <a:ext uri="{FF2B5EF4-FFF2-40B4-BE49-F238E27FC236}">
                <a16:creationId xmlns:a16="http://schemas.microsoft.com/office/drawing/2014/main" xmlns="" id="{38F5BFCA-95AC-4625-9A0B-F1ADF43742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F489F888-1DEF-4475-8558-520839D1D7F1}"/>
              </a:ext>
            </a:extLst>
          </p:cNvPr>
          <p:cNvSpPr>
            <a:spLocks noGrp="1"/>
          </p:cNvSpPr>
          <p:nvPr>
            <p:ph type="sldNum" sz="quarter" idx="12"/>
          </p:nvPr>
        </p:nvSpPr>
        <p:spPr/>
        <p:txBody>
          <a:bodyPr/>
          <a:lstStyle/>
          <a:p>
            <a:fld id="{B30CEF4C-B5FD-4A91-B686-A4F403DB9147}" type="slidenum">
              <a:rPr lang="en-US" smtClean="0"/>
              <a:t>33</a:t>
            </a:fld>
            <a:endParaRPr lang="en-US"/>
          </a:p>
        </p:txBody>
      </p:sp>
    </p:spTree>
    <p:extLst>
      <p:ext uri="{BB962C8B-B14F-4D97-AF65-F5344CB8AC3E}">
        <p14:creationId xmlns:p14="http://schemas.microsoft.com/office/powerpoint/2010/main" val="34790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8F49A430-1A10-4479-AFC3-932945CE14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027276EB-8355-43D4-8F7D-BFC0F52059E6}"/>
              </a:ext>
            </a:extLst>
          </p:cNvPr>
          <p:cNvSpPr txBox="1"/>
          <p:nvPr/>
        </p:nvSpPr>
        <p:spPr>
          <a:xfrm>
            <a:off x="1545528" y="1341301"/>
            <a:ext cx="9087555" cy="4031873"/>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a:solidFill>
                  <a:srgbClr val="FFFF00"/>
                </a:solidFill>
              </a:rPr>
              <a:t>How many times in our lives have we absolutely known that something was a certain way, only to discover later that what we believed to be true ... was not?</a:t>
            </a:r>
          </a:p>
          <a:p>
            <a:endParaRPr lang="en-US" sz="3200" b="1" dirty="0">
              <a:solidFill>
                <a:srgbClr val="FFFF00"/>
              </a:solidFill>
            </a:endParaRPr>
          </a:p>
          <a:p>
            <a:r>
              <a:rPr lang="en-US" sz="3200" b="1" dirty="0">
                <a:solidFill>
                  <a:srgbClr val="66FFCC"/>
                </a:solidFill>
              </a:rPr>
              <a:t>The lady in that incident was presuming something that was not true, and she made no effort of finding out the facts.</a:t>
            </a:r>
          </a:p>
        </p:txBody>
      </p:sp>
      <p:sp>
        <p:nvSpPr>
          <p:cNvPr id="4" name="Rectangle 3">
            <a:extLst>
              <a:ext uri="{FF2B5EF4-FFF2-40B4-BE49-F238E27FC236}">
                <a16:creationId xmlns:a16="http://schemas.microsoft.com/office/drawing/2014/main" xmlns="" id="{BA84C339-DA1B-42E3-99D7-D6340FE8CC0E}"/>
              </a:ext>
            </a:extLst>
          </p:cNvPr>
          <p:cNvSpPr/>
          <p:nvPr/>
        </p:nvSpPr>
        <p:spPr>
          <a:xfrm>
            <a:off x="0" y="0"/>
            <a:ext cx="503853" cy="68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411D6D4-6557-4B12-9275-0F935325C7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74759" y="-1282"/>
            <a:ext cx="517241" cy="6858000"/>
          </a:xfrm>
          <a:prstGeom prst="rect">
            <a:avLst/>
          </a:prstGeom>
        </p:spPr>
      </p:pic>
      <p:pic>
        <p:nvPicPr>
          <p:cNvPr id="6" name="Picture 5">
            <a:extLst>
              <a:ext uri="{FF2B5EF4-FFF2-40B4-BE49-F238E27FC236}">
                <a16:creationId xmlns:a16="http://schemas.microsoft.com/office/drawing/2014/main" xmlns="" id="{11D47813-E202-441F-AC5F-65C8982F2B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5B9D198D-D732-419D-9C6A-A2B37B9E98CE}"/>
              </a:ext>
            </a:extLst>
          </p:cNvPr>
          <p:cNvSpPr>
            <a:spLocks noGrp="1"/>
          </p:cNvSpPr>
          <p:nvPr>
            <p:ph type="sldNum" sz="quarter" idx="12"/>
          </p:nvPr>
        </p:nvSpPr>
        <p:spPr/>
        <p:txBody>
          <a:bodyPr/>
          <a:lstStyle/>
          <a:p>
            <a:fld id="{B30CEF4C-B5FD-4A91-B686-A4F403DB9147}" type="slidenum">
              <a:rPr lang="en-US" smtClean="0"/>
              <a:t>34</a:t>
            </a:fld>
            <a:endParaRPr lang="en-US"/>
          </a:p>
        </p:txBody>
      </p:sp>
    </p:spTree>
    <p:extLst>
      <p:ext uri="{BB962C8B-B14F-4D97-AF65-F5344CB8AC3E}">
        <p14:creationId xmlns:p14="http://schemas.microsoft.com/office/powerpoint/2010/main" val="1644376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2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2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2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9569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B1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A0670A57-3F1A-4EB1-B648-17A7414CEEEC}"/>
              </a:ext>
            </a:extLst>
          </p:cNvPr>
          <p:cNvPicPr>
            <a:picLocks noChangeAspect="1"/>
          </p:cNvPicPr>
          <p:nvPr/>
        </p:nvPicPr>
        <p:blipFill>
          <a:blip r:embed="rId2"/>
          <a:stretch>
            <a:fillRect/>
          </a:stretch>
        </p:blipFill>
        <p:spPr>
          <a:xfrm>
            <a:off x="3031760" y="480060"/>
            <a:ext cx="8770081" cy="5897880"/>
          </a:xfrm>
          <a:prstGeom prst="rect">
            <a:avLst/>
          </a:prstGeom>
        </p:spPr>
      </p:pic>
      <p:sp>
        <p:nvSpPr>
          <p:cNvPr id="3" name="TextBox 2">
            <a:extLst>
              <a:ext uri="{FF2B5EF4-FFF2-40B4-BE49-F238E27FC236}">
                <a16:creationId xmlns:a16="http://schemas.microsoft.com/office/drawing/2014/main" xmlns="" id="{0A6F6E59-7BDC-4A46-9EBF-E85641FA47B3}"/>
              </a:ext>
            </a:extLst>
          </p:cNvPr>
          <p:cNvSpPr txBox="1"/>
          <p:nvPr/>
        </p:nvSpPr>
        <p:spPr>
          <a:xfrm>
            <a:off x="778933" y="582067"/>
            <a:ext cx="1862668" cy="5693866"/>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t>For example, you assume you have enough oil in your car, you assume you have enough fuel in your airplane.</a:t>
            </a:r>
          </a:p>
        </p:txBody>
      </p:sp>
      <p:sp>
        <p:nvSpPr>
          <p:cNvPr id="4" name="TextBox 3">
            <a:extLst>
              <a:ext uri="{FF2B5EF4-FFF2-40B4-BE49-F238E27FC236}">
                <a16:creationId xmlns:a16="http://schemas.microsoft.com/office/drawing/2014/main" xmlns="" id="{437D3064-EA27-46D2-ADC5-FF129B559747}"/>
              </a:ext>
            </a:extLst>
          </p:cNvPr>
          <p:cNvSpPr txBox="1"/>
          <p:nvPr/>
        </p:nvSpPr>
        <p:spPr>
          <a:xfrm>
            <a:off x="4572000" y="765110"/>
            <a:ext cx="5822302"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dirty="0">
                <a:solidFill>
                  <a:schemeClr val="bg1"/>
                </a:solidFill>
                <a:latin typeface="Arial Black" panose="020B0A04020102020204" pitchFamily="34" charset="0"/>
              </a:rPr>
              <a:t>Is that a safe position to take? </a:t>
            </a:r>
          </a:p>
        </p:txBody>
      </p:sp>
      <p:sp>
        <p:nvSpPr>
          <p:cNvPr id="5" name="Rectangle 4">
            <a:extLst>
              <a:ext uri="{FF2B5EF4-FFF2-40B4-BE49-F238E27FC236}">
                <a16:creationId xmlns:a16="http://schemas.microsoft.com/office/drawing/2014/main" xmlns="" id="{D61D05C0-884D-43B9-BD0A-0F473EC7FFF9}"/>
              </a:ext>
            </a:extLst>
          </p:cNvPr>
          <p:cNvSpPr/>
          <p:nvPr/>
        </p:nvSpPr>
        <p:spPr>
          <a:xfrm>
            <a:off x="3981595" y="4982747"/>
            <a:ext cx="4283288"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a:ln w="12700">
                  <a:solidFill>
                    <a:schemeClr val="tx2">
                      <a:lumMod val="75000"/>
                    </a:schemeClr>
                  </a:solidFill>
                  <a:prstDash val="solid"/>
                </a:ln>
                <a:solidFill>
                  <a:srgbClr val="66FFCC"/>
                </a:solidFill>
                <a:effectLst>
                  <a:outerShdw dist="38100" dir="2640000" algn="bl" rotWithShape="0">
                    <a:schemeClr val="tx2">
                      <a:lumMod val="75000"/>
                    </a:schemeClr>
                  </a:outerShdw>
                </a:effectLst>
                <a:latin typeface="Arial Black" panose="020B0A04020102020204" pitchFamily="34" charset="0"/>
              </a:rPr>
              <a:t>WHY NOT?</a:t>
            </a:r>
          </a:p>
        </p:txBody>
      </p:sp>
      <p:pic>
        <p:nvPicPr>
          <p:cNvPr id="6" name="Picture 5">
            <a:extLst>
              <a:ext uri="{FF2B5EF4-FFF2-40B4-BE49-F238E27FC236}">
                <a16:creationId xmlns:a16="http://schemas.microsoft.com/office/drawing/2014/main" xmlns="" id="{A7DCDBA7-9CE2-4C31-B20B-88E2931132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16CA239E-61DD-486C-B7BD-FD25D2584056}"/>
              </a:ext>
            </a:extLst>
          </p:cNvPr>
          <p:cNvSpPr>
            <a:spLocks noGrp="1"/>
          </p:cNvSpPr>
          <p:nvPr>
            <p:ph type="sldNum" sz="quarter" idx="12"/>
          </p:nvPr>
        </p:nvSpPr>
        <p:spPr/>
        <p:txBody>
          <a:bodyPr/>
          <a:lstStyle/>
          <a:p>
            <a:fld id="{B30CEF4C-B5FD-4A91-B686-A4F403DB9147}" type="slidenum">
              <a:rPr lang="en-US" smtClean="0"/>
              <a:t>35</a:t>
            </a:fld>
            <a:endParaRPr lang="en-US"/>
          </a:p>
        </p:txBody>
      </p:sp>
    </p:spTree>
    <p:extLst>
      <p:ext uri="{BB962C8B-B14F-4D97-AF65-F5344CB8AC3E}">
        <p14:creationId xmlns:p14="http://schemas.microsoft.com/office/powerpoint/2010/main" val="453853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0E1B3295-DFB4-41F9-AA43-E204313673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304" b="1506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7D3BD372-F291-4A63-AE08-64F34749ABE9}"/>
              </a:ext>
            </a:extLst>
          </p:cNvPr>
          <p:cNvSpPr txBox="1"/>
          <p:nvPr/>
        </p:nvSpPr>
        <p:spPr>
          <a:xfrm>
            <a:off x="421341" y="510880"/>
            <a:ext cx="11301424" cy="138499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solidFill>
                  <a:schemeClr val="bg1"/>
                </a:solidFill>
                <a:latin typeface="Arial Black" panose="020B0A04020102020204" pitchFamily="34" charset="0"/>
              </a:rPr>
              <a:t>Because you are playing with your very life in this case, so you better be sure that you have enough fuel in </a:t>
            </a:r>
            <a:r>
              <a:rPr lang="en-US" sz="2800" dirty="0" smtClean="0">
                <a:solidFill>
                  <a:schemeClr val="bg1"/>
                </a:solidFill>
                <a:latin typeface="Arial Black" panose="020B0A04020102020204" pitchFamily="34" charset="0"/>
              </a:rPr>
              <a:t/>
            </a:r>
            <a:br>
              <a:rPr lang="en-US" sz="2800" dirty="0" smtClean="0">
                <a:solidFill>
                  <a:schemeClr val="bg1"/>
                </a:solidFill>
                <a:latin typeface="Arial Black" panose="020B0A04020102020204" pitchFamily="34" charset="0"/>
              </a:rPr>
            </a:br>
            <a:r>
              <a:rPr lang="en-US" sz="2800" dirty="0" smtClean="0">
                <a:solidFill>
                  <a:schemeClr val="bg1"/>
                </a:solidFill>
                <a:latin typeface="Arial Black" panose="020B0A04020102020204" pitchFamily="34" charset="0"/>
              </a:rPr>
              <a:t>your </a:t>
            </a:r>
            <a:r>
              <a:rPr lang="en-US" sz="2800" dirty="0">
                <a:solidFill>
                  <a:schemeClr val="bg1"/>
                </a:solidFill>
                <a:latin typeface="Arial Black" panose="020B0A04020102020204" pitchFamily="34" charset="0"/>
              </a:rPr>
              <a:t>airplane before you take off. </a:t>
            </a:r>
          </a:p>
        </p:txBody>
      </p:sp>
      <p:pic>
        <p:nvPicPr>
          <p:cNvPr id="4" name="Picture 3">
            <a:extLst>
              <a:ext uri="{FF2B5EF4-FFF2-40B4-BE49-F238E27FC236}">
                <a16:creationId xmlns:a16="http://schemas.microsoft.com/office/drawing/2014/main" xmlns="" id="{E317BDF9-BEDE-46C4-A100-423A07CD95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D77AD2DB-8161-4EF2-AC84-3D9AC3AC6277}"/>
              </a:ext>
            </a:extLst>
          </p:cNvPr>
          <p:cNvSpPr>
            <a:spLocks noGrp="1"/>
          </p:cNvSpPr>
          <p:nvPr>
            <p:ph type="sldNum" sz="quarter" idx="12"/>
          </p:nvPr>
        </p:nvSpPr>
        <p:spPr/>
        <p:txBody>
          <a:bodyPr/>
          <a:lstStyle/>
          <a:p>
            <a:fld id="{B30CEF4C-B5FD-4A91-B686-A4F403DB9147}" type="slidenum">
              <a:rPr lang="en-US" smtClean="0"/>
              <a:t>36</a:t>
            </a:fld>
            <a:endParaRPr lang="en-US"/>
          </a:p>
        </p:txBody>
      </p:sp>
    </p:spTree>
    <p:extLst>
      <p:ext uri="{BB962C8B-B14F-4D97-AF65-F5344CB8AC3E}">
        <p14:creationId xmlns:p14="http://schemas.microsoft.com/office/powerpoint/2010/main" val="2753728226"/>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1106" y="643467"/>
            <a:ext cx="5571066" cy="5571066"/>
          </a:xfrm>
          <a:prstGeom prst="rect">
            <a:avLst/>
          </a:prstGeom>
        </p:spPr>
      </p:pic>
      <p:sp>
        <p:nvSpPr>
          <p:cNvPr id="4" name="TextBox 3">
            <a:extLst>
              <a:ext uri="{FF2B5EF4-FFF2-40B4-BE49-F238E27FC236}">
                <a16:creationId xmlns:a16="http://schemas.microsoft.com/office/drawing/2014/main" xmlns="" id="{1D21E207-5C7D-46AA-9E69-59968BA33B58}"/>
              </a:ext>
            </a:extLst>
          </p:cNvPr>
          <p:cNvSpPr txBox="1"/>
          <p:nvPr/>
        </p:nvSpPr>
        <p:spPr>
          <a:xfrm>
            <a:off x="1174139" y="1066174"/>
            <a:ext cx="4684544" cy="4524315"/>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200" dirty="0">
                <a:solidFill>
                  <a:prstClr val="black"/>
                </a:solidFill>
              </a:rPr>
              <a:t>Can we ever be saved in presuming, assuming or guessing? </a:t>
            </a:r>
          </a:p>
          <a:p>
            <a:pPr lvl="0" algn="ctr"/>
            <a:r>
              <a:rPr lang="en-US" sz="3200" dirty="0">
                <a:solidFill>
                  <a:prstClr val="black"/>
                </a:solidFill>
              </a:rPr>
              <a:t>Either YHVH has said it and it is a salvation issue, and we accept and follow it, or YHVH has not said it, and it is not important, so we must ignore it!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7BF67D4D-D157-4450-97D0-15854A42EB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396BBC83-888E-4E18-9072-F3AEDF610A4B}"/>
              </a:ext>
            </a:extLst>
          </p:cNvPr>
          <p:cNvSpPr>
            <a:spLocks noGrp="1"/>
          </p:cNvSpPr>
          <p:nvPr>
            <p:ph type="sldNum" sz="quarter" idx="12"/>
          </p:nvPr>
        </p:nvSpPr>
        <p:spPr/>
        <p:txBody>
          <a:bodyPr/>
          <a:lstStyle/>
          <a:p>
            <a:fld id="{B30CEF4C-B5FD-4A91-B686-A4F403DB9147}" type="slidenum">
              <a:rPr lang="en-US" smtClean="0"/>
              <a:t>37</a:t>
            </a:fld>
            <a:endParaRPr lang="en-US"/>
          </a:p>
        </p:txBody>
      </p:sp>
    </p:spTree>
    <p:extLst>
      <p:ext uri="{BB962C8B-B14F-4D97-AF65-F5344CB8AC3E}">
        <p14:creationId xmlns:p14="http://schemas.microsoft.com/office/powerpoint/2010/main" val="1242696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720252" y="1135169"/>
            <a:ext cx="7303653" cy="2677656"/>
          </a:xfrm>
          <a:prstGeom prst="rect">
            <a:avLst/>
          </a:prstGeom>
          <a:noFill/>
        </p:spPr>
        <p:txBody>
          <a:bodyPr wrap="square" rtlCol="0">
            <a:spAutoFit/>
          </a:bodyPr>
          <a:lstStyle/>
          <a:p>
            <a:pPr lvl="0"/>
            <a:r>
              <a:rPr lang="en-US" sz="2800" dirty="0">
                <a:solidFill>
                  <a:schemeClr val="bg1"/>
                </a:solidFill>
              </a:rPr>
              <a:t>The same applies to YHVH’s word. </a:t>
            </a:r>
            <a:r>
              <a:rPr lang="en-US" sz="2800" dirty="0" smtClean="0">
                <a:solidFill>
                  <a:schemeClr val="bg1"/>
                </a:solidFill>
              </a:rPr>
              <a:t/>
            </a:r>
            <a:br>
              <a:rPr lang="en-US" sz="2800" dirty="0" smtClean="0">
                <a:solidFill>
                  <a:schemeClr val="bg1"/>
                </a:solidFill>
              </a:rPr>
            </a:br>
            <a:r>
              <a:rPr lang="en-US" sz="2800" dirty="0" smtClean="0">
                <a:solidFill>
                  <a:schemeClr val="bg1"/>
                </a:solidFill>
              </a:rPr>
              <a:t>We </a:t>
            </a:r>
            <a:r>
              <a:rPr lang="en-US" sz="2800" dirty="0">
                <a:solidFill>
                  <a:schemeClr val="bg1"/>
                </a:solidFill>
              </a:rPr>
              <a:t>are warned several times in Scriptures, </a:t>
            </a:r>
            <a:r>
              <a:rPr lang="en-US" sz="2800" dirty="0" smtClean="0">
                <a:solidFill>
                  <a:schemeClr val="bg1"/>
                </a:solidFill>
              </a:rPr>
              <a:t/>
            </a:r>
            <a:br>
              <a:rPr lang="en-US" sz="2800" dirty="0" smtClean="0">
                <a:solidFill>
                  <a:schemeClr val="bg1"/>
                </a:solidFill>
              </a:rPr>
            </a:br>
            <a:r>
              <a:rPr lang="en-US" sz="2800" dirty="0" smtClean="0">
                <a:solidFill>
                  <a:schemeClr val="bg1"/>
                </a:solidFill>
              </a:rPr>
              <a:t>not </a:t>
            </a:r>
            <a:r>
              <a:rPr lang="en-US" sz="2800" dirty="0">
                <a:solidFill>
                  <a:schemeClr val="bg1"/>
                </a:solidFill>
              </a:rPr>
              <a:t>to add or take away anything from His word. Look at Proverbs 30:6 as an example, where it says, </a:t>
            </a:r>
            <a:r>
              <a:rPr lang="en-US" sz="2800" b="1" dirty="0">
                <a:solidFill>
                  <a:schemeClr val="bg1"/>
                </a:solidFill>
              </a:rPr>
              <a:t>“Do not add to His Words, Lest He reprove you, and you be found a liar.” </a:t>
            </a:r>
            <a:r>
              <a:rPr lang="en-US" sz="2800" b="1" dirty="0" smtClean="0">
                <a:solidFill>
                  <a:schemeClr val="bg1"/>
                </a:solidFill>
              </a:rPr>
              <a:t> </a:t>
            </a:r>
            <a:r>
              <a:rPr lang="en-US" sz="2000" i="1" dirty="0" smtClean="0">
                <a:solidFill>
                  <a:schemeClr val="bg1"/>
                </a:solidFill>
              </a:rPr>
              <a:t>(</a:t>
            </a:r>
            <a:r>
              <a:rPr lang="en-US" sz="2000" i="1" dirty="0">
                <a:solidFill>
                  <a:schemeClr val="bg1"/>
                </a:solidFill>
              </a:rPr>
              <a:t>ESV)</a:t>
            </a:r>
            <a:endParaRPr kumimoji="0" lang="en-US" sz="2000" i="1" u="none" strike="noStrike" kern="1200" cap="none" spc="0" normalizeH="0" baseline="0" noProof="0" dirty="0">
              <a:ln>
                <a:noFill/>
              </a:ln>
              <a:solidFill>
                <a:schemeClr val="bg1"/>
              </a:solidFill>
              <a:effectLst/>
              <a:uLnTx/>
              <a:uFillTx/>
              <a:latin typeface="Calibri" panose="020F0502020204030204"/>
            </a:endParaRPr>
          </a:p>
        </p:txBody>
      </p:sp>
      <p:sp>
        <p:nvSpPr>
          <p:cNvPr id="2" name="TextBox 1">
            <a:extLst>
              <a:ext uri="{FF2B5EF4-FFF2-40B4-BE49-F238E27FC236}">
                <a16:creationId xmlns:a16="http://schemas.microsoft.com/office/drawing/2014/main" xmlns="" id="{400996E1-FB2F-4FA1-951E-97DB74342EAE}"/>
              </a:ext>
            </a:extLst>
          </p:cNvPr>
          <p:cNvSpPr txBox="1"/>
          <p:nvPr/>
        </p:nvSpPr>
        <p:spPr>
          <a:xfrm>
            <a:off x="906011" y="4194495"/>
            <a:ext cx="10217791" cy="1569660"/>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Still, our Bibles have been corrupted, changed, things removed, and things added. That is why we need to know the WORD of YHVH and what it says.</a:t>
            </a:r>
          </a:p>
        </p:txBody>
      </p:sp>
      <p:pic>
        <p:nvPicPr>
          <p:cNvPr id="6" name="Picture 5">
            <a:extLst>
              <a:ext uri="{FF2B5EF4-FFF2-40B4-BE49-F238E27FC236}">
                <a16:creationId xmlns:a16="http://schemas.microsoft.com/office/drawing/2014/main" xmlns="" id="{AC579168-2F1F-4268-BB9D-5572B67770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36B954EE-560E-451F-A93B-4948C40ED035}"/>
              </a:ext>
            </a:extLst>
          </p:cNvPr>
          <p:cNvSpPr>
            <a:spLocks noGrp="1"/>
          </p:cNvSpPr>
          <p:nvPr>
            <p:ph type="sldNum" sz="quarter" idx="12"/>
          </p:nvPr>
        </p:nvSpPr>
        <p:spPr/>
        <p:txBody>
          <a:bodyPr/>
          <a:lstStyle/>
          <a:p>
            <a:fld id="{B30CEF4C-B5FD-4A91-B686-A4F403DB9147}" type="slidenum">
              <a:rPr lang="en-US" smtClean="0"/>
              <a:t>38</a:t>
            </a:fld>
            <a:endParaRPr lang="en-US"/>
          </a:p>
        </p:txBody>
      </p:sp>
    </p:spTree>
    <p:extLst>
      <p:ext uri="{BB962C8B-B14F-4D97-AF65-F5344CB8AC3E}">
        <p14:creationId xmlns:p14="http://schemas.microsoft.com/office/powerpoint/2010/main" val="2229947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853967" y="1413063"/>
            <a:ext cx="8484066" cy="4031873"/>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3200" dirty="0">
                <a:solidFill>
                  <a:prstClr val="black"/>
                </a:solidFill>
                <a:latin typeface="Arial" panose="020B0604020202020204" pitchFamily="34" charset="0"/>
                <a:ea typeface="Times New Roman" panose="02020603050405020304" pitchFamily="18" charset="0"/>
              </a:rPr>
              <a:t>Some will argue with this statement, </a:t>
            </a:r>
            <a:r>
              <a:rPr lang="en-US" sz="3200" dirty="0" smtClean="0">
                <a:solidFill>
                  <a:prstClr val="black"/>
                </a:solidFill>
                <a:latin typeface="Arial" panose="020B0604020202020204" pitchFamily="34" charset="0"/>
                <a:ea typeface="Times New Roman" panose="02020603050405020304" pitchFamily="18" charset="0"/>
              </a:rPr>
              <a:t/>
            </a:r>
            <a:br>
              <a:rPr lang="en-US" sz="3200" dirty="0" smtClean="0">
                <a:solidFill>
                  <a:prstClr val="black"/>
                </a:solidFill>
                <a:latin typeface="Arial" panose="020B0604020202020204" pitchFamily="34" charset="0"/>
                <a:ea typeface="Times New Roman" panose="02020603050405020304" pitchFamily="18" charset="0"/>
              </a:rPr>
            </a:br>
            <a:r>
              <a:rPr lang="en-US" sz="3200" dirty="0" smtClean="0">
                <a:solidFill>
                  <a:prstClr val="black"/>
                </a:solidFill>
                <a:latin typeface="Arial" panose="020B0604020202020204" pitchFamily="34" charset="0"/>
                <a:ea typeface="Times New Roman" panose="02020603050405020304" pitchFamily="18" charset="0"/>
              </a:rPr>
              <a:t>because </a:t>
            </a:r>
            <a:r>
              <a:rPr lang="en-US" sz="3200" dirty="0">
                <a:solidFill>
                  <a:prstClr val="black"/>
                </a:solidFill>
                <a:latin typeface="Arial" panose="020B0604020202020204" pitchFamily="34" charset="0"/>
                <a:ea typeface="Times New Roman" panose="02020603050405020304" pitchFamily="18" charset="0"/>
              </a:rPr>
              <a:t>they do not know. </a:t>
            </a:r>
            <a:r>
              <a:rPr lang="en-US" sz="3200" dirty="0" smtClean="0">
                <a:solidFill>
                  <a:prstClr val="black"/>
                </a:solidFill>
                <a:latin typeface="Arial" panose="020B0604020202020204" pitchFamily="34" charset="0"/>
                <a:ea typeface="Times New Roman" panose="02020603050405020304" pitchFamily="18" charset="0"/>
              </a:rPr>
              <a:t/>
            </a:r>
            <a:br>
              <a:rPr lang="en-US" sz="3200" dirty="0" smtClean="0">
                <a:solidFill>
                  <a:prstClr val="black"/>
                </a:solidFill>
                <a:latin typeface="Arial" panose="020B0604020202020204" pitchFamily="34" charset="0"/>
                <a:ea typeface="Times New Roman" panose="02020603050405020304" pitchFamily="18" charset="0"/>
              </a:rPr>
            </a:br>
            <a:r>
              <a:rPr lang="en-US" sz="3200" dirty="0" smtClean="0">
                <a:solidFill>
                  <a:prstClr val="black"/>
                </a:solidFill>
                <a:latin typeface="Arial" panose="020B0604020202020204" pitchFamily="34" charset="0"/>
                <a:ea typeface="Times New Roman" panose="02020603050405020304" pitchFamily="18" charset="0"/>
              </a:rPr>
              <a:t>Here </a:t>
            </a:r>
            <a:r>
              <a:rPr lang="en-US" sz="3200" dirty="0">
                <a:solidFill>
                  <a:prstClr val="black"/>
                </a:solidFill>
                <a:latin typeface="Arial" panose="020B0604020202020204" pitchFamily="34" charset="0"/>
                <a:ea typeface="Times New Roman" panose="02020603050405020304" pitchFamily="18" charset="0"/>
              </a:rPr>
              <a:t>is just one very big example.</a:t>
            </a:r>
          </a:p>
          <a:p>
            <a:pPr lvl="0" algn="just"/>
            <a:endParaRPr lang="en-US" sz="3200" dirty="0">
              <a:solidFill>
                <a:prstClr val="black"/>
              </a:solidFill>
              <a:latin typeface="Arial" panose="020B0604020202020204" pitchFamily="34" charset="0"/>
              <a:ea typeface="Times New Roman" panose="02020603050405020304" pitchFamily="18" charset="0"/>
            </a:endParaRPr>
          </a:p>
          <a:p>
            <a:pPr lvl="0" algn="ctr"/>
            <a:r>
              <a:rPr lang="en-US" sz="3200" b="1" dirty="0">
                <a:solidFill>
                  <a:srgbClr val="0000CC"/>
                </a:solidFill>
                <a:latin typeface="Arial" panose="020B0604020202020204" pitchFamily="34" charset="0"/>
                <a:ea typeface="Times New Roman" panose="02020603050405020304" pitchFamily="18" charset="0"/>
              </a:rPr>
              <a:t>Our Father’s name YHVH (Yahuwah) has  been removed almost 7,000 times and replaced with titles like LORD and GOD.  This is just one example!</a:t>
            </a:r>
            <a:endParaRPr kumimoji="0" lang="en-US" sz="3200" b="1" i="0" u="none" strike="noStrike" kern="1200" cap="none" spc="0" normalizeH="0" baseline="0" noProof="0" dirty="0">
              <a:ln>
                <a:noFill/>
              </a:ln>
              <a:solidFill>
                <a:srgbClr val="0000CC"/>
              </a:solidFill>
              <a:effectLst/>
              <a:uLnTx/>
              <a:uFillTx/>
              <a:latin typeface="Calibri" panose="020F0502020204030204"/>
            </a:endParaRPr>
          </a:p>
        </p:txBody>
      </p:sp>
      <p:pic>
        <p:nvPicPr>
          <p:cNvPr id="5" name="Picture 4">
            <a:extLst>
              <a:ext uri="{FF2B5EF4-FFF2-40B4-BE49-F238E27FC236}">
                <a16:creationId xmlns:a16="http://schemas.microsoft.com/office/drawing/2014/main" xmlns="" id="{5414F7AA-4527-4333-8BD6-58DF273313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7A776713-D00C-4A03-BC3C-859DD97D5FB7}"/>
              </a:ext>
            </a:extLst>
          </p:cNvPr>
          <p:cNvSpPr>
            <a:spLocks noGrp="1"/>
          </p:cNvSpPr>
          <p:nvPr>
            <p:ph type="sldNum" sz="quarter" idx="12"/>
          </p:nvPr>
        </p:nvSpPr>
        <p:spPr/>
        <p:txBody>
          <a:bodyPr/>
          <a:lstStyle/>
          <a:p>
            <a:fld id="{B30CEF4C-B5FD-4A91-B686-A4F403DB9147}" type="slidenum">
              <a:rPr lang="en-US" smtClean="0"/>
              <a:t>39</a:t>
            </a:fld>
            <a:endParaRPr lang="en-US"/>
          </a:p>
        </p:txBody>
      </p:sp>
    </p:spTree>
    <p:extLst>
      <p:ext uri="{BB962C8B-B14F-4D97-AF65-F5344CB8AC3E}">
        <p14:creationId xmlns:p14="http://schemas.microsoft.com/office/powerpoint/2010/main" val="2878621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75127" y="1015582"/>
            <a:ext cx="9697673" cy="5016758"/>
          </a:xfrm>
          <a:prstGeom prst="rect">
            <a:avLst/>
          </a:prstGeom>
          <a:noFill/>
        </p:spPr>
        <p:txBody>
          <a:bodyPr wrap="square" rtlCol="0">
            <a:spAutoFit/>
          </a:bodyPr>
          <a:lstStyle/>
          <a:p>
            <a:pPr algn="ctr"/>
            <a:r>
              <a:rPr lang="en-US" sz="3200" dirty="0"/>
              <a:t>YHVH  (pronounced as Yahweh or Yahuah) is the name of the Heavenly Father.  His name, which He says is </a:t>
            </a:r>
            <a:r>
              <a:rPr lang="en-US" sz="3200" dirty="0" smtClean="0"/>
              <a:t/>
            </a:r>
            <a:br>
              <a:rPr lang="en-US" sz="3200" dirty="0" smtClean="0"/>
            </a:br>
            <a:r>
              <a:rPr lang="en-US" sz="3200" dirty="0" smtClean="0"/>
              <a:t>"</a:t>
            </a:r>
            <a:r>
              <a:rPr lang="en-US" sz="3200" dirty="0"/>
              <a:t>My memorial to all generations," </a:t>
            </a:r>
            <a:r>
              <a:rPr lang="en-US" sz="3200" dirty="0" smtClean="0"/>
              <a:t>(see </a:t>
            </a:r>
            <a:r>
              <a:rPr lang="en-US" sz="3200" dirty="0"/>
              <a:t>Exodus 3:15) carries the meaning of "He is," or "He causes to </a:t>
            </a:r>
            <a:r>
              <a:rPr lang="en-US" sz="3200" dirty="0" smtClean="0"/>
              <a:t>be.” </a:t>
            </a:r>
            <a:br>
              <a:rPr lang="en-US" sz="3200" dirty="0" smtClean="0"/>
            </a:br>
            <a:r>
              <a:rPr lang="en-US" sz="3200" dirty="0" smtClean="0"/>
              <a:t>Bible </a:t>
            </a:r>
            <a:r>
              <a:rPr lang="en-US" sz="3200" dirty="0"/>
              <a:t>Translators admit to removing His Name over 7000 times from our Bibles and replacing it with the Title LORD and God, which applies to any pagan god or idol. </a:t>
            </a:r>
            <a:r>
              <a:rPr lang="en-US" sz="3200" dirty="0" smtClean="0"/>
              <a:t/>
            </a:r>
            <a:br>
              <a:rPr lang="en-US" sz="3200" dirty="0" smtClean="0"/>
            </a:br>
            <a:r>
              <a:rPr lang="en-US" sz="3200" dirty="0" smtClean="0"/>
              <a:t>Why </a:t>
            </a:r>
            <a:r>
              <a:rPr lang="en-US" sz="3200" dirty="0"/>
              <a:t>is it that Satan’s name does not change in the Bible, </a:t>
            </a:r>
            <a:r>
              <a:rPr lang="en-US" sz="3200" dirty="0" smtClean="0"/>
              <a:t>but the names of </a:t>
            </a:r>
            <a:r>
              <a:rPr lang="en-US" sz="3200" dirty="0" err="1" smtClean="0"/>
              <a:t>Yahuwah</a:t>
            </a:r>
            <a:r>
              <a:rPr lang="en-US" sz="3200" dirty="0" smtClean="0"/>
              <a:t>, </a:t>
            </a:r>
            <a:r>
              <a:rPr lang="en-US" sz="3200" dirty="0"/>
              <a:t>and His Son </a:t>
            </a:r>
            <a:r>
              <a:rPr lang="en-US" sz="3200" dirty="0" smtClean="0"/>
              <a:t>Yahusha, </a:t>
            </a:r>
            <a:br>
              <a:rPr lang="en-US" sz="3200" dirty="0" smtClean="0"/>
            </a:br>
            <a:r>
              <a:rPr lang="en-US" sz="3200" dirty="0" smtClean="0"/>
              <a:t>have </a:t>
            </a:r>
            <a:r>
              <a:rPr lang="en-US" sz="3200" dirty="0"/>
              <a:t>deliberately been removed? </a:t>
            </a:r>
          </a:p>
        </p:txBody>
      </p:sp>
      <p:pic>
        <p:nvPicPr>
          <p:cNvPr id="6" name="Picture 5">
            <a:extLst>
              <a:ext uri="{FF2B5EF4-FFF2-40B4-BE49-F238E27FC236}">
                <a16:creationId xmlns:a16="http://schemas.microsoft.com/office/drawing/2014/main" xmlns="" id="{4EBE818C-5BDD-40E6-AE49-59BB03C500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A35D6B16-3A5D-4EC4-AECD-9C47F24F7CAE}"/>
              </a:ext>
            </a:extLst>
          </p:cNvPr>
          <p:cNvSpPr>
            <a:spLocks noGrp="1"/>
          </p:cNvSpPr>
          <p:nvPr>
            <p:ph type="sldNum" sz="quarter" idx="12"/>
          </p:nvPr>
        </p:nvSpPr>
        <p:spPr/>
        <p:txBody>
          <a:bodyPr/>
          <a:lstStyle/>
          <a:p>
            <a:fld id="{B30CEF4C-B5FD-4A91-B686-A4F403DB9147}" type="slidenum">
              <a:rPr lang="en-US" smtClean="0"/>
              <a:t>4</a:t>
            </a:fld>
            <a:endParaRPr lang="en-US"/>
          </a:p>
        </p:txBody>
      </p:sp>
    </p:spTree>
    <p:extLst>
      <p:ext uri="{BB962C8B-B14F-4D97-AF65-F5344CB8AC3E}">
        <p14:creationId xmlns:p14="http://schemas.microsoft.com/office/powerpoint/2010/main" val="420145261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33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AD5D3D7-6ECD-4F74-B43F-4044BE4A71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5388" y="1604865"/>
            <a:ext cx="5551024" cy="3788574"/>
          </a:xfrm>
          <a:prstGeom prst="rect">
            <a:avLst/>
          </a:prstGeom>
        </p:spPr>
      </p:pic>
      <p:sp>
        <p:nvSpPr>
          <p:cNvPr id="3" name="TextBox 2">
            <a:extLst>
              <a:ext uri="{FF2B5EF4-FFF2-40B4-BE49-F238E27FC236}">
                <a16:creationId xmlns:a16="http://schemas.microsoft.com/office/drawing/2014/main" xmlns="" id="{3B1B40E4-458B-4B13-BCAD-28AE043739CA}"/>
              </a:ext>
            </a:extLst>
          </p:cNvPr>
          <p:cNvSpPr txBox="1"/>
          <p:nvPr/>
        </p:nvSpPr>
        <p:spPr>
          <a:xfrm>
            <a:off x="902093" y="778438"/>
            <a:ext cx="4288214" cy="5262979"/>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wrap="square" rtlCol="0">
            <a:spAutoFit/>
          </a:bodyPr>
          <a:lstStyle/>
          <a:p>
            <a:pPr algn="ctr"/>
            <a:r>
              <a:rPr lang="en-US" sz="2800" dirty="0"/>
              <a:t>Everything must be compared with the written Torah (preferably the Hebrew Original), which is the foundation, </a:t>
            </a:r>
            <a:r>
              <a:rPr lang="en-US" sz="2800" dirty="0" smtClean="0"/>
              <a:t/>
            </a:r>
            <a:br>
              <a:rPr lang="en-US" sz="2800" dirty="0" smtClean="0"/>
            </a:br>
            <a:r>
              <a:rPr lang="en-US" sz="2800" dirty="0" smtClean="0"/>
              <a:t>the </a:t>
            </a:r>
            <a:r>
              <a:rPr lang="en-US" sz="2800" dirty="0"/>
              <a:t>constitution. </a:t>
            </a:r>
            <a:r>
              <a:rPr lang="en-US" sz="2800" dirty="0" smtClean="0"/>
              <a:t/>
            </a:r>
            <a:br>
              <a:rPr lang="en-US" sz="2800" dirty="0" smtClean="0"/>
            </a:br>
            <a:r>
              <a:rPr lang="en-US" sz="2800" dirty="0" smtClean="0"/>
              <a:t>This </a:t>
            </a:r>
            <a:r>
              <a:rPr lang="en-US" sz="2800" dirty="0"/>
              <a:t>is the only document that is trustworthy and </a:t>
            </a:r>
            <a:r>
              <a:rPr lang="en-US" sz="2800" dirty="0" smtClean="0"/>
              <a:t>dependable. </a:t>
            </a:r>
            <a:br>
              <a:rPr lang="en-US" sz="2800" dirty="0" smtClean="0"/>
            </a:br>
            <a:r>
              <a:rPr lang="en-US" sz="2800" b="1" dirty="0" smtClean="0"/>
              <a:t>Whatever </a:t>
            </a:r>
            <a:r>
              <a:rPr lang="en-US" sz="2800" b="1" dirty="0"/>
              <a:t>comes after the Torah must be compared with that document. </a:t>
            </a:r>
          </a:p>
        </p:txBody>
      </p:sp>
      <p:pic>
        <p:nvPicPr>
          <p:cNvPr id="4" name="Picture 3">
            <a:extLst>
              <a:ext uri="{FF2B5EF4-FFF2-40B4-BE49-F238E27FC236}">
                <a16:creationId xmlns:a16="http://schemas.microsoft.com/office/drawing/2014/main" xmlns="" id="{B56BCE06-0F12-496B-94CF-89E8E536C4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77E6049A-727E-4AE6-90DF-F67916EA1C22}"/>
              </a:ext>
            </a:extLst>
          </p:cNvPr>
          <p:cNvSpPr>
            <a:spLocks noGrp="1"/>
          </p:cNvSpPr>
          <p:nvPr>
            <p:ph type="sldNum" sz="quarter" idx="12"/>
          </p:nvPr>
        </p:nvSpPr>
        <p:spPr/>
        <p:txBody>
          <a:bodyPr/>
          <a:lstStyle/>
          <a:p>
            <a:fld id="{B30CEF4C-B5FD-4A91-B686-A4F403DB9147}" type="slidenum">
              <a:rPr lang="en-US" smtClean="0"/>
              <a:t>40</a:t>
            </a:fld>
            <a:endParaRPr lang="en-US"/>
          </a:p>
        </p:txBody>
      </p:sp>
    </p:spTree>
    <p:extLst>
      <p:ext uri="{BB962C8B-B14F-4D97-AF65-F5344CB8AC3E}">
        <p14:creationId xmlns:p14="http://schemas.microsoft.com/office/powerpoint/2010/main" val="2077113095"/>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B223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C11150-115A-41B0-8B95-DCE16CE8C1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642" y="3179924"/>
            <a:ext cx="4456972" cy="2966065"/>
          </a:xfrm>
          <a:prstGeom prst="rect">
            <a:avLst/>
          </a:prstGeom>
          <a:scene3d>
            <a:camera prst="orthographicFront"/>
            <a:lightRig rig="threePt" dir="t"/>
          </a:scene3d>
          <a:sp3d>
            <a:bevelT w="152400" h="50800" prst="softRound"/>
          </a:sp3d>
        </p:spPr>
      </p:pic>
      <p:sp>
        <p:nvSpPr>
          <p:cNvPr id="4" name="TextBox 3">
            <a:extLst>
              <a:ext uri="{FF2B5EF4-FFF2-40B4-BE49-F238E27FC236}">
                <a16:creationId xmlns:a16="http://schemas.microsoft.com/office/drawing/2014/main" xmlns="" id="{9C6F8CC8-29A3-43EF-BF72-88A984BC84BE}"/>
              </a:ext>
            </a:extLst>
          </p:cNvPr>
          <p:cNvSpPr txBox="1"/>
          <p:nvPr/>
        </p:nvSpPr>
        <p:spPr>
          <a:xfrm>
            <a:off x="277907" y="376145"/>
            <a:ext cx="11636186" cy="2246769"/>
          </a:xfrm>
          <a:prstGeom prst="rect">
            <a:avLst/>
          </a:prstGeom>
          <a:noFill/>
        </p:spPr>
        <p:txBody>
          <a:bodyPr wrap="square" rtlCol="0">
            <a:spAutoFit/>
          </a:bodyPr>
          <a:lstStyle/>
          <a:p>
            <a:pPr algn="ctr"/>
            <a:r>
              <a:rPr lang="en-US" sz="2800" dirty="0">
                <a:solidFill>
                  <a:schemeClr val="bg1"/>
                </a:solidFill>
              </a:rPr>
              <a:t>Man has no excuse for </a:t>
            </a:r>
            <a:r>
              <a:rPr lang="en-US" sz="2800" dirty="0" smtClean="0">
                <a:solidFill>
                  <a:schemeClr val="bg1"/>
                </a:solidFill>
              </a:rPr>
              <a:t>ignorance.  </a:t>
            </a:r>
            <a:br>
              <a:rPr lang="en-US" sz="2800" dirty="0" smtClean="0">
                <a:solidFill>
                  <a:schemeClr val="bg1"/>
                </a:solidFill>
              </a:rPr>
            </a:br>
            <a:r>
              <a:rPr lang="en-US" sz="2800" dirty="0" smtClean="0">
                <a:solidFill>
                  <a:schemeClr val="bg1"/>
                </a:solidFill>
              </a:rPr>
              <a:t>He has </a:t>
            </a:r>
            <a:r>
              <a:rPr lang="en-US" sz="2800" dirty="0">
                <a:solidFill>
                  <a:schemeClr val="bg1"/>
                </a:solidFill>
              </a:rPr>
              <a:t>a chart pointing out every way mark on the heavenward </a:t>
            </a:r>
            <a:r>
              <a:rPr lang="en-US" sz="2800" dirty="0" smtClean="0">
                <a:solidFill>
                  <a:schemeClr val="bg1"/>
                </a:solidFill>
              </a:rPr>
              <a:t>journey; </a:t>
            </a:r>
            <a:r>
              <a:rPr lang="en-US" sz="2800" dirty="0">
                <a:solidFill>
                  <a:schemeClr val="bg1"/>
                </a:solidFill>
              </a:rPr>
              <a:t>the Holy Scriptures starting in Genesis 1:1, </a:t>
            </a:r>
            <a:r>
              <a:rPr lang="en-US" sz="2800" dirty="0" smtClean="0">
                <a:solidFill>
                  <a:schemeClr val="bg1"/>
                </a:solidFill>
              </a:rPr>
              <a:t>and </a:t>
            </a:r>
            <a:r>
              <a:rPr lang="en-US" sz="2800" dirty="0">
                <a:solidFill>
                  <a:schemeClr val="bg1"/>
                </a:solidFill>
              </a:rPr>
              <a:t>he should not guess at anything. </a:t>
            </a:r>
            <a:r>
              <a:rPr lang="en-US" sz="2800" dirty="0" smtClean="0">
                <a:solidFill>
                  <a:schemeClr val="bg1"/>
                </a:solidFill>
              </a:rPr>
              <a:t> </a:t>
            </a:r>
            <a:br>
              <a:rPr lang="en-US" sz="2800" dirty="0" smtClean="0">
                <a:solidFill>
                  <a:schemeClr val="bg1"/>
                </a:solidFill>
              </a:rPr>
            </a:br>
            <a:r>
              <a:rPr lang="en-US" sz="2800" b="1" dirty="0" smtClean="0">
                <a:solidFill>
                  <a:schemeClr val="bg1"/>
                </a:solidFill>
              </a:rPr>
              <a:t>Why </a:t>
            </a:r>
            <a:r>
              <a:rPr lang="en-US" sz="2800" b="1" dirty="0">
                <a:solidFill>
                  <a:schemeClr val="bg1"/>
                </a:solidFill>
              </a:rPr>
              <a:t>not? </a:t>
            </a:r>
            <a:r>
              <a:rPr lang="en-US" sz="2800" b="1" dirty="0" smtClean="0">
                <a:solidFill>
                  <a:schemeClr val="bg1"/>
                </a:solidFill>
              </a:rPr>
              <a:t> </a:t>
            </a:r>
            <a:r>
              <a:rPr lang="en-US" sz="2800" dirty="0" smtClean="0">
                <a:solidFill>
                  <a:schemeClr val="bg1"/>
                </a:solidFill>
              </a:rPr>
              <a:t>Because </a:t>
            </a:r>
            <a:r>
              <a:rPr lang="en-US" sz="2800" dirty="0">
                <a:solidFill>
                  <a:schemeClr val="bg1"/>
                </a:solidFill>
              </a:rPr>
              <a:t>an eternity is at stake.  </a:t>
            </a:r>
            <a:r>
              <a:rPr lang="en-US" sz="2800" dirty="0" smtClean="0">
                <a:solidFill>
                  <a:schemeClr val="bg1"/>
                </a:solidFill>
              </a:rPr>
              <a:t/>
            </a:r>
            <a:br>
              <a:rPr lang="en-US" sz="2800" dirty="0" smtClean="0">
                <a:solidFill>
                  <a:schemeClr val="bg1"/>
                </a:solidFill>
              </a:rPr>
            </a:br>
            <a:r>
              <a:rPr lang="en-US" sz="2800" dirty="0" smtClean="0">
                <a:solidFill>
                  <a:schemeClr val="bg1"/>
                </a:solidFill>
              </a:rPr>
              <a:t>It </a:t>
            </a:r>
            <a:r>
              <a:rPr lang="en-US" sz="2800" dirty="0">
                <a:solidFill>
                  <a:schemeClr val="bg1"/>
                </a:solidFill>
              </a:rPr>
              <a:t>is a matter of eternal life or eternal damnation. </a:t>
            </a:r>
            <a:endParaRPr lang="en-US" dirty="0">
              <a:solidFill>
                <a:schemeClr val="bg1"/>
              </a:solidFill>
            </a:endParaRPr>
          </a:p>
        </p:txBody>
      </p:sp>
      <p:sp>
        <p:nvSpPr>
          <p:cNvPr id="5" name="TextBox 4">
            <a:extLst>
              <a:ext uri="{FF2B5EF4-FFF2-40B4-BE49-F238E27FC236}">
                <a16:creationId xmlns:a16="http://schemas.microsoft.com/office/drawing/2014/main" xmlns="" id="{A05BFDA4-BA24-4862-BAAA-9F3BC9B1130F}"/>
              </a:ext>
            </a:extLst>
          </p:cNvPr>
          <p:cNvSpPr txBox="1"/>
          <p:nvPr/>
        </p:nvSpPr>
        <p:spPr>
          <a:xfrm>
            <a:off x="5504328" y="3070597"/>
            <a:ext cx="6185647" cy="3539430"/>
          </a:xfrm>
          <a:prstGeom prst="rect">
            <a:avLst/>
          </a:prstGeom>
          <a:noFill/>
        </p:spPr>
        <p:txBody>
          <a:bodyPr wrap="square" rtlCol="0">
            <a:spAutoFit/>
          </a:bodyPr>
          <a:lstStyle/>
          <a:p>
            <a:pPr algn="ctr"/>
            <a:r>
              <a:rPr lang="en-US" sz="2800" dirty="0">
                <a:solidFill>
                  <a:schemeClr val="bg1"/>
                </a:solidFill>
              </a:rPr>
              <a:t>Man has not been left  in the </a:t>
            </a:r>
            <a:r>
              <a:rPr lang="en-US" sz="2800" dirty="0" smtClean="0">
                <a:solidFill>
                  <a:schemeClr val="bg1"/>
                </a:solidFill>
              </a:rPr>
              <a:t>dark. </a:t>
            </a:r>
            <a:br>
              <a:rPr lang="en-US" sz="2800" dirty="0" smtClean="0">
                <a:solidFill>
                  <a:schemeClr val="bg1"/>
                </a:solidFill>
              </a:rPr>
            </a:br>
            <a:r>
              <a:rPr lang="en-US" sz="2800" dirty="0" smtClean="0">
                <a:solidFill>
                  <a:schemeClr val="bg1"/>
                </a:solidFill>
              </a:rPr>
              <a:t>He </a:t>
            </a:r>
            <a:r>
              <a:rPr lang="en-US" sz="2800" dirty="0">
                <a:solidFill>
                  <a:schemeClr val="bg1"/>
                </a:solidFill>
              </a:rPr>
              <a:t>can know, and he should find </a:t>
            </a:r>
            <a:r>
              <a:rPr lang="en-US" sz="2800" dirty="0" smtClean="0">
                <a:solidFill>
                  <a:schemeClr val="bg1"/>
                </a:solidFill>
              </a:rPr>
              <a:t/>
            </a:r>
            <a:br>
              <a:rPr lang="en-US" sz="2800" dirty="0" smtClean="0">
                <a:solidFill>
                  <a:schemeClr val="bg1"/>
                </a:solidFill>
              </a:rPr>
            </a:br>
            <a:r>
              <a:rPr lang="en-US" sz="2800" dirty="0" smtClean="0">
                <a:solidFill>
                  <a:schemeClr val="bg1"/>
                </a:solidFill>
              </a:rPr>
              <a:t>the </a:t>
            </a:r>
            <a:r>
              <a:rPr lang="en-US" sz="2800" dirty="0">
                <a:solidFill>
                  <a:schemeClr val="bg1"/>
                </a:solidFill>
              </a:rPr>
              <a:t>answer for himself. </a:t>
            </a:r>
            <a:r>
              <a:rPr lang="en-US" sz="2800" dirty="0" smtClean="0">
                <a:solidFill>
                  <a:schemeClr val="bg1"/>
                </a:solidFill>
              </a:rPr>
              <a:t/>
            </a:r>
            <a:br>
              <a:rPr lang="en-US" sz="2800" dirty="0" smtClean="0">
                <a:solidFill>
                  <a:schemeClr val="bg1"/>
                </a:solidFill>
              </a:rPr>
            </a:br>
            <a:r>
              <a:rPr lang="en-US" sz="2800" dirty="0" smtClean="0">
                <a:solidFill>
                  <a:schemeClr val="bg1"/>
                </a:solidFill>
              </a:rPr>
              <a:t>Do </a:t>
            </a:r>
            <a:r>
              <a:rPr lang="en-US" sz="2800" dirty="0">
                <a:solidFill>
                  <a:schemeClr val="bg1"/>
                </a:solidFill>
              </a:rPr>
              <a:t>not trust a priest, a pastor or a minister of any church or denomination. Do not trust even your own heart. </a:t>
            </a:r>
            <a:r>
              <a:rPr lang="en-US" sz="2800" dirty="0" smtClean="0">
                <a:solidFill>
                  <a:schemeClr val="bg1"/>
                </a:solidFill>
              </a:rPr>
              <a:t/>
            </a:r>
            <a:br>
              <a:rPr lang="en-US" sz="2800" dirty="0" smtClean="0">
                <a:solidFill>
                  <a:schemeClr val="bg1"/>
                </a:solidFill>
              </a:rPr>
            </a:br>
            <a:r>
              <a:rPr lang="en-US" sz="2800" b="1" dirty="0" smtClean="0">
                <a:solidFill>
                  <a:schemeClr val="bg1"/>
                </a:solidFill>
              </a:rPr>
              <a:t>Get </a:t>
            </a:r>
            <a:r>
              <a:rPr lang="en-US" sz="2800" b="1" dirty="0">
                <a:solidFill>
                  <a:schemeClr val="bg1"/>
                </a:solidFill>
              </a:rPr>
              <a:t>on your knees and in prayer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search </a:t>
            </a:r>
            <a:r>
              <a:rPr lang="en-US" sz="2800" b="1" dirty="0">
                <a:solidFill>
                  <a:schemeClr val="bg1"/>
                </a:solidFill>
              </a:rPr>
              <a:t>for the truth. </a:t>
            </a:r>
          </a:p>
        </p:txBody>
      </p:sp>
      <p:pic>
        <p:nvPicPr>
          <p:cNvPr id="2" name="Picture 1">
            <a:extLst>
              <a:ext uri="{FF2B5EF4-FFF2-40B4-BE49-F238E27FC236}">
                <a16:creationId xmlns:a16="http://schemas.microsoft.com/office/drawing/2014/main" xmlns="" id="{5A985050-697C-44BB-B886-23169562C8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F57128AF-2E06-4418-925E-209777E1F43B}"/>
              </a:ext>
            </a:extLst>
          </p:cNvPr>
          <p:cNvSpPr>
            <a:spLocks noGrp="1"/>
          </p:cNvSpPr>
          <p:nvPr>
            <p:ph type="sldNum" sz="quarter" idx="12"/>
          </p:nvPr>
        </p:nvSpPr>
        <p:spPr/>
        <p:txBody>
          <a:bodyPr/>
          <a:lstStyle/>
          <a:p>
            <a:fld id="{B30CEF4C-B5FD-4A91-B686-A4F403DB9147}" type="slidenum">
              <a:rPr lang="en-US" smtClean="0"/>
              <a:t>41</a:t>
            </a:fld>
            <a:endParaRPr lang="en-US"/>
          </a:p>
        </p:txBody>
      </p:sp>
    </p:spTree>
    <p:extLst>
      <p:ext uri="{BB962C8B-B14F-4D97-AF65-F5344CB8AC3E}">
        <p14:creationId xmlns:p14="http://schemas.microsoft.com/office/powerpoint/2010/main" val="3524559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B761509-3B9A-49A6-A84B-C3D8681169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xmlns="" id="{91DE43FD-EB47-414A-B0AB-169B0FFFA5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xmlns="" id="{2B77A3CB-A691-43B7-8E68-BC86C615A54D}"/>
              </a:ext>
            </a:extLst>
          </p:cNvPr>
          <p:cNvPicPr>
            <a:picLocks noChangeAspect="1"/>
          </p:cNvPicPr>
          <p:nvPr/>
        </p:nvPicPr>
        <p:blipFill>
          <a:blip r:embed="rId2"/>
          <a:stretch>
            <a:fillRect/>
          </a:stretch>
        </p:blipFill>
        <p:spPr>
          <a:xfrm>
            <a:off x="643467" y="749070"/>
            <a:ext cx="7047923" cy="5355624"/>
          </a:xfrm>
          <a:prstGeom prst="rect">
            <a:avLst/>
          </a:prstGeom>
          <a:scene3d>
            <a:camera prst="orthographicFront"/>
            <a:lightRig rig="threePt" dir="t"/>
          </a:scene3d>
          <a:sp3d>
            <a:bevelT w="152400" h="50800" prst="softRound"/>
          </a:sp3d>
        </p:spPr>
      </p:pic>
      <p:grpSp>
        <p:nvGrpSpPr>
          <p:cNvPr id="11" name="Group 10">
            <a:extLst>
              <a:ext uri="{FF2B5EF4-FFF2-40B4-BE49-F238E27FC236}">
                <a16:creationId xmlns:a16="http://schemas.microsoft.com/office/drawing/2014/main" xmlns="" id="{58495BCC-CE77-4CC2-952E-846F41119FD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xmlns="" id="{1B42538B-E30F-4967-A6C1-8EBA775F4D6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xmlns="" id="{9A6BD9AC-4DE7-4B20-8547-4E3B375C21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xmlns="" id="{C08A0DEE-0004-4F43-B942-A2B8FF453FAB}"/>
              </a:ext>
            </a:extLst>
          </p:cNvPr>
          <p:cNvSpPr txBox="1"/>
          <p:nvPr/>
        </p:nvSpPr>
        <p:spPr>
          <a:xfrm>
            <a:off x="8070981" y="2494077"/>
            <a:ext cx="3477552" cy="4031873"/>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solidFill>
                  <a:schemeClr val="bg1"/>
                </a:solidFill>
              </a:rPr>
              <a:t>The Torah is the absolute </a:t>
            </a:r>
            <a:r>
              <a:rPr lang="en-US" sz="3200" dirty="0" smtClean="0">
                <a:solidFill>
                  <a:schemeClr val="bg1"/>
                </a:solidFill>
              </a:rPr>
              <a:t>truth! </a:t>
            </a:r>
          </a:p>
          <a:p>
            <a:pPr algn="ctr"/>
            <a:r>
              <a:rPr lang="en-US" sz="3200" dirty="0" smtClean="0">
                <a:solidFill>
                  <a:schemeClr val="bg1"/>
                </a:solidFill>
              </a:rPr>
              <a:t>It </a:t>
            </a:r>
            <a:r>
              <a:rPr lang="en-US" sz="3200" dirty="0">
                <a:solidFill>
                  <a:schemeClr val="bg1"/>
                </a:solidFill>
              </a:rPr>
              <a:t>is dependable, factual and it is always truth! </a:t>
            </a:r>
            <a:r>
              <a:rPr lang="en-US" sz="3200" dirty="0" smtClean="0">
                <a:solidFill>
                  <a:schemeClr val="bg1"/>
                </a:solidFill>
              </a:rPr>
              <a:t/>
            </a:r>
            <a:br>
              <a:rPr lang="en-US" sz="3200" dirty="0" smtClean="0">
                <a:solidFill>
                  <a:schemeClr val="bg1"/>
                </a:solidFill>
              </a:rPr>
            </a:br>
            <a:r>
              <a:rPr lang="en-US" sz="3200" b="1" dirty="0" smtClean="0">
                <a:solidFill>
                  <a:schemeClr val="bg1"/>
                </a:solidFill>
              </a:rPr>
              <a:t>In </a:t>
            </a:r>
            <a:r>
              <a:rPr lang="en-US" sz="3200" b="1" dirty="0">
                <a:solidFill>
                  <a:schemeClr val="bg1"/>
                </a:solidFill>
              </a:rPr>
              <a:t>salvation issues there are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no </a:t>
            </a:r>
            <a:r>
              <a:rPr lang="en-US" sz="3200" b="1" dirty="0">
                <a:solidFill>
                  <a:schemeClr val="bg1"/>
                </a:solidFill>
              </a:rPr>
              <a:t>gray areas.</a:t>
            </a:r>
          </a:p>
        </p:txBody>
      </p:sp>
      <p:pic>
        <p:nvPicPr>
          <p:cNvPr id="4" name="Picture 3">
            <a:extLst>
              <a:ext uri="{FF2B5EF4-FFF2-40B4-BE49-F238E27FC236}">
                <a16:creationId xmlns:a16="http://schemas.microsoft.com/office/drawing/2014/main" xmlns="" id="{D4B27549-B950-468D-A4AF-780439340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781915EF-C917-4054-AB98-374CC1D8793E}"/>
              </a:ext>
            </a:extLst>
          </p:cNvPr>
          <p:cNvSpPr>
            <a:spLocks noGrp="1"/>
          </p:cNvSpPr>
          <p:nvPr>
            <p:ph type="sldNum" sz="quarter" idx="12"/>
          </p:nvPr>
        </p:nvSpPr>
        <p:spPr>
          <a:xfrm>
            <a:off x="9351228" y="6416334"/>
            <a:ext cx="2743200" cy="365125"/>
          </a:xfrm>
        </p:spPr>
        <p:txBody>
          <a:bodyPr/>
          <a:lstStyle/>
          <a:p>
            <a:fld id="{B30CEF4C-B5FD-4A91-B686-A4F403DB9147}" type="slidenum">
              <a:rPr lang="en-US" smtClean="0"/>
              <a:t>42</a:t>
            </a:fld>
            <a:endParaRPr lang="en-US" dirty="0"/>
          </a:p>
        </p:txBody>
      </p:sp>
    </p:spTree>
    <p:extLst>
      <p:ext uri="{BB962C8B-B14F-4D97-AF65-F5344CB8AC3E}">
        <p14:creationId xmlns:p14="http://schemas.microsoft.com/office/powerpoint/2010/main" val="908191277"/>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732783" y="1357522"/>
            <a:ext cx="8950767" cy="2677656"/>
          </a:xfrm>
          <a:prstGeom prst="rect">
            <a:avLst/>
          </a:prstGeom>
          <a:noFill/>
        </p:spPr>
        <p:txBody>
          <a:bodyPr wrap="square" rtlCol="0">
            <a:spAutoFit/>
          </a:bodyPr>
          <a:lstStyle/>
          <a:p>
            <a:pPr lvl="0" algn="ctr"/>
            <a:r>
              <a:rPr lang="en-US" sz="2800" b="1" dirty="0" smtClean="0">
                <a:solidFill>
                  <a:prstClr val="black"/>
                </a:solidFill>
                <a:latin typeface="Arial" panose="020B0604020202020204" pitchFamily="34" charset="0"/>
                <a:ea typeface="Times New Roman" panose="02020603050405020304" pitchFamily="18" charset="0"/>
              </a:rPr>
              <a:t>According to the Bible, practicing presumption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is equal </a:t>
            </a:r>
            <a:r>
              <a:rPr lang="en-US" sz="2800" b="1" dirty="0">
                <a:solidFill>
                  <a:prstClr val="black"/>
                </a:solidFill>
                <a:latin typeface="Arial" panose="020B0604020202020204" pitchFamily="34" charset="0"/>
                <a:ea typeface="Times New Roman" panose="02020603050405020304" pitchFamily="18" charset="0"/>
              </a:rPr>
              <a:t>to </a:t>
            </a:r>
            <a:r>
              <a:rPr lang="en-US" sz="2800" b="1" u="sng" dirty="0" smtClean="0">
                <a:solidFill>
                  <a:prstClr val="black"/>
                </a:solidFill>
                <a:latin typeface="Arial" panose="020B0604020202020204" pitchFamily="34" charset="0"/>
                <a:ea typeface="Times New Roman" panose="02020603050405020304" pitchFamily="18" charset="0"/>
              </a:rPr>
              <a:t>deliberatel</a:t>
            </a:r>
            <a:r>
              <a:rPr lang="en-US" sz="2800" b="1" dirty="0" smtClean="0">
                <a:solidFill>
                  <a:prstClr val="black"/>
                </a:solidFill>
                <a:latin typeface="Arial" panose="020B0604020202020204" pitchFamily="34" charset="0"/>
                <a:ea typeface="Times New Roman" panose="02020603050405020304" pitchFamily="18" charset="0"/>
              </a:rPr>
              <a:t>y,</a:t>
            </a:r>
            <a:r>
              <a:rPr lang="en-US" sz="2800" b="1" u="sng" dirty="0" smtClean="0">
                <a:solidFill>
                  <a:prstClr val="black"/>
                </a:solidFill>
                <a:latin typeface="Arial" panose="020B0604020202020204" pitchFamily="34" charset="0"/>
                <a:ea typeface="Times New Roman" panose="02020603050405020304" pitchFamily="18" charset="0"/>
              </a:rPr>
              <a:t> willfull</a:t>
            </a:r>
            <a:r>
              <a:rPr lang="en-US" sz="2800" b="1" dirty="0" smtClean="0">
                <a:solidFill>
                  <a:prstClr val="black"/>
                </a:solidFill>
                <a:latin typeface="Arial" panose="020B0604020202020204" pitchFamily="34" charset="0"/>
                <a:ea typeface="Times New Roman" panose="02020603050405020304" pitchFamily="18" charset="0"/>
              </a:rPr>
              <a:t>y,</a:t>
            </a:r>
            <a:r>
              <a:rPr lang="en-US" sz="2800" b="1" u="sng" dirty="0" smtClean="0">
                <a:solidFill>
                  <a:prstClr val="black"/>
                </a:solidFill>
                <a:latin typeface="Arial" panose="020B0604020202020204" pitchFamily="34" charset="0"/>
                <a:ea typeface="Times New Roman" panose="02020603050405020304" pitchFamily="18" charset="0"/>
              </a:rPr>
              <a:t> knowingl</a:t>
            </a:r>
            <a:r>
              <a:rPr lang="en-US" sz="2800" b="1" dirty="0" smtClean="0">
                <a:solidFill>
                  <a:prstClr val="black"/>
                </a:solidFill>
                <a:latin typeface="Arial" panose="020B0604020202020204" pitchFamily="34" charset="0"/>
                <a:ea typeface="Times New Roman" panose="02020603050405020304" pitchFamily="18" charset="0"/>
              </a:rPr>
              <a:t>y,</a:t>
            </a:r>
            <a:r>
              <a:rPr lang="en-US" sz="2800" b="1" u="sng" dirty="0" smtClean="0">
                <a:solidFill>
                  <a:prstClr val="black"/>
                </a:solidFill>
                <a:latin typeface="Arial" panose="020B0604020202020204" pitchFamily="34" charset="0"/>
                <a:ea typeface="Times New Roman" panose="02020603050405020304" pitchFamily="18" charset="0"/>
              </a:rPr>
              <a:t> stubbornl</a:t>
            </a:r>
            <a:r>
              <a:rPr lang="en-US" sz="2800" b="1" dirty="0" smtClean="0">
                <a:solidFill>
                  <a:prstClr val="black"/>
                </a:solidFill>
                <a:latin typeface="Arial" panose="020B0604020202020204" pitchFamily="34" charset="0"/>
                <a:ea typeface="Times New Roman" panose="02020603050405020304" pitchFamily="18" charset="0"/>
              </a:rPr>
              <a:t>y, &amp; </a:t>
            </a:r>
            <a:r>
              <a:rPr lang="en-US" sz="2800" b="1" u="sng" dirty="0" smtClean="0">
                <a:solidFill>
                  <a:prstClr val="black"/>
                </a:solidFill>
                <a:latin typeface="Arial" panose="020B0604020202020204" pitchFamily="34" charset="0"/>
                <a:ea typeface="Times New Roman" panose="02020603050405020304" pitchFamily="18" charset="0"/>
              </a:rPr>
              <a:t>continuall</a:t>
            </a:r>
            <a:r>
              <a:rPr lang="en-US" sz="2800" b="1" dirty="0" smtClean="0">
                <a:solidFill>
                  <a:prstClr val="black"/>
                </a:solidFill>
                <a:latin typeface="Arial" panose="020B0604020202020204" pitchFamily="34" charset="0"/>
                <a:ea typeface="Times New Roman" panose="02020603050405020304" pitchFamily="18" charset="0"/>
              </a:rPr>
              <a:t>y</a:t>
            </a:r>
            <a:r>
              <a:rPr lang="en-US" sz="2800" b="1" u="sng" dirty="0" smtClean="0">
                <a:solidFill>
                  <a:prstClr val="black"/>
                </a:solidFill>
                <a:latin typeface="Arial" panose="020B0604020202020204" pitchFamily="34" charset="0"/>
                <a:ea typeface="Times New Roman" panose="02020603050405020304" pitchFamily="18" charset="0"/>
              </a:rPr>
              <a:t> </a:t>
            </a:r>
            <a:r>
              <a:rPr lang="en-US" sz="2800" b="1" u="sng" dirty="0">
                <a:solidFill>
                  <a:prstClr val="black"/>
                </a:solidFill>
                <a:latin typeface="Arial" panose="020B0604020202020204" pitchFamily="34" charset="0"/>
                <a:ea typeface="Times New Roman" panose="02020603050405020304" pitchFamily="18" charset="0"/>
              </a:rPr>
              <a:t>doin</a:t>
            </a:r>
            <a:r>
              <a:rPr lang="en-US" sz="2800" b="1" dirty="0">
                <a:solidFill>
                  <a:prstClr val="black"/>
                </a:solidFill>
                <a:latin typeface="Arial" panose="020B0604020202020204" pitchFamily="34" charset="0"/>
                <a:ea typeface="Times New Roman" panose="02020603050405020304" pitchFamily="18" charset="0"/>
              </a:rPr>
              <a:t>g</a:t>
            </a:r>
            <a:r>
              <a:rPr lang="en-US" sz="2800" b="1" u="sng" dirty="0">
                <a:solidFill>
                  <a:prstClr val="black"/>
                </a:solidFill>
                <a:latin typeface="Arial" panose="020B0604020202020204" pitchFamily="34" charset="0"/>
                <a:ea typeface="Times New Roman" panose="02020603050405020304" pitchFamily="18" charset="0"/>
              </a:rPr>
              <a:t> somethin</a:t>
            </a:r>
            <a:r>
              <a:rPr lang="en-US" sz="2800" b="1" dirty="0">
                <a:solidFill>
                  <a:prstClr val="black"/>
                </a:solidFill>
                <a:latin typeface="Arial" panose="020B0604020202020204" pitchFamily="34" charset="0"/>
                <a:ea typeface="Times New Roman" panose="02020603050405020304" pitchFamily="18" charset="0"/>
              </a:rPr>
              <a:t>g,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that </a:t>
            </a:r>
            <a:r>
              <a:rPr lang="en-US" sz="2800" b="1" dirty="0">
                <a:solidFill>
                  <a:prstClr val="black"/>
                </a:solidFill>
                <a:latin typeface="Arial" panose="020B0604020202020204" pitchFamily="34" charset="0"/>
                <a:ea typeface="Times New Roman" panose="02020603050405020304" pitchFamily="18" charset="0"/>
              </a:rPr>
              <a:t>YHVH in His word said not to </a:t>
            </a:r>
            <a:r>
              <a:rPr lang="en-US" sz="2800" b="1" dirty="0" smtClean="0">
                <a:solidFill>
                  <a:prstClr val="black"/>
                </a:solidFill>
                <a:latin typeface="Arial" panose="020B0604020202020204" pitchFamily="34" charset="0"/>
                <a:ea typeface="Times New Roman" panose="02020603050405020304" pitchFamily="18" charset="0"/>
              </a:rPr>
              <a:t>do – or –  </a:t>
            </a:r>
            <a:r>
              <a:rPr lang="en-US" sz="2800" b="1" dirty="0">
                <a:solidFill>
                  <a:prstClr val="black"/>
                </a:solidFill>
                <a:latin typeface="Arial" panose="020B0604020202020204" pitchFamily="34" charset="0"/>
                <a:ea typeface="Times New Roman" panose="02020603050405020304" pitchFamily="18" charset="0"/>
              </a:rPr>
              <a:t>consistently making excuses and refusing to repent while the door of mercy remains open.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4" name="TextBox 3">
            <a:extLst>
              <a:ext uri="{FF2B5EF4-FFF2-40B4-BE49-F238E27FC236}">
                <a16:creationId xmlns:a16="http://schemas.microsoft.com/office/drawing/2014/main" xmlns="" id="{6C05D3B6-B621-43AF-BA4C-A5650C2EA892}"/>
              </a:ext>
            </a:extLst>
          </p:cNvPr>
          <p:cNvSpPr txBox="1"/>
          <p:nvPr/>
        </p:nvSpPr>
        <p:spPr>
          <a:xfrm>
            <a:off x="1241071" y="4226805"/>
            <a:ext cx="9687886" cy="156966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200" dirty="0">
                <a:latin typeface="Arial" panose="020B0604020202020204" pitchFamily="34" charset="0"/>
                <a:cs typeface="Arial" panose="020B0604020202020204" pitchFamily="34" charset="0"/>
              </a:rPr>
              <a:t>In all 11 times in the Bible “presumption”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is </a:t>
            </a:r>
            <a:r>
              <a:rPr lang="en-US" sz="3200" dirty="0">
                <a:latin typeface="Arial" panose="020B0604020202020204" pitchFamily="34" charset="0"/>
                <a:cs typeface="Arial" panose="020B0604020202020204" pitchFamily="34" charset="0"/>
              </a:rPr>
              <a:t>punishable by death. </a:t>
            </a:r>
          </a:p>
          <a:p>
            <a:pPr algn="ctr"/>
            <a:r>
              <a:rPr lang="en-US" sz="3200" b="1" dirty="0">
                <a:solidFill>
                  <a:srgbClr val="FF0000"/>
                </a:solidFill>
                <a:latin typeface="Arial" panose="020B0604020202020204" pitchFamily="34" charset="0"/>
                <a:cs typeface="Arial" panose="020B0604020202020204" pitchFamily="34" charset="0"/>
              </a:rPr>
              <a:t>Note, it is punishable by death!</a:t>
            </a:r>
          </a:p>
        </p:txBody>
      </p:sp>
      <p:pic>
        <p:nvPicPr>
          <p:cNvPr id="6" name="Picture 5">
            <a:extLst>
              <a:ext uri="{FF2B5EF4-FFF2-40B4-BE49-F238E27FC236}">
                <a16:creationId xmlns:a16="http://schemas.microsoft.com/office/drawing/2014/main" xmlns="" id="{185E587C-CD75-4F92-A77D-5C3341058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67C6792D-C3CA-4506-B5C4-7657CC722E78}"/>
              </a:ext>
            </a:extLst>
          </p:cNvPr>
          <p:cNvSpPr>
            <a:spLocks noGrp="1"/>
          </p:cNvSpPr>
          <p:nvPr>
            <p:ph type="sldNum" sz="quarter" idx="12"/>
          </p:nvPr>
        </p:nvSpPr>
        <p:spPr/>
        <p:txBody>
          <a:bodyPr/>
          <a:lstStyle/>
          <a:p>
            <a:fld id="{B30CEF4C-B5FD-4A91-B686-A4F403DB9147}" type="slidenum">
              <a:rPr lang="en-US" smtClean="0"/>
              <a:t>43</a:t>
            </a:fld>
            <a:endParaRPr lang="en-US"/>
          </a:p>
        </p:txBody>
      </p:sp>
    </p:spTree>
    <p:extLst>
      <p:ext uri="{BB962C8B-B14F-4D97-AF65-F5344CB8AC3E}">
        <p14:creationId xmlns:p14="http://schemas.microsoft.com/office/powerpoint/2010/main" val="3984358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4049486" y="258902"/>
            <a:ext cx="7303653" cy="4093428"/>
          </a:xfrm>
          <a:prstGeom prst="rect">
            <a:avLst/>
          </a:prstGeom>
          <a:noFill/>
        </p:spPr>
        <p:txBody>
          <a:bodyPr wrap="square" rtlCol="0">
            <a:spAutoFit/>
            <a:scene3d>
              <a:camera prst="orthographicFront"/>
              <a:lightRig rig="threePt" dir="t"/>
            </a:scene3d>
            <a:sp3d extrusionH="57150">
              <a:bevelT w="38100" h="38100"/>
            </a:sp3d>
          </a:bodyPr>
          <a:lstStyle/>
          <a:p>
            <a:pPr lvl="0"/>
            <a:r>
              <a:rPr lang="en-US" sz="3600" b="1" dirty="0">
                <a:solidFill>
                  <a:prstClr val="white"/>
                </a:solidFill>
              </a:rPr>
              <a:t>Numbers 15:30-31 </a:t>
            </a:r>
            <a:r>
              <a:rPr lang="en-US" sz="3600" b="1" dirty="0" smtClean="0">
                <a:solidFill>
                  <a:prstClr val="white"/>
                </a:solidFill>
              </a:rPr>
              <a:t/>
            </a:r>
            <a:br>
              <a:rPr lang="en-US" sz="3600" b="1" dirty="0" smtClean="0">
                <a:solidFill>
                  <a:prstClr val="white"/>
                </a:solidFill>
              </a:rPr>
            </a:br>
            <a:r>
              <a:rPr lang="en-US" sz="2800" b="1" dirty="0" smtClean="0">
                <a:solidFill>
                  <a:prstClr val="white"/>
                </a:solidFill>
              </a:rPr>
              <a:t>“</a:t>
            </a:r>
            <a:r>
              <a:rPr lang="en-US" sz="2800" b="1" dirty="0">
                <a:solidFill>
                  <a:prstClr val="white"/>
                </a:solidFill>
              </a:rPr>
              <a:t>But the soul that doeth ought presumptuously, whether he be born in the land, or a stranger, the same reproaches YHVH; and that soul shall be cut off from among the people. </a:t>
            </a:r>
            <a:r>
              <a:rPr lang="en-US" sz="2800" b="1" dirty="0" smtClean="0">
                <a:solidFill>
                  <a:prstClr val="white"/>
                </a:solidFill>
              </a:rPr>
              <a:t> </a:t>
            </a:r>
            <a:br>
              <a:rPr lang="en-US" sz="2800" b="1" dirty="0" smtClean="0">
                <a:solidFill>
                  <a:prstClr val="white"/>
                </a:solidFill>
              </a:rPr>
            </a:br>
            <a:r>
              <a:rPr lang="en-US" sz="2800" b="1" dirty="0" smtClean="0">
                <a:solidFill>
                  <a:prstClr val="white"/>
                </a:solidFill>
              </a:rPr>
              <a:t>31</a:t>
            </a:r>
            <a:r>
              <a:rPr lang="en-US" sz="2800" b="1" dirty="0">
                <a:solidFill>
                  <a:prstClr val="white"/>
                </a:solidFill>
              </a:rPr>
              <a:t>.  Because he hath despised the word of YHVH, and hath broken his commandments, that soul shall utterly be cut off; his iniquity shall be upon him.” </a:t>
            </a:r>
            <a:r>
              <a:rPr lang="en-US" sz="2000" i="1" dirty="0">
                <a:solidFill>
                  <a:prstClr val="white"/>
                </a:solidFill>
              </a:rPr>
              <a:t>(KJV)</a:t>
            </a:r>
            <a:endParaRPr kumimoji="0" lang="en-US" sz="2000" i="1" u="none" strike="noStrike" kern="1200" cap="none" spc="0" normalizeH="0" baseline="0" noProof="0" dirty="0">
              <a:ln>
                <a:noFill/>
              </a:ln>
              <a:solidFill>
                <a:prstClr val="white"/>
              </a:solidFill>
              <a:effectLst/>
              <a:uLnTx/>
              <a:uFillTx/>
              <a:latin typeface="Calibri" panose="020F0502020204030204"/>
            </a:endParaRPr>
          </a:p>
        </p:txBody>
      </p:sp>
      <p:sp>
        <p:nvSpPr>
          <p:cNvPr id="5" name="Rectangle 4">
            <a:extLst>
              <a:ext uri="{FF2B5EF4-FFF2-40B4-BE49-F238E27FC236}">
                <a16:creationId xmlns:a16="http://schemas.microsoft.com/office/drawing/2014/main" xmlns="" id="{BEFD3A36-1280-43EA-A809-A6C45D0824E3}"/>
              </a:ext>
            </a:extLst>
          </p:cNvPr>
          <p:cNvSpPr/>
          <p:nvPr/>
        </p:nvSpPr>
        <p:spPr>
          <a:xfrm>
            <a:off x="452708" y="3429000"/>
            <a:ext cx="2616422"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none" spc="0" dirty="0">
                <a:ln w="12700">
                  <a:solidFill>
                    <a:schemeClr val="tx2">
                      <a:lumMod val="75000"/>
                    </a:schemeClr>
                  </a:solidFill>
                  <a:prstDash val="solid"/>
                </a:ln>
                <a:solidFill>
                  <a:srgbClr val="66FFCC"/>
                </a:solidFill>
                <a:effectLst>
                  <a:outerShdw dist="38100" dir="2640000" algn="bl" rotWithShape="0">
                    <a:schemeClr val="tx2">
                      <a:lumMod val="75000"/>
                    </a:schemeClr>
                  </a:outerShdw>
                </a:effectLst>
              </a:rPr>
              <a:t>Serious?</a:t>
            </a:r>
          </a:p>
        </p:txBody>
      </p:sp>
      <p:pic>
        <p:nvPicPr>
          <p:cNvPr id="7" name="Picture 6" descr="A person posing for the camera&#10;&#10;Description automatically generated">
            <a:extLst>
              <a:ext uri="{FF2B5EF4-FFF2-40B4-BE49-F238E27FC236}">
                <a16:creationId xmlns:a16="http://schemas.microsoft.com/office/drawing/2014/main" xmlns="" id="{64FAAC6A-049E-4487-A1AE-289555613B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708" y="4545254"/>
            <a:ext cx="2568172" cy="1712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xmlns="" id="{79976C81-F34A-416A-AA13-45916A3BBBE7}"/>
              </a:ext>
            </a:extLst>
          </p:cNvPr>
          <p:cNvSpPr txBox="1"/>
          <p:nvPr/>
        </p:nvSpPr>
        <p:spPr>
          <a:xfrm>
            <a:off x="4049486" y="4870580"/>
            <a:ext cx="7063273" cy="933061"/>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xmlns="" id="{6BD9551B-3C4E-4172-B450-9329E726C627}"/>
              </a:ext>
            </a:extLst>
          </p:cNvPr>
          <p:cNvSpPr txBox="1"/>
          <p:nvPr/>
        </p:nvSpPr>
        <p:spPr>
          <a:xfrm>
            <a:off x="3368351" y="4519812"/>
            <a:ext cx="8218637" cy="1815882"/>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2800" b="1" dirty="0"/>
              <a:t>There was only one cure, only one </a:t>
            </a:r>
            <a:r>
              <a:rPr lang="en-US" sz="2800" b="1" dirty="0" smtClean="0"/>
              <a:t>punishment,</a:t>
            </a:r>
            <a:br>
              <a:rPr lang="en-US" sz="2800" b="1" dirty="0" smtClean="0"/>
            </a:br>
            <a:r>
              <a:rPr lang="en-US" sz="2800" b="1" dirty="0" smtClean="0"/>
              <a:t>for </a:t>
            </a:r>
            <a:r>
              <a:rPr lang="en-US" sz="2800" b="1" dirty="0"/>
              <a:t>this type of sin! </a:t>
            </a:r>
            <a:r>
              <a:rPr lang="en-US" sz="2800" b="1" dirty="0" smtClean="0"/>
              <a:t> That </a:t>
            </a:r>
            <a:r>
              <a:rPr lang="en-US" sz="2800" b="1" dirty="0"/>
              <a:t>was death! </a:t>
            </a:r>
            <a:r>
              <a:rPr lang="en-US" sz="2800" b="1" dirty="0" smtClean="0"/>
              <a:t> </a:t>
            </a:r>
            <a:br>
              <a:rPr lang="en-US" sz="2800" b="1" dirty="0" smtClean="0"/>
            </a:br>
            <a:r>
              <a:rPr lang="en-US" sz="2800" b="1" dirty="0" smtClean="0">
                <a:solidFill>
                  <a:srgbClr val="FF0000"/>
                </a:solidFill>
              </a:rPr>
              <a:t>There </a:t>
            </a:r>
            <a:r>
              <a:rPr lang="en-US" sz="2800" b="1" dirty="0">
                <a:solidFill>
                  <a:srgbClr val="FF0000"/>
                </a:solidFill>
              </a:rPr>
              <a:t>was no prayer, </a:t>
            </a:r>
            <a:r>
              <a:rPr lang="en-US" sz="2800" b="1" dirty="0" smtClean="0">
                <a:solidFill>
                  <a:srgbClr val="FF0000"/>
                </a:solidFill>
              </a:rPr>
              <a:t>and no </a:t>
            </a:r>
            <a:r>
              <a:rPr lang="en-US" sz="2800" b="1" dirty="0">
                <a:solidFill>
                  <a:srgbClr val="FF0000"/>
                </a:solidFill>
              </a:rPr>
              <a:t>sacrifice for </a:t>
            </a: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the </a:t>
            </a:r>
            <a:r>
              <a:rPr lang="en-US" sz="2800" b="1" dirty="0">
                <a:solidFill>
                  <a:srgbClr val="FF0000"/>
                </a:solidFill>
              </a:rPr>
              <a:t>sin of presumption in the </a:t>
            </a:r>
            <a:r>
              <a:rPr lang="en-US" sz="2800" b="1" dirty="0" smtClean="0">
                <a:solidFill>
                  <a:srgbClr val="FF0000"/>
                </a:solidFill>
              </a:rPr>
              <a:t>Old Testament.</a:t>
            </a:r>
            <a:endParaRPr lang="en-US" sz="2800" b="1" dirty="0">
              <a:solidFill>
                <a:srgbClr val="FF0000"/>
              </a:solidFill>
            </a:endParaRPr>
          </a:p>
        </p:txBody>
      </p:sp>
      <p:pic>
        <p:nvPicPr>
          <p:cNvPr id="2" name="Picture 1">
            <a:extLst>
              <a:ext uri="{FF2B5EF4-FFF2-40B4-BE49-F238E27FC236}">
                <a16:creationId xmlns:a16="http://schemas.microsoft.com/office/drawing/2014/main" xmlns="" id="{0BFFFB05-D76F-46C5-917B-4FD47F0B91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F8F67162-21C5-474B-9F28-DB99B21C612F}"/>
              </a:ext>
            </a:extLst>
          </p:cNvPr>
          <p:cNvSpPr>
            <a:spLocks noGrp="1"/>
          </p:cNvSpPr>
          <p:nvPr>
            <p:ph type="sldNum" sz="quarter" idx="12"/>
          </p:nvPr>
        </p:nvSpPr>
        <p:spPr/>
        <p:txBody>
          <a:bodyPr/>
          <a:lstStyle/>
          <a:p>
            <a:fld id="{B30CEF4C-B5FD-4A91-B686-A4F403DB9147}" type="slidenum">
              <a:rPr lang="en-US" smtClean="0"/>
              <a:t>44</a:t>
            </a:fld>
            <a:endParaRPr lang="en-US" dirty="0"/>
          </a:p>
        </p:txBody>
      </p:sp>
    </p:spTree>
    <p:extLst>
      <p:ext uri="{BB962C8B-B14F-4D97-AF65-F5344CB8AC3E}">
        <p14:creationId xmlns:p14="http://schemas.microsoft.com/office/powerpoint/2010/main" val="1860098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3"/>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051652" y="1166153"/>
            <a:ext cx="10014450" cy="4401205"/>
          </a:xfrm>
          <a:prstGeom prst="rect">
            <a:avLst/>
          </a:prstGeom>
          <a:noFill/>
        </p:spPr>
        <p:txBody>
          <a:bodyPr wrap="square" rtlCol="0">
            <a:spAutoFit/>
          </a:bodyPr>
          <a:lstStyle/>
          <a:p>
            <a:pPr lvl="0" algn="ctr"/>
            <a:r>
              <a:rPr lang="en-US" sz="2800" b="1" dirty="0">
                <a:solidFill>
                  <a:prstClr val="black"/>
                </a:solidFill>
                <a:latin typeface="Arial" panose="020B0604020202020204" pitchFamily="34" charset="0"/>
                <a:ea typeface="Times New Roman" panose="02020603050405020304" pitchFamily="18" charset="0"/>
              </a:rPr>
              <a:t>Presumption is a common temptation, and as Satan assails men with this, he obtains the victory most of the time. The people who are most prone to this type of sin, are Christians that believe and preach that the Torah has been done away with at the cross. </a:t>
            </a:r>
            <a:r>
              <a:rPr lang="en-US" sz="2800" b="1" dirty="0">
                <a:solidFill>
                  <a:srgbClr val="FF0000"/>
                </a:solidFill>
                <a:latin typeface="Arial" panose="020B0604020202020204" pitchFamily="34" charset="0"/>
                <a:ea typeface="Times New Roman" panose="02020603050405020304" pitchFamily="18" charset="0"/>
              </a:rPr>
              <a:t>People that are trusting their spiritual leaders are being led </a:t>
            </a:r>
            <a:r>
              <a:rPr lang="en-US" sz="2800" b="1" dirty="0" smtClean="0">
                <a:solidFill>
                  <a:srgbClr val="FF0000"/>
                </a:solidFill>
                <a:latin typeface="Arial" panose="020B0604020202020204" pitchFamily="34" charset="0"/>
                <a:ea typeface="Times New Roman" panose="02020603050405020304" pitchFamily="18" charset="0"/>
              </a:rPr>
              <a:t>astray</a:t>
            </a:r>
            <a:r>
              <a:rPr lang="en-US" sz="2800" dirty="0" smtClean="0">
                <a:solidFill>
                  <a:srgbClr val="FF0000"/>
                </a:solidFill>
                <a:latin typeface="Arial" panose="020B0604020202020204" pitchFamily="34" charset="0"/>
                <a:ea typeface="Times New Roman" panose="02020603050405020304" pitchFamily="18" charset="0"/>
              </a:rPr>
              <a:t>. </a:t>
            </a:r>
            <a:r>
              <a:rPr lang="en-US" sz="2800" b="1" dirty="0" smtClean="0">
                <a:solidFill>
                  <a:prstClr val="black"/>
                </a:solidFill>
                <a:latin typeface="Arial" panose="020B0604020202020204" pitchFamily="34" charset="0"/>
                <a:ea typeface="Times New Roman" panose="02020603050405020304" pitchFamily="18" charset="0"/>
              </a:rPr>
              <a:t> </a:t>
            </a:r>
            <a:r>
              <a:rPr lang="en-US" sz="2800" b="1" dirty="0">
                <a:solidFill>
                  <a:prstClr val="black"/>
                </a:solidFill>
                <a:latin typeface="Arial" panose="020B0604020202020204" pitchFamily="34" charset="0"/>
                <a:ea typeface="Times New Roman" panose="02020603050405020304" pitchFamily="18" charset="0"/>
              </a:rPr>
              <a:t>Presumption is Satan's counterfeit of faith.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Faith </a:t>
            </a:r>
            <a:r>
              <a:rPr lang="en-US" sz="2800" b="1" dirty="0">
                <a:solidFill>
                  <a:prstClr val="black"/>
                </a:solidFill>
                <a:latin typeface="Arial" panose="020B0604020202020204" pitchFamily="34" charset="0"/>
                <a:ea typeface="Times New Roman" panose="02020603050405020304" pitchFamily="18" charset="0"/>
              </a:rPr>
              <a:t>claims Yahuah’s promises and brings forth fruit in obedience. </a:t>
            </a:r>
            <a:r>
              <a:rPr lang="en-US" sz="2800" b="1" dirty="0">
                <a:solidFill>
                  <a:prstClr val="black"/>
                </a:solidFill>
                <a:highlight>
                  <a:srgbClr val="FFFF00"/>
                </a:highlight>
                <a:latin typeface="Arial" panose="020B0604020202020204" pitchFamily="34" charset="0"/>
                <a:ea typeface="Times New Roman" panose="02020603050405020304" pitchFamily="18" charset="0"/>
              </a:rPr>
              <a:t>Presumption also claims the </a:t>
            </a:r>
            <a:r>
              <a:rPr lang="en-US" sz="2800" b="1" dirty="0" smtClean="0">
                <a:solidFill>
                  <a:prstClr val="black"/>
                </a:solidFill>
                <a:highlight>
                  <a:srgbClr val="FFFF00"/>
                </a:highlight>
                <a:latin typeface="Arial" panose="020B0604020202020204" pitchFamily="34" charset="0"/>
                <a:ea typeface="Times New Roman" panose="02020603050405020304" pitchFamily="18" charset="0"/>
              </a:rPr>
              <a:t>promises,</a:t>
            </a:r>
            <a:br>
              <a:rPr lang="en-US" sz="2800" b="1" dirty="0" smtClean="0">
                <a:solidFill>
                  <a:prstClr val="black"/>
                </a:solidFill>
                <a:highlight>
                  <a:srgbClr val="FFFF00"/>
                </a:highlight>
                <a:latin typeface="Arial" panose="020B0604020202020204" pitchFamily="34" charset="0"/>
                <a:ea typeface="Times New Roman" panose="02020603050405020304" pitchFamily="18" charset="0"/>
              </a:rPr>
            </a:br>
            <a:r>
              <a:rPr lang="en-US" sz="2800" b="1" dirty="0" smtClean="0">
                <a:solidFill>
                  <a:prstClr val="black"/>
                </a:solidFill>
                <a:highlight>
                  <a:srgbClr val="FFFF00"/>
                </a:highlight>
                <a:latin typeface="Arial" panose="020B0604020202020204" pitchFamily="34" charset="0"/>
                <a:ea typeface="Times New Roman" panose="02020603050405020304" pitchFamily="18" charset="0"/>
              </a:rPr>
              <a:t>but </a:t>
            </a:r>
            <a:r>
              <a:rPr lang="en-US" sz="2800" b="1" dirty="0">
                <a:solidFill>
                  <a:prstClr val="black"/>
                </a:solidFill>
                <a:highlight>
                  <a:srgbClr val="FFFF00"/>
                </a:highlight>
                <a:latin typeface="Arial" panose="020B0604020202020204" pitchFamily="34" charset="0"/>
                <a:ea typeface="Times New Roman" panose="02020603050405020304" pitchFamily="18" charset="0"/>
              </a:rPr>
              <a:t>uses them as Satan did, to excuse transgression</a:t>
            </a:r>
            <a:r>
              <a:rPr lang="en-US" sz="2800" dirty="0">
                <a:solidFill>
                  <a:prstClr val="black"/>
                </a:solidFill>
                <a:latin typeface="Arial" panose="020B0604020202020204" pitchFamily="34" charset="0"/>
                <a:ea typeface="Times New Roman" panose="02020603050405020304" pitchFamily="18" charset="0"/>
              </a:rPr>
              <a:t>.</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xmlns="" id="{0C4A64A6-63BA-4CF5-B1F1-480EB6E863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9FF9DFD1-3AD4-4DAB-BB27-EE0B22B9DB48}"/>
              </a:ext>
            </a:extLst>
          </p:cNvPr>
          <p:cNvSpPr>
            <a:spLocks noGrp="1"/>
          </p:cNvSpPr>
          <p:nvPr>
            <p:ph type="sldNum" sz="quarter" idx="12"/>
          </p:nvPr>
        </p:nvSpPr>
        <p:spPr/>
        <p:txBody>
          <a:bodyPr/>
          <a:lstStyle/>
          <a:p>
            <a:fld id="{B30CEF4C-B5FD-4A91-B686-A4F403DB9147}" type="slidenum">
              <a:rPr lang="en-US" smtClean="0"/>
              <a:t>45</a:t>
            </a:fld>
            <a:endParaRPr lang="en-US"/>
          </a:p>
        </p:txBody>
      </p:sp>
    </p:spTree>
    <p:extLst>
      <p:ext uri="{BB962C8B-B14F-4D97-AF65-F5344CB8AC3E}">
        <p14:creationId xmlns:p14="http://schemas.microsoft.com/office/powerpoint/2010/main" val="231471384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929295" y="443971"/>
            <a:ext cx="7303653" cy="3323987"/>
          </a:xfrm>
          <a:prstGeom prst="rect">
            <a:avLst/>
          </a:prstGeom>
          <a:noFill/>
        </p:spPr>
        <p:txBody>
          <a:bodyPr wrap="square" rtlCol="0">
            <a:spAutoFit/>
            <a:scene3d>
              <a:camera prst="orthographicFront"/>
              <a:lightRig rig="threePt" dir="t"/>
            </a:scene3d>
            <a:sp3d extrusionH="57150">
              <a:bevelT w="38100" h="38100" prst="angle"/>
            </a:sp3d>
          </a:bodyPr>
          <a:lstStyle/>
          <a:p>
            <a:pPr lvl="0">
              <a:lnSpc>
                <a:spcPct val="150000"/>
              </a:lnSpc>
            </a:pPr>
            <a:r>
              <a:rPr lang="en-US" sz="2800" dirty="0">
                <a:solidFill>
                  <a:prstClr val="white"/>
                </a:solidFill>
              </a:rPr>
              <a:t>I</a:t>
            </a:r>
            <a:r>
              <a:rPr lang="en-US" sz="2800" dirty="0" smtClean="0">
                <a:solidFill>
                  <a:prstClr val="white"/>
                </a:solidFill>
              </a:rPr>
              <a:t>n Hebrews 10:25 of the New Testament </a:t>
            </a:r>
            <a:r>
              <a:rPr lang="en-US" sz="2800" dirty="0">
                <a:solidFill>
                  <a:prstClr val="white"/>
                </a:solidFill>
              </a:rPr>
              <a:t>it </a:t>
            </a:r>
            <a:r>
              <a:rPr lang="en-US" sz="2800" dirty="0" smtClean="0">
                <a:solidFill>
                  <a:prstClr val="white"/>
                </a:solidFill>
              </a:rPr>
              <a:t>says: </a:t>
            </a:r>
            <a:r>
              <a:rPr lang="en-US" sz="2800" b="1" dirty="0">
                <a:solidFill>
                  <a:prstClr val="white"/>
                </a:solidFill>
              </a:rPr>
              <a:t>“For if we sin </a:t>
            </a:r>
            <a:r>
              <a:rPr lang="en-US" sz="2800" b="1" u="sng" dirty="0">
                <a:solidFill>
                  <a:srgbClr val="FFFF00"/>
                </a:solidFill>
              </a:rPr>
              <a:t>willfully</a:t>
            </a:r>
            <a:r>
              <a:rPr lang="en-US" sz="2800" b="1" dirty="0">
                <a:solidFill>
                  <a:prstClr val="white"/>
                </a:solidFill>
              </a:rPr>
              <a:t> after that we have received the knowledge of the truth, there remains no more sacrifice for sin.”  </a:t>
            </a:r>
            <a:r>
              <a:rPr lang="en-US" sz="2000" i="1" dirty="0">
                <a:solidFill>
                  <a:prstClr val="white"/>
                </a:solidFill>
              </a:rPr>
              <a:t>(KJV)</a:t>
            </a:r>
          </a:p>
          <a:p>
            <a:pPr lvl="0">
              <a:lnSpc>
                <a:spcPct val="150000"/>
              </a:lnSpc>
            </a:pPr>
            <a:r>
              <a:rPr lang="en-US" sz="2800" b="1" dirty="0" smtClean="0">
                <a:solidFill>
                  <a:prstClr val="white"/>
                </a:solidFill>
              </a:rPr>
              <a:t>Is that clear enough?</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79976C81-F34A-416A-AA13-45916A3BBBE7}"/>
              </a:ext>
            </a:extLst>
          </p:cNvPr>
          <p:cNvSpPr txBox="1"/>
          <p:nvPr/>
        </p:nvSpPr>
        <p:spPr>
          <a:xfrm>
            <a:off x="4049486" y="4870580"/>
            <a:ext cx="7063273" cy="933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BD9551B-3C4E-4172-B450-9329E726C627}"/>
              </a:ext>
            </a:extLst>
          </p:cNvPr>
          <p:cNvSpPr txBox="1"/>
          <p:nvPr/>
        </p:nvSpPr>
        <p:spPr>
          <a:xfrm>
            <a:off x="1237129" y="4442467"/>
            <a:ext cx="9717742" cy="156966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prst="angle"/>
            </a:sp3d>
          </a:bodyPr>
          <a:lstStyle/>
          <a:p>
            <a:pPr lvl="0" algn="ctr"/>
            <a:r>
              <a:rPr lang="en-US" sz="3200" b="1" dirty="0">
                <a:solidFill>
                  <a:srgbClr val="FF0000"/>
                </a:solidFill>
              </a:rPr>
              <a:t>According to Scripture, Heaven has made atonement </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for </a:t>
            </a:r>
            <a:r>
              <a:rPr lang="en-US" sz="3200" b="1" dirty="0">
                <a:solidFill>
                  <a:srgbClr val="FF0000"/>
                </a:solidFill>
              </a:rPr>
              <a:t>all sins of ignorance, but there is no provision made </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for </a:t>
            </a:r>
            <a:r>
              <a:rPr lang="en-US" sz="3200" b="1" dirty="0">
                <a:solidFill>
                  <a:srgbClr val="FF0000"/>
                </a:solidFill>
              </a:rPr>
              <a:t>willful sins or willful blindness. </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xmlns="" id="{261C71DF-237D-4680-B152-9089A45CFF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C34491D8-3DD1-4EDD-8AD4-09EC2FEEB54B}"/>
              </a:ext>
            </a:extLst>
          </p:cNvPr>
          <p:cNvSpPr>
            <a:spLocks noGrp="1"/>
          </p:cNvSpPr>
          <p:nvPr>
            <p:ph type="sldNum" sz="quarter" idx="12"/>
          </p:nvPr>
        </p:nvSpPr>
        <p:spPr/>
        <p:txBody>
          <a:bodyPr/>
          <a:lstStyle/>
          <a:p>
            <a:fld id="{B30CEF4C-B5FD-4A91-B686-A4F403DB9147}" type="slidenum">
              <a:rPr lang="en-US" smtClean="0"/>
              <a:t>46</a:t>
            </a:fld>
            <a:endParaRPr lang="en-US"/>
          </a:p>
        </p:txBody>
      </p:sp>
    </p:spTree>
    <p:extLst>
      <p:ext uri="{BB962C8B-B14F-4D97-AF65-F5344CB8AC3E}">
        <p14:creationId xmlns:p14="http://schemas.microsoft.com/office/powerpoint/2010/main" val="3258829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548881" y="1060475"/>
            <a:ext cx="9302620" cy="4339650"/>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2800" b="1" dirty="0">
                <a:solidFill>
                  <a:prstClr val="black"/>
                </a:solidFill>
                <a:latin typeface="Arial" panose="020B0604020202020204" pitchFamily="34" charset="0"/>
                <a:ea typeface="Times New Roman" panose="02020603050405020304" pitchFamily="18" charset="0"/>
              </a:rPr>
              <a:t>There are only two kinds of basic sins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mentioned </a:t>
            </a:r>
            <a:r>
              <a:rPr lang="en-US" sz="2800" b="1" dirty="0">
                <a:solidFill>
                  <a:prstClr val="black"/>
                </a:solidFill>
                <a:latin typeface="Arial" panose="020B0604020202020204" pitchFamily="34" charset="0"/>
                <a:ea typeface="Times New Roman" panose="02020603050405020304" pitchFamily="18" charset="0"/>
              </a:rPr>
              <a:t>in the Bible:</a:t>
            </a:r>
          </a:p>
          <a:p>
            <a:pPr lvl="0" algn="ctr"/>
            <a:r>
              <a:rPr lang="en-US" sz="2800" b="1" dirty="0" smtClean="0">
                <a:solidFill>
                  <a:srgbClr val="0000CC"/>
                </a:solidFill>
                <a:latin typeface="Arial" panose="020B0604020202020204" pitchFamily="34" charset="0"/>
                <a:ea typeface="Times New Roman" panose="02020603050405020304" pitchFamily="18" charset="0"/>
              </a:rPr>
              <a:t>First</a:t>
            </a:r>
            <a:r>
              <a:rPr lang="en-US" sz="2800" dirty="0" smtClean="0">
                <a:solidFill>
                  <a:srgbClr val="0000CC"/>
                </a:solidFill>
                <a:latin typeface="Arial" panose="020B0604020202020204" pitchFamily="34" charset="0"/>
                <a:ea typeface="Times New Roman" panose="02020603050405020304" pitchFamily="18" charset="0"/>
              </a:rPr>
              <a:t>:</a:t>
            </a:r>
            <a:r>
              <a:rPr lang="en-US" sz="2800" b="1" dirty="0" smtClean="0">
                <a:solidFill>
                  <a:prstClr val="black"/>
                </a:solidFill>
                <a:latin typeface="Arial" panose="020B0604020202020204" pitchFamily="34" charset="0"/>
                <a:ea typeface="Times New Roman" panose="02020603050405020304" pitchFamily="18" charset="0"/>
              </a:rPr>
              <a:t> </a:t>
            </a:r>
            <a:r>
              <a:rPr lang="en-US" sz="2800" b="1" dirty="0">
                <a:solidFill>
                  <a:prstClr val="black"/>
                </a:solidFill>
                <a:latin typeface="Arial" panose="020B0604020202020204" pitchFamily="34" charset="0"/>
                <a:ea typeface="Times New Roman" panose="02020603050405020304" pitchFamily="18" charset="0"/>
              </a:rPr>
              <a:t>the sins of ignorance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600" b="1" dirty="0" smtClean="0">
                <a:solidFill>
                  <a:srgbClr val="0000CC"/>
                </a:solidFill>
                <a:latin typeface="Arial" panose="020B0604020202020204" pitchFamily="34" charset="0"/>
                <a:ea typeface="Times New Roman" panose="02020603050405020304" pitchFamily="18" charset="0"/>
              </a:rPr>
              <a:t>(</a:t>
            </a:r>
            <a:r>
              <a:rPr lang="en-US" sz="2600" b="1" dirty="0">
                <a:solidFill>
                  <a:srgbClr val="0000CC"/>
                </a:solidFill>
                <a:latin typeface="Arial" panose="020B0604020202020204" pitchFamily="34" charset="0"/>
                <a:ea typeface="Times New Roman" panose="02020603050405020304" pitchFamily="18" charset="0"/>
              </a:rPr>
              <a:t>sins I didn’t know, and I couldn’t have known) </a:t>
            </a:r>
            <a:r>
              <a:rPr lang="en-US" sz="2800" b="1" u="sng" dirty="0">
                <a:solidFill>
                  <a:srgbClr val="FF0000"/>
                </a:solidFill>
                <a:latin typeface="Arial" panose="020B0604020202020204" pitchFamily="34" charset="0"/>
                <a:ea typeface="Times New Roman" panose="02020603050405020304" pitchFamily="18" charset="0"/>
              </a:rPr>
              <a:t>and</a:t>
            </a:r>
          </a:p>
          <a:p>
            <a:pPr lvl="0" algn="ctr"/>
            <a:r>
              <a:rPr lang="en-US" sz="2800" b="1" dirty="0" smtClean="0">
                <a:solidFill>
                  <a:srgbClr val="FF0000"/>
                </a:solidFill>
                <a:latin typeface="Arial" panose="020B0604020202020204" pitchFamily="34" charset="0"/>
                <a:ea typeface="Times New Roman" panose="02020603050405020304" pitchFamily="18" charset="0"/>
              </a:rPr>
              <a:t>Secondly</a:t>
            </a:r>
            <a:r>
              <a:rPr lang="en-US" sz="2800" dirty="0" smtClean="0">
                <a:solidFill>
                  <a:srgbClr val="FF0000"/>
                </a:solidFill>
                <a:latin typeface="Arial" panose="020B0604020202020204" pitchFamily="34" charset="0"/>
                <a:ea typeface="Times New Roman" panose="02020603050405020304" pitchFamily="18" charset="0"/>
              </a:rPr>
              <a:t>:</a:t>
            </a:r>
            <a:r>
              <a:rPr lang="en-US" sz="2800" b="1" dirty="0" smtClean="0">
                <a:solidFill>
                  <a:prstClr val="black"/>
                </a:solidFill>
                <a:latin typeface="Arial" panose="020B0604020202020204" pitchFamily="34" charset="0"/>
                <a:ea typeface="Times New Roman" panose="02020603050405020304" pitchFamily="18" charset="0"/>
              </a:rPr>
              <a:t> </a:t>
            </a:r>
            <a:r>
              <a:rPr lang="en-US" sz="2800" b="1" dirty="0">
                <a:solidFill>
                  <a:prstClr val="black"/>
                </a:solidFill>
                <a:latin typeface="Arial" panose="020B0604020202020204" pitchFamily="34" charset="0"/>
                <a:ea typeface="Times New Roman" panose="02020603050405020304" pitchFamily="18" charset="0"/>
              </a:rPr>
              <a:t>willful </a:t>
            </a:r>
            <a:r>
              <a:rPr lang="en-US" sz="2800" b="1" dirty="0" smtClean="0">
                <a:solidFill>
                  <a:prstClr val="black"/>
                </a:solidFill>
                <a:latin typeface="Arial" panose="020B0604020202020204" pitchFamily="34" charset="0"/>
                <a:ea typeface="Times New Roman" panose="02020603050405020304" pitchFamily="18" charset="0"/>
              </a:rPr>
              <a:t>sins, </a:t>
            </a:r>
            <a:r>
              <a:rPr lang="en-US" sz="2800" b="1" dirty="0">
                <a:solidFill>
                  <a:prstClr val="black"/>
                </a:solidFill>
                <a:latin typeface="Arial" panose="020B0604020202020204" pitchFamily="34" charset="0"/>
                <a:ea typeface="Times New Roman" panose="02020603050405020304" pitchFamily="18" charset="0"/>
              </a:rPr>
              <a:t>or sins of presumption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600" b="1" dirty="0" smtClean="0">
                <a:solidFill>
                  <a:srgbClr val="FF0000"/>
                </a:solidFill>
                <a:latin typeface="Arial" panose="020B0604020202020204" pitchFamily="34" charset="0"/>
                <a:ea typeface="Times New Roman" panose="02020603050405020304" pitchFamily="18" charset="0"/>
              </a:rPr>
              <a:t>(</a:t>
            </a:r>
            <a:r>
              <a:rPr lang="en-US" sz="2600" b="1" dirty="0">
                <a:solidFill>
                  <a:srgbClr val="FF0000"/>
                </a:solidFill>
                <a:latin typeface="Arial" panose="020B0604020202020204" pitchFamily="34" charset="0"/>
                <a:ea typeface="Times New Roman" panose="02020603050405020304" pitchFamily="18" charset="0"/>
              </a:rPr>
              <a:t>these are known sins or sins that I know are wrong, </a:t>
            </a:r>
            <a:r>
              <a:rPr lang="en-US" sz="2600" b="1" dirty="0" smtClean="0">
                <a:solidFill>
                  <a:srgbClr val="FF0000"/>
                </a:solidFill>
                <a:latin typeface="Arial" panose="020B0604020202020204" pitchFamily="34" charset="0"/>
                <a:ea typeface="Times New Roman" panose="02020603050405020304" pitchFamily="18" charset="0"/>
              </a:rPr>
              <a:t/>
            </a:r>
            <a:br>
              <a:rPr lang="en-US" sz="2600" b="1" dirty="0" smtClean="0">
                <a:solidFill>
                  <a:srgbClr val="FF0000"/>
                </a:solidFill>
                <a:latin typeface="Arial" panose="020B0604020202020204" pitchFamily="34" charset="0"/>
                <a:ea typeface="Times New Roman" panose="02020603050405020304" pitchFamily="18" charset="0"/>
              </a:rPr>
            </a:br>
            <a:r>
              <a:rPr lang="en-US" sz="2600" b="1" dirty="0" smtClean="0">
                <a:solidFill>
                  <a:srgbClr val="FF0000"/>
                </a:solidFill>
                <a:latin typeface="Arial" panose="020B0604020202020204" pitchFamily="34" charset="0"/>
                <a:ea typeface="Times New Roman" panose="02020603050405020304" pitchFamily="18" charset="0"/>
              </a:rPr>
              <a:t>but </a:t>
            </a:r>
            <a:r>
              <a:rPr lang="en-US" sz="2600" b="1" dirty="0">
                <a:solidFill>
                  <a:srgbClr val="FF0000"/>
                </a:solidFill>
                <a:latin typeface="Arial" panose="020B0604020202020204" pitchFamily="34" charset="0"/>
                <a:ea typeface="Times New Roman" panose="02020603050405020304" pitchFamily="18" charset="0"/>
              </a:rPr>
              <a:t>I continue to commit them anyway and </a:t>
            </a:r>
            <a:r>
              <a:rPr lang="en-US" sz="2600" b="1" dirty="0" smtClean="0">
                <a:solidFill>
                  <a:srgbClr val="FF0000"/>
                </a:solidFill>
                <a:latin typeface="Arial" panose="020B0604020202020204" pitchFamily="34" charset="0"/>
                <a:ea typeface="Times New Roman" panose="02020603050405020304" pitchFamily="18" charset="0"/>
              </a:rPr>
              <a:t/>
            </a:r>
            <a:br>
              <a:rPr lang="en-US" sz="2600" b="1" dirty="0" smtClean="0">
                <a:solidFill>
                  <a:srgbClr val="FF0000"/>
                </a:solidFill>
                <a:latin typeface="Arial" panose="020B0604020202020204" pitchFamily="34" charset="0"/>
                <a:ea typeface="Times New Roman" panose="02020603050405020304" pitchFamily="18" charset="0"/>
              </a:rPr>
            </a:br>
            <a:r>
              <a:rPr lang="en-US" sz="2600" b="1" dirty="0" smtClean="0">
                <a:solidFill>
                  <a:srgbClr val="FF0000"/>
                </a:solidFill>
                <a:latin typeface="Arial" panose="020B0604020202020204" pitchFamily="34" charset="0"/>
                <a:ea typeface="Times New Roman" panose="02020603050405020304" pitchFamily="18" charset="0"/>
              </a:rPr>
              <a:t>refuse </a:t>
            </a:r>
            <a:r>
              <a:rPr lang="en-US" sz="2600" b="1" dirty="0">
                <a:solidFill>
                  <a:srgbClr val="FF0000"/>
                </a:solidFill>
                <a:latin typeface="Arial" panose="020B0604020202020204" pitchFamily="34" charset="0"/>
                <a:ea typeface="Times New Roman" panose="02020603050405020304" pitchFamily="18" charset="0"/>
              </a:rPr>
              <a:t>to give them up and repent</a:t>
            </a:r>
            <a:r>
              <a:rPr lang="en-US" sz="2600" b="1" dirty="0" smtClean="0">
                <a:solidFill>
                  <a:srgbClr val="FF0000"/>
                </a:solidFill>
                <a:latin typeface="Arial" panose="020B0604020202020204" pitchFamily="34" charset="0"/>
                <a:ea typeface="Times New Roman" panose="02020603050405020304" pitchFamily="18" charset="0"/>
              </a:rPr>
              <a:t>). </a:t>
            </a:r>
            <a:r>
              <a:rPr lang="en-US" sz="2600" b="1" dirty="0" smtClean="0">
                <a:solidFill>
                  <a:prstClr val="black"/>
                </a:solidFill>
                <a:latin typeface="Arial" panose="020B0604020202020204" pitchFamily="34" charset="0"/>
                <a:ea typeface="Times New Roman" panose="02020603050405020304" pitchFamily="18" charset="0"/>
              </a:rPr>
              <a:t> </a:t>
            </a:r>
            <a:br>
              <a:rPr lang="en-US" sz="26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James 4:17 - </a:t>
            </a:r>
            <a:r>
              <a:rPr lang="en-US" sz="2800" b="1" dirty="0">
                <a:solidFill>
                  <a:srgbClr val="0000CC"/>
                </a:solidFill>
                <a:latin typeface="Arial" panose="020B0604020202020204" pitchFamily="34" charset="0"/>
                <a:ea typeface="Times New Roman" panose="02020603050405020304" pitchFamily="18" charset="0"/>
              </a:rPr>
              <a:t>“Therefore to him that knoweth to do good, and doeth it not, to him it is sin.”</a:t>
            </a:r>
          </a:p>
        </p:txBody>
      </p:sp>
      <p:sp>
        <p:nvSpPr>
          <p:cNvPr id="4" name="TextBox 3">
            <a:extLst>
              <a:ext uri="{FF2B5EF4-FFF2-40B4-BE49-F238E27FC236}">
                <a16:creationId xmlns:a16="http://schemas.microsoft.com/office/drawing/2014/main" xmlns="" id="{133DC227-A617-42C9-8C89-1786424EA2B3}"/>
              </a:ext>
            </a:extLst>
          </p:cNvPr>
          <p:cNvSpPr txBox="1"/>
          <p:nvPr/>
        </p:nvSpPr>
        <p:spPr>
          <a:xfrm>
            <a:off x="2055110" y="5499673"/>
            <a:ext cx="8290162" cy="461665"/>
          </a:xfrm>
          <a:prstGeom prst="rect">
            <a:avLst/>
          </a:prstGeom>
          <a:solidFill>
            <a:srgbClr val="66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wrap="square" rtlCol="0">
            <a:spAutoFit/>
          </a:bodyPr>
          <a:lstStyle/>
          <a:p>
            <a:pPr algn="ctr"/>
            <a:r>
              <a:rPr lang="en-US" sz="2400" b="1" dirty="0">
                <a:latin typeface="Arial" panose="020B0604020202020204" pitchFamily="34" charset="0"/>
                <a:cs typeface="Arial" panose="020B0604020202020204" pitchFamily="34" charset="0"/>
              </a:rPr>
              <a:t>Please read Numbers 15:22-29 and Numbers </a:t>
            </a:r>
            <a:r>
              <a:rPr lang="en-US" sz="2400" b="1" dirty="0" smtClean="0">
                <a:latin typeface="Arial" panose="020B0604020202020204" pitchFamily="34" charset="0"/>
                <a:cs typeface="Arial" panose="020B0604020202020204" pitchFamily="34" charset="0"/>
              </a:rPr>
              <a:t>15:30-31.</a:t>
            </a:r>
            <a:endParaRPr lang="en-US" sz="2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FFC39ADB-28CD-4850-BAA5-C281D87E8F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C6DA47D9-C075-4ABC-919F-9CF0DB87FF1F}"/>
              </a:ext>
            </a:extLst>
          </p:cNvPr>
          <p:cNvSpPr>
            <a:spLocks noGrp="1"/>
          </p:cNvSpPr>
          <p:nvPr>
            <p:ph type="sldNum" sz="quarter" idx="12"/>
          </p:nvPr>
        </p:nvSpPr>
        <p:spPr/>
        <p:txBody>
          <a:bodyPr/>
          <a:lstStyle/>
          <a:p>
            <a:fld id="{B30CEF4C-B5FD-4A91-B686-A4F403DB9147}" type="slidenum">
              <a:rPr lang="en-US" smtClean="0"/>
              <a:t>47</a:t>
            </a:fld>
            <a:endParaRPr lang="en-US"/>
          </a:p>
        </p:txBody>
      </p:sp>
    </p:spTree>
    <p:extLst>
      <p:ext uri="{BB962C8B-B14F-4D97-AF65-F5344CB8AC3E}">
        <p14:creationId xmlns:p14="http://schemas.microsoft.com/office/powerpoint/2010/main" val="1554886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6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E3AD14DC-B534-4C62-A910-C36DCBC1B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5846" y="1570217"/>
            <a:ext cx="5447271" cy="33077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xmlns="" id="{4FA3F33E-3C69-46DD-BB27-B84033A0B506}"/>
              </a:ext>
            </a:extLst>
          </p:cNvPr>
          <p:cNvSpPr txBox="1"/>
          <p:nvPr/>
        </p:nvSpPr>
        <p:spPr>
          <a:xfrm>
            <a:off x="6583711" y="1089898"/>
            <a:ext cx="4891743" cy="446276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800" b="1" dirty="0">
                <a:solidFill>
                  <a:srgbClr val="0000CC"/>
                </a:solidFill>
                <a:latin typeface="Arial" panose="020B0604020202020204" pitchFamily="34" charset="0"/>
                <a:cs typeface="Arial" panose="020B0604020202020204" pitchFamily="34" charset="0"/>
              </a:rPr>
              <a:t>Let me </a:t>
            </a:r>
            <a:r>
              <a:rPr lang="en-US" sz="2800" b="1" dirty="0" smtClean="0">
                <a:solidFill>
                  <a:srgbClr val="0000CC"/>
                </a:solidFill>
                <a:latin typeface="Arial" panose="020B0604020202020204" pitchFamily="34" charset="0"/>
                <a:cs typeface="Arial" panose="020B0604020202020204" pitchFamily="34" charset="0"/>
              </a:rPr>
              <a:t>repeat</a:t>
            </a:r>
            <a:r>
              <a:rPr lang="en-US" sz="2800" dirty="0" smtClean="0">
                <a:solidFill>
                  <a:srgbClr val="0000CC"/>
                </a:solidFill>
                <a:latin typeface="Arial" panose="020B0604020202020204" pitchFamily="34" charset="0"/>
                <a:cs typeface="Arial" panose="020B0604020202020204" pitchFamily="34" charset="0"/>
              </a:rPr>
              <a:t>,</a:t>
            </a:r>
            <a:r>
              <a:rPr lang="en-US" sz="2800" b="1" dirty="0" smtClean="0">
                <a:solidFill>
                  <a:srgbClr val="0000CC"/>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for the sins of ignorance an offering was to be brought and it would be forgiven, </a:t>
            </a:r>
            <a:r>
              <a:rPr lang="en-US" sz="3200" b="1" dirty="0">
                <a:solidFill>
                  <a:srgbClr val="0000CC"/>
                </a:solidFill>
                <a:latin typeface="Arial" panose="020B0604020202020204" pitchFamily="34" charset="0"/>
                <a:cs typeface="Arial" panose="020B0604020202020204" pitchFamily="34" charset="0"/>
              </a:rPr>
              <a:t>but</a:t>
            </a:r>
            <a:r>
              <a:rPr lang="en-US" sz="2800" dirty="0">
                <a:latin typeface="Arial" panose="020B0604020202020204" pitchFamily="34" charset="0"/>
                <a:cs typeface="Arial" panose="020B0604020202020204" pitchFamily="34" charset="0"/>
              </a:rPr>
              <a:t> according to verse 30 for the person or people that presumptuously sinned there was </a:t>
            </a:r>
            <a:r>
              <a:rPr lang="en-US" sz="2800" b="1" dirty="0">
                <a:solidFill>
                  <a:srgbClr val="FF0000"/>
                </a:solidFill>
                <a:latin typeface="Arial" panose="020B0604020202020204" pitchFamily="34" charset="0"/>
                <a:cs typeface="Arial" panose="020B0604020202020204" pitchFamily="34" charset="0"/>
              </a:rPr>
              <a:t>NO hope, NO cure, NO offering, NO forgiveness, NO atonement </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How do we relate to that?</a:t>
            </a:r>
            <a:endParaRPr lang="en-US" dirty="0"/>
          </a:p>
        </p:txBody>
      </p:sp>
      <p:pic>
        <p:nvPicPr>
          <p:cNvPr id="4" name="Picture 3">
            <a:extLst>
              <a:ext uri="{FF2B5EF4-FFF2-40B4-BE49-F238E27FC236}">
                <a16:creationId xmlns:a16="http://schemas.microsoft.com/office/drawing/2014/main" xmlns="" id="{6B0142C8-AF79-4470-946C-077B0FFEF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A5DEF2CE-AA65-40EB-93C2-47C0144680E6}"/>
              </a:ext>
            </a:extLst>
          </p:cNvPr>
          <p:cNvSpPr>
            <a:spLocks noGrp="1"/>
          </p:cNvSpPr>
          <p:nvPr>
            <p:ph type="sldNum" sz="quarter" idx="12"/>
          </p:nvPr>
        </p:nvSpPr>
        <p:spPr/>
        <p:txBody>
          <a:bodyPr/>
          <a:lstStyle/>
          <a:p>
            <a:fld id="{B30CEF4C-B5FD-4A91-B686-A4F403DB9147}" type="slidenum">
              <a:rPr lang="en-US" smtClean="0"/>
              <a:t>48</a:t>
            </a:fld>
            <a:endParaRPr lang="en-US"/>
          </a:p>
        </p:txBody>
      </p:sp>
    </p:spTree>
    <p:extLst>
      <p:ext uri="{BB962C8B-B14F-4D97-AF65-F5344CB8AC3E}">
        <p14:creationId xmlns:p14="http://schemas.microsoft.com/office/powerpoint/2010/main" val="2068733444"/>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84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D06CE967-8BCA-45DE-8A1F-7A7B741A4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7294" y="872504"/>
            <a:ext cx="4282710" cy="2409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xmlns="" id="{B42F25BE-E98F-495F-A495-AA8DF42874CB}"/>
              </a:ext>
            </a:extLst>
          </p:cNvPr>
          <p:cNvSpPr txBox="1"/>
          <p:nvPr/>
        </p:nvSpPr>
        <p:spPr>
          <a:xfrm>
            <a:off x="477012" y="872504"/>
            <a:ext cx="6986593" cy="2677656"/>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Let me go back to </a:t>
            </a:r>
            <a:r>
              <a:rPr lang="en-US" sz="2800" dirty="0" smtClean="0">
                <a:latin typeface="Arial" panose="020B0604020202020204" pitchFamily="34" charset="0"/>
                <a:cs typeface="Arial" panose="020B0604020202020204" pitchFamily="34" charset="0"/>
              </a:rPr>
              <a:t>Christianity.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According to Scripture this means </a:t>
            </a:r>
            <a:br>
              <a:rPr lang="en-US" sz="2800"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all </a:t>
            </a:r>
            <a:r>
              <a:rPr lang="en-US" sz="2800" b="1" dirty="0">
                <a:latin typeface="Arial" panose="020B0604020202020204" pitchFamily="34" charset="0"/>
                <a:cs typeface="Arial" panose="020B0604020202020204" pitchFamily="34" charset="0"/>
              </a:rPr>
              <a:t>churches and denominations</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are called Babylon.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Christianity teaches lawlessness,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therefore </a:t>
            </a:r>
            <a:r>
              <a:rPr lang="en-US" sz="2800" dirty="0">
                <a:latin typeface="Arial" panose="020B0604020202020204" pitchFamily="34" charset="0"/>
                <a:cs typeface="Arial" panose="020B0604020202020204" pitchFamily="34" charset="0"/>
              </a:rPr>
              <a:t>a Satanic gospel. </a:t>
            </a:r>
            <a:endParaRPr lang="en-US" dirty="0"/>
          </a:p>
        </p:txBody>
      </p:sp>
      <p:pic>
        <p:nvPicPr>
          <p:cNvPr id="4" name="Picture 3">
            <a:extLst>
              <a:ext uri="{FF2B5EF4-FFF2-40B4-BE49-F238E27FC236}">
                <a16:creationId xmlns:a16="http://schemas.microsoft.com/office/drawing/2014/main" xmlns="" id="{82802FD6-A0F6-4018-9544-779C289F88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268A6788-3341-49DD-88CA-C176CA5242D3}"/>
              </a:ext>
            </a:extLst>
          </p:cNvPr>
          <p:cNvSpPr>
            <a:spLocks noGrp="1"/>
          </p:cNvSpPr>
          <p:nvPr>
            <p:ph type="sldNum" sz="quarter" idx="12"/>
          </p:nvPr>
        </p:nvSpPr>
        <p:spPr/>
        <p:txBody>
          <a:bodyPr/>
          <a:lstStyle/>
          <a:p>
            <a:fld id="{B30CEF4C-B5FD-4A91-B686-A4F403DB9147}" type="slidenum">
              <a:rPr lang="en-US" smtClean="0"/>
              <a:t>49</a:t>
            </a:fld>
            <a:endParaRPr lang="en-US"/>
          </a:p>
        </p:txBody>
      </p:sp>
      <p:sp>
        <p:nvSpPr>
          <p:cNvPr id="8" name="TextBox 7">
            <a:extLst>
              <a:ext uri="{FF2B5EF4-FFF2-40B4-BE49-F238E27FC236}">
                <a16:creationId xmlns:a16="http://schemas.microsoft.com/office/drawing/2014/main" xmlns="" id="{B42F25BE-E98F-495F-A495-AA8DF42874CB}"/>
              </a:ext>
            </a:extLst>
          </p:cNvPr>
          <p:cNvSpPr txBox="1"/>
          <p:nvPr/>
        </p:nvSpPr>
        <p:spPr>
          <a:xfrm>
            <a:off x="477012" y="3645116"/>
            <a:ext cx="11105388" cy="2523768"/>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Their </a:t>
            </a:r>
            <a:r>
              <a:rPr lang="en-US" sz="2800" dirty="0">
                <a:latin typeface="Arial" panose="020B0604020202020204" pitchFamily="34" charset="0"/>
                <a:cs typeface="Arial" panose="020B0604020202020204" pitchFamily="34" charset="0"/>
              </a:rPr>
              <a:t>slogan seems to </a:t>
            </a:r>
            <a:r>
              <a:rPr lang="en-US" sz="2800" dirty="0" smtClean="0">
                <a:latin typeface="Arial" panose="020B0604020202020204" pitchFamily="34" charset="0"/>
                <a:cs typeface="Arial" panose="020B0604020202020204" pitchFamily="34" charset="0"/>
              </a:rPr>
              <a:t>be: </a:t>
            </a:r>
            <a:br>
              <a:rPr lang="en-US" sz="2800"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We are not under the law, but under grace." </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And </a:t>
            </a:r>
            <a:r>
              <a:rPr lang="en-US" sz="2800" dirty="0">
                <a:latin typeface="Arial" panose="020B0604020202020204" pitchFamily="34" charset="0"/>
                <a:cs typeface="Arial" panose="020B0604020202020204" pitchFamily="34" charset="0"/>
              </a:rPr>
              <a:t>many people swallow that lie. </a:t>
            </a:r>
            <a:endParaRPr lang="en-US" sz="2800" dirty="0" smtClean="0">
              <a:latin typeface="Arial" panose="020B0604020202020204" pitchFamily="34" charset="0"/>
              <a:cs typeface="Arial" panose="020B0604020202020204" pitchFamily="34" charset="0"/>
            </a:endParaRPr>
          </a:p>
          <a:p>
            <a:pPr algn="ctr"/>
            <a:r>
              <a:rPr lang="en-US" sz="2800" b="1" dirty="0" smtClean="0">
                <a:highlight>
                  <a:srgbClr val="00FF00"/>
                </a:highlight>
                <a:latin typeface="Arial" panose="020B0604020202020204" pitchFamily="34" charset="0"/>
                <a:cs typeface="Arial" panose="020B0604020202020204" pitchFamily="34" charset="0"/>
              </a:rPr>
              <a:t>That </a:t>
            </a:r>
            <a:r>
              <a:rPr lang="en-US" sz="2800" b="1" dirty="0">
                <a:highlight>
                  <a:srgbClr val="00FF00"/>
                </a:highlight>
                <a:latin typeface="Arial" panose="020B0604020202020204" pitchFamily="34" charset="0"/>
                <a:cs typeface="Arial" panose="020B0604020202020204" pitchFamily="34" charset="0"/>
              </a:rPr>
              <a:t>is the </a:t>
            </a:r>
            <a:r>
              <a:rPr lang="en-US" sz="2800" b="1" dirty="0" smtClean="0">
                <a:highlight>
                  <a:srgbClr val="00FF00"/>
                </a:highlight>
                <a:latin typeface="Arial" panose="020B0604020202020204" pitchFamily="34" charset="0"/>
                <a:cs typeface="Arial" panose="020B0604020202020204" pitchFamily="34" charset="0"/>
              </a:rPr>
              <a:t>catch-all phrase </a:t>
            </a:r>
            <a:r>
              <a:rPr lang="en-US" sz="2800" b="1" dirty="0">
                <a:highlight>
                  <a:srgbClr val="00FF00"/>
                </a:highlight>
                <a:latin typeface="Arial" panose="020B0604020202020204" pitchFamily="34" charset="0"/>
                <a:cs typeface="Arial" panose="020B0604020202020204" pitchFamily="34" charset="0"/>
              </a:rPr>
              <a:t>that explains and excuses </a:t>
            </a:r>
            <a:r>
              <a:rPr lang="en-US" sz="2800" b="1" dirty="0" smtClean="0">
                <a:highlight>
                  <a:srgbClr val="00FF00"/>
                </a:highlight>
                <a:latin typeface="Arial" panose="020B0604020202020204" pitchFamily="34" charset="0"/>
                <a:cs typeface="Arial" panose="020B0604020202020204" pitchFamily="34" charset="0"/>
              </a:rPr>
              <a:t/>
            </a:r>
            <a:br>
              <a:rPr lang="en-US" sz="2800" b="1" dirty="0" smtClean="0">
                <a:highlight>
                  <a:srgbClr val="00FF00"/>
                </a:highlight>
                <a:latin typeface="Arial" panose="020B0604020202020204" pitchFamily="34" charset="0"/>
                <a:cs typeface="Arial" panose="020B0604020202020204" pitchFamily="34" charset="0"/>
              </a:rPr>
            </a:br>
            <a:r>
              <a:rPr lang="en-US" sz="2800" b="1" dirty="0" smtClean="0">
                <a:highlight>
                  <a:srgbClr val="00FF00"/>
                </a:highlight>
                <a:latin typeface="Arial" panose="020B0604020202020204" pitchFamily="34" charset="0"/>
                <a:cs typeface="Arial" panose="020B0604020202020204" pitchFamily="34" charset="0"/>
              </a:rPr>
              <a:t>all </a:t>
            </a:r>
            <a:r>
              <a:rPr lang="en-US" sz="2800" b="1" dirty="0">
                <a:highlight>
                  <a:srgbClr val="00FF00"/>
                </a:highlight>
                <a:latin typeface="Arial" panose="020B0604020202020204" pitchFamily="34" charset="0"/>
                <a:cs typeface="Arial" panose="020B0604020202020204" pitchFamily="34" charset="0"/>
              </a:rPr>
              <a:t>sin and unrighteousness in Christianity.</a:t>
            </a:r>
          </a:p>
          <a:p>
            <a:endParaRPr lang="en-US" dirty="0"/>
          </a:p>
        </p:txBody>
      </p:sp>
    </p:spTree>
    <p:extLst>
      <p:ext uri="{BB962C8B-B14F-4D97-AF65-F5344CB8AC3E}">
        <p14:creationId xmlns:p14="http://schemas.microsoft.com/office/powerpoint/2010/main" val="1627832574"/>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75127" y="1015582"/>
            <a:ext cx="9697673" cy="5016758"/>
          </a:xfrm>
          <a:prstGeom prst="rect">
            <a:avLst/>
          </a:prstGeom>
          <a:noFill/>
        </p:spPr>
        <p:txBody>
          <a:bodyPr wrap="square" rtlCol="0">
            <a:spAutoFit/>
          </a:bodyPr>
          <a:lstStyle/>
          <a:p>
            <a:pPr algn="ctr"/>
            <a:r>
              <a:rPr lang="en-US" sz="3200" dirty="0"/>
              <a:t>YHVH  (pronounced as Yahweh or Yahuah) is the name of the Heavenly Father.  His name, which He says is </a:t>
            </a:r>
            <a:r>
              <a:rPr lang="en-US" sz="3200" dirty="0" smtClean="0"/>
              <a:t/>
            </a:r>
            <a:br>
              <a:rPr lang="en-US" sz="3200" dirty="0" smtClean="0"/>
            </a:br>
            <a:r>
              <a:rPr lang="en-US" sz="3200" dirty="0" smtClean="0"/>
              <a:t>"</a:t>
            </a:r>
            <a:r>
              <a:rPr lang="en-US" sz="3200" dirty="0"/>
              <a:t>My memorial to all generations," </a:t>
            </a:r>
            <a:r>
              <a:rPr lang="en-US" sz="3200" dirty="0" smtClean="0"/>
              <a:t>(see </a:t>
            </a:r>
            <a:r>
              <a:rPr lang="en-US" sz="3200" dirty="0"/>
              <a:t>Exodus 3:15) carries the meaning of "He is," or "He causes to </a:t>
            </a:r>
            <a:r>
              <a:rPr lang="en-US" sz="3200" dirty="0" smtClean="0"/>
              <a:t>be.” </a:t>
            </a:r>
            <a:br>
              <a:rPr lang="en-US" sz="3200" dirty="0" smtClean="0"/>
            </a:br>
            <a:r>
              <a:rPr lang="en-US" sz="3200" dirty="0" smtClean="0"/>
              <a:t>Bible </a:t>
            </a:r>
            <a:r>
              <a:rPr lang="en-US" sz="3200" dirty="0"/>
              <a:t>Translators admit to removing His Name over 7000 times from our Bibles and replacing it with the Title LORD and God, which applies to any pagan god or idol. </a:t>
            </a:r>
            <a:r>
              <a:rPr lang="en-US" sz="3200" dirty="0" smtClean="0"/>
              <a:t/>
            </a:r>
            <a:br>
              <a:rPr lang="en-US" sz="3200" dirty="0" smtClean="0"/>
            </a:br>
            <a:r>
              <a:rPr lang="en-US" sz="3200" dirty="0" smtClean="0"/>
              <a:t>Why </a:t>
            </a:r>
            <a:r>
              <a:rPr lang="en-US" sz="3200" dirty="0"/>
              <a:t>is it that Satan’s name does not change in the Bible, </a:t>
            </a:r>
            <a:r>
              <a:rPr lang="en-US" sz="3200" dirty="0" smtClean="0"/>
              <a:t>but the names of </a:t>
            </a:r>
            <a:r>
              <a:rPr lang="en-US" sz="3200" dirty="0" err="1" smtClean="0"/>
              <a:t>Yahuwah</a:t>
            </a:r>
            <a:r>
              <a:rPr lang="en-US" sz="3200" dirty="0" smtClean="0"/>
              <a:t>, </a:t>
            </a:r>
            <a:r>
              <a:rPr lang="en-US" sz="3200" dirty="0"/>
              <a:t>and His Son </a:t>
            </a:r>
            <a:r>
              <a:rPr lang="en-US" sz="3200" dirty="0" smtClean="0"/>
              <a:t>Yahusha, </a:t>
            </a:r>
            <a:br>
              <a:rPr lang="en-US" sz="3200" dirty="0" smtClean="0"/>
            </a:br>
            <a:r>
              <a:rPr lang="en-US" sz="3200" dirty="0" smtClean="0"/>
              <a:t>have </a:t>
            </a:r>
            <a:r>
              <a:rPr lang="en-US" sz="3200" dirty="0"/>
              <a:t>deliberately been removed? </a:t>
            </a:r>
          </a:p>
        </p:txBody>
      </p:sp>
      <p:pic>
        <p:nvPicPr>
          <p:cNvPr id="6" name="Picture 5">
            <a:extLst>
              <a:ext uri="{FF2B5EF4-FFF2-40B4-BE49-F238E27FC236}">
                <a16:creationId xmlns:a16="http://schemas.microsoft.com/office/drawing/2014/main" xmlns="" id="{4EBE818C-5BDD-40E6-AE49-59BB03C500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A35D6B16-3A5D-4EC4-AECD-9C47F24F7CAE}"/>
              </a:ext>
            </a:extLst>
          </p:cNvPr>
          <p:cNvSpPr>
            <a:spLocks noGrp="1"/>
          </p:cNvSpPr>
          <p:nvPr>
            <p:ph type="sldNum" sz="quarter" idx="12"/>
          </p:nvPr>
        </p:nvSpPr>
        <p:spPr/>
        <p:txBody>
          <a:bodyPr/>
          <a:lstStyle/>
          <a:p>
            <a:fld id="{B30CEF4C-B5FD-4A91-B686-A4F403DB9147}" type="slidenum">
              <a:rPr lang="en-US" smtClean="0"/>
              <a:t>5</a:t>
            </a:fld>
            <a:endParaRPr lang="en-US"/>
          </a:p>
        </p:txBody>
      </p:sp>
      <p:sp>
        <p:nvSpPr>
          <p:cNvPr id="7" name="TextBox 6">
            <a:extLst>
              <a:ext uri="{FF2B5EF4-FFF2-40B4-BE49-F238E27FC236}">
                <a16:creationId xmlns:a16="http://schemas.microsoft.com/office/drawing/2014/main" xmlns="" id="{9A21F1B6-E415-4F4C-96AB-D1B975AB5366}"/>
              </a:ext>
            </a:extLst>
          </p:cNvPr>
          <p:cNvSpPr txBox="1"/>
          <p:nvPr/>
        </p:nvSpPr>
        <p:spPr>
          <a:xfrm rot="20534816">
            <a:off x="1800837" y="2421478"/>
            <a:ext cx="7712279" cy="1077218"/>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lvl="0" algn="ctr"/>
            <a:r>
              <a:rPr lang="en-US" sz="3200" dirty="0">
                <a:solidFill>
                  <a:srgbClr val="FF0000"/>
                </a:solidFill>
                <a:latin typeface="Arial Black" panose="020B0A04020102020204" pitchFamily="34" charset="0"/>
              </a:rPr>
              <a:t>Was it done on purpose, inspired by Satan?</a:t>
            </a:r>
          </a:p>
        </p:txBody>
      </p:sp>
    </p:spTree>
    <p:extLst>
      <p:ext uri="{BB962C8B-B14F-4D97-AF65-F5344CB8AC3E}">
        <p14:creationId xmlns:p14="http://schemas.microsoft.com/office/powerpoint/2010/main" val="42046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05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CDEE232-0D46-444B-970B-EC4A7738B0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409" y="594443"/>
            <a:ext cx="3089949" cy="2548019"/>
          </a:xfrm>
          <a:prstGeom prst="rect">
            <a:avLst/>
          </a:prstGeom>
        </p:spPr>
      </p:pic>
      <p:sp>
        <p:nvSpPr>
          <p:cNvPr id="3" name="TextBox 2">
            <a:extLst>
              <a:ext uri="{FF2B5EF4-FFF2-40B4-BE49-F238E27FC236}">
                <a16:creationId xmlns:a16="http://schemas.microsoft.com/office/drawing/2014/main" xmlns="" id="{E4AB72BF-E748-4E45-9669-0089FD1BE124}"/>
              </a:ext>
            </a:extLst>
          </p:cNvPr>
          <p:cNvSpPr txBox="1"/>
          <p:nvPr/>
        </p:nvSpPr>
        <p:spPr>
          <a:xfrm>
            <a:off x="3835754" y="1286933"/>
            <a:ext cx="7137045" cy="954107"/>
          </a:xfrm>
          <a:prstGeom prst="rect">
            <a:avLst/>
          </a:prstGeom>
          <a:noFill/>
        </p:spPr>
        <p:txBody>
          <a:bodyPr wrap="square" rtlCol="0">
            <a:spAutoFit/>
          </a:bodyPr>
          <a:lstStyle/>
          <a:p>
            <a:r>
              <a:rPr lang="en-US" sz="2800" dirty="0"/>
              <a:t>Here are </a:t>
            </a:r>
            <a:r>
              <a:rPr lang="en-US" sz="2800" dirty="0" smtClean="0"/>
              <a:t>some examples </a:t>
            </a:r>
            <a:r>
              <a:rPr lang="en-US" sz="2800" dirty="0"/>
              <a:t>of statements from Christian denominations in reference to the law. </a:t>
            </a:r>
          </a:p>
        </p:txBody>
      </p:sp>
      <p:sp>
        <p:nvSpPr>
          <p:cNvPr id="4" name="TextBox 3">
            <a:extLst>
              <a:ext uri="{FF2B5EF4-FFF2-40B4-BE49-F238E27FC236}">
                <a16:creationId xmlns:a16="http://schemas.microsoft.com/office/drawing/2014/main" xmlns="" id="{15B14738-499A-40F1-A00B-A86BAA1CC734}"/>
              </a:ext>
            </a:extLst>
          </p:cNvPr>
          <p:cNvSpPr txBox="1"/>
          <p:nvPr/>
        </p:nvSpPr>
        <p:spPr>
          <a:xfrm>
            <a:off x="704813" y="3159471"/>
            <a:ext cx="10859658" cy="3108543"/>
          </a:xfrm>
          <a:prstGeom prst="rect">
            <a:avLst/>
          </a:prstGeom>
          <a:noFill/>
        </p:spPr>
        <p:txBody>
          <a:bodyPr wrap="square" rtlCol="0">
            <a:spAutoFit/>
          </a:bodyPr>
          <a:lstStyle/>
          <a:p>
            <a:r>
              <a:rPr lang="en-US" sz="2800" b="1" dirty="0"/>
              <a:t>Question: </a:t>
            </a:r>
            <a:r>
              <a:rPr lang="en-US" sz="2800" dirty="0"/>
              <a:t>Have the 10 Commandments been </a:t>
            </a:r>
            <a:r>
              <a:rPr lang="en-US" sz="2800" dirty="0" smtClean="0"/>
              <a:t>abolished</a:t>
            </a:r>
            <a:r>
              <a:rPr lang="en-US" sz="2800" dirty="0"/>
              <a:t>? </a:t>
            </a:r>
          </a:p>
          <a:p>
            <a:r>
              <a:rPr lang="en-US" sz="2800" dirty="0" smtClean="0">
                <a:solidFill>
                  <a:srgbClr val="FF0000"/>
                </a:solidFill>
              </a:rPr>
              <a:t>Gospelway.com </a:t>
            </a:r>
            <a:r>
              <a:rPr lang="en-US" sz="2800" dirty="0"/>
              <a:t>– speaking about </a:t>
            </a:r>
            <a:r>
              <a:rPr lang="en-US" sz="2800" dirty="0" smtClean="0"/>
              <a:t>“old </a:t>
            </a:r>
            <a:r>
              <a:rPr lang="en-US" sz="2800" dirty="0"/>
              <a:t>Testament </a:t>
            </a:r>
            <a:r>
              <a:rPr lang="en-US" sz="2800" dirty="0" smtClean="0"/>
              <a:t>laws”</a:t>
            </a:r>
            <a:endParaRPr lang="en-US" sz="2800" dirty="0"/>
          </a:p>
          <a:p>
            <a:r>
              <a:rPr lang="en-US" sz="2800" b="1" dirty="0"/>
              <a:t>“Jesus removed the ordinances, so we need not keep the laws regarding foods, holy days, or the Sabbath (Col. 2:16). </a:t>
            </a:r>
            <a:r>
              <a:rPr lang="en-US" sz="2800" b="1" dirty="0" smtClean="0"/>
              <a:t> But </a:t>
            </a:r>
            <a:r>
              <a:rPr lang="en-US" sz="2800" b="1" dirty="0"/>
              <a:t>the Sabbath was one of the Ten Commandments </a:t>
            </a:r>
            <a:r>
              <a:rPr lang="en-US" sz="2800" b="1" dirty="0" smtClean="0"/>
              <a:t>hence</a:t>
            </a:r>
            <a:r>
              <a:rPr lang="en-US" sz="2800" b="1" dirty="0"/>
              <a:t>, all the Old Testament laws were removed, including the Ten Commandments and the Sabbath.”  </a:t>
            </a:r>
          </a:p>
          <a:p>
            <a:r>
              <a:rPr lang="en-US" sz="2800" dirty="0"/>
              <a:t>  - </a:t>
            </a:r>
            <a:r>
              <a:rPr lang="en-US" sz="2800" u="sng" dirty="0" smtClean="0">
                <a:solidFill>
                  <a:srgbClr val="FF0000"/>
                </a:solidFill>
              </a:rPr>
              <a:t>Gospelway.com</a:t>
            </a:r>
            <a:r>
              <a:rPr lang="en-US" sz="2800" dirty="0" smtClean="0">
                <a:solidFill>
                  <a:srgbClr val="FF0000"/>
                </a:solidFill>
              </a:rPr>
              <a:t> – </a:t>
            </a:r>
            <a:r>
              <a:rPr lang="en-US" sz="2800" dirty="0">
                <a:solidFill>
                  <a:srgbClr val="FF0000"/>
                </a:solidFill>
              </a:rPr>
              <a:t>“</a:t>
            </a:r>
            <a:r>
              <a:rPr lang="en-US" sz="2800" u="sng" dirty="0">
                <a:solidFill>
                  <a:srgbClr val="FF0000"/>
                </a:solidFill>
              </a:rPr>
              <a:t>Old Testament </a:t>
            </a:r>
            <a:r>
              <a:rPr lang="en-US" sz="2800" u="sng" dirty="0" smtClean="0">
                <a:solidFill>
                  <a:srgbClr val="FF0000"/>
                </a:solidFill>
              </a:rPr>
              <a:t>Laws</a:t>
            </a:r>
            <a:r>
              <a:rPr lang="en-US" sz="2800" dirty="0" smtClean="0">
                <a:solidFill>
                  <a:srgbClr val="FF0000"/>
                </a:solidFill>
              </a:rPr>
              <a:t>”</a:t>
            </a:r>
            <a:endParaRPr lang="en-US" sz="2800" u="sng" dirty="0">
              <a:solidFill>
                <a:srgbClr val="FF0000"/>
              </a:solidFill>
            </a:endParaRPr>
          </a:p>
        </p:txBody>
      </p:sp>
      <p:pic>
        <p:nvPicPr>
          <p:cNvPr id="5" name="Picture 4">
            <a:extLst>
              <a:ext uri="{FF2B5EF4-FFF2-40B4-BE49-F238E27FC236}">
                <a16:creationId xmlns:a16="http://schemas.microsoft.com/office/drawing/2014/main" xmlns="" id="{8E2352BC-CD08-4B0E-BE07-D66B58F4C2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B481FDCA-9950-4175-B410-FB8BCBBC881C}"/>
              </a:ext>
            </a:extLst>
          </p:cNvPr>
          <p:cNvSpPr>
            <a:spLocks noGrp="1"/>
          </p:cNvSpPr>
          <p:nvPr>
            <p:ph type="sldNum" sz="quarter" idx="12"/>
          </p:nvPr>
        </p:nvSpPr>
        <p:spPr/>
        <p:txBody>
          <a:bodyPr/>
          <a:lstStyle/>
          <a:p>
            <a:fld id="{B30CEF4C-B5FD-4A91-B686-A4F403DB9147}" type="slidenum">
              <a:rPr lang="en-US" smtClean="0"/>
              <a:t>50</a:t>
            </a:fld>
            <a:endParaRPr lang="en-US"/>
          </a:p>
        </p:txBody>
      </p:sp>
    </p:spTree>
    <p:extLst>
      <p:ext uri="{BB962C8B-B14F-4D97-AF65-F5344CB8AC3E}">
        <p14:creationId xmlns:p14="http://schemas.microsoft.com/office/powerpoint/2010/main" val="3797823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up)">
                                      <p:cBhvr>
                                        <p:cTn id="7" dur="500"/>
                                        <p:tgtEl>
                                          <p:spTgt spid="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ipe(up)">
                                      <p:cBhvr>
                                        <p:cTn id="1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05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4AB72BF-E748-4E45-9669-0089FD1BE124}"/>
              </a:ext>
            </a:extLst>
          </p:cNvPr>
          <p:cNvSpPr txBox="1"/>
          <p:nvPr/>
        </p:nvSpPr>
        <p:spPr>
          <a:xfrm>
            <a:off x="3594847" y="1286933"/>
            <a:ext cx="8023411" cy="954107"/>
          </a:xfrm>
          <a:prstGeom prst="rect">
            <a:avLst/>
          </a:prstGeom>
          <a:noFill/>
        </p:spPr>
        <p:txBody>
          <a:bodyPr wrap="square" rtlCol="0">
            <a:spAutoFit/>
          </a:bodyPr>
          <a:lstStyle/>
          <a:p>
            <a:r>
              <a:rPr lang="en-US" sz="2800" dirty="0"/>
              <a:t>Here is another one with the question from </a:t>
            </a:r>
            <a:r>
              <a:rPr lang="en-US" sz="2800" dirty="0" smtClean="0">
                <a:solidFill>
                  <a:srgbClr val="FF0000"/>
                </a:solidFill>
              </a:rPr>
              <a:t>Bible.ca&gt;:</a:t>
            </a:r>
            <a:r>
              <a:rPr lang="en-US" sz="2800" dirty="0" smtClean="0"/>
              <a:t> </a:t>
            </a:r>
            <a:r>
              <a:rPr lang="en-US" sz="2800" b="1" dirty="0" smtClean="0"/>
              <a:t>“Was </a:t>
            </a:r>
            <a:r>
              <a:rPr lang="en-US" sz="2800" b="1" dirty="0"/>
              <a:t>the 7th Day Sabbath abolished</a:t>
            </a:r>
            <a:r>
              <a:rPr lang="en-US" sz="2800" b="1" dirty="0" smtClean="0"/>
              <a:t>?”</a:t>
            </a:r>
            <a:endParaRPr lang="en-US" sz="2800" b="1" dirty="0">
              <a:solidFill>
                <a:srgbClr val="FF0000"/>
              </a:solidFill>
            </a:endParaRPr>
          </a:p>
        </p:txBody>
      </p:sp>
      <p:sp>
        <p:nvSpPr>
          <p:cNvPr id="4" name="TextBox 3">
            <a:extLst>
              <a:ext uri="{FF2B5EF4-FFF2-40B4-BE49-F238E27FC236}">
                <a16:creationId xmlns:a16="http://schemas.microsoft.com/office/drawing/2014/main" xmlns="" id="{15B14738-499A-40F1-A00B-A86BAA1CC734}"/>
              </a:ext>
            </a:extLst>
          </p:cNvPr>
          <p:cNvSpPr txBox="1"/>
          <p:nvPr/>
        </p:nvSpPr>
        <p:spPr>
          <a:xfrm>
            <a:off x="704813" y="3287340"/>
            <a:ext cx="10796905" cy="2677656"/>
          </a:xfrm>
          <a:prstGeom prst="rect">
            <a:avLst/>
          </a:prstGeom>
          <a:noFill/>
        </p:spPr>
        <p:txBody>
          <a:bodyPr wrap="square" rtlCol="0">
            <a:spAutoFit/>
          </a:bodyPr>
          <a:lstStyle/>
          <a:p>
            <a:r>
              <a:rPr lang="en-US" sz="2800" b="1" dirty="0" smtClean="0"/>
              <a:t>“Sabbath </a:t>
            </a:r>
            <a:r>
              <a:rPr lang="en-US" sz="2800" b="1" dirty="0"/>
              <a:t>Keepers </a:t>
            </a:r>
            <a:r>
              <a:rPr lang="en-US" sz="2800" b="1" dirty="0" smtClean="0"/>
              <a:t>refuted.” </a:t>
            </a:r>
            <a:endParaRPr lang="en-US" sz="2800" b="1" dirty="0"/>
          </a:p>
          <a:p>
            <a:r>
              <a:rPr lang="en-US" sz="2800" b="1" dirty="0"/>
              <a:t>“The Sabbath commandment was stated to be abolished in Col 2:14-16. </a:t>
            </a:r>
            <a:r>
              <a:rPr lang="en-US" sz="2800" b="1" dirty="0">
                <a:solidFill>
                  <a:srgbClr val="FF0000"/>
                </a:solidFill>
              </a:rPr>
              <a:t>This means that under the New Covenant law, 9 of the 10 commandments have been carried forward and one is </a:t>
            </a:r>
            <a:r>
              <a:rPr lang="en-US" sz="2800" b="1" dirty="0" smtClean="0">
                <a:solidFill>
                  <a:srgbClr val="FF0000"/>
                </a:solidFill>
              </a:rPr>
              <a:t>abolished</a:t>
            </a:r>
            <a:r>
              <a:rPr lang="en-US" sz="2800" dirty="0" smtClean="0">
                <a:solidFill>
                  <a:srgbClr val="FF0000"/>
                </a:solidFill>
              </a:rPr>
              <a:t>.</a:t>
            </a:r>
            <a:r>
              <a:rPr lang="en-US" sz="2800" b="1" dirty="0" smtClean="0"/>
              <a:t>”  </a:t>
            </a:r>
          </a:p>
          <a:p>
            <a:pPr algn="ctr"/>
            <a:r>
              <a:rPr lang="en-US" sz="2800" b="1" dirty="0" smtClean="0"/>
              <a:t>This </a:t>
            </a:r>
            <a:r>
              <a:rPr lang="en-US" sz="2800" b="1" dirty="0"/>
              <a:t>Church comes to the same conclusion as the previous one, </a:t>
            </a:r>
            <a:r>
              <a:rPr lang="en-US" sz="2800" b="1" dirty="0" smtClean="0"/>
              <a:t/>
            </a:r>
            <a:br>
              <a:rPr lang="en-US" sz="2800" b="1" dirty="0" smtClean="0"/>
            </a:br>
            <a:r>
              <a:rPr lang="en-US" sz="2800" b="1" dirty="0" smtClean="0"/>
              <a:t>but </a:t>
            </a:r>
            <a:r>
              <a:rPr lang="en-US" sz="2800" b="1" dirty="0"/>
              <a:t>are they correct?</a:t>
            </a:r>
            <a:endParaRPr lang="en-US" sz="2800" b="1" u="sng" dirty="0">
              <a:solidFill>
                <a:srgbClr val="FF0000"/>
              </a:solidFill>
            </a:endParaRPr>
          </a:p>
        </p:txBody>
      </p:sp>
      <p:pic>
        <p:nvPicPr>
          <p:cNvPr id="6" name="Picture 5">
            <a:extLst>
              <a:ext uri="{FF2B5EF4-FFF2-40B4-BE49-F238E27FC236}">
                <a16:creationId xmlns:a16="http://schemas.microsoft.com/office/drawing/2014/main" xmlns="" id="{26DC5B71-6FCC-4121-BE52-9EAAB02E2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16E2EDC0-CA58-4843-8D7E-A9A619AF5409}"/>
              </a:ext>
            </a:extLst>
          </p:cNvPr>
          <p:cNvSpPr>
            <a:spLocks noGrp="1"/>
          </p:cNvSpPr>
          <p:nvPr>
            <p:ph type="sldNum" sz="quarter" idx="12"/>
          </p:nvPr>
        </p:nvSpPr>
        <p:spPr/>
        <p:txBody>
          <a:bodyPr/>
          <a:lstStyle/>
          <a:p>
            <a:fld id="{B30CEF4C-B5FD-4A91-B686-A4F403DB9147}" type="slidenum">
              <a:rPr lang="en-US" smtClean="0"/>
              <a:t>51</a:t>
            </a:fld>
            <a:endParaRPr lang="en-US"/>
          </a:p>
        </p:txBody>
      </p:sp>
      <p:pic>
        <p:nvPicPr>
          <p:cNvPr id="10" name="Picture 9">
            <a:extLst>
              <a:ext uri="{FF2B5EF4-FFF2-40B4-BE49-F238E27FC236}">
                <a16:creationId xmlns:a16="http://schemas.microsoft.com/office/drawing/2014/main" xmlns="" id="{CCDEE232-0D46-444B-970B-EC4A7738B0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898" y="489976"/>
            <a:ext cx="3089949" cy="2548019"/>
          </a:xfrm>
          <a:prstGeom prst="rect">
            <a:avLst/>
          </a:prstGeom>
        </p:spPr>
      </p:pic>
    </p:spTree>
    <p:extLst>
      <p:ext uri="{BB962C8B-B14F-4D97-AF65-F5344CB8AC3E}">
        <p14:creationId xmlns:p14="http://schemas.microsoft.com/office/powerpoint/2010/main" val="3016084221"/>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05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4AB72BF-E748-4E45-9669-0089FD1BE124}"/>
              </a:ext>
            </a:extLst>
          </p:cNvPr>
          <p:cNvSpPr txBox="1"/>
          <p:nvPr/>
        </p:nvSpPr>
        <p:spPr>
          <a:xfrm>
            <a:off x="3594847" y="1286933"/>
            <a:ext cx="8023411" cy="954107"/>
          </a:xfrm>
          <a:prstGeom prst="rect">
            <a:avLst/>
          </a:prstGeom>
          <a:noFill/>
        </p:spPr>
        <p:txBody>
          <a:bodyPr wrap="square" rtlCol="0">
            <a:spAutoFit/>
          </a:bodyPr>
          <a:lstStyle/>
          <a:p>
            <a:r>
              <a:rPr lang="en-US" sz="2800" dirty="0"/>
              <a:t>Here is another one with the question from </a:t>
            </a:r>
            <a:r>
              <a:rPr lang="en-US" sz="2800" dirty="0" smtClean="0">
                <a:solidFill>
                  <a:srgbClr val="FF0000"/>
                </a:solidFill>
              </a:rPr>
              <a:t>Bible.ca&gt;:</a:t>
            </a:r>
            <a:r>
              <a:rPr lang="en-US" sz="2800" dirty="0" smtClean="0"/>
              <a:t> </a:t>
            </a:r>
            <a:r>
              <a:rPr lang="en-US" sz="2800" b="1" dirty="0" smtClean="0"/>
              <a:t>“Was </a:t>
            </a:r>
            <a:r>
              <a:rPr lang="en-US" sz="2800" b="1" dirty="0"/>
              <a:t>the 7th Day Sabbath abolished</a:t>
            </a:r>
            <a:r>
              <a:rPr lang="en-US" sz="2800" b="1" dirty="0" smtClean="0"/>
              <a:t>?”</a:t>
            </a:r>
            <a:endParaRPr lang="en-US" sz="2800" b="1" dirty="0">
              <a:solidFill>
                <a:srgbClr val="FF0000"/>
              </a:solidFill>
            </a:endParaRPr>
          </a:p>
        </p:txBody>
      </p:sp>
      <p:sp>
        <p:nvSpPr>
          <p:cNvPr id="4" name="TextBox 3">
            <a:extLst>
              <a:ext uri="{FF2B5EF4-FFF2-40B4-BE49-F238E27FC236}">
                <a16:creationId xmlns:a16="http://schemas.microsoft.com/office/drawing/2014/main" xmlns="" id="{15B14738-499A-40F1-A00B-A86BAA1CC734}"/>
              </a:ext>
            </a:extLst>
          </p:cNvPr>
          <p:cNvSpPr txBox="1"/>
          <p:nvPr/>
        </p:nvSpPr>
        <p:spPr>
          <a:xfrm>
            <a:off x="704813" y="3287340"/>
            <a:ext cx="10796905" cy="2677656"/>
          </a:xfrm>
          <a:prstGeom prst="rect">
            <a:avLst/>
          </a:prstGeom>
          <a:noFill/>
        </p:spPr>
        <p:txBody>
          <a:bodyPr wrap="square" rtlCol="0">
            <a:spAutoFit/>
          </a:bodyPr>
          <a:lstStyle/>
          <a:p>
            <a:r>
              <a:rPr lang="en-US" sz="2800" b="1" dirty="0" smtClean="0"/>
              <a:t>“Sabbath </a:t>
            </a:r>
            <a:r>
              <a:rPr lang="en-US" sz="2800" b="1" dirty="0"/>
              <a:t>Keepers </a:t>
            </a:r>
            <a:r>
              <a:rPr lang="en-US" sz="2800" b="1" dirty="0" smtClean="0"/>
              <a:t>refuted.” </a:t>
            </a:r>
            <a:endParaRPr lang="en-US" sz="2800" b="1" dirty="0"/>
          </a:p>
          <a:p>
            <a:r>
              <a:rPr lang="en-US" sz="2800" b="1" dirty="0"/>
              <a:t>“The Sabbath commandment was stated to be abolished in Col 2:14-16. </a:t>
            </a:r>
            <a:r>
              <a:rPr lang="en-US" sz="2800" b="1" dirty="0">
                <a:solidFill>
                  <a:srgbClr val="FF0000"/>
                </a:solidFill>
              </a:rPr>
              <a:t>This means that under the New Covenant law, 9 of the 10 commandments have been carried forward and one is </a:t>
            </a:r>
            <a:r>
              <a:rPr lang="en-US" sz="2800" b="1" dirty="0" smtClean="0">
                <a:solidFill>
                  <a:srgbClr val="FF0000"/>
                </a:solidFill>
              </a:rPr>
              <a:t>abolished</a:t>
            </a:r>
            <a:r>
              <a:rPr lang="en-US" sz="2800" dirty="0" smtClean="0">
                <a:solidFill>
                  <a:srgbClr val="FF0000"/>
                </a:solidFill>
              </a:rPr>
              <a:t>.</a:t>
            </a:r>
            <a:r>
              <a:rPr lang="en-US" sz="2800" b="1" dirty="0" smtClean="0"/>
              <a:t>”  </a:t>
            </a:r>
          </a:p>
          <a:p>
            <a:pPr algn="ctr"/>
            <a:r>
              <a:rPr lang="en-US" sz="2800" b="1" dirty="0" smtClean="0"/>
              <a:t>This </a:t>
            </a:r>
            <a:r>
              <a:rPr lang="en-US" sz="2800" b="1" dirty="0"/>
              <a:t>Church comes to the same conclusion as the previous one, </a:t>
            </a:r>
            <a:r>
              <a:rPr lang="en-US" sz="2800" b="1" dirty="0" smtClean="0"/>
              <a:t/>
            </a:r>
            <a:br>
              <a:rPr lang="en-US" sz="2800" b="1" dirty="0" smtClean="0"/>
            </a:br>
            <a:r>
              <a:rPr lang="en-US" sz="2800" b="1" dirty="0" smtClean="0"/>
              <a:t>but </a:t>
            </a:r>
            <a:r>
              <a:rPr lang="en-US" sz="2800" b="1" dirty="0"/>
              <a:t>are they correct?</a:t>
            </a:r>
            <a:endParaRPr lang="en-US" sz="2800" b="1" u="sng" dirty="0">
              <a:solidFill>
                <a:srgbClr val="FF0000"/>
              </a:solidFill>
            </a:endParaRPr>
          </a:p>
        </p:txBody>
      </p:sp>
      <p:pic>
        <p:nvPicPr>
          <p:cNvPr id="6" name="Picture 5">
            <a:extLst>
              <a:ext uri="{FF2B5EF4-FFF2-40B4-BE49-F238E27FC236}">
                <a16:creationId xmlns:a16="http://schemas.microsoft.com/office/drawing/2014/main" xmlns="" id="{26DC5B71-6FCC-4121-BE52-9EAAB02E2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8" name="Slide Number Placeholder 7">
            <a:extLst>
              <a:ext uri="{FF2B5EF4-FFF2-40B4-BE49-F238E27FC236}">
                <a16:creationId xmlns:a16="http://schemas.microsoft.com/office/drawing/2014/main" xmlns="" id="{16E2EDC0-CA58-4843-8D7E-A9A619AF5409}"/>
              </a:ext>
            </a:extLst>
          </p:cNvPr>
          <p:cNvSpPr>
            <a:spLocks noGrp="1"/>
          </p:cNvSpPr>
          <p:nvPr>
            <p:ph type="sldNum" sz="quarter" idx="12"/>
          </p:nvPr>
        </p:nvSpPr>
        <p:spPr/>
        <p:txBody>
          <a:bodyPr/>
          <a:lstStyle/>
          <a:p>
            <a:fld id="{B30CEF4C-B5FD-4A91-B686-A4F403DB9147}" type="slidenum">
              <a:rPr lang="en-US" smtClean="0"/>
              <a:t>52</a:t>
            </a:fld>
            <a:endParaRPr lang="en-US"/>
          </a:p>
        </p:txBody>
      </p:sp>
      <p:pic>
        <p:nvPicPr>
          <p:cNvPr id="10" name="Picture 9">
            <a:extLst>
              <a:ext uri="{FF2B5EF4-FFF2-40B4-BE49-F238E27FC236}">
                <a16:creationId xmlns:a16="http://schemas.microsoft.com/office/drawing/2014/main" xmlns="" id="{CCDEE232-0D46-444B-970B-EC4A7738B0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898" y="489976"/>
            <a:ext cx="3089949" cy="2548019"/>
          </a:xfrm>
          <a:prstGeom prst="rect">
            <a:avLst/>
          </a:prstGeom>
        </p:spPr>
      </p:pic>
      <p:sp>
        <p:nvSpPr>
          <p:cNvPr id="11" name="Rectangle 10">
            <a:extLst>
              <a:ext uri="{FF2B5EF4-FFF2-40B4-BE49-F238E27FC236}">
                <a16:creationId xmlns:a16="http://schemas.microsoft.com/office/drawing/2014/main" xmlns="" id="{56495AEA-7C2B-482D-9F5C-50A9D4346AEB}"/>
              </a:ext>
            </a:extLst>
          </p:cNvPr>
          <p:cNvSpPr/>
          <p:nvPr/>
        </p:nvSpPr>
        <p:spPr>
          <a:xfrm rot="19900682">
            <a:off x="1998954" y="2967335"/>
            <a:ext cx="8194103" cy="923330"/>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w="38100" h="38100"/>
            </a:sp3d>
          </a:bodyPr>
          <a:lstStyle/>
          <a:p>
            <a:pPr algn="ctr"/>
            <a:r>
              <a:rPr lang="en-US" sz="54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Both are completely wrong!</a:t>
            </a:r>
          </a:p>
        </p:txBody>
      </p:sp>
    </p:spTree>
    <p:extLst>
      <p:ext uri="{BB962C8B-B14F-4D97-AF65-F5344CB8AC3E}">
        <p14:creationId xmlns:p14="http://schemas.microsoft.com/office/powerpoint/2010/main" val="2958703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set>
                                      <p:cBhvr>
                                        <p:cTn id="7" dur="114" fill="hold">
                                          <p:stCondLst>
                                            <p:cond delay="0"/>
                                          </p:stCondLst>
                                        </p:cTn>
                                        <p:tgtEl>
                                          <p:spTgt spid="11"/>
                                        </p:tgtEl>
                                        <p:attrNameLst>
                                          <p:attrName>style.rotation</p:attrName>
                                        </p:attrNameLst>
                                      </p:cBhvr>
                                      <p:to>
                                        <p:strVal val="-45.0"/>
                                      </p:to>
                                    </p:set>
                                    <p:anim calcmode="lin" valueType="num">
                                      <p:cBhvr>
                                        <p:cTn id="8" dur="114" fill="hold">
                                          <p:stCondLst>
                                            <p:cond delay="114"/>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125506" y="-43393"/>
            <a:ext cx="12407153" cy="6982111"/>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303175" y="1228397"/>
            <a:ext cx="9548327" cy="3108543"/>
          </a:xfrm>
          <a:prstGeom prst="rect">
            <a:avLst/>
          </a:prstGeom>
          <a:noFill/>
        </p:spPr>
        <p:txBody>
          <a:bodyPr wrap="square" rtlCol="0">
            <a:spAutoFit/>
          </a:bodyPr>
          <a:lstStyle/>
          <a:p>
            <a:pPr lvl="0" algn="ctr"/>
            <a:r>
              <a:rPr lang="en-US" sz="2800" b="1" dirty="0">
                <a:solidFill>
                  <a:prstClr val="black"/>
                </a:solidFill>
                <a:latin typeface="Arial" panose="020B0604020202020204" pitchFamily="34" charset="0"/>
                <a:ea typeface="Times New Roman" panose="02020603050405020304" pitchFamily="18" charset="0"/>
              </a:rPr>
              <a:t>These false teachings are signs of the end times.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The </a:t>
            </a:r>
            <a:r>
              <a:rPr lang="en-US" sz="2800" b="1" dirty="0">
                <a:solidFill>
                  <a:prstClr val="black"/>
                </a:solidFill>
                <a:latin typeface="Arial" panose="020B0604020202020204" pitchFamily="34" charset="0"/>
                <a:ea typeface="Times New Roman" panose="02020603050405020304" pitchFamily="18" charset="0"/>
              </a:rPr>
              <a:t>Wicked One referred to in 2 Thessalonians 2:8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is </a:t>
            </a:r>
            <a:r>
              <a:rPr lang="en-US" sz="2800" b="1" dirty="0">
                <a:solidFill>
                  <a:prstClr val="black"/>
                </a:solidFill>
                <a:latin typeface="Arial" panose="020B0604020202020204" pitchFamily="34" charset="0"/>
                <a:ea typeface="Times New Roman" panose="02020603050405020304" pitchFamily="18" charset="0"/>
              </a:rPr>
              <a:t>understood to be the </a:t>
            </a:r>
            <a:r>
              <a:rPr lang="en-US" sz="2800" b="1" dirty="0">
                <a:solidFill>
                  <a:prstClr val="black"/>
                </a:solidFill>
                <a:highlight>
                  <a:srgbClr val="FFFF00"/>
                </a:highlight>
                <a:latin typeface="Arial" panose="020B0604020202020204" pitchFamily="34" charset="0"/>
                <a:ea typeface="Times New Roman" panose="02020603050405020304" pitchFamily="18" charset="0"/>
              </a:rPr>
              <a:t>"lawless</a:t>
            </a:r>
            <a:r>
              <a:rPr lang="en-US" sz="2800" b="1" dirty="0" smtClean="0">
                <a:solidFill>
                  <a:prstClr val="black"/>
                </a:solidFill>
                <a:highlight>
                  <a:srgbClr val="FFFF00"/>
                </a:highlight>
                <a:latin typeface="Arial" panose="020B0604020202020204" pitchFamily="34" charset="0"/>
                <a:ea typeface="Times New Roman" panose="02020603050405020304" pitchFamily="18" charset="0"/>
              </a:rPr>
              <a:t>"</a:t>
            </a:r>
            <a:r>
              <a:rPr lang="en-US" sz="2800" b="1" dirty="0" smtClean="0">
                <a:solidFill>
                  <a:prstClr val="black"/>
                </a:solidFill>
                <a:latin typeface="Arial" panose="020B0604020202020204" pitchFamily="34" charset="0"/>
                <a:ea typeface="Times New Roman" panose="02020603050405020304" pitchFamily="18" charset="0"/>
              </a:rPr>
              <a:t> one</a:t>
            </a:r>
            <a:r>
              <a:rPr lang="en-US" sz="2800" b="1" dirty="0">
                <a:solidFill>
                  <a:prstClr val="black"/>
                </a:solidFill>
                <a:latin typeface="Arial" panose="020B0604020202020204" pitchFamily="34" charset="0"/>
                <a:ea typeface="Times New Roman" panose="02020603050405020304" pitchFamily="18" charset="0"/>
              </a:rPr>
              <a:t>. </a:t>
            </a:r>
            <a:r>
              <a:rPr lang="en-US" sz="2800" b="1" dirty="0" smtClean="0">
                <a:solidFill>
                  <a:prstClr val="black"/>
                </a:solidFill>
                <a:latin typeface="Arial" panose="020B0604020202020204" pitchFamily="34" charset="0"/>
                <a:ea typeface="Times New Roman" panose="02020603050405020304" pitchFamily="18" charset="0"/>
              </a:rPr>
              <a:t>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It </a:t>
            </a:r>
            <a:r>
              <a:rPr lang="en-US" sz="2800" b="1" dirty="0">
                <a:solidFill>
                  <a:prstClr val="black"/>
                </a:solidFill>
                <a:latin typeface="Arial" panose="020B0604020202020204" pitchFamily="34" charset="0"/>
                <a:ea typeface="Times New Roman" panose="02020603050405020304" pitchFamily="18" charset="0"/>
              </a:rPr>
              <a:t>is the spirit of anti-messiah that wants to shake off the law, meaning the Torah, and claims it has no place in the life of the Christian believer.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This </a:t>
            </a:r>
            <a:r>
              <a:rPr lang="en-US" sz="2800" b="1" dirty="0">
                <a:solidFill>
                  <a:prstClr val="black"/>
                </a:solidFill>
                <a:latin typeface="Arial" panose="020B0604020202020204" pitchFamily="34" charset="0"/>
                <a:ea typeface="Times New Roman" panose="02020603050405020304" pitchFamily="18" charset="0"/>
              </a:rPr>
              <a:t>shows that Christianity is the anti-messiah.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4" name="TextBox 3">
            <a:extLst>
              <a:ext uri="{FF2B5EF4-FFF2-40B4-BE49-F238E27FC236}">
                <a16:creationId xmlns:a16="http://schemas.microsoft.com/office/drawing/2014/main" xmlns="" id="{133DC227-A617-42C9-8C89-1786424EA2B3}"/>
              </a:ext>
            </a:extLst>
          </p:cNvPr>
          <p:cNvSpPr txBox="1"/>
          <p:nvPr/>
        </p:nvSpPr>
        <p:spPr>
          <a:xfrm>
            <a:off x="1303175" y="4518448"/>
            <a:ext cx="9585649" cy="830997"/>
          </a:xfrm>
          <a:prstGeom prst="rect">
            <a:avLst/>
          </a:prstGeom>
          <a:solidFill>
            <a:srgbClr val="66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ctr"/>
            <a:r>
              <a:rPr lang="en-US" sz="2400" dirty="0">
                <a:solidFill>
                  <a:prstClr val="black"/>
                </a:solidFill>
                <a:latin typeface="Arial" panose="020B0604020202020204" pitchFamily="34" charset="0"/>
                <a:cs typeface="Arial" panose="020B0604020202020204" pitchFamily="34" charset="0"/>
              </a:rPr>
              <a:t>The Bible states, there is </a:t>
            </a:r>
            <a:r>
              <a:rPr lang="en-US" sz="2400" b="1" dirty="0">
                <a:solidFill>
                  <a:prstClr val="black"/>
                </a:solidFill>
                <a:latin typeface="Arial" panose="020B0604020202020204" pitchFamily="34" charset="0"/>
                <a:cs typeface="Arial" panose="020B0604020202020204" pitchFamily="34" charset="0"/>
              </a:rPr>
              <a:t>“one Torah and one right ruling for you and for the stranger who sojourns with </a:t>
            </a:r>
            <a:r>
              <a:rPr lang="en-US" sz="2400" b="1" dirty="0" smtClean="0">
                <a:solidFill>
                  <a:prstClr val="black"/>
                </a:solidFill>
                <a:latin typeface="Arial" panose="020B0604020202020204" pitchFamily="34" charset="0"/>
                <a:cs typeface="Arial" panose="020B0604020202020204" pitchFamily="34" charset="0"/>
              </a:rPr>
              <a:t>you” </a:t>
            </a:r>
            <a:r>
              <a:rPr lang="en-US" sz="2400" dirty="0" smtClean="0">
                <a:solidFill>
                  <a:prstClr val="black"/>
                </a:solidFill>
                <a:latin typeface="Arial" panose="020B0604020202020204" pitchFamily="34" charset="0"/>
                <a:cs typeface="Arial" panose="020B0604020202020204" pitchFamily="34" charset="0"/>
              </a:rPr>
              <a:t>(Numbers 15:16).</a:t>
            </a:r>
            <a:endParaRPr kumimoji="0" lang="en-US"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0BD2CD90-9A4A-40DF-8D7E-58E8EA1E97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F2AED59B-9678-4DC8-91D9-A4DD040F0081}"/>
              </a:ext>
            </a:extLst>
          </p:cNvPr>
          <p:cNvSpPr>
            <a:spLocks noGrp="1"/>
          </p:cNvSpPr>
          <p:nvPr>
            <p:ph type="sldNum" sz="quarter" idx="12"/>
          </p:nvPr>
        </p:nvSpPr>
        <p:spPr/>
        <p:txBody>
          <a:bodyPr/>
          <a:lstStyle/>
          <a:p>
            <a:fld id="{B30CEF4C-B5FD-4A91-B686-A4F403DB9147}" type="slidenum">
              <a:rPr lang="en-US" smtClean="0"/>
              <a:t>53</a:t>
            </a:fld>
            <a:endParaRPr lang="en-US"/>
          </a:p>
        </p:txBody>
      </p:sp>
    </p:spTree>
    <p:extLst>
      <p:ext uri="{BB962C8B-B14F-4D97-AF65-F5344CB8AC3E}">
        <p14:creationId xmlns:p14="http://schemas.microsoft.com/office/powerpoint/2010/main" val="1057962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125506" y="-43393"/>
            <a:ext cx="12407153" cy="6982111"/>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303175" y="1228397"/>
            <a:ext cx="9548327" cy="3108543"/>
          </a:xfrm>
          <a:prstGeom prst="rect">
            <a:avLst/>
          </a:prstGeom>
          <a:noFill/>
        </p:spPr>
        <p:txBody>
          <a:bodyPr wrap="square" rtlCol="0">
            <a:spAutoFit/>
          </a:bodyPr>
          <a:lstStyle/>
          <a:p>
            <a:pPr lvl="0" algn="ctr"/>
            <a:r>
              <a:rPr lang="en-US" sz="2800" b="1" dirty="0">
                <a:solidFill>
                  <a:prstClr val="black"/>
                </a:solidFill>
                <a:latin typeface="Arial" panose="020B0604020202020204" pitchFamily="34" charset="0"/>
                <a:ea typeface="Times New Roman" panose="02020603050405020304" pitchFamily="18" charset="0"/>
              </a:rPr>
              <a:t>These false teachings are signs of the end times.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The </a:t>
            </a:r>
            <a:r>
              <a:rPr lang="en-US" sz="2800" b="1" dirty="0">
                <a:solidFill>
                  <a:prstClr val="black"/>
                </a:solidFill>
                <a:latin typeface="Arial" panose="020B0604020202020204" pitchFamily="34" charset="0"/>
                <a:ea typeface="Times New Roman" panose="02020603050405020304" pitchFamily="18" charset="0"/>
              </a:rPr>
              <a:t>Wicked One referred to in 2 Thessalonians 2:8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is </a:t>
            </a:r>
            <a:r>
              <a:rPr lang="en-US" sz="2800" b="1" dirty="0">
                <a:solidFill>
                  <a:prstClr val="black"/>
                </a:solidFill>
                <a:latin typeface="Arial" panose="020B0604020202020204" pitchFamily="34" charset="0"/>
                <a:ea typeface="Times New Roman" panose="02020603050405020304" pitchFamily="18" charset="0"/>
              </a:rPr>
              <a:t>understood to be the </a:t>
            </a:r>
            <a:r>
              <a:rPr lang="en-US" sz="2800" b="1" dirty="0">
                <a:solidFill>
                  <a:prstClr val="black"/>
                </a:solidFill>
                <a:highlight>
                  <a:srgbClr val="FFFF00"/>
                </a:highlight>
                <a:latin typeface="Arial" panose="020B0604020202020204" pitchFamily="34" charset="0"/>
                <a:ea typeface="Times New Roman" panose="02020603050405020304" pitchFamily="18" charset="0"/>
              </a:rPr>
              <a:t>"lawless</a:t>
            </a:r>
            <a:r>
              <a:rPr lang="en-US" sz="2800" b="1" dirty="0" smtClean="0">
                <a:solidFill>
                  <a:prstClr val="black"/>
                </a:solidFill>
                <a:highlight>
                  <a:srgbClr val="FFFF00"/>
                </a:highlight>
                <a:latin typeface="Arial" panose="020B0604020202020204" pitchFamily="34" charset="0"/>
                <a:ea typeface="Times New Roman" panose="02020603050405020304" pitchFamily="18" charset="0"/>
              </a:rPr>
              <a:t>"</a:t>
            </a:r>
            <a:r>
              <a:rPr lang="en-US" sz="2800" b="1" dirty="0" smtClean="0">
                <a:solidFill>
                  <a:prstClr val="black"/>
                </a:solidFill>
                <a:latin typeface="Arial" panose="020B0604020202020204" pitchFamily="34" charset="0"/>
                <a:ea typeface="Times New Roman" panose="02020603050405020304" pitchFamily="18" charset="0"/>
              </a:rPr>
              <a:t> one</a:t>
            </a:r>
            <a:r>
              <a:rPr lang="en-US" sz="2800" b="1" dirty="0">
                <a:solidFill>
                  <a:prstClr val="black"/>
                </a:solidFill>
                <a:latin typeface="Arial" panose="020B0604020202020204" pitchFamily="34" charset="0"/>
                <a:ea typeface="Times New Roman" panose="02020603050405020304" pitchFamily="18" charset="0"/>
              </a:rPr>
              <a:t>. </a:t>
            </a:r>
            <a:r>
              <a:rPr lang="en-US" sz="2800" b="1" dirty="0" smtClean="0">
                <a:solidFill>
                  <a:prstClr val="black"/>
                </a:solidFill>
                <a:latin typeface="Arial" panose="020B0604020202020204" pitchFamily="34" charset="0"/>
                <a:ea typeface="Times New Roman" panose="02020603050405020304" pitchFamily="18" charset="0"/>
              </a:rPr>
              <a:t>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It </a:t>
            </a:r>
            <a:r>
              <a:rPr lang="en-US" sz="2800" b="1" dirty="0">
                <a:solidFill>
                  <a:prstClr val="black"/>
                </a:solidFill>
                <a:latin typeface="Arial" panose="020B0604020202020204" pitchFamily="34" charset="0"/>
                <a:ea typeface="Times New Roman" panose="02020603050405020304" pitchFamily="18" charset="0"/>
              </a:rPr>
              <a:t>is the spirit of anti-messiah that wants to shake off the law, meaning the Torah, and claims it has no place in the life of the Christian believer. </a:t>
            </a:r>
            <a:r>
              <a:rPr lang="en-US" sz="2800" b="1" dirty="0" smtClean="0">
                <a:solidFill>
                  <a:prstClr val="black"/>
                </a:solidFill>
                <a:latin typeface="Arial" panose="020B0604020202020204" pitchFamily="34" charset="0"/>
                <a:ea typeface="Times New Roman" panose="02020603050405020304" pitchFamily="18" charset="0"/>
              </a:rPr>
              <a:t/>
            </a:r>
            <a:br>
              <a:rPr lang="en-US" sz="2800" b="1" dirty="0" smtClean="0">
                <a:solidFill>
                  <a:prstClr val="black"/>
                </a:solidFill>
                <a:latin typeface="Arial" panose="020B0604020202020204" pitchFamily="34" charset="0"/>
                <a:ea typeface="Times New Roman" panose="02020603050405020304" pitchFamily="18" charset="0"/>
              </a:rPr>
            </a:br>
            <a:r>
              <a:rPr lang="en-US" sz="2800" b="1" dirty="0" smtClean="0">
                <a:solidFill>
                  <a:prstClr val="black"/>
                </a:solidFill>
                <a:latin typeface="Arial" panose="020B0604020202020204" pitchFamily="34" charset="0"/>
                <a:ea typeface="Times New Roman" panose="02020603050405020304" pitchFamily="18" charset="0"/>
              </a:rPr>
              <a:t>This </a:t>
            </a:r>
            <a:r>
              <a:rPr lang="en-US" sz="2800" b="1" dirty="0">
                <a:solidFill>
                  <a:prstClr val="black"/>
                </a:solidFill>
                <a:latin typeface="Arial" panose="020B0604020202020204" pitchFamily="34" charset="0"/>
                <a:ea typeface="Times New Roman" panose="02020603050405020304" pitchFamily="18" charset="0"/>
              </a:rPr>
              <a:t>shows that Christianity is the anti-messiah.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4" name="TextBox 3">
            <a:extLst>
              <a:ext uri="{FF2B5EF4-FFF2-40B4-BE49-F238E27FC236}">
                <a16:creationId xmlns:a16="http://schemas.microsoft.com/office/drawing/2014/main" xmlns="" id="{133DC227-A617-42C9-8C89-1786424EA2B3}"/>
              </a:ext>
            </a:extLst>
          </p:cNvPr>
          <p:cNvSpPr txBox="1"/>
          <p:nvPr/>
        </p:nvSpPr>
        <p:spPr>
          <a:xfrm>
            <a:off x="1303175" y="4518448"/>
            <a:ext cx="9585649" cy="830997"/>
          </a:xfrm>
          <a:prstGeom prst="rect">
            <a:avLst/>
          </a:prstGeom>
          <a:solidFill>
            <a:srgbClr val="66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lvl="0" algn="ctr"/>
            <a:r>
              <a:rPr lang="en-US" sz="2400" dirty="0">
                <a:solidFill>
                  <a:prstClr val="black"/>
                </a:solidFill>
                <a:latin typeface="Arial" panose="020B0604020202020204" pitchFamily="34" charset="0"/>
                <a:cs typeface="Arial" panose="020B0604020202020204" pitchFamily="34" charset="0"/>
              </a:rPr>
              <a:t>The Bible states, there is </a:t>
            </a:r>
            <a:r>
              <a:rPr lang="en-US" sz="2400" b="1" dirty="0">
                <a:solidFill>
                  <a:prstClr val="black"/>
                </a:solidFill>
                <a:latin typeface="Arial" panose="020B0604020202020204" pitchFamily="34" charset="0"/>
                <a:cs typeface="Arial" panose="020B0604020202020204" pitchFamily="34" charset="0"/>
              </a:rPr>
              <a:t>“one Torah and one right ruling for you and for the stranger who sojourns with </a:t>
            </a:r>
            <a:r>
              <a:rPr lang="en-US" sz="2400" b="1" dirty="0" smtClean="0">
                <a:solidFill>
                  <a:prstClr val="black"/>
                </a:solidFill>
                <a:latin typeface="Arial" panose="020B0604020202020204" pitchFamily="34" charset="0"/>
                <a:cs typeface="Arial" panose="020B0604020202020204" pitchFamily="34" charset="0"/>
              </a:rPr>
              <a:t>you” </a:t>
            </a:r>
            <a:r>
              <a:rPr lang="en-US" sz="2400" dirty="0" smtClean="0">
                <a:solidFill>
                  <a:prstClr val="black"/>
                </a:solidFill>
                <a:latin typeface="Arial" panose="020B0604020202020204" pitchFamily="34" charset="0"/>
                <a:cs typeface="Arial" panose="020B0604020202020204" pitchFamily="34" charset="0"/>
              </a:rPr>
              <a:t>(Numbers 15:16).</a:t>
            </a:r>
            <a:endParaRPr kumimoji="0" lang="en-US"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0BD2CD90-9A4A-40DF-8D7E-58E8EA1E97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F2AED59B-9678-4DC8-91D9-A4DD040F0081}"/>
              </a:ext>
            </a:extLst>
          </p:cNvPr>
          <p:cNvSpPr>
            <a:spLocks noGrp="1"/>
          </p:cNvSpPr>
          <p:nvPr>
            <p:ph type="sldNum" sz="quarter" idx="12"/>
          </p:nvPr>
        </p:nvSpPr>
        <p:spPr/>
        <p:txBody>
          <a:bodyPr/>
          <a:lstStyle/>
          <a:p>
            <a:fld id="{B30CEF4C-B5FD-4A91-B686-A4F403DB9147}" type="slidenum">
              <a:rPr lang="en-US" smtClean="0"/>
              <a:t>54</a:t>
            </a:fld>
            <a:endParaRPr lang="en-US"/>
          </a:p>
        </p:txBody>
      </p:sp>
      <p:sp>
        <p:nvSpPr>
          <p:cNvPr id="8" name="TextBox 7">
            <a:extLst>
              <a:ext uri="{FF2B5EF4-FFF2-40B4-BE49-F238E27FC236}">
                <a16:creationId xmlns:a16="http://schemas.microsoft.com/office/drawing/2014/main" xmlns="" id="{6788D9DE-A2FB-434A-A84A-CE75833A7304}"/>
              </a:ext>
            </a:extLst>
          </p:cNvPr>
          <p:cNvSpPr txBox="1"/>
          <p:nvPr/>
        </p:nvSpPr>
        <p:spPr>
          <a:xfrm rot="20952640">
            <a:off x="1341203" y="2220855"/>
            <a:ext cx="9585649" cy="206210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dirty="0"/>
              <a:t>This is still true today, because Yahusha stated in Matthew </a:t>
            </a:r>
            <a:r>
              <a:rPr lang="en-US" sz="3200" dirty="0" smtClean="0"/>
              <a:t>5:17 - </a:t>
            </a:r>
            <a:r>
              <a:rPr lang="en-US" sz="3200" b="1" dirty="0"/>
              <a:t>“Do not think that I came to destroy </a:t>
            </a:r>
            <a:r>
              <a:rPr lang="en-US" sz="3200" b="1" dirty="0" smtClean="0"/>
              <a:t/>
            </a:r>
            <a:br>
              <a:rPr lang="en-US" sz="3200" b="1" dirty="0" smtClean="0"/>
            </a:br>
            <a:r>
              <a:rPr lang="en-US" sz="3200" b="1" dirty="0" smtClean="0"/>
              <a:t>the </a:t>
            </a:r>
            <a:r>
              <a:rPr lang="en-US" sz="3200" b="1" dirty="0"/>
              <a:t>Torah or the Prophets, I did not come to destroy but to complete.” </a:t>
            </a:r>
            <a:r>
              <a:rPr lang="en-US" sz="3200" b="1" dirty="0" smtClean="0"/>
              <a:t> </a:t>
            </a:r>
            <a:r>
              <a:rPr lang="en-US" sz="3200" dirty="0" smtClean="0"/>
              <a:t>That </a:t>
            </a:r>
            <a:r>
              <a:rPr lang="en-US" sz="3200" dirty="0"/>
              <a:t>simply means to do, to uplift. </a:t>
            </a:r>
          </a:p>
        </p:txBody>
      </p:sp>
    </p:spTree>
    <p:extLst>
      <p:ext uri="{BB962C8B-B14F-4D97-AF65-F5344CB8AC3E}">
        <p14:creationId xmlns:p14="http://schemas.microsoft.com/office/powerpoint/2010/main" val="3014724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9B5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54AD6A2A-0CE5-49DF-ADE4-1A306BAD96F3}"/>
              </a:ext>
            </a:extLst>
          </p:cNvPr>
          <p:cNvPicPr>
            <a:picLocks noChangeAspect="1"/>
          </p:cNvPicPr>
          <p:nvPr/>
        </p:nvPicPr>
        <p:blipFill>
          <a:blip r:embed="rId2"/>
          <a:stretch>
            <a:fillRect/>
          </a:stretch>
        </p:blipFill>
        <p:spPr>
          <a:xfrm>
            <a:off x="477012" y="490220"/>
            <a:ext cx="11237976" cy="5897879"/>
          </a:xfrm>
          <a:prstGeom prst="rect">
            <a:avLst/>
          </a:prstGeom>
        </p:spPr>
      </p:pic>
      <p:sp>
        <p:nvSpPr>
          <p:cNvPr id="3" name="TextBox 2">
            <a:extLst>
              <a:ext uri="{FF2B5EF4-FFF2-40B4-BE49-F238E27FC236}">
                <a16:creationId xmlns:a16="http://schemas.microsoft.com/office/drawing/2014/main" xmlns="" id="{7F4D438C-53FA-4385-91F1-ED4F512FC673}"/>
              </a:ext>
            </a:extLst>
          </p:cNvPr>
          <p:cNvSpPr txBox="1"/>
          <p:nvPr/>
        </p:nvSpPr>
        <p:spPr>
          <a:xfrm>
            <a:off x="699911" y="782249"/>
            <a:ext cx="3759200" cy="5262979"/>
          </a:xfrm>
          <a:prstGeom prst="rect">
            <a:avLst/>
          </a:prstGeom>
          <a:solidFill>
            <a:schemeClr val="bg1"/>
          </a:solidFill>
          <a:scene3d>
            <a:camera prst="orthographicFront"/>
            <a:lightRig rig="threePt" dir="t"/>
          </a:scene3d>
          <a:sp3d>
            <a:bevelT w="152400" h="50800" prst="softRound"/>
          </a:sp3d>
        </p:spPr>
        <p:txBody>
          <a:bodyPr wrap="square" rtlCol="0">
            <a:spAutoFit/>
            <a:sp3d extrusionH="57150">
              <a:bevelT w="38100" h="38100"/>
            </a:sp3d>
          </a:bodyPr>
          <a:lstStyle/>
          <a:p>
            <a:pPr algn="ctr"/>
            <a:r>
              <a:rPr lang="en-US" sz="2800" dirty="0"/>
              <a:t>There is a reason for something being called “Babylon,” which is confusion</a:t>
            </a:r>
            <a:r>
              <a:rPr lang="en-US" sz="2800" dirty="0" smtClean="0"/>
              <a:t>.  </a:t>
            </a:r>
            <a:r>
              <a:rPr lang="en-US" sz="2800" dirty="0"/>
              <a:t>Christianity is preaching a lawless (Torah-less) </a:t>
            </a:r>
            <a:r>
              <a:rPr lang="en-US" sz="2800" dirty="0" smtClean="0"/>
              <a:t>gospel</a:t>
            </a:r>
            <a:r>
              <a:rPr lang="en-US" sz="2800" dirty="0"/>
              <a:t>. Christianity is </a:t>
            </a:r>
            <a:r>
              <a:rPr lang="en-US" sz="2800" dirty="0" smtClean="0"/>
              <a:t/>
            </a:r>
            <a:br>
              <a:rPr lang="en-US" sz="2800" dirty="0" smtClean="0"/>
            </a:br>
            <a:r>
              <a:rPr lang="en-US" sz="2800" dirty="0" smtClean="0"/>
              <a:t>sun-worship</a:t>
            </a:r>
            <a:r>
              <a:rPr lang="en-US" sz="2800" dirty="0"/>
              <a:t>, teaching and keeping Sunday, Christmas, Easter, etc.</a:t>
            </a:r>
          </a:p>
          <a:p>
            <a:pPr algn="ctr"/>
            <a:r>
              <a:rPr lang="en-US" sz="2800" dirty="0"/>
              <a:t> </a:t>
            </a:r>
            <a:r>
              <a:rPr lang="en-US" sz="2800" b="1" dirty="0">
                <a:solidFill>
                  <a:srgbClr val="FF0000"/>
                </a:solidFill>
              </a:rPr>
              <a:t>That is willful blindness!</a:t>
            </a:r>
            <a:endParaRPr lang="en-US" dirty="0"/>
          </a:p>
        </p:txBody>
      </p:sp>
      <p:pic>
        <p:nvPicPr>
          <p:cNvPr id="4" name="Picture 3">
            <a:extLst>
              <a:ext uri="{FF2B5EF4-FFF2-40B4-BE49-F238E27FC236}">
                <a16:creationId xmlns:a16="http://schemas.microsoft.com/office/drawing/2014/main" xmlns="" id="{CEF058B9-3F27-4142-BC53-C729E502DC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B213EAE0-13DA-4B20-A568-1D96D086E7AE}"/>
              </a:ext>
            </a:extLst>
          </p:cNvPr>
          <p:cNvSpPr>
            <a:spLocks noGrp="1"/>
          </p:cNvSpPr>
          <p:nvPr>
            <p:ph type="sldNum" sz="quarter" idx="12"/>
          </p:nvPr>
        </p:nvSpPr>
        <p:spPr/>
        <p:txBody>
          <a:bodyPr/>
          <a:lstStyle/>
          <a:p>
            <a:fld id="{B30CEF4C-B5FD-4A91-B686-A4F403DB9147}" type="slidenum">
              <a:rPr lang="en-US" smtClean="0"/>
              <a:t>55</a:t>
            </a:fld>
            <a:endParaRPr lang="en-US"/>
          </a:p>
        </p:txBody>
      </p:sp>
    </p:spTree>
    <p:extLst>
      <p:ext uri="{BB962C8B-B14F-4D97-AF65-F5344CB8AC3E}">
        <p14:creationId xmlns:p14="http://schemas.microsoft.com/office/powerpoint/2010/main" val="3571915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5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25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696212" y="897822"/>
            <a:ext cx="7904117" cy="1384995"/>
          </a:xfrm>
          <a:prstGeom prst="rect">
            <a:avLst/>
          </a:prstGeom>
          <a:noFill/>
        </p:spPr>
        <p:txBody>
          <a:bodyPr wrap="square" rtlCol="0">
            <a:spAutoFit/>
          </a:bodyPr>
          <a:lstStyle/>
          <a:p>
            <a:pPr lvl="0" algn="ctr"/>
            <a:r>
              <a:rPr lang="en-US" sz="2800" dirty="0">
                <a:solidFill>
                  <a:prstClr val="white"/>
                </a:solidFill>
              </a:rPr>
              <a:t>Yahusha says</a:t>
            </a:r>
            <a:r>
              <a:rPr lang="en-US" sz="2800" dirty="0" smtClean="0">
                <a:solidFill>
                  <a:prstClr val="white"/>
                </a:solidFill>
              </a:rPr>
              <a:t>:  </a:t>
            </a:r>
            <a:r>
              <a:rPr lang="en-US" sz="2800" b="1" dirty="0">
                <a:solidFill>
                  <a:prstClr val="white"/>
                </a:solidFill>
              </a:rPr>
              <a:t>“In vain to they worship me, </a:t>
            </a:r>
            <a:r>
              <a:rPr lang="en-US" sz="2800" b="1" dirty="0" smtClean="0">
                <a:solidFill>
                  <a:prstClr val="white"/>
                </a:solidFill>
              </a:rPr>
              <a:t/>
            </a:r>
            <a:br>
              <a:rPr lang="en-US" sz="2800" b="1" dirty="0" smtClean="0">
                <a:solidFill>
                  <a:prstClr val="white"/>
                </a:solidFill>
              </a:rPr>
            </a:br>
            <a:r>
              <a:rPr lang="en-US" sz="2800" b="1" dirty="0" smtClean="0">
                <a:solidFill>
                  <a:prstClr val="white"/>
                </a:solidFill>
              </a:rPr>
              <a:t>teaching </a:t>
            </a:r>
            <a:r>
              <a:rPr lang="en-US" sz="2800" b="1" dirty="0">
                <a:solidFill>
                  <a:prstClr val="white"/>
                </a:solidFill>
              </a:rPr>
              <a:t>for doctrines the commandments of </a:t>
            </a:r>
            <a:r>
              <a:rPr lang="en-US" sz="2800" b="1" dirty="0" smtClean="0">
                <a:solidFill>
                  <a:prstClr val="white"/>
                </a:solidFill>
              </a:rPr>
              <a:t>men” </a:t>
            </a:r>
            <a:r>
              <a:rPr lang="en-US" sz="2800" dirty="0">
                <a:solidFill>
                  <a:prstClr val="white"/>
                </a:solidFill>
              </a:rPr>
              <a:t>(Matthew 15:9</a:t>
            </a:r>
            <a:r>
              <a:rPr lang="en-US" sz="2800" dirty="0" smtClean="0">
                <a:solidFill>
                  <a:prstClr val="white"/>
                </a:solidFill>
              </a:rPr>
              <a:t>).</a:t>
            </a:r>
            <a:endPar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79976C81-F34A-416A-AA13-45916A3BBBE7}"/>
              </a:ext>
            </a:extLst>
          </p:cNvPr>
          <p:cNvSpPr txBox="1"/>
          <p:nvPr/>
        </p:nvSpPr>
        <p:spPr>
          <a:xfrm>
            <a:off x="4049486" y="4870580"/>
            <a:ext cx="7063273" cy="933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BD9551B-3C4E-4172-B450-9329E726C627}"/>
              </a:ext>
            </a:extLst>
          </p:cNvPr>
          <p:cNvSpPr txBox="1"/>
          <p:nvPr/>
        </p:nvSpPr>
        <p:spPr>
          <a:xfrm>
            <a:off x="478193" y="3429000"/>
            <a:ext cx="11235613" cy="2677656"/>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2800" dirty="0"/>
              <a:t>Satan must be in complete control of Christianity, Judaism and all the other pagan religions.  Yahusha  told the leadership of the Jews when He was walking this earth in John </a:t>
            </a:r>
            <a:r>
              <a:rPr lang="en-US" sz="2800" dirty="0" smtClean="0"/>
              <a:t>8:44 - </a:t>
            </a:r>
            <a:r>
              <a:rPr lang="en-US" sz="2800" b="1" dirty="0"/>
              <a:t>“Ye are of your father the devil, and the lusts of your father ye will do. </a:t>
            </a:r>
            <a:r>
              <a:rPr lang="en-US" sz="2800" b="1" dirty="0" smtClean="0"/>
              <a:t> He </a:t>
            </a:r>
            <a:r>
              <a:rPr lang="en-US" sz="2800" b="1" dirty="0"/>
              <a:t>was a murderer from the beginning, </a:t>
            </a:r>
            <a:r>
              <a:rPr lang="en-US" sz="2800" b="1" dirty="0" smtClean="0"/>
              <a:t/>
            </a:r>
            <a:br>
              <a:rPr lang="en-US" sz="2800" b="1" dirty="0" smtClean="0"/>
            </a:br>
            <a:r>
              <a:rPr lang="en-US" sz="2800" b="1" dirty="0" smtClean="0"/>
              <a:t>and </a:t>
            </a:r>
            <a:r>
              <a:rPr lang="en-US" sz="2800" b="1" dirty="0"/>
              <a:t>abode not in the truth, because there is no truth in him. </a:t>
            </a:r>
            <a:r>
              <a:rPr lang="en-US" sz="2800" b="1" dirty="0" smtClean="0"/>
              <a:t> When </a:t>
            </a:r>
            <a:r>
              <a:rPr lang="en-US" sz="2800" b="1" dirty="0"/>
              <a:t>he speaketh a lie, he speaketh of his own: for he is a liar, and the father of </a:t>
            </a:r>
            <a:r>
              <a:rPr lang="en-US" sz="2800" b="1" dirty="0" smtClean="0"/>
              <a:t>it</a:t>
            </a:r>
            <a:r>
              <a:rPr lang="en-US" sz="2800" dirty="0" smtClean="0"/>
              <a:t>.</a:t>
            </a:r>
            <a:r>
              <a:rPr lang="en-US" sz="2800" b="1" dirty="0" smtClean="0"/>
              <a:t>"</a:t>
            </a:r>
            <a:endParaRPr kumimoji="0" lang="en-US" sz="2800" b="1" i="0" u="none" strike="noStrike" kern="1200" cap="none" spc="0" normalizeH="0" baseline="0" noProof="0" dirty="0">
              <a:ln>
                <a:noFill/>
              </a:ln>
              <a:effectLst/>
              <a:uLnTx/>
              <a:uFillTx/>
              <a:latin typeface="Calibri" panose="020F0502020204030204"/>
            </a:endParaRPr>
          </a:p>
        </p:txBody>
      </p:sp>
      <p:pic>
        <p:nvPicPr>
          <p:cNvPr id="2" name="Picture 1">
            <a:extLst>
              <a:ext uri="{FF2B5EF4-FFF2-40B4-BE49-F238E27FC236}">
                <a16:creationId xmlns:a16="http://schemas.microsoft.com/office/drawing/2014/main" xmlns="" id="{32410626-CF38-47AB-837D-BC4028C6D4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6047BDB0-6008-4C97-A5E2-545F79D4D15C}"/>
              </a:ext>
            </a:extLst>
          </p:cNvPr>
          <p:cNvSpPr>
            <a:spLocks noGrp="1"/>
          </p:cNvSpPr>
          <p:nvPr>
            <p:ph type="sldNum" sz="quarter" idx="12"/>
          </p:nvPr>
        </p:nvSpPr>
        <p:spPr/>
        <p:txBody>
          <a:bodyPr/>
          <a:lstStyle/>
          <a:p>
            <a:fld id="{B30CEF4C-B5FD-4A91-B686-A4F403DB9147}" type="slidenum">
              <a:rPr lang="en-US" smtClean="0"/>
              <a:t>56</a:t>
            </a:fld>
            <a:endParaRPr lang="en-US"/>
          </a:p>
        </p:txBody>
      </p:sp>
    </p:spTree>
    <p:extLst>
      <p:ext uri="{BB962C8B-B14F-4D97-AF65-F5344CB8AC3E}">
        <p14:creationId xmlns:p14="http://schemas.microsoft.com/office/powerpoint/2010/main" val="2273383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3956" y="1088639"/>
            <a:ext cx="2239692" cy="22396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1D21E207-5C7D-46AA-9E69-59968BA33B58}"/>
              </a:ext>
            </a:extLst>
          </p:cNvPr>
          <p:cNvSpPr txBox="1"/>
          <p:nvPr/>
        </p:nvSpPr>
        <p:spPr>
          <a:xfrm>
            <a:off x="916540" y="1166842"/>
            <a:ext cx="7142731" cy="4031873"/>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prst="angle"/>
            </a:sp3d>
          </a:bodyPr>
          <a:lstStyle/>
          <a:p>
            <a:pPr lvl="0" algn="ctr"/>
            <a:r>
              <a:rPr lang="en-US" sz="3200" dirty="0">
                <a:solidFill>
                  <a:prstClr val="black"/>
                </a:solidFill>
              </a:rPr>
              <a:t>Where do we find in the Bible that we are to pray for the repentance of </a:t>
            </a:r>
            <a:r>
              <a:rPr lang="en-US" sz="3200" dirty="0" smtClean="0">
                <a:solidFill>
                  <a:prstClr val="black"/>
                </a:solidFill>
              </a:rPr>
              <a:t/>
            </a:r>
            <a:br>
              <a:rPr lang="en-US" sz="3200" dirty="0" smtClean="0">
                <a:solidFill>
                  <a:prstClr val="black"/>
                </a:solidFill>
              </a:rPr>
            </a:br>
            <a:r>
              <a:rPr lang="en-US" sz="3200" dirty="0" smtClean="0">
                <a:solidFill>
                  <a:prstClr val="black"/>
                </a:solidFill>
              </a:rPr>
              <a:t>corporate </a:t>
            </a:r>
            <a:r>
              <a:rPr lang="en-US" sz="3200" dirty="0">
                <a:solidFill>
                  <a:prstClr val="black"/>
                </a:solidFill>
              </a:rPr>
              <a:t>Babylon?  </a:t>
            </a:r>
            <a:r>
              <a:rPr lang="en-US" sz="3200" b="1" dirty="0">
                <a:solidFill>
                  <a:prstClr val="black"/>
                </a:solidFill>
              </a:rPr>
              <a:t>Why not?  </a:t>
            </a:r>
            <a:r>
              <a:rPr lang="en-US" sz="3200" dirty="0" smtClean="0">
                <a:solidFill>
                  <a:prstClr val="black"/>
                </a:solidFill>
              </a:rPr>
              <a:t/>
            </a:r>
            <a:br>
              <a:rPr lang="en-US" sz="3200" dirty="0" smtClean="0">
                <a:solidFill>
                  <a:prstClr val="black"/>
                </a:solidFill>
              </a:rPr>
            </a:br>
            <a:r>
              <a:rPr lang="en-US" sz="3200" b="1" dirty="0" smtClean="0">
                <a:solidFill>
                  <a:srgbClr val="FF0000"/>
                </a:solidFill>
              </a:rPr>
              <a:t>They </a:t>
            </a:r>
            <a:r>
              <a:rPr lang="en-US" sz="3200" b="1" dirty="0">
                <a:solidFill>
                  <a:srgbClr val="FF0000"/>
                </a:solidFill>
              </a:rPr>
              <a:t>have crossed the line set by </a:t>
            </a:r>
            <a:r>
              <a:rPr lang="en-US" sz="3200" b="1" dirty="0" smtClean="0">
                <a:solidFill>
                  <a:srgbClr val="FF0000"/>
                </a:solidFill>
              </a:rPr>
              <a:t>YHVH</a:t>
            </a:r>
            <a:r>
              <a:rPr lang="en-US" sz="3200" dirty="0" smtClean="0">
                <a:solidFill>
                  <a:srgbClr val="FF0000"/>
                </a:solidFill>
              </a:rPr>
              <a:t>.</a:t>
            </a:r>
            <a:r>
              <a:rPr lang="en-US" sz="3200" dirty="0" smtClean="0">
                <a:solidFill>
                  <a:prstClr val="black"/>
                </a:solidFill>
              </a:rPr>
              <a:t> </a:t>
            </a:r>
            <a:r>
              <a:rPr lang="en-US" sz="3200" dirty="0">
                <a:solidFill>
                  <a:prstClr val="black"/>
                </a:solidFill>
              </a:rPr>
              <a:t>That is the reason the Bible states in Revelation 18:4 to </a:t>
            </a:r>
            <a:r>
              <a:rPr lang="en-US" sz="3200" b="1" dirty="0">
                <a:solidFill>
                  <a:prstClr val="black"/>
                </a:solidFill>
              </a:rPr>
              <a:t>“come out of </a:t>
            </a:r>
            <a:r>
              <a:rPr lang="en-US" sz="3200" b="1" dirty="0" smtClean="0">
                <a:solidFill>
                  <a:prstClr val="black"/>
                </a:solidFill>
              </a:rPr>
              <a:t>Babylon, </a:t>
            </a:r>
            <a:r>
              <a:rPr lang="en-US" sz="3200" b="1" dirty="0">
                <a:solidFill>
                  <a:prstClr val="black"/>
                </a:solidFill>
              </a:rPr>
              <a:t>that ye be not partakers of her sins, and that ye receive not of her </a:t>
            </a:r>
            <a:r>
              <a:rPr lang="en-US" sz="3200" b="1" dirty="0" smtClean="0">
                <a:solidFill>
                  <a:prstClr val="black"/>
                </a:solidFill>
              </a:rPr>
              <a:t>plagues</a:t>
            </a:r>
            <a:r>
              <a:rPr lang="en-US" sz="3200" dirty="0" smtClean="0">
                <a:solidFill>
                  <a:prstClr val="black"/>
                </a:solidFill>
              </a:rPr>
              <a:t>.</a:t>
            </a:r>
            <a:r>
              <a:rPr lang="en-US" sz="3200" b="1" dirty="0" smtClean="0">
                <a:solidFill>
                  <a:prstClr val="black"/>
                </a:solidFill>
              </a:rPr>
              <a:t>” </a:t>
            </a:r>
            <a:r>
              <a:rPr lang="en-US" sz="2400" i="1" dirty="0">
                <a:solidFill>
                  <a:prstClr val="black"/>
                </a:solidFill>
              </a:rPr>
              <a:t>(KJV)</a:t>
            </a:r>
            <a:endParaRPr kumimoji="0" lang="en-US" sz="2400"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1BF9B4E0-698A-47B2-B4C6-4E02226F9A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2E5F13C1-6A46-4EDE-B5D4-98E46F7CEA92}"/>
              </a:ext>
            </a:extLst>
          </p:cNvPr>
          <p:cNvSpPr>
            <a:spLocks noGrp="1"/>
          </p:cNvSpPr>
          <p:nvPr>
            <p:ph type="sldNum" sz="quarter" idx="12"/>
          </p:nvPr>
        </p:nvSpPr>
        <p:spPr/>
        <p:txBody>
          <a:bodyPr/>
          <a:lstStyle/>
          <a:p>
            <a:fld id="{B30CEF4C-B5FD-4A91-B686-A4F403DB9147}" type="slidenum">
              <a:rPr lang="en-US" smtClean="0"/>
              <a:t>57</a:t>
            </a:fld>
            <a:endParaRPr lang="en-US"/>
          </a:p>
        </p:txBody>
      </p:sp>
    </p:spTree>
    <p:extLst>
      <p:ext uri="{BB962C8B-B14F-4D97-AF65-F5344CB8AC3E}">
        <p14:creationId xmlns:p14="http://schemas.microsoft.com/office/powerpoint/2010/main" val="75320659"/>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4316" y="1508622"/>
            <a:ext cx="2239692" cy="22396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1D21E207-5C7D-46AA-9E69-59968BA33B58}"/>
              </a:ext>
            </a:extLst>
          </p:cNvPr>
          <p:cNvSpPr txBox="1"/>
          <p:nvPr/>
        </p:nvSpPr>
        <p:spPr>
          <a:xfrm>
            <a:off x="735106" y="928969"/>
            <a:ext cx="7871012" cy="4524315"/>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200" b="1" dirty="0">
                <a:solidFill>
                  <a:prstClr val="black"/>
                </a:solidFill>
              </a:rPr>
              <a:t>What was Lucifer’s problem when he fell?  Rebellion and Pride! </a:t>
            </a:r>
            <a:r>
              <a:rPr lang="en-US" sz="3200" b="1" dirty="0" smtClean="0">
                <a:solidFill>
                  <a:prstClr val="black"/>
                </a:solidFill>
              </a:rPr>
              <a:t/>
            </a:r>
            <a:br>
              <a:rPr lang="en-US" sz="3200" b="1" dirty="0" smtClean="0">
                <a:solidFill>
                  <a:prstClr val="black"/>
                </a:solidFill>
              </a:rPr>
            </a:br>
            <a:r>
              <a:rPr lang="en-US" sz="3200" b="1" dirty="0" smtClean="0">
                <a:solidFill>
                  <a:prstClr val="black"/>
                </a:solidFill>
              </a:rPr>
              <a:t>Did </a:t>
            </a:r>
            <a:r>
              <a:rPr lang="en-US" sz="3200" b="1" dirty="0">
                <a:solidFill>
                  <a:prstClr val="black"/>
                </a:solidFill>
              </a:rPr>
              <a:t>he have time to turn around, to repent? </a:t>
            </a:r>
            <a:r>
              <a:rPr lang="en-US" sz="3200" b="1" dirty="0" smtClean="0">
                <a:solidFill>
                  <a:prstClr val="black"/>
                </a:solidFill>
              </a:rPr>
              <a:t>Absolutely!  Be he refused to repent! </a:t>
            </a:r>
            <a:br>
              <a:rPr lang="en-US" sz="3200" b="1" dirty="0" smtClean="0">
                <a:solidFill>
                  <a:prstClr val="black"/>
                </a:solidFill>
              </a:rPr>
            </a:br>
            <a:r>
              <a:rPr lang="en-US" sz="3200" b="1" dirty="0" smtClean="0">
                <a:solidFill>
                  <a:prstClr val="black"/>
                </a:solidFill>
              </a:rPr>
              <a:t>Where </a:t>
            </a:r>
            <a:r>
              <a:rPr lang="en-US" sz="3200" b="1" dirty="0">
                <a:solidFill>
                  <a:prstClr val="black"/>
                </a:solidFill>
              </a:rPr>
              <a:t>do we find in the Bible </a:t>
            </a:r>
            <a:r>
              <a:rPr lang="en-US" sz="3200" b="1" dirty="0" smtClean="0">
                <a:solidFill>
                  <a:prstClr val="black"/>
                </a:solidFill>
              </a:rPr>
              <a:t/>
            </a:r>
            <a:br>
              <a:rPr lang="en-US" sz="3200" b="1" dirty="0" smtClean="0">
                <a:solidFill>
                  <a:prstClr val="black"/>
                </a:solidFill>
              </a:rPr>
            </a:br>
            <a:r>
              <a:rPr lang="en-US" sz="3200" b="1" dirty="0" smtClean="0">
                <a:solidFill>
                  <a:prstClr val="black"/>
                </a:solidFill>
              </a:rPr>
              <a:t>that </a:t>
            </a:r>
            <a:r>
              <a:rPr lang="en-US" sz="3200" b="1" dirty="0">
                <a:solidFill>
                  <a:prstClr val="black"/>
                </a:solidFill>
              </a:rPr>
              <a:t>we are to pray for Satan? </a:t>
            </a:r>
            <a:r>
              <a:rPr lang="en-US" sz="3200" b="1" dirty="0" smtClean="0">
                <a:solidFill>
                  <a:prstClr val="black"/>
                </a:solidFill>
              </a:rPr>
              <a:t/>
            </a:r>
            <a:br>
              <a:rPr lang="en-US" sz="3200" b="1" dirty="0" smtClean="0">
                <a:solidFill>
                  <a:prstClr val="black"/>
                </a:solidFill>
              </a:rPr>
            </a:br>
            <a:r>
              <a:rPr lang="en-US" sz="3200" b="1" dirty="0" smtClean="0">
                <a:solidFill>
                  <a:prstClr val="black"/>
                </a:solidFill>
              </a:rPr>
              <a:t>Why </a:t>
            </a:r>
            <a:r>
              <a:rPr lang="en-US" sz="3200" b="1" dirty="0">
                <a:solidFill>
                  <a:prstClr val="black"/>
                </a:solidFill>
              </a:rPr>
              <a:t>not?   </a:t>
            </a:r>
            <a:r>
              <a:rPr lang="en-US" sz="3200" b="1" dirty="0" smtClean="0">
                <a:solidFill>
                  <a:prstClr val="black"/>
                </a:solidFill>
              </a:rPr>
              <a:t/>
            </a:r>
            <a:br>
              <a:rPr lang="en-US" sz="3200" b="1" dirty="0" smtClean="0">
                <a:solidFill>
                  <a:prstClr val="black"/>
                </a:solidFill>
              </a:rPr>
            </a:br>
            <a:r>
              <a:rPr lang="en-US" sz="3200" b="1" dirty="0" smtClean="0">
                <a:solidFill>
                  <a:srgbClr val="FF0000"/>
                </a:solidFill>
              </a:rPr>
              <a:t>He </a:t>
            </a:r>
            <a:r>
              <a:rPr lang="en-US" sz="3200" b="1" dirty="0">
                <a:solidFill>
                  <a:srgbClr val="FF0000"/>
                </a:solidFill>
              </a:rPr>
              <a:t>crossed the line set by YHVH </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and </a:t>
            </a:r>
            <a:r>
              <a:rPr lang="en-US" sz="3200" b="1" dirty="0">
                <a:solidFill>
                  <a:srgbClr val="FF0000"/>
                </a:solidFill>
              </a:rPr>
              <a:t>there is no </a:t>
            </a:r>
            <a:r>
              <a:rPr lang="en-US" sz="3200" b="1" dirty="0" smtClean="0">
                <a:solidFill>
                  <a:srgbClr val="FF0000"/>
                </a:solidFill>
              </a:rPr>
              <a:t>return.</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40020B8F-5C78-459B-BDED-4DD59EBC4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9CDDE8FC-8813-4CE6-8754-58E091779D2D}"/>
              </a:ext>
            </a:extLst>
          </p:cNvPr>
          <p:cNvSpPr>
            <a:spLocks noGrp="1"/>
          </p:cNvSpPr>
          <p:nvPr>
            <p:ph type="sldNum" sz="quarter" idx="12"/>
          </p:nvPr>
        </p:nvSpPr>
        <p:spPr/>
        <p:txBody>
          <a:bodyPr/>
          <a:lstStyle/>
          <a:p>
            <a:fld id="{B30CEF4C-B5FD-4A91-B686-A4F403DB9147}" type="slidenum">
              <a:rPr lang="en-US" smtClean="0"/>
              <a:t>58</a:t>
            </a:fld>
            <a:endParaRPr lang="en-US"/>
          </a:p>
        </p:txBody>
      </p:sp>
    </p:spTree>
    <p:extLst>
      <p:ext uri="{BB962C8B-B14F-4D97-AF65-F5344CB8AC3E}">
        <p14:creationId xmlns:p14="http://schemas.microsoft.com/office/powerpoint/2010/main" val="1526663669"/>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3956" y="1088639"/>
            <a:ext cx="2239692" cy="22396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1D21E207-5C7D-46AA-9E69-59968BA33B58}"/>
              </a:ext>
            </a:extLst>
          </p:cNvPr>
          <p:cNvSpPr txBox="1"/>
          <p:nvPr/>
        </p:nvSpPr>
        <p:spPr>
          <a:xfrm>
            <a:off x="838238" y="743008"/>
            <a:ext cx="7594562" cy="5170646"/>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000" dirty="0">
                <a:solidFill>
                  <a:prstClr val="black"/>
                </a:solidFill>
              </a:rPr>
              <a:t>Are we </a:t>
            </a:r>
            <a:r>
              <a:rPr lang="en-US" sz="3000" dirty="0" smtClean="0">
                <a:solidFill>
                  <a:prstClr val="black"/>
                </a:solidFill>
              </a:rPr>
              <a:t>to </a:t>
            </a:r>
            <a:r>
              <a:rPr lang="en-US" sz="3000" dirty="0">
                <a:solidFill>
                  <a:prstClr val="black"/>
                </a:solidFill>
              </a:rPr>
              <a:t>pray for the Jewish Nation as a corporate body?  Consider Luke </a:t>
            </a:r>
            <a:r>
              <a:rPr lang="en-US" sz="3000" dirty="0" smtClean="0">
                <a:solidFill>
                  <a:prstClr val="black"/>
                </a:solidFill>
              </a:rPr>
              <a:t>19:41-42 - </a:t>
            </a:r>
            <a:r>
              <a:rPr lang="en-US" sz="3000" b="1" dirty="0">
                <a:solidFill>
                  <a:prstClr val="black"/>
                </a:solidFill>
              </a:rPr>
              <a:t>“And when he was come near, he beheld the city, and wept over it </a:t>
            </a:r>
            <a:r>
              <a:rPr lang="en-US" sz="3000" b="1" dirty="0" smtClean="0">
                <a:solidFill>
                  <a:prstClr val="black"/>
                </a:solidFill>
              </a:rPr>
              <a:t> 42</a:t>
            </a:r>
            <a:r>
              <a:rPr lang="en-US" sz="3000" b="1" dirty="0">
                <a:solidFill>
                  <a:prstClr val="black"/>
                </a:solidFill>
              </a:rPr>
              <a:t>. Saying, </a:t>
            </a:r>
            <a:r>
              <a:rPr lang="en-US" sz="3000" b="1" dirty="0" smtClean="0">
                <a:solidFill>
                  <a:prstClr val="black"/>
                </a:solidFill>
              </a:rPr>
              <a:t/>
            </a:r>
            <a:br>
              <a:rPr lang="en-US" sz="3000" b="1" dirty="0" smtClean="0">
                <a:solidFill>
                  <a:prstClr val="black"/>
                </a:solidFill>
              </a:rPr>
            </a:br>
            <a:r>
              <a:rPr lang="en-US" sz="3000" b="1" dirty="0" smtClean="0">
                <a:solidFill>
                  <a:prstClr val="black"/>
                </a:solidFill>
              </a:rPr>
              <a:t>if </a:t>
            </a:r>
            <a:r>
              <a:rPr lang="en-US" sz="3000" b="1" dirty="0">
                <a:solidFill>
                  <a:prstClr val="black"/>
                </a:solidFill>
              </a:rPr>
              <a:t>thou </a:t>
            </a:r>
            <a:r>
              <a:rPr lang="en-US" sz="3000" b="1" dirty="0" err="1">
                <a:solidFill>
                  <a:prstClr val="black"/>
                </a:solidFill>
              </a:rPr>
              <a:t>hadst</a:t>
            </a:r>
            <a:r>
              <a:rPr lang="en-US" sz="3000" b="1" dirty="0">
                <a:solidFill>
                  <a:prstClr val="black"/>
                </a:solidFill>
              </a:rPr>
              <a:t> known, even thou, </a:t>
            </a:r>
            <a:r>
              <a:rPr lang="en-US" sz="3000" b="1" dirty="0" smtClean="0">
                <a:solidFill>
                  <a:prstClr val="black"/>
                </a:solidFill>
              </a:rPr>
              <a:t/>
            </a:r>
            <a:br>
              <a:rPr lang="en-US" sz="3000" b="1" dirty="0" smtClean="0">
                <a:solidFill>
                  <a:prstClr val="black"/>
                </a:solidFill>
              </a:rPr>
            </a:br>
            <a:r>
              <a:rPr lang="en-US" sz="3000" b="1" dirty="0" smtClean="0">
                <a:solidFill>
                  <a:prstClr val="black"/>
                </a:solidFill>
              </a:rPr>
              <a:t>at </a:t>
            </a:r>
            <a:r>
              <a:rPr lang="en-US" sz="3000" b="1" dirty="0">
                <a:solidFill>
                  <a:prstClr val="black"/>
                </a:solidFill>
              </a:rPr>
              <a:t>least in this thy day, the things which </a:t>
            </a:r>
            <a:r>
              <a:rPr lang="en-US" sz="3000" b="1" dirty="0" smtClean="0">
                <a:solidFill>
                  <a:prstClr val="black"/>
                </a:solidFill>
              </a:rPr>
              <a:t/>
            </a:r>
            <a:br>
              <a:rPr lang="en-US" sz="3000" b="1" dirty="0" smtClean="0">
                <a:solidFill>
                  <a:prstClr val="black"/>
                </a:solidFill>
              </a:rPr>
            </a:br>
            <a:r>
              <a:rPr lang="en-US" sz="3000" b="1" dirty="0" smtClean="0">
                <a:solidFill>
                  <a:prstClr val="black"/>
                </a:solidFill>
              </a:rPr>
              <a:t>belong </a:t>
            </a:r>
            <a:r>
              <a:rPr lang="en-US" sz="3000" b="1" dirty="0">
                <a:solidFill>
                  <a:prstClr val="black"/>
                </a:solidFill>
              </a:rPr>
              <a:t>unto thy peace! But now they are </a:t>
            </a:r>
            <a:r>
              <a:rPr lang="en-US" sz="3000" b="1" dirty="0" smtClean="0">
                <a:solidFill>
                  <a:prstClr val="black"/>
                </a:solidFill>
              </a:rPr>
              <a:t/>
            </a:r>
            <a:br>
              <a:rPr lang="en-US" sz="3000" b="1" dirty="0" smtClean="0">
                <a:solidFill>
                  <a:prstClr val="black"/>
                </a:solidFill>
              </a:rPr>
            </a:br>
            <a:r>
              <a:rPr lang="en-US" sz="3000" b="1" dirty="0" smtClean="0">
                <a:solidFill>
                  <a:prstClr val="black"/>
                </a:solidFill>
              </a:rPr>
              <a:t>hid </a:t>
            </a:r>
            <a:r>
              <a:rPr lang="en-US" sz="3000" b="1" dirty="0">
                <a:solidFill>
                  <a:prstClr val="black"/>
                </a:solidFill>
              </a:rPr>
              <a:t>from thine eyes.” </a:t>
            </a:r>
            <a:r>
              <a:rPr lang="en-US" sz="2400" i="1" dirty="0">
                <a:solidFill>
                  <a:prstClr val="black"/>
                </a:solidFill>
              </a:rPr>
              <a:t>(KJV) </a:t>
            </a:r>
            <a:r>
              <a:rPr lang="en-US" sz="2400" i="1" dirty="0" smtClean="0">
                <a:solidFill>
                  <a:prstClr val="black"/>
                </a:solidFill>
              </a:rPr>
              <a:t> </a:t>
            </a:r>
          </a:p>
          <a:p>
            <a:pPr lvl="0" algn="ctr"/>
            <a:r>
              <a:rPr lang="en-US" sz="3000" dirty="0" smtClean="0">
                <a:solidFill>
                  <a:prstClr val="black"/>
                </a:solidFill>
              </a:rPr>
              <a:t>Does </a:t>
            </a:r>
            <a:r>
              <a:rPr lang="en-US" sz="3000" dirty="0">
                <a:solidFill>
                  <a:prstClr val="black"/>
                </a:solidFill>
              </a:rPr>
              <a:t>that mean that their time as a body, as a nation to repent, has run out? </a:t>
            </a:r>
            <a:r>
              <a:rPr lang="en-US" sz="3000" dirty="0" smtClean="0">
                <a:solidFill>
                  <a:prstClr val="black"/>
                </a:solidFill>
              </a:rPr>
              <a:t> You </a:t>
            </a:r>
            <a:r>
              <a:rPr lang="en-US" sz="3000" dirty="0">
                <a:solidFill>
                  <a:prstClr val="black"/>
                </a:solidFill>
              </a:rPr>
              <a:t>decide after reading the words of Yahusha in Luke 19!</a:t>
            </a:r>
            <a:endParaRPr kumimoji="0" lang="en-US" sz="3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D6934BC1-B61B-4AD3-9EFC-7AAB5012BA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758D0096-3EF4-4EA9-A22A-1082AC31004E}"/>
              </a:ext>
            </a:extLst>
          </p:cNvPr>
          <p:cNvSpPr>
            <a:spLocks noGrp="1"/>
          </p:cNvSpPr>
          <p:nvPr>
            <p:ph type="sldNum" sz="quarter" idx="12"/>
          </p:nvPr>
        </p:nvSpPr>
        <p:spPr/>
        <p:txBody>
          <a:bodyPr/>
          <a:lstStyle/>
          <a:p>
            <a:fld id="{B30CEF4C-B5FD-4A91-B686-A4F403DB9147}" type="slidenum">
              <a:rPr lang="en-US" smtClean="0"/>
              <a:t>59</a:t>
            </a:fld>
            <a:endParaRPr lang="en-US"/>
          </a:p>
        </p:txBody>
      </p:sp>
    </p:spTree>
    <p:extLst>
      <p:ext uri="{BB962C8B-B14F-4D97-AF65-F5344CB8AC3E}">
        <p14:creationId xmlns:p14="http://schemas.microsoft.com/office/powerpoint/2010/main" val="367061813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7EBFDB7D-DD97-44CE-AFFB-458781A3DB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lose up of a lion&#10;&#10;Description automatically generated">
            <a:extLst>
              <a:ext uri="{FF2B5EF4-FFF2-40B4-BE49-F238E27FC236}">
                <a16:creationId xmlns:a16="http://schemas.microsoft.com/office/drawing/2014/main" xmlns="" id="{B6B5F028-2661-4ADA-A5A4-A26C42B49B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9" name="Freeform 5">
            <a:extLst>
              <a:ext uri="{FF2B5EF4-FFF2-40B4-BE49-F238E27FC236}">
                <a16:creationId xmlns:a16="http://schemas.microsoft.com/office/drawing/2014/main" xmlns="" id="{50F864A1-23CF-4954-887F-3C4458622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5">
            <a:extLst>
              <a:ext uri="{FF2B5EF4-FFF2-40B4-BE49-F238E27FC236}">
                <a16:creationId xmlns:a16="http://schemas.microsoft.com/office/drawing/2014/main" xmlns="" id="{8D313E8C-7457-407E-BDA5-EACA44D382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B5FE00E6-AE4D-4D9E-8CA5-E82E5DDC5EFE}"/>
              </a:ext>
            </a:extLst>
          </p:cNvPr>
          <p:cNvSpPr/>
          <p:nvPr/>
        </p:nvSpPr>
        <p:spPr>
          <a:xfrm>
            <a:off x="3011648" y="4477040"/>
            <a:ext cx="7482979" cy="1754326"/>
          </a:xfrm>
          <a:prstGeom prst="rect">
            <a:avLst/>
          </a:prstGeom>
          <a:solidFill>
            <a:srgbClr val="92D050"/>
          </a:solidFill>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Now to our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Calibri" panose="020F0502020204030204"/>
              </a:rPr>
              <a:t>“The u</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npardonable</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a:t>
            </a:r>
            <a:r>
              <a:rPr lang="en-US" sz="54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Calibri" panose="020F0502020204030204"/>
              </a:rPr>
              <a:t>s</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in!”</a:t>
            </a:r>
          </a:p>
        </p:txBody>
      </p:sp>
      <p:pic>
        <p:nvPicPr>
          <p:cNvPr id="4" name="Picture 3">
            <a:extLst>
              <a:ext uri="{FF2B5EF4-FFF2-40B4-BE49-F238E27FC236}">
                <a16:creationId xmlns:a16="http://schemas.microsoft.com/office/drawing/2014/main" xmlns="" id="{20931283-B839-4362-93D9-DD1A924B4C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BF9AD459-026F-4E19-9715-E512ADE9FED7}"/>
              </a:ext>
            </a:extLst>
          </p:cNvPr>
          <p:cNvSpPr>
            <a:spLocks noGrp="1"/>
          </p:cNvSpPr>
          <p:nvPr>
            <p:ph type="sldNum" sz="quarter" idx="12"/>
          </p:nvPr>
        </p:nvSpPr>
        <p:spPr/>
        <p:txBody>
          <a:bodyPr/>
          <a:lstStyle/>
          <a:p>
            <a:fld id="{B30CEF4C-B5FD-4A91-B686-A4F403DB9147}" type="slidenum">
              <a:rPr lang="en-US" smtClean="0"/>
              <a:t>6</a:t>
            </a:fld>
            <a:endParaRPr lang="en-US"/>
          </a:p>
        </p:txBody>
      </p:sp>
    </p:spTree>
    <p:extLst>
      <p:ext uri="{BB962C8B-B14F-4D97-AF65-F5344CB8AC3E}">
        <p14:creationId xmlns:p14="http://schemas.microsoft.com/office/powerpoint/2010/main" val="633835215"/>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123571" y="-60209"/>
            <a:ext cx="12417172" cy="6987748"/>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051652" y="1197621"/>
            <a:ext cx="10088696" cy="2554545"/>
          </a:xfrm>
          <a:prstGeom prst="rect">
            <a:avLst/>
          </a:prstGeom>
          <a:noFill/>
        </p:spPr>
        <p:txBody>
          <a:bodyPr wrap="square" rtlCol="0">
            <a:spAutoFit/>
          </a:bodyPr>
          <a:lstStyle/>
          <a:p>
            <a:pPr lvl="0" algn="ctr"/>
            <a:r>
              <a:rPr lang="en-US" sz="3200" b="1" dirty="0">
                <a:solidFill>
                  <a:prstClr val="black"/>
                </a:solidFill>
                <a:latin typeface="Arial" panose="020B0604020202020204" pitchFamily="34" charset="0"/>
                <a:ea typeface="Times New Roman" panose="02020603050405020304" pitchFamily="18" charset="0"/>
              </a:rPr>
              <a:t>All these examples show that </a:t>
            </a:r>
            <a:r>
              <a:rPr lang="en-US" sz="3200" b="1" dirty="0">
                <a:solidFill>
                  <a:prstClr val="black"/>
                </a:solidFill>
                <a:highlight>
                  <a:srgbClr val="FFFF00"/>
                </a:highlight>
                <a:latin typeface="Arial" panose="020B0604020202020204" pitchFamily="34" charset="0"/>
                <a:ea typeface="Times New Roman" panose="02020603050405020304" pitchFamily="18" charset="0"/>
              </a:rPr>
              <a:t>they refused</a:t>
            </a:r>
            <a:r>
              <a:rPr lang="en-US" sz="3200" b="1" dirty="0">
                <a:solidFill>
                  <a:prstClr val="black"/>
                </a:solidFill>
                <a:latin typeface="Arial" panose="020B0604020202020204" pitchFamily="34" charset="0"/>
                <a:ea typeface="Times New Roman" panose="02020603050405020304" pitchFamily="18" charset="0"/>
              </a:rPr>
              <a:t> to admit their guilt, their </a:t>
            </a:r>
            <a:r>
              <a:rPr lang="en-US" sz="3200" b="1" dirty="0" smtClean="0">
                <a:solidFill>
                  <a:prstClr val="black"/>
                </a:solidFill>
                <a:latin typeface="Arial" panose="020B0604020202020204" pitchFamily="34" charset="0"/>
                <a:ea typeface="Times New Roman" panose="02020603050405020304" pitchFamily="18" charset="0"/>
              </a:rPr>
              <a:t>errors and </a:t>
            </a:r>
            <a:r>
              <a:rPr lang="en-US" sz="3200" b="1" dirty="0">
                <a:solidFill>
                  <a:prstClr val="black"/>
                </a:solidFill>
                <a:latin typeface="Arial" panose="020B0604020202020204" pitchFamily="34" charset="0"/>
                <a:ea typeface="Times New Roman" panose="02020603050405020304" pitchFamily="18" charset="0"/>
              </a:rPr>
              <a:t>their </a:t>
            </a:r>
            <a:r>
              <a:rPr lang="en-US" sz="3200" b="1" dirty="0" smtClean="0">
                <a:solidFill>
                  <a:prstClr val="black"/>
                </a:solidFill>
                <a:latin typeface="Arial" panose="020B0604020202020204" pitchFamily="34" charset="0"/>
                <a:ea typeface="Times New Roman" panose="02020603050405020304" pitchFamily="18" charset="0"/>
              </a:rPr>
              <a:t>rebellion  </a:t>
            </a:r>
            <a:r>
              <a:rPr lang="en-US" sz="3200" b="1" dirty="0">
                <a:solidFill>
                  <a:prstClr val="black"/>
                </a:solidFill>
                <a:latin typeface="Arial" panose="020B0604020202020204" pitchFamily="34" charset="0"/>
                <a:ea typeface="Times New Roman" panose="02020603050405020304" pitchFamily="18" charset="0"/>
              </a:rPr>
              <a:t>to repent while their door of opportunity was open.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They </a:t>
            </a:r>
            <a:r>
              <a:rPr lang="en-US" sz="3200" b="1" dirty="0">
                <a:solidFill>
                  <a:prstClr val="black"/>
                </a:solidFill>
                <a:latin typeface="Arial" panose="020B0604020202020204" pitchFamily="34" charset="0"/>
                <a:ea typeface="Times New Roman" panose="02020603050405020304" pitchFamily="18" charset="0"/>
              </a:rPr>
              <a:t>even went so </a:t>
            </a:r>
            <a:r>
              <a:rPr lang="en-US" sz="3200" b="1" dirty="0" smtClean="0">
                <a:solidFill>
                  <a:prstClr val="black"/>
                </a:solidFill>
                <a:latin typeface="Arial" panose="020B0604020202020204" pitchFamily="34" charset="0"/>
                <a:ea typeface="Times New Roman" panose="02020603050405020304" pitchFamily="18" charset="0"/>
              </a:rPr>
              <a:t>far as </a:t>
            </a:r>
            <a:r>
              <a:rPr lang="en-US" sz="3200" b="1" dirty="0">
                <a:solidFill>
                  <a:prstClr val="black"/>
                </a:solidFill>
                <a:latin typeface="Arial" panose="020B0604020202020204" pitchFamily="34" charset="0"/>
                <a:ea typeface="Times New Roman" panose="02020603050405020304" pitchFamily="18" charset="0"/>
              </a:rPr>
              <a:t>to kill the one that came to save them, the Creator of the universe. </a:t>
            </a:r>
            <a:endParaRPr lang="en-US" sz="2800" b="1" dirty="0">
              <a:solidFill>
                <a:prstClr val="black"/>
              </a:solidFill>
              <a:latin typeface="Arial" panose="020B0604020202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xmlns="" id="{133DC227-A617-42C9-8C89-1786424EA2B3}"/>
              </a:ext>
            </a:extLst>
          </p:cNvPr>
          <p:cNvSpPr txBox="1"/>
          <p:nvPr/>
        </p:nvSpPr>
        <p:spPr>
          <a:xfrm>
            <a:off x="827312" y="3932668"/>
            <a:ext cx="10537374" cy="1754326"/>
          </a:xfrm>
          <a:prstGeom prst="rect">
            <a:avLst/>
          </a:prstGeom>
          <a:solidFill>
            <a:srgbClr val="66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wrap="square" rtlCol="0">
            <a:spAutoFit/>
          </a:bodyPr>
          <a:lstStyle/>
          <a:p>
            <a:pPr lvl="0" algn="ctr"/>
            <a:r>
              <a:rPr lang="en-US" sz="3600" dirty="0">
                <a:solidFill>
                  <a:prstClr val="black"/>
                </a:solidFill>
                <a:latin typeface="Arial" panose="020B0604020202020204" pitchFamily="34" charset="0"/>
                <a:cs typeface="Arial" panose="020B0604020202020204" pitchFamily="34" charset="0"/>
              </a:rPr>
              <a:t>They found themselves in the same position as Ephraim as we read in Hosea 4:17 </a:t>
            </a:r>
            <a:r>
              <a:rPr lang="en-US" sz="3600" dirty="0" smtClean="0">
                <a:solidFill>
                  <a:prstClr val="black"/>
                </a:solidFill>
                <a:latin typeface="Arial" panose="020B0604020202020204" pitchFamily="34" charset="0"/>
                <a:cs typeface="Arial" panose="020B0604020202020204" pitchFamily="34" charset="0"/>
              </a:rPr>
              <a:t>-</a:t>
            </a:r>
            <a:br>
              <a:rPr lang="en-US" sz="3600" dirty="0" smtClean="0">
                <a:solidFill>
                  <a:prstClr val="black"/>
                </a:solidFill>
                <a:latin typeface="Arial" panose="020B0604020202020204" pitchFamily="34" charset="0"/>
                <a:cs typeface="Arial" panose="020B0604020202020204" pitchFamily="34" charset="0"/>
              </a:rPr>
            </a:br>
            <a:r>
              <a:rPr lang="en-US" sz="3600" b="1" dirty="0" smtClean="0">
                <a:solidFill>
                  <a:prstClr val="black"/>
                </a:solidFill>
                <a:latin typeface="Arial" panose="020B0604020202020204" pitchFamily="34" charset="0"/>
                <a:cs typeface="Arial" panose="020B0604020202020204" pitchFamily="34" charset="0"/>
              </a:rPr>
              <a:t>“</a:t>
            </a:r>
            <a:r>
              <a:rPr lang="en-US" sz="3600" b="1" dirty="0">
                <a:solidFill>
                  <a:prstClr val="black"/>
                </a:solidFill>
                <a:latin typeface="Arial" panose="020B0604020202020204" pitchFamily="34" charset="0"/>
                <a:cs typeface="Arial" panose="020B0604020202020204" pitchFamily="34" charset="0"/>
              </a:rPr>
              <a:t>Ephraim is joined to idols, let him alone.” </a:t>
            </a:r>
            <a:r>
              <a:rPr lang="en-US" sz="2800" i="1" dirty="0" smtClean="0">
                <a:solidFill>
                  <a:prstClr val="black"/>
                </a:solidFill>
                <a:latin typeface="Arial" panose="020B0604020202020204" pitchFamily="34" charset="0"/>
                <a:cs typeface="Arial" panose="020B0604020202020204" pitchFamily="34" charset="0"/>
              </a:rPr>
              <a:t>(</a:t>
            </a:r>
            <a:r>
              <a:rPr lang="en-US" sz="2800" i="1" dirty="0">
                <a:solidFill>
                  <a:prstClr val="black"/>
                </a:solidFill>
                <a:latin typeface="Arial" panose="020B0604020202020204" pitchFamily="34" charset="0"/>
                <a:cs typeface="Arial" panose="020B0604020202020204" pitchFamily="34" charset="0"/>
              </a:rPr>
              <a:t>KJV)</a:t>
            </a:r>
          </a:p>
        </p:txBody>
      </p:sp>
      <p:pic>
        <p:nvPicPr>
          <p:cNvPr id="6" name="Picture 5">
            <a:extLst>
              <a:ext uri="{FF2B5EF4-FFF2-40B4-BE49-F238E27FC236}">
                <a16:creationId xmlns:a16="http://schemas.microsoft.com/office/drawing/2014/main" xmlns="" id="{9E9FFB6C-30BD-42B4-B0C8-F82EFAAAAD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328960BA-1610-4C84-959B-6A0B75F3986B}"/>
              </a:ext>
            </a:extLst>
          </p:cNvPr>
          <p:cNvSpPr>
            <a:spLocks noGrp="1"/>
          </p:cNvSpPr>
          <p:nvPr>
            <p:ph type="sldNum" sz="quarter" idx="12"/>
          </p:nvPr>
        </p:nvSpPr>
        <p:spPr/>
        <p:txBody>
          <a:bodyPr/>
          <a:lstStyle/>
          <a:p>
            <a:fld id="{B30CEF4C-B5FD-4A91-B686-A4F403DB9147}" type="slidenum">
              <a:rPr lang="en-US" smtClean="0"/>
              <a:t>60</a:t>
            </a:fld>
            <a:endParaRPr lang="en-US"/>
          </a:p>
        </p:txBody>
      </p:sp>
    </p:spTree>
    <p:extLst>
      <p:ext uri="{BB962C8B-B14F-4D97-AF65-F5344CB8AC3E}">
        <p14:creationId xmlns:p14="http://schemas.microsoft.com/office/powerpoint/2010/main" val="2546736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6934" y="986807"/>
            <a:ext cx="1473775" cy="1473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1D21E207-5C7D-46AA-9E69-59968BA33B58}"/>
              </a:ext>
            </a:extLst>
          </p:cNvPr>
          <p:cNvSpPr txBox="1"/>
          <p:nvPr/>
        </p:nvSpPr>
        <p:spPr>
          <a:xfrm>
            <a:off x="868410" y="754198"/>
            <a:ext cx="7898219" cy="1938992"/>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000" dirty="0">
                <a:solidFill>
                  <a:prstClr val="black"/>
                </a:solidFill>
              </a:rPr>
              <a:t>What about </a:t>
            </a:r>
            <a:r>
              <a:rPr lang="en-US" sz="3000" dirty="0" smtClean="0">
                <a:solidFill>
                  <a:prstClr val="black"/>
                </a:solidFill>
              </a:rPr>
              <a:t>Laodicea</a:t>
            </a:r>
            <a:r>
              <a:rPr lang="en-US" sz="3000" dirty="0">
                <a:solidFill>
                  <a:prstClr val="black"/>
                </a:solidFill>
              </a:rPr>
              <a:t>? </a:t>
            </a:r>
            <a:r>
              <a:rPr lang="en-US" sz="3000" dirty="0" smtClean="0">
                <a:solidFill>
                  <a:prstClr val="black"/>
                </a:solidFill>
              </a:rPr>
              <a:t/>
            </a:r>
            <a:br>
              <a:rPr lang="en-US" sz="3000" dirty="0" smtClean="0">
                <a:solidFill>
                  <a:prstClr val="black"/>
                </a:solidFill>
              </a:rPr>
            </a:br>
            <a:r>
              <a:rPr lang="en-US" sz="3000" dirty="0" smtClean="0">
                <a:solidFill>
                  <a:prstClr val="black"/>
                </a:solidFill>
              </a:rPr>
              <a:t>The </a:t>
            </a:r>
            <a:r>
              <a:rPr lang="en-US" sz="3000" dirty="0">
                <a:solidFill>
                  <a:prstClr val="black"/>
                </a:solidFill>
              </a:rPr>
              <a:t>door for </a:t>
            </a:r>
            <a:r>
              <a:rPr lang="en-US" sz="3000" dirty="0" smtClean="0">
                <a:solidFill>
                  <a:prstClr val="black"/>
                </a:solidFill>
              </a:rPr>
              <a:t>Laodicea </a:t>
            </a:r>
            <a:r>
              <a:rPr lang="en-US" sz="3000" dirty="0">
                <a:solidFill>
                  <a:prstClr val="black"/>
                </a:solidFill>
              </a:rPr>
              <a:t>is still open.  </a:t>
            </a:r>
            <a:r>
              <a:rPr lang="en-US" sz="3000" dirty="0" smtClean="0">
                <a:solidFill>
                  <a:prstClr val="black"/>
                </a:solidFill>
              </a:rPr>
              <a:t/>
            </a:r>
            <a:br>
              <a:rPr lang="en-US" sz="3000" dirty="0" smtClean="0">
                <a:solidFill>
                  <a:prstClr val="black"/>
                </a:solidFill>
              </a:rPr>
            </a:br>
            <a:r>
              <a:rPr lang="en-US" sz="3000" dirty="0" smtClean="0">
                <a:solidFill>
                  <a:prstClr val="black"/>
                </a:solidFill>
              </a:rPr>
              <a:t>How </a:t>
            </a:r>
            <a:r>
              <a:rPr lang="en-US" sz="3000" dirty="0">
                <a:solidFill>
                  <a:prstClr val="black"/>
                </a:solidFill>
              </a:rPr>
              <a:t>long will the door of mercy remain open </a:t>
            </a:r>
            <a:r>
              <a:rPr lang="en-US" sz="3000" dirty="0" smtClean="0">
                <a:solidFill>
                  <a:prstClr val="black"/>
                </a:solidFill>
              </a:rPr>
              <a:t/>
            </a:r>
            <a:br>
              <a:rPr lang="en-US" sz="3000" dirty="0" smtClean="0">
                <a:solidFill>
                  <a:prstClr val="black"/>
                </a:solidFill>
              </a:rPr>
            </a:br>
            <a:r>
              <a:rPr lang="en-US" sz="3000" dirty="0" smtClean="0">
                <a:solidFill>
                  <a:prstClr val="black"/>
                </a:solidFill>
              </a:rPr>
              <a:t>for Laodicea</a:t>
            </a:r>
            <a:r>
              <a:rPr lang="en-US" sz="3000" dirty="0">
                <a:solidFill>
                  <a:prstClr val="black"/>
                </a:solidFill>
              </a:rPr>
              <a:t>? </a:t>
            </a:r>
            <a:r>
              <a:rPr lang="en-US" sz="3000" dirty="0" smtClean="0">
                <a:solidFill>
                  <a:prstClr val="black"/>
                </a:solidFill>
              </a:rPr>
              <a:t> We </a:t>
            </a:r>
            <a:r>
              <a:rPr lang="en-US" sz="3000" dirty="0">
                <a:solidFill>
                  <a:prstClr val="black"/>
                </a:solidFill>
              </a:rPr>
              <a:t>do not know!!</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0FC56B4A-96CB-4DE8-801F-7A56A451B444}"/>
              </a:ext>
            </a:extLst>
          </p:cNvPr>
          <p:cNvSpPr txBox="1"/>
          <p:nvPr/>
        </p:nvSpPr>
        <p:spPr>
          <a:xfrm>
            <a:off x="839754" y="3021511"/>
            <a:ext cx="10440955" cy="3231654"/>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t>We have an example in Jeremiah 6:16-17 in reference to Yahuwah’s ancient people, where it says: </a:t>
            </a:r>
            <a:r>
              <a:rPr lang="en-US" sz="2800" b="1" dirty="0"/>
              <a:t>“Thus saith YHVH, Stand ye in the ways, and see, and ask for the old paths, where is the good way and walk therein, and ye shall find rest for your souls.  But they said, </a:t>
            </a:r>
            <a:r>
              <a:rPr lang="en-US" sz="2800" b="1" dirty="0">
                <a:solidFill>
                  <a:srgbClr val="FF0000"/>
                </a:solidFill>
              </a:rPr>
              <a:t>we will not walk therein.</a:t>
            </a:r>
            <a:r>
              <a:rPr lang="en-US" sz="2800" b="1" dirty="0"/>
              <a:t>  17.  Also I set watchmen over you, saying, Hearken to the sound of the trumpet.  But they said, </a:t>
            </a:r>
            <a:r>
              <a:rPr lang="en-US" sz="2800" b="1" dirty="0">
                <a:solidFill>
                  <a:srgbClr val="FF0000"/>
                </a:solidFill>
              </a:rPr>
              <a:t>we will not hearken.</a:t>
            </a:r>
            <a:r>
              <a:rPr lang="en-US" sz="2800" b="1" dirty="0"/>
              <a:t>”</a:t>
            </a:r>
          </a:p>
          <a:p>
            <a:pPr algn="ctr"/>
            <a:r>
              <a:rPr lang="en-US" sz="2800" b="1" dirty="0"/>
              <a:t> </a:t>
            </a:r>
            <a:r>
              <a:rPr lang="en-US" sz="3600" b="1" dirty="0">
                <a:solidFill>
                  <a:srgbClr val="FF0000"/>
                </a:solidFill>
              </a:rPr>
              <a:t>What do we call that? </a:t>
            </a:r>
            <a:endParaRPr lang="en-US" sz="3600" dirty="0"/>
          </a:p>
        </p:txBody>
      </p:sp>
      <p:pic>
        <p:nvPicPr>
          <p:cNvPr id="6" name="Picture 5">
            <a:extLst>
              <a:ext uri="{FF2B5EF4-FFF2-40B4-BE49-F238E27FC236}">
                <a16:creationId xmlns:a16="http://schemas.microsoft.com/office/drawing/2014/main" xmlns="" id="{13E8C17D-9713-488A-BB98-638B4FECA3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xmlns="" id="{92A2983D-A373-46C3-855A-BE90ED1A609C}"/>
              </a:ext>
            </a:extLst>
          </p:cNvPr>
          <p:cNvSpPr>
            <a:spLocks noGrp="1"/>
          </p:cNvSpPr>
          <p:nvPr>
            <p:ph type="sldNum" sz="quarter" idx="12"/>
          </p:nvPr>
        </p:nvSpPr>
        <p:spPr/>
        <p:txBody>
          <a:bodyPr/>
          <a:lstStyle/>
          <a:p>
            <a:fld id="{B30CEF4C-B5FD-4A91-B686-A4F403DB9147}" type="slidenum">
              <a:rPr lang="en-US" smtClean="0"/>
              <a:t>61</a:t>
            </a:fld>
            <a:endParaRPr lang="en-US"/>
          </a:p>
        </p:txBody>
      </p:sp>
    </p:spTree>
    <p:extLst>
      <p:ext uri="{BB962C8B-B14F-4D97-AF65-F5344CB8AC3E}">
        <p14:creationId xmlns:p14="http://schemas.microsoft.com/office/powerpoint/2010/main" val="124955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6934" y="986807"/>
            <a:ext cx="1473775" cy="1473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1D21E207-5C7D-46AA-9E69-59968BA33B58}"/>
              </a:ext>
            </a:extLst>
          </p:cNvPr>
          <p:cNvSpPr txBox="1"/>
          <p:nvPr/>
        </p:nvSpPr>
        <p:spPr>
          <a:xfrm>
            <a:off x="868410" y="754198"/>
            <a:ext cx="7898219" cy="1938992"/>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000" dirty="0">
                <a:solidFill>
                  <a:prstClr val="black"/>
                </a:solidFill>
              </a:rPr>
              <a:t>What about </a:t>
            </a:r>
            <a:r>
              <a:rPr lang="en-US" sz="3000" dirty="0" smtClean="0">
                <a:solidFill>
                  <a:prstClr val="black"/>
                </a:solidFill>
              </a:rPr>
              <a:t>Laodicea</a:t>
            </a:r>
            <a:r>
              <a:rPr lang="en-US" sz="3000" dirty="0">
                <a:solidFill>
                  <a:prstClr val="black"/>
                </a:solidFill>
              </a:rPr>
              <a:t>? </a:t>
            </a:r>
            <a:r>
              <a:rPr lang="en-US" sz="3000" dirty="0" smtClean="0">
                <a:solidFill>
                  <a:prstClr val="black"/>
                </a:solidFill>
              </a:rPr>
              <a:t/>
            </a:r>
            <a:br>
              <a:rPr lang="en-US" sz="3000" dirty="0" smtClean="0">
                <a:solidFill>
                  <a:prstClr val="black"/>
                </a:solidFill>
              </a:rPr>
            </a:br>
            <a:r>
              <a:rPr lang="en-US" sz="3000" dirty="0" smtClean="0">
                <a:solidFill>
                  <a:prstClr val="black"/>
                </a:solidFill>
              </a:rPr>
              <a:t>The </a:t>
            </a:r>
            <a:r>
              <a:rPr lang="en-US" sz="3000" dirty="0">
                <a:solidFill>
                  <a:prstClr val="black"/>
                </a:solidFill>
              </a:rPr>
              <a:t>door for </a:t>
            </a:r>
            <a:r>
              <a:rPr lang="en-US" sz="3000" dirty="0" smtClean="0">
                <a:solidFill>
                  <a:prstClr val="black"/>
                </a:solidFill>
              </a:rPr>
              <a:t>Laodicea </a:t>
            </a:r>
            <a:r>
              <a:rPr lang="en-US" sz="3000" dirty="0">
                <a:solidFill>
                  <a:prstClr val="black"/>
                </a:solidFill>
              </a:rPr>
              <a:t>is still open.  </a:t>
            </a:r>
            <a:r>
              <a:rPr lang="en-US" sz="3000" dirty="0" smtClean="0">
                <a:solidFill>
                  <a:prstClr val="black"/>
                </a:solidFill>
              </a:rPr>
              <a:t/>
            </a:r>
            <a:br>
              <a:rPr lang="en-US" sz="3000" dirty="0" smtClean="0">
                <a:solidFill>
                  <a:prstClr val="black"/>
                </a:solidFill>
              </a:rPr>
            </a:br>
            <a:r>
              <a:rPr lang="en-US" sz="3000" dirty="0" smtClean="0">
                <a:solidFill>
                  <a:prstClr val="black"/>
                </a:solidFill>
              </a:rPr>
              <a:t>How </a:t>
            </a:r>
            <a:r>
              <a:rPr lang="en-US" sz="3000" dirty="0">
                <a:solidFill>
                  <a:prstClr val="black"/>
                </a:solidFill>
              </a:rPr>
              <a:t>long will the door of mercy remain open </a:t>
            </a:r>
            <a:r>
              <a:rPr lang="en-US" sz="3000" dirty="0" smtClean="0">
                <a:solidFill>
                  <a:prstClr val="black"/>
                </a:solidFill>
              </a:rPr>
              <a:t/>
            </a:r>
            <a:br>
              <a:rPr lang="en-US" sz="3000" dirty="0" smtClean="0">
                <a:solidFill>
                  <a:prstClr val="black"/>
                </a:solidFill>
              </a:rPr>
            </a:br>
            <a:r>
              <a:rPr lang="en-US" sz="3000" dirty="0" smtClean="0">
                <a:solidFill>
                  <a:prstClr val="black"/>
                </a:solidFill>
              </a:rPr>
              <a:t>for Laodicea</a:t>
            </a:r>
            <a:r>
              <a:rPr lang="en-US" sz="3000" dirty="0">
                <a:solidFill>
                  <a:prstClr val="black"/>
                </a:solidFill>
              </a:rPr>
              <a:t>? </a:t>
            </a:r>
            <a:r>
              <a:rPr lang="en-US" sz="3000" dirty="0" smtClean="0">
                <a:solidFill>
                  <a:prstClr val="black"/>
                </a:solidFill>
              </a:rPr>
              <a:t> We </a:t>
            </a:r>
            <a:r>
              <a:rPr lang="en-US" sz="3000" dirty="0">
                <a:solidFill>
                  <a:prstClr val="black"/>
                </a:solidFill>
              </a:rPr>
              <a:t>do not know!!</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0FC56B4A-96CB-4DE8-801F-7A56A451B444}"/>
              </a:ext>
            </a:extLst>
          </p:cNvPr>
          <p:cNvSpPr txBox="1"/>
          <p:nvPr/>
        </p:nvSpPr>
        <p:spPr>
          <a:xfrm>
            <a:off x="839754" y="3021511"/>
            <a:ext cx="10440955" cy="3231654"/>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t>We have an example in Jeremiah 6:16-17 in reference to Yahuwah’s ancient people, where it says: </a:t>
            </a:r>
            <a:r>
              <a:rPr lang="en-US" sz="2800" b="1" dirty="0"/>
              <a:t>“Thus saith YHVH, Stand ye in the ways, and see, and ask for the old paths, where is the good way and walk therein, and ye shall find rest for your souls.  But they said, </a:t>
            </a:r>
            <a:r>
              <a:rPr lang="en-US" sz="2800" b="1" dirty="0">
                <a:solidFill>
                  <a:srgbClr val="FF0000"/>
                </a:solidFill>
              </a:rPr>
              <a:t>we will not walk therein.</a:t>
            </a:r>
            <a:r>
              <a:rPr lang="en-US" sz="2800" b="1" dirty="0"/>
              <a:t>  17.  Also I set watchmen over you, saying, Hearken to the sound of the trumpet.  But they said, </a:t>
            </a:r>
            <a:r>
              <a:rPr lang="en-US" sz="2800" b="1" dirty="0">
                <a:solidFill>
                  <a:srgbClr val="FF0000"/>
                </a:solidFill>
              </a:rPr>
              <a:t>we will not hearken.</a:t>
            </a:r>
            <a:r>
              <a:rPr lang="en-US" sz="2800" b="1" dirty="0"/>
              <a:t>”</a:t>
            </a:r>
          </a:p>
          <a:p>
            <a:pPr algn="ctr"/>
            <a:r>
              <a:rPr lang="en-US" sz="2800" b="1" dirty="0"/>
              <a:t> </a:t>
            </a:r>
            <a:r>
              <a:rPr lang="en-US" sz="3600" b="1" dirty="0">
                <a:solidFill>
                  <a:srgbClr val="FF0000"/>
                </a:solidFill>
              </a:rPr>
              <a:t>What do we call that? </a:t>
            </a:r>
            <a:endParaRPr lang="en-US" sz="3600" dirty="0"/>
          </a:p>
        </p:txBody>
      </p:sp>
      <p:pic>
        <p:nvPicPr>
          <p:cNvPr id="6" name="Picture 5">
            <a:extLst>
              <a:ext uri="{FF2B5EF4-FFF2-40B4-BE49-F238E27FC236}">
                <a16:creationId xmlns:a16="http://schemas.microsoft.com/office/drawing/2014/main" xmlns="" id="{13E8C17D-9713-488A-BB98-638B4FECA3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xmlns="" id="{92A2983D-A373-46C3-855A-BE90ED1A609C}"/>
              </a:ext>
            </a:extLst>
          </p:cNvPr>
          <p:cNvSpPr>
            <a:spLocks noGrp="1"/>
          </p:cNvSpPr>
          <p:nvPr>
            <p:ph type="sldNum" sz="quarter" idx="12"/>
          </p:nvPr>
        </p:nvSpPr>
        <p:spPr/>
        <p:txBody>
          <a:bodyPr/>
          <a:lstStyle/>
          <a:p>
            <a:fld id="{B30CEF4C-B5FD-4A91-B686-A4F403DB9147}" type="slidenum">
              <a:rPr lang="en-US" smtClean="0"/>
              <a:t>62</a:t>
            </a:fld>
            <a:endParaRPr lang="en-US"/>
          </a:p>
        </p:txBody>
      </p:sp>
      <p:sp>
        <p:nvSpPr>
          <p:cNvPr id="9" name="TextBox 8">
            <a:extLst>
              <a:ext uri="{FF2B5EF4-FFF2-40B4-BE49-F238E27FC236}">
                <a16:creationId xmlns:a16="http://schemas.microsoft.com/office/drawing/2014/main" xmlns="" id="{2AD0212A-939A-4042-8C60-38400B2AEFBF}"/>
              </a:ext>
            </a:extLst>
          </p:cNvPr>
          <p:cNvSpPr txBox="1"/>
          <p:nvPr/>
        </p:nvSpPr>
        <p:spPr>
          <a:xfrm>
            <a:off x="1054359" y="3534166"/>
            <a:ext cx="9927772" cy="1938992"/>
          </a:xfrm>
          <a:prstGeom prst="rect">
            <a:avLst/>
          </a:prstGeom>
          <a:solidFill>
            <a:schemeClr val="accent4">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sp3d extrusionH="57150">
              <a:bevelT w="38100" h="38100" prst="angle"/>
            </a:sp3d>
          </a:bodyPr>
          <a:lstStyle/>
          <a:p>
            <a:pPr algn="ctr"/>
            <a:r>
              <a:rPr lang="en-US" sz="6000" dirty="0">
                <a:solidFill>
                  <a:schemeClr val="bg1"/>
                </a:solidFill>
              </a:rPr>
              <a:t>Rebellion! </a:t>
            </a:r>
          </a:p>
          <a:p>
            <a:pPr algn="ctr"/>
            <a:r>
              <a:rPr lang="en-US" sz="6000" dirty="0">
                <a:solidFill>
                  <a:schemeClr val="bg1"/>
                </a:solidFill>
              </a:rPr>
              <a:t>This is the same attitude today.</a:t>
            </a:r>
          </a:p>
        </p:txBody>
      </p:sp>
    </p:spTree>
    <p:extLst>
      <p:ext uri="{BB962C8B-B14F-4D97-AF65-F5344CB8AC3E}">
        <p14:creationId xmlns:p14="http://schemas.microsoft.com/office/powerpoint/2010/main" val="3088954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626639" y="917790"/>
            <a:ext cx="7908966" cy="1815882"/>
          </a:xfrm>
          <a:prstGeom prst="rect">
            <a:avLst/>
          </a:prstGeom>
          <a:noFill/>
        </p:spPr>
        <p:txBody>
          <a:bodyPr wrap="square" rtlCol="0">
            <a:spAutoFit/>
          </a:bodyPr>
          <a:lstStyle/>
          <a:p>
            <a:pPr lvl="0"/>
            <a:r>
              <a:rPr lang="en-US" sz="2800" dirty="0">
                <a:solidFill>
                  <a:prstClr val="white"/>
                </a:solidFill>
              </a:rPr>
              <a:t>Then we go to Jeremiah 7:16 to hear YHVH’s answer:  </a:t>
            </a:r>
            <a:r>
              <a:rPr lang="en-US" sz="2800" b="1" dirty="0">
                <a:solidFill>
                  <a:prstClr val="white"/>
                </a:solidFill>
              </a:rPr>
              <a:t>“Therefore pray not for this people, neither lift up cry nor prayer for them, neither make intercession to me, for I will not hear thee.” </a:t>
            </a:r>
            <a:r>
              <a:rPr lang="en-US" sz="2800" b="1" dirty="0" smtClean="0">
                <a:solidFill>
                  <a:prstClr val="white"/>
                </a:solidFill>
              </a:rPr>
              <a:t> </a:t>
            </a:r>
            <a:r>
              <a:rPr lang="en-US" sz="2000" i="1" dirty="0" smtClean="0">
                <a:solidFill>
                  <a:prstClr val="white"/>
                </a:solidFill>
              </a:rPr>
              <a:t>(</a:t>
            </a:r>
            <a:r>
              <a:rPr lang="en-US" sz="2000" i="1" dirty="0">
                <a:solidFill>
                  <a:prstClr val="white"/>
                </a:solidFill>
              </a:rPr>
              <a:t>KJV) </a:t>
            </a:r>
            <a:endParaRPr kumimoji="0" lang="en-US" sz="2000" i="1" u="none" strike="noStrike" kern="1200" cap="none" spc="0" normalizeH="0" baseline="0" noProof="0" dirty="0">
              <a:ln>
                <a:noFill/>
              </a:ln>
              <a:solidFill>
                <a:prstClr val="white"/>
              </a:solidFill>
              <a:effectLst/>
              <a:uLnTx/>
              <a:uFillTx/>
              <a:latin typeface="Calibri" panose="020F0502020204030204"/>
            </a:endParaRPr>
          </a:p>
        </p:txBody>
      </p:sp>
      <p:sp>
        <p:nvSpPr>
          <p:cNvPr id="8" name="TextBox 7">
            <a:extLst>
              <a:ext uri="{FF2B5EF4-FFF2-40B4-BE49-F238E27FC236}">
                <a16:creationId xmlns:a16="http://schemas.microsoft.com/office/drawing/2014/main" xmlns="" id="{79976C81-F34A-416A-AA13-45916A3BBBE7}"/>
              </a:ext>
            </a:extLst>
          </p:cNvPr>
          <p:cNvSpPr txBox="1"/>
          <p:nvPr/>
        </p:nvSpPr>
        <p:spPr>
          <a:xfrm>
            <a:off x="4049486" y="4870580"/>
            <a:ext cx="7063273" cy="933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BD9551B-3C4E-4172-B450-9329E726C627}"/>
              </a:ext>
            </a:extLst>
          </p:cNvPr>
          <p:cNvSpPr txBox="1"/>
          <p:nvPr/>
        </p:nvSpPr>
        <p:spPr>
          <a:xfrm>
            <a:off x="552840" y="3262103"/>
            <a:ext cx="3496646" cy="83099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WHY NOT?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xmlns="" id="{38A5344E-C168-4D2F-82B7-1EC057D1CFD3}"/>
              </a:ext>
            </a:extLst>
          </p:cNvPr>
          <p:cNvSpPr txBox="1"/>
          <p:nvPr/>
        </p:nvSpPr>
        <p:spPr>
          <a:xfrm>
            <a:off x="4818742" y="3399180"/>
            <a:ext cx="6499291" cy="2554545"/>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000" dirty="0">
                <a:solidFill>
                  <a:schemeClr val="bg1"/>
                </a:solidFill>
              </a:rPr>
              <a:t>They have crossed the line. When that happens, </a:t>
            </a:r>
            <a:r>
              <a:rPr lang="en-US" sz="4000" dirty="0" smtClean="0">
                <a:solidFill>
                  <a:schemeClr val="bg1"/>
                </a:solidFill>
              </a:rPr>
              <a:t/>
            </a:r>
            <a:br>
              <a:rPr lang="en-US" sz="4000" dirty="0" smtClean="0">
                <a:solidFill>
                  <a:schemeClr val="bg1"/>
                </a:solidFill>
              </a:rPr>
            </a:br>
            <a:r>
              <a:rPr lang="en-US" sz="4000" dirty="0" smtClean="0">
                <a:solidFill>
                  <a:schemeClr val="bg1"/>
                </a:solidFill>
              </a:rPr>
              <a:t>we </a:t>
            </a:r>
            <a:r>
              <a:rPr lang="en-US" sz="4000" dirty="0">
                <a:solidFill>
                  <a:schemeClr val="bg1"/>
                </a:solidFill>
              </a:rPr>
              <a:t>don’t </a:t>
            </a:r>
            <a:r>
              <a:rPr lang="en-US" sz="4000" dirty="0" smtClean="0">
                <a:solidFill>
                  <a:schemeClr val="bg1"/>
                </a:solidFill>
              </a:rPr>
              <a:t>know</a:t>
            </a:r>
            <a:r>
              <a:rPr lang="en-US" sz="4000" dirty="0">
                <a:solidFill>
                  <a:schemeClr val="bg1"/>
                </a:solidFill>
              </a:rPr>
              <a:t> </a:t>
            </a:r>
            <a:r>
              <a:rPr lang="en-US" sz="4000" dirty="0" smtClean="0">
                <a:solidFill>
                  <a:schemeClr val="bg1"/>
                </a:solidFill>
              </a:rPr>
              <a:t>… </a:t>
            </a:r>
            <a:br>
              <a:rPr lang="en-US" sz="4000" dirty="0" smtClean="0">
                <a:solidFill>
                  <a:schemeClr val="bg1"/>
                </a:solidFill>
              </a:rPr>
            </a:br>
            <a:r>
              <a:rPr lang="en-US" sz="4000" dirty="0" smtClean="0">
                <a:solidFill>
                  <a:schemeClr val="bg1"/>
                </a:solidFill>
              </a:rPr>
              <a:t>only </a:t>
            </a:r>
            <a:r>
              <a:rPr lang="en-US" sz="4000" dirty="0">
                <a:solidFill>
                  <a:schemeClr val="bg1"/>
                </a:solidFill>
              </a:rPr>
              <a:t>YHVH  knows. </a:t>
            </a:r>
          </a:p>
        </p:txBody>
      </p:sp>
      <p:pic>
        <p:nvPicPr>
          <p:cNvPr id="5" name="Picture 4">
            <a:extLst>
              <a:ext uri="{FF2B5EF4-FFF2-40B4-BE49-F238E27FC236}">
                <a16:creationId xmlns:a16="http://schemas.microsoft.com/office/drawing/2014/main" xmlns="" id="{18D2F228-BAE7-4F55-8433-EA31368989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840" y="4238050"/>
            <a:ext cx="3496646" cy="22480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xmlns="" id="{FBF6FC15-0525-4E96-BA60-F4C1C09A4C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7" name="Slide Number Placeholder 6">
            <a:extLst>
              <a:ext uri="{FF2B5EF4-FFF2-40B4-BE49-F238E27FC236}">
                <a16:creationId xmlns:a16="http://schemas.microsoft.com/office/drawing/2014/main" xmlns="" id="{4E89E74E-4536-41C9-A556-D0421D5BC7F4}"/>
              </a:ext>
            </a:extLst>
          </p:cNvPr>
          <p:cNvSpPr>
            <a:spLocks noGrp="1"/>
          </p:cNvSpPr>
          <p:nvPr>
            <p:ph type="sldNum" sz="quarter" idx="12"/>
          </p:nvPr>
        </p:nvSpPr>
        <p:spPr/>
        <p:txBody>
          <a:bodyPr/>
          <a:lstStyle/>
          <a:p>
            <a:fld id="{B30CEF4C-B5FD-4A91-B686-A4F403DB9147}" type="slidenum">
              <a:rPr lang="en-US" smtClean="0"/>
              <a:t>63</a:t>
            </a:fld>
            <a:endParaRPr lang="en-US"/>
          </a:p>
        </p:txBody>
      </p:sp>
    </p:spTree>
    <p:extLst>
      <p:ext uri="{BB962C8B-B14F-4D97-AF65-F5344CB8AC3E}">
        <p14:creationId xmlns:p14="http://schemas.microsoft.com/office/powerpoint/2010/main" val="1346161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722585" y="450050"/>
            <a:ext cx="7636912" cy="3970318"/>
          </a:xfrm>
          <a:prstGeom prst="rect">
            <a:avLst/>
          </a:prstGeom>
          <a:noFill/>
        </p:spPr>
        <p:txBody>
          <a:bodyPr wrap="square" rtlCol="0">
            <a:spAutoFit/>
          </a:bodyPr>
          <a:lstStyle/>
          <a:p>
            <a:pPr lvl="0"/>
            <a:r>
              <a:rPr lang="en-US" sz="2800" dirty="0">
                <a:solidFill>
                  <a:prstClr val="white"/>
                </a:solidFill>
              </a:rPr>
              <a:t>Deuteronomy </a:t>
            </a:r>
            <a:r>
              <a:rPr lang="en-US" sz="2800" dirty="0" smtClean="0">
                <a:solidFill>
                  <a:prstClr val="white"/>
                </a:solidFill>
              </a:rPr>
              <a:t>17:12-13 - </a:t>
            </a:r>
            <a:r>
              <a:rPr lang="en-US" sz="2800" b="1" dirty="0">
                <a:solidFill>
                  <a:prstClr val="white"/>
                </a:solidFill>
              </a:rPr>
              <a:t>“And the man that will do presumptuously, and will not hearken unto the priest </a:t>
            </a:r>
            <a:r>
              <a:rPr lang="en-US" sz="2800" dirty="0">
                <a:solidFill>
                  <a:prstClr val="white"/>
                </a:solidFill>
              </a:rPr>
              <a:t>(the messenger of Elohim, the pastor, minister, </a:t>
            </a:r>
            <a:r>
              <a:rPr lang="en-US" sz="2800" dirty="0" smtClean="0">
                <a:solidFill>
                  <a:prstClr val="white"/>
                </a:solidFill>
              </a:rPr>
              <a:t>elder, etc.) </a:t>
            </a:r>
            <a:r>
              <a:rPr lang="en-US" sz="2800" b="1" dirty="0">
                <a:solidFill>
                  <a:prstClr val="white"/>
                </a:solidFill>
              </a:rPr>
              <a:t>that </a:t>
            </a:r>
            <a:r>
              <a:rPr lang="en-US" sz="2800" b="1" dirty="0" err="1">
                <a:solidFill>
                  <a:prstClr val="white"/>
                </a:solidFill>
              </a:rPr>
              <a:t>standeth</a:t>
            </a:r>
            <a:r>
              <a:rPr lang="en-US" sz="2800" b="1" dirty="0">
                <a:solidFill>
                  <a:prstClr val="white"/>
                </a:solidFill>
              </a:rPr>
              <a:t> to minister there before YHVH your Elohim, or unto the judge, even that man shall die; and thou shalt put away the evil from Israel.  13.  And all the people shall hear and fear and do no more presumptuously.”  </a:t>
            </a:r>
            <a:r>
              <a:rPr lang="en-US" sz="2000" i="1" dirty="0">
                <a:solidFill>
                  <a:prstClr val="white"/>
                </a:solidFill>
              </a:rPr>
              <a:t>(KJV)</a:t>
            </a:r>
            <a:endParaRPr kumimoji="0" lang="en-US" sz="2000" i="1" u="none" strike="noStrike" kern="1200" cap="none" spc="0" normalizeH="0" baseline="0" noProof="0" dirty="0">
              <a:ln>
                <a:noFill/>
              </a:ln>
              <a:solidFill>
                <a:prstClr val="white"/>
              </a:solidFill>
              <a:effectLst/>
              <a:uLnTx/>
              <a:uFillTx/>
              <a:latin typeface="Calibri" panose="020F0502020204030204"/>
            </a:endParaRPr>
          </a:p>
        </p:txBody>
      </p:sp>
      <p:sp>
        <p:nvSpPr>
          <p:cNvPr id="8" name="TextBox 7">
            <a:extLst>
              <a:ext uri="{FF2B5EF4-FFF2-40B4-BE49-F238E27FC236}">
                <a16:creationId xmlns:a16="http://schemas.microsoft.com/office/drawing/2014/main" xmlns="" id="{79976C81-F34A-416A-AA13-45916A3BBBE7}"/>
              </a:ext>
            </a:extLst>
          </p:cNvPr>
          <p:cNvSpPr txBox="1"/>
          <p:nvPr/>
        </p:nvSpPr>
        <p:spPr>
          <a:xfrm>
            <a:off x="4049486" y="4870580"/>
            <a:ext cx="7063273" cy="933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BD9551B-3C4E-4172-B450-9329E726C627}"/>
              </a:ext>
            </a:extLst>
          </p:cNvPr>
          <p:cNvSpPr txBox="1"/>
          <p:nvPr/>
        </p:nvSpPr>
        <p:spPr>
          <a:xfrm>
            <a:off x="2462686" y="4420368"/>
            <a:ext cx="8147256" cy="1815882"/>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lvl="0" algn="ctr"/>
            <a:r>
              <a:rPr lang="en-US" sz="3600" b="1" dirty="0">
                <a:solidFill>
                  <a:srgbClr val="FF0000"/>
                </a:solidFill>
              </a:rPr>
              <a:t>In the </a:t>
            </a:r>
            <a:r>
              <a:rPr lang="en-US" sz="3600" b="1" dirty="0" smtClean="0">
                <a:solidFill>
                  <a:srgbClr val="FF0000"/>
                </a:solidFill>
              </a:rPr>
              <a:t>Old Testament </a:t>
            </a:r>
            <a:r>
              <a:rPr lang="en-US" sz="3600" b="1" dirty="0">
                <a:solidFill>
                  <a:srgbClr val="FF0000"/>
                </a:solidFill>
              </a:rPr>
              <a:t>if you disobeyed </a:t>
            </a:r>
            <a:r>
              <a:rPr lang="en-US" sz="3600" b="1" dirty="0" smtClean="0">
                <a:solidFill>
                  <a:srgbClr val="FF0000"/>
                </a:solidFill>
              </a:rPr>
              <a:t/>
            </a:r>
            <a:br>
              <a:rPr lang="en-US" sz="3600" b="1" dirty="0" smtClean="0">
                <a:solidFill>
                  <a:srgbClr val="FF0000"/>
                </a:solidFill>
              </a:rPr>
            </a:br>
            <a:r>
              <a:rPr lang="en-US" sz="3600" b="1" dirty="0" smtClean="0">
                <a:solidFill>
                  <a:srgbClr val="FF0000"/>
                </a:solidFill>
              </a:rPr>
              <a:t>the </a:t>
            </a:r>
            <a:r>
              <a:rPr lang="en-US" sz="3600" b="1" dirty="0">
                <a:solidFill>
                  <a:srgbClr val="FF0000"/>
                </a:solidFill>
              </a:rPr>
              <a:t>priest </a:t>
            </a:r>
            <a:r>
              <a:rPr lang="en-US" sz="3600" b="1" dirty="0" smtClean="0">
                <a:solidFill>
                  <a:srgbClr val="FF0000"/>
                </a:solidFill>
              </a:rPr>
              <a:t>or </a:t>
            </a:r>
            <a:r>
              <a:rPr lang="en-US" sz="3600" b="1" dirty="0">
                <a:solidFill>
                  <a:srgbClr val="FF0000"/>
                </a:solidFill>
              </a:rPr>
              <a:t>the judge you had to </a:t>
            </a:r>
            <a:r>
              <a:rPr lang="en-US" sz="3600" b="1" dirty="0" smtClean="0">
                <a:solidFill>
                  <a:srgbClr val="FF0000"/>
                </a:solidFill>
              </a:rPr>
              <a:t>die!   </a:t>
            </a:r>
            <a:endParaRPr lang="en-US" sz="3600" b="1" dirty="0">
              <a:solidFill>
                <a:srgbClr val="FF0000"/>
              </a:solidFill>
            </a:endParaRPr>
          </a:p>
          <a:p>
            <a:pPr lvl="0" algn="ctr"/>
            <a:r>
              <a:rPr lang="en-US" sz="4000" b="1" dirty="0">
                <a:solidFill>
                  <a:srgbClr val="C00000"/>
                </a:solidFill>
              </a:rPr>
              <a:t>Does that still apply today?</a:t>
            </a:r>
            <a:endParaRPr kumimoji="0" lang="en-US" sz="4000" b="1" i="0" u="none" strike="noStrike" kern="1200" cap="none" spc="0" normalizeH="0" baseline="0" noProof="0" dirty="0">
              <a:ln>
                <a:noFill/>
              </a:ln>
              <a:solidFill>
                <a:srgbClr val="C00000"/>
              </a:solidFill>
              <a:effectLst/>
              <a:uLnTx/>
              <a:uFillTx/>
              <a:latin typeface="Calibri" panose="020F0502020204030204"/>
            </a:endParaRPr>
          </a:p>
        </p:txBody>
      </p:sp>
      <p:pic>
        <p:nvPicPr>
          <p:cNvPr id="2" name="Picture 1">
            <a:extLst>
              <a:ext uri="{FF2B5EF4-FFF2-40B4-BE49-F238E27FC236}">
                <a16:creationId xmlns:a16="http://schemas.microsoft.com/office/drawing/2014/main" xmlns="" id="{22909E63-875B-404B-BD0F-6C21A8F351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BC448C68-A4C4-436E-BBBB-3F653FDF0BA4}"/>
              </a:ext>
            </a:extLst>
          </p:cNvPr>
          <p:cNvSpPr>
            <a:spLocks noGrp="1"/>
          </p:cNvSpPr>
          <p:nvPr>
            <p:ph type="sldNum" sz="quarter" idx="12"/>
          </p:nvPr>
        </p:nvSpPr>
        <p:spPr/>
        <p:txBody>
          <a:bodyPr/>
          <a:lstStyle/>
          <a:p>
            <a:fld id="{B30CEF4C-B5FD-4A91-B686-A4F403DB9147}" type="slidenum">
              <a:rPr lang="en-US" smtClean="0"/>
              <a:t>64</a:t>
            </a:fld>
            <a:endParaRPr lang="en-US"/>
          </a:p>
        </p:txBody>
      </p:sp>
    </p:spTree>
    <p:extLst>
      <p:ext uri="{BB962C8B-B14F-4D97-AF65-F5344CB8AC3E}">
        <p14:creationId xmlns:p14="http://schemas.microsoft.com/office/powerpoint/2010/main" val="925913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60209"/>
            <a:ext cx="12293600" cy="6918209"/>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92189" y="1141637"/>
            <a:ext cx="9585649" cy="5201424"/>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4400" b="1" dirty="0">
                <a:solidFill>
                  <a:srgbClr val="FF0000"/>
                </a:solidFill>
                <a:latin typeface="Arial" panose="020B0604020202020204" pitchFamily="34" charset="0"/>
                <a:ea typeface="Times New Roman" panose="02020603050405020304" pitchFamily="18" charset="0"/>
              </a:rPr>
              <a:t>If</a:t>
            </a:r>
            <a:r>
              <a:rPr lang="en-US" sz="3200" b="1" dirty="0">
                <a:solidFill>
                  <a:prstClr val="black"/>
                </a:solidFill>
                <a:latin typeface="Arial" panose="020B0604020202020204" pitchFamily="34" charset="0"/>
                <a:ea typeface="Times New Roman" panose="02020603050405020304" pitchFamily="18" charset="0"/>
              </a:rPr>
              <a:t> the minister says what YHVH says, his words have power.  </a:t>
            </a:r>
            <a:r>
              <a:rPr lang="en-US" sz="4000" b="1" dirty="0">
                <a:solidFill>
                  <a:srgbClr val="FF0000"/>
                </a:solidFill>
                <a:latin typeface="Arial" panose="020B0604020202020204" pitchFamily="34" charset="0"/>
                <a:ea typeface="Times New Roman" panose="02020603050405020304" pitchFamily="18" charset="0"/>
              </a:rPr>
              <a:t>If</a:t>
            </a:r>
            <a:r>
              <a:rPr lang="en-US" sz="3200" b="1" dirty="0">
                <a:solidFill>
                  <a:prstClr val="black"/>
                </a:solidFill>
                <a:latin typeface="Arial" panose="020B0604020202020204" pitchFamily="34" charset="0"/>
                <a:ea typeface="Times New Roman" panose="02020603050405020304" pitchFamily="18" charset="0"/>
              </a:rPr>
              <a:t> he preaches his own ideas, there is no power</a:t>
            </a:r>
            <a:r>
              <a:rPr lang="en-US" sz="3200" b="1" dirty="0" smtClean="0">
                <a:solidFill>
                  <a:prstClr val="black"/>
                </a:solidFill>
                <a:latin typeface="Arial" panose="020B0604020202020204" pitchFamily="34" charset="0"/>
                <a:ea typeface="Times New Roman" panose="02020603050405020304" pitchFamily="18" charset="0"/>
              </a:rPr>
              <a:t>.  </a:t>
            </a:r>
            <a:r>
              <a:rPr lang="en-US" sz="3200" b="1" dirty="0">
                <a:solidFill>
                  <a:prstClr val="black"/>
                </a:solidFill>
                <a:latin typeface="Arial" panose="020B0604020202020204" pitchFamily="34" charset="0"/>
                <a:ea typeface="Times New Roman" panose="02020603050405020304" pitchFamily="18" charset="0"/>
              </a:rPr>
              <a:t>The priest or the minister does not make the law, neither can he change the law by adding or subtracting.  He only can preach as it is written.  He is authorized only to deliver the unadulterated </a:t>
            </a:r>
            <a:r>
              <a:rPr lang="en-US" sz="3200" b="1" dirty="0" smtClean="0">
                <a:solidFill>
                  <a:prstClr val="black"/>
                </a:solidFill>
                <a:latin typeface="Arial" panose="020B0604020202020204" pitchFamily="34" charset="0"/>
                <a:ea typeface="Times New Roman" panose="02020603050405020304" pitchFamily="18" charset="0"/>
              </a:rPr>
              <a:t>message</a:t>
            </a:r>
            <a:r>
              <a:rPr lang="en-US" sz="3200" b="1" dirty="0">
                <a:solidFill>
                  <a:prstClr val="black"/>
                </a:solidFill>
                <a:latin typeface="Arial" panose="020B0604020202020204" pitchFamily="34" charset="0"/>
                <a:ea typeface="Times New Roman" panose="02020603050405020304" pitchFamily="18" charset="0"/>
              </a:rPr>
              <a:t>. </a:t>
            </a:r>
          </a:p>
          <a:p>
            <a:pPr lvl="0" algn="ctr"/>
            <a:r>
              <a:rPr lang="en-US" sz="2800" dirty="0">
                <a:solidFill>
                  <a:prstClr val="black"/>
                </a:solidFill>
                <a:latin typeface="Arial" panose="020B0604020202020204" pitchFamily="34" charset="0"/>
                <a:ea typeface="Times New Roman" panose="02020603050405020304" pitchFamily="18" charset="0"/>
              </a:rPr>
              <a:t>(Consider Deuteronomy 4:2; 12:32</a:t>
            </a:r>
            <a:r>
              <a:rPr lang="en-US" sz="2800" dirty="0" smtClean="0">
                <a:solidFill>
                  <a:prstClr val="black"/>
                </a:solidFill>
                <a:latin typeface="Arial" panose="020B0604020202020204" pitchFamily="34" charset="0"/>
                <a:ea typeface="Times New Roman" panose="02020603050405020304" pitchFamily="18" charset="0"/>
              </a:rPr>
              <a:t>;</a:t>
            </a:r>
            <a:br>
              <a:rPr lang="en-US" sz="2800" dirty="0" smtClean="0">
                <a:solidFill>
                  <a:prstClr val="black"/>
                </a:solidFill>
                <a:latin typeface="Arial" panose="020B0604020202020204" pitchFamily="34" charset="0"/>
                <a:ea typeface="Times New Roman" panose="02020603050405020304" pitchFamily="18" charset="0"/>
              </a:rPr>
            </a:br>
            <a:r>
              <a:rPr lang="en-US" sz="2800" dirty="0" smtClean="0">
                <a:solidFill>
                  <a:prstClr val="black"/>
                </a:solidFill>
                <a:latin typeface="Arial" panose="020B0604020202020204" pitchFamily="34" charset="0"/>
                <a:ea typeface="Times New Roman" panose="02020603050405020304" pitchFamily="18" charset="0"/>
              </a:rPr>
              <a:t> </a:t>
            </a:r>
            <a:r>
              <a:rPr lang="en-US" sz="2800" dirty="0">
                <a:solidFill>
                  <a:prstClr val="black"/>
                </a:solidFill>
                <a:latin typeface="Arial" panose="020B0604020202020204" pitchFamily="34" charset="0"/>
                <a:ea typeface="Times New Roman" panose="02020603050405020304" pitchFamily="18" charset="0"/>
              </a:rPr>
              <a:t>Proverbs 30:6 and Revelation </a:t>
            </a:r>
            <a:r>
              <a:rPr lang="en-US" sz="2800" dirty="0" smtClean="0">
                <a:solidFill>
                  <a:prstClr val="black"/>
                </a:solidFill>
                <a:latin typeface="Arial" panose="020B0604020202020204" pitchFamily="34" charset="0"/>
                <a:ea typeface="Times New Roman" panose="02020603050405020304" pitchFamily="18" charset="0"/>
              </a:rPr>
              <a:t>22:18-19.)</a:t>
            </a:r>
            <a:endParaRPr lang="en-US" sz="2800" dirty="0">
              <a:solidFill>
                <a:prstClr val="black"/>
              </a:solidFill>
              <a:latin typeface="Arial" panose="020B0604020202020204" pitchFamily="34"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pic>
        <p:nvPicPr>
          <p:cNvPr id="5" name="Picture 4">
            <a:extLst>
              <a:ext uri="{FF2B5EF4-FFF2-40B4-BE49-F238E27FC236}">
                <a16:creationId xmlns:a16="http://schemas.microsoft.com/office/drawing/2014/main" xmlns="" id="{1CBE7382-66FA-448D-8BA0-FE9D9B10B7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A439B2DF-CA0E-4885-981A-D59B697EC56E}"/>
              </a:ext>
            </a:extLst>
          </p:cNvPr>
          <p:cNvSpPr>
            <a:spLocks noGrp="1"/>
          </p:cNvSpPr>
          <p:nvPr>
            <p:ph type="sldNum" sz="quarter" idx="12"/>
          </p:nvPr>
        </p:nvSpPr>
        <p:spPr/>
        <p:txBody>
          <a:bodyPr/>
          <a:lstStyle/>
          <a:p>
            <a:fld id="{B30CEF4C-B5FD-4A91-B686-A4F403DB9147}" type="slidenum">
              <a:rPr lang="en-US" smtClean="0"/>
              <a:t>65</a:t>
            </a:fld>
            <a:endParaRPr lang="en-US"/>
          </a:p>
        </p:txBody>
      </p:sp>
    </p:spTree>
    <p:extLst>
      <p:ext uri="{BB962C8B-B14F-4D97-AF65-F5344CB8AC3E}">
        <p14:creationId xmlns:p14="http://schemas.microsoft.com/office/powerpoint/2010/main" val="393710616"/>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152600" y="-76545"/>
            <a:ext cx="12475230" cy="702042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051651" y="1316829"/>
            <a:ext cx="10425166" cy="4524315"/>
          </a:xfrm>
          <a:prstGeom prst="rect">
            <a:avLst/>
          </a:prstGeom>
          <a:noFill/>
        </p:spPr>
        <p:txBody>
          <a:bodyPr wrap="square" rtlCol="0">
            <a:spAutoFit/>
          </a:bodyPr>
          <a:lstStyle/>
          <a:p>
            <a:pPr lvl="0" algn="ctr"/>
            <a:r>
              <a:rPr lang="en-US" sz="3200" b="1" dirty="0">
                <a:solidFill>
                  <a:prstClr val="black"/>
                </a:solidFill>
                <a:latin typeface="Arial" panose="020B0604020202020204" pitchFamily="34" charset="0"/>
                <a:ea typeface="Times New Roman" panose="02020603050405020304" pitchFamily="18" charset="0"/>
              </a:rPr>
              <a:t>In the days of Yahusha there would have been many more that would have confessed HIM,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but </a:t>
            </a:r>
            <a:r>
              <a:rPr lang="en-US" sz="3200" b="1" dirty="0">
                <a:solidFill>
                  <a:prstClr val="black"/>
                </a:solidFill>
                <a:latin typeface="Arial" panose="020B0604020202020204" pitchFamily="34" charset="0"/>
                <a:ea typeface="Times New Roman" panose="02020603050405020304" pitchFamily="18" charset="0"/>
              </a:rPr>
              <a:t>because of the leadership they did not.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They </a:t>
            </a:r>
            <a:r>
              <a:rPr lang="en-US" sz="3200" b="1" dirty="0">
                <a:solidFill>
                  <a:prstClr val="black"/>
                </a:solidFill>
                <a:latin typeface="Arial" panose="020B0604020202020204" pitchFamily="34" charset="0"/>
                <a:ea typeface="Times New Roman" panose="02020603050405020304" pitchFamily="18" charset="0"/>
              </a:rPr>
              <a:t>were afraid </a:t>
            </a:r>
            <a:r>
              <a:rPr lang="en-US" sz="3200" b="1" dirty="0" smtClean="0">
                <a:solidFill>
                  <a:prstClr val="black"/>
                </a:solidFill>
                <a:latin typeface="Arial" panose="020B0604020202020204" pitchFamily="34" charset="0"/>
                <a:ea typeface="Times New Roman" panose="02020603050405020304" pitchFamily="18" charset="0"/>
              </a:rPr>
              <a:t>of being </a:t>
            </a:r>
            <a:r>
              <a:rPr lang="en-US" sz="3200" b="1" dirty="0">
                <a:solidFill>
                  <a:prstClr val="black"/>
                </a:solidFill>
                <a:latin typeface="Arial" panose="020B0604020202020204" pitchFamily="34" charset="0"/>
                <a:ea typeface="Times New Roman" panose="02020603050405020304" pitchFamily="18" charset="0"/>
              </a:rPr>
              <a:t>disfellowshipped.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They </a:t>
            </a:r>
            <a:r>
              <a:rPr lang="en-US" sz="3200" b="1" dirty="0">
                <a:solidFill>
                  <a:prstClr val="black"/>
                </a:solidFill>
                <a:latin typeface="Arial" panose="020B0604020202020204" pitchFamily="34" charset="0"/>
                <a:ea typeface="Times New Roman" panose="02020603050405020304" pitchFamily="18" charset="0"/>
              </a:rPr>
              <a:t>were taught that membership assured them a </a:t>
            </a:r>
            <a:r>
              <a:rPr lang="en-US" sz="3200" b="1" dirty="0" smtClean="0">
                <a:solidFill>
                  <a:prstClr val="black"/>
                </a:solidFill>
                <a:latin typeface="Arial" panose="020B0604020202020204" pitchFamily="34" charset="0"/>
                <a:ea typeface="Times New Roman" panose="02020603050405020304" pitchFamily="18" charset="0"/>
              </a:rPr>
              <a:t>ticket </a:t>
            </a:r>
            <a:r>
              <a:rPr lang="en-US" sz="3200" b="1" dirty="0">
                <a:solidFill>
                  <a:prstClr val="black"/>
                </a:solidFill>
                <a:latin typeface="Arial" panose="020B0604020202020204" pitchFamily="34" charset="0"/>
                <a:ea typeface="Times New Roman" panose="02020603050405020304" pitchFamily="18" charset="0"/>
              </a:rPr>
              <a:t>to heaven.  </a:t>
            </a:r>
            <a:r>
              <a:rPr lang="en-US" sz="3200" dirty="0">
                <a:solidFill>
                  <a:prstClr val="black"/>
                </a:solidFill>
                <a:latin typeface="Arial" panose="020B0604020202020204" pitchFamily="34" charset="0"/>
                <a:ea typeface="Times New Roman" panose="02020603050405020304" pitchFamily="18" charset="0"/>
              </a:rPr>
              <a:t>(See John 9:22 where we find the story of the blind man that was healed by Yahusha, </a:t>
            </a:r>
            <a:r>
              <a:rPr lang="en-US" sz="3200" dirty="0" smtClean="0">
                <a:solidFill>
                  <a:prstClr val="black"/>
                </a:solidFill>
                <a:latin typeface="Arial" panose="020B0604020202020204" pitchFamily="34" charset="0"/>
                <a:ea typeface="Times New Roman" panose="02020603050405020304" pitchFamily="18" charset="0"/>
              </a:rPr>
              <a:t/>
            </a:r>
            <a:br>
              <a:rPr lang="en-US" sz="3200" dirty="0" smtClean="0">
                <a:solidFill>
                  <a:prstClr val="black"/>
                </a:solidFill>
                <a:latin typeface="Arial" panose="020B0604020202020204" pitchFamily="34" charset="0"/>
                <a:ea typeface="Times New Roman" panose="02020603050405020304" pitchFamily="18" charset="0"/>
              </a:rPr>
            </a:br>
            <a:r>
              <a:rPr lang="en-US" sz="3200" dirty="0" smtClean="0">
                <a:solidFill>
                  <a:prstClr val="black"/>
                </a:solidFill>
                <a:latin typeface="Arial" panose="020B0604020202020204" pitchFamily="34" charset="0"/>
                <a:ea typeface="Times New Roman" panose="02020603050405020304" pitchFamily="18" charset="0"/>
              </a:rPr>
              <a:t>and </a:t>
            </a:r>
            <a:r>
              <a:rPr lang="en-US" sz="3200" dirty="0">
                <a:solidFill>
                  <a:prstClr val="black"/>
                </a:solidFill>
                <a:latin typeface="Arial" panose="020B0604020202020204" pitchFamily="34" charset="0"/>
                <a:ea typeface="Times New Roman" panose="02020603050405020304" pitchFamily="18" charset="0"/>
              </a:rPr>
              <a:t>his parents were afraid to tell the truth, </a:t>
            </a:r>
            <a:r>
              <a:rPr lang="en-US" sz="3200" dirty="0" smtClean="0">
                <a:solidFill>
                  <a:prstClr val="black"/>
                </a:solidFill>
                <a:latin typeface="Arial" panose="020B0604020202020204" pitchFamily="34" charset="0"/>
                <a:ea typeface="Times New Roman" panose="02020603050405020304" pitchFamily="18" charset="0"/>
              </a:rPr>
              <a:t/>
            </a:r>
            <a:br>
              <a:rPr lang="en-US" sz="3200" dirty="0" smtClean="0">
                <a:solidFill>
                  <a:prstClr val="black"/>
                </a:solidFill>
                <a:latin typeface="Arial" panose="020B0604020202020204" pitchFamily="34" charset="0"/>
                <a:ea typeface="Times New Roman" panose="02020603050405020304" pitchFamily="18" charset="0"/>
              </a:rPr>
            </a:br>
            <a:r>
              <a:rPr lang="en-US" sz="3200" dirty="0" smtClean="0">
                <a:solidFill>
                  <a:prstClr val="black"/>
                </a:solidFill>
                <a:latin typeface="Arial" panose="020B0604020202020204" pitchFamily="34" charset="0"/>
                <a:ea typeface="Times New Roman" panose="02020603050405020304" pitchFamily="18" charset="0"/>
              </a:rPr>
              <a:t>for fear they would </a:t>
            </a:r>
            <a:r>
              <a:rPr lang="en-US" sz="3200" dirty="0">
                <a:solidFill>
                  <a:prstClr val="black"/>
                </a:solidFill>
                <a:latin typeface="Arial" panose="020B0604020202020204" pitchFamily="34" charset="0"/>
                <a:ea typeface="Times New Roman" panose="02020603050405020304" pitchFamily="18" charset="0"/>
              </a:rPr>
              <a:t>be kicked out of the </a:t>
            </a:r>
            <a:r>
              <a:rPr lang="en-US" sz="3200" dirty="0" smtClean="0">
                <a:solidFill>
                  <a:prstClr val="black"/>
                </a:solidFill>
                <a:latin typeface="Arial" panose="020B0604020202020204" pitchFamily="34" charset="0"/>
                <a:ea typeface="Times New Roman" panose="02020603050405020304" pitchFamily="18" charset="0"/>
              </a:rPr>
              <a:t>Synagogue.) </a:t>
            </a:r>
            <a:endParaRPr lang="en-US" sz="3200" dirty="0">
              <a:solidFill>
                <a:prstClr val="black"/>
              </a:solidFill>
              <a:latin typeface="Arial" panose="020B06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xmlns="" id="{18A94D0B-8D62-4047-8EAB-3D99E0CC4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E79F4219-B456-48EB-BFF4-4CD5EB53C6F0}"/>
              </a:ext>
            </a:extLst>
          </p:cNvPr>
          <p:cNvSpPr>
            <a:spLocks noGrp="1"/>
          </p:cNvSpPr>
          <p:nvPr>
            <p:ph type="sldNum" sz="quarter" idx="12"/>
          </p:nvPr>
        </p:nvSpPr>
        <p:spPr/>
        <p:txBody>
          <a:bodyPr/>
          <a:lstStyle/>
          <a:p>
            <a:fld id="{B30CEF4C-B5FD-4A91-B686-A4F403DB9147}" type="slidenum">
              <a:rPr lang="en-US" smtClean="0"/>
              <a:t>66</a:t>
            </a:fld>
            <a:endParaRPr lang="en-US"/>
          </a:p>
        </p:txBody>
      </p:sp>
    </p:spTree>
    <p:extLst>
      <p:ext uri="{BB962C8B-B14F-4D97-AF65-F5344CB8AC3E}">
        <p14:creationId xmlns:p14="http://schemas.microsoft.com/office/powerpoint/2010/main" val="2526591223"/>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3034"/>
            <a:ext cx="12192000" cy="6861034"/>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051651" y="1659285"/>
            <a:ext cx="10281292" cy="3539430"/>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3200" dirty="0">
                <a:solidFill>
                  <a:prstClr val="black"/>
                </a:solidFill>
                <a:latin typeface="Arial" panose="020B0604020202020204" pitchFamily="34" charset="0"/>
                <a:ea typeface="Times New Roman" panose="02020603050405020304" pitchFamily="18" charset="0"/>
              </a:rPr>
              <a:t>Many more would have entered Noah’s ark if they wouldn’t have been misled by their leaders and been held back by their so-called friends. </a:t>
            </a:r>
            <a:r>
              <a:rPr lang="en-US" sz="3200" dirty="0" smtClean="0">
                <a:solidFill>
                  <a:prstClr val="black"/>
                </a:solidFill>
                <a:latin typeface="Arial" panose="020B0604020202020204" pitchFamily="34" charset="0"/>
                <a:ea typeface="Times New Roman" panose="02020603050405020304" pitchFamily="18" charset="0"/>
              </a:rPr>
              <a:t/>
            </a:r>
            <a:br>
              <a:rPr lang="en-US" sz="3200" dirty="0" smtClean="0">
                <a:solidFill>
                  <a:prstClr val="black"/>
                </a:solidFill>
                <a:latin typeface="Arial" panose="020B0604020202020204" pitchFamily="34" charset="0"/>
                <a:ea typeface="Times New Roman" panose="02020603050405020304" pitchFamily="18" charset="0"/>
              </a:rPr>
            </a:br>
            <a:r>
              <a:rPr lang="en-US" sz="3200" dirty="0" smtClean="0">
                <a:solidFill>
                  <a:prstClr val="black"/>
                </a:solidFill>
                <a:latin typeface="Arial" panose="020B0604020202020204" pitchFamily="34" charset="0"/>
                <a:ea typeface="Times New Roman" panose="02020603050405020304" pitchFamily="18" charset="0"/>
              </a:rPr>
              <a:t>Only </a:t>
            </a:r>
            <a:r>
              <a:rPr lang="en-US" sz="3200" dirty="0">
                <a:solidFill>
                  <a:prstClr val="black"/>
                </a:solidFill>
                <a:latin typeface="Arial" panose="020B0604020202020204" pitchFamily="34" charset="0"/>
                <a:ea typeface="Times New Roman" panose="02020603050405020304" pitchFamily="18" charset="0"/>
              </a:rPr>
              <a:t>8 people survived the flood, </a:t>
            </a:r>
            <a:r>
              <a:rPr lang="en-US" sz="3200" dirty="0" smtClean="0">
                <a:solidFill>
                  <a:prstClr val="black"/>
                </a:solidFill>
                <a:latin typeface="Arial" panose="020B0604020202020204" pitchFamily="34" charset="0"/>
                <a:ea typeface="Times New Roman" panose="02020603050405020304" pitchFamily="18" charset="0"/>
              </a:rPr>
              <a:t/>
            </a:r>
            <a:br>
              <a:rPr lang="en-US" sz="3200" dirty="0" smtClean="0">
                <a:solidFill>
                  <a:prstClr val="black"/>
                </a:solidFill>
                <a:latin typeface="Arial" panose="020B0604020202020204" pitchFamily="34" charset="0"/>
                <a:ea typeface="Times New Roman" panose="02020603050405020304" pitchFamily="18" charset="0"/>
              </a:rPr>
            </a:br>
            <a:r>
              <a:rPr lang="en-US" sz="3200" b="1" dirty="0" smtClean="0">
                <a:solidFill>
                  <a:srgbClr val="0000CC"/>
                </a:solidFill>
                <a:latin typeface="Arial" panose="020B0604020202020204" pitchFamily="34" charset="0"/>
                <a:ea typeface="Times New Roman" panose="02020603050405020304" pitchFamily="18" charset="0"/>
              </a:rPr>
              <a:t>because </a:t>
            </a:r>
            <a:r>
              <a:rPr lang="en-US" sz="3200" b="1" dirty="0">
                <a:solidFill>
                  <a:srgbClr val="0000CC"/>
                </a:solidFill>
                <a:latin typeface="Arial" panose="020B0604020202020204" pitchFamily="34" charset="0"/>
                <a:ea typeface="Times New Roman" panose="02020603050405020304" pitchFamily="18" charset="0"/>
              </a:rPr>
              <a:t>of one </a:t>
            </a:r>
            <a:r>
              <a:rPr lang="en-US" sz="3200" b="1" dirty="0" smtClean="0">
                <a:solidFill>
                  <a:srgbClr val="0000CC"/>
                </a:solidFill>
                <a:latin typeface="Arial" panose="020B0604020202020204" pitchFamily="34" charset="0"/>
                <a:ea typeface="Times New Roman" panose="02020603050405020304" pitchFamily="18" charset="0"/>
              </a:rPr>
              <a:t>man</a:t>
            </a:r>
            <a:r>
              <a:rPr lang="en-US" sz="3200" dirty="0" smtClean="0">
                <a:solidFill>
                  <a:srgbClr val="0000CC"/>
                </a:solidFill>
                <a:latin typeface="Arial" panose="020B0604020202020204" pitchFamily="34" charset="0"/>
                <a:ea typeface="Times New Roman" panose="02020603050405020304" pitchFamily="18" charset="0"/>
              </a:rPr>
              <a:t>,</a:t>
            </a:r>
            <a:r>
              <a:rPr lang="en-US" sz="3200" dirty="0" smtClean="0">
                <a:solidFill>
                  <a:prstClr val="black"/>
                </a:solidFill>
                <a:latin typeface="Arial" panose="020B0604020202020204" pitchFamily="34" charset="0"/>
                <a:ea typeface="Times New Roman" panose="02020603050405020304" pitchFamily="18" charset="0"/>
              </a:rPr>
              <a:t> </a:t>
            </a:r>
            <a:r>
              <a:rPr lang="en-US" sz="3200" dirty="0">
                <a:solidFill>
                  <a:prstClr val="black"/>
                </a:solidFill>
                <a:latin typeface="Arial" panose="020B0604020202020204" pitchFamily="34" charset="0"/>
                <a:ea typeface="Times New Roman" panose="02020603050405020304" pitchFamily="18" charset="0"/>
              </a:rPr>
              <a:t>called Noah. </a:t>
            </a:r>
            <a:r>
              <a:rPr lang="en-US" sz="3200" dirty="0" smtClean="0">
                <a:solidFill>
                  <a:prstClr val="black"/>
                </a:solidFill>
                <a:latin typeface="Arial" panose="020B0604020202020204" pitchFamily="34" charset="0"/>
                <a:ea typeface="Times New Roman" panose="02020603050405020304" pitchFamily="18" charset="0"/>
              </a:rPr>
              <a:t/>
            </a:r>
            <a:br>
              <a:rPr lang="en-US" sz="3200" dirty="0" smtClean="0">
                <a:solidFill>
                  <a:prstClr val="black"/>
                </a:solidFill>
                <a:latin typeface="Arial" panose="020B0604020202020204" pitchFamily="34" charset="0"/>
                <a:ea typeface="Times New Roman" panose="02020603050405020304" pitchFamily="18" charset="0"/>
              </a:rPr>
            </a:br>
            <a:r>
              <a:rPr lang="en-US" sz="3200" dirty="0" smtClean="0">
                <a:solidFill>
                  <a:prstClr val="black"/>
                </a:solidFill>
                <a:latin typeface="Arial" panose="020B0604020202020204" pitchFamily="34" charset="0"/>
                <a:ea typeface="Times New Roman" panose="02020603050405020304" pitchFamily="18" charset="0"/>
              </a:rPr>
              <a:t>According </a:t>
            </a:r>
            <a:r>
              <a:rPr lang="en-US" sz="3200" dirty="0">
                <a:solidFill>
                  <a:prstClr val="black"/>
                </a:solidFill>
                <a:latin typeface="Arial" panose="020B0604020202020204" pitchFamily="34" charset="0"/>
                <a:ea typeface="Times New Roman" panose="02020603050405020304" pitchFamily="18" charset="0"/>
              </a:rPr>
              <a:t>to Genesis </a:t>
            </a:r>
            <a:r>
              <a:rPr lang="en-US" sz="3200" dirty="0" smtClean="0">
                <a:solidFill>
                  <a:prstClr val="black"/>
                </a:solidFill>
                <a:latin typeface="Arial" panose="020B0604020202020204" pitchFamily="34" charset="0"/>
                <a:ea typeface="Times New Roman" panose="02020603050405020304" pitchFamily="18" charset="0"/>
              </a:rPr>
              <a:t>6:8 – </a:t>
            </a:r>
            <a:br>
              <a:rPr lang="en-US" sz="3200" dirty="0" smtClean="0">
                <a:solidFill>
                  <a:prstClr val="black"/>
                </a:solidFill>
                <a:latin typeface="Arial" panose="020B0604020202020204" pitchFamily="34" charset="0"/>
                <a:ea typeface="Times New Roman" panose="02020603050405020304" pitchFamily="18" charset="0"/>
              </a:rPr>
            </a:br>
            <a:r>
              <a:rPr lang="en-US" sz="3200" b="1" dirty="0" smtClean="0">
                <a:solidFill>
                  <a:srgbClr val="0000CC"/>
                </a:solidFill>
                <a:latin typeface="Arial" panose="020B0604020202020204" pitchFamily="34" charset="0"/>
                <a:ea typeface="Times New Roman" panose="02020603050405020304" pitchFamily="18" charset="0"/>
              </a:rPr>
              <a:t>“</a:t>
            </a:r>
            <a:r>
              <a:rPr lang="en-US" sz="3200" b="1" dirty="0">
                <a:solidFill>
                  <a:srgbClr val="0000CC"/>
                </a:solidFill>
                <a:latin typeface="Arial" panose="020B0604020202020204" pitchFamily="34" charset="0"/>
                <a:ea typeface="Times New Roman" panose="02020603050405020304" pitchFamily="18" charset="0"/>
              </a:rPr>
              <a:t>Only Noah found favor in the sight of YHVH!”</a:t>
            </a:r>
          </a:p>
        </p:txBody>
      </p:sp>
      <p:pic>
        <p:nvPicPr>
          <p:cNvPr id="5" name="Picture 4">
            <a:extLst>
              <a:ext uri="{FF2B5EF4-FFF2-40B4-BE49-F238E27FC236}">
                <a16:creationId xmlns:a16="http://schemas.microsoft.com/office/drawing/2014/main" xmlns="" id="{C5358245-B07B-46B1-BB34-0BF347D437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841AAB97-9F15-4CC5-88FB-FC6ED189B4BF}"/>
              </a:ext>
            </a:extLst>
          </p:cNvPr>
          <p:cNvSpPr>
            <a:spLocks noGrp="1"/>
          </p:cNvSpPr>
          <p:nvPr>
            <p:ph type="sldNum" sz="quarter" idx="12"/>
          </p:nvPr>
        </p:nvSpPr>
        <p:spPr/>
        <p:txBody>
          <a:bodyPr/>
          <a:lstStyle/>
          <a:p>
            <a:fld id="{B30CEF4C-B5FD-4A91-B686-A4F403DB9147}" type="slidenum">
              <a:rPr lang="en-US" smtClean="0"/>
              <a:t>67</a:t>
            </a:fld>
            <a:endParaRPr lang="en-US"/>
          </a:p>
        </p:txBody>
      </p:sp>
    </p:spTree>
    <p:extLst>
      <p:ext uri="{BB962C8B-B14F-4D97-AF65-F5344CB8AC3E}">
        <p14:creationId xmlns:p14="http://schemas.microsoft.com/office/powerpoint/2010/main" val="2181839334"/>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04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a16="http://schemas.microsoft.com/office/drawing/2014/main" xmlns="" id="{0815F05C-A0DC-452E-9518-0C7B4F135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4870" y="1524068"/>
            <a:ext cx="2239692" cy="22396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xmlns="" id="{1D21E207-5C7D-46AA-9E69-59968BA33B58}"/>
              </a:ext>
            </a:extLst>
          </p:cNvPr>
          <p:cNvSpPr txBox="1"/>
          <p:nvPr/>
        </p:nvSpPr>
        <p:spPr>
          <a:xfrm>
            <a:off x="838237" y="912285"/>
            <a:ext cx="7565533" cy="4832092"/>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prst="angle"/>
            </a:sp3d>
          </a:bodyPr>
          <a:lstStyle/>
          <a:p>
            <a:pPr lvl="0" algn="ctr"/>
            <a:r>
              <a:rPr lang="en-US" sz="4400" dirty="0">
                <a:solidFill>
                  <a:prstClr val="black"/>
                </a:solidFill>
              </a:rPr>
              <a:t>Ask yourself the question “WHY</a:t>
            </a:r>
            <a:r>
              <a:rPr lang="en-US" sz="4400" dirty="0" smtClean="0">
                <a:solidFill>
                  <a:prstClr val="black"/>
                </a:solidFill>
              </a:rPr>
              <a:t>?”  </a:t>
            </a:r>
            <a:r>
              <a:rPr lang="en-US" sz="4400" dirty="0">
                <a:solidFill>
                  <a:prstClr val="black"/>
                </a:solidFill>
              </a:rPr>
              <a:t>Genesis 7:1 gives the answer, </a:t>
            </a:r>
            <a:r>
              <a:rPr lang="en-US" sz="4400" b="1" dirty="0">
                <a:solidFill>
                  <a:prstClr val="black"/>
                </a:solidFill>
              </a:rPr>
              <a:t>“Come into the ark, you and all your household, because I have seen </a:t>
            </a:r>
            <a:r>
              <a:rPr lang="en-US" sz="4400" b="1" dirty="0">
                <a:solidFill>
                  <a:srgbClr val="FF0000"/>
                </a:solidFill>
              </a:rPr>
              <a:t>that YOU are righteous</a:t>
            </a:r>
            <a:r>
              <a:rPr lang="en-US" sz="4400" b="1" dirty="0">
                <a:solidFill>
                  <a:prstClr val="black"/>
                </a:solidFill>
              </a:rPr>
              <a:t> before Me in </a:t>
            </a:r>
            <a:r>
              <a:rPr lang="en-US" sz="4400" b="1" dirty="0" smtClean="0">
                <a:solidFill>
                  <a:prstClr val="black"/>
                </a:solidFill>
              </a:rPr>
              <a:t/>
            </a:r>
            <a:br>
              <a:rPr lang="en-US" sz="4400" b="1" dirty="0" smtClean="0">
                <a:solidFill>
                  <a:prstClr val="black"/>
                </a:solidFill>
              </a:rPr>
            </a:br>
            <a:r>
              <a:rPr lang="en-US" sz="4400" b="1" dirty="0" smtClean="0">
                <a:solidFill>
                  <a:prstClr val="black"/>
                </a:solidFill>
              </a:rPr>
              <a:t>this </a:t>
            </a:r>
            <a:r>
              <a:rPr lang="en-US" sz="4400" b="1" dirty="0">
                <a:solidFill>
                  <a:prstClr val="black"/>
                </a:solidFill>
              </a:rPr>
              <a:t>generation.” </a:t>
            </a:r>
            <a:r>
              <a:rPr lang="en-US" sz="4400" b="1" dirty="0" smtClean="0">
                <a:solidFill>
                  <a:prstClr val="black"/>
                </a:solidFill>
              </a:rPr>
              <a:t> </a:t>
            </a:r>
            <a:r>
              <a:rPr lang="en-US" sz="2800" i="1" dirty="0" smtClean="0">
                <a:solidFill>
                  <a:prstClr val="black"/>
                </a:solidFill>
              </a:rPr>
              <a:t>(</a:t>
            </a:r>
            <a:r>
              <a:rPr lang="en-US" sz="2800" i="1" dirty="0">
                <a:solidFill>
                  <a:prstClr val="black"/>
                </a:solidFill>
              </a:rPr>
              <a:t>The </a:t>
            </a:r>
            <a:r>
              <a:rPr lang="en-US" sz="2800" i="1" dirty="0" smtClean="0">
                <a:solidFill>
                  <a:prstClr val="black"/>
                </a:solidFill>
              </a:rPr>
              <a:t>Scriptures)</a:t>
            </a:r>
            <a:endParaRPr kumimoji="0" lang="en-US" sz="2800"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752B0F5D-FD80-4B82-88E4-8FE07B78AD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82D7180A-65AA-4902-9E3D-0C4B494879BA}"/>
              </a:ext>
            </a:extLst>
          </p:cNvPr>
          <p:cNvSpPr>
            <a:spLocks noGrp="1"/>
          </p:cNvSpPr>
          <p:nvPr>
            <p:ph type="sldNum" sz="quarter" idx="12"/>
          </p:nvPr>
        </p:nvSpPr>
        <p:spPr/>
        <p:txBody>
          <a:bodyPr/>
          <a:lstStyle/>
          <a:p>
            <a:fld id="{B30CEF4C-B5FD-4A91-B686-A4F403DB9147}" type="slidenum">
              <a:rPr lang="en-US" smtClean="0"/>
              <a:t>68</a:t>
            </a:fld>
            <a:endParaRPr lang="en-US"/>
          </a:p>
        </p:txBody>
      </p:sp>
    </p:spTree>
    <p:extLst>
      <p:ext uri="{BB962C8B-B14F-4D97-AF65-F5344CB8AC3E}">
        <p14:creationId xmlns:p14="http://schemas.microsoft.com/office/powerpoint/2010/main" val="1634360728"/>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130629"/>
            <a:ext cx="12402156" cy="6979299"/>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684075" y="1093742"/>
            <a:ext cx="9111443" cy="5509200"/>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3200" b="1" dirty="0">
                <a:solidFill>
                  <a:prstClr val="black"/>
                </a:solidFill>
                <a:latin typeface="Arial" panose="020B0604020202020204" pitchFamily="34" charset="0"/>
                <a:ea typeface="Times New Roman" panose="02020603050405020304" pitchFamily="18" charset="0"/>
              </a:rPr>
              <a:t>There were 7,000 men during the time of Elijah that did not bow their knee to Ba-al.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The </a:t>
            </a:r>
            <a:r>
              <a:rPr lang="en-US" sz="3200" b="1" dirty="0">
                <a:solidFill>
                  <a:prstClr val="black"/>
                </a:solidFill>
                <a:latin typeface="Arial" panose="020B0604020202020204" pitchFamily="34" charset="0"/>
                <a:ea typeface="Times New Roman" panose="02020603050405020304" pitchFamily="18" charset="0"/>
              </a:rPr>
              <a:t>Almighty has His 7,000 today, who have not bowed down the knee to the image of Baal </a:t>
            </a:r>
            <a:r>
              <a:rPr lang="en-US" sz="3200" dirty="0">
                <a:solidFill>
                  <a:prstClr val="black"/>
                </a:solidFill>
                <a:latin typeface="Arial" panose="020B0604020202020204" pitchFamily="34" charset="0"/>
                <a:ea typeface="Times New Roman" panose="02020603050405020304" pitchFamily="18" charset="0"/>
              </a:rPr>
              <a:t>(Romans 11:4). </a:t>
            </a:r>
            <a:r>
              <a:rPr lang="en-US" sz="3200" dirty="0" smtClean="0">
                <a:solidFill>
                  <a:prstClr val="black"/>
                </a:solidFill>
                <a:latin typeface="Arial" panose="020B0604020202020204" pitchFamily="34" charset="0"/>
                <a:ea typeface="Times New Roman" panose="02020603050405020304" pitchFamily="18" charset="0"/>
              </a:rPr>
              <a:t> </a:t>
            </a:r>
            <a:r>
              <a:rPr lang="en-US" sz="3200" b="1" dirty="0" smtClean="0">
                <a:solidFill>
                  <a:prstClr val="black"/>
                </a:solidFill>
                <a:latin typeface="Arial" panose="020B0604020202020204" pitchFamily="34" charset="0"/>
                <a:ea typeface="Times New Roman" panose="02020603050405020304" pitchFamily="18" charset="0"/>
              </a:rPr>
              <a:t>His </a:t>
            </a:r>
            <a:r>
              <a:rPr lang="en-US" sz="3200" b="1" dirty="0">
                <a:solidFill>
                  <a:prstClr val="black"/>
                </a:solidFill>
                <a:latin typeface="Arial" panose="020B0604020202020204" pitchFamily="34" charset="0"/>
                <a:ea typeface="Times New Roman" panose="02020603050405020304" pitchFamily="18" charset="0"/>
              </a:rPr>
              <a:t>people are not found in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a </a:t>
            </a:r>
            <a:r>
              <a:rPr lang="en-US" sz="3200" b="1" dirty="0">
                <a:solidFill>
                  <a:prstClr val="black"/>
                </a:solidFill>
                <a:latin typeface="Arial" panose="020B0604020202020204" pitchFamily="34" charset="0"/>
                <a:ea typeface="Times New Roman" panose="02020603050405020304" pitchFamily="18" charset="0"/>
              </a:rPr>
              <a:t>man-made organized Church or denomination. </a:t>
            </a:r>
            <a:r>
              <a:rPr lang="en-US" sz="3200" b="1" dirty="0">
                <a:solidFill>
                  <a:srgbClr val="002060"/>
                </a:solidFill>
                <a:latin typeface="Arial" panose="020B0604020202020204" pitchFamily="34" charset="0"/>
                <a:ea typeface="Times New Roman" panose="02020603050405020304" pitchFamily="18" charset="0"/>
              </a:rPr>
              <a:t>“For where two or three are gathered together in my name, there am I in the midst of </a:t>
            </a:r>
            <a:r>
              <a:rPr lang="en-US" sz="3200" b="1" dirty="0" smtClean="0">
                <a:solidFill>
                  <a:srgbClr val="002060"/>
                </a:solidFill>
                <a:latin typeface="Arial" panose="020B0604020202020204" pitchFamily="34" charset="0"/>
                <a:ea typeface="Times New Roman" panose="02020603050405020304" pitchFamily="18" charset="0"/>
              </a:rPr>
              <a:t>them” </a:t>
            </a:r>
            <a:r>
              <a:rPr lang="en-US" sz="3200" dirty="0" smtClean="0">
                <a:solidFill>
                  <a:prstClr val="black"/>
                </a:solidFill>
                <a:latin typeface="Arial" panose="020B0604020202020204" pitchFamily="34" charset="0"/>
                <a:ea typeface="Times New Roman" panose="02020603050405020304" pitchFamily="18" charset="0"/>
              </a:rPr>
              <a:t>(Matthew 18:20).  </a:t>
            </a:r>
            <a:r>
              <a:rPr lang="en-US" sz="2400" i="1" dirty="0">
                <a:solidFill>
                  <a:prstClr val="black"/>
                </a:solidFill>
                <a:latin typeface="Arial" panose="020B0604020202020204" pitchFamily="34" charset="0"/>
                <a:ea typeface="Times New Roman" panose="02020603050405020304" pitchFamily="18" charset="0"/>
              </a:rPr>
              <a:t>(KJV</a:t>
            </a:r>
            <a:r>
              <a:rPr lang="en-US" sz="2400" i="1" dirty="0" smtClean="0">
                <a:solidFill>
                  <a:prstClr val="black"/>
                </a:solidFill>
                <a:latin typeface="Arial" panose="020B0604020202020204" pitchFamily="34" charset="0"/>
                <a:ea typeface="Times New Roman" panose="02020603050405020304" pitchFamily="18" charset="0"/>
              </a:rPr>
              <a:t>)</a:t>
            </a:r>
            <a:br>
              <a:rPr lang="en-US" sz="2400" i="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That </a:t>
            </a:r>
            <a:r>
              <a:rPr lang="en-US" sz="3200" b="1" dirty="0">
                <a:solidFill>
                  <a:prstClr val="black"/>
                </a:solidFill>
                <a:latin typeface="Arial" panose="020B0604020202020204" pitchFamily="34" charset="0"/>
                <a:ea typeface="Times New Roman" panose="02020603050405020304" pitchFamily="18" charset="0"/>
              </a:rPr>
              <a:t>is His assembly.</a:t>
            </a:r>
          </a:p>
          <a:p>
            <a:pPr lvl="0" algn="ctr"/>
            <a:endParaRPr lang="en-US" sz="3200" b="1" dirty="0">
              <a:solidFill>
                <a:prstClr val="black"/>
              </a:solidFill>
              <a:latin typeface="Arial" panose="020B06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xmlns="" id="{80A3F628-1196-4CF6-A394-A74B25CE5C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23865F3D-C7EB-4D3E-8F8E-1E504D83D2D9}"/>
              </a:ext>
            </a:extLst>
          </p:cNvPr>
          <p:cNvSpPr>
            <a:spLocks noGrp="1"/>
          </p:cNvSpPr>
          <p:nvPr>
            <p:ph type="sldNum" sz="quarter" idx="12"/>
          </p:nvPr>
        </p:nvSpPr>
        <p:spPr/>
        <p:txBody>
          <a:bodyPr/>
          <a:lstStyle/>
          <a:p>
            <a:fld id="{B30CEF4C-B5FD-4A91-B686-A4F403DB9147}" type="slidenum">
              <a:rPr lang="en-US" smtClean="0"/>
              <a:t>69</a:t>
            </a:fld>
            <a:endParaRPr lang="en-US"/>
          </a:p>
        </p:txBody>
      </p:sp>
    </p:spTree>
    <p:extLst>
      <p:ext uri="{BB962C8B-B14F-4D97-AF65-F5344CB8AC3E}">
        <p14:creationId xmlns:p14="http://schemas.microsoft.com/office/powerpoint/2010/main" val="176864859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3777825" y="615865"/>
            <a:ext cx="7574240" cy="5632311"/>
          </a:xfrm>
          <a:prstGeom prst="rect">
            <a:avLst/>
          </a:prstGeom>
          <a:noFill/>
        </p:spPr>
        <p:txBody>
          <a:bodyPr wrap="square" rtlCol="0">
            <a:spAutoFit/>
            <a:scene3d>
              <a:camera prst="orthographicFront"/>
              <a:lightRig rig="threePt" dir="t"/>
            </a:scene3d>
            <a:sp3d extrusionH="57150">
              <a:bevelT w="38100" h="38100"/>
            </a:sp3d>
          </a:bodyPr>
          <a:lstStyle/>
          <a:p>
            <a:r>
              <a:rPr lang="en-US" sz="4000" b="1" dirty="0">
                <a:solidFill>
                  <a:schemeClr val="bg1"/>
                </a:solidFill>
              </a:rPr>
              <a:t>Matthew 12:31-32 </a:t>
            </a:r>
            <a:r>
              <a:rPr lang="en-US" sz="3200" dirty="0" smtClean="0">
                <a:solidFill>
                  <a:schemeClr val="bg1"/>
                </a:solidFill>
              </a:rPr>
              <a:t/>
            </a:r>
            <a:br>
              <a:rPr lang="en-US" sz="3200" dirty="0" smtClean="0">
                <a:solidFill>
                  <a:schemeClr val="bg1"/>
                </a:solidFill>
              </a:rPr>
            </a:br>
            <a:r>
              <a:rPr lang="en-US" sz="3200" b="1" dirty="0" smtClean="0">
                <a:solidFill>
                  <a:schemeClr val="bg1"/>
                </a:solidFill>
              </a:rPr>
              <a:t>“</a:t>
            </a:r>
            <a:r>
              <a:rPr lang="en-US" sz="3200" b="1" dirty="0">
                <a:solidFill>
                  <a:schemeClr val="bg1"/>
                </a:solidFill>
              </a:rPr>
              <a:t>Wherefore I say unto you, all manner of sin and blasphemy shall be forgiven unto man, </a:t>
            </a:r>
            <a:r>
              <a:rPr lang="en-US" sz="3200" b="1" dirty="0">
                <a:solidFill>
                  <a:srgbClr val="66FFCC"/>
                </a:solidFill>
              </a:rPr>
              <a:t>but the blasphemy against the Holy Ghost </a:t>
            </a:r>
            <a:r>
              <a:rPr lang="en-US" sz="3200" b="1" dirty="0">
                <a:solidFill>
                  <a:srgbClr val="FFFF00"/>
                </a:solidFill>
              </a:rPr>
              <a:t>(Spirit) </a:t>
            </a:r>
            <a:r>
              <a:rPr lang="en-US" sz="3200" b="1" dirty="0">
                <a:solidFill>
                  <a:srgbClr val="66FFCC"/>
                </a:solidFill>
              </a:rPr>
              <a:t>shall not be forgiven unto men </a:t>
            </a:r>
            <a:r>
              <a:rPr lang="en-US" sz="3200" b="1" dirty="0">
                <a:solidFill>
                  <a:schemeClr val="bg1"/>
                </a:solidFill>
              </a:rPr>
              <a:t>32. </a:t>
            </a:r>
            <a:r>
              <a:rPr lang="en-US" sz="3200" b="1" dirty="0" smtClean="0">
                <a:solidFill>
                  <a:schemeClr val="bg1"/>
                </a:solidFill>
              </a:rPr>
              <a:t> And </a:t>
            </a:r>
            <a:r>
              <a:rPr lang="en-US" sz="3200" b="1" dirty="0">
                <a:solidFill>
                  <a:schemeClr val="bg1"/>
                </a:solidFill>
              </a:rPr>
              <a:t>whosoever speaketh a word against the son of man, it shall be forgiven him; but whosoever speaketh against the Holy Ghost, it shall not be forgiven him, neither in this world, neither in the world to come.” </a:t>
            </a:r>
            <a:r>
              <a:rPr lang="en-US" sz="2400" i="1" dirty="0">
                <a:solidFill>
                  <a:schemeClr val="bg1"/>
                </a:solidFill>
              </a:rPr>
              <a:t>(KJV)</a:t>
            </a:r>
            <a:endParaRPr lang="en-US" sz="1400" i="1" dirty="0">
              <a:solidFill>
                <a:schemeClr val="bg1"/>
              </a:solidFill>
            </a:endParaRPr>
          </a:p>
        </p:txBody>
      </p:sp>
      <p:pic>
        <p:nvPicPr>
          <p:cNvPr id="2" name="Picture 1">
            <a:extLst>
              <a:ext uri="{FF2B5EF4-FFF2-40B4-BE49-F238E27FC236}">
                <a16:creationId xmlns:a16="http://schemas.microsoft.com/office/drawing/2014/main" xmlns="" id="{ABEA3A51-0F24-436F-AF36-2CA0BCE556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AA16D41C-3022-4037-8D3B-9AD1095443FD}"/>
              </a:ext>
            </a:extLst>
          </p:cNvPr>
          <p:cNvSpPr>
            <a:spLocks noGrp="1"/>
          </p:cNvSpPr>
          <p:nvPr>
            <p:ph type="sldNum" sz="quarter" idx="12"/>
          </p:nvPr>
        </p:nvSpPr>
        <p:spPr/>
        <p:txBody>
          <a:bodyPr/>
          <a:lstStyle/>
          <a:p>
            <a:fld id="{B30CEF4C-B5FD-4A91-B686-A4F403DB9147}" type="slidenum">
              <a:rPr lang="en-US" smtClean="0"/>
              <a:t>7</a:t>
            </a:fld>
            <a:endParaRPr lang="en-US"/>
          </a:p>
        </p:txBody>
      </p:sp>
    </p:spTree>
    <p:extLst>
      <p:ext uri="{BB962C8B-B14F-4D97-AF65-F5344CB8AC3E}">
        <p14:creationId xmlns:p14="http://schemas.microsoft.com/office/powerpoint/2010/main" val="1393523204"/>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6FD0184-8449-4A22-B593-EEC8410C3F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
          <a:stretch/>
        </p:blipFill>
        <p:spPr>
          <a:xfrm>
            <a:off x="3716865" y="592694"/>
            <a:ext cx="4758267" cy="2560534"/>
          </a:xfrm>
          <a:prstGeom prst="snip2DiagRect">
            <a:avLst/>
          </a:prstGeom>
          <a:solidFill>
            <a:srgbClr val="FFFFFF">
              <a:shade val="85000"/>
            </a:srgbClr>
          </a:solidFill>
          <a:ln w="88900" cap="sq">
            <a:solidFill>
              <a:schemeClr val="bg1">
                <a:lumMod val="95000"/>
                <a:lumOff val="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xmlns="" id="{B776AEFD-8461-450F-BC5A-921114240762}"/>
              </a:ext>
            </a:extLst>
          </p:cNvPr>
          <p:cNvSpPr txBox="1"/>
          <p:nvPr/>
        </p:nvSpPr>
        <p:spPr>
          <a:xfrm>
            <a:off x="449943" y="3382980"/>
            <a:ext cx="11292110" cy="2862322"/>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600" dirty="0">
                <a:latin typeface="Arial" panose="020B0604020202020204" pitchFamily="34" charset="0"/>
                <a:cs typeface="Arial" panose="020B0604020202020204" pitchFamily="34" charset="0"/>
              </a:rPr>
              <a:t>I repeat, the Father made abundant provision </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for </a:t>
            </a:r>
            <a:r>
              <a:rPr lang="en-US" sz="3600" dirty="0">
                <a:latin typeface="Arial" panose="020B0604020202020204" pitchFamily="34" charset="0"/>
                <a:cs typeface="Arial" panose="020B0604020202020204" pitchFamily="34" charset="0"/>
              </a:rPr>
              <a:t>sins of ignorance, but he made no provision </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for </a:t>
            </a:r>
            <a:r>
              <a:rPr lang="en-US" sz="3600" b="1" dirty="0">
                <a:solidFill>
                  <a:srgbClr val="FFFF00"/>
                </a:solidFill>
                <a:latin typeface="Arial Black" panose="020B0A04020102020204" pitchFamily="34" charset="0"/>
                <a:cs typeface="Arial" panose="020B0604020202020204" pitchFamily="34" charset="0"/>
              </a:rPr>
              <a:t>willful </a:t>
            </a:r>
            <a:r>
              <a:rPr lang="en-US" sz="3600" dirty="0">
                <a:latin typeface="Arial" panose="020B0604020202020204" pitchFamily="34" charset="0"/>
                <a:cs typeface="Arial" panose="020B0604020202020204" pitchFamily="34" charset="0"/>
              </a:rPr>
              <a:t>sins. </a:t>
            </a:r>
          </a:p>
          <a:p>
            <a:pPr algn="ctr"/>
            <a:r>
              <a:rPr lang="en-US" sz="3600" b="1" dirty="0">
                <a:solidFill>
                  <a:srgbClr val="66FFCC"/>
                </a:solidFill>
                <a:latin typeface="Arial" panose="020B0604020202020204" pitchFamily="34" charset="0"/>
                <a:cs typeface="Arial" panose="020B0604020202020204" pitchFamily="34" charset="0"/>
              </a:rPr>
              <a:t>The unpardonable sin is the sin that stubbornly refuses to confess and to be </a:t>
            </a:r>
            <a:r>
              <a:rPr lang="en-US" sz="3600" b="1" dirty="0" smtClean="0">
                <a:solidFill>
                  <a:srgbClr val="66FFCC"/>
                </a:solidFill>
                <a:latin typeface="Arial" panose="020B0604020202020204" pitchFamily="34" charset="0"/>
                <a:cs typeface="Arial" panose="020B0604020202020204" pitchFamily="34" charset="0"/>
              </a:rPr>
              <a:t>pardoned</a:t>
            </a:r>
            <a:r>
              <a:rPr lang="en-US" sz="3600" dirty="0" smtClean="0">
                <a:solidFill>
                  <a:srgbClr val="66FFCC"/>
                </a:solidFill>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503440EB-3679-4BA4-97CA-F8D87ADEA3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412A58F3-E65C-46A8-8113-B952C20B4CB1}"/>
              </a:ext>
            </a:extLst>
          </p:cNvPr>
          <p:cNvSpPr>
            <a:spLocks noGrp="1"/>
          </p:cNvSpPr>
          <p:nvPr>
            <p:ph type="sldNum" sz="quarter" idx="12"/>
          </p:nvPr>
        </p:nvSpPr>
        <p:spPr/>
        <p:txBody>
          <a:bodyPr/>
          <a:lstStyle/>
          <a:p>
            <a:fld id="{B30CEF4C-B5FD-4A91-B686-A4F403DB9147}" type="slidenum">
              <a:rPr lang="en-US" smtClean="0"/>
              <a:t>70</a:t>
            </a:fld>
            <a:endParaRPr lang="en-US"/>
          </a:p>
        </p:txBody>
      </p:sp>
    </p:spTree>
    <p:extLst>
      <p:ext uri="{BB962C8B-B14F-4D97-AF65-F5344CB8AC3E}">
        <p14:creationId xmlns:p14="http://schemas.microsoft.com/office/powerpoint/2010/main" val="1652525156"/>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6FD0184-8449-4A22-B593-EEC8410C3F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6429745" y="1217880"/>
            <a:ext cx="5477779" cy="2947720"/>
          </a:xfrm>
          <a:prstGeom prst="ellipse">
            <a:avLst/>
          </a:prstGeom>
          <a:ln>
            <a:noFill/>
          </a:ln>
          <a:effectLst>
            <a:softEdge rad="112500"/>
          </a:effectLst>
        </p:spPr>
      </p:pic>
      <p:sp>
        <p:nvSpPr>
          <p:cNvPr id="3" name="TextBox 2">
            <a:extLst>
              <a:ext uri="{FF2B5EF4-FFF2-40B4-BE49-F238E27FC236}">
                <a16:creationId xmlns:a16="http://schemas.microsoft.com/office/drawing/2014/main" xmlns="" id="{B776AEFD-8461-450F-BC5A-921114240762}"/>
              </a:ext>
            </a:extLst>
          </p:cNvPr>
          <p:cNvSpPr txBox="1"/>
          <p:nvPr/>
        </p:nvSpPr>
        <p:spPr>
          <a:xfrm>
            <a:off x="307470" y="481142"/>
            <a:ext cx="6366462" cy="600164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b="1" dirty="0">
                <a:solidFill>
                  <a:srgbClr val="FFFF00"/>
                </a:solidFill>
                <a:latin typeface="Arial" panose="020B0604020202020204" pitchFamily="34" charset="0"/>
                <a:cs typeface="Arial" panose="020B0604020202020204" pitchFamily="34" charset="0"/>
              </a:rPr>
              <a:t>It is </a:t>
            </a:r>
            <a:r>
              <a:rPr lang="en-US" sz="3200" dirty="0">
                <a:latin typeface="Arial" panose="020B0604020202020204" pitchFamily="34" charset="0"/>
                <a:cs typeface="Arial" panose="020B0604020202020204" pitchFamily="34" charset="0"/>
              </a:rPr>
              <a:t>the refusal to </a:t>
            </a:r>
            <a:r>
              <a:rPr lang="en-US" sz="3200" b="1" dirty="0">
                <a:solidFill>
                  <a:srgbClr val="FFFF00"/>
                </a:solidFill>
                <a:latin typeface="Arial" panose="020B0604020202020204" pitchFamily="34" charset="0"/>
                <a:cs typeface="Arial" panose="020B0604020202020204" pitchFamily="34" charset="0"/>
              </a:rPr>
              <a:t>listen</a:t>
            </a:r>
            <a:r>
              <a:rPr lang="en-US" sz="3200" dirty="0">
                <a:latin typeface="Arial" panose="020B0604020202020204" pitchFamily="34" charset="0"/>
                <a:cs typeface="Arial" panose="020B0604020202020204" pitchFamily="34" charset="0"/>
              </a:rPr>
              <a:t> to His instructions (Torah</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p>
            <a:pPr algn="ctr"/>
            <a:r>
              <a:rPr lang="en-US" sz="3200" b="1" dirty="0">
                <a:solidFill>
                  <a:srgbClr val="FFFF00"/>
                </a:solidFill>
                <a:latin typeface="Arial" panose="020B0604020202020204" pitchFamily="34" charset="0"/>
                <a:cs typeface="Arial" panose="020B0604020202020204" pitchFamily="34" charset="0"/>
              </a:rPr>
              <a:t>It is </a:t>
            </a:r>
            <a:r>
              <a:rPr lang="en-US" sz="3200" dirty="0">
                <a:latin typeface="Arial" panose="020B0604020202020204" pitchFamily="34" charset="0"/>
                <a:cs typeface="Arial" panose="020B0604020202020204" pitchFamily="34" charset="0"/>
              </a:rPr>
              <a:t>the sin of refusing </a:t>
            </a:r>
            <a:r>
              <a:rPr lang="en-US" sz="3200" b="1" dirty="0">
                <a:solidFill>
                  <a:srgbClr val="FFFF00"/>
                </a:solidFill>
                <a:latin typeface="Arial" panose="020B0604020202020204" pitchFamily="34" charset="0"/>
                <a:cs typeface="Arial" panose="020B0604020202020204" pitchFamily="34" charset="0"/>
              </a:rPr>
              <a:t>to follow </a:t>
            </a:r>
            <a:r>
              <a:rPr lang="en-US" sz="3200" dirty="0">
                <a:latin typeface="Arial" panose="020B0604020202020204" pitchFamily="34" charset="0"/>
                <a:cs typeface="Arial" panose="020B0604020202020204" pitchFamily="34" charset="0"/>
              </a:rPr>
              <a:t>His </a:t>
            </a:r>
            <a:r>
              <a:rPr lang="en-US" sz="3200" dirty="0" smtClean="0">
                <a:latin typeface="Arial" panose="020B0604020202020204" pitchFamily="34" charset="0"/>
                <a:cs typeface="Arial" panose="020B0604020202020204" pitchFamily="34" charset="0"/>
              </a:rPr>
              <a:t>instruction; </a:t>
            </a:r>
            <a:endParaRPr lang="en-US" sz="3200" dirty="0">
              <a:latin typeface="Arial" panose="020B0604020202020204" pitchFamily="34" charset="0"/>
              <a:cs typeface="Arial" panose="020B0604020202020204" pitchFamily="34" charset="0"/>
            </a:endParaRPr>
          </a:p>
          <a:p>
            <a:pPr algn="ctr"/>
            <a:r>
              <a:rPr lang="en-US" sz="3200" b="1" dirty="0">
                <a:solidFill>
                  <a:srgbClr val="FFFF00"/>
                </a:solidFill>
                <a:latin typeface="Arial" panose="020B0604020202020204" pitchFamily="34" charset="0"/>
                <a:cs typeface="Arial" panose="020B0604020202020204" pitchFamily="34" charset="0"/>
              </a:rPr>
              <a:t>It is </a:t>
            </a:r>
            <a:r>
              <a:rPr lang="en-US" sz="3200" dirty="0">
                <a:latin typeface="Arial" panose="020B0604020202020204" pitchFamily="34" charset="0"/>
                <a:cs typeface="Arial" panose="020B0604020202020204" pitchFamily="34" charset="0"/>
              </a:rPr>
              <a:t>the sin </a:t>
            </a:r>
            <a:r>
              <a:rPr lang="en-US" sz="3200" b="1" dirty="0">
                <a:solidFill>
                  <a:srgbClr val="FFFF00"/>
                </a:solidFill>
                <a:latin typeface="Arial" panose="020B0604020202020204" pitchFamily="34" charset="0"/>
                <a:cs typeface="Arial" panose="020B0604020202020204" pitchFamily="34" charset="0"/>
              </a:rPr>
              <a:t>of unbelief </a:t>
            </a:r>
            <a:r>
              <a:rPr lang="en-US" sz="3200" dirty="0">
                <a:latin typeface="Arial" panose="020B0604020202020204" pitchFamily="34" charset="0"/>
                <a:cs typeface="Arial" panose="020B0604020202020204" pitchFamily="34" charset="0"/>
              </a:rPr>
              <a:t>concerning his </a:t>
            </a:r>
            <a:r>
              <a:rPr lang="en-US" sz="3200" dirty="0" smtClean="0">
                <a:latin typeface="Arial" panose="020B0604020202020204" pitchFamily="34" charset="0"/>
                <a:cs typeface="Arial" panose="020B0604020202020204" pitchFamily="34" charset="0"/>
              </a:rPr>
              <a:t>warnings; </a:t>
            </a:r>
            <a:endParaRPr lang="en-US" sz="3200" dirty="0">
              <a:latin typeface="Arial" panose="020B0604020202020204" pitchFamily="34" charset="0"/>
              <a:cs typeface="Arial" panose="020B0604020202020204" pitchFamily="34" charset="0"/>
            </a:endParaRPr>
          </a:p>
          <a:p>
            <a:pPr algn="ctr"/>
            <a:r>
              <a:rPr lang="en-US" sz="3200" b="1" dirty="0">
                <a:solidFill>
                  <a:srgbClr val="FFFF00"/>
                </a:solidFill>
                <a:latin typeface="Arial" panose="020B0604020202020204" pitchFamily="34" charset="0"/>
                <a:cs typeface="Arial" panose="020B0604020202020204" pitchFamily="34" charset="0"/>
              </a:rPr>
              <a:t>It is </a:t>
            </a:r>
            <a:r>
              <a:rPr lang="en-US" sz="3200" dirty="0">
                <a:latin typeface="Arial" panose="020B0604020202020204" pitchFamily="34" charset="0"/>
                <a:cs typeface="Arial" panose="020B0604020202020204" pitchFamily="34" charset="0"/>
              </a:rPr>
              <a:t>the stubbornness of the heart that will not turn from sin,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solidFill>
                  <a:srgbClr val="FFFF00"/>
                </a:solidFill>
                <a:latin typeface="Arial" panose="020B0604020202020204" pitchFamily="34" charset="0"/>
                <a:cs typeface="Arial" panose="020B0604020202020204" pitchFamily="34" charset="0"/>
              </a:rPr>
              <a:t>that </a:t>
            </a:r>
            <a:r>
              <a:rPr lang="en-US" sz="3200" b="1" dirty="0">
                <a:solidFill>
                  <a:srgbClr val="FFFF00"/>
                </a:solidFill>
                <a:latin typeface="Arial" panose="020B0604020202020204" pitchFamily="34" charset="0"/>
                <a:cs typeface="Arial" panose="020B0604020202020204" pitchFamily="34" charset="0"/>
              </a:rPr>
              <a:t>refuses to </a:t>
            </a:r>
            <a:r>
              <a:rPr lang="en-US" sz="3200" b="1" dirty="0" smtClean="0">
                <a:solidFill>
                  <a:srgbClr val="FFFF00"/>
                </a:solidFill>
                <a:latin typeface="Arial" panose="020B0604020202020204" pitchFamily="34" charset="0"/>
                <a:cs typeface="Arial" panose="020B0604020202020204" pitchFamily="34" charset="0"/>
              </a:rPr>
              <a:t>repent</a:t>
            </a:r>
            <a:r>
              <a:rPr lang="en-US" sz="3200" dirty="0" smtClean="0">
                <a:solidFill>
                  <a:srgbClr val="FFFF00"/>
                </a:solidFill>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which </a:t>
            </a:r>
            <a:r>
              <a:rPr lang="en-US" sz="3200" dirty="0">
                <a:latin typeface="Arial" panose="020B0604020202020204" pitchFamily="34" charset="0"/>
                <a:cs typeface="Arial" panose="020B0604020202020204" pitchFamily="34" charset="0"/>
              </a:rPr>
              <a:t>seals the fate of any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people </a:t>
            </a:r>
            <a:r>
              <a:rPr lang="en-US" sz="3200" dirty="0">
                <a:latin typeface="Arial" panose="020B0604020202020204" pitchFamily="34" charset="0"/>
                <a:cs typeface="Arial" panose="020B0604020202020204" pitchFamily="34" charset="0"/>
              </a:rPr>
              <a:t>or any individual.</a:t>
            </a:r>
          </a:p>
          <a:p>
            <a:pPr algn="ctr"/>
            <a:endParaRPr lang="en-US"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A62C75C8-6006-43C3-A690-7934C70CA2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B7BF69A4-521F-48EE-B622-8B732E4DDB29}"/>
              </a:ext>
            </a:extLst>
          </p:cNvPr>
          <p:cNvSpPr>
            <a:spLocks noGrp="1"/>
          </p:cNvSpPr>
          <p:nvPr>
            <p:ph type="sldNum" sz="quarter" idx="12"/>
          </p:nvPr>
        </p:nvSpPr>
        <p:spPr/>
        <p:txBody>
          <a:bodyPr/>
          <a:lstStyle/>
          <a:p>
            <a:fld id="{B30CEF4C-B5FD-4A91-B686-A4F403DB9147}" type="slidenum">
              <a:rPr lang="en-US" smtClean="0"/>
              <a:t>71</a:t>
            </a:fld>
            <a:endParaRPr lang="en-US"/>
          </a:p>
        </p:txBody>
      </p:sp>
    </p:spTree>
    <p:extLst>
      <p:ext uri="{BB962C8B-B14F-4D97-AF65-F5344CB8AC3E}">
        <p14:creationId xmlns:p14="http://schemas.microsoft.com/office/powerpoint/2010/main" val="1755379265"/>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776AEFD-8461-450F-BC5A-921114240762}"/>
              </a:ext>
            </a:extLst>
          </p:cNvPr>
          <p:cNvSpPr txBox="1"/>
          <p:nvPr/>
        </p:nvSpPr>
        <p:spPr>
          <a:xfrm>
            <a:off x="1051651" y="717421"/>
            <a:ext cx="10129652" cy="501675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latin typeface="Arial" panose="020B0604020202020204" pitchFamily="34" charset="0"/>
                <a:cs typeface="Arial" panose="020B0604020202020204" pitchFamily="34" charset="0"/>
              </a:rPr>
              <a:t> </a:t>
            </a:r>
            <a:r>
              <a:rPr lang="en-US" sz="4000" dirty="0">
                <a:latin typeface="Arial Black" panose="020B0A04020102020204" pitchFamily="34" charset="0"/>
                <a:cs typeface="Arial" panose="020B0604020202020204" pitchFamily="34" charset="0"/>
              </a:rPr>
              <a:t>Yahuwah, the Father, works through His Spirit to reprove and to convict a person and if </a:t>
            </a:r>
            <a:r>
              <a:rPr lang="en-US" sz="4000" dirty="0" smtClean="0">
                <a:latin typeface="Arial Black" panose="020B0A04020102020204" pitchFamily="34" charset="0"/>
                <a:cs typeface="Arial" panose="020B0604020202020204" pitchFamily="34" charset="0"/>
              </a:rPr>
              <a:t>the </a:t>
            </a:r>
            <a:r>
              <a:rPr lang="en-US" sz="4000" dirty="0">
                <a:latin typeface="Arial Black" panose="020B0A04020102020204" pitchFamily="34" charset="0"/>
                <a:cs typeface="Arial" panose="020B0604020202020204" pitchFamily="34" charset="0"/>
              </a:rPr>
              <a:t>Spirit’s work is stubbornly, willingly and knowingly rejected, there is no more that He can do for man. </a:t>
            </a:r>
            <a:r>
              <a:rPr lang="en-US" sz="4000" dirty="0" smtClean="0">
                <a:latin typeface="Arial Black" panose="020B0A04020102020204" pitchFamily="34" charset="0"/>
                <a:cs typeface="Arial" panose="020B0604020202020204" pitchFamily="34" charset="0"/>
              </a:rPr>
              <a:t/>
            </a:r>
            <a:br>
              <a:rPr lang="en-US" sz="4000" dirty="0" smtClean="0">
                <a:latin typeface="Arial Black" panose="020B0A04020102020204" pitchFamily="34" charset="0"/>
                <a:cs typeface="Arial" panose="020B0604020202020204" pitchFamily="34" charset="0"/>
              </a:rPr>
            </a:br>
            <a:r>
              <a:rPr lang="en-US" sz="4000" dirty="0" smtClean="0">
                <a:solidFill>
                  <a:srgbClr val="FFFF00"/>
                </a:solidFill>
                <a:latin typeface="Arial Black" panose="020B0A04020102020204" pitchFamily="34" charset="0"/>
                <a:cs typeface="Arial" panose="020B0604020202020204" pitchFamily="34" charset="0"/>
              </a:rPr>
              <a:t>Man </a:t>
            </a:r>
            <a:r>
              <a:rPr lang="en-US" sz="4000" dirty="0">
                <a:solidFill>
                  <a:srgbClr val="FFFF00"/>
                </a:solidFill>
                <a:latin typeface="Arial Black" panose="020B0A04020102020204" pitchFamily="34" charset="0"/>
                <a:cs typeface="Arial" panose="020B0604020202020204" pitchFamily="34" charset="0"/>
              </a:rPr>
              <a:t>will reap what he has </a:t>
            </a:r>
            <a:r>
              <a:rPr lang="en-US" sz="4000" dirty="0" smtClean="0">
                <a:solidFill>
                  <a:srgbClr val="FFFF00"/>
                </a:solidFill>
                <a:latin typeface="Arial Black" panose="020B0A04020102020204" pitchFamily="34" charset="0"/>
                <a:cs typeface="Arial" panose="020B0604020202020204" pitchFamily="34" charset="0"/>
              </a:rPr>
              <a:t>sown - </a:t>
            </a:r>
            <a:r>
              <a:rPr lang="en-US" sz="4000" dirty="0">
                <a:solidFill>
                  <a:srgbClr val="FFFF00"/>
                </a:solidFill>
                <a:latin typeface="Arial Black" panose="020B0A04020102020204" pitchFamily="34" charset="0"/>
                <a:cs typeface="Arial" panose="020B0604020202020204" pitchFamily="34" charset="0"/>
              </a:rPr>
              <a:t>eternal </a:t>
            </a:r>
            <a:r>
              <a:rPr lang="en-US" sz="4000" dirty="0" smtClean="0">
                <a:solidFill>
                  <a:srgbClr val="FFFF00"/>
                </a:solidFill>
                <a:latin typeface="Arial Black" panose="020B0A04020102020204" pitchFamily="34" charset="0"/>
                <a:cs typeface="Arial" panose="020B0604020202020204" pitchFamily="34" charset="0"/>
              </a:rPr>
              <a:t>damnation!</a:t>
            </a:r>
            <a:endParaRPr lang="en-US" sz="4000"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A62C75C8-6006-43C3-A690-7934C70CA2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a16="http://schemas.microsoft.com/office/drawing/2014/main" xmlns="" id="{AB26E0A7-13A7-4E69-8DEE-D23663C0683D}"/>
              </a:ext>
            </a:extLst>
          </p:cNvPr>
          <p:cNvSpPr txBox="1"/>
          <p:nvPr/>
        </p:nvSpPr>
        <p:spPr>
          <a:xfrm>
            <a:off x="7980218" y="3429000"/>
            <a:ext cx="3360717" cy="584775"/>
          </a:xfrm>
          <a:prstGeom prst="rect">
            <a:avLst/>
          </a:prstGeom>
          <a:noFill/>
        </p:spPr>
        <p:txBody>
          <a:bodyPr wrap="square" rtlCol="0">
            <a:spAutoFit/>
          </a:bodyPr>
          <a:lstStyle/>
          <a:p>
            <a:pPr algn="ctr"/>
            <a:r>
              <a:rPr lang="en-US" sz="3200" dirty="0"/>
              <a:t> </a:t>
            </a:r>
          </a:p>
        </p:txBody>
      </p:sp>
      <p:sp>
        <p:nvSpPr>
          <p:cNvPr id="2" name="Slide Number Placeholder 1">
            <a:extLst>
              <a:ext uri="{FF2B5EF4-FFF2-40B4-BE49-F238E27FC236}">
                <a16:creationId xmlns:a16="http://schemas.microsoft.com/office/drawing/2014/main" xmlns="" id="{70FF6D56-875F-43AA-98C6-A983F30452F9}"/>
              </a:ext>
            </a:extLst>
          </p:cNvPr>
          <p:cNvSpPr>
            <a:spLocks noGrp="1"/>
          </p:cNvSpPr>
          <p:nvPr>
            <p:ph type="sldNum" sz="quarter" idx="12"/>
          </p:nvPr>
        </p:nvSpPr>
        <p:spPr/>
        <p:txBody>
          <a:bodyPr/>
          <a:lstStyle/>
          <a:p>
            <a:fld id="{B30CEF4C-B5FD-4A91-B686-A4F403DB9147}" type="slidenum">
              <a:rPr lang="en-US" smtClean="0"/>
              <a:t>72</a:t>
            </a:fld>
            <a:endParaRPr lang="en-US"/>
          </a:p>
        </p:txBody>
      </p:sp>
    </p:spTree>
    <p:extLst>
      <p:ext uri="{BB962C8B-B14F-4D97-AF65-F5344CB8AC3E}">
        <p14:creationId xmlns:p14="http://schemas.microsoft.com/office/powerpoint/2010/main" val="1047492470"/>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82B0FB-0893-4C44-92A8-ABCD2EC68C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a:scene3d>
            <a:camera prst="orthographicFront"/>
            <a:lightRig rig="threePt" dir="t"/>
          </a:scene3d>
          <a:sp3d>
            <a:bevelT w="152400" h="50800" prst="softRound"/>
          </a:sp3d>
        </p:spPr>
      </p:pic>
      <p:sp>
        <p:nvSpPr>
          <p:cNvPr id="3" name="TextBox 2">
            <a:extLst>
              <a:ext uri="{FF2B5EF4-FFF2-40B4-BE49-F238E27FC236}">
                <a16:creationId xmlns:a16="http://schemas.microsoft.com/office/drawing/2014/main" xmlns="" id="{ECBB5BB2-E136-491D-A82F-8D5FD651928F}"/>
              </a:ext>
            </a:extLst>
          </p:cNvPr>
          <p:cNvSpPr txBox="1"/>
          <p:nvPr/>
        </p:nvSpPr>
        <p:spPr>
          <a:xfrm>
            <a:off x="5196113" y="1122257"/>
            <a:ext cx="6398015" cy="4401205"/>
          </a:xfrm>
          <a:prstGeom prst="rect">
            <a:avLst/>
          </a:prstGeom>
          <a:noFill/>
        </p:spPr>
        <p:txBody>
          <a:bodyPr wrap="square" rtlCol="0">
            <a:spAutoFit/>
          </a:bodyPr>
          <a:lstStyle/>
          <a:p>
            <a:pPr algn="ctr"/>
            <a:r>
              <a:rPr lang="en-US" sz="4000" b="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Let us quickly look at some examples of people in the Bible that committed the sin of presumption, or the unpardonable sin! </a:t>
            </a:r>
            <a:r>
              <a:rPr lang="en-US" sz="4000" b="1" dirty="0" smtClean="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
            </a:r>
            <a:br>
              <a:rPr lang="en-US" sz="4000" b="1" dirty="0" smtClean="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br>
            <a:r>
              <a:rPr lang="en-US" sz="4000" b="1" dirty="0" smtClean="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Lot’s </a:t>
            </a:r>
            <a:r>
              <a:rPr lang="en-US" sz="4000" b="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wife is one of them!</a:t>
            </a:r>
            <a:endParaRPr lang="en-US" sz="2400" dirty="0">
              <a:ln>
                <a:solidFill>
                  <a:schemeClr val="bg1"/>
                </a:solidFill>
              </a:ln>
              <a:effectLst>
                <a:glow rad="342900">
                  <a:schemeClr val="accent2">
                    <a:lumMod val="50000"/>
                    <a:alpha val="71000"/>
                  </a:schemeClr>
                </a:glow>
              </a:effectLst>
            </a:endParaRPr>
          </a:p>
        </p:txBody>
      </p:sp>
      <p:pic>
        <p:nvPicPr>
          <p:cNvPr id="5" name="Picture 4">
            <a:extLst>
              <a:ext uri="{FF2B5EF4-FFF2-40B4-BE49-F238E27FC236}">
                <a16:creationId xmlns:a16="http://schemas.microsoft.com/office/drawing/2014/main" xmlns="" id="{ED3DFFE4-E2B3-4371-B0E8-09696D6217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E376A2C7-3FE4-4C68-9BCB-3B7856275D6F}"/>
              </a:ext>
            </a:extLst>
          </p:cNvPr>
          <p:cNvSpPr>
            <a:spLocks noGrp="1"/>
          </p:cNvSpPr>
          <p:nvPr>
            <p:ph type="sldNum" sz="quarter" idx="12"/>
          </p:nvPr>
        </p:nvSpPr>
        <p:spPr>
          <a:xfrm>
            <a:off x="9448800" y="6492875"/>
            <a:ext cx="2743200" cy="365125"/>
          </a:xfrm>
        </p:spPr>
        <p:txBody>
          <a:bodyPr/>
          <a:lstStyle/>
          <a:p>
            <a:fld id="{B30CEF4C-B5FD-4A91-B686-A4F403DB9147}" type="slidenum">
              <a:rPr lang="en-US" smtClean="0"/>
              <a:t>73</a:t>
            </a:fld>
            <a:endParaRPr lang="en-US" dirty="0"/>
          </a:p>
        </p:txBody>
      </p:sp>
    </p:spTree>
    <p:extLst>
      <p:ext uri="{BB962C8B-B14F-4D97-AF65-F5344CB8AC3E}">
        <p14:creationId xmlns:p14="http://schemas.microsoft.com/office/powerpoint/2010/main" val="2080618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82B0FB-0893-4C44-92A8-ABCD2EC68C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a:scene3d>
            <a:camera prst="orthographicFront"/>
            <a:lightRig rig="threePt" dir="t"/>
          </a:scene3d>
          <a:sp3d>
            <a:bevelT w="152400" h="50800" prst="softRound"/>
          </a:sp3d>
        </p:spPr>
      </p:pic>
      <p:sp>
        <p:nvSpPr>
          <p:cNvPr id="3" name="TextBox 2">
            <a:extLst>
              <a:ext uri="{FF2B5EF4-FFF2-40B4-BE49-F238E27FC236}">
                <a16:creationId xmlns:a16="http://schemas.microsoft.com/office/drawing/2014/main" xmlns="" id="{ECBB5BB2-E136-491D-A82F-8D5FD651928F}"/>
              </a:ext>
            </a:extLst>
          </p:cNvPr>
          <p:cNvSpPr txBox="1"/>
          <p:nvPr/>
        </p:nvSpPr>
        <p:spPr>
          <a:xfrm>
            <a:off x="5762172" y="1117370"/>
            <a:ext cx="5260622" cy="4401205"/>
          </a:xfrm>
          <a:prstGeom prst="rect">
            <a:avLst/>
          </a:prstGeom>
          <a:noFill/>
        </p:spPr>
        <p:txBody>
          <a:bodyPr wrap="square" rtlCol="0">
            <a:spAutoFit/>
          </a:bodyPr>
          <a:lstStyle/>
          <a:p>
            <a:pPr algn="ctr"/>
            <a:r>
              <a:rPr lang="en-US" sz="4000" b="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She was told not to look back, but she </a:t>
            </a:r>
            <a:r>
              <a:rPr lang="en-US" sz="4000" b="1" dirty="0">
                <a:ln>
                  <a:solidFill>
                    <a:schemeClr val="bg1"/>
                  </a:solidFill>
                </a:ln>
                <a:solidFill>
                  <a:srgbClr val="66FFCC"/>
                </a:solidFill>
                <a:effectLst>
                  <a:glow rad="342900">
                    <a:schemeClr val="accent2">
                      <a:lumMod val="50000"/>
                      <a:alpha val="71000"/>
                    </a:schemeClr>
                  </a:glow>
                </a:effectLst>
                <a:latin typeface="Arial Black" panose="020B0A04020102020204" pitchFamily="34" charset="0"/>
                <a:cs typeface="Arial" panose="020B0604020202020204" pitchFamily="34" charset="0"/>
              </a:rPr>
              <a:t>presumptuously</a:t>
            </a:r>
            <a:r>
              <a:rPr lang="en-US" sz="4000" b="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 looked back anyway. By doing that she rejected the </a:t>
            </a:r>
            <a:r>
              <a:rPr lang="en-US" sz="4000" b="1" dirty="0" smtClean="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angel’s warning!</a:t>
            </a:r>
            <a:endParaRPr lang="en-US" sz="2400" dirty="0">
              <a:ln>
                <a:solidFill>
                  <a:schemeClr val="bg1"/>
                </a:solidFill>
              </a:ln>
              <a:effectLst>
                <a:glow rad="342900">
                  <a:schemeClr val="accent2">
                    <a:lumMod val="50000"/>
                    <a:alpha val="71000"/>
                  </a:schemeClr>
                </a:glow>
              </a:effectLst>
            </a:endParaRPr>
          </a:p>
        </p:txBody>
      </p:sp>
      <p:pic>
        <p:nvPicPr>
          <p:cNvPr id="5" name="Picture 4">
            <a:extLst>
              <a:ext uri="{FF2B5EF4-FFF2-40B4-BE49-F238E27FC236}">
                <a16:creationId xmlns:a16="http://schemas.microsoft.com/office/drawing/2014/main" xmlns="" id="{20EBBA26-1BB6-466F-BF16-260BC4ED86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CE74CA2E-7045-4785-B2CA-E4D652F2934E}"/>
              </a:ext>
            </a:extLst>
          </p:cNvPr>
          <p:cNvSpPr>
            <a:spLocks noGrp="1"/>
          </p:cNvSpPr>
          <p:nvPr>
            <p:ph type="sldNum" sz="quarter" idx="12"/>
          </p:nvPr>
        </p:nvSpPr>
        <p:spPr>
          <a:xfrm>
            <a:off x="9448800" y="6492875"/>
            <a:ext cx="2743200" cy="365125"/>
          </a:xfrm>
        </p:spPr>
        <p:txBody>
          <a:bodyPr/>
          <a:lstStyle/>
          <a:p>
            <a:fld id="{B30CEF4C-B5FD-4A91-B686-A4F403DB9147}" type="slidenum">
              <a:rPr lang="en-US" smtClean="0"/>
              <a:t>74</a:t>
            </a:fld>
            <a:endParaRPr lang="en-US" dirty="0"/>
          </a:p>
        </p:txBody>
      </p:sp>
    </p:spTree>
    <p:extLst>
      <p:ext uri="{BB962C8B-B14F-4D97-AF65-F5344CB8AC3E}">
        <p14:creationId xmlns:p14="http://schemas.microsoft.com/office/powerpoint/2010/main" val="201336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82B0FB-0893-4C44-92A8-ABCD2EC68C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a:scene3d>
            <a:camera prst="orthographicFront"/>
            <a:lightRig rig="threePt" dir="t"/>
          </a:scene3d>
          <a:sp3d>
            <a:bevelT w="152400" h="50800" prst="softRound"/>
          </a:sp3d>
        </p:spPr>
      </p:pic>
      <p:sp>
        <p:nvSpPr>
          <p:cNvPr id="3" name="TextBox 2">
            <a:extLst>
              <a:ext uri="{FF2B5EF4-FFF2-40B4-BE49-F238E27FC236}">
                <a16:creationId xmlns:a16="http://schemas.microsoft.com/office/drawing/2014/main" xmlns="" id="{ECBB5BB2-E136-491D-A82F-8D5FD651928F}"/>
              </a:ext>
            </a:extLst>
          </p:cNvPr>
          <p:cNvSpPr txBox="1"/>
          <p:nvPr/>
        </p:nvSpPr>
        <p:spPr>
          <a:xfrm>
            <a:off x="5297714" y="735955"/>
            <a:ext cx="6103489" cy="5386090"/>
          </a:xfrm>
          <a:prstGeom prst="rect">
            <a:avLst/>
          </a:prstGeom>
          <a:noFill/>
        </p:spPr>
        <p:txBody>
          <a:bodyPr wrap="square" rtlCol="0">
            <a:spAutoFit/>
          </a:bodyPr>
          <a:lstStyle/>
          <a:p>
            <a:pPr algn="ctr"/>
            <a:r>
              <a:rPr lang="en-US" sz="4000" b="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The angel explicitly told them in Genesis 19:17 “Escape for thy life; Look </a:t>
            </a:r>
            <a:r>
              <a:rPr lang="en-US" sz="4000" b="1" dirty="0">
                <a:ln>
                  <a:solidFill>
                    <a:schemeClr val="bg1"/>
                  </a:solidFill>
                </a:ln>
                <a:solidFill>
                  <a:srgbClr val="66FFCC"/>
                </a:solidFill>
                <a:effectLst>
                  <a:glow rad="342900">
                    <a:schemeClr val="accent2">
                      <a:lumMod val="50000"/>
                      <a:alpha val="71000"/>
                    </a:schemeClr>
                  </a:glow>
                </a:effectLst>
                <a:latin typeface="Arial" panose="020B0604020202020204" pitchFamily="34" charset="0"/>
                <a:cs typeface="Arial" panose="020B0604020202020204" pitchFamily="34" charset="0"/>
              </a:rPr>
              <a:t>not</a:t>
            </a:r>
            <a:r>
              <a:rPr lang="en-US" sz="4000" b="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 behind thee, neither stay thou in all the plain, escape to the mountain, lest thou be consumed.”</a:t>
            </a:r>
            <a:endParaRPr lang="en-US" sz="3200" b="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endParaRPr>
          </a:p>
          <a:p>
            <a:pPr algn="ctr"/>
            <a:r>
              <a:rPr lang="en-US" sz="2400" b="1" i="1" dirty="0">
                <a:ln>
                  <a:solidFill>
                    <a:schemeClr val="bg1"/>
                  </a:solidFill>
                </a:ln>
                <a:effectLst>
                  <a:glow rad="342900">
                    <a:schemeClr val="accent2">
                      <a:lumMod val="50000"/>
                      <a:alpha val="71000"/>
                    </a:schemeClr>
                  </a:glow>
                </a:effectLst>
                <a:latin typeface="Arial" panose="020B0604020202020204" pitchFamily="34" charset="0"/>
                <a:cs typeface="Arial" panose="020B0604020202020204" pitchFamily="34" charset="0"/>
              </a:rPr>
              <a:t>(KJV) </a:t>
            </a:r>
            <a:endParaRPr lang="en-US" sz="1400" b="1" i="1" dirty="0">
              <a:ln>
                <a:solidFill>
                  <a:schemeClr val="bg1"/>
                </a:solidFill>
              </a:ln>
              <a:effectLst>
                <a:glow rad="342900">
                  <a:schemeClr val="accent2">
                    <a:lumMod val="50000"/>
                    <a:alpha val="71000"/>
                  </a:schemeClr>
                </a:glow>
              </a:effectLst>
            </a:endParaRPr>
          </a:p>
        </p:txBody>
      </p:sp>
      <p:pic>
        <p:nvPicPr>
          <p:cNvPr id="5" name="Picture 4">
            <a:extLst>
              <a:ext uri="{FF2B5EF4-FFF2-40B4-BE49-F238E27FC236}">
                <a16:creationId xmlns:a16="http://schemas.microsoft.com/office/drawing/2014/main" xmlns="" id="{83282E85-0AAC-48A2-947D-5C53B79174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4130E6D8-AF61-403A-8483-754332F48101}"/>
              </a:ext>
            </a:extLst>
          </p:cNvPr>
          <p:cNvSpPr>
            <a:spLocks noGrp="1"/>
          </p:cNvSpPr>
          <p:nvPr>
            <p:ph type="sldNum" sz="quarter" idx="12"/>
          </p:nvPr>
        </p:nvSpPr>
        <p:spPr>
          <a:xfrm>
            <a:off x="9448800" y="6492875"/>
            <a:ext cx="2743200" cy="365125"/>
          </a:xfrm>
        </p:spPr>
        <p:txBody>
          <a:bodyPr/>
          <a:lstStyle/>
          <a:p>
            <a:fld id="{B30CEF4C-B5FD-4A91-B686-A4F403DB9147}" type="slidenum">
              <a:rPr lang="en-US" smtClean="0"/>
              <a:t>75</a:t>
            </a:fld>
            <a:endParaRPr lang="en-US" dirty="0"/>
          </a:p>
        </p:txBody>
      </p:sp>
    </p:spTree>
    <p:extLst>
      <p:ext uri="{BB962C8B-B14F-4D97-AF65-F5344CB8AC3E}">
        <p14:creationId xmlns:p14="http://schemas.microsoft.com/office/powerpoint/2010/main" val="1624796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person, person, wearing, phone&#10;&#10;Description automatically generated">
            <a:extLst>
              <a:ext uri="{FF2B5EF4-FFF2-40B4-BE49-F238E27FC236}">
                <a16:creationId xmlns:a16="http://schemas.microsoft.com/office/drawing/2014/main" xmlns="" id="{EC7FC170-DD53-4460-A47E-87E7A57581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a:scene3d>
            <a:camera prst="orthographicFront"/>
            <a:lightRig rig="threePt" dir="t"/>
          </a:scene3d>
          <a:sp3d>
            <a:bevelT w="152400" h="50800" prst="softRound"/>
          </a:sp3d>
        </p:spPr>
      </p:pic>
      <p:sp>
        <p:nvSpPr>
          <p:cNvPr id="4" name="TextBox 3">
            <a:extLst>
              <a:ext uri="{FF2B5EF4-FFF2-40B4-BE49-F238E27FC236}">
                <a16:creationId xmlns:a16="http://schemas.microsoft.com/office/drawing/2014/main" xmlns="" id="{2FEEE563-5F6D-4587-8904-8B6B9DCA3794}"/>
              </a:ext>
            </a:extLst>
          </p:cNvPr>
          <p:cNvSpPr txBox="1"/>
          <p:nvPr/>
        </p:nvSpPr>
        <p:spPr>
          <a:xfrm>
            <a:off x="1776021" y="4897823"/>
            <a:ext cx="8639958" cy="1323439"/>
          </a:xfrm>
          <a:prstGeom prst="rect">
            <a:avLst/>
          </a:prstGeom>
          <a:noFill/>
        </p:spPr>
        <p:txBody>
          <a:bodyPr wrap="square" rtlCol="0">
            <a:spAutoFit/>
          </a:bodyPr>
          <a:lstStyle/>
          <a:p>
            <a:pPr algn="ctr"/>
            <a:r>
              <a:rPr lang="en-US" sz="4000" b="1" dirty="0">
                <a:ln>
                  <a:solidFill>
                    <a:schemeClr val="bg1"/>
                  </a:solidFill>
                </a:ln>
                <a:effectLst>
                  <a:glow rad="342900">
                    <a:schemeClr val="bg1">
                      <a:lumMod val="75000"/>
                      <a:lumOff val="25000"/>
                      <a:alpha val="70000"/>
                    </a:schemeClr>
                  </a:glow>
                </a:effectLst>
              </a:rPr>
              <a:t>It is a hard lesson for man to learn, that the Most-High means what he says.</a:t>
            </a:r>
          </a:p>
        </p:txBody>
      </p:sp>
      <p:pic>
        <p:nvPicPr>
          <p:cNvPr id="2" name="Picture 1">
            <a:extLst>
              <a:ext uri="{FF2B5EF4-FFF2-40B4-BE49-F238E27FC236}">
                <a16:creationId xmlns:a16="http://schemas.microsoft.com/office/drawing/2014/main" xmlns="" id="{9508132F-7897-4A5E-A07B-A3A8DBAB2E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ED43D788-5383-46D0-8863-C70CA8F82067}"/>
              </a:ext>
            </a:extLst>
          </p:cNvPr>
          <p:cNvSpPr>
            <a:spLocks noGrp="1"/>
          </p:cNvSpPr>
          <p:nvPr>
            <p:ph type="sldNum" sz="quarter" idx="12"/>
          </p:nvPr>
        </p:nvSpPr>
        <p:spPr/>
        <p:txBody>
          <a:bodyPr/>
          <a:lstStyle/>
          <a:p>
            <a:fld id="{B30CEF4C-B5FD-4A91-B686-A4F403DB9147}" type="slidenum">
              <a:rPr lang="en-US" smtClean="0"/>
              <a:t>76</a:t>
            </a:fld>
            <a:endParaRPr lang="en-US"/>
          </a:p>
        </p:txBody>
      </p:sp>
    </p:spTree>
    <p:extLst>
      <p:ext uri="{BB962C8B-B14F-4D97-AF65-F5344CB8AC3E}">
        <p14:creationId xmlns:p14="http://schemas.microsoft.com/office/powerpoint/2010/main" val="41659032"/>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051651" y="1093742"/>
            <a:ext cx="10298520" cy="4524315"/>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3200" b="1" dirty="0">
                <a:solidFill>
                  <a:prstClr val="black"/>
                </a:solidFill>
                <a:latin typeface="Arial" panose="020B0604020202020204" pitchFamily="34" charset="0"/>
                <a:ea typeface="Times New Roman" panose="02020603050405020304" pitchFamily="18" charset="0"/>
              </a:rPr>
              <a:t>What about Nadab and Abihu, the 2 sons of Levi? They committed the sin of presumption by taking common fire and </a:t>
            </a:r>
            <a:r>
              <a:rPr lang="en-US" sz="3200" b="1" dirty="0" smtClean="0">
                <a:solidFill>
                  <a:prstClr val="black"/>
                </a:solidFill>
                <a:latin typeface="Arial" panose="020B0604020202020204" pitchFamily="34" charset="0"/>
                <a:ea typeface="Times New Roman" panose="02020603050405020304" pitchFamily="18" charset="0"/>
              </a:rPr>
              <a:t>putting </a:t>
            </a:r>
            <a:r>
              <a:rPr lang="en-US" sz="3200" b="1" dirty="0">
                <a:solidFill>
                  <a:prstClr val="black"/>
                </a:solidFill>
                <a:latin typeface="Arial" panose="020B0604020202020204" pitchFamily="34" charset="0"/>
                <a:ea typeface="Times New Roman" panose="02020603050405020304" pitchFamily="18" charset="0"/>
              </a:rPr>
              <a:t>it in their </a:t>
            </a:r>
            <a:r>
              <a:rPr lang="en-US" sz="3200" b="1" dirty="0" smtClean="0">
                <a:solidFill>
                  <a:prstClr val="black"/>
                </a:solidFill>
                <a:latin typeface="Arial" panose="020B0604020202020204" pitchFamily="34" charset="0"/>
                <a:ea typeface="Times New Roman" panose="02020603050405020304" pitchFamily="18" charset="0"/>
              </a:rPr>
              <a:t>censors.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srgbClr val="C00000"/>
                </a:solidFill>
                <a:latin typeface="Arial" panose="020B0604020202020204" pitchFamily="34" charset="0"/>
                <a:ea typeface="Times New Roman" panose="02020603050405020304" pitchFamily="18" charset="0"/>
              </a:rPr>
              <a:t>They </a:t>
            </a:r>
            <a:r>
              <a:rPr lang="en-US" sz="3200" b="1" dirty="0">
                <a:solidFill>
                  <a:srgbClr val="C00000"/>
                </a:solidFill>
                <a:latin typeface="Arial" panose="020B0604020202020204" pitchFamily="34" charset="0"/>
                <a:ea typeface="Times New Roman" panose="02020603050405020304" pitchFamily="18" charset="0"/>
              </a:rPr>
              <a:t>knew </a:t>
            </a:r>
            <a:r>
              <a:rPr lang="en-US" sz="3200" b="1" dirty="0" smtClean="0">
                <a:solidFill>
                  <a:srgbClr val="C00000"/>
                </a:solidFill>
                <a:latin typeface="Arial" panose="020B0604020202020204" pitchFamily="34" charset="0"/>
                <a:ea typeface="Times New Roman" panose="02020603050405020304" pitchFamily="18" charset="0"/>
              </a:rPr>
              <a:t>better</a:t>
            </a:r>
            <a:r>
              <a:rPr lang="en-US" sz="3200" b="1" dirty="0">
                <a:solidFill>
                  <a:srgbClr val="C00000"/>
                </a:solidFill>
                <a:latin typeface="Arial" panose="020B0604020202020204" pitchFamily="34" charset="0"/>
                <a:ea typeface="Times New Roman" panose="02020603050405020304" pitchFamily="18" charset="0"/>
              </a:rPr>
              <a:t>!</a:t>
            </a:r>
            <a:r>
              <a:rPr lang="en-US" sz="3200" b="1" dirty="0" smtClean="0">
                <a:solidFill>
                  <a:srgbClr val="C00000"/>
                </a:solidFill>
                <a:latin typeface="Arial" panose="020B0604020202020204" pitchFamily="34" charset="0"/>
                <a:ea typeface="Times New Roman" panose="02020603050405020304" pitchFamily="18" charset="0"/>
              </a:rPr>
              <a:t>  </a:t>
            </a:r>
            <a:br>
              <a:rPr lang="en-US" sz="3200" b="1" dirty="0" smtClean="0">
                <a:solidFill>
                  <a:srgbClr val="C00000"/>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This </a:t>
            </a:r>
            <a:r>
              <a:rPr lang="en-US" sz="3200" b="1" dirty="0">
                <a:solidFill>
                  <a:prstClr val="black"/>
                </a:solidFill>
                <a:latin typeface="Arial" panose="020B0604020202020204" pitchFamily="34" charset="0"/>
                <a:ea typeface="Times New Roman" panose="02020603050405020304" pitchFamily="18" charset="0"/>
              </a:rPr>
              <a:t>was in violation of </a:t>
            </a:r>
            <a:r>
              <a:rPr lang="en-US" sz="3200" b="1" dirty="0" err="1" smtClean="0">
                <a:solidFill>
                  <a:prstClr val="black"/>
                </a:solidFill>
                <a:latin typeface="Arial" panose="020B0604020202020204" pitchFamily="34" charset="0"/>
                <a:ea typeface="Times New Roman" panose="02020603050405020304" pitchFamily="18" charset="0"/>
              </a:rPr>
              <a:t>Elohim’s</a:t>
            </a:r>
            <a:r>
              <a:rPr lang="en-US" sz="3200" b="1" dirty="0" smtClean="0">
                <a:solidFill>
                  <a:prstClr val="black"/>
                </a:solidFill>
                <a:latin typeface="Arial" panose="020B0604020202020204" pitchFamily="34" charset="0"/>
                <a:ea typeface="Times New Roman" panose="02020603050405020304" pitchFamily="18" charset="0"/>
              </a:rPr>
              <a:t> </a:t>
            </a:r>
            <a:r>
              <a:rPr lang="en-US" sz="3200" b="1" dirty="0">
                <a:solidFill>
                  <a:prstClr val="black"/>
                </a:solidFill>
                <a:latin typeface="Arial" panose="020B0604020202020204" pitchFamily="34" charset="0"/>
                <a:ea typeface="Times New Roman" panose="02020603050405020304" pitchFamily="18" charset="0"/>
              </a:rPr>
              <a:t>express command. </a:t>
            </a:r>
            <a:r>
              <a:rPr lang="en-US" sz="3200" b="1" dirty="0" smtClean="0">
                <a:solidFill>
                  <a:prstClr val="black"/>
                </a:solidFill>
                <a:latin typeface="Arial" panose="020B0604020202020204" pitchFamily="34" charset="0"/>
                <a:ea typeface="Times New Roman" panose="02020603050405020304" pitchFamily="18" charset="0"/>
              </a:rPr>
              <a:t>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srgbClr val="C00000"/>
                </a:solidFill>
                <a:latin typeface="Arial" panose="020B0604020202020204" pitchFamily="34" charset="0"/>
                <a:ea typeface="Times New Roman" panose="02020603050405020304" pitchFamily="18" charset="0"/>
              </a:rPr>
              <a:t>Because these </a:t>
            </a:r>
            <a:r>
              <a:rPr lang="en-US" sz="3200" b="1" dirty="0">
                <a:solidFill>
                  <a:srgbClr val="C00000"/>
                </a:solidFill>
                <a:latin typeface="Arial" panose="020B0604020202020204" pitchFamily="34" charset="0"/>
                <a:ea typeface="Times New Roman" panose="02020603050405020304" pitchFamily="18" charset="0"/>
              </a:rPr>
              <a:t>two sons of Levi </a:t>
            </a:r>
            <a:r>
              <a:rPr lang="en-US" sz="3200" b="1" dirty="0" smtClean="0">
                <a:solidFill>
                  <a:srgbClr val="C00000"/>
                </a:solidFill>
                <a:latin typeface="Arial" panose="020B0604020202020204" pitchFamily="34" charset="0"/>
                <a:ea typeface="Times New Roman" panose="02020603050405020304" pitchFamily="18" charset="0"/>
              </a:rPr>
              <a:t>knew </a:t>
            </a:r>
            <a:r>
              <a:rPr lang="en-US" sz="3200" b="1" dirty="0">
                <a:solidFill>
                  <a:srgbClr val="C00000"/>
                </a:solidFill>
                <a:latin typeface="Arial" panose="020B0604020202020204" pitchFamily="34" charset="0"/>
                <a:ea typeface="Times New Roman" panose="02020603050405020304" pitchFamily="18" charset="0"/>
              </a:rPr>
              <a:t>what the instructions </a:t>
            </a:r>
            <a:r>
              <a:rPr lang="en-US" sz="3200" b="1" dirty="0" smtClean="0">
                <a:solidFill>
                  <a:srgbClr val="C00000"/>
                </a:solidFill>
                <a:latin typeface="Arial" panose="020B0604020202020204" pitchFamily="34" charset="0"/>
                <a:ea typeface="Times New Roman" panose="02020603050405020304" pitchFamily="18" charset="0"/>
              </a:rPr>
              <a:t>were, why </a:t>
            </a:r>
            <a:r>
              <a:rPr lang="en-US" sz="3200" b="1" dirty="0">
                <a:solidFill>
                  <a:srgbClr val="C00000"/>
                </a:solidFill>
                <a:latin typeface="Arial" panose="020B0604020202020204" pitchFamily="34" charset="0"/>
                <a:ea typeface="Times New Roman" panose="02020603050405020304" pitchFamily="18" charset="0"/>
              </a:rPr>
              <a:t>did they not follow them? </a:t>
            </a:r>
            <a:r>
              <a:rPr lang="en-US" sz="3200" b="1" dirty="0">
                <a:solidFill>
                  <a:prstClr val="black"/>
                </a:solidFill>
                <a:latin typeface="Arial" panose="020B0604020202020204" pitchFamily="34" charset="0"/>
                <a:ea typeface="Times New Roman" panose="02020603050405020304" pitchFamily="18" charset="0"/>
              </a:rPr>
              <a:t>Who controlled their mind at the time?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Why?  </a:t>
            </a:r>
            <a:r>
              <a:rPr lang="en-US" sz="3200" b="1" dirty="0">
                <a:solidFill>
                  <a:prstClr val="black"/>
                </a:solidFill>
                <a:latin typeface="Arial" panose="020B0604020202020204" pitchFamily="34" charset="0"/>
                <a:ea typeface="Times New Roman" panose="02020603050405020304" pitchFamily="18" charset="0"/>
              </a:rPr>
              <a:t>Because they </a:t>
            </a:r>
            <a:r>
              <a:rPr lang="en-US" sz="3200" b="1" dirty="0" smtClean="0">
                <a:solidFill>
                  <a:prstClr val="black"/>
                </a:solidFill>
                <a:latin typeface="Arial" panose="020B0604020202020204" pitchFamily="34" charset="0"/>
                <a:ea typeface="Times New Roman" panose="02020603050405020304" pitchFamily="18" charset="0"/>
              </a:rPr>
              <a:t>were </a:t>
            </a:r>
            <a:r>
              <a:rPr lang="en-US" sz="3200" b="1" dirty="0">
                <a:solidFill>
                  <a:prstClr val="black"/>
                </a:solidFill>
                <a:latin typeface="Arial" panose="020B0604020202020204" pitchFamily="34" charset="0"/>
                <a:ea typeface="Times New Roman" panose="02020603050405020304" pitchFamily="18" charset="0"/>
              </a:rPr>
              <a:t>intoxicated.</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pic>
        <p:nvPicPr>
          <p:cNvPr id="6" name="Picture 5">
            <a:extLst>
              <a:ext uri="{FF2B5EF4-FFF2-40B4-BE49-F238E27FC236}">
                <a16:creationId xmlns:a16="http://schemas.microsoft.com/office/drawing/2014/main" xmlns="" id="{5CCF1C2A-BE48-43F1-91AD-088852F23A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9C29B35E-052E-4192-9387-48AFC81B48EE}"/>
              </a:ext>
            </a:extLst>
          </p:cNvPr>
          <p:cNvSpPr>
            <a:spLocks noGrp="1"/>
          </p:cNvSpPr>
          <p:nvPr>
            <p:ph type="sldNum" sz="quarter" idx="12"/>
          </p:nvPr>
        </p:nvSpPr>
        <p:spPr/>
        <p:txBody>
          <a:bodyPr/>
          <a:lstStyle/>
          <a:p>
            <a:fld id="{B30CEF4C-B5FD-4A91-B686-A4F403DB9147}" type="slidenum">
              <a:rPr lang="en-US" smtClean="0"/>
              <a:t>77</a:t>
            </a:fld>
            <a:endParaRPr lang="en-US"/>
          </a:p>
        </p:txBody>
      </p:sp>
    </p:spTree>
    <p:extLst>
      <p:ext uri="{BB962C8B-B14F-4D97-AF65-F5344CB8AC3E}">
        <p14:creationId xmlns:p14="http://schemas.microsoft.com/office/powerpoint/2010/main" val="49494471"/>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051651" y="1093742"/>
            <a:ext cx="10298520" cy="4524315"/>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3200" b="1" dirty="0">
                <a:solidFill>
                  <a:prstClr val="black"/>
                </a:solidFill>
                <a:latin typeface="Arial" panose="020B0604020202020204" pitchFamily="34" charset="0"/>
                <a:ea typeface="Times New Roman" panose="02020603050405020304" pitchFamily="18" charset="0"/>
              </a:rPr>
              <a:t>What about Nadab and Abihu, the 2 sons of Levi? They committed the sin of presumption by taking common fire and </a:t>
            </a:r>
            <a:r>
              <a:rPr lang="en-US" sz="3200" b="1" dirty="0" smtClean="0">
                <a:solidFill>
                  <a:prstClr val="black"/>
                </a:solidFill>
                <a:latin typeface="Arial" panose="020B0604020202020204" pitchFamily="34" charset="0"/>
                <a:ea typeface="Times New Roman" panose="02020603050405020304" pitchFamily="18" charset="0"/>
              </a:rPr>
              <a:t>putting </a:t>
            </a:r>
            <a:r>
              <a:rPr lang="en-US" sz="3200" b="1" dirty="0">
                <a:solidFill>
                  <a:prstClr val="black"/>
                </a:solidFill>
                <a:latin typeface="Arial" panose="020B0604020202020204" pitchFamily="34" charset="0"/>
                <a:ea typeface="Times New Roman" panose="02020603050405020304" pitchFamily="18" charset="0"/>
              </a:rPr>
              <a:t>it in their </a:t>
            </a:r>
            <a:r>
              <a:rPr lang="en-US" sz="3200" b="1" dirty="0" smtClean="0">
                <a:solidFill>
                  <a:prstClr val="black"/>
                </a:solidFill>
                <a:latin typeface="Arial" panose="020B0604020202020204" pitchFamily="34" charset="0"/>
                <a:ea typeface="Times New Roman" panose="02020603050405020304" pitchFamily="18" charset="0"/>
              </a:rPr>
              <a:t>censors.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srgbClr val="C00000"/>
                </a:solidFill>
                <a:latin typeface="Arial" panose="020B0604020202020204" pitchFamily="34" charset="0"/>
                <a:ea typeface="Times New Roman" panose="02020603050405020304" pitchFamily="18" charset="0"/>
              </a:rPr>
              <a:t>They </a:t>
            </a:r>
            <a:r>
              <a:rPr lang="en-US" sz="3200" b="1" dirty="0">
                <a:solidFill>
                  <a:srgbClr val="C00000"/>
                </a:solidFill>
                <a:latin typeface="Arial" panose="020B0604020202020204" pitchFamily="34" charset="0"/>
                <a:ea typeface="Times New Roman" panose="02020603050405020304" pitchFamily="18" charset="0"/>
              </a:rPr>
              <a:t>knew </a:t>
            </a:r>
            <a:r>
              <a:rPr lang="en-US" sz="3200" b="1" dirty="0" smtClean="0">
                <a:solidFill>
                  <a:srgbClr val="C00000"/>
                </a:solidFill>
                <a:latin typeface="Arial" panose="020B0604020202020204" pitchFamily="34" charset="0"/>
                <a:ea typeface="Times New Roman" panose="02020603050405020304" pitchFamily="18" charset="0"/>
              </a:rPr>
              <a:t>better</a:t>
            </a:r>
            <a:r>
              <a:rPr lang="en-US" sz="3200" b="1" dirty="0">
                <a:solidFill>
                  <a:srgbClr val="C00000"/>
                </a:solidFill>
                <a:latin typeface="Arial" panose="020B0604020202020204" pitchFamily="34" charset="0"/>
                <a:ea typeface="Times New Roman" panose="02020603050405020304" pitchFamily="18" charset="0"/>
              </a:rPr>
              <a:t>!</a:t>
            </a:r>
            <a:r>
              <a:rPr lang="en-US" sz="3200" b="1" dirty="0" smtClean="0">
                <a:solidFill>
                  <a:srgbClr val="C00000"/>
                </a:solidFill>
                <a:latin typeface="Arial" panose="020B0604020202020204" pitchFamily="34" charset="0"/>
                <a:ea typeface="Times New Roman" panose="02020603050405020304" pitchFamily="18" charset="0"/>
              </a:rPr>
              <a:t>  </a:t>
            </a:r>
            <a:br>
              <a:rPr lang="en-US" sz="3200" b="1" dirty="0" smtClean="0">
                <a:solidFill>
                  <a:srgbClr val="C00000"/>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This </a:t>
            </a:r>
            <a:r>
              <a:rPr lang="en-US" sz="3200" b="1" dirty="0">
                <a:solidFill>
                  <a:prstClr val="black"/>
                </a:solidFill>
                <a:latin typeface="Arial" panose="020B0604020202020204" pitchFamily="34" charset="0"/>
                <a:ea typeface="Times New Roman" panose="02020603050405020304" pitchFamily="18" charset="0"/>
              </a:rPr>
              <a:t>was in violation of </a:t>
            </a:r>
            <a:r>
              <a:rPr lang="en-US" sz="3200" b="1" dirty="0" err="1" smtClean="0">
                <a:solidFill>
                  <a:prstClr val="black"/>
                </a:solidFill>
                <a:latin typeface="Arial" panose="020B0604020202020204" pitchFamily="34" charset="0"/>
                <a:ea typeface="Times New Roman" panose="02020603050405020304" pitchFamily="18" charset="0"/>
              </a:rPr>
              <a:t>Elohim’s</a:t>
            </a:r>
            <a:r>
              <a:rPr lang="en-US" sz="3200" b="1" dirty="0" smtClean="0">
                <a:solidFill>
                  <a:prstClr val="black"/>
                </a:solidFill>
                <a:latin typeface="Arial" panose="020B0604020202020204" pitchFamily="34" charset="0"/>
                <a:ea typeface="Times New Roman" panose="02020603050405020304" pitchFamily="18" charset="0"/>
              </a:rPr>
              <a:t> </a:t>
            </a:r>
            <a:r>
              <a:rPr lang="en-US" sz="3200" b="1" dirty="0">
                <a:solidFill>
                  <a:prstClr val="black"/>
                </a:solidFill>
                <a:latin typeface="Arial" panose="020B0604020202020204" pitchFamily="34" charset="0"/>
                <a:ea typeface="Times New Roman" panose="02020603050405020304" pitchFamily="18" charset="0"/>
              </a:rPr>
              <a:t>express command. </a:t>
            </a:r>
            <a:r>
              <a:rPr lang="en-US" sz="3200" b="1" dirty="0" smtClean="0">
                <a:solidFill>
                  <a:prstClr val="black"/>
                </a:solidFill>
                <a:latin typeface="Arial" panose="020B0604020202020204" pitchFamily="34" charset="0"/>
                <a:ea typeface="Times New Roman" panose="02020603050405020304" pitchFamily="18" charset="0"/>
              </a:rPr>
              <a:t>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srgbClr val="C00000"/>
                </a:solidFill>
                <a:latin typeface="Arial" panose="020B0604020202020204" pitchFamily="34" charset="0"/>
                <a:ea typeface="Times New Roman" panose="02020603050405020304" pitchFamily="18" charset="0"/>
              </a:rPr>
              <a:t>Because these </a:t>
            </a:r>
            <a:r>
              <a:rPr lang="en-US" sz="3200" b="1" dirty="0">
                <a:solidFill>
                  <a:srgbClr val="C00000"/>
                </a:solidFill>
                <a:latin typeface="Arial" panose="020B0604020202020204" pitchFamily="34" charset="0"/>
                <a:ea typeface="Times New Roman" panose="02020603050405020304" pitchFamily="18" charset="0"/>
              </a:rPr>
              <a:t>two sons of Levi </a:t>
            </a:r>
            <a:r>
              <a:rPr lang="en-US" sz="3200" b="1" dirty="0" smtClean="0">
                <a:solidFill>
                  <a:srgbClr val="C00000"/>
                </a:solidFill>
                <a:latin typeface="Arial" panose="020B0604020202020204" pitchFamily="34" charset="0"/>
                <a:ea typeface="Times New Roman" panose="02020603050405020304" pitchFamily="18" charset="0"/>
              </a:rPr>
              <a:t>knew </a:t>
            </a:r>
            <a:r>
              <a:rPr lang="en-US" sz="3200" b="1" dirty="0">
                <a:solidFill>
                  <a:srgbClr val="C00000"/>
                </a:solidFill>
                <a:latin typeface="Arial" panose="020B0604020202020204" pitchFamily="34" charset="0"/>
                <a:ea typeface="Times New Roman" panose="02020603050405020304" pitchFamily="18" charset="0"/>
              </a:rPr>
              <a:t>what the instructions </a:t>
            </a:r>
            <a:r>
              <a:rPr lang="en-US" sz="3200" b="1" dirty="0" smtClean="0">
                <a:solidFill>
                  <a:srgbClr val="C00000"/>
                </a:solidFill>
                <a:latin typeface="Arial" panose="020B0604020202020204" pitchFamily="34" charset="0"/>
                <a:ea typeface="Times New Roman" panose="02020603050405020304" pitchFamily="18" charset="0"/>
              </a:rPr>
              <a:t>were, why </a:t>
            </a:r>
            <a:r>
              <a:rPr lang="en-US" sz="3200" b="1" dirty="0">
                <a:solidFill>
                  <a:srgbClr val="C00000"/>
                </a:solidFill>
                <a:latin typeface="Arial" panose="020B0604020202020204" pitchFamily="34" charset="0"/>
                <a:ea typeface="Times New Roman" panose="02020603050405020304" pitchFamily="18" charset="0"/>
              </a:rPr>
              <a:t>did they not follow them? </a:t>
            </a:r>
            <a:r>
              <a:rPr lang="en-US" sz="3200" b="1" dirty="0">
                <a:solidFill>
                  <a:prstClr val="black"/>
                </a:solidFill>
                <a:latin typeface="Arial" panose="020B0604020202020204" pitchFamily="34" charset="0"/>
                <a:ea typeface="Times New Roman" panose="02020603050405020304" pitchFamily="18" charset="0"/>
              </a:rPr>
              <a:t>Who controlled their mind at the time?  </a:t>
            </a:r>
            <a:r>
              <a:rPr lang="en-US" sz="3200" b="1" dirty="0" smtClean="0">
                <a:solidFill>
                  <a:prstClr val="black"/>
                </a:solidFill>
                <a:latin typeface="Arial" panose="020B0604020202020204" pitchFamily="34" charset="0"/>
                <a:ea typeface="Times New Roman" panose="02020603050405020304" pitchFamily="18" charset="0"/>
              </a:rPr>
              <a:t/>
            </a:r>
            <a:br>
              <a:rPr lang="en-US" sz="3200" b="1" dirty="0" smtClean="0">
                <a:solidFill>
                  <a:prstClr val="black"/>
                </a:solidFill>
                <a:latin typeface="Arial" panose="020B0604020202020204" pitchFamily="34" charset="0"/>
                <a:ea typeface="Times New Roman" panose="02020603050405020304" pitchFamily="18" charset="0"/>
              </a:rPr>
            </a:br>
            <a:r>
              <a:rPr lang="en-US" sz="3200" b="1" dirty="0" smtClean="0">
                <a:solidFill>
                  <a:prstClr val="black"/>
                </a:solidFill>
                <a:latin typeface="Arial" panose="020B0604020202020204" pitchFamily="34" charset="0"/>
                <a:ea typeface="Times New Roman" panose="02020603050405020304" pitchFamily="18" charset="0"/>
              </a:rPr>
              <a:t>Why?  </a:t>
            </a:r>
            <a:r>
              <a:rPr lang="en-US" sz="3200" b="1" dirty="0">
                <a:solidFill>
                  <a:prstClr val="black"/>
                </a:solidFill>
                <a:latin typeface="Arial" panose="020B0604020202020204" pitchFamily="34" charset="0"/>
                <a:ea typeface="Times New Roman" panose="02020603050405020304" pitchFamily="18" charset="0"/>
              </a:rPr>
              <a:t>Because they </a:t>
            </a:r>
            <a:r>
              <a:rPr lang="en-US" sz="3200" b="1" dirty="0" smtClean="0">
                <a:solidFill>
                  <a:prstClr val="black"/>
                </a:solidFill>
                <a:latin typeface="Arial" panose="020B0604020202020204" pitchFamily="34" charset="0"/>
                <a:ea typeface="Times New Roman" panose="02020603050405020304" pitchFamily="18" charset="0"/>
              </a:rPr>
              <a:t>were </a:t>
            </a:r>
            <a:r>
              <a:rPr lang="en-US" sz="3200" b="1" dirty="0">
                <a:solidFill>
                  <a:prstClr val="black"/>
                </a:solidFill>
                <a:latin typeface="Arial" panose="020B0604020202020204" pitchFamily="34" charset="0"/>
                <a:ea typeface="Times New Roman" panose="02020603050405020304" pitchFamily="18" charset="0"/>
              </a:rPr>
              <a:t>intoxicated.</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pic>
        <p:nvPicPr>
          <p:cNvPr id="6" name="Picture 5">
            <a:extLst>
              <a:ext uri="{FF2B5EF4-FFF2-40B4-BE49-F238E27FC236}">
                <a16:creationId xmlns:a16="http://schemas.microsoft.com/office/drawing/2014/main" xmlns="" id="{5CCF1C2A-BE48-43F1-91AD-088852F23A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9C29B35E-052E-4192-9387-48AFC81B48EE}"/>
              </a:ext>
            </a:extLst>
          </p:cNvPr>
          <p:cNvSpPr>
            <a:spLocks noGrp="1"/>
          </p:cNvSpPr>
          <p:nvPr>
            <p:ph type="sldNum" sz="quarter" idx="12"/>
          </p:nvPr>
        </p:nvSpPr>
        <p:spPr/>
        <p:txBody>
          <a:bodyPr/>
          <a:lstStyle/>
          <a:p>
            <a:fld id="{B30CEF4C-B5FD-4A91-B686-A4F403DB9147}" type="slidenum">
              <a:rPr lang="en-US" smtClean="0"/>
              <a:t>78</a:t>
            </a:fld>
            <a:endParaRPr lang="en-US"/>
          </a:p>
        </p:txBody>
      </p:sp>
      <p:sp>
        <p:nvSpPr>
          <p:cNvPr id="7" name="Rectangle 6">
            <a:extLst>
              <a:ext uri="{FF2B5EF4-FFF2-40B4-BE49-F238E27FC236}">
                <a16:creationId xmlns:a16="http://schemas.microsoft.com/office/drawing/2014/main" xmlns="" id="{3DCE5951-7F44-41EE-8CE1-9CA3F41C7A63}"/>
              </a:ext>
            </a:extLst>
          </p:cNvPr>
          <p:cNvSpPr/>
          <p:nvPr/>
        </p:nvSpPr>
        <p:spPr>
          <a:xfrm>
            <a:off x="2601941" y="2115326"/>
            <a:ext cx="7275710" cy="1754326"/>
          </a:xfrm>
          <a:prstGeom prst="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h="25400" prst="softRound"/>
            </a:sp3d>
          </a:bodyPr>
          <a:lstStyle/>
          <a:p>
            <a:pPr algn="ctr"/>
            <a:r>
              <a:rPr lang="en-US" sz="54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Someone else controlled</a:t>
            </a:r>
          </a:p>
          <a:p>
            <a:pPr algn="ctr"/>
            <a:r>
              <a:rPr lang="en-US" sz="54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t</a:t>
            </a:r>
            <a:r>
              <a:rPr lang="en-US" sz="54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hem </a:t>
            </a:r>
            <a:r>
              <a:rPr lang="en-US" sz="54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at this time!</a:t>
            </a:r>
            <a:endParaRPr lang="en-US" sz="54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40817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698171" y="1280355"/>
            <a:ext cx="8942120" cy="4462760"/>
          </a:xfrm>
          <a:prstGeom prst="rect">
            <a:avLst/>
          </a:prstGeom>
          <a:noFill/>
        </p:spPr>
        <p:txBody>
          <a:bodyPr wrap="square" rtlCol="0">
            <a:spAutoFit/>
          </a:bodyPr>
          <a:lstStyle/>
          <a:p>
            <a:pPr lvl="0" algn="ctr"/>
            <a:r>
              <a:rPr lang="en-US" sz="3600" b="1" dirty="0">
                <a:solidFill>
                  <a:prstClr val="black"/>
                </a:solidFill>
                <a:latin typeface="Arial" panose="020B0604020202020204" pitchFamily="34" charset="0"/>
                <a:ea typeface="Times New Roman" panose="02020603050405020304" pitchFamily="18" charset="0"/>
              </a:rPr>
              <a:t>Another example is Uzzah.  </a:t>
            </a:r>
            <a:r>
              <a:rPr lang="en-US" sz="3600" b="1" dirty="0" smtClean="0">
                <a:solidFill>
                  <a:prstClr val="black"/>
                </a:solidFill>
                <a:latin typeface="Arial" panose="020B0604020202020204" pitchFamily="34" charset="0"/>
                <a:ea typeface="Times New Roman" panose="02020603050405020304" pitchFamily="18" charset="0"/>
              </a:rPr>
              <a:t/>
            </a:r>
            <a:br>
              <a:rPr lang="en-US" sz="3600" b="1" dirty="0" smtClean="0">
                <a:solidFill>
                  <a:prstClr val="black"/>
                </a:solidFill>
                <a:latin typeface="Arial" panose="020B0604020202020204" pitchFamily="34" charset="0"/>
                <a:ea typeface="Times New Roman" panose="02020603050405020304" pitchFamily="18" charset="0"/>
              </a:rPr>
            </a:br>
            <a:r>
              <a:rPr lang="en-US" sz="3600" b="1" dirty="0" smtClean="0">
                <a:solidFill>
                  <a:prstClr val="black"/>
                </a:solidFill>
                <a:latin typeface="Arial" panose="020B0604020202020204" pitchFamily="34" charset="0"/>
                <a:ea typeface="Times New Roman" panose="02020603050405020304" pitchFamily="18" charset="0"/>
              </a:rPr>
              <a:t>He </a:t>
            </a:r>
            <a:r>
              <a:rPr lang="en-US" sz="3600" b="1" dirty="0">
                <a:solidFill>
                  <a:prstClr val="black"/>
                </a:solidFill>
                <a:latin typeface="Arial" panose="020B0604020202020204" pitchFamily="34" charset="0"/>
                <a:ea typeface="Times New Roman" panose="02020603050405020304" pitchFamily="18" charset="0"/>
              </a:rPr>
              <a:t>committed the sin of presumption when he touched the ark of the covenant, because he knew better. </a:t>
            </a:r>
            <a:r>
              <a:rPr lang="en-US" sz="3600" b="1" dirty="0" smtClean="0">
                <a:solidFill>
                  <a:prstClr val="black"/>
                </a:solidFill>
                <a:latin typeface="Arial" panose="020B0604020202020204" pitchFamily="34" charset="0"/>
                <a:ea typeface="Times New Roman" panose="02020603050405020304" pitchFamily="18" charset="0"/>
              </a:rPr>
              <a:t/>
            </a:r>
            <a:br>
              <a:rPr lang="en-US" sz="3600" b="1" dirty="0" smtClean="0">
                <a:solidFill>
                  <a:prstClr val="black"/>
                </a:solidFill>
                <a:latin typeface="Arial" panose="020B0604020202020204" pitchFamily="34" charset="0"/>
                <a:ea typeface="Times New Roman" panose="02020603050405020304" pitchFamily="18" charset="0"/>
              </a:rPr>
            </a:br>
            <a:r>
              <a:rPr lang="en-US" sz="3600" b="1" dirty="0" smtClean="0">
                <a:solidFill>
                  <a:prstClr val="black"/>
                </a:solidFill>
                <a:latin typeface="Arial" panose="020B0604020202020204" pitchFamily="34" charset="0"/>
                <a:ea typeface="Times New Roman" panose="02020603050405020304" pitchFamily="18" charset="0"/>
              </a:rPr>
              <a:t>This </a:t>
            </a:r>
            <a:r>
              <a:rPr lang="en-US" sz="3600" b="1" dirty="0">
                <a:solidFill>
                  <a:prstClr val="black"/>
                </a:solidFill>
                <a:latin typeface="Arial" panose="020B0604020202020204" pitchFamily="34" charset="0"/>
                <a:ea typeface="Times New Roman" panose="02020603050405020304" pitchFamily="18" charset="0"/>
              </a:rPr>
              <a:t>incident clearly shows the importance of strictly obeying Yahuwah's instructions.  </a:t>
            </a:r>
          </a:p>
          <a:p>
            <a:pPr lvl="0" algn="ctr"/>
            <a:r>
              <a:rPr lang="en-US" sz="3200" dirty="0" smtClean="0">
                <a:solidFill>
                  <a:prstClr val="black"/>
                </a:solidFill>
                <a:latin typeface="Arial" panose="020B0604020202020204" pitchFamily="34" charset="0"/>
                <a:ea typeface="Times New Roman" panose="02020603050405020304" pitchFamily="18" charset="0"/>
              </a:rPr>
              <a:t>(See 1 </a:t>
            </a:r>
            <a:r>
              <a:rPr lang="en-US" sz="3200" dirty="0">
                <a:solidFill>
                  <a:prstClr val="black"/>
                </a:solidFill>
                <a:latin typeface="Arial" panose="020B0604020202020204" pitchFamily="34" charset="0"/>
                <a:ea typeface="Times New Roman" panose="02020603050405020304" pitchFamily="18" charset="0"/>
              </a:rPr>
              <a:t>Chron </a:t>
            </a:r>
            <a:r>
              <a:rPr lang="en-US" sz="3200" dirty="0" smtClean="0">
                <a:solidFill>
                  <a:prstClr val="black"/>
                </a:solidFill>
                <a:latin typeface="Arial" panose="020B0604020202020204" pitchFamily="34" charset="0"/>
                <a:ea typeface="Times New Roman" panose="02020603050405020304" pitchFamily="18" charset="0"/>
              </a:rPr>
              <a:t>13:9-10.) </a:t>
            </a:r>
            <a:endParaRPr lang="en-US" sz="3200" dirty="0">
              <a:solidFill>
                <a:prstClr val="black"/>
              </a:solidFill>
              <a:latin typeface="Arial" panose="020B0604020202020204" pitchFamily="34" charset="0"/>
              <a:ea typeface="Times New Roman" panose="02020603050405020304" pitchFamily="18" charset="0"/>
            </a:endParaRPr>
          </a:p>
        </p:txBody>
      </p:sp>
      <p:pic>
        <p:nvPicPr>
          <p:cNvPr id="5" name="Picture 4">
            <a:extLst>
              <a:ext uri="{FF2B5EF4-FFF2-40B4-BE49-F238E27FC236}">
                <a16:creationId xmlns:a16="http://schemas.microsoft.com/office/drawing/2014/main" xmlns="" id="{23BB1846-AC8B-4224-A1D7-85C930C3EB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2C65C00F-D2CA-4DCA-BB63-FF1D664C862C}"/>
              </a:ext>
            </a:extLst>
          </p:cNvPr>
          <p:cNvSpPr>
            <a:spLocks noGrp="1"/>
          </p:cNvSpPr>
          <p:nvPr>
            <p:ph type="sldNum" sz="quarter" idx="12"/>
          </p:nvPr>
        </p:nvSpPr>
        <p:spPr/>
        <p:txBody>
          <a:bodyPr/>
          <a:lstStyle/>
          <a:p>
            <a:fld id="{B30CEF4C-B5FD-4A91-B686-A4F403DB9147}" type="slidenum">
              <a:rPr lang="en-US" smtClean="0"/>
              <a:t>79</a:t>
            </a:fld>
            <a:endParaRPr lang="en-US"/>
          </a:p>
        </p:txBody>
      </p:sp>
    </p:spTree>
    <p:extLst>
      <p:ext uri="{BB962C8B-B14F-4D97-AF65-F5344CB8AC3E}">
        <p14:creationId xmlns:p14="http://schemas.microsoft.com/office/powerpoint/2010/main" val="376382959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2"/>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47163" y="1249294"/>
            <a:ext cx="9697673" cy="4401205"/>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4000" dirty="0">
                <a:solidFill>
                  <a:prstClr val="black"/>
                </a:solidFill>
              </a:rPr>
              <a:t>According to Yahusha we are dealing here with a profoundly serious sin, a sin that cannot be forgiven, neither in this world, nor in the world to come.  </a:t>
            </a:r>
            <a:r>
              <a:rPr lang="en-US" sz="4000" dirty="0" smtClean="0">
                <a:solidFill>
                  <a:prstClr val="black"/>
                </a:solidFill>
              </a:rPr>
              <a:t/>
            </a:r>
            <a:br>
              <a:rPr lang="en-US" sz="4000" dirty="0" smtClean="0">
                <a:solidFill>
                  <a:prstClr val="black"/>
                </a:solidFill>
              </a:rPr>
            </a:br>
            <a:r>
              <a:rPr lang="en-US" sz="4000" b="1" dirty="0" smtClean="0">
                <a:solidFill>
                  <a:srgbClr val="002060"/>
                </a:solidFill>
              </a:rPr>
              <a:t>If </a:t>
            </a:r>
            <a:r>
              <a:rPr lang="en-US" sz="4000" b="1" dirty="0">
                <a:solidFill>
                  <a:srgbClr val="002060"/>
                </a:solidFill>
              </a:rPr>
              <a:t>something is that serious, </a:t>
            </a:r>
            <a:r>
              <a:rPr lang="en-US" sz="4000" b="1" dirty="0" smtClean="0">
                <a:solidFill>
                  <a:srgbClr val="002060"/>
                </a:solidFill>
              </a:rPr>
              <a:t/>
            </a:r>
            <a:br>
              <a:rPr lang="en-US" sz="4000" b="1" dirty="0" smtClean="0">
                <a:solidFill>
                  <a:srgbClr val="002060"/>
                </a:solidFill>
              </a:rPr>
            </a:br>
            <a:r>
              <a:rPr lang="en-US" sz="4000" b="1" dirty="0" smtClean="0">
                <a:solidFill>
                  <a:srgbClr val="002060"/>
                </a:solidFill>
              </a:rPr>
              <a:t>should </a:t>
            </a:r>
            <a:r>
              <a:rPr lang="en-US" sz="4000" b="1" dirty="0">
                <a:solidFill>
                  <a:srgbClr val="002060"/>
                </a:solidFill>
              </a:rPr>
              <a:t>we be aware of it? </a:t>
            </a:r>
            <a:r>
              <a:rPr lang="en-US" sz="4000" b="1" dirty="0" smtClean="0">
                <a:solidFill>
                  <a:srgbClr val="002060"/>
                </a:solidFill>
              </a:rPr>
              <a:t/>
            </a:r>
            <a:br>
              <a:rPr lang="en-US" sz="4000" b="1" dirty="0" smtClean="0">
                <a:solidFill>
                  <a:srgbClr val="002060"/>
                </a:solidFill>
              </a:rPr>
            </a:br>
            <a:r>
              <a:rPr lang="en-US" sz="4000" dirty="0" smtClean="0">
                <a:solidFill>
                  <a:prstClr val="black"/>
                </a:solidFill>
              </a:rPr>
              <a:t>Should </a:t>
            </a:r>
            <a:r>
              <a:rPr lang="en-US" sz="4000" dirty="0">
                <a:solidFill>
                  <a:prstClr val="black"/>
                </a:solidFill>
              </a:rPr>
              <a:t>we find out what this sin constitutes?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1CCD2FDB-2382-43AD-BA96-17C683EDB5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F53A10C1-2623-42B5-95DA-C77807BEC8BA}"/>
              </a:ext>
            </a:extLst>
          </p:cNvPr>
          <p:cNvSpPr>
            <a:spLocks noGrp="1"/>
          </p:cNvSpPr>
          <p:nvPr>
            <p:ph type="sldNum" sz="quarter" idx="12"/>
          </p:nvPr>
        </p:nvSpPr>
        <p:spPr/>
        <p:txBody>
          <a:bodyPr/>
          <a:lstStyle/>
          <a:p>
            <a:fld id="{B30CEF4C-B5FD-4A91-B686-A4F403DB9147}" type="slidenum">
              <a:rPr lang="en-US" smtClean="0"/>
              <a:t>8</a:t>
            </a:fld>
            <a:endParaRPr lang="en-US"/>
          </a:p>
        </p:txBody>
      </p:sp>
    </p:spTree>
    <p:extLst>
      <p:ext uri="{BB962C8B-B14F-4D97-AF65-F5344CB8AC3E}">
        <p14:creationId xmlns:p14="http://schemas.microsoft.com/office/powerpoint/2010/main" val="1992180509"/>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40203"/>
        </a:solidFill>
        <a:effectLst/>
      </p:bgPr>
    </p:bg>
    <p:spTree>
      <p:nvGrpSpPr>
        <p:cNvPr id="1" name=""/>
        <p:cNvGrpSpPr/>
        <p:nvPr/>
      </p:nvGrpSpPr>
      <p:grpSpPr>
        <a:xfrm>
          <a:off x="0" y="0"/>
          <a:ext cx="0" cy="0"/>
          <a:chOff x="0" y="0"/>
          <a:chExt cx="0" cy="0"/>
        </a:xfrm>
      </p:grpSpPr>
      <p:pic>
        <p:nvPicPr>
          <p:cNvPr id="3" name="Picture 2" descr="A picture containing dark, light, person&#10;&#10;Description automatically generated">
            <a:extLst>
              <a:ext uri="{FF2B5EF4-FFF2-40B4-BE49-F238E27FC236}">
                <a16:creationId xmlns:a16="http://schemas.microsoft.com/office/drawing/2014/main" xmlns="" id="{2448DA90-80F4-4720-9039-175028DA71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22" y="135465"/>
            <a:ext cx="4364567" cy="2909711"/>
          </a:xfrm>
          <a:prstGeom prst="rect">
            <a:avLst/>
          </a:prstGeom>
        </p:spPr>
      </p:pic>
      <p:sp>
        <p:nvSpPr>
          <p:cNvPr id="4" name="TextBox 3">
            <a:extLst>
              <a:ext uri="{FF2B5EF4-FFF2-40B4-BE49-F238E27FC236}">
                <a16:creationId xmlns:a16="http://schemas.microsoft.com/office/drawing/2014/main" xmlns="" id="{D331DC68-A6F7-4E04-8FB8-63E9A2B021BC}"/>
              </a:ext>
            </a:extLst>
          </p:cNvPr>
          <p:cNvSpPr txBox="1"/>
          <p:nvPr/>
        </p:nvSpPr>
        <p:spPr>
          <a:xfrm>
            <a:off x="2815772" y="372176"/>
            <a:ext cx="8998858" cy="4401205"/>
          </a:xfrm>
          <a:prstGeom prst="rect">
            <a:avLst/>
          </a:prstGeom>
          <a:noFill/>
        </p:spPr>
        <p:txBody>
          <a:bodyPr wrap="square" rtlCol="0">
            <a:spAutoFit/>
          </a:bodyPr>
          <a:lstStyle/>
          <a:p>
            <a:pPr lvl="0" algn="ctr"/>
            <a:r>
              <a:rPr lang="en-US" sz="3200" dirty="0">
                <a:solidFill>
                  <a:prstClr val="white"/>
                </a:solidFill>
              </a:rPr>
              <a:t>We have another example in Numbers </a:t>
            </a:r>
            <a:r>
              <a:rPr lang="en-US" sz="3200" dirty="0" smtClean="0">
                <a:solidFill>
                  <a:prstClr val="white"/>
                </a:solidFill>
              </a:rPr>
              <a:t>15:32-36 -  </a:t>
            </a:r>
            <a:r>
              <a:rPr lang="en-US" sz="3200" b="1" dirty="0">
                <a:solidFill>
                  <a:prstClr val="white"/>
                </a:solidFill>
              </a:rPr>
              <a:t>“… they found a man that gathered sticks upon the sabbath day.  </a:t>
            </a:r>
            <a:r>
              <a:rPr lang="en-US" sz="3200" b="1" dirty="0" smtClean="0">
                <a:solidFill>
                  <a:prstClr val="white"/>
                </a:solidFill>
              </a:rPr>
              <a:t>… </a:t>
            </a:r>
            <a:r>
              <a:rPr lang="en-US" sz="3200" b="1" dirty="0">
                <a:solidFill>
                  <a:prstClr val="white"/>
                </a:solidFill>
              </a:rPr>
              <a:t>35  And YHVH said unto Moses, </a:t>
            </a:r>
            <a:r>
              <a:rPr lang="en-US" sz="3200" b="1" dirty="0" smtClean="0">
                <a:solidFill>
                  <a:prstClr val="white"/>
                </a:solidFill>
              </a:rPr>
              <a:t/>
            </a:r>
            <a:br>
              <a:rPr lang="en-US" sz="3200" b="1" dirty="0" smtClean="0">
                <a:solidFill>
                  <a:prstClr val="white"/>
                </a:solidFill>
              </a:rPr>
            </a:br>
            <a:r>
              <a:rPr lang="en-US" sz="3200" b="1" dirty="0" smtClean="0">
                <a:solidFill>
                  <a:prstClr val="white"/>
                </a:solidFill>
              </a:rPr>
              <a:t>the </a:t>
            </a:r>
            <a:r>
              <a:rPr lang="en-US" sz="3200" b="1" dirty="0">
                <a:solidFill>
                  <a:prstClr val="white"/>
                </a:solidFill>
              </a:rPr>
              <a:t>man shall be surely put to death: </a:t>
            </a:r>
            <a:r>
              <a:rPr lang="en-US" sz="3200" b="1" dirty="0" smtClean="0">
                <a:solidFill>
                  <a:prstClr val="white"/>
                </a:solidFill>
              </a:rPr>
              <a:t/>
            </a:r>
            <a:br>
              <a:rPr lang="en-US" sz="3200" b="1" dirty="0" smtClean="0">
                <a:solidFill>
                  <a:prstClr val="white"/>
                </a:solidFill>
              </a:rPr>
            </a:br>
            <a:r>
              <a:rPr lang="en-US" sz="3200" b="1" dirty="0" smtClean="0">
                <a:solidFill>
                  <a:prstClr val="white"/>
                </a:solidFill>
              </a:rPr>
              <a:t>all </a:t>
            </a:r>
            <a:r>
              <a:rPr lang="en-US" sz="3200" b="1" dirty="0">
                <a:solidFill>
                  <a:prstClr val="white"/>
                </a:solidFill>
              </a:rPr>
              <a:t>the congregation shall stone him with stones without the camp.” </a:t>
            </a:r>
            <a:r>
              <a:rPr lang="en-US" sz="2400" i="1" dirty="0">
                <a:solidFill>
                  <a:prstClr val="white"/>
                </a:solidFill>
              </a:rPr>
              <a:t>(KJV) </a:t>
            </a:r>
            <a:endParaRPr lang="en-US" sz="2400" i="1" dirty="0" smtClean="0">
              <a:solidFill>
                <a:prstClr val="white"/>
              </a:solidFill>
            </a:endParaRPr>
          </a:p>
          <a:p>
            <a:pPr lvl="0" algn="ctr"/>
            <a:endParaRPr lang="en-US" sz="2400" i="1" dirty="0" smtClean="0">
              <a:solidFill>
                <a:prstClr val="white"/>
              </a:solidFill>
            </a:endParaRPr>
          </a:p>
          <a:p>
            <a:pPr lvl="0" algn="ctr"/>
            <a:r>
              <a:rPr lang="en-US" sz="3200" dirty="0" smtClean="0">
                <a:solidFill>
                  <a:prstClr val="white"/>
                </a:solidFill>
              </a:rPr>
              <a:t>That </a:t>
            </a:r>
            <a:r>
              <a:rPr lang="en-US" sz="3200" dirty="0">
                <a:solidFill>
                  <a:prstClr val="white"/>
                </a:solidFill>
              </a:rPr>
              <a:t>is exactly what the congregation did.  </a:t>
            </a:r>
            <a:r>
              <a:rPr lang="en-US" sz="3200" dirty="0" smtClean="0">
                <a:solidFill>
                  <a:prstClr val="white"/>
                </a:solidFill>
              </a:rPr>
              <a:t/>
            </a:r>
            <a:br>
              <a:rPr lang="en-US" sz="3200" dirty="0" smtClean="0">
                <a:solidFill>
                  <a:prstClr val="white"/>
                </a:solidFill>
              </a:rPr>
            </a:br>
            <a:r>
              <a:rPr lang="en-US" sz="3200" b="1" dirty="0" smtClean="0">
                <a:solidFill>
                  <a:srgbClr val="C00000"/>
                </a:solidFill>
                <a:effectLst>
                  <a:glow rad="254000">
                    <a:schemeClr val="bg1">
                      <a:alpha val="80000"/>
                    </a:schemeClr>
                  </a:glow>
                </a:effectLst>
              </a:rPr>
              <a:t>It </a:t>
            </a:r>
            <a:r>
              <a:rPr lang="en-US" sz="3200" b="1" dirty="0">
                <a:solidFill>
                  <a:srgbClr val="C00000"/>
                </a:solidFill>
                <a:effectLst>
                  <a:glow rad="254000">
                    <a:schemeClr val="bg1">
                      <a:alpha val="80000"/>
                    </a:schemeClr>
                  </a:glow>
                </a:effectLst>
              </a:rPr>
              <a:t>was </a:t>
            </a:r>
            <a:r>
              <a:rPr lang="en-US" sz="3200" b="1" dirty="0" smtClean="0">
                <a:solidFill>
                  <a:srgbClr val="C00000"/>
                </a:solidFill>
                <a:effectLst>
                  <a:glow rad="254000">
                    <a:schemeClr val="bg1">
                      <a:alpha val="80000"/>
                    </a:schemeClr>
                  </a:glow>
                </a:effectLst>
              </a:rPr>
              <a:t>rebellion.  There </a:t>
            </a:r>
            <a:r>
              <a:rPr lang="en-US" sz="3200" b="1" dirty="0">
                <a:solidFill>
                  <a:srgbClr val="C00000"/>
                </a:solidFill>
                <a:effectLst>
                  <a:glow rad="254000">
                    <a:schemeClr val="bg1">
                      <a:alpha val="80000"/>
                    </a:schemeClr>
                  </a:glow>
                </a:effectLst>
              </a:rPr>
              <a:t>is no cure for rebellion!</a:t>
            </a:r>
            <a:endParaRPr kumimoji="0" lang="en-US" sz="3200" b="1" i="0" u="none" strike="noStrike" kern="1200" cap="none" spc="0" normalizeH="0" baseline="0" noProof="0" dirty="0">
              <a:ln>
                <a:noFill/>
              </a:ln>
              <a:solidFill>
                <a:srgbClr val="C00000"/>
              </a:solidFill>
              <a:effectLst>
                <a:glow rad="254000">
                  <a:schemeClr val="bg1">
                    <a:alpha val="80000"/>
                  </a:schemeClr>
                </a:glow>
              </a:effectLst>
              <a:uLnTx/>
              <a:uFillTx/>
              <a:latin typeface="Calibri" panose="020F0502020204030204"/>
            </a:endParaRPr>
          </a:p>
        </p:txBody>
      </p:sp>
      <p:sp>
        <p:nvSpPr>
          <p:cNvPr id="10" name="TextBox 9">
            <a:extLst>
              <a:ext uri="{FF2B5EF4-FFF2-40B4-BE49-F238E27FC236}">
                <a16:creationId xmlns:a16="http://schemas.microsoft.com/office/drawing/2014/main" xmlns="" id="{6BD9551B-3C4E-4172-B450-9329E726C627}"/>
              </a:ext>
            </a:extLst>
          </p:cNvPr>
          <p:cNvSpPr txBox="1"/>
          <p:nvPr/>
        </p:nvSpPr>
        <p:spPr>
          <a:xfrm>
            <a:off x="1418253" y="5306228"/>
            <a:ext cx="9899780"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prst="angle"/>
            </a:sp3d>
          </a:bodyPr>
          <a:lstStyle/>
          <a:p>
            <a:pPr lvl="0" algn="ctr"/>
            <a:r>
              <a:rPr lang="en-US" sz="2800" b="1" dirty="0">
                <a:solidFill>
                  <a:srgbClr val="FF0000"/>
                </a:solidFill>
              </a:rPr>
              <a:t>Do you think that we have a problem with that type of sin today? </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83EA7B79-4B48-419D-96BA-68FA932185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0F8DD81D-FD0C-4F80-A60C-EFF7AC4BEA20}"/>
              </a:ext>
            </a:extLst>
          </p:cNvPr>
          <p:cNvSpPr>
            <a:spLocks noGrp="1"/>
          </p:cNvSpPr>
          <p:nvPr>
            <p:ph type="sldNum" sz="quarter" idx="12"/>
          </p:nvPr>
        </p:nvSpPr>
        <p:spPr/>
        <p:txBody>
          <a:bodyPr/>
          <a:lstStyle/>
          <a:p>
            <a:fld id="{B30CEF4C-B5FD-4A91-B686-A4F403DB9147}" type="slidenum">
              <a:rPr lang="en-US" smtClean="0"/>
              <a:t>80</a:t>
            </a:fld>
            <a:endParaRPr lang="en-US"/>
          </a:p>
        </p:txBody>
      </p:sp>
    </p:spTree>
    <p:extLst>
      <p:ext uri="{BB962C8B-B14F-4D97-AF65-F5344CB8AC3E}">
        <p14:creationId xmlns:p14="http://schemas.microsoft.com/office/powerpoint/2010/main" val="1175230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oy&#10;&#10;Description automatically generated">
            <a:extLst>
              <a:ext uri="{FF2B5EF4-FFF2-40B4-BE49-F238E27FC236}">
                <a16:creationId xmlns:a16="http://schemas.microsoft.com/office/drawing/2014/main" xmlns="" id="{5340EF20-E4F7-4C33-B912-EE2B0E9501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3380" y="1246910"/>
            <a:ext cx="4566062" cy="4566062"/>
          </a:xfrm>
          <a:prstGeom prst="rect">
            <a:avLst/>
          </a:prstGeom>
        </p:spPr>
      </p:pic>
      <p:sp>
        <p:nvSpPr>
          <p:cNvPr id="4" name="TextBox 3">
            <a:extLst>
              <a:ext uri="{FF2B5EF4-FFF2-40B4-BE49-F238E27FC236}">
                <a16:creationId xmlns:a16="http://schemas.microsoft.com/office/drawing/2014/main" xmlns="" id="{48669662-E30C-4E17-A57C-716B6BA8B98A}"/>
              </a:ext>
            </a:extLst>
          </p:cNvPr>
          <p:cNvSpPr txBox="1"/>
          <p:nvPr/>
        </p:nvSpPr>
        <p:spPr>
          <a:xfrm>
            <a:off x="777174" y="436786"/>
            <a:ext cx="6495803" cy="6186309"/>
          </a:xfrm>
          <a:prstGeom prst="rect">
            <a:avLst/>
          </a:prstGeom>
          <a:noFill/>
        </p:spPr>
        <p:txBody>
          <a:bodyPr wrap="square" rtlCol="0">
            <a:spAutoFit/>
          </a:bodyPr>
          <a:lstStyle/>
          <a:p>
            <a:pPr algn="ctr"/>
            <a:r>
              <a:rPr lang="en-US" sz="3600" b="1" dirty="0"/>
              <a:t>One more question that had been on my mind for a </a:t>
            </a:r>
            <a:r>
              <a:rPr lang="en-US" sz="3600" b="1" dirty="0" smtClean="0"/>
              <a:t>while: “What </a:t>
            </a:r>
            <a:r>
              <a:rPr lang="en-US" sz="3600" b="1" dirty="0"/>
              <a:t>about King David</a:t>
            </a:r>
            <a:r>
              <a:rPr lang="en-US" sz="3600" b="1" dirty="0" smtClean="0"/>
              <a:t>?” </a:t>
            </a:r>
            <a:endParaRPr lang="en-US" sz="3600" b="1" dirty="0"/>
          </a:p>
          <a:p>
            <a:pPr algn="ctr"/>
            <a:r>
              <a:rPr lang="en-US" sz="3600" b="1" dirty="0"/>
              <a:t>He was a man after </a:t>
            </a:r>
            <a:r>
              <a:rPr lang="en-US" sz="3600" b="1" dirty="0" smtClean="0"/>
              <a:t/>
            </a:r>
            <a:br>
              <a:rPr lang="en-US" sz="3600" b="1" dirty="0" smtClean="0"/>
            </a:br>
            <a:r>
              <a:rPr lang="en-US" sz="3600" b="1" dirty="0" smtClean="0"/>
              <a:t>YHVH’s </a:t>
            </a:r>
            <a:r>
              <a:rPr lang="en-US" sz="3600" b="1" dirty="0"/>
              <a:t>own heart </a:t>
            </a:r>
            <a:r>
              <a:rPr lang="en-US" sz="3600" b="1" dirty="0" smtClean="0"/>
              <a:t/>
            </a:r>
            <a:br>
              <a:rPr lang="en-US" sz="3600" b="1" dirty="0" smtClean="0"/>
            </a:br>
            <a:r>
              <a:rPr lang="en-US" sz="3600" b="1" dirty="0" smtClean="0"/>
              <a:t>according </a:t>
            </a:r>
            <a:r>
              <a:rPr lang="en-US" sz="3600" b="1" dirty="0"/>
              <a:t>to </a:t>
            </a:r>
            <a:r>
              <a:rPr lang="en-US" sz="3600" b="1" dirty="0" smtClean="0"/>
              <a:t>Scripture </a:t>
            </a:r>
            <a:br>
              <a:rPr lang="en-US" sz="3600" b="1" dirty="0" smtClean="0"/>
            </a:br>
            <a:r>
              <a:rPr lang="en-US" sz="3600" dirty="0" smtClean="0"/>
              <a:t>(1 Sam </a:t>
            </a:r>
            <a:r>
              <a:rPr lang="en-US" sz="3600" dirty="0"/>
              <a:t>13:14</a:t>
            </a:r>
            <a:r>
              <a:rPr lang="en-US" sz="3600" dirty="0" smtClean="0"/>
              <a:t>; Acts </a:t>
            </a:r>
            <a:r>
              <a:rPr lang="en-US" sz="3600" dirty="0"/>
              <a:t>13:22). </a:t>
            </a:r>
            <a:r>
              <a:rPr lang="en-US" sz="3600" dirty="0" smtClean="0"/>
              <a:t> </a:t>
            </a:r>
            <a:br>
              <a:rPr lang="en-US" sz="3600" dirty="0" smtClean="0"/>
            </a:br>
            <a:r>
              <a:rPr lang="en-US" sz="3600" b="1" dirty="0" smtClean="0"/>
              <a:t>He </a:t>
            </a:r>
            <a:r>
              <a:rPr lang="en-US" sz="3600" b="1" dirty="0"/>
              <a:t>was committed to </a:t>
            </a:r>
            <a:r>
              <a:rPr lang="en-US" sz="3600" b="1" dirty="0" smtClean="0"/>
              <a:t/>
            </a:r>
            <a:br>
              <a:rPr lang="en-US" sz="3600" b="1" dirty="0" smtClean="0"/>
            </a:br>
            <a:r>
              <a:rPr lang="en-US" sz="3600" b="1" dirty="0" err="1" smtClean="0"/>
              <a:t>Yahuwah's</a:t>
            </a:r>
            <a:r>
              <a:rPr lang="en-US" sz="3600" b="1" dirty="0" smtClean="0"/>
              <a:t> </a:t>
            </a:r>
            <a:r>
              <a:rPr lang="en-US" sz="3600" b="1" dirty="0"/>
              <a:t>ways and demonstrated fidelity </a:t>
            </a:r>
            <a:r>
              <a:rPr lang="en-US" sz="3600" b="1" dirty="0" smtClean="0"/>
              <a:t/>
            </a:r>
            <a:br>
              <a:rPr lang="en-US" sz="3600" b="1" dirty="0" smtClean="0"/>
            </a:br>
            <a:r>
              <a:rPr lang="en-US" sz="3600" b="1" dirty="0" smtClean="0"/>
              <a:t>to </a:t>
            </a:r>
            <a:r>
              <a:rPr lang="en-US" sz="3600" b="1" dirty="0"/>
              <a:t>the Torah.</a:t>
            </a:r>
          </a:p>
        </p:txBody>
      </p:sp>
      <p:sp>
        <p:nvSpPr>
          <p:cNvPr id="2" name="Slide Number Placeholder 1">
            <a:extLst>
              <a:ext uri="{FF2B5EF4-FFF2-40B4-BE49-F238E27FC236}">
                <a16:creationId xmlns:a16="http://schemas.microsoft.com/office/drawing/2014/main" xmlns="" id="{E7FD93C7-18A8-444F-B4A9-972FA2CA6554}"/>
              </a:ext>
            </a:extLst>
          </p:cNvPr>
          <p:cNvSpPr>
            <a:spLocks noGrp="1"/>
          </p:cNvSpPr>
          <p:nvPr>
            <p:ph type="sldNum" sz="quarter" idx="12"/>
          </p:nvPr>
        </p:nvSpPr>
        <p:spPr/>
        <p:txBody>
          <a:bodyPr/>
          <a:lstStyle/>
          <a:p>
            <a:fld id="{B30CEF4C-B5FD-4A91-B686-A4F403DB9147}" type="slidenum">
              <a:rPr lang="en-US" smtClean="0"/>
              <a:t>81</a:t>
            </a:fld>
            <a:endParaRPr lang="en-US"/>
          </a:p>
        </p:txBody>
      </p:sp>
    </p:spTree>
    <p:extLst>
      <p:ext uri="{BB962C8B-B14F-4D97-AF65-F5344CB8AC3E}">
        <p14:creationId xmlns:p14="http://schemas.microsoft.com/office/powerpoint/2010/main" val="3496721923"/>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12364"/>
            <a:ext cx="12192000" cy="6861034"/>
          </a:xfrm>
          <a:prstGeom prst="rect">
            <a:avLst/>
          </a:prstGeom>
        </p:spPr>
      </p:pic>
      <p:pic>
        <p:nvPicPr>
          <p:cNvPr id="5" name="Picture 4">
            <a:extLst>
              <a:ext uri="{FF2B5EF4-FFF2-40B4-BE49-F238E27FC236}">
                <a16:creationId xmlns:a16="http://schemas.microsoft.com/office/drawing/2014/main" xmlns="" id="{23BB1846-AC8B-4224-A1D7-85C930C3EB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a16="http://schemas.microsoft.com/office/drawing/2014/main" xmlns="" id="{BCA32FC6-72EC-466C-805B-72588F872D4E}"/>
              </a:ext>
            </a:extLst>
          </p:cNvPr>
          <p:cNvSpPr txBox="1"/>
          <p:nvPr/>
        </p:nvSpPr>
        <p:spPr>
          <a:xfrm>
            <a:off x="1429886" y="1140032"/>
            <a:ext cx="9578540" cy="4524315"/>
          </a:xfrm>
          <a:prstGeom prst="rect">
            <a:avLst/>
          </a:prstGeom>
          <a:noFill/>
        </p:spPr>
        <p:txBody>
          <a:bodyPr wrap="square" rtlCol="0">
            <a:spAutoFit/>
          </a:bodyPr>
          <a:lstStyle/>
          <a:p>
            <a:pPr algn="ctr"/>
            <a:r>
              <a:rPr lang="en-US" sz="3200" b="0" i="0" dirty="0">
                <a:effectLst/>
                <a:latin typeface="Arial" panose="020B0604020202020204" pitchFamily="34" charset="0"/>
                <a:cs typeface="Arial" panose="020B0604020202020204" pitchFamily="34" charset="0"/>
              </a:rPr>
              <a:t>David is described as a man of faith (</a:t>
            </a:r>
            <a:r>
              <a:rPr lang="en-US" sz="3200" b="1" i="0" u="sng"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Hebrews 11</a:t>
            </a:r>
            <a:r>
              <a:rPr lang="en-US" sz="3200" b="0" i="0" dirty="0" smtClean="0">
                <a:effectLst/>
                <a:latin typeface="Arial" panose="020B0604020202020204" pitchFamily="34" charset="0"/>
                <a:cs typeface="Arial" panose="020B0604020202020204" pitchFamily="34" charset="0"/>
              </a:rPr>
              <a:t>); </a:t>
            </a:r>
            <a:r>
              <a:rPr lang="en-US" sz="3200" b="0" i="0" dirty="0">
                <a:effectLst/>
                <a:latin typeface="Arial" panose="020B0604020202020204" pitchFamily="34" charset="0"/>
                <a:cs typeface="Arial" panose="020B0604020202020204" pitchFamily="34" charset="0"/>
              </a:rPr>
              <a:t>a man “after YAH’s own heart” (</a:t>
            </a:r>
            <a:r>
              <a:rPr lang="en-US" sz="3200" b="1" i="0" u="sng" dirty="0">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1 Samuel 13</a:t>
            </a:r>
            <a:r>
              <a:rPr lang="en-US" sz="3200" b="0" i="0" dirty="0" smtClean="0">
                <a:effectLst/>
                <a:latin typeface="Arial" panose="020B0604020202020204" pitchFamily="34" charset="0"/>
                <a:cs typeface="Arial" panose="020B0604020202020204" pitchFamily="34" charset="0"/>
              </a:rPr>
              <a:t>); </a:t>
            </a:r>
            <a:br>
              <a:rPr lang="en-US" sz="3200" b="0" i="0" dirty="0" smtClean="0">
                <a:effectLst/>
                <a:latin typeface="Arial" panose="020B0604020202020204" pitchFamily="34" charset="0"/>
                <a:cs typeface="Arial" panose="020B0604020202020204" pitchFamily="34" charset="0"/>
              </a:rPr>
            </a:br>
            <a:r>
              <a:rPr lang="en-US" sz="3200" b="0" i="0" dirty="0" smtClean="0">
                <a:effectLst/>
                <a:latin typeface="Arial" panose="020B0604020202020204" pitchFamily="34" charset="0"/>
                <a:cs typeface="Arial" panose="020B0604020202020204" pitchFamily="34" charset="0"/>
              </a:rPr>
              <a:t>and </a:t>
            </a:r>
            <a:r>
              <a:rPr lang="en-US" sz="3200" b="0" i="0" dirty="0">
                <a:effectLst/>
                <a:latin typeface="Arial" panose="020B0604020202020204" pitchFamily="34" charset="0"/>
                <a:cs typeface="Arial" panose="020B0604020202020204" pitchFamily="34" charset="0"/>
              </a:rPr>
              <a:t>an ancestor of Yahusha himself (</a:t>
            </a:r>
            <a:r>
              <a:rPr lang="en-US" sz="3200" b="1" i="0" u="sng" dirty="0">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xmlns="" val="tx"/>
                    </a:ext>
                  </a:extLst>
                </a:hlinkClick>
              </a:rPr>
              <a:t>Luke 1:32</a:t>
            </a:r>
            <a:r>
              <a:rPr lang="en-US" sz="3200" b="0" i="0" dirty="0">
                <a:effectLst/>
                <a:latin typeface="Arial" panose="020B0604020202020204" pitchFamily="34" charset="0"/>
                <a:cs typeface="Arial" panose="020B0604020202020204" pitchFamily="34" charset="0"/>
              </a:rPr>
              <a:t>). He was one of the greatest men in Scripture.</a:t>
            </a:r>
          </a:p>
          <a:p>
            <a:pPr algn="ctr"/>
            <a:r>
              <a:rPr lang="en-US" sz="3200" b="0" i="0" dirty="0">
                <a:effectLst/>
                <a:latin typeface="Arial" panose="020B0604020202020204" pitchFamily="34" charset="0"/>
                <a:cs typeface="Arial" panose="020B0604020202020204" pitchFamily="34" charset="0"/>
              </a:rPr>
              <a:t>Then in </a:t>
            </a:r>
            <a:r>
              <a:rPr lang="en-US" sz="3200" b="1" i="0" u="sng" dirty="0">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xmlns="" val="tx"/>
                    </a:ext>
                  </a:extLst>
                </a:hlinkClick>
              </a:rPr>
              <a:t>Psalms 18&amp;19</a:t>
            </a:r>
            <a:r>
              <a:rPr lang="en-US" sz="3200" b="0" i="0" dirty="0">
                <a:effectLst/>
                <a:latin typeface="Arial" panose="020B0604020202020204" pitchFamily="34" charset="0"/>
                <a:cs typeface="Arial" panose="020B0604020202020204" pitchFamily="34" charset="0"/>
              </a:rPr>
              <a:t>, he confidently confesses that he is blameless, pure, righteous, and perfect before YHVH who has rewarded him for his “cleanness,” for keeping the “ways of YHVH” </a:t>
            </a:r>
            <a:r>
              <a:rPr lang="en-US" sz="3200" b="0" i="0" dirty="0" smtClean="0">
                <a:effectLst/>
                <a:latin typeface="Arial" panose="020B0604020202020204" pitchFamily="34" charset="0"/>
                <a:cs typeface="Arial" panose="020B0604020202020204" pitchFamily="34" charset="0"/>
              </a:rPr>
              <a:t/>
            </a:r>
            <a:br>
              <a:rPr lang="en-US" sz="3200" b="0" i="0" dirty="0" smtClean="0">
                <a:effectLst/>
                <a:latin typeface="Arial" panose="020B0604020202020204" pitchFamily="34" charset="0"/>
                <a:cs typeface="Arial" panose="020B0604020202020204" pitchFamily="34" charset="0"/>
              </a:rPr>
            </a:br>
            <a:r>
              <a:rPr lang="en-US" sz="3200" b="0" i="0" dirty="0" smtClean="0">
                <a:effectLst/>
                <a:latin typeface="Arial" panose="020B0604020202020204" pitchFamily="34" charset="0"/>
                <a:cs typeface="Arial" panose="020B0604020202020204" pitchFamily="34" charset="0"/>
              </a:rPr>
              <a:t>and </a:t>
            </a:r>
            <a:r>
              <a:rPr lang="en-US" sz="3200" b="0" i="0" dirty="0">
                <a:effectLst/>
                <a:latin typeface="Arial" panose="020B0604020202020204" pitchFamily="34" charset="0"/>
                <a:cs typeface="Arial" panose="020B0604020202020204" pitchFamily="34" charset="0"/>
              </a:rPr>
              <a:t>not “wickedly departing” from HIM.</a:t>
            </a:r>
            <a:endParaRPr lang="en-US" sz="3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xmlns="" id="{B21B06DE-EE1B-49A5-908C-3640DB82984F}"/>
              </a:ext>
            </a:extLst>
          </p:cNvPr>
          <p:cNvSpPr>
            <a:spLocks noGrp="1"/>
          </p:cNvSpPr>
          <p:nvPr>
            <p:ph type="sldNum" sz="quarter" idx="12"/>
          </p:nvPr>
        </p:nvSpPr>
        <p:spPr/>
        <p:txBody>
          <a:bodyPr/>
          <a:lstStyle/>
          <a:p>
            <a:fld id="{B30CEF4C-B5FD-4A91-B686-A4F403DB9147}" type="slidenum">
              <a:rPr lang="en-US" smtClean="0"/>
              <a:t>82</a:t>
            </a:fld>
            <a:endParaRPr lang="en-US"/>
          </a:p>
        </p:txBody>
      </p:sp>
    </p:spTree>
    <p:extLst>
      <p:ext uri="{BB962C8B-B14F-4D97-AF65-F5344CB8AC3E}">
        <p14:creationId xmlns:p14="http://schemas.microsoft.com/office/powerpoint/2010/main" val="2826662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oy&#10;&#10;Description automatically generated">
            <a:extLst>
              <a:ext uri="{FF2B5EF4-FFF2-40B4-BE49-F238E27FC236}">
                <a16:creationId xmlns:a16="http://schemas.microsoft.com/office/drawing/2014/main" xmlns="" id="{5340EF20-E4F7-4C33-B912-EE2B0E9501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0684" y="0"/>
            <a:ext cx="6858000" cy="6858000"/>
          </a:xfrm>
          <a:prstGeom prst="rect">
            <a:avLst/>
          </a:prstGeom>
        </p:spPr>
      </p:pic>
      <p:sp>
        <p:nvSpPr>
          <p:cNvPr id="4" name="TextBox 3">
            <a:extLst>
              <a:ext uri="{FF2B5EF4-FFF2-40B4-BE49-F238E27FC236}">
                <a16:creationId xmlns:a16="http://schemas.microsoft.com/office/drawing/2014/main" xmlns="" id="{48669662-E30C-4E17-A57C-716B6BA8B98A}"/>
              </a:ext>
            </a:extLst>
          </p:cNvPr>
          <p:cNvSpPr txBox="1"/>
          <p:nvPr/>
        </p:nvSpPr>
        <p:spPr>
          <a:xfrm>
            <a:off x="217715" y="612843"/>
            <a:ext cx="6560456" cy="5878532"/>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Yet, we read in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Scripture </a:t>
            </a:r>
            <a:b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that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he fell at one time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and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became a murderous adulterer (2 Sam 11).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King David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killed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Uriah,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 Hittite,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after committing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adultery with Bathsheba, Uriah’s wife.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How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can we explain this action? </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lang="en-US" sz="4400" b="1" dirty="0" smtClean="0">
                <a:solidFill>
                  <a:srgbClr val="FF0000"/>
                </a:solidFill>
                <a:latin typeface="Calibri" panose="020F0502020204030204"/>
              </a:rPr>
              <a:t>W</a:t>
            </a:r>
            <a:r>
              <a:rPr kumimoji="0" lang="en-US" sz="4400" b="1" i="0" u="none" strike="noStrike" kern="1200" cap="none" spc="0" normalizeH="0" baseline="0" noProof="0" dirty="0" smtClean="0">
                <a:ln>
                  <a:noFill/>
                </a:ln>
                <a:solidFill>
                  <a:srgbClr val="FF0000"/>
                </a:solidFill>
                <a:effectLst/>
                <a:uLnTx/>
                <a:uFillTx/>
                <a:latin typeface="Calibri" panose="020F0502020204030204"/>
              </a:rPr>
              <a:t>as </a:t>
            </a:r>
            <a:r>
              <a:rPr kumimoji="0" lang="en-US" sz="4400" b="1" i="0" u="none" strike="noStrike" kern="1200" cap="none" spc="0" normalizeH="0" baseline="0" noProof="0" dirty="0">
                <a:ln>
                  <a:noFill/>
                </a:ln>
                <a:solidFill>
                  <a:srgbClr val="FF0000"/>
                </a:solidFill>
                <a:effectLst/>
                <a:uLnTx/>
                <a:uFillTx/>
                <a:latin typeface="Calibri" panose="020F0502020204030204"/>
              </a:rPr>
              <a:t>that the </a:t>
            </a:r>
            <a:r>
              <a:rPr kumimoji="0" lang="en-US" sz="4400" b="1" i="0" u="none" strike="noStrike" kern="1200" cap="none" spc="0" normalizeH="0" baseline="0" noProof="0" dirty="0" smtClean="0">
                <a:ln>
                  <a:noFill/>
                </a:ln>
                <a:solidFill>
                  <a:srgbClr val="FF0000"/>
                </a:solidFill>
                <a:effectLst/>
                <a:uLnTx/>
                <a:uFillTx/>
                <a:latin typeface="Calibri" panose="020F0502020204030204"/>
              </a:rPr>
              <a:t/>
            </a:r>
            <a:br>
              <a:rPr kumimoji="0" lang="en-US" sz="4400" b="1" i="0" u="none" strike="noStrike" kern="1200" cap="none" spc="0" normalizeH="0" baseline="0" noProof="0" dirty="0" smtClean="0">
                <a:ln>
                  <a:noFill/>
                </a:ln>
                <a:solidFill>
                  <a:srgbClr val="FF0000"/>
                </a:solidFill>
                <a:effectLst/>
                <a:uLnTx/>
                <a:uFillTx/>
                <a:latin typeface="Calibri" panose="020F0502020204030204"/>
              </a:rPr>
            </a:br>
            <a:r>
              <a:rPr kumimoji="0" lang="en-US" sz="4400" b="1" i="0" u="none" strike="noStrike" kern="1200" cap="none" spc="0" normalizeH="0" baseline="0" noProof="0" dirty="0" smtClean="0">
                <a:ln>
                  <a:noFill/>
                </a:ln>
                <a:solidFill>
                  <a:srgbClr val="FF0000"/>
                </a:solidFill>
                <a:effectLst/>
                <a:uLnTx/>
                <a:uFillTx/>
                <a:latin typeface="Calibri" panose="020F0502020204030204"/>
              </a:rPr>
              <a:t>unpardonable </a:t>
            </a:r>
            <a:r>
              <a:rPr kumimoji="0" lang="en-US" sz="4400" b="1" i="0" u="none" strike="noStrike" kern="1200" cap="none" spc="0" normalizeH="0" baseline="0" noProof="0" dirty="0">
                <a:ln>
                  <a:noFill/>
                </a:ln>
                <a:solidFill>
                  <a:srgbClr val="FF0000"/>
                </a:solidFill>
                <a:effectLst/>
                <a:uLnTx/>
                <a:uFillTx/>
                <a:latin typeface="Calibri" panose="020F0502020204030204"/>
              </a:rPr>
              <a:t>sin? </a:t>
            </a:r>
          </a:p>
        </p:txBody>
      </p:sp>
      <p:sp>
        <p:nvSpPr>
          <p:cNvPr id="2" name="Slide Number Placeholder 1">
            <a:extLst>
              <a:ext uri="{FF2B5EF4-FFF2-40B4-BE49-F238E27FC236}">
                <a16:creationId xmlns:a16="http://schemas.microsoft.com/office/drawing/2014/main" xmlns="" id="{518B2E92-F225-4569-8EAA-F5959D541956}"/>
              </a:ext>
            </a:extLst>
          </p:cNvPr>
          <p:cNvSpPr>
            <a:spLocks noGrp="1"/>
          </p:cNvSpPr>
          <p:nvPr>
            <p:ph type="sldNum" sz="quarter" idx="12"/>
          </p:nvPr>
        </p:nvSpPr>
        <p:spPr/>
        <p:txBody>
          <a:bodyPr/>
          <a:lstStyle/>
          <a:p>
            <a:fld id="{B30CEF4C-B5FD-4A91-B686-A4F403DB9147}" type="slidenum">
              <a:rPr lang="en-US" smtClean="0"/>
              <a:t>83</a:t>
            </a:fld>
            <a:endParaRPr lang="en-US"/>
          </a:p>
        </p:txBody>
      </p:sp>
    </p:spTree>
    <p:extLst>
      <p:ext uri="{BB962C8B-B14F-4D97-AF65-F5344CB8AC3E}">
        <p14:creationId xmlns:p14="http://schemas.microsoft.com/office/powerpoint/2010/main" val="3739249810"/>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85875"/>
            <a:ext cx="12322629" cy="6934545"/>
          </a:xfrm>
          <a:prstGeom prst="rect">
            <a:avLst/>
          </a:prstGeom>
        </p:spPr>
      </p:pic>
      <p:pic>
        <p:nvPicPr>
          <p:cNvPr id="5" name="Picture 4">
            <a:extLst>
              <a:ext uri="{FF2B5EF4-FFF2-40B4-BE49-F238E27FC236}">
                <a16:creationId xmlns:a16="http://schemas.microsoft.com/office/drawing/2014/main" xmlns="" id="{23BB1846-AC8B-4224-A1D7-85C930C3EB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a16="http://schemas.microsoft.com/office/drawing/2014/main" xmlns="" id="{BCA32FC6-72EC-466C-805B-72588F872D4E}"/>
              </a:ext>
            </a:extLst>
          </p:cNvPr>
          <p:cNvSpPr txBox="1"/>
          <p:nvPr/>
        </p:nvSpPr>
        <p:spPr>
          <a:xfrm>
            <a:off x="997526" y="930748"/>
            <a:ext cx="10248405"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David was a just and righteous man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even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though (to some people) </a:t>
            </a:r>
            <a:r>
              <a:rPr lang="en-US" sz="3200" dirty="0" smtClean="0">
                <a:solidFill>
                  <a:prstClr val="black"/>
                </a:solidFill>
                <a:latin typeface="Arial" panose="020B0604020202020204" pitchFamily="34" charset="0"/>
                <a:cs typeface="Arial" panose="020B0604020202020204" pitchFamily="34" charset="0"/>
              </a:rPr>
              <a:t>this looked</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like a presumptuous sin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that he committed …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 believe it was </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not</a:t>
            </a:r>
            <a:r>
              <a:rPr kumimoji="0" lang="en-US" sz="320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David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fell</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through lust when he looked at that woman.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It</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was the second look that brought him down. </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Satan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arranged </a:t>
            </a:r>
            <a:r>
              <a:rPr lang="en-US" sz="3200" dirty="0">
                <a:solidFill>
                  <a:prstClr val="black"/>
                </a:solidFill>
                <a:latin typeface="Arial" panose="020B0604020202020204" pitchFamily="34" charset="0"/>
                <a:cs typeface="Arial" panose="020B0604020202020204" pitchFamily="34" charset="0"/>
              </a:rPr>
              <a:t>matters to tempt David, </a:t>
            </a:r>
            <a:r>
              <a:rPr lang="en-US" sz="3200" dirty="0" smtClean="0">
                <a:solidFill>
                  <a:prstClr val="black"/>
                </a:solidFill>
                <a:latin typeface="Arial" panose="020B0604020202020204" pitchFamily="34" charset="0"/>
                <a:cs typeface="Arial" panose="020B0604020202020204" pitchFamily="34" charset="0"/>
              </a:rPr>
              <a:t/>
            </a:r>
            <a:br>
              <a:rPr lang="en-US" sz="3200" dirty="0" smtClean="0">
                <a:solidFill>
                  <a:prstClr val="black"/>
                </a:solidFill>
                <a:latin typeface="Arial" panose="020B0604020202020204" pitchFamily="34" charset="0"/>
                <a:cs typeface="Arial" panose="020B0604020202020204" pitchFamily="34" charset="0"/>
              </a:rPr>
            </a:br>
            <a:r>
              <a:rPr lang="en-US" sz="3200" dirty="0" smtClean="0">
                <a:solidFill>
                  <a:prstClr val="black"/>
                </a:solidFill>
                <a:latin typeface="Arial" panose="020B0604020202020204" pitchFamily="34" charset="0"/>
                <a:cs typeface="Arial" panose="020B0604020202020204" pitchFamily="34" charset="0"/>
              </a:rPr>
              <a:t>because </a:t>
            </a:r>
            <a:r>
              <a:rPr lang="en-US" sz="3200" dirty="0">
                <a:solidFill>
                  <a:prstClr val="black"/>
                </a:solidFill>
                <a:latin typeface="Arial" panose="020B0604020202020204" pitchFamily="34" charset="0"/>
                <a:cs typeface="Arial" panose="020B0604020202020204" pitchFamily="34" charset="0"/>
              </a:rPr>
              <a:t>he also knew David’s weakness</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cs typeface="Arial" panose="020B0604020202020204" pitchFamily="34" charset="0"/>
              </a:rPr>
              <a:t>I am thinking </a:t>
            </a:r>
            <a:r>
              <a:rPr lang="en-US" sz="3200" dirty="0" smtClean="0">
                <a:solidFill>
                  <a:prstClr val="black"/>
                </a:solidFill>
                <a:latin typeface="Arial" panose="020B0604020202020204" pitchFamily="34" charset="0"/>
                <a:cs typeface="Arial" panose="020B0604020202020204" pitchFamily="34" charset="0"/>
              </a:rPr>
              <a:t>about </a:t>
            </a:r>
            <a:r>
              <a:rPr lang="en-US" sz="3200" dirty="0">
                <a:solidFill>
                  <a:prstClr val="black"/>
                </a:solidFill>
                <a:latin typeface="Arial" panose="020B0604020202020204" pitchFamily="34" charset="0"/>
                <a:cs typeface="Arial" panose="020B0604020202020204" pitchFamily="34" charset="0"/>
              </a:rPr>
              <a:t>this connection </a:t>
            </a:r>
            <a:r>
              <a:rPr lang="en-US" sz="3200" dirty="0" smtClean="0">
                <a:solidFill>
                  <a:prstClr val="black"/>
                </a:solidFill>
                <a:latin typeface="Arial" panose="020B0604020202020204" pitchFamily="34" charset="0"/>
                <a:cs typeface="Arial" panose="020B0604020202020204" pitchFamily="34" charset="0"/>
              </a:rPr>
              <a:t>in </a:t>
            </a:r>
            <a:r>
              <a:rPr lang="en-US" sz="3200" dirty="0">
                <a:solidFill>
                  <a:prstClr val="black"/>
                </a:solidFill>
                <a:latin typeface="Arial" panose="020B0604020202020204" pitchFamily="34" charset="0"/>
                <a:cs typeface="Arial" panose="020B0604020202020204" pitchFamily="34" charset="0"/>
              </a:rPr>
              <a:t>Proverbs 24:16 where it says, </a:t>
            </a:r>
            <a:r>
              <a:rPr lang="en-US" sz="3200" b="1" dirty="0">
                <a:solidFill>
                  <a:prstClr val="black"/>
                </a:solidFill>
                <a:latin typeface="Arial" panose="020B0604020202020204" pitchFamily="34" charset="0"/>
                <a:cs typeface="Arial" panose="020B0604020202020204" pitchFamily="34" charset="0"/>
              </a:rPr>
              <a:t>“For a just </a:t>
            </a:r>
            <a:r>
              <a:rPr lang="en-US" sz="3200" dirty="0" smtClean="0">
                <a:solidFill>
                  <a:prstClr val="black"/>
                </a:solidFill>
                <a:latin typeface="Arial" panose="020B0604020202020204" pitchFamily="34" charset="0"/>
                <a:cs typeface="Arial" panose="020B0604020202020204" pitchFamily="34" charset="0"/>
              </a:rPr>
              <a:t>[righteous</a:t>
            </a:r>
            <a:r>
              <a:rPr lang="en-US" sz="3200" dirty="0">
                <a:solidFill>
                  <a:prstClr val="black"/>
                </a:solidFill>
                <a:latin typeface="Arial" panose="020B0604020202020204" pitchFamily="34" charset="0"/>
                <a:cs typeface="Arial" panose="020B0604020202020204" pitchFamily="34" charset="0"/>
              </a:rPr>
              <a:t>]</a:t>
            </a:r>
            <a:r>
              <a:rPr lang="en-US" sz="3200" dirty="0" smtClean="0">
                <a:solidFill>
                  <a:prstClr val="black"/>
                </a:solidFill>
                <a:latin typeface="Arial" panose="020B0604020202020204" pitchFamily="34" charset="0"/>
                <a:cs typeface="Arial" panose="020B0604020202020204" pitchFamily="34" charset="0"/>
              </a:rPr>
              <a:t> </a:t>
            </a:r>
            <a:r>
              <a:rPr lang="en-US" sz="3200" b="1" dirty="0">
                <a:solidFill>
                  <a:prstClr val="black"/>
                </a:solidFill>
                <a:latin typeface="Arial" panose="020B0604020202020204" pitchFamily="34" charset="0"/>
                <a:cs typeface="Arial" panose="020B0604020202020204" pitchFamily="34" charset="0"/>
              </a:rPr>
              <a:t>man </a:t>
            </a:r>
            <a:r>
              <a:rPr lang="en-US" sz="3200" b="1" dirty="0" err="1">
                <a:solidFill>
                  <a:prstClr val="black"/>
                </a:solidFill>
                <a:latin typeface="Arial" panose="020B0604020202020204" pitchFamily="34" charset="0"/>
                <a:cs typeface="Arial" panose="020B0604020202020204" pitchFamily="34" charset="0"/>
              </a:rPr>
              <a:t>falleth</a:t>
            </a:r>
            <a:r>
              <a:rPr lang="en-US" sz="3200" b="1" dirty="0">
                <a:solidFill>
                  <a:prstClr val="black"/>
                </a:solidFill>
                <a:latin typeface="Arial" panose="020B0604020202020204" pitchFamily="34" charset="0"/>
                <a:cs typeface="Arial" panose="020B0604020202020204" pitchFamily="34" charset="0"/>
              </a:rPr>
              <a:t> seven times, </a:t>
            </a:r>
            <a:r>
              <a:rPr lang="en-US" sz="3200" b="1" dirty="0">
                <a:solidFill>
                  <a:srgbClr val="0000CC"/>
                </a:solidFill>
                <a:latin typeface="Arial" panose="020B0604020202020204" pitchFamily="34" charset="0"/>
                <a:cs typeface="Arial" panose="020B0604020202020204" pitchFamily="34" charset="0"/>
              </a:rPr>
              <a:t>and </a:t>
            </a:r>
            <a:r>
              <a:rPr lang="en-US" sz="3200" b="1" dirty="0" err="1">
                <a:solidFill>
                  <a:srgbClr val="0000CC"/>
                </a:solidFill>
                <a:latin typeface="Arial" panose="020B0604020202020204" pitchFamily="34" charset="0"/>
                <a:cs typeface="Arial" panose="020B0604020202020204" pitchFamily="34" charset="0"/>
              </a:rPr>
              <a:t>riseth</a:t>
            </a:r>
            <a:r>
              <a:rPr lang="en-US" sz="3200" b="1" dirty="0">
                <a:solidFill>
                  <a:srgbClr val="0000CC"/>
                </a:solidFill>
                <a:latin typeface="Arial" panose="020B0604020202020204" pitchFamily="34" charset="0"/>
                <a:cs typeface="Arial" panose="020B0604020202020204" pitchFamily="34" charset="0"/>
              </a:rPr>
              <a:t> up </a:t>
            </a:r>
            <a:r>
              <a:rPr lang="en-US" sz="3200" b="1" dirty="0" smtClean="0">
                <a:solidFill>
                  <a:srgbClr val="0000CC"/>
                </a:solidFill>
                <a:latin typeface="Arial" panose="020B0604020202020204" pitchFamily="34" charset="0"/>
                <a:cs typeface="Arial" panose="020B0604020202020204" pitchFamily="34" charset="0"/>
              </a:rPr>
              <a:t>again:</a:t>
            </a:r>
            <a:r>
              <a:rPr lang="en-US" sz="3200" dirty="0" smtClean="0">
                <a:solidFill>
                  <a:srgbClr val="0000CC"/>
                </a:solidFill>
                <a:latin typeface="Arial" panose="020B0604020202020204" pitchFamily="34" charset="0"/>
                <a:cs typeface="Arial" panose="020B0604020202020204" pitchFamily="34" charset="0"/>
              </a:rPr>
              <a:t> </a:t>
            </a:r>
            <a:r>
              <a:rPr lang="en-US" sz="3200" b="1" dirty="0" smtClean="0">
                <a:solidFill>
                  <a:prstClr val="black"/>
                </a:solidFill>
                <a:latin typeface="Arial" panose="020B0604020202020204" pitchFamily="34" charset="0"/>
                <a:cs typeface="Arial" panose="020B0604020202020204" pitchFamily="34" charset="0"/>
              </a:rPr>
              <a:t> </a:t>
            </a:r>
            <a:br>
              <a:rPr lang="en-US" sz="3200" b="1" dirty="0" smtClean="0">
                <a:solidFill>
                  <a:prstClr val="black"/>
                </a:solidFill>
                <a:latin typeface="Arial" panose="020B0604020202020204" pitchFamily="34" charset="0"/>
                <a:cs typeface="Arial" panose="020B0604020202020204" pitchFamily="34" charset="0"/>
              </a:rPr>
            </a:br>
            <a:r>
              <a:rPr lang="en-US" sz="3200" b="1" dirty="0" smtClean="0">
                <a:solidFill>
                  <a:prstClr val="black"/>
                </a:solidFill>
                <a:latin typeface="Arial" panose="020B0604020202020204" pitchFamily="34" charset="0"/>
                <a:cs typeface="Arial" panose="020B0604020202020204" pitchFamily="34" charset="0"/>
              </a:rPr>
              <a:t>but </a:t>
            </a:r>
            <a:r>
              <a:rPr lang="en-US" sz="3200" b="1" dirty="0">
                <a:solidFill>
                  <a:prstClr val="black"/>
                </a:solidFill>
                <a:latin typeface="Arial" panose="020B0604020202020204" pitchFamily="34" charset="0"/>
                <a:cs typeface="Arial" panose="020B0604020202020204" pitchFamily="34" charset="0"/>
              </a:rPr>
              <a:t>the wicked shall fall into mischief.” </a:t>
            </a:r>
            <a:r>
              <a:rPr lang="en-US" sz="2400" i="1" dirty="0">
                <a:solidFill>
                  <a:prstClr val="black"/>
                </a:solidFill>
                <a:latin typeface="Arial" panose="020B0604020202020204" pitchFamily="34" charset="0"/>
                <a:cs typeface="Arial" panose="020B0604020202020204" pitchFamily="34" charset="0"/>
              </a:rPr>
              <a:t>(KJV)</a:t>
            </a:r>
            <a:endParaRPr kumimoji="0" lang="en-US"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xmlns="" id="{481C0708-791C-42D8-B076-8DE815A5EFC7}"/>
              </a:ext>
            </a:extLst>
          </p:cNvPr>
          <p:cNvSpPr>
            <a:spLocks noGrp="1"/>
          </p:cNvSpPr>
          <p:nvPr>
            <p:ph type="sldNum" sz="quarter" idx="12"/>
          </p:nvPr>
        </p:nvSpPr>
        <p:spPr/>
        <p:txBody>
          <a:bodyPr/>
          <a:lstStyle/>
          <a:p>
            <a:fld id="{B30CEF4C-B5FD-4A91-B686-A4F403DB9147}" type="slidenum">
              <a:rPr lang="en-US" smtClean="0"/>
              <a:t>84</a:t>
            </a:fld>
            <a:endParaRPr lang="en-US"/>
          </a:p>
        </p:txBody>
      </p:sp>
    </p:spTree>
    <p:extLst>
      <p:ext uri="{BB962C8B-B14F-4D97-AF65-F5344CB8AC3E}">
        <p14:creationId xmlns:p14="http://schemas.microsoft.com/office/powerpoint/2010/main" val="296801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116114"/>
            <a:ext cx="12376363" cy="6964784"/>
          </a:xfrm>
          <a:prstGeom prst="rect">
            <a:avLst/>
          </a:prstGeom>
        </p:spPr>
      </p:pic>
      <p:pic>
        <p:nvPicPr>
          <p:cNvPr id="5" name="Picture 4">
            <a:extLst>
              <a:ext uri="{FF2B5EF4-FFF2-40B4-BE49-F238E27FC236}">
                <a16:creationId xmlns:a16="http://schemas.microsoft.com/office/drawing/2014/main" xmlns="" id="{23BB1846-AC8B-4224-A1D7-85C930C3EB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a16="http://schemas.microsoft.com/office/drawing/2014/main" xmlns="" id="{BCA32FC6-72EC-466C-805B-72588F872D4E}"/>
              </a:ext>
            </a:extLst>
          </p:cNvPr>
          <p:cNvSpPr txBox="1"/>
          <p:nvPr/>
        </p:nvSpPr>
        <p:spPr>
          <a:xfrm>
            <a:off x="1051651" y="1052138"/>
            <a:ext cx="10177153"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David fell because of lust, which was a grievous </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sin.  The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Father knew that, so He sent the prophet Nathan with</a:t>
            </a:r>
            <a:r>
              <a:rPr kumimoji="0" lang="en-US" sz="300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some questions in this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matter</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mercy! </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David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a:t>
            </a:r>
            <a:r>
              <a:rPr kumimoji="0" lang="en-US" sz="300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immediately</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convicted of this terrible crime and he penitently cried out </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mercy on me, O YHVH, according to your steadfast love; according to your abundant mercy blot out my transgressions</a:t>
            </a:r>
            <a:r>
              <a:rPr kumimoji="0" lang="en-US" sz="3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Wash me thoroughly from my iniquity, and cleanse me from my sin… </a:t>
            </a:r>
            <a:r>
              <a:rPr kumimoji="0" lang="en-US" sz="3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Against </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you only, have I sinned and done what is evil in your </a:t>
            </a:r>
            <a:r>
              <a:rPr kumimoji="0" lang="en-US" sz="3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sight”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(Psalm 51:1-5).</a:t>
            </a:r>
          </a:p>
        </p:txBody>
      </p:sp>
      <p:sp>
        <p:nvSpPr>
          <p:cNvPr id="3" name="Slide Number Placeholder 2">
            <a:extLst>
              <a:ext uri="{FF2B5EF4-FFF2-40B4-BE49-F238E27FC236}">
                <a16:creationId xmlns:a16="http://schemas.microsoft.com/office/drawing/2014/main" xmlns="" id="{3DEF9BC1-7895-45A0-9E17-83DB0EAF8FCD}"/>
              </a:ext>
            </a:extLst>
          </p:cNvPr>
          <p:cNvSpPr>
            <a:spLocks noGrp="1"/>
          </p:cNvSpPr>
          <p:nvPr>
            <p:ph type="sldNum" sz="quarter" idx="12"/>
          </p:nvPr>
        </p:nvSpPr>
        <p:spPr/>
        <p:txBody>
          <a:bodyPr/>
          <a:lstStyle/>
          <a:p>
            <a:fld id="{B30CEF4C-B5FD-4A91-B686-A4F403DB9147}" type="slidenum">
              <a:rPr lang="en-US" smtClean="0"/>
              <a:t>85</a:t>
            </a:fld>
            <a:endParaRPr lang="en-US"/>
          </a:p>
        </p:txBody>
      </p:sp>
    </p:spTree>
    <p:extLst>
      <p:ext uri="{BB962C8B-B14F-4D97-AF65-F5344CB8AC3E}">
        <p14:creationId xmlns:p14="http://schemas.microsoft.com/office/powerpoint/2010/main" val="4283122497"/>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85875"/>
            <a:ext cx="12322629" cy="6934545"/>
          </a:xfrm>
          <a:prstGeom prst="rect">
            <a:avLst/>
          </a:prstGeom>
        </p:spPr>
      </p:pic>
      <p:pic>
        <p:nvPicPr>
          <p:cNvPr id="5" name="Picture 4">
            <a:extLst>
              <a:ext uri="{FF2B5EF4-FFF2-40B4-BE49-F238E27FC236}">
                <a16:creationId xmlns:a16="http://schemas.microsoft.com/office/drawing/2014/main" xmlns="" id="{23BB1846-AC8B-4224-A1D7-85C930C3EB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TextBox 3">
            <a:extLst>
              <a:ext uri="{FF2B5EF4-FFF2-40B4-BE49-F238E27FC236}">
                <a16:creationId xmlns:a16="http://schemas.microsoft.com/office/drawing/2014/main" xmlns="" id="{BCA32FC6-72EC-466C-805B-72588F872D4E}"/>
              </a:ext>
            </a:extLst>
          </p:cNvPr>
          <p:cNvSpPr txBox="1"/>
          <p:nvPr/>
        </p:nvSpPr>
        <p:spPr>
          <a:xfrm>
            <a:off x="902525" y="915956"/>
            <a:ext cx="10271065"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Since David acknowledged His sin, repented and pleaded for forgiveness, Nathan assured David </a:t>
            </a:r>
            <a:r>
              <a:rPr kumimoji="0" lang="en-US" sz="32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2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YHVH also hath put away thy sin; thou shalt not die!”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cs typeface="Arial" panose="020B0604020202020204" pitchFamily="34" charset="0"/>
              </a:rPr>
              <a:t>However, the first child out of this union had to </a:t>
            </a:r>
            <a:r>
              <a:rPr lang="en-US" sz="3200" dirty="0" smtClean="0">
                <a:solidFill>
                  <a:prstClr val="black"/>
                </a:solidFill>
                <a:latin typeface="Arial" panose="020B0604020202020204" pitchFamily="34" charset="0"/>
                <a:cs typeface="Arial" panose="020B0604020202020204" pitchFamily="34" charset="0"/>
              </a:rPr>
              <a:t>die.  </a:t>
            </a:r>
            <a:r>
              <a:rPr lang="en-US" sz="3200" dirty="0">
                <a:solidFill>
                  <a:prstClr val="black"/>
                </a:solidFill>
                <a:latin typeface="Arial" panose="020B0604020202020204" pitchFamily="34" charset="0"/>
                <a:cs typeface="Arial" panose="020B0604020202020204" pitchFamily="34" charset="0"/>
              </a:rPr>
              <a:t>YHVH told him in </a:t>
            </a:r>
            <a:r>
              <a:rPr lang="en-US" sz="3200" dirty="0" smtClean="0">
                <a:solidFill>
                  <a:prstClr val="black"/>
                </a:solidFill>
                <a:latin typeface="Arial" panose="020B0604020202020204" pitchFamily="34" charset="0"/>
                <a:cs typeface="Arial" panose="020B0604020202020204" pitchFamily="34" charset="0"/>
              </a:rPr>
              <a:t>2 Samuel 12:10 - </a:t>
            </a:r>
            <a:r>
              <a:rPr lang="en-US" sz="3200" b="1" dirty="0">
                <a:solidFill>
                  <a:prstClr val="black"/>
                </a:solidFill>
                <a:latin typeface="Arial" panose="020B0604020202020204" pitchFamily="34" charset="0"/>
                <a:cs typeface="Arial" panose="020B0604020202020204" pitchFamily="34" charset="0"/>
              </a:rPr>
              <a:t>“Now therefore the sword shall never depart from thine house; because thou hast despised me, and hast taken the wife of Uriah the Hittite to be thy wife.” </a:t>
            </a:r>
            <a:r>
              <a:rPr lang="en-US" sz="3200" dirty="0">
                <a:solidFill>
                  <a:prstClr val="black"/>
                </a:solidFill>
                <a:latin typeface="Arial" panose="020B0604020202020204" pitchFamily="34" charset="0"/>
                <a:cs typeface="Arial" panose="020B0604020202020204" pitchFamily="34" charset="0"/>
              </a:rPr>
              <a:t>There was a heavy penalty for him to pay, but because he humbled himself and acknowledged this grievous sin, he was forgiven.</a:t>
            </a:r>
            <a:endParaRPr kumimoji="0" lang="en-US" sz="3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xmlns="" id="{89A0450E-3C8E-454F-9F48-000C8D9FB2AB}"/>
              </a:ext>
            </a:extLst>
          </p:cNvPr>
          <p:cNvSpPr>
            <a:spLocks noGrp="1"/>
          </p:cNvSpPr>
          <p:nvPr>
            <p:ph type="sldNum" sz="quarter" idx="12"/>
          </p:nvPr>
        </p:nvSpPr>
        <p:spPr/>
        <p:txBody>
          <a:bodyPr/>
          <a:lstStyle/>
          <a:p>
            <a:fld id="{B30CEF4C-B5FD-4A91-B686-A4F403DB9147}" type="slidenum">
              <a:rPr lang="en-US" smtClean="0"/>
              <a:t>86</a:t>
            </a:fld>
            <a:endParaRPr lang="en-US"/>
          </a:p>
        </p:txBody>
      </p:sp>
    </p:spTree>
    <p:extLst>
      <p:ext uri="{BB962C8B-B14F-4D97-AF65-F5344CB8AC3E}">
        <p14:creationId xmlns:p14="http://schemas.microsoft.com/office/powerpoint/2010/main" val="2299886850"/>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533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8EA5765-7D0E-4558-807F-0A4F148395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22825" y="255979"/>
            <a:ext cx="4746350" cy="2669822"/>
          </a:xfrm>
          <a:prstGeom prst="rect">
            <a:avLst/>
          </a:prstGeom>
          <a:scene3d>
            <a:camera prst="orthographicFront"/>
            <a:lightRig rig="threePt" dir="t"/>
          </a:scene3d>
          <a:sp3d>
            <a:bevelT w="152400" h="50800" prst="softRound"/>
          </a:sp3d>
        </p:spPr>
      </p:pic>
      <p:sp>
        <p:nvSpPr>
          <p:cNvPr id="4" name="TextBox 3">
            <a:extLst>
              <a:ext uri="{FF2B5EF4-FFF2-40B4-BE49-F238E27FC236}">
                <a16:creationId xmlns:a16="http://schemas.microsoft.com/office/drawing/2014/main" xmlns="" id="{97DE99C4-3128-4691-83AF-91D9061333D3}"/>
              </a:ext>
            </a:extLst>
          </p:cNvPr>
          <p:cNvSpPr txBox="1"/>
          <p:nvPr/>
        </p:nvSpPr>
        <p:spPr>
          <a:xfrm>
            <a:off x="481610" y="3121022"/>
            <a:ext cx="11303990" cy="2800767"/>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400" b="1" dirty="0">
                <a:solidFill>
                  <a:srgbClr val="FFFF00"/>
                </a:solidFill>
              </a:rPr>
              <a:t>Suppose believers knowingly </a:t>
            </a:r>
            <a:r>
              <a:rPr lang="en-US" sz="4400" b="1" dirty="0" smtClean="0">
                <a:solidFill>
                  <a:srgbClr val="FFFF00"/>
                </a:solidFill>
              </a:rPr>
              <a:t>persist and </a:t>
            </a:r>
            <a:br>
              <a:rPr lang="en-US" sz="4400" b="1" dirty="0" smtClean="0">
                <a:solidFill>
                  <a:srgbClr val="FFFF00"/>
                </a:solidFill>
              </a:rPr>
            </a:br>
            <a:r>
              <a:rPr lang="en-US" sz="4400" b="1" dirty="0" smtClean="0">
                <a:solidFill>
                  <a:srgbClr val="FFFF00"/>
                </a:solidFill>
              </a:rPr>
              <a:t>go </a:t>
            </a:r>
            <a:r>
              <a:rPr lang="en-US" sz="4400" b="1" dirty="0">
                <a:solidFill>
                  <a:srgbClr val="FFFF00"/>
                </a:solidFill>
              </a:rPr>
              <a:t>to places they shouldn’t go </a:t>
            </a:r>
            <a:r>
              <a:rPr lang="en-US" sz="4400" b="1" dirty="0" smtClean="0">
                <a:solidFill>
                  <a:srgbClr val="FFFF00"/>
                </a:solidFill>
              </a:rPr>
              <a:t/>
            </a:r>
            <a:br>
              <a:rPr lang="en-US" sz="4400" b="1" dirty="0" smtClean="0">
                <a:solidFill>
                  <a:srgbClr val="FFFF00"/>
                </a:solidFill>
              </a:rPr>
            </a:br>
            <a:r>
              <a:rPr lang="en-US" sz="4400" b="1" dirty="0" smtClean="0">
                <a:solidFill>
                  <a:srgbClr val="FFFF00"/>
                </a:solidFill>
              </a:rPr>
              <a:t>to </a:t>
            </a:r>
            <a:r>
              <a:rPr lang="en-US" sz="4400" b="1" dirty="0">
                <a:solidFill>
                  <a:srgbClr val="FFFF00"/>
                </a:solidFill>
              </a:rPr>
              <a:t>entertain themselves?  </a:t>
            </a:r>
            <a:r>
              <a:rPr lang="en-US" sz="4400" b="1" dirty="0" smtClean="0">
                <a:solidFill>
                  <a:srgbClr val="FFFF00"/>
                </a:solidFill>
              </a:rPr>
              <a:t/>
            </a:r>
            <a:br>
              <a:rPr lang="en-US" sz="4400" b="1" dirty="0" smtClean="0">
                <a:solidFill>
                  <a:srgbClr val="FFFF00"/>
                </a:solidFill>
              </a:rPr>
            </a:br>
            <a:r>
              <a:rPr lang="en-US" sz="4400" b="1" dirty="0" smtClean="0">
                <a:solidFill>
                  <a:srgbClr val="FFFF00"/>
                </a:solidFill>
              </a:rPr>
              <a:t>Could </a:t>
            </a:r>
            <a:r>
              <a:rPr lang="en-US" sz="4400" b="1" dirty="0">
                <a:solidFill>
                  <a:srgbClr val="FFFF00"/>
                </a:solidFill>
              </a:rPr>
              <a:t>that turn into the sin of PRESUMPTION? </a:t>
            </a:r>
          </a:p>
        </p:txBody>
      </p:sp>
      <p:pic>
        <p:nvPicPr>
          <p:cNvPr id="2" name="Picture 1">
            <a:extLst>
              <a:ext uri="{FF2B5EF4-FFF2-40B4-BE49-F238E27FC236}">
                <a16:creationId xmlns:a16="http://schemas.microsoft.com/office/drawing/2014/main" xmlns="" id="{2B42A583-11E2-4561-991F-C3C4E18711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C344D120-2951-4FFD-B01B-47E2211E8938}"/>
              </a:ext>
            </a:extLst>
          </p:cNvPr>
          <p:cNvSpPr>
            <a:spLocks noGrp="1"/>
          </p:cNvSpPr>
          <p:nvPr>
            <p:ph type="sldNum" sz="quarter" idx="12"/>
          </p:nvPr>
        </p:nvSpPr>
        <p:spPr/>
        <p:txBody>
          <a:bodyPr/>
          <a:lstStyle/>
          <a:p>
            <a:fld id="{B30CEF4C-B5FD-4A91-B686-A4F403DB9147}" type="slidenum">
              <a:rPr lang="en-US" smtClean="0"/>
              <a:t>87</a:t>
            </a:fld>
            <a:endParaRPr lang="en-US"/>
          </a:p>
        </p:txBody>
      </p:sp>
    </p:spTree>
    <p:extLst>
      <p:ext uri="{BB962C8B-B14F-4D97-AF65-F5344CB8AC3E}">
        <p14:creationId xmlns:p14="http://schemas.microsoft.com/office/powerpoint/2010/main" val="2378684672"/>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5335D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DE99C4-3128-4691-83AF-91D9061333D3}"/>
              </a:ext>
            </a:extLst>
          </p:cNvPr>
          <p:cNvSpPr txBox="1"/>
          <p:nvPr/>
        </p:nvSpPr>
        <p:spPr>
          <a:xfrm>
            <a:off x="866898" y="3238995"/>
            <a:ext cx="10557163" cy="317009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b="1" dirty="0">
                <a:solidFill>
                  <a:srgbClr val="FFFF00"/>
                </a:solidFill>
              </a:rPr>
              <a:t>Suppose believers go and eat things, knowingly, which are an abomination, hoping that YHVH will still bless them, hoping everything is o.k. What kind of an act is that? </a:t>
            </a:r>
          </a:p>
          <a:p>
            <a:pPr algn="ctr"/>
            <a:r>
              <a:rPr lang="en-US" sz="4000" b="1" dirty="0">
                <a:solidFill>
                  <a:srgbClr val="FFFF00"/>
                </a:solidFill>
              </a:rPr>
              <a:t>PRESUMPTION?</a:t>
            </a:r>
            <a:r>
              <a:rPr lang="en-US" sz="4000" dirty="0">
                <a:solidFill>
                  <a:srgbClr val="FFFF00"/>
                </a:solidFill>
              </a:rPr>
              <a:t> </a:t>
            </a:r>
          </a:p>
        </p:txBody>
      </p:sp>
      <p:pic>
        <p:nvPicPr>
          <p:cNvPr id="2" name="Picture 1">
            <a:extLst>
              <a:ext uri="{FF2B5EF4-FFF2-40B4-BE49-F238E27FC236}">
                <a16:creationId xmlns:a16="http://schemas.microsoft.com/office/drawing/2014/main" xmlns="" id="{5251FD8E-7349-4B46-81D3-7624EBDC4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FB1F92D7-2D23-4D13-BE24-923A0BB5F6DB}"/>
              </a:ext>
            </a:extLst>
          </p:cNvPr>
          <p:cNvSpPr>
            <a:spLocks noGrp="1"/>
          </p:cNvSpPr>
          <p:nvPr>
            <p:ph type="sldNum" sz="quarter" idx="12"/>
          </p:nvPr>
        </p:nvSpPr>
        <p:spPr/>
        <p:txBody>
          <a:bodyPr/>
          <a:lstStyle/>
          <a:p>
            <a:fld id="{B30CEF4C-B5FD-4A91-B686-A4F403DB9147}" type="slidenum">
              <a:rPr lang="en-US" smtClean="0"/>
              <a:t>88</a:t>
            </a:fld>
            <a:endParaRPr lang="en-US"/>
          </a:p>
        </p:txBody>
      </p:sp>
      <p:pic>
        <p:nvPicPr>
          <p:cNvPr id="6" name="Picture 5">
            <a:extLst>
              <a:ext uri="{FF2B5EF4-FFF2-40B4-BE49-F238E27FC236}">
                <a16:creationId xmlns:a16="http://schemas.microsoft.com/office/drawing/2014/main" xmlns="" id="{D8EA5765-7D0E-4558-807F-0A4F148395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825" y="255979"/>
            <a:ext cx="4746350" cy="2669822"/>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714984391"/>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5335D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DE99C4-3128-4691-83AF-91D9061333D3}"/>
              </a:ext>
            </a:extLst>
          </p:cNvPr>
          <p:cNvSpPr txBox="1"/>
          <p:nvPr/>
        </p:nvSpPr>
        <p:spPr>
          <a:xfrm>
            <a:off x="795646" y="3167743"/>
            <a:ext cx="10497787" cy="3170099"/>
          </a:xfrm>
          <a:prstGeom prst="rect">
            <a:avLst/>
          </a:prstGeom>
          <a:noFill/>
        </p:spPr>
        <p:txBody>
          <a:bodyPr wrap="square" rtlCol="0">
            <a:spAutoFit/>
          </a:bodyPr>
          <a:lstStyle/>
          <a:p>
            <a:pPr algn="ctr"/>
            <a:r>
              <a:rPr lang="en-US" sz="4000" b="1" dirty="0">
                <a:solidFill>
                  <a:srgbClr val="FFFF00"/>
                </a:solidFill>
              </a:rPr>
              <a:t>Suppose believers do their own thing or working on the weekly Sabbath as an example, </a:t>
            </a:r>
            <a:r>
              <a:rPr lang="en-US" sz="4000" b="1" dirty="0">
                <a:solidFill>
                  <a:srgbClr val="66FFCC"/>
                </a:solidFill>
              </a:rPr>
              <a:t>knowing that it is wrong</a:t>
            </a:r>
            <a:r>
              <a:rPr lang="en-US" sz="4000" b="1" dirty="0">
                <a:solidFill>
                  <a:srgbClr val="FFFF00"/>
                </a:solidFill>
              </a:rPr>
              <a:t>?  What kind of an act would that be? PRESUMPTION, that can become the unpardonable sin, if one persists in doing that. </a:t>
            </a:r>
          </a:p>
        </p:txBody>
      </p:sp>
      <p:pic>
        <p:nvPicPr>
          <p:cNvPr id="2" name="Picture 1">
            <a:extLst>
              <a:ext uri="{FF2B5EF4-FFF2-40B4-BE49-F238E27FC236}">
                <a16:creationId xmlns:a16="http://schemas.microsoft.com/office/drawing/2014/main" xmlns="" id="{3AD4F13D-B4AA-4962-BE6D-8E9A701E69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E5E0661A-C170-48A8-848E-D86E9AB55800}"/>
              </a:ext>
            </a:extLst>
          </p:cNvPr>
          <p:cNvSpPr>
            <a:spLocks noGrp="1"/>
          </p:cNvSpPr>
          <p:nvPr>
            <p:ph type="sldNum" sz="quarter" idx="12"/>
          </p:nvPr>
        </p:nvSpPr>
        <p:spPr/>
        <p:txBody>
          <a:bodyPr/>
          <a:lstStyle/>
          <a:p>
            <a:fld id="{B30CEF4C-B5FD-4A91-B686-A4F403DB9147}" type="slidenum">
              <a:rPr lang="en-US" smtClean="0"/>
              <a:t>89</a:t>
            </a:fld>
            <a:endParaRPr lang="en-US"/>
          </a:p>
        </p:txBody>
      </p:sp>
      <p:pic>
        <p:nvPicPr>
          <p:cNvPr id="6" name="Picture 5">
            <a:extLst>
              <a:ext uri="{FF2B5EF4-FFF2-40B4-BE49-F238E27FC236}">
                <a16:creationId xmlns:a16="http://schemas.microsoft.com/office/drawing/2014/main" xmlns="" id="{D8EA5765-7D0E-4558-807F-0A4F148395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825" y="255979"/>
            <a:ext cx="4746350" cy="2669822"/>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309297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60B9A1-F6C2-4A53-A683-6781918ADC90}"/>
              </a:ext>
            </a:extLst>
          </p:cNvPr>
          <p:cNvPicPr>
            <a:picLocks noChangeAspect="1"/>
          </p:cNvPicPr>
          <p:nvPr/>
        </p:nvPicPr>
        <p:blipFill>
          <a:blip r:embed="rId3"/>
          <a:stretch>
            <a:fillRect/>
          </a:stretch>
        </p:blipFill>
        <p:spPr>
          <a:xfrm>
            <a:off x="0" y="9330"/>
            <a:ext cx="12170029" cy="6848670"/>
          </a:xfrm>
          <a:prstGeom prst="rect">
            <a:avLst/>
          </a:prstGeom>
        </p:spPr>
      </p:pic>
      <p:sp>
        <p:nvSpPr>
          <p:cNvPr id="3" name="TextBox 2">
            <a:extLst>
              <a:ext uri="{FF2B5EF4-FFF2-40B4-BE49-F238E27FC236}">
                <a16:creationId xmlns:a16="http://schemas.microsoft.com/office/drawing/2014/main" xmlns="" id="{9811DB2F-27D4-4240-89A8-BB083BBED4E4}"/>
              </a:ext>
            </a:extLst>
          </p:cNvPr>
          <p:cNvSpPr txBox="1"/>
          <p:nvPr/>
        </p:nvSpPr>
        <p:spPr>
          <a:xfrm>
            <a:off x="1236177" y="1312868"/>
            <a:ext cx="9697673" cy="4401205"/>
          </a:xfrm>
          <a:prstGeom prst="rect">
            <a:avLst/>
          </a:prstGeom>
          <a:noFill/>
        </p:spPr>
        <p:txBody>
          <a:bodyPr wrap="square" rtlCol="0">
            <a:spAutoFit/>
            <a:scene3d>
              <a:camera prst="orthographicFront"/>
              <a:lightRig rig="threePt" dir="t"/>
            </a:scene3d>
            <a:sp3d extrusionH="57150">
              <a:bevelT w="38100" h="38100" prst="angle"/>
            </a:sp3d>
          </a:bodyPr>
          <a:lstStyle/>
          <a:p>
            <a:pPr lvl="0" algn="ctr"/>
            <a:r>
              <a:rPr lang="en-US" sz="3200" dirty="0">
                <a:solidFill>
                  <a:prstClr val="black"/>
                </a:solidFill>
              </a:rPr>
              <a:t>I personally believe when it speaks of the Spirit in these verses it refers to the Father Himself! </a:t>
            </a:r>
            <a:r>
              <a:rPr lang="en-US" sz="3200" dirty="0" smtClean="0">
                <a:solidFill>
                  <a:prstClr val="black"/>
                </a:solidFill>
              </a:rPr>
              <a:t> </a:t>
            </a:r>
            <a:r>
              <a:rPr lang="en-US" sz="3200" b="1" dirty="0" smtClean="0">
                <a:solidFill>
                  <a:prstClr val="black"/>
                </a:solidFill>
              </a:rPr>
              <a:t>Why</a:t>
            </a:r>
            <a:r>
              <a:rPr lang="en-US" sz="3200" b="1" dirty="0">
                <a:solidFill>
                  <a:prstClr val="black"/>
                </a:solidFill>
              </a:rPr>
              <a:t>?</a:t>
            </a:r>
            <a:r>
              <a:rPr lang="en-US" sz="3200" dirty="0">
                <a:solidFill>
                  <a:prstClr val="black"/>
                </a:solidFill>
              </a:rPr>
              <a:t> </a:t>
            </a:r>
            <a:r>
              <a:rPr lang="en-US" sz="3200" dirty="0" smtClean="0">
                <a:solidFill>
                  <a:prstClr val="black"/>
                </a:solidFill>
              </a:rPr>
              <a:t> Because </a:t>
            </a:r>
            <a:r>
              <a:rPr lang="en-US" sz="3200" dirty="0">
                <a:solidFill>
                  <a:prstClr val="black"/>
                </a:solidFill>
              </a:rPr>
              <a:t>in John 4:24 it says, </a:t>
            </a:r>
            <a:r>
              <a:rPr lang="en-US" sz="3200" b="1" dirty="0">
                <a:solidFill>
                  <a:prstClr val="black"/>
                </a:solidFill>
              </a:rPr>
              <a:t>“</a:t>
            </a:r>
            <a:r>
              <a:rPr lang="en-US" sz="3200" b="1" dirty="0">
                <a:solidFill>
                  <a:srgbClr val="0000CC"/>
                </a:solidFill>
              </a:rPr>
              <a:t>Elohim is </a:t>
            </a:r>
            <a:r>
              <a:rPr lang="en-US" sz="3200" b="1" dirty="0" smtClean="0">
                <a:solidFill>
                  <a:srgbClr val="0000CC"/>
                </a:solidFill>
              </a:rPr>
              <a:t>Spirit</a:t>
            </a:r>
            <a:r>
              <a:rPr lang="en-US" sz="3200" dirty="0" smtClean="0">
                <a:solidFill>
                  <a:srgbClr val="0000CC"/>
                </a:solidFill>
              </a:rPr>
              <a:t>,</a:t>
            </a:r>
            <a:r>
              <a:rPr lang="en-US" sz="3200" b="1" dirty="0" smtClean="0">
                <a:solidFill>
                  <a:prstClr val="black"/>
                </a:solidFill>
              </a:rPr>
              <a:t> </a:t>
            </a:r>
            <a:r>
              <a:rPr lang="en-US" sz="3200" b="1" dirty="0">
                <a:solidFill>
                  <a:prstClr val="black"/>
                </a:solidFill>
              </a:rPr>
              <a:t>and those who worship Him need to worship in spirit and </a:t>
            </a:r>
            <a:r>
              <a:rPr lang="en-US" sz="3200" b="1" dirty="0" smtClean="0">
                <a:solidFill>
                  <a:prstClr val="black"/>
                </a:solidFill>
              </a:rPr>
              <a:t>truth</a:t>
            </a:r>
            <a:r>
              <a:rPr lang="en-US" sz="3200" dirty="0" smtClean="0">
                <a:solidFill>
                  <a:prstClr val="black"/>
                </a:solidFill>
              </a:rPr>
              <a:t>.</a:t>
            </a:r>
            <a:r>
              <a:rPr lang="en-US" sz="3200" b="1" dirty="0" smtClean="0">
                <a:solidFill>
                  <a:prstClr val="black"/>
                </a:solidFill>
              </a:rPr>
              <a:t>”</a:t>
            </a:r>
            <a:r>
              <a:rPr lang="en-US" sz="3200" b="1" dirty="0">
                <a:solidFill>
                  <a:prstClr val="black"/>
                </a:solidFill>
              </a:rPr>
              <a:t> </a:t>
            </a:r>
            <a:r>
              <a:rPr lang="en-US" sz="3200" b="1" dirty="0" smtClean="0">
                <a:solidFill>
                  <a:prstClr val="black"/>
                </a:solidFill>
              </a:rPr>
              <a:t/>
            </a:r>
            <a:br>
              <a:rPr lang="en-US" sz="3200" b="1" dirty="0" smtClean="0">
                <a:solidFill>
                  <a:prstClr val="black"/>
                </a:solidFill>
              </a:rPr>
            </a:br>
            <a:r>
              <a:rPr lang="en-US" sz="2400" i="1" dirty="0" smtClean="0">
                <a:solidFill>
                  <a:prstClr val="black"/>
                </a:solidFill>
              </a:rPr>
              <a:t>(The </a:t>
            </a:r>
            <a:r>
              <a:rPr lang="en-US" sz="2400" i="1" dirty="0">
                <a:solidFill>
                  <a:prstClr val="black"/>
                </a:solidFill>
              </a:rPr>
              <a:t>Scriptures 2009</a:t>
            </a:r>
            <a:r>
              <a:rPr lang="en-US" sz="2400" i="1" dirty="0" smtClean="0">
                <a:solidFill>
                  <a:prstClr val="black"/>
                </a:solidFill>
              </a:rPr>
              <a:t>). </a:t>
            </a:r>
            <a:br>
              <a:rPr lang="en-US" sz="2400" i="1" dirty="0" smtClean="0">
                <a:solidFill>
                  <a:prstClr val="black"/>
                </a:solidFill>
              </a:rPr>
            </a:br>
            <a:r>
              <a:rPr lang="en-US" sz="3200" dirty="0" smtClean="0">
                <a:solidFill>
                  <a:prstClr val="black"/>
                </a:solidFill>
              </a:rPr>
              <a:t>Or:  </a:t>
            </a:r>
            <a:r>
              <a:rPr lang="en-US" sz="3200" dirty="0">
                <a:solidFill>
                  <a:prstClr val="black"/>
                </a:solidFill>
              </a:rPr>
              <a:t>John 15:26 </a:t>
            </a:r>
            <a:r>
              <a:rPr lang="en-US" sz="3200" b="1" dirty="0">
                <a:solidFill>
                  <a:prstClr val="black"/>
                </a:solidFill>
              </a:rPr>
              <a:t>“And when the Helper comes, </a:t>
            </a:r>
            <a:r>
              <a:rPr lang="en-US" sz="3200" b="1" dirty="0" smtClean="0">
                <a:solidFill>
                  <a:prstClr val="black"/>
                </a:solidFill>
              </a:rPr>
              <a:t/>
            </a:r>
            <a:br>
              <a:rPr lang="en-US" sz="3200" b="1" dirty="0" smtClean="0">
                <a:solidFill>
                  <a:prstClr val="black"/>
                </a:solidFill>
              </a:rPr>
            </a:br>
            <a:r>
              <a:rPr lang="en-US" sz="3200" b="1" dirty="0" smtClean="0">
                <a:solidFill>
                  <a:prstClr val="black"/>
                </a:solidFill>
              </a:rPr>
              <a:t>whom </a:t>
            </a:r>
            <a:r>
              <a:rPr lang="en-US" sz="3200" b="1" dirty="0">
                <a:solidFill>
                  <a:prstClr val="black"/>
                </a:solidFill>
              </a:rPr>
              <a:t>I shall send to you </a:t>
            </a:r>
            <a:r>
              <a:rPr lang="en-US" sz="3200" b="1" dirty="0">
                <a:solidFill>
                  <a:srgbClr val="0000CC"/>
                </a:solidFill>
              </a:rPr>
              <a:t>from the </a:t>
            </a:r>
            <a:r>
              <a:rPr lang="en-US" sz="3200" b="1" dirty="0" smtClean="0">
                <a:solidFill>
                  <a:srgbClr val="0000CC"/>
                </a:solidFill>
              </a:rPr>
              <a:t>Father</a:t>
            </a:r>
            <a:r>
              <a:rPr lang="en-US" sz="3200" dirty="0" smtClean="0">
                <a:solidFill>
                  <a:srgbClr val="0000CC"/>
                </a:solidFill>
              </a:rPr>
              <a:t>,</a:t>
            </a:r>
            <a:r>
              <a:rPr lang="en-US" sz="3200" b="1" dirty="0" smtClean="0">
                <a:solidFill>
                  <a:srgbClr val="0000CC"/>
                </a:solidFill>
              </a:rPr>
              <a:t> </a:t>
            </a:r>
            <a:br>
              <a:rPr lang="en-US" sz="3200" b="1" dirty="0" smtClean="0">
                <a:solidFill>
                  <a:srgbClr val="0000CC"/>
                </a:solidFill>
              </a:rPr>
            </a:br>
            <a:r>
              <a:rPr lang="en-US" sz="3200" b="1" dirty="0" smtClean="0">
                <a:solidFill>
                  <a:srgbClr val="0000CC"/>
                </a:solidFill>
              </a:rPr>
              <a:t>the </a:t>
            </a:r>
            <a:r>
              <a:rPr lang="en-US" sz="3200" b="1" dirty="0">
                <a:solidFill>
                  <a:srgbClr val="0000CC"/>
                </a:solidFill>
              </a:rPr>
              <a:t>Spirit of the Truth</a:t>
            </a:r>
            <a:r>
              <a:rPr lang="en-US" sz="3200" b="1" dirty="0">
                <a:solidFill>
                  <a:prstClr val="black"/>
                </a:solidFill>
              </a:rPr>
              <a:t>, who comes from the Father, </a:t>
            </a:r>
            <a:r>
              <a:rPr lang="en-US" sz="3200" b="1" dirty="0" smtClean="0">
                <a:solidFill>
                  <a:prstClr val="black"/>
                </a:solidFill>
              </a:rPr>
              <a:t/>
            </a:r>
            <a:br>
              <a:rPr lang="en-US" sz="3200" b="1" dirty="0" smtClean="0">
                <a:solidFill>
                  <a:prstClr val="black"/>
                </a:solidFill>
              </a:rPr>
            </a:br>
            <a:r>
              <a:rPr lang="en-US" sz="3200" b="1" dirty="0" smtClean="0">
                <a:solidFill>
                  <a:prstClr val="black"/>
                </a:solidFill>
              </a:rPr>
              <a:t>He </a:t>
            </a:r>
            <a:r>
              <a:rPr lang="en-US" sz="3200" b="1" dirty="0">
                <a:solidFill>
                  <a:prstClr val="black"/>
                </a:solidFill>
              </a:rPr>
              <a:t>shall bear witness of </a:t>
            </a:r>
            <a:r>
              <a:rPr lang="en-US" sz="3200" b="1" dirty="0" smtClean="0">
                <a:solidFill>
                  <a:prstClr val="black"/>
                </a:solidFill>
              </a:rPr>
              <a:t>Me</a:t>
            </a:r>
            <a:r>
              <a:rPr lang="en-US" sz="3200" dirty="0" smtClean="0">
                <a:solidFill>
                  <a:prstClr val="black"/>
                </a:solidFill>
              </a:rPr>
              <a:t>.</a:t>
            </a:r>
            <a:r>
              <a:rPr lang="en-US" sz="3200" b="1" dirty="0" smtClean="0">
                <a:solidFill>
                  <a:prstClr val="black"/>
                </a:solidFill>
              </a:rPr>
              <a:t>”  </a:t>
            </a:r>
            <a:r>
              <a:rPr lang="en-US" sz="2400" i="1" dirty="0">
                <a:solidFill>
                  <a:prstClr val="black"/>
                </a:solidFill>
              </a:rPr>
              <a:t>(The Scriptures 2009</a:t>
            </a:r>
            <a:r>
              <a:rPr lang="en-US" sz="2400" i="1" dirty="0" smtClean="0">
                <a:solidFill>
                  <a:prstClr val="black"/>
                </a:solidFill>
              </a:rPr>
              <a:t>).</a:t>
            </a:r>
            <a:endParaRPr kumimoji="0" lang="en-US" sz="2400" b="0" i="1" u="none" strike="noStrike" kern="1200" cap="none" spc="0" normalizeH="0" baseline="0" noProof="0" dirty="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xmlns="" id="{1CCD2FDB-2382-43AD-BA96-17C683EDB5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4" name="Slide Number Placeholder 3">
            <a:extLst>
              <a:ext uri="{FF2B5EF4-FFF2-40B4-BE49-F238E27FC236}">
                <a16:creationId xmlns:a16="http://schemas.microsoft.com/office/drawing/2014/main" xmlns="" id="{CDE054EC-D1B4-45CC-ABE9-E297C9CF74D0}"/>
              </a:ext>
            </a:extLst>
          </p:cNvPr>
          <p:cNvSpPr>
            <a:spLocks noGrp="1"/>
          </p:cNvSpPr>
          <p:nvPr>
            <p:ph type="sldNum" sz="quarter" idx="12"/>
          </p:nvPr>
        </p:nvSpPr>
        <p:spPr/>
        <p:txBody>
          <a:bodyPr/>
          <a:lstStyle/>
          <a:p>
            <a:fld id="{B30CEF4C-B5FD-4A91-B686-A4F403DB9147}" type="slidenum">
              <a:rPr lang="en-US" smtClean="0"/>
              <a:t>9</a:t>
            </a:fld>
            <a:endParaRPr lang="en-US"/>
          </a:p>
        </p:txBody>
      </p:sp>
    </p:spTree>
    <p:extLst>
      <p:ext uri="{BB962C8B-B14F-4D97-AF65-F5344CB8AC3E}">
        <p14:creationId xmlns:p14="http://schemas.microsoft.com/office/powerpoint/2010/main" val="2563296179"/>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5335D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DE99C4-3128-4691-83AF-91D9061333D3}"/>
              </a:ext>
            </a:extLst>
          </p:cNvPr>
          <p:cNvSpPr txBox="1"/>
          <p:nvPr/>
        </p:nvSpPr>
        <p:spPr>
          <a:xfrm>
            <a:off x="665018" y="3167743"/>
            <a:ext cx="10889673" cy="317009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000" b="1" dirty="0">
                <a:solidFill>
                  <a:srgbClr val="FFFF00"/>
                </a:solidFill>
              </a:rPr>
              <a:t>Suppose a believer is dating someone that is an unbeliever according to Scripture, planning to marry that individual but knowing full well what the instructions are </a:t>
            </a:r>
            <a:r>
              <a:rPr lang="en-US" sz="4000" b="1" dirty="0" smtClean="0">
                <a:solidFill>
                  <a:srgbClr val="FFFF00"/>
                </a:solidFill>
              </a:rPr>
              <a:t>about </a:t>
            </a:r>
            <a:r>
              <a:rPr lang="en-US" sz="4000" b="1" dirty="0">
                <a:solidFill>
                  <a:srgbClr val="FFFF00"/>
                </a:solidFill>
              </a:rPr>
              <a:t>this matter?  </a:t>
            </a:r>
          </a:p>
          <a:p>
            <a:pPr algn="ctr"/>
            <a:r>
              <a:rPr lang="en-US" sz="4000" b="1" dirty="0">
                <a:solidFill>
                  <a:srgbClr val="FFFF00"/>
                </a:solidFill>
              </a:rPr>
              <a:t>What kind of an act is that? </a:t>
            </a:r>
            <a:r>
              <a:rPr lang="en-US" sz="4000" b="1" dirty="0" smtClean="0">
                <a:solidFill>
                  <a:srgbClr val="FFFF00"/>
                </a:solidFill>
              </a:rPr>
              <a:t> PRESUMPTION</a:t>
            </a:r>
            <a:r>
              <a:rPr lang="en-US" sz="4000" b="1" dirty="0">
                <a:solidFill>
                  <a:srgbClr val="FFFF00"/>
                </a:solidFill>
              </a:rPr>
              <a:t>?</a:t>
            </a:r>
          </a:p>
        </p:txBody>
      </p:sp>
      <p:pic>
        <p:nvPicPr>
          <p:cNvPr id="2" name="Picture 1">
            <a:extLst>
              <a:ext uri="{FF2B5EF4-FFF2-40B4-BE49-F238E27FC236}">
                <a16:creationId xmlns:a16="http://schemas.microsoft.com/office/drawing/2014/main" xmlns="" id="{3F78E572-34BD-4AB5-BA7B-03669EE3AE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F38DF5C6-DA26-4B9C-80E5-B5B20B1C0D4A}"/>
              </a:ext>
            </a:extLst>
          </p:cNvPr>
          <p:cNvSpPr>
            <a:spLocks noGrp="1"/>
          </p:cNvSpPr>
          <p:nvPr>
            <p:ph type="sldNum" sz="quarter" idx="12"/>
          </p:nvPr>
        </p:nvSpPr>
        <p:spPr/>
        <p:txBody>
          <a:bodyPr/>
          <a:lstStyle/>
          <a:p>
            <a:fld id="{B30CEF4C-B5FD-4A91-B686-A4F403DB9147}" type="slidenum">
              <a:rPr lang="en-US" smtClean="0"/>
              <a:t>90</a:t>
            </a:fld>
            <a:endParaRPr lang="en-US"/>
          </a:p>
        </p:txBody>
      </p:sp>
      <p:pic>
        <p:nvPicPr>
          <p:cNvPr id="6" name="Picture 5">
            <a:extLst>
              <a:ext uri="{FF2B5EF4-FFF2-40B4-BE49-F238E27FC236}">
                <a16:creationId xmlns:a16="http://schemas.microsoft.com/office/drawing/2014/main" xmlns="" id="{D8EA5765-7D0E-4558-807F-0A4F148395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2825" y="255979"/>
            <a:ext cx="4746350" cy="2669822"/>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2772861021"/>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erson in a green field&#10;&#10;Description automatically generated">
            <a:extLst>
              <a:ext uri="{FF2B5EF4-FFF2-40B4-BE49-F238E27FC236}">
                <a16:creationId xmlns:a16="http://schemas.microsoft.com/office/drawing/2014/main" xmlns="" id="{727DAE18-9277-4515-BBDA-8EDFB4E450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a:scene3d>
            <a:camera prst="orthographicFront"/>
            <a:lightRig rig="threePt" dir="t"/>
          </a:scene3d>
          <a:sp3d>
            <a:bevelT w="152400" h="50800" prst="softRound"/>
          </a:sp3d>
        </p:spPr>
      </p:pic>
      <p:sp>
        <p:nvSpPr>
          <p:cNvPr id="4" name="TextBox 3">
            <a:extLst>
              <a:ext uri="{FF2B5EF4-FFF2-40B4-BE49-F238E27FC236}">
                <a16:creationId xmlns:a16="http://schemas.microsoft.com/office/drawing/2014/main" xmlns="" id="{CC943E4B-2BBB-4ACC-ACEE-830EF5B40029}"/>
              </a:ext>
            </a:extLst>
          </p:cNvPr>
          <p:cNvSpPr txBox="1"/>
          <p:nvPr/>
        </p:nvSpPr>
        <p:spPr>
          <a:xfrm>
            <a:off x="514641" y="582067"/>
            <a:ext cx="4491490" cy="5693866"/>
          </a:xfrm>
          <a:prstGeom prst="rect">
            <a:avLst/>
          </a:prstGeom>
          <a:solidFill>
            <a:schemeClr val="accent4">
              <a:lumMod val="20000"/>
              <a:lumOff val="80000"/>
            </a:schemeClr>
          </a:solidFill>
          <a:scene3d>
            <a:camera prst="orthographicFront"/>
            <a:lightRig rig="threePt" dir="t"/>
          </a:scene3d>
          <a:sp3d>
            <a:bevelT w="152400" h="50800" prst="softRound"/>
          </a:sp3d>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We need to continually hold on to our </a:t>
            </a:r>
            <a:r>
              <a:rPr lang="en-US" sz="2800" dirty="0" smtClean="0">
                <a:solidFill>
                  <a:schemeClr val="bg1"/>
                </a:solidFill>
                <a:latin typeface="Arial" panose="020B0604020202020204" pitchFamily="34" charset="0"/>
                <a:cs typeface="Arial" panose="020B0604020202020204" pitchFamily="34" charset="0"/>
              </a:rPr>
              <a:t>Savior, </a:t>
            </a:r>
            <a:r>
              <a:rPr lang="en-US" sz="2800" dirty="0">
                <a:solidFill>
                  <a:schemeClr val="bg1"/>
                </a:solidFill>
                <a:latin typeface="Arial" panose="020B0604020202020204" pitchFamily="34" charset="0"/>
                <a:cs typeface="Arial" panose="020B0604020202020204" pitchFamily="34" charset="0"/>
              </a:rPr>
              <a:t>Yahusha Ha </a:t>
            </a:r>
            <a:r>
              <a:rPr lang="en-US" sz="2800" dirty="0" smtClean="0">
                <a:solidFill>
                  <a:schemeClr val="bg1"/>
                </a:solidFill>
                <a:latin typeface="Arial" panose="020B0604020202020204" pitchFamily="34" charset="0"/>
                <a:cs typeface="Arial" panose="020B0604020202020204" pitchFamily="34" charset="0"/>
              </a:rPr>
              <a:t>Mashiach,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as </a:t>
            </a:r>
            <a:r>
              <a:rPr lang="en-US" sz="2800" dirty="0">
                <a:solidFill>
                  <a:schemeClr val="bg1"/>
                </a:solidFill>
                <a:latin typeface="Arial" panose="020B0604020202020204" pitchFamily="34" charset="0"/>
                <a:cs typeface="Arial" panose="020B0604020202020204" pitchFamily="34" charset="0"/>
              </a:rPr>
              <a:t>David did, which is recorded in Psalms 19:13:</a:t>
            </a:r>
          </a:p>
          <a:p>
            <a:pPr algn="ctr"/>
            <a:r>
              <a:rPr lang="en-US" sz="2800" b="1" dirty="0">
                <a:solidFill>
                  <a:schemeClr val="bg1"/>
                </a:solidFill>
                <a:latin typeface="Arial" panose="020B0604020202020204" pitchFamily="34" charset="0"/>
                <a:cs typeface="Arial" panose="020B0604020202020204" pitchFamily="34" charset="0"/>
              </a:rPr>
              <a:t>“Keep back thy servant also from presumptuous sins, let them not have dominion over me, then shall I be upright, and shall be innocent from the great transgression.” </a:t>
            </a:r>
            <a:r>
              <a:rPr lang="en-US" sz="2000" i="1" dirty="0">
                <a:solidFill>
                  <a:schemeClr val="bg1"/>
                </a:solidFill>
                <a:latin typeface="Arial" panose="020B0604020202020204" pitchFamily="34" charset="0"/>
                <a:cs typeface="Arial" panose="020B0604020202020204" pitchFamily="34" charset="0"/>
              </a:rPr>
              <a:t>(KJV)</a:t>
            </a:r>
          </a:p>
        </p:txBody>
      </p:sp>
      <p:pic>
        <p:nvPicPr>
          <p:cNvPr id="2" name="Picture 1">
            <a:extLst>
              <a:ext uri="{FF2B5EF4-FFF2-40B4-BE49-F238E27FC236}">
                <a16:creationId xmlns:a16="http://schemas.microsoft.com/office/drawing/2014/main" xmlns="" id="{E2D4AE2F-BA28-45C7-BEE9-90B1D5ACD3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0BCB5C5E-C0C7-4147-8296-1E2B88288826}"/>
              </a:ext>
            </a:extLst>
          </p:cNvPr>
          <p:cNvSpPr>
            <a:spLocks noGrp="1"/>
          </p:cNvSpPr>
          <p:nvPr>
            <p:ph type="sldNum" sz="quarter" idx="12"/>
          </p:nvPr>
        </p:nvSpPr>
        <p:spPr/>
        <p:txBody>
          <a:bodyPr/>
          <a:lstStyle/>
          <a:p>
            <a:fld id="{B30CEF4C-B5FD-4A91-B686-A4F403DB9147}" type="slidenum">
              <a:rPr lang="en-US" smtClean="0"/>
              <a:t>91</a:t>
            </a:fld>
            <a:endParaRPr lang="en-US"/>
          </a:p>
        </p:txBody>
      </p:sp>
    </p:spTree>
    <p:extLst>
      <p:ext uri="{BB962C8B-B14F-4D97-AF65-F5344CB8AC3E}">
        <p14:creationId xmlns:p14="http://schemas.microsoft.com/office/powerpoint/2010/main" val="630624898"/>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bject, outdoor, timepiece, grass&#10;&#10;Description automatically generated">
            <a:extLst>
              <a:ext uri="{FF2B5EF4-FFF2-40B4-BE49-F238E27FC236}">
                <a16:creationId xmlns:a16="http://schemas.microsoft.com/office/drawing/2014/main" xmlns="" id="{BDAE1CCA-39E4-4462-942B-D01B4F9475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Box 3">
            <a:extLst>
              <a:ext uri="{FF2B5EF4-FFF2-40B4-BE49-F238E27FC236}">
                <a16:creationId xmlns:a16="http://schemas.microsoft.com/office/drawing/2014/main" xmlns="" id="{286F2A79-8D3B-47C2-9F0E-CC3B99595761}"/>
              </a:ext>
            </a:extLst>
          </p:cNvPr>
          <p:cNvSpPr txBox="1"/>
          <p:nvPr/>
        </p:nvSpPr>
        <p:spPr>
          <a:xfrm>
            <a:off x="716204" y="550648"/>
            <a:ext cx="2774196" cy="5078313"/>
          </a:xfrm>
          <a:prstGeom prst="rect">
            <a:avLst/>
          </a:prstGeom>
          <a:noFill/>
        </p:spPr>
        <p:txBody>
          <a:bodyPr wrap="square" rtlCol="0">
            <a:spAutoFit/>
          </a:bodyPr>
          <a:lstStyle/>
          <a:p>
            <a:pPr algn="ctr"/>
            <a:r>
              <a:rPr lang="en-US" sz="3600" b="1" dirty="0">
                <a:solidFill>
                  <a:schemeClr val="bg1"/>
                </a:solidFill>
                <a:effectLst>
                  <a:glow rad="254000">
                    <a:schemeClr val="tx1">
                      <a:lumMod val="85000"/>
                      <a:lumOff val="15000"/>
                      <a:alpha val="86000"/>
                    </a:schemeClr>
                  </a:glow>
                </a:effectLst>
              </a:rPr>
              <a:t>Time is short! The time to make things right and turn to the Savior is </a:t>
            </a:r>
            <a:r>
              <a:rPr lang="en-US" sz="3600" b="1" dirty="0" smtClean="0">
                <a:solidFill>
                  <a:schemeClr val="bg1"/>
                </a:solidFill>
                <a:effectLst>
                  <a:glow rad="254000">
                    <a:schemeClr val="tx1">
                      <a:lumMod val="85000"/>
                      <a:lumOff val="15000"/>
                      <a:alpha val="86000"/>
                    </a:schemeClr>
                  </a:glow>
                </a:effectLst>
              </a:rPr>
              <a:t>today!  </a:t>
            </a:r>
            <a:br>
              <a:rPr lang="en-US" sz="3600" b="1" dirty="0" smtClean="0">
                <a:solidFill>
                  <a:schemeClr val="bg1"/>
                </a:solidFill>
                <a:effectLst>
                  <a:glow rad="254000">
                    <a:schemeClr val="tx1">
                      <a:lumMod val="85000"/>
                      <a:lumOff val="15000"/>
                      <a:alpha val="86000"/>
                    </a:schemeClr>
                  </a:glow>
                </a:effectLst>
              </a:rPr>
            </a:br>
            <a:r>
              <a:rPr lang="en-US" sz="3600" b="1" dirty="0" smtClean="0">
                <a:solidFill>
                  <a:schemeClr val="bg1"/>
                </a:solidFill>
                <a:effectLst>
                  <a:glow rad="254000">
                    <a:schemeClr val="tx1">
                      <a:lumMod val="85000"/>
                      <a:lumOff val="15000"/>
                      <a:alpha val="86000"/>
                    </a:schemeClr>
                  </a:glow>
                </a:effectLst>
              </a:rPr>
              <a:t>Do </a:t>
            </a:r>
            <a:r>
              <a:rPr lang="en-US" sz="3600" b="1" dirty="0">
                <a:solidFill>
                  <a:schemeClr val="bg1"/>
                </a:solidFill>
                <a:effectLst>
                  <a:glow rad="254000">
                    <a:schemeClr val="tx1">
                      <a:lumMod val="85000"/>
                      <a:lumOff val="15000"/>
                      <a:alpha val="86000"/>
                    </a:schemeClr>
                  </a:glow>
                </a:effectLst>
              </a:rPr>
              <a:t>not </a:t>
            </a:r>
            <a:r>
              <a:rPr lang="en-US" sz="3600" b="1" dirty="0" smtClean="0">
                <a:solidFill>
                  <a:schemeClr val="bg1"/>
                </a:solidFill>
                <a:effectLst>
                  <a:glow rad="254000">
                    <a:schemeClr val="tx1">
                      <a:lumMod val="85000"/>
                      <a:lumOff val="15000"/>
                      <a:alpha val="86000"/>
                    </a:schemeClr>
                  </a:glow>
                </a:effectLst>
              </a:rPr>
              <a:t/>
            </a:r>
            <a:br>
              <a:rPr lang="en-US" sz="3600" b="1" dirty="0" smtClean="0">
                <a:solidFill>
                  <a:schemeClr val="bg1"/>
                </a:solidFill>
                <a:effectLst>
                  <a:glow rad="254000">
                    <a:schemeClr val="tx1">
                      <a:lumMod val="85000"/>
                      <a:lumOff val="15000"/>
                      <a:alpha val="86000"/>
                    </a:schemeClr>
                  </a:glow>
                </a:effectLst>
              </a:rPr>
            </a:br>
            <a:r>
              <a:rPr lang="en-US" sz="3600" b="1" dirty="0" smtClean="0">
                <a:solidFill>
                  <a:schemeClr val="bg1"/>
                </a:solidFill>
                <a:effectLst>
                  <a:glow rad="254000">
                    <a:schemeClr val="tx1">
                      <a:lumMod val="85000"/>
                      <a:lumOff val="15000"/>
                      <a:alpha val="86000"/>
                    </a:schemeClr>
                  </a:glow>
                </a:effectLst>
              </a:rPr>
              <a:t>push </a:t>
            </a:r>
            <a:r>
              <a:rPr lang="en-US" sz="3600" b="1" dirty="0">
                <a:solidFill>
                  <a:schemeClr val="bg1"/>
                </a:solidFill>
                <a:effectLst>
                  <a:glow rad="254000">
                    <a:schemeClr val="tx1">
                      <a:lumMod val="85000"/>
                      <a:lumOff val="15000"/>
                      <a:alpha val="86000"/>
                    </a:schemeClr>
                  </a:glow>
                </a:effectLst>
              </a:rPr>
              <a:t>it off. </a:t>
            </a:r>
          </a:p>
        </p:txBody>
      </p:sp>
      <p:sp>
        <p:nvSpPr>
          <p:cNvPr id="5" name="TextBox 4">
            <a:extLst>
              <a:ext uri="{FF2B5EF4-FFF2-40B4-BE49-F238E27FC236}">
                <a16:creationId xmlns:a16="http://schemas.microsoft.com/office/drawing/2014/main" xmlns="" id="{26EE39A3-9CB9-4C17-9D33-7D4F0ED226B1}"/>
              </a:ext>
            </a:extLst>
          </p:cNvPr>
          <p:cNvSpPr txBox="1"/>
          <p:nvPr/>
        </p:nvSpPr>
        <p:spPr>
          <a:xfrm>
            <a:off x="7897090" y="763299"/>
            <a:ext cx="3740727" cy="5016758"/>
          </a:xfrm>
          <a:prstGeom prst="rect">
            <a:avLst/>
          </a:prstGeom>
          <a:noFill/>
        </p:spPr>
        <p:txBody>
          <a:bodyPr wrap="square" rtlCol="0">
            <a:spAutoFit/>
          </a:bodyPr>
          <a:lstStyle/>
          <a:p>
            <a:pPr algn="ctr"/>
            <a:r>
              <a:rPr lang="en-US" sz="4000" b="1" dirty="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“Today if ye will hear his voice, harden not your hearts, </a:t>
            </a:r>
            <a:r>
              <a:rPr lang="en-US" sz="4000" b="1" dirty="0" smtClean="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
            </a:r>
            <a:br>
              <a:rPr lang="en-US" sz="4000" b="1" dirty="0" smtClean="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br>
            <a:r>
              <a:rPr lang="en-US" sz="4000" b="1" dirty="0" smtClean="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as </a:t>
            </a:r>
            <a:r>
              <a:rPr lang="en-US" sz="4000" b="1" dirty="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in the provocation” </a:t>
            </a:r>
            <a:r>
              <a:rPr lang="en-US" sz="3200" b="1" dirty="0" smtClean="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a:t>
            </a:r>
            <a:r>
              <a:rPr lang="en-US" sz="3200" b="1" dirty="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Hebrews 3:15</a:t>
            </a:r>
            <a:r>
              <a:rPr lang="en-US" sz="3200" b="1" dirty="0" smtClean="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a:t>
            </a:r>
            <a:r>
              <a:rPr lang="en-US" sz="3200" dirty="0" smtClean="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rPr>
              <a:t>.</a:t>
            </a:r>
            <a:endParaRPr lang="en-US" sz="3200" b="1" dirty="0">
              <a:ln>
                <a:solidFill>
                  <a:srgbClr val="002060"/>
                </a:solidFill>
              </a:ln>
              <a:solidFill>
                <a:schemeClr val="bg1"/>
              </a:solidFill>
              <a:effectLst>
                <a:glow rad="254000">
                  <a:schemeClr val="tx1">
                    <a:lumMod val="85000"/>
                    <a:lumOff val="15000"/>
                    <a:alpha val="86000"/>
                  </a:schemeClr>
                </a:glo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5BDB1F5E-6D94-4926-8F3E-B8F4E9F0A3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5674719B-1CB1-4184-951B-495A20A756F4}"/>
              </a:ext>
            </a:extLst>
          </p:cNvPr>
          <p:cNvSpPr>
            <a:spLocks noGrp="1"/>
          </p:cNvSpPr>
          <p:nvPr>
            <p:ph type="sldNum" sz="quarter" idx="12"/>
          </p:nvPr>
        </p:nvSpPr>
        <p:spPr/>
        <p:txBody>
          <a:bodyPr/>
          <a:lstStyle/>
          <a:p>
            <a:fld id="{B30CEF4C-B5FD-4A91-B686-A4F403DB9147}" type="slidenum">
              <a:rPr lang="en-US" smtClean="0"/>
              <a:t>92</a:t>
            </a:fld>
            <a:endParaRPr lang="en-US"/>
          </a:p>
        </p:txBody>
      </p:sp>
      <p:sp>
        <p:nvSpPr>
          <p:cNvPr id="7" name="Rectangle 6"/>
          <p:cNvSpPr/>
          <p:nvPr/>
        </p:nvSpPr>
        <p:spPr>
          <a:xfrm>
            <a:off x="8468059" y="5676403"/>
            <a:ext cx="2598789" cy="923330"/>
          </a:xfrm>
          <a:prstGeom prst="rect">
            <a:avLst/>
          </a:prstGeom>
          <a:noFill/>
        </p:spPr>
        <p:txBody>
          <a:bodyPr wrap="none" lIns="91440" tIns="45720" rIns="91440" bIns="45720">
            <a:spAutoFit/>
          </a:bodyPr>
          <a:lstStyle/>
          <a:p>
            <a:pPr algn="ctr"/>
            <a:r>
              <a:rPr lang="en-US" sz="5400" b="1" cap="none" spc="0" dirty="0" smtClean="0">
                <a:ln w="1905"/>
                <a:solidFill>
                  <a:schemeClr val="bg1"/>
                </a:solidFill>
                <a:effectLst>
                  <a:innerShdw blurRad="69850" dist="43180" dir="5400000">
                    <a:srgbClr val="000000">
                      <a:alpha val="65000"/>
                    </a:srgbClr>
                  </a:innerShdw>
                </a:effectLst>
                <a:latin typeface="Bradley Hand ITC" pitchFamily="66" charset="0"/>
              </a:rPr>
              <a:t>The End</a:t>
            </a:r>
            <a:endParaRPr lang="en-US" sz="5400" b="1" cap="none" spc="0" dirty="0">
              <a:ln w="1905"/>
              <a:solidFill>
                <a:schemeClr val="bg1"/>
              </a:solidFill>
              <a:effectLst>
                <a:innerShdw blurRad="69850" dist="43180" dir="5400000">
                  <a:srgbClr val="000000">
                    <a:alpha val="65000"/>
                  </a:srgbClr>
                </a:innerShdw>
              </a:effectLst>
              <a:latin typeface="Bradley Hand ITC" pitchFamily="66" charset="0"/>
            </a:endParaRPr>
          </a:p>
        </p:txBody>
      </p:sp>
    </p:spTree>
    <p:extLst>
      <p:ext uri="{BB962C8B-B14F-4D97-AF65-F5344CB8AC3E}">
        <p14:creationId xmlns:p14="http://schemas.microsoft.com/office/powerpoint/2010/main" val="40407231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4563A3E3-D1FA-495B-8CD0-35F5C47214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xmlns="" id="{C89739BD-48DB-4E30-99B6-DD434C9FFEC7}"/>
              </a:ext>
            </a:extLst>
          </p:cNvPr>
          <p:cNvSpPr/>
          <p:nvPr/>
        </p:nvSpPr>
        <p:spPr>
          <a:xfrm>
            <a:off x="3640980" y="4332997"/>
            <a:ext cx="4696287" cy="1569660"/>
          </a:xfrm>
          <a:prstGeom prst="rect">
            <a:avLst/>
          </a:prstGeom>
          <a:solidFill>
            <a:srgbClr val="66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prstClr val="white"/>
                </a:solidFill>
                <a:effectLst>
                  <a:outerShdw dist="38100" dir="2640000" algn="bl" rotWithShape="0">
                    <a:srgbClr val="44546A">
                      <a:lumMod val="75000"/>
                    </a:srgbClr>
                  </a:outerShdw>
                </a:effectLst>
                <a:uLnTx/>
                <a:uFillTx/>
                <a:latin typeface="Calibri" panose="020F0502020204030204"/>
                <a:ea typeface="+mn-ea"/>
                <a:cs typeface="+mn-cs"/>
              </a:rPr>
              <a:t>SHALOM</a:t>
            </a:r>
          </a:p>
        </p:txBody>
      </p:sp>
      <p:pic>
        <p:nvPicPr>
          <p:cNvPr id="3" name="Picture 2">
            <a:extLst>
              <a:ext uri="{FF2B5EF4-FFF2-40B4-BE49-F238E27FC236}">
                <a16:creationId xmlns:a16="http://schemas.microsoft.com/office/drawing/2014/main" xmlns="" id="{2EA486DA-6CB3-452C-966B-3FE3E4A599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4">
            <a:extLst>
              <a:ext uri="{FF2B5EF4-FFF2-40B4-BE49-F238E27FC236}">
                <a16:creationId xmlns:a16="http://schemas.microsoft.com/office/drawing/2014/main" xmlns="" id="{B5B077C7-73F4-4046-912E-252D13BCFCB7}"/>
              </a:ext>
            </a:extLst>
          </p:cNvPr>
          <p:cNvSpPr>
            <a:spLocks noGrp="1"/>
          </p:cNvSpPr>
          <p:nvPr>
            <p:ph type="sldNum" sz="quarter" idx="12"/>
          </p:nvPr>
        </p:nvSpPr>
        <p:spPr/>
        <p:txBody>
          <a:bodyPr/>
          <a:lstStyle/>
          <a:p>
            <a:fld id="{B30CEF4C-B5FD-4A91-B686-A4F403DB9147}" type="slidenum">
              <a:rPr lang="en-US" smtClean="0"/>
              <a:t>93</a:t>
            </a:fld>
            <a:endParaRPr lang="en-US"/>
          </a:p>
        </p:txBody>
      </p:sp>
    </p:spTree>
    <p:extLst>
      <p:ext uri="{BB962C8B-B14F-4D97-AF65-F5344CB8AC3E}">
        <p14:creationId xmlns:p14="http://schemas.microsoft.com/office/powerpoint/2010/main" val="919966713"/>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CB17043-4F2F-4B90-B58C-681482C5E1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754" y="3603670"/>
            <a:ext cx="4350909" cy="2736125"/>
          </a:xfrm>
          <a:prstGeom prst="rect">
            <a:avLst/>
          </a:prstGeom>
          <a:ln w="76200">
            <a:solidFill>
              <a:srgbClr val="3C1A56"/>
            </a:solidFill>
          </a:ln>
          <a:scene3d>
            <a:camera prst="orthographicFront"/>
            <a:lightRig rig="threePt" dir="t"/>
          </a:scene3d>
          <a:sp3d>
            <a:bevelT w="152400" h="50800" prst="softRound"/>
          </a:sp3d>
        </p:spPr>
      </p:pic>
      <p:pic>
        <p:nvPicPr>
          <p:cNvPr id="5" name="Picture 4">
            <a:extLst>
              <a:ext uri="{FF2B5EF4-FFF2-40B4-BE49-F238E27FC236}">
                <a16:creationId xmlns:a16="http://schemas.microsoft.com/office/drawing/2014/main" xmlns="" id="{471299E7-5F52-47E1-8B05-65D1AF3C7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5">
            <a:extLst>
              <a:ext uri="{FF2B5EF4-FFF2-40B4-BE49-F238E27FC236}">
                <a16:creationId xmlns:a16="http://schemas.microsoft.com/office/drawing/2014/main" xmlns="" id="{557135D4-E432-4F1D-80FB-FD4351063367}"/>
              </a:ext>
            </a:extLst>
          </p:cNvPr>
          <p:cNvSpPr>
            <a:spLocks noGrp="1"/>
          </p:cNvSpPr>
          <p:nvPr>
            <p:ph type="sldNum" sz="quarter" idx="12"/>
          </p:nvPr>
        </p:nvSpPr>
        <p:spPr>
          <a:xfrm>
            <a:off x="9432568" y="6492875"/>
            <a:ext cx="2743200" cy="365125"/>
          </a:xfrm>
        </p:spPr>
        <p:txBody>
          <a:bodyPr/>
          <a:lstStyle/>
          <a:p>
            <a:fld id="{B30CEF4C-B5FD-4A91-B686-A4F403DB9147}" type="slidenum">
              <a:rPr lang="en-US" smtClean="0"/>
              <a:t>94</a:t>
            </a:fld>
            <a:endParaRPr lang="en-US"/>
          </a:p>
        </p:txBody>
      </p:sp>
      <p:pic>
        <p:nvPicPr>
          <p:cNvPr id="11" name="Picture 10">
            <a:extLst>
              <a:ext uri="{FF2B5EF4-FFF2-40B4-BE49-F238E27FC236}">
                <a16:creationId xmlns:a16="http://schemas.microsoft.com/office/drawing/2014/main" xmlns="" id="{2496C1A8-C338-40DC-95C8-4C91D78A9A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85" y="157227"/>
            <a:ext cx="4516330" cy="3354151"/>
          </a:xfrm>
          <a:prstGeom prst="rect">
            <a:avLst/>
          </a:prstGeom>
        </p:spPr>
      </p:pic>
      <p:pic>
        <p:nvPicPr>
          <p:cNvPr id="2051" name="Picture 3" descr="D:\1. Art - Main File\Torah Trees\Roots2.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004123" y="413964"/>
            <a:ext cx="6942023" cy="64560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48960" y="249519"/>
            <a:ext cx="2339102" cy="2308324"/>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600" b="1" i="1" cap="none" spc="0" dirty="0" smtClean="0">
                <a:ln w="1905"/>
                <a:solidFill>
                  <a:srgbClr val="003300"/>
                </a:solidFill>
                <a:effectLst>
                  <a:innerShdw blurRad="69850" dist="43180" dir="5400000">
                    <a:srgbClr val="000000">
                      <a:alpha val="65000"/>
                    </a:srgbClr>
                  </a:innerShdw>
                </a:effectLst>
                <a:latin typeface="Arial Black" pitchFamily="34" charset="0"/>
              </a:rPr>
              <a:t>RETURN</a:t>
            </a:r>
            <a:br>
              <a:rPr lang="en-US" sz="36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600" b="1" i="1" cap="none" spc="0" dirty="0" smtClean="0">
                <a:ln w="1905"/>
                <a:solidFill>
                  <a:srgbClr val="003300"/>
                </a:solidFill>
                <a:effectLst>
                  <a:innerShdw blurRad="69850" dist="43180" dir="5400000">
                    <a:srgbClr val="000000">
                      <a:alpha val="65000"/>
                    </a:srgbClr>
                  </a:innerShdw>
                </a:effectLst>
                <a:latin typeface="Arial Black" pitchFamily="34" charset="0"/>
              </a:rPr>
              <a:t>to your</a:t>
            </a:r>
            <a:br>
              <a:rPr lang="en-US" sz="36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600" b="1" i="1" cap="none" spc="0" dirty="0" smtClean="0">
                <a:ln w="1905"/>
                <a:solidFill>
                  <a:srgbClr val="003300"/>
                </a:solidFill>
                <a:effectLst>
                  <a:innerShdw blurRad="69850" dist="43180" dir="5400000">
                    <a:srgbClr val="000000">
                      <a:alpha val="65000"/>
                    </a:srgbClr>
                  </a:innerShdw>
                </a:effectLst>
                <a:latin typeface="Arial Black" pitchFamily="34" charset="0"/>
              </a:rPr>
              <a:t>TRUE</a:t>
            </a:r>
            <a:br>
              <a:rPr lang="en-US" sz="36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600" b="1" i="1" cap="none" spc="0" dirty="0" smtClean="0">
                <a:ln w="1905"/>
                <a:solidFill>
                  <a:srgbClr val="003300"/>
                </a:solidFill>
                <a:effectLst>
                  <a:innerShdw blurRad="69850" dist="43180" dir="5400000">
                    <a:srgbClr val="000000">
                      <a:alpha val="65000"/>
                    </a:srgbClr>
                  </a:innerShdw>
                </a:effectLst>
                <a:latin typeface="Arial Black" pitchFamily="34" charset="0"/>
              </a:rPr>
              <a:t>ROOTS</a:t>
            </a:r>
            <a:endParaRPr lang="en-US" sz="3600" b="1" i="1" cap="none" spc="0" dirty="0">
              <a:ln w="1905"/>
              <a:solidFill>
                <a:srgbClr val="003300"/>
              </a:solidFill>
              <a:effectLst>
                <a:innerShdw blurRad="69850" dist="43180" dir="5400000">
                  <a:srgbClr val="000000">
                    <a:alpha val="65000"/>
                  </a:srgbClr>
                </a:innerShdw>
              </a:effectLst>
              <a:latin typeface="Arial Black" pitchFamily="34" charset="0"/>
            </a:endParaRPr>
          </a:p>
        </p:txBody>
      </p:sp>
      <p:sp>
        <p:nvSpPr>
          <p:cNvPr id="16" name="Rectangle 15"/>
          <p:cNvSpPr/>
          <p:nvPr/>
        </p:nvSpPr>
        <p:spPr>
          <a:xfrm>
            <a:off x="9343753" y="126408"/>
            <a:ext cx="2674963" cy="2554545"/>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200" b="1" i="1" dirty="0" smtClean="0">
                <a:ln w="1905"/>
                <a:solidFill>
                  <a:srgbClr val="003300"/>
                </a:solidFill>
                <a:effectLst>
                  <a:innerShdw blurRad="69850" dist="43180" dir="5400000">
                    <a:srgbClr val="000000">
                      <a:alpha val="65000"/>
                    </a:srgbClr>
                  </a:innerShdw>
                </a:effectLst>
                <a:latin typeface="Arial Black" pitchFamily="34" charset="0"/>
              </a:rPr>
              <a:t>DIVORCE</a:t>
            </a:r>
            <a: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t/>
            </a:r>
            <a:b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t>the </a:t>
            </a:r>
            <a:b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t>Babylonian</a:t>
            </a:r>
            <a:b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t>Church</a:t>
            </a:r>
            <a:b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t>System</a:t>
            </a:r>
            <a:endParaRPr lang="en-US" sz="3200" b="1" i="1" cap="none" spc="0" dirty="0">
              <a:ln w="1905"/>
              <a:solidFill>
                <a:srgbClr val="003300"/>
              </a:solidFill>
              <a:effectLst>
                <a:innerShdw blurRad="69850" dist="43180" dir="5400000">
                  <a:srgbClr val="000000">
                    <a:alpha val="65000"/>
                  </a:srgbClr>
                </a:innerShdw>
              </a:effectLst>
              <a:latin typeface="Arial Black" pitchFamily="34" charset="0"/>
            </a:endParaRPr>
          </a:p>
        </p:txBody>
      </p:sp>
      <p:sp>
        <p:nvSpPr>
          <p:cNvPr id="17" name="Rectangle 16"/>
          <p:cNvSpPr/>
          <p:nvPr/>
        </p:nvSpPr>
        <p:spPr>
          <a:xfrm>
            <a:off x="4641663" y="5617064"/>
            <a:ext cx="4702090" cy="107721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t>      Choose</a:t>
            </a:r>
            <a:b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br>
            <a:r>
              <a:rPr lang="en-US" sz="3200" b="1" i="1" cap="none" spc="0" dirty="0" smtClean="0">
                <a:ln w="1905"/>
                <a:solidFill>
                  <a:srgbClr val="003300"/>
                </a:solidFill>
                <a:effectLst>
                  <a:innerShdw blurRad="69850" dist="43180" dir="5400000">
                    <a:srgbClr val="000000">
                      <a:alpha val="65000"/>
                    </a:srgbClr>
                  </a:innerShdw>
                </a:effectLst>
                <a:latin typeface="Arial Black" pitchFamily="34" charset="0"/>
              </a:rPr>
              <a:t>  COVENANT Torah!</a:t>
            </a:r>
            <a:endParaRPr lang="en-US" sz="3200" b="1" i="1" cap="none" spc="0" dirty="0">
              <a:ln w="1905"/>
              <a:solidFill>
                <a:srgbClr val="003300"/>
              </a:solidFill>
              <a:effectLst>
                <a:innerShdw blurRad="69850" dist="43180" dir="5400000">
                  <a:srgbClr val="000000">
                    <a:alpha val="65000"/>
                  </a:srgbClr>
                </a:innerShdw>
              </a:effectLst>
              <a:latin typeface="Arial Black" pitchFamily="34" charset="0"/>
            </a:endParaRPr>
          </a:p>
        </p:txBody>
      </p:sp>
    </p:spTree>
    <p:extLst>
      <p:ext uri="{BB962C8B-B14F-4D97-AF65-F5344CB8AC3E}">
        <p14:creationId xmlns:p14="http://schemas.microsoft.com/office/powerpoint/2010/main" val="333611828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3390</Words>
  <Application>Microsoft Office PowerPoint</Application>
  <PresentationFormat>Custom</PresentationFormat>
  <Paragraphs>341</Paragraphs>
  <Slides>94</Slides>
  <Notes>29</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69</cp:revision>
  <dcterms:created xsi:type="dcterms:W3CDTF">2020-07-01T20:10:25Z</dcterms:created>
  <dcterms:modified xsi:type="dcterms:W3CDTF">2020-12-01T04:20:15Z</dcterms:modified>
</cp:coreProperties>
</file>