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8.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9.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0.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31.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3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91"/>
  </p:notesMasterIdLst>
  <p:sldIdLst>
    <p:sldId id="256" r:id="rId4"/>
    <p:sldId id="257" r:id="rId5"/>
    <p:sldId id="259" r:id="rId6"/>
    <p:sldId id="260" r:id="rId7"/>
    <p:sldId id="261" r:id="rId8"/>
    <p:sldId id="743" r:id="rId9"/>
    <p:sldId id="745" r:id="rId10"/>
    <p:sldId id="262" r:id="rId11"/>
    <p:sldId id="258"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6" r:id="rId25"/>
    <p:sldId id="275" r:id="rId26"/>
    <p:sldId id="277" r:id="rId27"/>
    <p:sldId id="278" r:id="rId28"/>
    <p:sldId id="279" r:id="rId29"/>
    <p:sldId id="280" r:id="rId30"/>
    <p:sldId id="281" r:id="rId31"/>
    <p:sldId id="282" r:id="rId32"/>
    <p:sldId id="283" r:id="rId33"/>
    <p:sldId id="284"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9" r:id="rId47"/>
    <p:sldId id="300" r:id="rId48"/>
    <p:sldId id="301" r:id="rId49"/>
    <p:sldId id="298" r:id="rId50"/>
    <p:sldId id="302" r:id="rId51"/>
    <p:sldId id="303" r:id="rId52"/>
    <p:sldId id="304" r:id="rId53"/>
    <p:sldId id="305" r:id="rId54"/>
    <p:sldId id="306" r:id="rId55"/>
    <p:sldId id="307" r:id="rId56"/>
    <p:sldId id="308" r:id="rId57"/>
    <p:sldId id="309" r:id="rId58"/>
    <p:sldId id="311" r:id="rId59"/>
    <p:sldId id="312" r:id="rId60"/>
    <p:sldId id="313" r:id="rId61"/>
    <p:sldId id="314" r:id="rId62"/>
    <p:sldId id="315" r:id="rId63"/>
    <p:sldId id="316" r:id="rId64"/>
    <p:sldId id="317" r:id="rId65"/>
    <p:sldId id="318" r:id="rId66"/>
    <p:sldId id="320" r:id="rId67"/>
    <p:sldId id="319" r:id="rId68"/>
    <p:sldId id="321" r:id="rId69"/>
    <p:sldId id="322" r:id="rId70"/>
    <p:sldId id="323" r:id="rId71"/>
    <p:sldId id="324" r:id="rId72"/>
    <p:sldId id="325" r:id="rId73"/>
    <p:sldId id="326" r:id="rId74"/>
    <p:sldId id="327" r:id="rId75"/>
    <p:sldId id="310" r:id="rId76"/>
    <p:sldId id="328" r:id="rId77"/>
    <p:sldId id="329" r:id="rId78"/>
    <p:sldId id="330" r:id="rId79"/>
    <p:sldId id="332" r:id="rId80"/>
    <p:sldId id="333" r:id="rId81"/>
    <p:sldId id="334" r:id="rId82"/>
    <p:sldId id="331" r:id="rId83"/>
    <p:sldId id="335" r:id="rId84"/>
    <p:sldId id="336" r:id="rId85"/>
    <p:sldId id="739" r:id="rId86"/>
    <p:sldId id="737" r:id="rId87"/>
    <p:sldId id="738" r:id="rId88"/>
    <p:sldId id="741" r:id="rId89"/>
    <p:sldId id="742"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246C3"/>
    <a:srgbClr val="00FF99"/>
    <a:srgbClr val="030102"/>
    <a:srgbClr val="A5B3BE"/>
    <a:srgbClr val="7BB6F0"/>
    <a:srgbClr val="79B4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45" autoAdjust="0"/>
    <p:restoredTop sz="98817" autoAdjust="0"/>
  </p:normalViewPr>
  <p:slideViewPr>
    <p:cSldViewPr snapToGrid="0">
      <p:cViewPr>
        <p:scale>
          <a:sx n="75" d="100"/>
          <a:sy n="75" d="100"/>
        </p:scale>
        <p:origin x="-1464" y="-882"/>
      </p:cViewPr>
      <p:guideLst>
        <p:guide orient="horz" pos="2160"/>
        <p:guide pos="3840"/>
      </p:guideLst>
    </p:cSldViewPr>
  </p:slideViewPr>
  <p:notesTextViewPr>
    <p:cViewPr>
      <p:scale>
        <a:sx n="1" d="1"/>
        <a:sy n="1" d="1"/>
      </p:scale>
      <p:origin x="0" y="0"/>
    </p:cViewPr>
  </p:notesTextViewPr>
  <p:sorterViewPr>
    <p:cViewPr>
      <p:scale>
        <a:sx n="50" d="100"/>
        <a:sy n="50" d="100"/>
      </p:scale>
      <p:origin x="0" y="14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C7C8B-9A82-47F9-B783-36FB0C2F7F55}" type="datetimeFigureOut">
              <a:rPr lang="en-US" smtClean="0"/>
              <a:t>11/15/2020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F5545-D54A-4220-9525-21A3A7A9F291}" type="slidenum">
              <a:rPr lang="en-US" smtClean="0"/>
              <a:t>‹#›</a:t>
            </a:fld>
            <a:endParaRPr lang="en-US"/>
          </a:p>
        </p:txBody>
      </p:sp>
    </p:spTree>
    <p:extLst>
      <p:ext uri="{BB962C8B-B14F-4D97-AF65-F5344CB8AC3E}">
        <p14:creationId xmlns:p14="http://schemas.microsoft.com/office/powerpoint/2010/main" val="3616172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5</a:t>
            </a:fld>
            <a:endParaRPr lang="en-US"/>
          </a:p>
        </p:txBody>
      </p:sp>
    </p:spTree>
    <p:extLst>
      <p:ext uri="{BB962C8B-B14F-4D97-AF65-F5344CB8AC3E}">
        <p14:creationId xmlns:p14="http://schemas.microsoft.com/office/powerpoint/2010/main" val="1279530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25</a:t>
            </a:fld>
            <a:endParaRPr lang="en-US"/>
          </a:p>
        </p:txBody>
      </p:sp>
    </p:spTree>
    <p:extLst>
      <p:ext uri="{BB962C8B-B14F-4D97-AF65-F5344CB8AC3E}">
        <p14:creationId xmlns:p14="http://schemas.microsoft.com/office/powerpoint/2010/main" val="529811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50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834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695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508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40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214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6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430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35</a:t>
            </a:fld>
            <a:endParaRPr lang="en-US"/>
          </a:p>
        </p:txBody>
      </p:sp>
    </p:spTree>
    <p:extLst>
      <p:ext uri="{BB962C8B-B14F-4D97-AF65-F5344CB8AC3E}">
        <p14:creationId xmlns:p14="http://schemas.microsoft.com/office/powerpoint/2010/main" val="3178294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6</a:t>
            </a:fld>
            <a:endParaRPr lang="en-US"/>
          </a:p>
        </p:txBody>
      </p:sp>
    </p:spTree>
    <p:extLst>
      <p:ext uri="{BB962C8B-B14F-4D97-AF65-F5344CB8AC3E}">
        <p14:creationId xmlns:p14="http://schemas.microsoft.com/office/powerpoint/2010/main" val="1545799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439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711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849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099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041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040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47</a:t>
            </a:fld>
            <a:endParaRPr lang="en-US"/>
          </a:p>
        </p:txBody>
      </p:sp>
    </p:spTree>
    <p:extLst>
      <p:ext uri="{BB962C8B-B14F-4D97-AF65-F5344CB8AC3E}">
        <p14:creationId xmlns:p14="http://schemas.microsoft.com/office/powerpoint/2010/main" val="653860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765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49</a:t>
            </a:fld>
            <a:endParaRPr lang="en-US"/>
          </a:p>
        </p:txBody>
      </p:sp>
    </p:spTree>
    <p:extLst>
      <p:ext uri="{BB962C8B-B14F-4D97-AF65-F5344CB8AC3E}">
        <p14:creationId xmlns:p14="http://schemas.microsoft.com/office/powerpoint/2010/main" val="138334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10</a:t>
            </a:fld>
            <a:endParaRPr lang="en-US"/>
          </a:p>
        </p:txBody>
      </p:sp>
    </p:spTree>
    <p:extLst>
      <p:ext uri="{BB962C8B-B14F-4D97-AF65-F5344CB8AC3E}">
        <p14:creationId xmlns:p14="http://schemas.microsoft.com/office/powerpoint/2010/main" val="3069399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416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51</a:t>
            </a:fld>
            <a:endParaRPr lang="en-US"/>
          </a:p>
        </p:txBody>
      </p:sp>
    </p:spTree>
    <p:extLst>
      <p:ext uri="{BB962C8B-B14F-4D97-AF65-F5344CB8AC3E}">
        <p14:creationId xmlns:p14="http://schemas.microsoft.com/office/powerpoint/2010/main" val="30076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077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869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787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003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407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508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342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28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12</a:t>
            </a:fld>
            <a:endParaRPr lang="en-US"/>
          </a:p>
        </p:txBody>
      </p:sp>
    </p:spTree>
    <p:extLst>
      <p:ext uri="{BB962C8B-B14F-4D97-AF65-F5344CB8AC3E}">
        <p14:creationId xmlns:p14="http://schemas.microsoft.com/office/powerpoint/2010/main" val="1157202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62</a:t>
            </a:fld>
            <a:endParaRPr lang="en-US"/>
          </a:p>
        </p:txBody>
      </p:sp>
    </p:spTree>
    <p:extLst>
      <p:ext uri="{BB962C8B-B14F-4D97-AF65-F5344CB8AC3E}">
        <p14:creationId xmlns:p14="http://schemas.microsoft.com/office/powerpoint/2010/main" val="18241941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874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061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65</a:t>
            </a:fld>
            <a:endParaRPr lang="en-US"/>
          </a:p>
        </p:txBody>
      </p:sp>
    </p:spTree>
    <p:extLst>
      <p:ext uri="{BB962C8B-B14F-4D97-AF65-F5344CB8AC3E}">
        <p14:creationId xmlns:p14="http://schemas.microsoft.com/office/powerpoint/2010/main" val="1884580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5195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8492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69</a:t>
            </a:fld>
            <a:endParaRPr lang="en-US"/>
          </a:p>
        </p:txBody>
      </p:sp>
    </p:spTree>
    <p:extLst>
      <p:ext uri="{BB962C8B-B14F-4D97-AF65-F5344CB8AC3E}">
        <p14:creationId xmlns:p14="http://schemas.microsoft.com/office/powerpoint/2010/main" val="23279575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484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580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5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20</a:t>
            </a:fld>
            <a:endParaRPr lang="en-US"/>
          </a:p>
        </p:txBody>
      </p:sp>
    </p:spTree>
    <p:extLst>
      <p:ext uri="{BB962C8B-B14F-4D97-AF65-F5344CB8AC3E}">
        <p14:creationId xmlns:p14="http://schemas.microsoft.com/office/powerpoint/2010/main" val="37673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920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75</a:t>
            </a:fld>
            <a:endParaRPr lang="en-US"/>
          </a:p>
        </p:txBody>
      </p:sp>
    </p:spTree>
    <p:extLst>
      <p:ext uri="{BB962C8B-B14F-4D97-AF65-F5344CB8AC3E}">
        <p14:creationId xmlns:p14="http://schemas.microsoft.com/office/powerpoint/2010/main" val="608648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566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77</a:t>
            </a:fld>
            <a:endParaRPr lang="en-US"/>
          </a:p>
        </p:txBody>
      </p:sp>
    </p:spTree>
    <p:extLst>
      <p:ext uri="{BB962C8B-B14F-4D97-AF65-F5344CB8AC3E}">
        <p14:creationId xmlns:p14="http://schemas.microsoft.com/office/powerpoint/2010/main" val="3672228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399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270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80</a:t>
            </a:fld>
            <a:endParaRPr lang="en-US"/>
          </a:p>
        </p:txBody>
      </p:sp>
    </p:spTree>
    <p:extLst>
      <p:ext uri="{BB962C8B-B14F-4D97-AF65-F5344CB8AC3E}">
        <p14:creationId xmlns:p14="http://schemas.microsoft.com/office/powerpoint/2010/main" val="20641221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888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3415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F5545-D54A-4220-9525-21A3A7A9F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907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21</a:t>
            </a:fld>
            <a:endParaRPr lang="en-US"/>
          </a:p>
        </p:txBody>
      </p:sp>
    </p:spTree>
    <p:extLst>
      <p:ext uri="{BB962C8B-B14F-4D97-AF65-F5344CB8AC3E}">
        <p14:creationId xmlns:p14="http://schemas.microsoft.com/office/powerpoint/2010/main" val="42796874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DE63-0F4B-4A81-B12B-B904D0441A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2961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DE63-0F4B-4A81-B12B-B904D0441A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3883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86</a:t>
            </a:fld>
            <a:endParaRPr lang="en-US"/>
          </a:p>
        </p:txBody>
      </p:sp>
    </p:spTree>
    <p:extLst>
      <p:ext uri="{BB962C8B-B14F-4D97-AF65-F5344CB8AC3E}">
        <p14:creationId xmlns:p14="http://schemas.microsoft.com/office/powerpoint/2010/main" val="35873209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87</a:t>
            </a:fld>
            <a:endParaRPr lang="en-US"/>
          </a:p>
        </p:txBody>
      </p:sp>
    </p:spTree>
    <p:extLst>
      <p:ext uri="{BB962C8B-B14F-4D97-AF65-F5344CB8AC3E}">
        <p14:creationId xmlns:p14="http://schemas.microsoft.com/office/powerpoint/2010/main" val="522600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22</a:t>
            </a:fld>
            <a:endParaRPr lang="en-US"/>
          </a:p>
        </p:txBody>
      </p:sp>
    </p:spTree>
    <p:extLst>
      <p:ext uri="{BB962C8B-B14F-4D97-AF65-F5344CB8AC3E}">
        <p14:creationId xmlns:p14="http://schemas.microsoft.com/office/powerpoint/2010/main" val="2016843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23</a:t>
            </a:fld>
            <a:endParaRPr lang="en-US"/>
          </a:p>
        </p:txBody>
      </p:sp>
    </p:spTree>
    <p:extLst>
      <p:ext uri="{BB962C8B-B14F-4D97-AF65-F5344CB8AC3E}">
        <p14:creationId xmlns:p14="http://schemas.microsoft.com/office/powerpoint/2010/main" val="2791567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F5545-D54A-4220-9525-21A3A7A9F291}" type="slidenum">
              <a:rPr lang="en-US" smtClean="0"/>
              <a:t>24</a:t>
            </a:fld>
            <a:endParaRPr lang="en-US"/>
          </a:p>
        </p:txBody>
      </p:sp>
    </p:spTree>
    <p:extLst>
      <p:ext uri="{BB962C8B-B14F-4D97-AF65-F5344CB8AC3E}">
        <p14:creationId xmlns:p14="http://schemas.microsoft.com/office/powerpoint/2010/main" val="3942944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54471-A02E-4803-A805-7B7237885D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2A674C4-4E0F-4295-8C64-A1C378C571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0972380-D0E5-4634-A2EE-FE00E1BC908F}"/>
              </a:ext>
            </a:extLst>
          </p:cNvPr>
          <p:cNvSpPr>
            <a:spLocks noGrp="1"/>
          </p:cNvSpPr>
          <p:nvPr>
            <p:ph type="dt" sz="half" idx="10"/>
          </p:nvPr>
        </p:nvSpPr>
        <p:spPr/>
        <p:txBody>
          <a:bodyPr/>
          <a:lstStyle/>
          <a:p>
            <a:fld id="{E104D8DB-DF79-4081-8667-1BCEBEE679CF}" type="datetime1">
              <a:rPr lang="en-US" smtClean="0"/>
              <a:t>11/15/2020</a:t>
            </a:fld>
            <a:endParaRPr lang="en-US"/>
          </a:p>
        </p:txBody>
      </p:sp>
      <p:sp>
        <p:nvSpPr>
          <p:cNvPr id="5" name="Footer Placeholder 4">
            <a:extLst>
              <a:ext uri="{FF2B5EF4-FFF2-40B4-BE49-F238E27FC236}">
                <a16:creationId xmlns="" xmlns:a16="http://schemas.microsoft.com/office/drawing/2014/main" id="{CE993FDC-E67C-49FF-B1EC-1ED039E29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C668DE8-AF62-415F-942B-BBF6D006702A}"/>
              </a:ext>
            </a:extLst>
          </p:cNvPr>
          <p:cNvSpPr>
            <a:spLocks noGrp="1"/>
          </p:cNvSpPr>
          <p:nvPr>
            <p:ph type="sldNum" sz="quarter" idx="12"/>
          </p:nvPr>
        </p:nvSpPr>
        <p:spPr>
          <a:xfrm>
            <a:off x="9354671" y="6410138"/>
            <a:ext cx="2743200" cy="365125"/>
          </a:xfrm>
        </p:spPr>
        <p:txBody>
          <a:bodyPr/>
          <a:lstStyle>
            <a:lvl1pPr>
              <a:defRPr b="1">
                <a:solidFill>
                  <a:schemeClr val="tx1"/>
                </a:solidFill>
              </a:defRPr>
            </a:lvl1pPr>
          </a:lstStyle>
          <a:p>
            <a:fld id="{E024B12A-4FDB-43B8-A106-5F6FADD80DBF}" type="slidenum">
              <a:rPr lang="en-US" smtClean="0"/>
              <a:pPr/>
              <a:t>‹#›</a:t>
            </a:fld>
            <a:endParaRPr lang="en-US" dirty="0"/>
          </a:p>
        </p:txBody>
      </p:sp>
    </p:spTree>
    <p:extLst>
      <p:ext uri="{BB962C8B-B14F-4D97-AF65-F5344CB8AC3E}">
        <p14:creationId xmlns:p14="http://schemas.microsoft.com/office/powerpoint/2010/main" val="311243342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70D8BB-C6E3-412C-9FC9-727D705AD3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CEEFF1C-1246-4CAB-8512-EA861255EE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CD6A3C-F0E3-45CE-A494-005D3FFBA317}"/>
              </a:ext>
            </a:extLst>
          </p:cNvPr>
          <p:cNvSpPr>
            <a:spLocks noGrp="1"/>
          </p:cNvSpPr>
          <p:nvPr>
            <p:ph type="dt" sz="half" idx="10"/>
          </p:nvPr>
        </p:nvSpPr>
        <p:spPr/>
        <p:txBody>
          <a:bodyPr/>
          <a:lstStyle/>
          <a:p>
            <a:fld id="{9407D7B3-0E38-419F-92A3-D69F7078E920}" type="datetime1">
              <a:rPr lang="en-US" smtClean="0"/>
              <a:t>11/15/2020</a:t>
            </a:fld>
            <a:endParaRPr lang="en-US"/>
          </a:p>
        </p:txBody>
      </p:sp>
      <p:sp>
        <p:nvSpPr>
          <p:cNvPr id="5" name="Footer Placeholder 4">
            <a:extLst>
              <a:ext uri="{FF2B5EF4-FFF2-40B4-BE49-F238E27FC236}">
                <a16:creationId xmlns="" xmlns:a16="http://schemas.microsoft.com/office/drawing/2014/main" id="{E33D1D5F-2D67-4CD2-859B-E4DEDDF16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6BACAC-C775-4AEB-BFE0-5116AFDEC8A5}"/>
              </a:ext>
            </a:extLst>
          </p:cNvPr>
          <p:cNvSpPr>
            <a:spLocks noGrp="1"/>
          </p:cNvSpPr>
          <p:nvPr>
            <p:ph type="sldNum" sz="quarter" idx="12"/>
          </p:nvPr>
        </p:nvSpPr>
        <p:spPr/>
        <p:txBody>
          <a:bodyPr/>
          <a:lstStyle/>
          <a:p>
            <a:fld id="{E024B12A-4FDB-43B8-A106-5F6FADD80DBF}" type="slidenum">
              <a:rPr lang="en-US" smtClean="0"/>
              <a:t>‹#›</a:t>
            </a:fld>
            <a:endParaRPr lang="en-US"/>
          </a:p>
        </p:txBody>
      </p:sp>
    </p:spTree>
    <p:extLst>
      <p:ext uri="{BB962C8B-B14F-4D97-AF65-F5344CB8AC3E}">
        <p14:creationId xmlns:p14="http://schemas.microsoft.com/office/powerpoint/2010/main" val="64889049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3B04C97-559E-42E4-9867-364235A2E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8D41276-7B1C-40EB-A665-36666E5900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2F56668-A7D8-4864-B112-B4FD12189BE1}"/>
              </a:ext>
            </a:extLst>
          </p:cNvPr>
          <p:cNvSpPr>
            <a:spLocks noGrp="1"/>
          </p:cNvSpPr>
          <p:nvPr>
            <p:ph type="dt" sz="half" idx="10"/>
          </p:nvPr>
        </p:nvSpPr>
        <p:spPr/>
        <p:txBody>
          <a:bodyPr/>
          <a:lstStyle/>
          <a:p>
            <a:fld id="{5B769E69-9732-4F2A-8CD5-11675D113A13}" type="datetime1">
              <a:rPr lang="en-US" smtClean="0"/>
              <a:t>11/15/2020</a:t>
            </a:fld>
            <a:endParaRPr lang="en-US"/>
          </a:p>
        </p:txBody>
      </p:sp>
      <p:sp>
        <p:nvSpPr>
          <p:cNvPr id="5" name="Footer Placeholder 4">
            <a:extLst>
              <a:ext uri="{FF2B5EF4-FFF2-40B4-BE49-F238E27FC236}">
                <a16:creationId xmlns="" xmlns:a16="http://schemas.microsoft.com/office/drawing/2014/main" id="{24000CB7-3688-4C8E-852B-0E9EFF55F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18FDB83-4D51-47D9-9ADC-52A1378B7CFB}"/>
              </a:ext>
            </a:extLst>
          </p:cNvPr>
          <p:cNvSpPr>
            <a:spLocks noGrp="1"/>
          </p:cNvSpPr>
          <p:nvPr>
            <p:ph type="sldNum" sz="quarter" idx="12"/>
          </p:nvPr>
        </p:nvSpPr>
        <p:spPr/>
        <p:txBody>
          <a:bodyPr/>
          <a:lstStyle/>
          <a:p>
            <a:fld id="{E024B12A-4FDB-43B8-A106-5F6FADD80DBF}" type="slidenum">
              <a:rPr lang="en-US" smtClean="0"/>
              <a:t>‹#›</a:t>
            </a:fld>
            <a:endParaRPr lang="en-US"/>
          </a:p>
        </p:txBody>
      </p:sp>
    </p:spTree>
    <p:extLst>
      <p:ext uri="{BB962C8B-B14F-4D97-AF65-F5344CB8AC3E}">
        <p14:creationId xmlns:p14="http://schemas.microsoft.com/office/powerpoint/2010/main" val="25025173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058D5-A0A7-4851-AFB3-C52228041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DF17412-5864-49EB-8195-77B6C3F2E3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04CA0AB-C5D6-4814-A3A6-61CC3EFE84E2}"/>
              </a:ext>
            </a:extLst>
          </p:cNvPr>
          <p:cNvSpPr>
            <a:spLocks noGrp="1"/>
          </p:cNvSpPr>
          <p:nvPr>
            <p:ph type="dt" sz="half" idx="10"/>
          </p:nvPr>
        </p:nvSpPr>
        <p:spPr/>
        <p:txBody>
          <a:bodyPr/>
          <a:lstStyle/>
          <a:p>
            <a:fld id="{C85390CC-ABFD-48C8-92F9-8B35E545D1D3}" type="datetime1">
              <a:rPr lang="en-US" smtClean="0"/>
              <a:t>11/15/2020</a:t>
            </a:fld>
            <a:endParaRPr lang="en-US"/>
          </a:p>
        </p:txBody>
      </p:sp>
      <p:sp>
        <p:nvSpPr>
          <p:cNvPr id="5" name="Footer Placeholder 4">
            <a:extLst>
              <a:ext uri="{FF2B5EF4-FFF2-40B4-BE49-F238E27FC236}">
                <a16:creationId xmlns="" xmlns:a16="http://schemas.microsoft.com/office/drawing/2014/main" id="{64E3154C-C4B7-4A48-8F4D-7FAF37DAE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53D4D13-2F9E-4628-A8E2-52AA11686F89}"/>
              </a:ext>
            </a:extLst>
          </p:cNvPr>
          <p:cNvSpPr>
            <a:spLocks noGrp="1"/>
          </p:cNvSpPr>
          <p:nvPr>
            <p:ph type="sldNum" sz="quarter" idx="12"/>
          </p:nvPr>
        </p:nvSpPr>
        <p:spPr>
          <a:xfrm>
            <a:off x="9381565" y="6410138"/>
            <a:ext cx="2743200" cy="365125"/>
          </a:xfrm>
          <a:prstGeom prst="rect">
            <a:avLst/>
          </a:prstGeom>
        </p:spPr>
        <p:txBody>
          <a:bodyPr/>
          <a:lstStyle/>
          <a:p>
            <a:fld id="{EE8F8317-9812-4DCC-B218-7DB53B47D56A}" type="slidenum">
              <a:rPr lang="en-US" smtClean="0"/>
              <a:t>‹#›</a:t>
            </a:fld>
            <a:endParaRPr lang="en-US"/>
          </a:p>
        </p:txBody>
      </p:sp>
    </p:spTree>
    <p:extLst>
      <p:ext uri="{BB962C8B-B14F-4D97-AF65-F5344CB8AC3E}">
        <p14:creationId xmlns:p14="http://schemas.microsoft.com/office/powerpoint/2010/main" val="49026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BEB55C-9936-479E-9FA9-37BE0A97BC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EA434A1-3BAE-4003-9D6B-FACC2918E5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6718844-63AB-45C8-802D-E6250509CB91}"/>
              </a:ext>
            </a:extLst>
          </p:cNvPr>
          <p:cNvSpPr>
            <a:spLocks noGrp="1"/>
          </p:cNvSpPr>
          <p:nvPr>
            <p:ph type="dt" sz="half" idx="10"/>
          </p:nvPr>
        </p:nvSpPr>
        <p:spPr/>
        <p:txBody>
          <a:bodyPr/>
          <a:lstStyle/>
          <a:p>
            <a:fld id="{5B3D03CD-96E9-409E-93AD-83D8D21F7304}" type="datetime1">
              <a:rPr lang="en-US" smtClean="0"/>
              <a:t>11/15/2020</a:t>
            </a:fld>
            <a:endParaRPr lang="en-US"/>
          </a:p>
        </p:txBody>
      </p:sp>
      <p:sp>
        <p:nvSpPr>
          <p:cNvPr id="5" name="Footer Placeholder 4">
            <a:extLst>
              <a:ext uri="{FF2B5EF4-FFF2-40B4-BE49-F238E27FC236}">
                <a16:creationId xmlns="" xmlns:a16="http://schemas.microsoft.com/office/drawing/2014/main" id="{4326C03C-5057-41D6-A864-87E27BE9D119}"/>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 xmlns:a16="http://schemas.microsoft.com/office/drawing/2014/main" id="{8F2640D7-DB2D-4D3E-BAD4-C623618B9E73}"/>
              </a:ext>
            </a:extLst>
          </p:cNvPr>
          <p:cNvSpPr>
            <a:spLocks noGrp="1"/>
          </p:cNvSpPr>
          <p:nvPr>
            <p:ph type="sldNum" sz="quarter" idx="12"/>
          </p:nvPr>
        </p:nvSpPr>
        <p:spPr>
          <a:xfrm>
            <a:off x="9363635" y="6401174"/>
            <a:ext cx="2743200" cy="365125"/>
          </a:xfrm>
        </p:spPr>
        <p:txBody>
          <a:bodyPr/>
          <a:lstStyle>
            <a:lvl1pPr>
              <a:defRPr b="1">
                <a:solidFill>
                  <a:schemeClr val="tx1"/>
                </a:solidFill>
              </a:defRPr>
            </a:lvl1pPr>
          </a:lstStyle>
          <a:p>
            <a:fld id="{E024B12A-4FDB-43B8-A106-5F6FADD80DBF}" type="slidenum">
              <a:rPr lang="en-US" smtClean="0"/>
              <a:pPr/>
              <a:t>‹#›</a:t>
            </a:fld>
            <a:endParaRPr lang="en-US" dirty="0"/>
          </a:p>
        </p:txBody>
      </p:sp>
    </p:spTree>
    <p:extLst>
      <p:ext uri="{BB962C8B-B14F-4D97-AF65-F5344CB8AC3E}">
        <p14:creationId xmlns:p14="http://schemas.microsoft.com/office/powerpoint/2010/main" val="1115255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4AC67F-D376-4714-84E0-A873A476BE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A863E37-A410-4F4A-8E80-AEDF47E6DA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835A3E7-1FED-4BF8-9B8D-6A66A01C5950}"/>
              </a:ext>
            </a:extLst>
          </p:cNvPr>
          <p:cNvSpPr>
            <a:spLocks noGrp="1"/>
          </p:cNvSpPr>
          <p:nvPr>
            <p:ph type="dt" sz="half" idx="10"/>
          </p:nvPr>
        </p:nvSpPr>
        <p:spPr/>
        <p:txBody>
          <a:bodyPr/>
          <a:lstStyle/>
          <a:p>
            <a:fld id="{2C0AD723-7076-403E-9F42-2753814687AE}" type="datetime1">
              <a:rPr lang="en-US" smtClean="0"/>
              <a:t>11/15/2020</a:t>
            </a:fld>
            <a:endParaRPr lang="en-US"/>
          </a:p>
        </p:txBody>
      </p:sp>
      <p:sp>
        <p:nvSpPr>
          <p:cNvPr id="5" name="Footer Placeholder 4">
            <a:extLst>
              <a:ext uri="{FF2B5EF4-FFF2-40B4-BE49-F238E27FC236}">
                <a16:creationId xmlns="" xmlns:a16="http://schemas.microsoft.com/office/drawing/2014/main" id="{153CF70B-689F-4709-BED7-578110772429}"/>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 xmlns:a16="http://schemas.microsoft.com/office/drawing/2014/main" id="{8F2640D7-DB2D-4D3E-BAD4-C623618B9E73}"/>
              </a:ext>
            </a:extLst>
          </p:cNvPr>
          <p:cNvSpPr>
            <a:spLocks noGrp="1"/>
          </p:cNvSpPr>
          <p:nvPr>
            <p:ph type="sldNum" sz="quarter" idx="12"/>
          </p:nvPr>
        </p:nvSpPr>
        <p:spPr>
          <a:xfrm>
            <a:off x="9363635" y="6401174"/>
            <a:ext cx="2743200" cy="365125"/>
          </a:xfrm>
        </p:spPr>
        <p:txBody>
          <a:bodyPr/>
          <a:lstStyle>
            <a:lvl1pPr>
              <a:defRPr b="1">
                <a:solidFill>
                  <a:schemeClr val="tx1"/>
                </a:solidFill>
              </a:defRPr>
            </a:lvl1pPr>
          </a:lstStyle>
          <a:p>
            <a:fld id="{E024B12A-4FDB-43B8-A106-5F6FADD80DBF}" type="slidenum">
              <a:rPr lang="en-US" smtClean="0"/>
              <a:pPr/>
              <a:t>‹#›</a:t>
            </a:fld>
            <a:endParaRPr lang="en-US" dirty="0"/>
          </a:p>
        </p:txBody>
      </p:sp>
    </p:spTree>
    <p:extLst>
      <p:ext uri="{BB962C8B-B14F-4D97-AF65-F5344CB8AC3E}">
        <p14:creationId xmlns:p14="http://schemas.microsoft.com/office/powerpoint/2010/main" val="2554451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990270-2610-460F-B309-46ECB2F0C4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EB433E-B4D9-41A3-8010-3D4829BDEA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0BA709B-CB79-43B5-81C4-5FA529BAE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70E8BC9-43AA-479C-8968-A3D52B5534C3}"/>
              </a:ext>
            </a:extLst>
          </p:cNvPr>
          <p:cNvSpPr>
            <a:spLocks noGrp="1"/>
          </p:cNvSpPr>
          <p:nvPr>
            <p:ph type="dt" sz="half" idx="10"/>
          </p:nvPr>
        </p:nvSpPr>
        <p:spPr/>
        <p:txBody>
          <a:bodyPr/>
          <a:lstStyle/>
          <a:p>
            <a:fld id="{1B079425-4517-4F6E-B14E-9D4F9FD4C061}" type="datetime1">
              <a:rPr lang="en-US" smtClean="0"/>
              <a:t>11/15/2020</a:t>
            </a:fld>
            <a:endParaRPr lang="en-US"/>
          </a:p>
        </p:txBody>
      </p:sp>
      <p:sp>
        <p:nvSpPr>
          <p:cNvPr id="6" name="Footer Placeholder 5">
            <a:extLst>
              <a:ext uri="{FF2B5EF4-FFF2-40B4-BE49-F238E27FC236}">
                <a16:creationId xmlns="" xmlns:a16="http://schemas.microsoft.com/office/drawing/2014/main" id="{777BFBA5-6FCB-4308-8341-2182BBF84B32}"/>
              </a:ext>
            </a:extLst>
          </p:cNvPr>
          <p:cNvSpPr>
            <a:spLocks noGrp="1"/>
          </p:cNvSpPr>
          <p:nvPr>
            <p:ph type="ftr" sz="quarter" idx="11"/>
          </p:nvPr>
        </p:nvSpPr>
        <p:spPr/>
        <p:txBody>
          <a:bodyPr/>
          <a:lstStyle/>
          <a:p>
            <a:endParaRPr lang="en-US"/>
          </a:p>
        </p:txBody>
      </p:sp>
      <p:sp>
        <p:nvSpPr>
          <p:cNvPr id="8" name="Slide Number Placeholder 3">
            <a:extLst>
              <a:ext uri="{FF2B5EF4-FFF2-40B4-BE49-F238E27FC236}">
                <a16:creationId xmlns="" xmlns:a16="http://schemas.microsoft.com/office/drawing/2014/main" id="{8F2640D7-DB2D-4D3E-BAD4-C623618B9E73}"/>
              </a:ext>
            </a:extLst>
          </p:cNvPr>
          <p:cNvSpPr>
            <a:spLocks noGrp="1"/>
          </p:cNvSpPr>
          <p:nvPr>
            <p:ph type="sldNum" sz="quarter" idx="12"/>
          </p:nvPr>
        </p:nvSpPr>
        <p:spPr>
          <a:xfrm>
            <a:off x="9363635" y="6401174"/>
            <a:ext cx="2743200" cy="365125"/>
          </a:xfrm>
        </p:spPr>
        <p:txBody>
          <a:bodyPr/>
          <a:lstStyle>
            <a:lvl1pPr>
              <a:defRPr b="1">
                <a:solidFill>
                  <a:schemeClr val="tx1"/>
                </a:solidFill>
              </a:defRPr>
            </a:lvl1pPr>
          </a:lstStyle>
          <a:p>
            <a:fld id="{E024B12A-4FDB-43B8-A106-5F6FADD80DBF}" type="slidenum">
              <a:rPr lang="en-US" smtClean="0"/>
              <a:pPr/>
              <a:t>‹#›</a:t>
            </a:fld>
            <a:endParaRPr lang="en-US" dirty="0"/>
          </a:p>
        </p:txBody>
      </p:sp>
    </p:spTree>
    <p:extLst>
      <p:ext uri="{BB962C8B-B14F-4D97-AF65-F5344CB8AC3E}">
        <p14:creationId xmlns:p14="http://schemas.microsoft.com/office/powerpoint/2010/main" val="477020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4DF63A-9D28-46B8-944B-87C2F6FF0D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AC34E6C-824A-40B8-8044-17CF0FAF7D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EAB8A3A-9525-4D1E-B5A2-2FA9DFDC8F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4C44C64-E593-4EC0-9F50-E0722F7269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E0589E4-02D4-4C91-A9B9-317C900E93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41851E4-CC5F-4813-8C4E-6C9BCA1133E8}"/>
              </a:ext>
            </a:extLst>
          </p:cNvPr>
          <p:cNvSpPr>
            <a:spLocks noGrp="1"/>
          </p:cNvSpPr>
          <p:nvPr>
            <p:ph type="dt" sz="half" idx="10"/>
          </p:nvPr>
        </p:nvSpPr>
        <p:spPr/>
        <p:txBody>
          <a:bodyPr/>
          <a:lstStyle/>
          <a:p>
            <a:fld id="{99897B7A-6B21-4AB0-B359-DDA7B7E817A5}" type="datetime1">
              <a:rPr lang="en-US" smtClean="0"/>
              <a:t>11/15/2020</a:t>
            </a:fld>
            <a:endParaRPr lang="en-US"/>
          </a:p>
        </p:txBody>
      </p:sp>
      <p:sp>
        <p:nvSpPr>
          <p:cNvPr id="8" name="Footer Placeholder 7">
            <a:extLst>
              <a:ext uri="{FF2B5EF4-FFF2-40B4-BE49-F238E27FC236}">
                <a16:creationId xmlns="" xmlns:a16="http://schemas.microsoft.com/office/drawing/2014/main" id="{7AE7836B-50B7-44E1-85DC-91DC9C7FD2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BED1B1E-532A-47DA-B3ED-E94A77E3C0BA}"/>
              </a:ext>
            </a:extLst>
          </p:cNvPr>
          <p:cNvSpPr>
            <a:spLocks noGrp="1"/>
          </p:cNvSpPr>
          <p:nvPr>
            <p:ph type="sldNum" sz="quarter" idx="12"/>
          </p:nvPr>
        </p:nvSpPr>
        <p:spPr>
          <a:xfrm>
            <a:off x="8610600" y="6356350"/>
            <a:ext cx="2743200" cy="365125"/>
          </a:xfrm>
          <a:prstGeom prst="rect">
            <a:avLst/>
          </a:prstGeom>
        </p:spPr>
        <p:txBody>
          <a:bodyPr/>
          <a:lstStyle/>
          <a:p>
            <a:fld id="{EE8F8317-9812-4DCC-B218-7DB53B47D56A}" type="slidenum">
              <a:rPr lang="en-US" smtClean="0"/>
              <a:t>‹#›</a:t>
            </a:fld>
            <a:endParaRPr lang="en-US"/>
          </a:p>
        </p:txBody>
      </p:sp>
    </p:spTree>
    <p:extLst>
      <p:ext uri="{BB962C8B-B14F-4D97-AF65-F5344CB8AC3E}">
        <p14:creationId xmlns:p14="http://schemas.microsoft.com/office/powerpoint/2010/main" val="24358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FC3EF7-B7F4-480C-9BE3-7D11717BE3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E85546A-2EEE-48D2-B370-52E0B8C3E0B5}"/>
              </a:ext>
            </a:extLst>
          </p:cNvPr>
          <p:cNvSpPr>
            <a:spLocks noGrp="1"/>
          </p:cNvSpPr>
          <p:nvPr>
            <p:ph type="dt" sz="half" idx="10"/>
          </p:nvPr>
        </p:nvSpPr>
        <p:spPr/>
        <p:txBody>
          <a:bodyPr/>
          <a:lstStyle/>
          <a:p>
            <a:fld id="{3A13F1BA-72C6-479E-B8C9-72D38E6CD5AD}" type="datetime1">
              <a:rPr lang="en-US" smtClean="0"/>
              <a:t>11/15/2020</a:t>
            </a:fld>
            <a:endParaRPr lang="en-US"/>
          </a:p>
        </p:txBody>
      </p:sp>
      <p:sp>
        <p:nvSpPr>
          <p:cNvPr id="4" name="Footer Placeholder 3">
            <a:extLst>
              <a:ext uri="{FF2B5EF4-FFF2-40B4-BE49-F238E27FC236}">
                <a16:creationId xmlns="" xmlns:a16="http://schemas.microsoft.com/office/drawing/2014/main" id="{A91766D3-39C3-4630-84B5-8D3B4BC8ABAB}"/>
              </a:ext>
            </a:extLst>
          </p:cNvPr>
          <p:cNvSpPr>
            <a:spLocks noGrp="1"/>
          </p:cNvSpPr>
          <p:nvPr>
            <p:ph type="ftr" sz="quarter" idx="11"/>
          </p:nvPr>
        </p:nvSpPr>
        <p:spPr/>
        <p:txBody>
          <a:bodyPr/>
          <a:lstStyle/>
          <a:p>
            <a:endParaRPr lang="en-US"/>
          </a:p>
        </p:txBody>
      </p:sp>
      <p:sp>
        <p:nvSpPr>
          <p:cNvPr id="6" name="Slide Number Placeholder 3">
            <a:extLst>
              <a:ext uri="{FF2B5EF4-FFF2-40B4-BE49-F238E27FC236}">
                <a16:creationId xmlns="" xmlns:a16="http://schemas.microsoft.com/office/drawing/2014/main" id="{8F2640D7-DB2D-4D3E-BAD4-C623618B9E73}"/>
              </a:ext>
            </a:extLst>
          </p:cNvPr>
          <p:cNvSpPr>
            <a:spLocks noGrp="1"/>
          </p:cNvSpPr>
          <p:nvPr>
            <p:ph type="sldNum" sz="quarter" idx="12"/>
          </p:nvPr>
        </p:nvSpPr>
        <p:spPr>
          <a:xfrm>
            <a:off x="9363635" y="6401174"/>
            <a:ext cx="2743200" cy="365125"/>
          </a:xfrm>
        </p:spPr>
        <p:txBody>
          <a:bodyPr/>
          <a:lstStyle>
            <a:lvl1pPr>
              <a:defRPr b="1">
                <a:solidFill>
                  <a:schemeClr val="tx1"/>
                </a:solidFill>
              </a:defRPr>
            </a:lvl1pPr>
          </a:lstStyle>
          <a:p>
            <a:fld id="{E024B12A-4FDB-43B8-A106-5F6FADD80DBF}" type="slidenum">
              <a:rPr lang="en-US" smtClean="0"/>
              <a:pPr/>
              <a:t>‹#›</a:t>
            </a:fld>
            <a:endParaRPr lang="en-US" dirty="0"/>
          </a:p>
        </p:txBody>
      </p:sp>
    </p:spTree>
    <p:extLst>
      <p:ext uri="{BB962C8B-B14F-4D97-AF65-F5344CB8AC3E}">
        <p14:creationId xmlns:p14="http://schemas.microsoft.com/office/powerpoint/2010/main" val="1060415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030281-8CAE-40A6-89C6-F5BC4F3E5B29}"/>
              </a:ext>
            </a:extLst>
          </p:cNvPr>
          <p:cNvSpPr>
            <a:spLocks noGrp="1"/>
          </p:cNvSpPr>
          <p:nvPr>
            <p:ph type="dt" sz="half" idx="10"/>
          </p:nvPr>
        </p:nvSpPr>
        <p:spPr/>
        <p:txBody>
          <a:bodyPr/>
          <a:lstStyle/>
          <a:p>
            <a:fld id="{C177B67F-480B-469D-BA48-1EE34CFE14AB}" type="datetime1">
              <a:rPr lang="en-US" smtClean="0"/>
              <a:t>11/15/2020</a:t>
            </a:fld>
            <a:endParaRPr lang="en-US"/>
          </a:p>
        </p:txBody>
      </p:sp>
      <p:sp>
        <p:nvSpPr>
          <p:cNvPr id="3" name="Footer Placeholder 2">
            <a:extLst>
              <a:ext uri="{FF2B5EF4-FFF2-40B4-BE49-F238E27FC236}">
                <a16:creationId xmlns="" xmlns:a16="http://schemas.microsoft.com/office/drawing/2014/main" id="{0053E2E9-3BC8-4E8B-B7E7-561ED6C29971}"/>
              </a:ext>
            </a:extLst>
          </p:cNvPr>
          <p:cNvSpPr>
            <a:spLocks noGrp="1"/>
          </p:cNvSpPr>
          <p:nvPr>
            <p:ph type="ftr" sz="quarter" idx="11"/>
          </p:nvPr>
        </p:nvSpPr>
        <p:spPr/>
        <p:txBody>
          <a:bodyPr/>
          <a:lstStyle/>
          <a:p>
            <a:endParaRPr lang="en-US"/>
          </a:p>
        </p:txBody>
      </p:sp>
      <p:sp>
        <p:nvSpPr>
          <p:cNvPr id="5" name="Slide Number Placeholder 3">
            <a:extLst>
              <a:ext uri="{FF2B5EF4-FFF2-40B4-BE49-F238E27FC236}">
                <a16:creationId xmlns="" xmlns:a16="http://schemas.microsoft.com/office/drawing/2014/main" id="{8F2640D7-DB2D-4D3E-BAD4-C623618B9E73}"/>
              </a:ext>
            </a:extLst>
          </p:cNvPr>
          <p:cNvSpPr>
            <a:spLocks noGrp="1"/>
          </p:cNvSpPr>
          <p:nvPr>
            <p:ph type="sldNum" sz="quarter" idx="12"/>
          </p:nvPr>
        </p:nvSpPr>
        <p:spPr>
          <a:xfrm>
            <a:off x="9363635" y="6401174"/>
            <a:ext cx="2743200" cy="365125"/>
          </a:xfrm>
        </p:spPr>
        <p:txBody>
          <a:bodyPr/>
          <a:lstStyle>
            <a:lvl1pPr>
              <a:defRPr b="1">
                <a:solidFill>
                  <a:schemeClr val="tx1"/>
                </a:solidFill>
              </a:defRPr>
            </a:lvl1pPr>
          </a:lstStyle>
          <a:p>
            <a:fld id="{E024B12A-4FDB-43B8-A106-5F6FADD80DBF}" type="slidenum">
              <a:rPr lang="en-US" smtClean="0"/>
              <a:pPr/>
              <a:t>‹#›</a:t>
            </a:fld>
            <a:endParaRPr lang="en-US" dirty="0"/>
          </a:p>
        </p:txBody>
      </p:sp>
    </p:spTree>
    <p:extLst>
      <p:ext uri="{BB962C8B-B14F-4D97-AF65-F5344CB8AC3E}">
        <p14:creationId xmlns:p14="http://schemas.microsoft.com/office/powerpoint/2010/main" val="4270620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2C3997-BF27-4938-BDF7-CCABD67D95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BA62C30-0A95-425D-873D-55A448333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373A5EA-3966-4091-B4DA-CD1581D5C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2BAE4E5-4B08-4E8F-A6DA-67BAB3B359C8}"/>
              </a:ext>
            </a:extLst>
          </p:cNvPr>
          <p:cNvSpPr>
            <a:spLocks noGrp="1"/>
          </p:cNvSpPr>
          <p:nvPr>
            <p:ph type="dt" sz="half" idx="10"/>
          </p:nvPr>
        </p:nvSpPr>
        <p:spPr/>
        <p:txBody>
          <a:bodyPr/>
          <a:lstStyle/>
          <a:p>
            <a:fld id="{ED23A327-712A-4604-83C2-47A34FCB1943}" type="datetime1">
              <a:rPr lang="en-US" smtClean="0"/>
              <a:t>11/15/2020</a:t>
            </a:fld>
            <a:endParaRPr lang="en-US"/>
          </a:p>
        </p:txBody>
      </p:sp>
      <p:sp>
        <p:nvSpPr>
          <p:cNvPr id="6" name="Footer Placeholder 5">
            <a:extLst>
              <a:ext uri="{FF2B5EF4-FFF2-40B4-BE49-F238E27FC236}">
                <a16:creationId xmlns="" xmlns:a16="http://schemas.microsoft.com/office/drawing/2014/main" id="{6525DB60-D309-4818-AF80-1D71B71EEC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1BA9C13-0045-477C-83EA-5F2994E0BE31}"/>
              </a:ext>
            </a:extLst>
          </p:cNvPr>
          <p:cNvSpPr>
            <a:spLocks noGrp="1"/>
          </p:cNvSpPr>
          <p:nvPr>
            <p:ph type="sldNum" sz="quarter" idx="12"/>
          </p:nvPr>
        </p:nvSpPr>
        <p:spPr>
          <a:xfrm>
            <a:off x="8610600" y="6356350"/>
            <a:ext cx="2743200" cy="365125"/>
          </a:xfrm>
          <a:prstGeom prst="rect">
            <a:avLst/>
          </a:prstGeom>
        </p:spPr>
        <p:txBody>
          <a:bodyPr/>
          <a:lstStyle/>
          <a:p>
            <a:fld id="{EE8F8317-9812-4DCC-B218-7DB53B47D56A}" type="slidenum">
              <a:rPr lang="en-US" smtClean="0"/>
              <a:t>‹#›</a:t>
            </a:fld>
            <a:endParaRPr lang="en-US"/>
          </a:p>
        </p:txBody>
      </p:sp>
    </p:spTree>
    <p:extLst>
      <p:ext uri="{BB962C8B-B14F-4D97-AF65-F5344CB8AC3E}">
        <p14:creationId xmlns:p14="http://schemas.microsoft.com/office/powerpoint/2010/main" val="289854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38584B-AE4B-43CE-8909-F857C066D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B1B5C9E-156B-4ABD-B24B-69F54B1112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AB306C-F68C-43EC-96BF-02E4E27623D8}"/>
              </a:ext>
            </a:extLst>
          </p:cNvPr>
          <p:cNvSpPr>
            <a:spLocks noGrp="1"/>
          </p:cNvSpPr>
          <p:nvPr>
            <p:ph type="dt" sz="half" idx="10"/>
          </p:nvPr>
        </p:nvSpPr>
        <p:spPr/>
        <p:txBody>
          <a:bodyPr/>
          <a:lstStyle/>
          <a:p>
            <a:fld id="{8A9D3EDE-F7C6-458A-9620-0D3DEF91CDC3}" type="datetime1">
              <a:rPr lang="en-US" smtClean="0"/>
              <a:t>11/15/2020</a:t>
            </a:fld>
            <a:endParaRPr lang="en-US"/>
          </a:p>
        </p:txBody>
      </p:sp>
      <p:sp>
        <p:nvSpPr>
          <p:cNvPr id="5" name="Footer Placeholder 4">
            <a:extLst>
              <a:ext uri="{FF2B5EF4-FFF2-40B4-BE49-F238E27FC236}">
                <a16:creationId xmlns="" xmlns:a16="http://schemas.microsoft.com/office/drawing/2014/main" id="{2091947B-D45D-45DF-B555-6F78A96E3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0D5DB6B-3D46-439E-B753-9BB54ABC1227}"/>
              </a:ext>
            </a:extLst>
          </p:cNvPr>
          <p:cNvSpPr>
            <a:spLocks noGrp="1"/>
          </p:cNvSpPr>
          <p:nvPr>
            <p:ph type="sldNum" sz="quarter" idx="12"/>
          </p:nvPr>
        </p:nvSpPr>
        <p:spPr/>
        <p:txBody>
          <a:bodyPr/>
          <a:lstStyle/>
          <a:p>
            <a:fld id="{E024B12A-4FDB-43B8-A106-5F6FADD80DBF}" type="slidenum">
              <a:rPr lang="en-US" smtClean="0"/>
              <a:t>‹#›</a:t>
            </a:fld>
            <a:endParaRPr lang="en-US"/>
          </a:p>
        </p:txBody>
      </p:sp>
    </p:spTree>
    <p:extLst>
      <p:ext uri="{BB962C8B-B14F-4D97-AF65-F5344CB8AC3E}">
        <p14:creationId xmlns:p14="http://schemas.microsoft.com/office/powerpoint/2010/main" val="58778387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5482B4-8511-48AF-8AB2-754D5232A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A97B492-ED5C-486D-A793-9E28014DF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D61553D-F7E6-431C-A401-EF0B85D3B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0C7EE46-EA99-4F38-A8C4-E53A070B5C6B}"/>
              </a:ext>
            </a:extLst>
          </p:cNvPr>
          <p:cNvSpPr>
            <a:spLocks noGrp="1"/>
          </p:cNvSpPr>
          <p:nvPr>
            <p:ph type="dt" sz="half" idx="10"/>
          </p:nvPr>
        </p:nvSpPr>
        <p:spPr/>
        <p:txBody>
          <a:bodyPr/>
          <a:lstStyle/>
          <a:p>
            <a:fld id="{7BA6D1D9-A34A-4395-88A8-02AE35FBFD17}" type="datetime1">
              <a:rPr lang="en-US" smtClean="0"/>
              <a:t>11/15/2020</a:t>
            </a:fld>
            <a:endParaRPr lang="en-US"/>
          </a:p>
        </p:txBody>
      </p:sp>
      <p:sp>
        <p:nvSpPr>
          <p:cNvPr id="6" name="Footer Placeholder 5">
            <a:extLst>
              <a:ext uri="{FF2B5EF4-FFF2-40B4-BE49-F238E27FC236}">
                <a16:creationId xmlns="" xmlns:a16="http://schemas.microsoft.com/office/drawing/2014/main" id="{2E151EB9-E59F-40DF-9226-CE80CFFC7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FDCE1E2-B0AB-4F32-8E09-18A3D04BE9F7}"/>
              </a:ext>
            </a:extLst>
          </p:cNvPr>
          <p:cNvSpPr>
            <a:spLocks noGrp="1"/>
          </p:cNvSpPr>
          <p:nvPr>
            <p:ph type="sldNum" sz="quarter" idx="12"/>
          </p:nvPr>
        </p:nvSpPr>
        <p:spPr>
          <a:xfrm>
            <a:off x="8610600" y="6356350"/>
            <a:ext cx="2743200" cy="365125"/>
          </a:xfrm>
          <a:prstGeom prst="rect">
            <a:avLst/>
          </a:prstGeom>
        </p:spPr>
        <p:txBody>
          <a:bodyPr/>
          <a:lstStyle/>
          <a:p>
            <a:fld id="{EE8F8317-9812-4DCC-B218-7DB53B47D56A}" type="slidenum">
              <a:rPr lang="en-US" smtClean="0"/>
              <a:t>‹#›</a:t>
            </a:fld>
            <a:endParaRPr lang="en-US"/>
          </a:p>
        </p:txBody>
      </p:sp>
    </p:spTree>
    <p:extLst>
      <p:ext uri="{BB962C8B-B14F-4D97-AF65-F5344CB8AC3E}">
        <p14:creationId xmlns:p14="http://schemas.microsoft.com/office/powerpoint/2010/main" val="871715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F55C48-8946-47D2-8934-9627F25B2D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E6236FC-03BF-4021-8764-5144205E9E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98C5EA-40D4-493F-8923-D8903EF1E7AC}"/>
              </a:ext>
            </a:extLst>
          </p:cNvPr>
          <p:cNvSpPr>
            <a:spLocks noGrp="1"/>
          </p:cNvSpPr>
          <p:nvPr>
            <p:ph type="dt" sz="half" idx="10"/>
          </p:nvPr>
        </p:nvSpPr>
        <p:spPr/>
        <p:txBody>
          <a:bodyPr/>
          <a:lstStyle/>
          <a:p>
            <a:fld id="{D26DE08D-FB4D-451D-9B23-27008158E75A}" type="datetime1">
              <a:rPr lang="en-US" smtClean="0"/>
              <a:t>11/15/2020</a:t>
            </a:fld>
            <a:endParaRPr lang="en-US"/>
          </a:p>
        </p:txBody>
      </p:sp>
      <p:sp>
        <p:nvSpPr>
          <p:cNvPr id="5" name="Footer Placeholder 4">
            <a:extLst>
              <a:ext uri="{FF2B5EF4-FFF2-40B4-BE49-F238E27FC236}">
                <a16:creationId xmlns="" xmlns:a16="http://schemas.microsoft.com/office/drawing/2014/main" id="{DE7156A7-2D0D-4570-B5B7-EE85204A5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CD11E12-5CB0-4F19-8DED-941D4BE6D0E7}"/>
              </a:ext>
            </a:extLst>
          </p:cNvPr>
          <p:cNvSpPr>
            <a:spLocks noGrp="1"/>
          </p:cNvSpPr>
          <p:nvPr>
            <p:ph type="sldNum" sz="quarter" idx="12"/>
          </p:nvPr>
        </p:nvSpPr>
        <p:spPr>
          <a:xfrm>
            <a:off x="8610600" y="6356350"/>
            <a:ext cx="2743200" cy="365125"/>
          </a:xfrm>
          <a:prstGeom prst="rect">
            <a:avLst/>
          </a:prstGeom>
        </p:spPr>
        <p:txBody>
          <a:bodyPr/>
          <a:lstStyle/>
          <a:p>
            <a:fld id="{EE8F8317-9812-4DCC-B218-7DB53B47D56A}" type="slidenum">
              <a:rPr lang="en-US" smtClean="0"/>
              <a:t>‹#›</a:t>
            </a:fld>
            <a:endParaRPr lang="en-US"/>
          </a:p>
        </p:txBody>
      </p:sp>
    </p:spTree>
    <p:extLst>
      <p:ext uri="{BB962C8B-B14F-4D97-AF65-F5344CB8AC3E}">
        <p14:creationId xmlns:p14="http://schemas.microsoft.com/office/powerpoint/2010/main" val="228322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21B43F-6807-4C09-B4AA-10AB43F2E7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5B19078-FA1F-47B1-A412-51E780104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D2D981-8BEA-48EB-B856-E9C7B3C2F8E3}"/>
              </a:ext>
            </a:extLst>
          </p:cNvPr>
          <p:cNvSpPr>
            <a:spLocks noGrp="1"/>
          </p:cNvSpPr>
          <p:nvPr>
            <p:ph type="dt" sz="half" idx="10"/>
          </p:nvPr>
        </p:nvSpPr>
        <p:spPr/>
        <p:txBody>
          <a:bodyPr/>
          <a:lstStyle/>
          <a:p>
            <a:fld id="{A1B21819-FBED-4149-9398-C2C83721250D}" type="datetime1">
              <a:rPr lang="en-US" smtClean="0"/>
              <a:t>11/15/2020</a:t>
            </a:fld>
            <a:endParaRPr lang="en-US"/>
          </a:p>
        </p:txBody>
      </p:sp>
      <p:sp>
        <p:nvSpPr>
          <p:cNvPr id="5" name="Footer Placeholder 4">
            <a:extLst>
              <a:ext uri="{FF2B5EF4-FFF2-40B4-BE49-F238E27FC236}">
                <a16:creationId xmlns="" xmlns:a16="http://schemas.microsoft.com/office/drawing/2014/main" id="{C1A2DEEE-E5DD-45D2-AA9F-66824AE64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9AF1D93-C531-4333-8DC8-2702AB1FC31C}"/>
              </a:ext>
            </a:extLst>
          </p:cNvPr>
          <p:cNvSpPr>
            <a:spLocks noGrp="1"/>
          </p:cNvSpPr>
          <p:nvPr>
            <p:ph type="sldNum" sz="quarter" idx="12"/>
          </p:nvPr>
        </p:nvSpPr>
        <p:spPr>
          <a:xfrm>
            <a:off x="8610600" y="6356350"/>
            <a:ext cx="2743200" cy="365125"/>
          </a:xfrm>
          <a:prstGeom prst="rect">
            <a:avLst/>
          </a:prstGeom>
        </p:spPr>
        <p:txBody>
          <a:bodyPr/>
          <a:lstStyle/>
          <a:p>
            <a:fld id="{EE8F8317-9812-4DCC-B218-7DB53B47D56A}" type="slidenum">
              <a:rPr lang="en-US" smtClean="0"/>
              <a:t>‹#›</a:t>
            </a:fld>
            <a:endParaRPr lang="en-US"/>
          </a:p>
        </p:txBody>
      </p:sp>
    </p:spTree>
    <p:extLst>
      <p:ext uri="{BB962C8B-B14F-4D97-AF65-F5344CB8AC3E}">
        <p14:creationId xmlns:p14="http://schemas.microsoft.com/office/powerpoint/2010/main" val="3968519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770456-AC92-4E9B-862A-06230085D3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D2FABA4-B3C9-4D10-A69E-F076E8B427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AD59927-3784-43CE-948F-8D58426407AD}"/>
              </a:ext>
            </a:extLst>
          </p:cNvPr>
          <p:cNvSpPr>
            <a:spLocks noGrp="1"/>
          </p:cNvSpPr>
          <p:nvPr>
            <p:ph type="dt" sz="half" idx="10"/>
          </p:nvPr>
        </p:nvSpPr>
        <p:spPr/>
        <p:txBody>
          <a:bodyPr/>
          <a:lstStyle/>
          <a:p>
            <a:fld id="{EFB2B309-06F4-4C63-A050-5DF993337B2A}" type="datetime1">
              <a:rPr lang="en-US" smtClean="0"/>
              <a:t>11/15/2020</a:t>
            </a:fld>
            <a:endParaRPr lang="en-US"/>
          </a:p>
        </p:txBody>
      </p:sp>
      <p:sp>
        <p:nvSpPr>
          <p:cNvPr id="5" name="Footer Placeholder 4">
            <a:extLst>
              <a:ext uri="{FF2B5EF4-FFF2-40B4-BE49-F238E27FC236}">
                <a16:creationId xmlns="" xmlns:a16="http://schemas.microsoft.com/office/drawing/2014/main" id="{2B7872EC-BF2D-4CBF-B9AC-DA07F09F6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75ADDFF-FD42-4B55-9A86-0E3B113C1AE2}"/>
              </a:ext>
            </a:extLst>
          </p:cNvPr>
          <p:cNvSpPr>
            <a:spLocks noGrp="1"/>
          </p:cNvSpPr>
          <p:nvPr>
            <p:ph type="sldNum" sz="quarter" idx="12"/>
          </p:nvPr>
        </p:nvSpPr>
        <p:spPr/>
        <p:txBody>
          <a:bodyPr/>
          <a:lstStyle/>
          <a:p>
            <a:fld id="{00F8A1E3-37F3-4AB3-8B80-C7967F358492}" type="slidenum">
              <a:rPr lang="en-US" smtClean="0"/>
              <a:t>‹#›</a:t>
            </a:fld>
            <a:endParaRPr lang="en-US"/>
          </a:p>
        </p:txBody>
      </p:sp>
    </p:spTree>
    <p:extLst>
      <p:ext uri="{BB962C8B-B14F-4D97-AF65-F5344CB8AC3E}">
        <p14:creationId xmlns:p14="http://schemas.microsoft.com/office/powerpoint/2010/main" val="170168869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80C2F6-A00F-45C1-A57C-C679E41F6F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BABBDD5-ECC0-46E4-A0CE-85D374A953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4ED8F5A-559A-486A-BAE6-307390BDB655}"/>
              </a:ext>
            </a:extLst>
          </p:cNvPr>
          <p:cNvSpPr>
            <a:spLocks noGrp="1"/>
          </p:cNvSpPr>
          <p:nvPr>
            <p:ph type="dt" sz="half" idx="10"/>
          </p:nvPr>
        </p:nvSpPr>
        <p:spPr/>
        <p:txBody>
          <a:bodyPr/>
          <a:lstStyle/>
          <a:p>
            <a:fld id="{D398E7CB-F697-4352-8671-DF5FF39026BF}" type="datetime1">
              <a:rPr lang="en-US" smtClean="0"/>
              <a:t>11/15/2020</a:t>
            </a:fld>
            <a:endParaRPr lang="en-US"/>
          </a:p>
        </p:txBody>
      </p:sp>
      <p:sp>
        <p:nvSpPr>
          <p:cNvPr id="5" name="Footer Placeholder 4">
            <a:extLst>
              <a:ext uri="{FF2B5EF4-FFF2-40B4-BE49-F238E27FC236}">
                <a16:creationId xmlns="" xmlns:a16="http://schemas.microsoft.com/office/drawing/2014/main" id="{CF2F9ED3-9325-4EC2-9D19-266D91843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2C19BC5-B383-4248-BE91-367A3D843EB4}"/>
              </a:ext>
            </a:extLst>
          </p:cNvPr>
          <p:cNvSpPr>
            <a:spLocks noGrp="1"/>
          </p:cNvSpPr>
          <p:nvPr>
            <p:ph type="sldNum" sz="quarter" idx="12"/>
          </p:nvPr>
        </p:nvSpPr>
        <p:spPr/>
        <p:txBody>
          <a:bodyPr/>
          <a:lstStyle/>
          <a:p>
            <a:fld id="{00F8A1E3-37F3-4AB3-8B80-C7967F358492}" type="slidenum">
              <a:rPr lang="en-US" smtClean="0"/>
              <a:t>‹#›</a:t>
            </a:fld>
            <a:endParaRPr lang="en-US"/>
          </a:p>
        </p:txBody>
      </p:sp>
    </p:spTree>
    <p:extLst>
      <p:ext uri="{BB962C8B-B14F-4D97-AF65-F5344CB8AC3E}">
        <p14:creationId xmlns:p14="http://schemas.microsoft.com/office/powerpoint/2010/main" val="144924405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6DADC4-AD81-4C65-8E2B-D1882F4B1C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35CF424-5989-4763-8224-3A68700CF0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B94B4FA-C205-45C5-9357-45E34885E891}"/>
              </a:ext>
            </a:extLst>
          </p:cNvPr>
          <p:cNvSpPr>
            <a:spLocks noGrp="1"/>
          </p:cNvSpPr>
          <p:nvPr>
            <p:ph type="dt" sz="half" idx="10"/>
          </p:nvPr>
        </p:nvSpPr>
        <p:spPr/>
        <p:txBody>
          <a:bodyPr/>
          <a:lstStyle/>
          <a:p>
            <a:fld id="{E8C97AF9-5F49-4CB4-A781-84F7DE8C246A}" type="datetime1">
              <a:rPr lang="en-US" smtClean="0"/>
              <a:t>11/15/2020</a:t>
            </a:fld>
            <a:endParaRPr lang="en-US"/>
          </a:p>
        </p:txBody>
      </p:sp>
      <p:sp>
        <p:nvSpPr>
          <p:cNvPr id="5" name="Footer Placeholder 4">
            <a:extLst>
              <a:ext uri="{FF2B5EF4-FFF2-40B4-BE49-F238E27FC236}">
                <a16:creationId xmlns="" xmlns:a16="http://schemas.microsoft.com/office/drawing/2014/main" id="{7A2D1DF5-2470-4E63-9878-481EB9691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61EA65-633E-40D5-9AE2-0BCD947B38C1}"/>
              </a:ext>
            </a:extLst>
          </p:cNvPr>
          <p:cNvSpPr>
            <a:spLocks noGrp="1"/>
          </p:cNvSpPr>
          <p:nvPr>
            <p:ph type="sldNum" sz="quarter" idx="12"/>
          </p:nvPr>
        </p:nvSpPr>
        <p:spPr/>
        <p:txBody>
          <a:bodyPr/>
          <a:lstStyle/>
          <a:p>
            <a:fld id="{00F8A1E3-37F3-4AB3-8B80-C7967F358492}" type="slidenum">
              <a:rPr lang="en-US" smtClean="0"/>
              <a:t>‹#›</a:t>
            </a:fld>
            <a:endParaRPr lang="en-US"/>
          </a:p>
        </p:txBody>
      </p:sp>
    </p:spTree>
    <p:extLst>
      <p:ext uri="{BB962C8B-B14F-4D97-AF65-F5344CB8AC3E}">
        <p14:creationId xmlns:p14="http://schemas.microsoft.com/office/powerpoint/2010/main" val="17554962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E7B8DE-9664-4B57-A1A8-89E6DA90B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EB8FAC1-A2BE-4CC8-BB7D-9F754A642F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0499FF1-D11D-45D4-B38D-DF8CC21EF1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66676FA-567D-4D7B-8AEE-E163AAB39344}"/>
              </a:ext>
            </a:extLst>
          </p:cNvPr>
          <p:cNvSpPr>
            <a:spLocks noGrp="1"/>
          </p:cNvSpPr>
          <p:nvPr>
            <p:ph type="dt" sz="half" idx="10"/>
          </p:nvPr>
        </p:nvSpPr>
        <p:spPr/>
        <p:txBody>
          <a:bodyPr/>
          <a:lstStyle/>
          <a:p>
            <a:fld id="{EBD140A8-84D2-42CC-BF74-9F29AD0D3D21}" type="datetime1">
              <a:rPr lang="en-US" smtClean="0"/>
              <a:t>11/15/2020</a:t>
            </a:fld>
            <a:endParaRPr lang="en-US"/>
          </a:p>
        </p:txBody>
      </p:sp>
      <p:sp>
        <p:nvSpPr>
          <p:cNvPr id="6" name="Footer Placeholder 5">
            <a:extLst>
              <a:ext uri="{FF2B5EF4-FFF2-40B4-BE49-F238E27FC236}">
                <a16:creationId xmlns="" xmlns:a16="http://schemas.microsoft.com/office/drawing/2014/main" id="{98E6A8B3-B90A-4A3C-A875-267A4C2302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0DEA936-1724-4CF0-BED7-0C3DC1ADB384}"/>
              </a:ext>
            </a:extLst>
          </p:cNvPr>
          <p:cNvSpPr>
            <a:spLocks noGrp="1"/>
          </p:cNvSpPr>
          <p:nvPr>
            <p:ph type="sldNum" sz="quarter" idx="12"/>
          </p:nvPr>
        </p:nvSpPr>
        <p:spPr/>
        <p:txBody>
          <a:bodyPr/>
          <a:lstStyle/>
          <a:p>
            <a:fld id="{00F8A1E3-37F3-4AB3-8B80-C7967F358492}" type="slidenum">
              <a:rPr lang="en-US" smtClean="0"/>
              <a:t>‹#›</a:t>
            </a:fld>
            <a:endParaRPr lang="en-US"/>
          </a:p>
        </p:txBody>
      </p:sp>
    </p:spTree>
    <p:extLst>
      <p:ext uri="{BB962C8B-B14F-4D97-AF65-F5344CB8AC3E}">
        <p14:creationId xmlns:p14="http://schemas.microsoft.com/office/powerpoint/2010/main" val="411198679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68CB2A-B4ED-41C3-B260-7C2AC5784A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4E17833-0EB3-4775-B18F-E0D1AE439C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7C8FCE8-8251-4B03-AE88-7DD77E132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3014414-8E59-49D7-8460-91ECD149C8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BB8CA25-3459-4C72-AE5A-401F084A8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1F6A885-28B2-45B5-A41C-C180417778FA}"/>
              </a:ext>
            </a:extLst>
          </p:cNvPr>
          <p:cNvSpPr>
            <a:spLocks noGrp="1"/>
          </p:cNvSpPr>
          <p:nvPr>
            <p:ph type="dt" sz="half" idx="10"/>
          </p:nvPr>
        </p:nvSpPr>
        <p:spPr/>
        <p:txBody>
          <a:bodyPr/>
          <a:lstStyle/>
          <a:p>
            <a:fld id="{6A9FDAAA-51A1-4201-B904-5AF35B78FD22}" type="datetime1">
              <a:rPr lang="en-US" smtClean="0"/>
              <a:t>11/15/2020</a:t>
            </a:fld>
            <a:endParaRPr lang="en-US"/>
          </a:p>
        </p:txBody>
      </p:sp>
      <p:sp>
        <p:nvSpPr>
          <p:cNvPr id="8" name="Footer Placeholder 7">
            <a:extLst>
              <a:ext uri="{FF2B5EF4-FFF2-40B4-BE49-F238E27FC236}">
                <a16:creationId xmlns="" xmlns:a16="http://schemas.microsoft.com/office/drawing/2014/main" id="{A515F242-9A77-425C-A94C-C271BE8385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242F8F6-BA4B-42F5-B67F-985AE15B1CAC}"/>
              </a:ext>
            </a:extLst>
          </p:cNvPr>
          <p:cNvSpPr>
            <a:spLocks noGrp="1"/>
          </p:cNvSpPr>
          <p:nvPr>
            <p:ph type="sldNum" sz="quarter" idx="12"/>
          </p:nvPr>
        </p:nvSpPr>
        <p:spPr/>
        <p:txBody>
          <a:bodyPr/>
          <a:lstStyle/>
          <a:p>
            <a:fld id="{00F8A1E3-37F3-4AB3-8B80-C7967F358492}" type="slidenum">
              <a:rPr lang="en-US" smtClean="0"/>
              <a:t>‹#›</a:t>
            </a:fld>
            <a:endParaRPr lang="en-US"/>
          </a:p>
        </p:txBody>
      </p:sp>
    </p:spTree>
    <p:extLst>
      <p:ext uri="{BB962C8B-B14F-4D97-AF65-F5344CB8AC3E}">
        <p14:creationId xmlns:p14="http://schemas.microsoft.com/office/powerpoint/2010/main" val="421785439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ADF5EE-47B8-4500-8F14-DCE1A7FE6A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6D2B384-D144-4F6E-9BC1-2E83E354B274}"/>
              </a:ext>
            </a:extLst>
          </p:cNvPr>
          <p:cNvSpPr>
            <a:spLocks noGrp="1"/>
          </p:cNvSpPr>
          <p:nvPr>
            <p:ph type="dt" sz="half" idx="10"/>
          </p:nvPr>
        </p:nvSpPr>
        <p:spPr/>
        <p:txBody>
          <a:bodyPr/>
          <a:lstStyle/>
          <a:p>
            <a:fld id="{A4A78E3D-EF2D-4505-92A9-C200351D3241}" type="datetime1">
              <a:rPr lang="en-US" smtClean="0"/>
              <a:t>11/15/2020</a:t>
            </a:fld>
            <a:endParaRPr lang="en-US"/>
          </a:p>
        </p:txBody>
      </p:sp>
      <p:sp>
        <p:nvSpPr>
          <p:cNvPr id="4" name="Footer Placeholder 3">
            <a:extLst>
              <a:ext uri="{FF2B5EF4-FFF2-40B4-BE49-F238E27FC236}">
                <a16:creationId xmlns="" xmlns:a16="http://schemas.microsoft.com/office/drawing/2014/main" id="{FBCA1BB4-6743-4637-B7D9-E3EA543189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58D74A2-BA8E-40F9-AD81-38696EAE0F4F}"/>
              </a:ext>
            </a:extLst>
          </p:cNvPr>
          <p:cNvSpPr>
            <a:spLocks noGrp="1"/>
          </p:cNvSpPr>
          <p:nvPr>
            <p:ph type="sldNum" sz="quarter" idx="12"/>
          </p:nvPr>
        </p:nvSpPr>
        <p:spPr/>
        <p:txBody>
          <a:bodyPr/>
          <a:lstStyle/>
          <a:p>
            <a:fld id="{00F8A1E3-37F3-4AB3-8B80-C7967F358492}" type="slidenum">
              <a:rPr lang="en-US" smtClean="0"/>
              <a:t>‹#›</a:t>
            </a:fld>
            <a:endParaRPr lang="en-US"/>
          </a:p>
        </p:txBody>
      </p:sp>
    </p:spTree>
    <p:extLst>
      <p:ext uri="{BB962C8B-B14F-4D97-AF65-F5344CB8AC3E}">
        <p14:creationId xmlns:p14="http://schemas.microsoft.com/office/powerpoint/2010/main" val="211422090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7AD0E97-D792-485F-9F89-29431BA22417}"/>
              </a:ext>
            </a:extLst>
          </p:cNvPr>
          <p:cNvSpPr>
            <a:spLocks noGrp="1"/>
          </p:cNvSpPr>
          <p:nvPr>
            <p:ph type="dt" sz="half" idx="10"/>
          </p:nvPr>
        </p:nvSpPr>
        <p:spPr/>
        <p:txBody>
          <a:bodyPr/>
          <a:lstStyle/>
          <a:p>
            <a:fld id="{48747DEB-E5BD-465F-8A1F-EAA97E100227}" type="datetime1">
              <a:rPr lang="en-US" smtClean="0"/>
              <a:t>11/15/2020</a:t>
            </a:fld>
            <a:endParaRPr lang="en-US"/>
          </a:p>
        </p:txBody>
      </p:sp>
      <p:sp>
        <p:nvSpPr>
          <p:cNvPr id="3" name="Footer Placeholder 2">
            <a:extLst>
              <a:ext uri="{FF2B5EF4-FFF2-40B4-BE49-F238E27FC236}">
                <a16:creationId xmlns="" xmlns:a16="http://schemas.microsoft.com/office/drawing/2014/main" id="{8C861C45-8236-461F-8290-CF651224AB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EB95EB5-2BC5-406A-AA96-4E386462730E}"/>
              </a:ext>
            </a:extLst>
          </p:cNvPr>
          <p:cNvSpPr>
            <a:spLocks noGrp="1"/>
          </p:cNvSpPr>
          <p:nvPr>
            <p:ph type="sldNum" sz="quarter" idx="12"/>
          </p:nvPr>
        </p:nvSpPr>
        <p:spPr/>
        <p:txBody>
          <a:bodyPr/>
          <a:lstStyle/>
          <a:p>
            <a:fld id="{00F8A1E3-37F3-4AB3-8B80-C7967F358492}" type="slidenum">
              <a:rPr lang="en-US" smtClean="0"/>
              <a:t>‹#›</a:t>
            </a:fld>
            <a:endParaRPr lang="en-US"/>
          </a:p>
        </p:txBody>
      </p:sp>
    </p:spTree>
    <p:extLst>
      <p:ext uri="{BB962C8B-B14F-4D97-AF65-F5344CB8AC3E}">
        <p14:creationId xmlns:p14="http://schemas.microsoft.com/office/powerpoint/2010/main" val="36860378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D55277-C9E6-40FE-9DC3-DD7CFBAF79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9C00AFF-5ECE-4E0A-BC78-F6DD65B6DB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865AAF2-DD4C-49F2-A33D-42646F6D5727}"/>
              </a:ext>
            </a:extLst>
          </p:cNvPr>
          <p:cNvSpPr>
            <a:spLocks noGrp="1"/>
          </p:cNvSpPr>
          <p:nvPr>
            <p:ph type="dt" sz="half" idx="10"/>
          </p:nvPr>
        </p:nvSpPr>
        <p:spPr/>
        <p:txBody>
          <a:bodyPr/>
          <a:lstStyle/>
          <a:p>
            <a:fld id="{59E08934-BBF1-4EC2-9E16-223FFA1A8DD8}" type="datetime1">
              <a:rPr lang="en-US" smtClean="0"/>
              <a:t>11/15/2020</a:t>
            </a:fld>
            <a:endParaRPr lang="en-US"/>
          </a:p>
        </p:txBody>
      </p:sp>
      <p:sp>
        <p:nvSpPr>
          <p:cNvPr id="5" name="Footer Placeholder 4">
            <a:extLst>
              <a:ext uri="{FF2B5EF4-FFF2-40B4-BE49-F238E27FC236}">
                <a16:creationId xmlns="" xmlns:a16="http://schemas.microsoft.com/office/drawing/2014/main" id="{F9BF28BA-BB6B-46F1-BA3E-1059D5F5F3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FAB7790-2EC3-479C-AAA9-723E53769805}"/>
              </a:ext>
            </a:extLst>
          </p:cNvPr>
          <p:cNvSpPr>
            <a:spLocks noGrp="1"/>
          </p:cNvSpPr>
          <p:nvPr>
            <p:ph type="sldNum" sz="quarter" idx="12"/>
          </p:nvPr>
        </p:nvSpPr>
        <p:spPr/>
        <p:txBody>
          <a:bodyPr/>
          <a:lstStyle/>
          <a:p>
            <a:fld id="{E024B12A-4FDB-43B8-A106-5F6FADD80DBF}" type="slidenum">
              <a:rPr lang="en-US" smtClean="0"/>
              <a:t>‹#›</a:t>
            </a:fld>
            <a:endParaRPr lang="en-US"/>
          </a:p>
        </p:txBody>
      </p:sp>
    </p:spTree>
    <p:extLst>
      <p:ext uri="{BB962C8B-B14F-4D97-AF65-F5344CB8AC3E}">
        <p14:creationId xmlns:p14="http://schemas.microsoft.com/office/powerpoint/2010/main" val="26858838"/>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573AA3-1CBB-470F-ADF9-35716BB3E0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E2B8EBD-4EB5-4440-B3EA-42D1736221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AA7EBE6-E402-473E-AD6E-F86830B38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9D99254-62A9-408D-BC54-FCDA19924E92}"/>
              </a:ext>
            </a:extLst>
          </p:cNvPr>
          <p:cNvSpPr>
            <a:spLocks noGrp="1"/>
          </p:cNvSpPr>
          <p:nvPr>
            <p:ph type="dt" sz="half" idx="10"/>
          </p:nvPr>
        </p:nvSpPr>
        <p:spPr/>
        <p:txBody>
          <a:bodyPr/>
          <a:lstStyle/>
          <a:p>
            <a:fld id="{E7BAE2BA-319F-4571-881A-09724486140E}" type="datetime1">
              <a:rPr lang="en-US" smtClean="0"/>
              <a:t>11/15/2020</a:t>
            </a:fld>
            <a:endParaRPr lang="en-US"/>
          </a:p>
        </p:txBody>
      </p:sp>
      <p:sp>
        <p:nvSpPr>
          <p:cNvPr id="6" name="Footer Placeholder 5">
            <a:extLst>
              <a:ext uri="{FF2B5EF4-FFF2-40B4-BE49-F238E27FC236}">
                <a16:creationId xmlns="" xmlns:a16="http://schemas.microsoft.com/office/drawing/2014/main" id="{1277EDAB-9859-44AA-ABF9-F460F8FCF0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67C59E2-2FC3-403F-BBB6-EB7D76E1DF04}"/>
              </a:ext>
            </a:extLst>
          </p:cNvPr>
          <p:cNvSpPr>
            <a:spLocks noGrp="1"/>
          </p:cNvSpPr>
          <p:nvPr>
            <p:ph type="sldNum" sz="quarter" idx="12"/>
          </p:nvPr>
        </p:nvSpPr>
        <p:spPr/>
        <p:txBody>
          <a:bodyPr/>
          <a:lstStyle/>
          <a:p>
            <a:fld id="{00F8A1E3-37F3-4AB3-8B80-C7967F358492}" type="slidenum">
              <a:rPr lang="en-US" smtClean="0"/>
              <a:t>‹#›</a:t>
            </a:fld>
            <a:endParaRPr lang="en-US"/>
          </a:p>
        </p:txBody>
      </p:sp>
    </p:spTree>
    <p:extLst>
      <p:ext uri="{BB962C8B-B14F-4D97-AF65-F5344CB8AC3E}">
        <p14:creationId xmlns:p14="http://schemas.microsoft.com/office/powerpoint/2010/main" val="42424862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52B5E1-1FAC-4703-B29B-C46FC3CE01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0765C8F-E4BD-4D22-9A49-53387B35D6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3A56FBE-67D1-4843-83E3-F860BCE165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793A113-8908-432B-A7E2-EE5B8029D426}"/>
              </a:ext>
            </a:extLst>
          </p:cNvPr>
          <p:cNvSpPr>
            <a:spLocks noGrp="1"/>
          </p:cNvSpPr>
          <p:nvPr>
            <p:ph type="dt" sz="half" idx="10"/>
          </p:nvPr>
        </p:nvSpPr>
        <p:spPr/>
        <p:txBody>
          <a:bodyPr/>
          <a:lstStyle/>
          <a:p>
            <a:fld id="{43B7A694-47D3-40E8-8EBD-2751F6A64C03}" type="datetime1">
              <a:rPr lang="en-US" smtClean="0"/>
              <a:t>11/15/2020</a:t>
            </a:fld>
            <a:endParaRPr lang="en-US"/>
          </a:p>
        </p:txBody>
      </p:sp>
      <p:sp>
        <p:nvSpPr>
          <p:cNvPr id="6" name="Footer Placeholder 5">
            <a:extLst>
              <a:ext uri="{FF2B5EF4-FFF2-40B4-BE49-F238E27FC236}">
                <a16:creationId xmlns="" xmlns:a16="http://schemas.microsoft.com/office/drawing/2014/main" id="{76C8C740-AC4F-49F5-AE70-F43D93D74C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91065D0-BCF8-4842-92C3-410746FDB009}"/>
              </a:ext>
            </a:extLst>
          </p:cNvPr>
          <p:cNvSpPr>
            <a:spLocks noGrp="1"/>
          </p:cNvSpPr>
          <p:nvPr>
            <p:ph type="sldNum" sz="quarter" idx="12"/>
          </p:nvPr>
        </p:nvSpPr>
        <p:spPr/>
        <p:txBody>
          <a:bodyPr/>
          <a:lstStyle/>
          <a:p>
            <a:fld id="{00F8A1E3-37F3-4AB3-8B80-C7967F358492}" type="slidenum">
              <a:rPr lang="en-US" smtClean="0"/>
              <a:t>‹#›</a:t>
            </a:fld>
            <a:endParaRPr lang="en-US"/>
          </a:p>
        </p:txBody>
      </p:sp>
    </p:spTree>
    <p:extLst>
      <p:ext uri="{BB962C8B-B14F-4D97-AF65-F5344CB8AC3E}">
        <p14:creationId xmlns:p14="http://schemas.microsoft.com/office/powerpoint/2010/main" val="74390867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BAF122-D39A-47DF-8F6C-3DA766E9B8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1AD316E-9E7B-4C4E-84FA-4B49056A69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BAE0DB5-1CE1-44BB-B85A-B409D0C0CDB9}"/>
              </a:ext>
            </a:extLst>
          </p:cNvPr>
          <p:cNvSpPr>
            <a:spLocks noGrp="1"/>
          </p:cNvSpPr>
          <p:nvPr>
            <p:ph type="dt" sz="half" idx="10"/>
          </p:nvPr>
        </p:nvSpPr>
        <p:spPr/>
        <p:txBody>
          <a:bodyPr/>
          <a:lstStyle/>
          <a:p>
            <a:fld id="{B347BF0D-6F42-4C74-8A5C-4DCAA5D19917}" type="datetime1">
              <a:rPr lang="en-US" smtClean="0"/>
              <a:t>11/15/2020</a:t>
            </a:fld>
            <a:endParaRPr lang="en-US"/>
          </a:p>
        </p:txBody>
      </p:sp>
      <p:sp>
        <p:nvSpPr>
          <p:cNvPr id="5" name="Footer Placeholder 4">
            <a:extLst>
              <a:ext uri="{FF2B5EF4-FFF2-40B4-BE49-F238E27FC236}">
                <a16:creationId xmlns="" xmlns:a16="http://schemas.microsoft.com/office/drawing/2014/main" id="{DE2750BD-25D5-433C-9EBE-33AA34E10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15A1058-38C9-4203-858B-5333FBF6385F}"/>
              </a:ext>
            </a:extLst>
          </p:cNvPr>
          <p:cNvSpPr>
            <a:spLocks noGrp="1"/>
          </p:cNvSpPr>
          <p:nvPr>
            <p:ph type="sldNum" sz="quarter" idx="12"/>
          </p:nvPr>
        </p:nvSpPr>
        <p:spPr/>
        <p:txBody>
          <a:bodyPr/>
          <a:lstStyle/>
          <a:p>
            <a:fld id="{00F8A1E3-37F3-4AB3-8B80-C7967F358492}" type="slidenum">
              <a:rPr lang="en-US" smtClean="0"/>
              <a:t>‹#›</a:t>
            </a:fld>
            <a:endParaRPr lang="en-US"/>
          </a:p>
        </p:txBody>
      </p:sp>
    </p:spTree>
    <p:extLst>
      <p:ext uri="{BB962C8B-B14F-4D97-AF65-F5344CB8AC3E}">
        <p14:creationId xmlns:p14="http://schemas.microsoft.com/office/powerpoint/2010/main" val="330017584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8A9B630-D043-4960-A8A5-C4B38C4D9F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F0F87D2-A1B7-4643-A299-961EC55653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1847CB-2284-41FE-AB66-3F3220E7E5ED}"/>
              </a:ext>
            </a:extLst>
          </p:cNvPr>
          <p:cNvSpPr>
            <a:spLocks noGrp="1"/>
          </p:cNvSpPr>
          <p:nvPr>
            <p:ph type="dt" sz="half" idx="10"/>
          </p:nvPr>
        </p:nvSpPr>
        <p:spPr/>
        <p:txBody>
          <a:bodyPr/>
          <a:lstStyle/>
          <a:p>
            <a:fld id="{49DD345C-6042-44FB-B4E6-CB93C9DE2C39}" type="datetime1">
              <a:rPr lang="en-US" smtClean="0"/>
              <a:t>11/15/2020</a:t>
            </a:fld>
            <a:endParaRPr lang="en-US"/>
          </a:p>
        </p:txBody>
      </p:sp>
      <p:sp>
        <p:nvSpPr>
          <p:cNvPr id="5" name="Footer Placeholder 4">
            <a:extLst>
              <a:ext uri="{FF2B5EF4-FFF2-40B4-BE49-F238E27FC236}">
                <a16:creationId xmlns="" xmlns:a16="http://schemas.microsoft.com/office/drawing/2014/main" id="{76CAF693-A3B4-4AED-BD3B-AAE489CC7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400A06E-1978-425F-9452-963187F596FF}"/>
              </a:ext>
            </a:extLst>
          </p:cNvPr>
          <p:cNvSpPr>
            <a:spLocks noGrp="1"/>
          </p:cNvSpPr>
          <p:nvPr>
            <p:ph type="sldNum" sz="quarter" idx="12"/>
          </p:nvPr>
        </p:nvSpPr>
        <p:spPr/>
        <p:txBody>
          <a:bodyPr/>
          <a:lstStyle/>
          <a:p>
            <a:fld id="{00F8A1E3-37F3-4AB3-8B80-C7967F358492}" type="slidenum">
              <a:rPr lang="en-US" smtClean="0"/>
              <a:t>‹#›</a:t>
            </a:fld>
            <a:endParaRPr lang="en-US"/>
          </a:p>
        </p:txBody>
      </p:sp>
    </p:spTree>
    <p:extLst>
      <p:ext uri="{BB962C8B-B14F-4D97-AF65-F5344CB8AC3E}">
        <p14:creationId xmlns:p14="http://schemas.microsoft.com/office/powerpoint/2010/main" val="372584526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E40EB9-FD4B-4D1D-B9AA-ACEC5337C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877D6CE-356B-4959-95BD-39D5AC191D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334DEDF-1E00-4B4C-8B02-7BD6B17DA9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B2C7063-DA50-49DE-B944-4548B7EC82D3}"/>
              </a:ext>
            </a:extLst>
          </p:cNvPr>
          <p:cNvSpPr>
            <a:spLocks noGrp="1"/>
          </p:cNvSpPr>
          <p:nvPr>
            <p:ph type="dt" sz="half" idx="10"/>
          </p:nvPr>
        </p:nvSpPr>
        <p:spPr/>
        <p:txBody>
          <a:bodyPr/>
          <a:lstStyle/>
          <a:p>
            <a:fld id="{F09867AC-F9B0-49EC-A949-207F208BC313}" type="datetime1">
              <a:rPr lang="en-US" smtClean="0"/>
              <a:t>11/15/2020</a:t>
            </a:fld>
            <a:endParaRPr lang="en-US"/>
          </a:p>
        </p:txBody>
      </p:sp>
      <p:sp>
        <p:nvSpPr>
          <p:cNvPr id="6" name="Footer Placeholder 5">
            <a:extLst>
              <a:ext uri="{FF2B5EF4-FFF2-40B4-BE49-F238E27FC236}">
                <a16:creationId xmlns="" xmlns:a16="http://schemas.microsoft.com/office/drawing/2014/main" id="{EAD610FD-765D-4664-99E8-BAEFFB13B9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53DA963-5618-4D64-8113-F131BE0C45AF}"/>
              </a:ext>
            </a:extLst>
          </p:cNvPr>
          <p:cNvSpPr>
            <a:spLocks noGrp="1"/>
          </p:cNvSpPr>
          <p:nvPr>
            <p:ph type="sldNum" sz="quarter" idx="12"/>
          </p:nvPr>
        </p:nvSpPr>
        <p:spPr/>
        <p:txBody>
          <a:bodyPr/>
          <a:lstStyle/>
          <a:p>
            <a:fld id="{E024B12A-4FDB-43B8-A106-5F6FADD80DBF}" type="slidenum">
              <a:rPr lang="en-US" smtClean="0"/>
              <a:t>‹#›</a:t>
            </a:fld>
            <a:endParaRPr lang="en-US"/>
          </a:p>
        </p:txBody>
      </p:sp>
    </p:spTree>
    <p:extLst>
      <p:ext uri="{BB962C8B-B14F-4D97-AF65-F5344CB8AC3E}">
        <p14:creationId xmlns:p14="http://schemas.microsoft.com/office/powerpoint/2010/main" val="413292702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4E5DBD-0469-4733-8D7D-406E02738F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EABB54-E92D-45C6-A444-40FA8277B9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DA47B44-D4D2-4E5C-9637-A683C74318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D6DD70B-00D0-4F20-B0F5-5DDCE019E2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3742317-597A-4FB4-987B-477BB3005C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7F1FBA3-1315-42DF-81BF-C0EC925A4AB7}"/>
              </a:ext>
            </a:extLst>
          </p:cNvPr>
          <p:cNvSpPr>
            <a:spLocks noGrp="1"/>
          </p:cNvSpPr>
          <p:nvPr>
            <p:ph type="dt" sz="half" idx="10"/>
          </p:nvPr>
        </p:nvSpPr>
        <p:spPr/>
        <p:txBody>
          <a:bodyPr/>
          <a:lstStyle/>
          <a:p>
            <a:fld id="{77062E65-E18E-4ED2-8BA1-43350371244D}" type="datetime1">
              <a:rPr lang="en-US" smtClean="0"/>
              <a:t>11/15/2020</a:t>
            </a:fld>
            <a:endParaRPr lang="en-US"/>
          </a:p>
        </p:txBody>
      </p:sp>
      <p:sp>
        <p:nvSpPr>
          <p:cNvPr id="8" name="Footer Placeholder 7">
            <a:extLst>
              <a:ext uri="{FF2B5EF4-FFF2-40B4-BE49-F238E27FC236}">
                <a16:creationId xmlns="" xmlns:a16="http://schemas.microsoft.com/office/drawing/2014/main" id="{279FCB4D-580E-4FF1-9403-B88CF1565B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FEB34C7-79AC-4132-84E1-7A0CF104CBE6}"/>
              </a:ext>
            </a:extLst>
          </p:cNvPr>
          <p:cNvSpPr>
            <a:spLocks noGrp="1"/>
          </p:cNvSpPr>
          <p:nvPr>
            <p:ph type="sldNum" sz="quarter" idx="12"/>
          </p:nvPr>
        </p:nvSpPr>
        <p:spPr/>
        <p:txBody>
          <a:bodyPr/>
          <a:lstStyle/>
          <a:p>
            <a:fld id="{E024B12A-4FDB-43B8-A106-5F6FADD80DBF}" type="slidenum">
              <a:rPr lang="en-US" smtClean="0"/>
              <a:t>‹#›</a:t>
            </a:fld>
            <a:endParaRPr lang="en-US"/>
          </a:p>
        </p:txBody>
      </p:sp>
    </p:spTree>
    <p:extLst>
      <p:ext uri="{BB962C8B-B14F-4D97-AF65-F5344CB8AC3E}">
        <p14:creationId xmlns:p14="http://schemas.microsoft.com/office/powerpoint/2010/main" val="114121570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CED40F-D200-4CA2-8485-FF0D292090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C1725D2-CAF5-4DF5-955F-F78CCCCC0742}"/>
              </a:ext>
            </a:extLst>
          </p:cNvPr>
          <p:cNvSpPr>
            <a:spLocks noGrp="1"/>
          </p:cNvSpPr>
          <p:nvPr>
            <p:ph type="dt" sz="half" idx="10"/>
          </p:nvPr>
        </p:nvSpPr>
        <p:spPr/>
        <p:txBody>
          <a:bodyPr/>
          <a:lstStyle/>
          <a:p>
            <a:fld id="{887E5AA5-C261-48CC-9E33-FA010E3B0BBE}" type="datetime1">
              <a:rPr lang="en-US" smtClean="0"/>
              <a:t>11/15/2020</a:t>
            </a:fld>
            <a:endParaRPr lang="en-US"/>
          </a:p>
        </p:txBody>
      </p:sp>
      <p:sp>
        <p:nvSpPr>
          <p:cNvPr id="4" name="Footer Placeholder 3">
            <a:extLst>
              <a:ext uri="{FF2B5EF4-FFF2-40B4-BE49-F238E27FC236}">
                <a16:creationId xmlns="" xmlns:a16="http://schemas.microsoft.com/office/drawing/2014/main" id="{62180BA1-79A2-46F3-887B-0200F43FCA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56CC360-00C2-454D-8241-810E4AB18E2B}"/>
              </a:ext>
            </a:extLst>
          </p:cNvPr>
          <p:cNvSpPr>
            <a:spLocks noGrp="1"/>
          </p:cNvSpPr>
          <p:nvPr>
            <p:ph type="sldNum" sz="quarter" idx="12"/>
          </p:nvPr>
        </p:nvSpPr>
        <p:spPr/>
        <p:txBody>
          <a:bodyPr/>
          <a:lstStyle/>
          <a:p>
            <a:fld id="{E024B12A-4FDB-43B8-A106-5F6FADD80DBF}" type="slidenum">
              <a:rPr lang="en-US" smtClean="0"/>
              <a:t>‹#›</a:t>
            </a:fld>
            <a:endParaRPr lang="en-US"/>
          </a:p>
        </p:txBody>
      </p:sp>
    </p:spTree>
    <p:extLst>
      <p:ext uri="{BB962C8B-B14F-4D97-AF65-F5344CB8AC3E}">
        <p14:creationId xmlns:p14="http://schemas.microsoft.com/office/powerpoint/2010/main" val="267930368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7482629-ED4B-4D60-8E7D-193240C5A8BB}"/>
              </a:ext>
            </a:extLst>
          </p:cNvPr>
          <p:cNvSpPr>
            <a:spLocks noGrp="1"/>
          </p:cNvSpPr>
          <p:nvPr>
            <p:ph type="dt" sz="half" idx="10"/>
          </p:nvPr>
        </p:nvSpPr>
        <p:spPr/>
        <p:txBody>
          <a:bodyPr/>
          <a:lstStyle/>
          <a:p>
            <a:fld id="{30FFC6AE-F3E3-48F2-A76D-D332961D1914}" type="datetime1">
              <a:rPr lang="en-US" smtClean="0"/>
              <a:t>11/15/2020</a:t>
            </a:fld>
            <a:endParaRPr lang="en-US"/>
          </a:p>
        </p:txBody>
      </p:sp>
      <p:sp>
        <p:nvSpPr>
          <p:cNvPr id="3" name="Footer Placeholder 2">
            <a:extLst>
              <a:ext uri="{FF2B5EF4-FFF2-40B4-BE49-F238E27FC236}">
                <a16:creationId xmlns="" xmlns:a16="http://schemas.microsoft.com/office/drawing/2014/main" id="{34401123-E6B3-413E-A4A3-C9DF64D35E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F2640D7-DB2D-4D3E-BAD4-C623618B9E73}"/>
              </a:ext>
            </a:extLst>
          </p:cNvPr>
          <p:cNvSpPr>
            <a:spLocks noGrp="1"/>
          </p:cNvSpPr>
          <p:nvPr>
            <p:ph type="sldNum" sz="quarter" idx="12"/>
          </p:nvPr>
        </p:nvSpPr>
        <p:spPr>
          <a:xfrm>
            <a:off x="9363635" y="6401174"/>
            <a:ext cx="2743200" cy="365125"/>
          </a:xfrm>
        </p:spPr>
        <p:txBody>
          <a:bodyPr/>
          <a:lstStyle>
            <a:lvl1pPr>
              <a:defRPr b="1">
                <a:solidFill>
                  <a:schemeClr val="tx1"/>
                </a:solidFill>
              </a:defRPr>
            </a:lvl1pPr>
          </a:lstStyle>
          <a:p>
            <a:fld id="{E024B12A-4FDB-43B8-A106-5F6FADD80DBF}" type="slidenum">
              <a:rPr lang="en-US" smtClean="0"/>
              <a:pPr/>
              <a:t>‹#›</a:t>
            </a:fld>
            <a:endParaRPr lang="en-US" dirty="0"/>
          </a:p>
        </p:txBody>
      </p:sp>
    </p:spTree>
    <p:extLst>
      <p:ext uri="{BB962C8B-B14F-4D97-AF65-F5344CB8AC3E}">
        <p14:creationId xmlns:p14="http://schemas.microsoft.com/office/powerpoint/2010/main" val="26675366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FEBCDE-DF79-491F-AB74-2387109E5C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CF5E17A-8A58-4394-B637-8079823979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2D97AE2-6F0C-43F2-87C1-C88ECFE31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8565D2F-8778-401E-9ECE-5E02D209D18F}"/>
              </a:ext>
            </a:extLst>
          </p:cNvPr>
          <p:cNvSpPr>
            <a:spLocks noGrp="1"/>
          </p:cNvSpPr>
          <p:nvPr>
            <p:ph type="dt" sz="half" idx="10"/>
          </p:nvPr>
        </p:nvSpPr>
        <p:spPr/>
        <p:txBody>
          <a:bodyPr/>
          <a:lstStyle/>
          <a:p>
            <a:fld id="{0D44B9CC-F959-4A2A-8953-B5D42F5C5600}" type="datetime1">
              <a:rPr lang="en-US" smtClean="0"/>
              <a:t>11/15/2020</a:t>
            </a:fld>
            <a:endParaRPr lang="en-US"/>
          </a:p>
        </p:txBody>
      </p:sp>
      <p:sp>
        <p:nvSpPr>
          <p:cNvPr id="6" name="Footer Placeholder 5">
            <a:extLst>
              <a:ext uri="{FF2B5EF4-FFF2-40B4-BE49-F238E27FC236}">
                <a16:creationId xmlns="" xmlns:a16="http://schemas.microsoft.com/office/drawing/2014/main" id="{1290765C-A33F-4B09-881A-D0180EBD5C1A}"/>
              </a:ext>
            </a:extLst>
          </p:cNvPr>
          <p:cNvSpPr>
            <a:spLocks noGrp="1"/>
          </p:cNvSpPr>
          <p:nvPr>
            <p:ph type="ftr" sz="quarter" idx="11"/>
          </p:nvPr>
        </p:nvSpPr>
        <p:spPr/>
        <p:txBody>
          <a:bodyPr/>
          <a:lstStyle/>
          <a:p>
            <a:endParaRPr lang="en-US"/>
          </a:p>
        </p:txBody>
      </p:sp>
      <p:sp>
        <p:nvSpPr>
          <p:cNvPr id="8" name="Slide Number Placeholder 3">
            <a:extLst>
              <a:ext uri="{FF2B5EF4-FFF2-40B4-BE49-F238E27FC236}">
                <a16:creationId xmlns="" xmlns:a16="http://schemas.microsoft.com/office/drawing/2014/main" id="{8F2640D7-DB2D-4D3E-BAD4-C623618B9E73}"/>
              </a:ext>
            </a:extLst>
          </p:cNvPr>
          <p:cNvSpPr>
            <a:spLocks noGrp="1"/>
          </p:cNvSpPr>
          <p:nvPr>
            <p:ph type="sldNum" sz="quarter" idx="12"/>
          </p:nvPr>
        </p:nvSpPr>
        <p:spPr>
          <a:xfrm>
            <a:off x="9363635" y="6401174"/>
            <a:ext cx="2743200" cy="365125"/>
          </a:xfrm>
        </p:spPr>
        <p:txBody>
          <a:bodyPr/>
          <a:lstStyle>
            <a:lvl1pPr>
              <a:defRPr b="1">
                <a:solidFill>
                  <a:schemeClr val="tx1"/>
                </a:solidFill>
              </a:defRPr>
            </a:lvl1pPr>
          </a:lstStyle>
          <a:p>
            <a:fld id="{E024B12A-4FDB-43B8-A106-5F6FADD80DBF}" type="slidenum">
              <a:rPr lang="en-US" smtClean="0"/>
              <a:pPr/>
              <a:t>‹#›</a:t>
            </a:fld>
            <a:endParaRPr lang="en-US" dirty="0"/>
          </a:p>
        </p:txBody>
      </p:sp>
    </p:spTree>
    <p:extLst>
      <p:ext uri="{BB962C8B-B14F-4D97-AF65-F5344CB8AC3E}">
        <p14:creationId xmlns:p14="http://schemas.microsoft.com/office/powerpoint/2010/main" val="269503179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FAD0FB-D2DF-424B-B693-79C78346F0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1D973FD-2D7A-44F0-BBC8-2E2E896D03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BF6179B-1989-4F44-AB46-737D4AB21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64797A2-84D3-48DC-9023-DD4FDA101109}"/>
              </a:ext>
            </a:extLst>
          </p:cNvPr>
          <p:cNvSpPr>
            <a:spLocks noGrp="1"/>
          </p:cNvSpPr>
          <p:nvPr>
            <p:ph type="dt" sz="half" idx="10"/>
          </p:nvPr>
        </p:nvSpPr>
        <p:spPr/>
        <p:txBody>
          <a:bodyPr/>
          <a:lstStyle/>
          <a:p>
            <a:fld id="{60879E6C-B193-4F70-B6AD-B8DD346D363E}" type="datetime1">
              <a:rPr lang="en-US" smtClean="0"/>
              <a:t>11/15/2020</a:t>
            </a:fld>
            <a:endParaRPr lang="en-US"/>
          </a:p>
        </p:txBody>
      </p:sp>
      <p:sp>
        <p:nvSpPr>
          <p:cNvPr id="6" name="Footer Placeholder 5">
            <a:extLst>
              <a:ext uri="{FF2B5EF4-FFF2-40B4-BE49-F238E27FC236}">
                <a16:creationId xmlns="" xmlns:a16="http://schemas.microsoft.com/office/drawing/2014/main" id="{5AEE9D2C-D504-479B-AAC4-D275B7277CAD}"/>
              </a:ext>
            </a:extLst>
          </p:cNvPr>
          <p:cNvSpPr>
            <a:spLocks noGrp="1"/>
          </p:cNvSpPr>
          <p:nvPr>
            <p:ph type="ftr" sz="quarter" idx="11"/>
          </p:nvPr>
        </p:nvSpPr>
        <p:spPr/>
        <p:txBody>
          <a:bodyPr/>
          <a:lstStyle/>
          <a:p>
            <a:endParaRPr lang="en-US"/>
          </a:p>
        </p:txBody>
      </p:sp>
      <p:sp>
        <p:nvSpPr>
          <p:cNvPr id="8" name="Slide Number Placeholder 3">
            <a:extLst>
              <a:ext uri="{FF2B5EF4-FFF2-40B4-BE49-F238E27FC236}">
                <a16:creationId xmlns="" xmlns:a16="http://schemas.microsoft.com/office/drawing/2014/main" id="{8F2640D7-DB2D-4D3E-BAD4-C623618B9E73}"/>
              </a:ext>
            </a:extLst>
          </p:cNvPr>
          <p:cNvSpPr>
            <a:spLocks noGrp="1"/>
          </p:cNvSpPr>
          <p:nvPr>
            <p:ph type="sldNum" sz="quarter" idx="12"/>
          </p:nvPr>
        </p:nvSpPr>
        <p:spPr>
          <a:xfrm>
            <a:off x="9363635" y="6401174"/>
            <a:ext cx="2743200" cy="365125"/>
          </a:xfrm>
        </p:spPr>
        <p:txBody>
          <a:bodyPr/>
          <a:lstStyle>
            <a:lvl1pPr>
              <a:defRPr b="1">
                <a:solidFill>
                  <a:schemeClr val="tx1"/>
                </a:solidFill>
              </a:defRPr>
            </a:lvl1pPr>
          </a:lstStyle>
          <a:p>
            <a:fld id="{E024B12A-4FDB-43B8-A106-5F6FADD80DBF}" type="slidenum">
              <a:rPr lang="en-US" smtClean="0"/>
              <a:pPr/>
              <a:t>‹#›</a:t>
            </a:fld>
            <a:endParaRPr lang="en-US" dirty="0"/>
          </a:p>
        </p:txBody>
      </p:sp>
    </p:spTree>
    <p:extLst>
      <p:ext uri="{BB962C8B-B14F-4D97-AF65-F5344CB8AC3E}">
        <p14:creationId xmlns:p14="http://schemas.microsoft.com/office/powerpoint/2010/main" val="269920798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4425667-A747-4918-82DB-7BEDA8DAB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81957E3-0936-43F6-84A2-DBDD4AD99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B0B7083-09DD-4D48-82D7-D3567C7497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1E74F-9EE7-429A-AF6F-C3F8A98B538B}" type="datetime1">
              <a:rPr lang="en-US" smtClean="0"/>
              <a:t>11/15/2020</a:t>
            </a:fld>
            <a:endParaRPr lang="en-US"/>
          </a:p>
        </p:txBody>
      </p:sp>
      <p:sp>
        <p:nvSpPr>
          <p:cNvPr id="5" name="Footer Placeholder 4">
            <a:extLst>
              <a:ext uri="{FF2B5EF4-FFF2-40B4-BE49-F238E27FC236}">
                <a16:creationId xmlns="" xmlns:a16="http://schemas.microsoft.com/office/drawing/2014/main" id="{FCBCA258-2D4E-4C8B-BEBB-B96EAD3865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BB08234-EDA6-4F7E-BD90-809C5BD689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4B12A-4FDB-43B8-A106-5F6FADD80DBF}" type="slidenum">
              <a:rPr lang="en-US" smtClean="0"/>
              <a:t>‹#›</a:t>
            </a:fld>
            <a:endParaRPr lang="en-US"/>
          </a:p>
        </p:txBody>
      </p:sp>
    </p:spTree>
    <p:extLst>
      <p:ext uri="{BB962C8B-B14F-4D97-AF65-F5344CB8AC3E}">
        <p14:creationId xmlns:p14="http://schemas.microsoft.com/office/powerpoint/2010/main" val="1291576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6043D1E-AFBC-4CC0-A114-95EA458FA2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0A8C43-02D3-49F8-89C9-43BB59B0C0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BF7E71-7A0B-4DFA-9443-9D5BE2AFEA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103CF0-54FD-451B-9D40-4F785664A811}" type="datetime1">
              <a:rPr lang="en-US" smtClean="0"/>
              <a:t>11/15/2020</a:t>
            </a:fld>
            <a:endParaRPr lang="en-US"/>
          </a:p>
        </p:txBody>
      </p:sp>
      <p:sp>
        <p:nvSpPr>
          <p:cNvPr id="5" name="Footer Placeholder 4">
            <a:extLst>
              <a:ext uri="{FF2B5EF4-FFF2-40B4-BE49-F238E27FC236}">
                <a16:creationId xmlns="" xmlns:a16="http://schemas.microsoft.com/office/drawing/2014/main" id="{8A90DA2C-B767-4CEB-9513-32D32EC4A6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3">
            <a:extLst>
              <a:ext uri="{FF2B5EF4-FFF2-40B4-BE49-F238E27FC236}">
                <a16:creationId xmlns="" xmlns:a16="http://schemas.microsoft.com/office/drawing/2014/main" id="{8F2640D7-DB2D-4D3E-BAD4-C623618B9E73}"/>
              </a:ext>
            </a:extLst>
          </p:cNvPr>
          <p:cNvSpPr>
            <a:spLocks noGrp="1"/>
          </p:cNvSpPr>
          <p:nvPr>
            <p:ph type="sldNum" sz="quarter" idx="4"/>
          </p:nvPr>
        </p:nvSpPr>
        <p:spPr>
          <a:xfrm>
            <a:off x="9363635" y="6401174"/>
            <a:ext cx="2743200" cy="365125"/>
          </a:xfrm>
          <a:prstGeom prst="rect">
            <a:avLst/>
          </a:prstGeom>
        </p:spPr>
        <p:txBody>
          <a:bodyPr/>
          <a:lstStyle>
            <a:lvl1pPr algn="r">
              <a:defRPr sz="1200" b="1">
                <a:solidFill>
                  <a:schemeClr val="tx1"/>
                </a:solidFill>
              </a:defRPr>
            </a:lvl1pPr>
          </a:lstStyle>
          <a:p>
            <a:fld id="{E024B12A-4FDB-43B8-A106-5F6FADD80DBF}" type="slidenum">
              <a:rPr lang="en-US" smtClean="0"/>
              <a:pPr/>
              <a:t>‹#›</a:t>
            </a:fld>
            <a:endParaRPr lang="en-US" dirty="0"/>
          </a:p>
        </p:txBody>
      </p:sp>
    </p:spTree>
    <p:extLst>
      <p:ext uri="{BB962C8B-B14F-4D97-AF65-F5344CB8AC3E}">
        <p14:creationId xmlns:p14="http://schemas.microsoft.com/office/powerpoint/2010/main" val="4146991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14CD9FE-E1CA-479D-8F58-4C3EFD8F15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7987C85-C0E5-4EB2-869D-03D2AD5E75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426F90-3047-4255-A46A-A3EB5B9C7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AE9F9-FE7D-464C-B78D-BCFB788B0FE8}" type="datetime1">
              <a:rPr lang="en-US" smtClean="0"/>
              <a:t>11/15/2020</a:t>
            </a:fld>
            <a:endParaRPr lang="en-US"/>
          </a:p>
        </p:txBody>
      </p:sp>
      <p:sp>
        <p:nvSpPr>
          <p:cNvPr id="5" name="Footer Placeholder 4">
            <a:extLst>
              <a:ext uri="{FF2B5EF4-FFF2-40B4-BE49-F238E27FC236}">
                <a16:creationId xmlns="" xmlns:a16="http://schemas.microsoft.com/office/drawing/2014/main" id="{CE2FBE7B-207F-4698-A74B-B0A163AF9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9DC9BFE-6B97-4E95-ABD5-5921640D99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F8A1E3-37F3-4AB3-8B80-C7967F358492}" type="slidenum">
              <a:rPr lang="en-US" smtClean="0"/>
              <a:t>‹#›</a:t>
            </a:fld>
            <a:endParaRPr lang="en-US"/>
          </a:p>
        </p:txBody>
      </p:sp>
    </p:spTree>
    <p:extLst>
      <p:ext uri="{BB962C8B-B14F-4D97-AF65-F5344CB8AC3E}">
        <p14:creationId xmlns:p14="http://schemas.microsoft.com/office/powerpoint/2010/main" val="23769835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5.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31.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hyperlink" Target="https://biblehub.com/greek/4270.htm" TargetMode="External"/><Relationship Id="rId13" Type="http://schemas.openxmlformats.org/officeDocument/2006/relationships/hyperlink" Target="https://biblehub.com/greek/3588.htm" TargetMode="External"/><Relationship Id="rId18" Type="http://schemas.openxmlformats.org/officeDocument/2006/relationships/hyperlink" Target="https://biblehub.com/greek/720.htm" TargetMode="External"/><Relationship Id="rId3" Type="http://schemas.openxmlformats.org/officeDocument/2006/relationships/notesSlide" Target="../notesSlides/notesSlide30.xml"/><Relationship Id="rId21" Type="http://schemas.openxmlformats.org/officeDocument/2006/relationships/image" Target="../media/image5.png"/><Relationship Id="rId7" Type="http://schemas.openxmlformats.org/officeDocument/2006/relationships/hyperlink" Target="https://biblehub.com/greek/3921.htm" TargetMode="External"/><Relationship Id="rId12" Type="http://schemas.openxmlformats.org/officeDocument/2006/relationships/hyperlink" Target="https://biblehub.com/greek/3346.htm" TargetMode="External"/><Relationship Id="rId17" Type="http://schemas.openxmlformats.org/officeDocument/2006/relationships/hyperlink" Target="https://biblehub.com/greek/2532.htm" TargetMode="External"/><Relationship Id="rId2" Type="http://schemas.openxmlformats.org/officeDocument/2006/relationships/slideLayout" Target="../slideLayouts/slideLayout7.xml"/><Relationship Id="rId16" Type="http://schemas.openxmlformats.org/officeDocument/2006/relationships/hyperlink" Target="https://biblehub.com/greek/766.htm" TargetMode="External"/><Relationship Id="rId20" Type="http://schemas.openxmlformats.org/officeDocument/2006/relationships/hyperlink" Target="https://biblehub.com/greek/1203.htm" TargetMode="External"/><Relationship Id="rId1" Type="http://schemas.openxmlformats.org/officeDocument/2006/relationships/tags" Target="../tags/tag24.xml"/><Relationship Id="rId6" Type="http://schemas.openxmlformats.org/officeDocument/2006/relationships/hyperlink" Target="https://biblehub.com/greek/444.htm" TargetMode="External"/><Relationship Id="rId11" Type="http://schemas.openxmlformats.org/officeDocument/2006/relationships/hyperlink" Target="https://biblehub.com/greek/2917.htm" TargetMode="External"/><Relationship Id="rId5" Type="http://schemas.openxmlformats.org/officeDocument/2006/relationships/hyperlink" Target="https://biblehub.com/greek/5100.htm" TargetMode="External"/><Relationship Id="rId15" Type="http://schemas.openxmlformats.org/officeDocument/2006/relationships/hyperlink" Target="https://biblehub.com/greek/1473.htm" TargetMode="External"/><Relationship Id="rId10" Type="http://schemas.openxmlformats.org/officeDocument/2006/relationships/hyperlink" Target="https://biblehub.com/greek/1519.htm" TargetMode="External"/><Relationship Id="rId19" Type="http://schemas.openxmlformats.org/officeDocument/2006/relationships/hyperlink" Target="https://biblehub.com/greek/3441.htm" TargetMode="External"/><Relationship Id="rId4" Type="http://schemas.openxmlformats.org/officeDocument/2006/relationships/hyperlink" Target="https://biblehub.com/greek/1063.htm" TargetMode="External"/><Relationship Id="rId9" Type="http://schemas.openxmlformats.org/officeDocument/2006/relationships/hyperlink" Target="https://biblehub.com/greek/3819.htm" TargetMode="External"/><Relationship Id="rId14" Type="http://schemas.openxmlformats.org/officeDocument/2006/relationships/hyperlink" Target="https://biblehub.com/greek/5485.ht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5.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8.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64.png"/></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9.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 xmlns:a16="http://schemas.microsoft.com/office/drawing/2014/main" id="{BFDC535F-AC0A-417D-96AB-6706BECACD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726" cy="6858000"/>
          </a:xfrm>
          <a:prstGeom prst="rect">
            <a:avLst/>
          </a:prstGeom>
          <a:solidFill>
            <a:srgbClr val="853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97AAAF8E-31DB-4148-8FCA-4D8233D691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5953" y="484068"/>
            <a:ext cx="6898027" cy="588930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32E95DC1-D4C0-40AA-94FB-2CB4A3F1FC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2147" y="1890787"/>
            <a:ext cx="5531403" cy="4118127"/>
          </a:xfrm>
          <a:prstGeom prst="rect">
            <a:avLst/>
          </a:prstGeom>
        </p:spPr>
      </p:pic>
      <p:sp>
        <p:nvSpPr>
          <p:cNvPr id="15" name="Rectangle 14">
            <a:extLst>
              <a:ext uri="{FF2B5EF4-FFF2-40B4-BE49-F238E27FC236}">
                <a16:creationId xmlns="" xmlns:a16="http://schemas.microsoft.com/office/drawing/2014/main" id="{AA274328-4774-4DF9-BA53-452565122F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61393" y="484069"/>
            <a:ext cx="4145975" cy="349989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flower&#10;&#10;Description automatically generated">
            <a:extLst>
              <a:ext uri="{FF2B5EF4-FFF2-40B4-BE49-F238E27FC236}">
                <a16:creationId xmlns="" xmlns:a16="http://schemas.microsoft.com/office/drawing/2014/main" id="{6BA52D45-11B4-4651-A282-E77877494C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962777" y="1960469"/>
            <a:ext cx="3343203" cy="181409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7" name="Rectangle 16">
            <a:extLst>
              <a:ext uri="{FF2B5EF4-FFF2-40B4-BE49-F238E27FC236}">
                <a16:creationId xmlns="" xmlns:a16="http://schemas.microsoft.com/office/drawing/2014/main" id="{01C7B46D-2FEF-4FAA-915B-8B21A66BB6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61393" y="4144834"/>
            <a:ext cx="4145975" cy="221151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C412AC89-45FC-4DBA-B272-A1ACA63CB89D}"/>
              </a:ext>
            </a:extLst>
          </p:cNvPr>
          <p:cNvPicPr>
            <a:picLocks noChangeAspect="1"/>
          </p:cNvPicPr>
          <p:nvPr/>
        </p:nvPicPr>
        <p:blipFill>
          <a:blip r:embed="rId4"/>
          <a:stretch>
            <a:fillRect/>
          </a:stretch>
        </p:blipFill>
        <p:spPr>
          <a:xfrm>
            <a:off x="7865671" y="4714774"/>
            <a:ext cx="3502643" cy="862970"/>
          </a:xfrm>
          <a:prstGeom prst="rect">
            <a:avLst/>
          </a:prstGeom>
        </p:spPr>
      </p:pic>
      <p:sp>
        <p:nvSpPr>
          <p:cNvPr id="9" name="TextBox 8">
            <a:extLst>
              <a:ext uri="{FF2B5EF4-FFF2-40B4-BE49-F238E27FC236}">
                <a16:creationId xmlns="" xmlns:a16="http://schemas.microsoft.com/office/drawing/2014/main" id="{693CB6EA-7A2F-402B-AEF9-3CD6F2F46CBC}"/>
              </a:ext>
            </a:extLst>
          </p:cNvPr>
          <p:cNvSpPr txBox="1"/>
          <p:nvPr/>
        </p:nvSpPr>
        <p:spPr>
          <a:xfrm>
            <a:off x="7950424" y="813569"/>
            <a:ext cx="3355556" cy="1077218"/>
          </a:xfrm>
          <a:prstGeom prst="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200" b="1" dirty="0">
                <a:latin typeface="Arial Black" panose="020B0A04020102020204" pitchFamily="34" charset="0"/>
              </a:rPr>
              <a:t>The Spirit of Compromise!</a:t>
            </a:r>
          </a:p>
        </p:txBody>
      </p:sp>
      <p:sp>
        <p:nvSpPr>
          <p:cNvPr id="3" name="TextBox 2"/>
          <p:cNvSpPr txBox="1"/>
          <p:nvPr/>
        </p:nvSpPr>
        <p:spPr>
          <a:xfrm>
            <a:off x="-2336800" y="904226"/>
            <a:ext cx="1959429" cy="3970318"/>
          </a:xfrm>
          <a:prstGeom prst="rect">
            <a:avLst/>
          </a:prstGeom>
          <a:noFill/>
        </p:spPr>
        <p:txBody>
          <a:bodyPr wrap="square" rtlCol="0">
            <a:spAutoFit/>
          </a:bodyPr>
          <a:lstStyle/>
          <a:p>
            <a:r>
              <a:rPr lang="en-US" dirty="0" smtClean="0"/>
              <a:t>Video jpeg slide – see helps on slides 2, 9, 49, 62</a:t>
            </a:r>
          </a:p>
          <a:p>
            <a:r>
              <a:rPr lang="en-US" dirty="0" smtClean="0"/>
              <a:t>Asked </a:t>
            </a:r>
            <a:r>
              <a:rPr lang="en-US" dirty="0" err="1" smtClean="0"/>
              <a:t>walter</a:t>
            </a:r>
            <a:r>
              <a:rPr lang="en-US" dirty="0" smtClean="0"/>
              <a:t> if he wanted me to edit and dress slides </a:t>
            </a:r>
            <a:r>
              <a:rPr lang="en-US" dirty="0" err="1" smtClean="0"/>
              <a:t>nov</a:t>
            </a:r>
            <a:r>
              <a:rPr lang="en-US" dirty="0" smtClean="0"/>
              <a:t> 11/20.</a:t>
            </a:r>
          </a:p>
          <a:p>
            <a:r>
              <a:rPr lang="en-US" dirty="0" smtClean="0"/>
              <a:t>Let </a:t>
            </a:r>
            <a:r>
              <a:rPr lang="en-US" dirty="0" err="1" smtClean="0"/>
              <a:t>neil</a:t>
            </a:r>
            <a:r>
              <a:rPr lang="en-US" dirty="0" smtClean="0"/>
              <a:t> know the files will be sent after teaching.</a:t>
            </a:r>
          </a:p>
          <a:p>
            <a:r>
              <a:rPr lang="en-US" dirty="0" smtClean="0"/>
              <a:t>Edited to slide 60 and then send a copy to </a:t>
            </a:r>
            <a:r>
              <a:rPr lang="en-US" dirty="0" err="1" smtClean="0"/>
              <a:t>kathleen</a:t>
            </a:r>
            <a:r>
              <a:rPr lang="en-US" dirty="0" smtClean="0"/>
              <a:t>, </a:t>
            </a:r>
            <a:r>
              <a:rPr lang="en-US" dirty="0" err="1" smtClean="0"/>
              <a:t>neil</a:t>
            </a:r>
            <a:r>
              <a:rPr lang="en-US" dirty="0" smtClean="0"/>
              <a:t> and </a:t>
            </a:r>
            <a:r>
              <a:rPr lang="en-US" dirty="0" err="1" smtClean="0"/>
              <a:t>walter</a:t>
            </a:r>
            <a:r>
              <a:rPr lang="en-US" dirty="0" smtClean="0"/>
              <a:t>.</a:t>
            </a:r>
            <a:endParaRPr lang="en-US" dirty="0"/>
          </a:p>
        </p:txBody>
      </p:sp>
      <p:sp>
        <p:nvSpPr>
          <p:cNvPr id="12" name="Rectangle 11"/>
          <p:cNvSpPr/>
          <p:nvPr/>
        </p:nvSpPr>
        <p:spPr>
          <a:xfrm>
            <a:off x="1330299" y="1242781"/>
            <a:ext cx="5230156" cy="64633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600" b="1" cap="none" spc="0" dirty="0" smtClean="0">
                <a:ln w="1905"/>
                <a:solidFill>
                  <a:srgbClr val="0070C0"/>
                </a:solidFill>
                <a:effectLst>
                  <a:innerShdw blurRad="69850" dist="43180" dir="5400000">
                    <a:srgbClr val="000000">
                      <a:alpha val="65000"/>
                    </a:srgbClr>
                  </a:innerShdw>
                </a:effectLst>
                <a:latin typeface="Segoe Print" pitchFamily="2" charset="0"/>
              </a:rPr>
              <a:t>A TEACHING FROM:</a:t>
            </a:r>
            <a:endParaRPr lang="en-US" sz="3600" b="1" cap="none" spc="0" dirty="0">
              <a:ln w="1905"/>
              <a:solidFill>
                <a:srgbClr val="0070C0"/>
              </a:solidFill>
              <a:effectLst>
                <a:innerShdw blurRad="69850" dist="43180" dir="5400000">
                  <a:srgbClr val="000000">
                    <a:alpha val="65000"/>
                  </a:srgbClr>
                </a:innerShdw>
              </a:effectLst>
              <a:latin typeface="Segoe Print" pitchFamily="2" charset="0"/>
            </a:endParaRPr>
          </a:p>
        </p:txBody>
      </p:sp>
    </p:spTree>
    <p:extLst>
      <p:ext uri="{BB962C8B-B14F-4D97-AF65-F5344CB8AC3E}">
        <p14:creationId xmlns:p14="http://schemas.microsoft.com/office/powerpoint/2010/main" val="566443582"/>
      </p:ext>
    </p:extLst>
  </p:cSld>
  <p:clrMapOvr>
    <a:masterClrMapping/>
  </p:clrMapOvr>
  <p:transition spd="slow" advTm="4398">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B6EEB8FC-B220-4F9B-87D2-BFE5D40D41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7619" y="4258733"/>
            <a:ext cx="4664780" cy="2029178"/>
          </a:xfrm>
          <a:prstGeom prst="rect">
            <a:avLst/>
          </a:prstGeom>
        </p:spPr>
      </p:pic>
      <p:sp>
        <p:nvSpPr>
          <p:cNvPr id="4" name="TextBox 3">
            <a:extLst>
              <a:ext uri="{FF2B5EF4-FFF2-40B4-BE49-F238E27FC236}">
                <a16:creationId xmlns="" xmlns:a16="http://schemas.microsoft.com/office/drawing/2014/main" id="{716AD62F-7FF3-4FCB-BE09-2EAAC89B552C}"/>
              </a:ext>
            </a:extLst>
          </p:cNvPr>
          <p:cNvSpPr txBox="1"/>
          <p:nvPr/>
        </p:nvSpPr>
        <p:spPr>
          <a:xfrm>
            <a:off x="7119257" y="898985"/>
            <a:ext cx="4282751" cy="2677656"/>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Q2 Will Yahuwah understand when you compromise His Commands for the sake of pleasing your family or friends or church?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2314CA69-0E33-41C1-8F8B-00EBBE1456E2}"/>
              </a:ext>
            </a:extLst>
          </p:cNvPr>
          <p:cNvSpPr txBox="1"/>
          <p:nvPr/>
        </p:nvSpPr>
        <p:spPr>
          <a:xfrm>
            <a:off x="789992" y="760967"/>
            <a:ext cx="5878284" cy="5386090"/>
          </a:xfrm>
          <a:prstGeom prst="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en-US" sz="3200" dirty="0">
                <a:solidFill>
                  <a:srgbClr val="FF0000"/>
                </a:solidFill>
                <a:latin typeface="Arial Black" panose="020B0A04020102020204" pitchFamily="34" charset="0"/>
                <a:cs typeface="Arial" panose="020B0604020202020204" pitchFamily="34" charset="0"/>
              </a:rPr>
              <a:t>No,</a:t>
            </a:r>
            <a:r>
              <a:rPr lang="en-US" sz="3200" dirty="0">
                <a:solidFill>
                  <a:prstClr val="black"/>
                </a:solidFill>
                <a:latin typeface="Arial" panose="020B0604020202020204" pitchFamily="34" charset="0"/>
                <a:cs typeface="Arial" panose="020B0604020202020204" pitchFamily="34" charset="0"/>
              </a:rPr>
              <a:t> Yahuwah hates compromise.  </a:t>
            </a:r>
          </a:p>
          <a:p>
            <a:pPr lvl="0" algn="ctr"/>
            <a:r>
              <a:rPr lang="en-US" sz="3200" dirty="0">
                <a:solidFill>
                  <a:srgbClr val="FF0000"/>
                </a:solidFill>
                <a:latin typeface="Arial Black" panose="020B0A04020102020204" pitchFamily="34" charset="0"/>
                <a:cs typeface="Arial" panose="020B0604020202020204" pitchFamily="34" charset="0"/>
              </a:rPr>
              <a:t>“No one</a:t>
            </a:r>
            <a:r>
              <a:rPr lang="en-US" sz="3200" dirty="0">
                <a:solidFill>
                  <a:prstClr val="black"/>
                </a:solidFill>
                <a:latin typeface="Arial" panose="020B0604020202020204" pitchFamily="34" charset="0"/>
                <a:cs typeface="Arial" panose="020B0604020202020204" pitchFamily="34" charset="0"/>
              </a:rPr>
              <a:t> can serve two masters, for either he will hate the one and love the other, or he will be devoted to the one and despise the other. </a:t>
            </a:r>
            <a:r>
              <a:rPr lang="en-US" sz="3200" dirty="0" smtClean="0">
                <a:solidFill>
                  <a:prstClr val="black"/>
                </a:solidFill>
                <a:latin typeface="Arial" panose="020B0604020202020204" pitchFamily="34" charset="0"/>
                <a:cs typeface="Arial" panose="020B0604020202020204" pitchFamily="34" charset="0"/>
              </a:rPr>
              <a:t/>
            </a:r>
            <a:br>
              <a:rPr lang="en-US" sz="3200" dirty="0" smtClean="0">
                <a:solidFill>
                  <a:prstClr val="black"/>
                </a:solidFill>
                <a:latin typeface="Arial" panose="020B0604020202020204" pitchFamily="34" charset="0"/>
                <a:cs typeface="Arial" panose="020B0604020202020204" pitchFamily="34" charset="0"/>
              </a:rPr>
            </a:br>
            <a:r>
              <a:rPr lang="en-US" sz="3200" dirty="0" smtClean="0">
                <a:solidFill>
                  <a:prstClr val="black"/>
                </a:solidFill>
                <a:latin typeface="Arial" panose="020B0604020202020204" pitchFamily="34" charset="0"/>
                <a:cs typeface="Arial" panose="020B0604020202020204" pitchFamily="34" charset="0"/>
              </a:rPr>
              <a:t>You </a:t>
            </a:r>
            <a:r>
              <a:rPr lang="en-US" sz="3200" dirty="0">
                <a:solidFill>
                  <a:prstClr val="black"/>
                </a:solidFill>
                <a:latin typeface="Arial" panose="020B0604020202020204" pitchFamily="34" charset="0"/>
                <a:cs typeface="Arial" panose="020B0604020202020204" pitchFamily="34" charset="0"/>
              </a:rPr>
              <a:t>cannot serve </a:t>
            </a:r>
            <a:r>
              <a:rPr lang="en-US" sz="3200" dirty="0" smtClean="0">
                <a:solidFill>
                  <a:prstClr val="black"/>
                </a:solidFill>
                <a:latin typeface="Arial" panose="020B0604020202020204" pitchFamily="34" charset="0"/>
                <a:cs typeface="Arial" panose="020B0604020202020204" pitchFamily="34" charset="0"/>
              </a:rPr>
              <a:t/>
            </a:r>
            <a:br>
              <a:rPr lang="en-US" sz="3200" dirty="0" smtClean="0">
                <a:solidFill>
                  <a:prstClr val="black"/>
                </a:solidFill>
                <a:latin typeface="Arial" panose="020B0604020202020204" pitchFamily="34" charset="0"/>
                <a:cs typeface="Arial" panose="020B0604020202020204" pitchFamily="34" charset="0"/>
              </a:rPr>
            </a:br>
            <a:r>
              <a:rPr lang="en-US" sz="3200" dirty="0" err="1" smtClean="0">
                <a:solidFill>
                  <a:prstClr val="black"/>
                </a:solidFill>
                <a:latin typeface="Arial" panose="020B0604020202020204" pitchFamily="34" charset="0"/>
                <a:cs typeface="Arial" panose="020B0604020202020204" pitchFamily="34" charset="0"/>
              </a:rPr>
              <a:t>Yahuwah</a:t>
            </a:r>
            <a:r>
              <a:rPr lang="en-US" sz="3200" dirty="0" smtClean="0">
                <a:solidFill>
                  <a:prstClr val="black"/>
                </a:solidFill>
                <a:latin typeface="Arial" panose="020B0604020202020204" pitchFamily="34" charset="0"/>
                <a:cs typeface="Arial" panose="020B0604020202020204" pitchFamily="34" charset="0"/>
              </a:rPr>
              <a:t> </a:t>
            </a:r>
            <a:r>
              <a:rPr lang="en-US" sz="3200" dirty="0">
                <a:solidFill>
                  <a:prstClr val="black"/>
                </a:solidFill>
                <a:latin typeface="Arial" panose="020B0604020202020204" pitchFamily="34" charset="0"/>
                <a:cs typeface="Arial" panose="020B0604020202020204" pitchFamily="34" charset="0"/>
              </a:rPr>
              <a:t>and money.” </a:t>
            </a:r>
          </a:p>
          <a:p>
            <a:pPr lvl="0" algn="ctr"/>
            <a:r>
              <a:rPr lang="en-US" sz="3200" dirty="0">
                <a:solidFill>
                  <a:prstClr val="black"/>
                </a:solidFill>
                <a:latin typeface="Arial" panose="020B0604020202020204" pitchFamily="34" charset="0"/>
                <a:cs typeface="Arial" panose="020B0604020202020204" pitchFamily="34" charset="0"/>
              </a:rPr>
              <a:t>Matthew 6:24 ESV </a:t>
            </a:r>
            <a:r>
              <a:rPr lang="en-US" sz="3200" dirty="0" smtClean="0">
                <a:solidFill>
                  <a:prstClr val="black"/>
                </a:solidFill>
                <a:latin typeface="Arial" panose="020B0604020202020204" pitchFamily="34" charset="0"/>
                <a:cs typeface="Arial" panose="020B0604020202020204" pitchFamily="34" charset="0"/>
              </a:rPr>
              <a:t/>
            </a:r>
            <a:br>
              <a:rPr lang="en-US" sz="3200" dirty="0" smtClean="0">
                <a:solidFill>
                  <a:prstClr val="black"/>
                </a:solidFill>
                <a:latin typeface="Arial" panose="020B0604020202020204" pitchFamily="34" charset="0"/>
                <a:cs typeface="Arial" panose="020B0604020202020204" pitchFamily="34" charset="0"/>
              </a:rPr>
            </a:br>
            <a:r>
              <a:rPr lang="en-US" sz="2400" dirty="0" smtClean="0">
                <a:solidFill>
                  <a:prstClr val="black"/>
                </a:solidFill>
                <a:latin typeface="Arial" panose="020B0604020202020204" pitchFamily="34" charset="0"/>
                <a:cs typeface="Arial" panose="020B0604020202020204" pitchFamily="34" charset="0"/>
              </a:rPr>
              <a:t>(</a:t>
            </a:r>
            <a:r>
              <a:rPr lang="en-US" sz="2400" dirty="0">
                <a:solidFill>
                  <a:prstClr val="black"/>
                </a:solidFill>
                <a:latin typeface="Arial" panose="020B0604020202020204" pitchFamily="34" charset="0"/>
                <a:cs typeface="Arial" panose="020B0604020202020204" pitchFamily="34" charset="0"/>
              </a:rPr>
              <a:t>English Standard Version).</a:t>
            </a:r>
            <a:r>
              <a:rPr kumimoji="0" lang="en-US" sz="2400" b="0" i="0" u="none" strike="noStrike" kern="1200" cap="none" spc="0" normalizeH="0" baseline="0" noProof="0" dirty="0">
                <a:ln>
                  <a:noFill/>
                </a:ln>
                <a:solidFill>
                  <a:prstClr val="black"/>
                </a:solidFill>
                <a:effectLst/>
                <a:uLnTx/>
                <a:uFillTx/>
                <a:latin typeface="Calibri" panose="020F0502020204030204"/>
              </a:rPr>
              <a:t> </a:t>
            </a:r>
          </a:p>
        </p:txBody>
      </p:sp>
      <p:pic>
        <p:nvPicPr>
          <p:cNvPr id="2" name="Picture 1">
            <a:extLst>
              <a:ext uri="{FF2B5EF4-FFF2-40B4-BE49-F238E27FC236}">
                <a16:creationId xmlns="" xmlns:a16="http://schemas.microsoft.com/office/drawing/2014/main" id="{E2CB54B5-1F01-49BF-8FE1-D2FB2511DD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524C1D37-4091-42A9-A8B6-FA164C47BB89}"/>
              </a:ext>
            </a:extLst>
          </p:cNvPr>
          <p:cNvSpPr>
            <a:spLocks noGrp="1"/>
          </p:cNvSpPr>
          <p:nvPr>
            <p:ph type="sldNum" sz="quarter" idx="12"/>
          </p:nvPr>
        </p:nvSpPr>
        <p:spPr/>
        <p:txBody>
          <a:bodyPr/>
          <a:lstStyle/>
          <a:p>
            <a:fld id="{E024B12A-4FDB-43B8-A106-5F6FADD80DBF}" type="slidenum">
              <a:rPr lang="en-US" smtClean="0"/>
              <a:t>10</a:t>
            </a:fld>
            <a:endParaRPr lang="en-US"/>
          </a:p>
        </p:txBody>
      </p:sp>
    </p:spTree>
    <p:custDataLst>
      <p:tags r:id="rId1"/>
    </p:custDataLst>
    <p:extLst>
      <p:ext uri="{BB962C8B-B14F-4D97-AF65-F5344CB8AC3E}">
        <p14:creationId xmlns:p14="http://schemas.microsoft.com/office/powerpoint/2010/main" val="574115137"/>
      </p:ext>
    </p:extLst>
  </p:cSld>
  <p:clrMapOvr>
    <a:masterClrMapping/>
  </p:clrMapOvr>
  <p:transition spd="slow" advTm="4015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B6EEB8FC-B220-4F9B-87D2-BFE5D40D41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7619" y="4258733"/>
            <a:ext cx="4664780" cy="2029178"/>
          </a:xfrm>
          <a:prstGeom prst="rect">
            <a:avLst/>
          </a:prstGeom>
        </p:spPr>
      </p:pic>
      <p:sp>
        <p:nvSpPr>
          <p:cNvPr id="4" name="TextBox 3">
            <a:extLst>
              <a:ext uri="{FF2B5EF4-FFF2-40B4-BE49-F238E27FC236}">
                <a16:creationId xmlns="" xmlns:a16="http://schemas.microsoft.com/office/drawing/2014/main" id="{716AD62F-7FF3-4FCB-BE09-2EAAC89B552C}"/>
              </a:ext>
            </a:extLst>
          </p:cNvPr>
          <p:cNvSpPr txBox="1"/>
          <p:nvPr/>
        </p:nvSpPr>
        <p:spPr>
          <a:xfrm>
            <a:off x="7119257" y="1092123"/>
            <a:ext cx="4282751" cy="1384995"/>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 What does Yahuwah say we need to do in order to truly love Him?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2314CA69-0E33-41C1-8F8B-00EBBE1456E2}"/>
              </a:ext>
            </a:extLst>
          </p:cNvPr>
          <p:cNvSpPr txBox="1"/>
          <p:nvPr/>
        </p:nvSpPr>
        <p:spPr>
          <a:xfrm>
            <a:off x="789992" y="920621"/>
            <a:ext cx="5878284" cy="5016758"/>
          </a:xfrm>
          <a:prstGeom prst="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en-US" sz="3200" dirty="0">
                <a:solidFill>
                  <a:prstClr val="black"/>
                </a:solidFill>
                <a:latin typeface="Arial" panose="020B0604020202020204" pitchFamily="34" charset="0"/>
                <a:cs typeface="Arial" panose="020B0604020202020204" pitchFamily="34" charset="0"/>
              </a:rPr>
              <a:t>And calling the crowd to him with his disciples, he said to them, </a:t>
            </a:r>
            <a:r>
              <a:rPr lang="en-US" sz="3200" b="1" dirty="0">
                <a:solidFill>
                  <a:prstClr val="black"/>
                </a:solidFill>
                <a:latin typeface="Arial" panose="020B0604020202020204" pitchFamily="34" charset="0"/>
                <a:cs typeface="Arial" panose="020B0604020202020204" pitchFamily="34" charset="0"/>
              </a:rPr>
              <a:t>“If anyone would come after me, let him deny himself and take up his cross (beam)  and follow </a:t>
            </a:r>
            <a:r>
              <a:rPr lang="en-US" sz="3200" b="1" dirty="0" smtClean="0">
                <a:solidFill>
                  <a:prstClr val="black"/>
                </a:solidFill>
                <a:latin typeface="Arial" panose="020B0604020202020204" pitchFamily="34" charset="0"/>
                <a:cs typeface="Arial" panose="020B0604020202020204" pitchFamily="34" charset="0"/>
              </a:rPr>
              <a:t>me” </a:t>
            </a:r>
            <a:br>
              <a:rPr lang="en-US" sz="3200" b="1" dirty="0" smtClean="0">
                <a:solidFill>
                  <a:prstClr val="black"/>
                </a:solidFill>
                <a:latin typeface="Arial" panose="020B0604020202020204" pitchFamily="34" charset="0"/>
                <a:cs typeface="Arial" panose="020B0604020202020204" pitchFamily="34" charset="0"/>
              </a:rPr>
            </a:br>
            <a:r>
              <a:rPr lang="en-US" sz="3200" b="1" dirty="0" smtClean="0">
                <a:solidFill>
                  <a:prstClr val="black"/>
                </a:solidFill>
                <a:latin typeface="Arial" panose="020B0604020202020204" pitchFamily="34" charset="0"/>
                <a:cs typeface="Arial" panose="020B0604020202020204" pitchFamily="34" charset="0"/>
              </a:rPr>
              <a:t>(</a:t>
            </a:r>
            <a:r>
              <a:rPr lang="en-US" sz="3200" dirty="0" smtClean="0">
                <a:solidFill>
                  <a:prstClr val="black"/>
                </a:solidFill>
                <a:latin typeface="Arial" panose="020B0604020202020204" pitchFamily="34" charset="0"/>
                <a:cs typeface="Arial" panose="020B0604020202020204" pitchFamily="34" charset="0"/>
              </a:rPr>
              <a:t>Mark </a:t>
            </a:r>
            <a:r>
              <a:rPr lang="en-US" sz="3200" dirty="0">
                <a:solidFill>
                  <a:prstClr val="black"/>
                </a:solidFill>
                <a:latin typeface="Arial" panose="020B0604020202020204" pitchFamily="34" charset="0"/>
                <a:cs typeface="Arial" panose="020B0604020202020204" pitchFamily="34" charset="0"/>
              </a:rPr>
              <a:t>8:34 </a:t>
            </a:r>
            <a:r>
              <a:rPr lang="en-US" sz="3200" dirty="0" smtClean="0">
                <a:solidFill>
                  <a:prstClr val="black"/>
                </a:solidFill>
                <a:latin typeface="Arial" panose="020B0604020202020204" pitchFamily="34" charset="0"/>
                <a:cs typeface="Arial" panose="020B0604020202020204" pitchFamily="34" charset="0"/>
              </a:rPr>
              <a:t>ESV). </a:t>
            </a:r>
            <a:r>
              <a:rPr lang="en-US" sz="3200" dirty="0">
                <a:solidFill>
                  <a:prstClr val="black"/>
                </a:solidFill>
                <a:latin typeface="Arial" panose="020B0604020202020204" pitchFamily="34" charset="0"/>
                <a:cs typeface="Arial" panose="020B0604020202020204" pitchFamily="34" charset="0"/>
              </a:rPr>
              <a:t>This means denying your own pleasure of fleshly desires and lusts for the sake of loving Yahusha.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 xmlns:a16="http://schemas.microsoft.com/office/drawing/2014/main" id="{A4A17553-B771-4F95-89C1-39D8B046E1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52851973-ECEA-4B79-AE70-D6241F6FAD2C}"/>
              </a:ext>
            </a:extLst>
          </p:cNvPr>
          <p:cNvSpPr>
            <a:spLocks noGrp="1"/>
          </p:cNvSpPr>
          <p:nvPr>
            <p:ph type="sldNum" sz="quarter" idx="12"/>
          </p:nvPr>
        </p:nvSpPr>
        <p:spPr/>
        <p:txBody>
          <a:bodyPr/>
          <a:lstStyle/>
          <a:p>
            <a:fld id="{E024B12A-4FDB-43B8-A106-5F6FADD80DBF}" type="slidenum">
              <a:rPr lang="en-US" smtClean="0"/>
              <a:t>11</a:t>
            </a:fld>
            <a:endParaRPr lang="en-US"/>
          </a:p>
        </p:txBody>
      </p:sp>
    </p:spTree>
    <p:custDataLst>
      <p:tags r:id="rId1"/>
    </p:custDataLst>
    <p:extLst>
      <p:ext uri="{BB962C8B-B14F-4D97-AF65-F5344CB8AC3E}">
        <p14:creationId xmlns:p14="http://schemas.microsoft.com/office/powerpoint/2010/main" val="2902270276"/>
      </p:ext>
    </p:extLst>
  </p:cSld>
  <p:clrMapOvr>
    <a:masterClrMapping/>
  </p:clrMapOvr>
  <p:transition spd="slow" advTm="3504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B6EEB8FC-B220-4F9B-87D2-BFE5D40D41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8242" y="4247582"/>
            <a:ext cx="4664780" cy="2029178"/>
          </a:xfrm>
          <a:prstGeom prst="rect">
            <a:avLst/>
          </a:prstGeom>
        </p:spPr>
      </p:pic>
      <p:sp>
        <p:nvSpPr>
          <p:cNvPr id="4" name="TextBox 3">
            <a:extLst>
              <a:ext uri="{FF2B5EF4-FFF2-40B4-BE49-F238E27FC236}">
                <a16:creationId xmlns="" xmlns:a16="http://schemas.microsoft.com/office/drawing/2014/main" id="{716AD62F-7FF3-4FCB-BE09-2EAAC89B552C}"/>
              </a:ext>
            </a:extLst>
          </p:cNvPr>
          <p:cNvSpPr txBox="1"/>
          <p:nvPr/>
        </p:nvSpPr>
        <p:spPr>
          <a:xfrm>
            <a:off x="7283288" y="947157"/>
            <a:ext cx="4282751" cy="1815882"/>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 What happens if you love the world and the ways of the world more than Yahusha?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2314CA69-0E33-41C1-8F8B-00EBBE1456E2}"/>
              </a:ext>
            </a:extLst>
          </p:cNvPr>
          <p:cNvSpPr txBox="1"/>
          <p:nvPr/>
        </p:nvSpPr>
        <p:spPr>
          <a:xfrm>
            <a:off x="551485" y="645929"/>
            <a:ext cx="6493297" cy="5693866"/>
          </a:xfrm>
          <a:prstGeom prst="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en-US" sz="2800" b="1" dirty="0">
                <a:solidFill>
                  <a:prstClr val="black"/>
                </a:solidFill>
                <a:latin typeface="Arial" panose="020B0604020202020204" pitchFamily="34" charset="0"/>
                <a:cs typeface="Arial" panose="020B0604020202020204" pitchFamily="34" charset="0"/>
              </a:rPr>
              <a:t>“You adulterous people! Do you not know that friendship with the world is enmity (enemy) with Yahuwah? Therefore, whoever wishes to be a friend of the world makes himself an enemy of </a:t>
            </a:r>
            <a:r>
              <a:rPr lang="en-US" sz="2800" b="1" dirty="0" err="1">
                <a:solidFill>
                  <a:prstClr val="black"/>
                </a:solidFill>
                <a:latin typeface="Arial" panose="020B0604020202020204" pitchFamily="34" charset="0"/>
                <a:cs typeface="Arial" panose="020B0604020202020204" pitchFamily="34" charset="0"/>
              </a:rPr>
              <a:t>Yahuwah</a:t>
            </a:r>
            <a:r>
              <a:rPr lang="en-US" sz="2800" b="1" dirty="0" smtClean="0">
                <a:solidFill>
                  <a:prstClr val="black"/>
                </a:solidFill>
                <a:latin typeface="Arial" panose="020B0604020202020204" pitchFamily="34" charset="0"/>
                <a:cs typeface="Arial" panose="020B0604020202020204" pitchFamily="34" charset="0"/>
              </a:rPr>
              <a:t>”</a:t>
            </a:r>
            <a:r>
              <a:rPr lang="en-US" sz="2800" dirty="0" smtClean="0">
                <a:solidFill>
                  <a:prstClr val="black"/>
                </a:solidFill>
                <a:latin typeface="Arial" panose="020B0604020202020204" pitchFamily="34" charset="0"/>
                <a:cs typeface="Arial" panose="020B0604020202020204" pitchFamily="34" charset="0"/>
              </a:rPr>
              <a:t> (James </a:t>
            </a:r>
            <a:r>
              <a:rPr lang="en-US" sz="2800" dirty="0">
                <a:solidFill>
                  <a:prstClr val="black"/>
                </a:solidFill>
                <a:latin typeface="Arial" panose="020B0604020202020204" pitchFamily="34" charset="0"/>
                <a:cs typeface="Arial" panose="020B0604020202020204" pitchFamily="34" charset="0"/>
              </a:rPr>
              <a:t>4:4 </a:t>
            </a:r>
            <a:r>
              <a:rPr lang="en-US" sz="2000" dirty="0" smtClean="0">
                <a:solidFill>
                  <a:prstClr val="black"/>
                </a:solidFill>
                <a:latin typeface="Arial" panose="020B0604020202020204" pitchFamily="34" charset="0"/>
                <a:cs typeface="Arial" panose="020B0604020202020204" pitchFamily="34" charset="0"/>
              </a:rPr>
              <a:t>ESV</a:t>
            </a:r>
            <a:r>
              <a:rPr lang="en-US" sz="2800" dirty="0" smtClean="0">
                <a:solidFill>
                  <a:prstClr val="black"/>
                </a:solidFill>
                <a:latin typeface="Arial" panose="020B0604020202020204" pitchFamily="34" charset="0"/>
                <a:cs typeface="Arial" panose="020B0604020202020204" pitchFamily="34" charset="0"/>
              </a:rPr>
              <a:t>).</a:t>
            </a:r>
            <a:endParaRPr lang="en-US" sz="2800" dirty="0">
              <a:solidFill>
                <a:prstClr val="black"/>
              </a:solidFill>
              <a:latin typeface="Arial" panose="020B0604020202020204" pitchFamily="34" charset="0"/>
              <a:cs typeface="Arial" panose="020B0604020202020204" pitchFamily="34" charset="0"/>
            </a:endParaRPr>
          </a:p>
          <a:p>
            <a:pPr lvl="0" algn="ctr"/>
            <a:r>
              <a:rPr lang="en-US" sz="2800" b="1" dirty="0">
                <a:solidFill>
                  <a:prstClr val="black"/>
                </a:solidFill>
                <a:latin typeface="Arial" panose="020B0604020202020204" pitchFamily="34" charset="0"/>
                <a:cs typeface="Arial" panose="020B0604020202020204" pitchFamily="34" charset="0"/>
              </a:rPr>
              <a:t>“We must obey Yahuwah rather than </a:t>
            </a:r>
            <a:r>
              <a:rPr lang="en-US" sz="2800" b="1" dirty="0" smtClean="0">
                <a:solidFill>
                  <a:prstClr val="black"/>
                </a:solidFill>
                <a:latin typeface="Arial" panose="020B0604020202020204" pitchFamily="34" charset="0"/>
                <a:cs typeface="Arial" panose="020B0604020202020204" pitchFamily="34" charset="0"/>
              </a:rPr>
              <a:t>men” </a:t>
            </a:r>
            <a:r>
              <a:rPr lang="en-US" sz="2800" dirty="0" smtClean="0">
                <a:solidFill>
                  <a:prstClr val="black"/>
                </a:solidFill>
                <a:latin typeface="Arial" panose="020B0604020202020204" pitchFamily="34" charset="0"/>
                <a:cs typeface="Arial" panose="020B0604020202020204" pitchFamily="34" charset="0"/>
              </a:rPr>
              <a:t>(Acts </a:t>
            </a:r>
            <a:r>
              <a:rPr lang="en-US" sz="2800" dirty="0">
                <a:solidFill>
                  <a:prstClr val="black"/>
                </a:solidFill>
                <a:latin typeface="Arial" panose="020B0604020202020204" pitchFamily="34" charset="0"/>
                <a:cs typeface="Arial" panose="020B0604020202020204" pitchFamily="34" charset="0"/>
              </a:rPr>
              <a:t>5:29 </a:t>
            </a:r>
            <a:r>
              <a:rPr lang="en-US" sz="2800" dirty="0" smtClean="0">
                <a:solidFill>
                  <a:prstClr val="black"/>
                </a:solidFill>
                <a:latin typeface="Arial" panose="020B0604020202020204" pitchFamily="34" charset="0"/>
                <a:cs typeface="Arial" panose="020B0604020202020204" pitchFamily="34" charset="0"/>
              </a:rPr>
              <a:t>ESV). </a:t>
            </a:r>
            <a:endParaRPr lang="en-US" sz="2800" dirty="0">
              <a:solidFill>
                <a:prstClr val="black"/>
              </a:solidFill>
              <a:latin typeface="Arial" panose="020B0604020202020204" pitchFamily="34" charset="0"/>
              <a:cs typeface="Arial" panose="020B0604020202020204" pitchFamily="34" charset="0"/>
            </a:endParaRPr>
          </a:p>
          <a:p>
            <a:pPr lvl="0" algn="ctr"/>
            <a:r>
              <a:rPr lang="en-US" sz="2800" dirty="0">
                <a:solidFill>
                  <a:prstClr val="black"/>
                </a:solidFill>
                <a:latin typeface="Arial" panose="020B0604020202020204" pitchFamily="34" charset="0"/>
                <a:cs typeface="Arial" panose="020B0604020202020204" pitchFamily="34" charset="0"/>
              </a:rPr>
              <a:t>Don't deceive </a:t>
            </a:r>
            <a:r>
              <a:rPr lang="en-US" sz="2800" dirty="0" smtClean="0">
                <a:solidFill>
                  <a:prstClr val="black"/>
                </a:solidFill>
                <a:latin typeface="Arial" panose="020B0604020202020204" pitchFamily="34" charset="0"/>
                <a:cs typeface="Arial" panose="020B0604020202020204" pitchFamily="34" charset="0"/>
              </a:rPr>
              <a:t>yourself.  </a:t>
            </a:r>
            <a:br>
              <a:rPr lang="en-US" sz="2800" dirty="0" smtClean="0">
                <a:solidFill>
                  <a:prstClr val="black"/>
                </a:solidFill>
                <a:latin typeface="Arial" panose="020B0604020202020204" pitchFamily="34" charset="0"/>
                <a:cs typeface="Arial" panose="020B0604020202020204" pitchFamily="34" charset="0"/>
              </a:rPr>
            </a:br>
            <a:r>
              <a:rPr lang="en-US" sz="2800" dirty="0" err="1" smtClean="0">
                <a:solidFill>
                  <a:prstClr val="black"/>
                </a:solidFill>
                <a:latin typeface="Arial" panose="020B0604020202020204" pitchFamily="34" charset="0"/>
                <a:cs typeface="Arial" panose="020B0604020202020204" pitchFamily="34" charset="0"/>
              </a:rPr>
              <a:t>Yahuwah</a:t>
            </a:r>
            <a:r>
              <a:rPr lang="en-US" sz="2800" dirty="0" smtClean="0">
                <a:solidFill>
                  <a:prstClr val="black"/>
                </a:solidFill>
                <a:latin typeface="Arial" panose="020B0604020202020204" pitchFamily="34" charset="0"/>
                <a:cs typeface="Arial" panose="020B0604020202020204" pitchFamily="34" charset="0"/>
              </a:rPr>
              <a:t> </a:t>
            </a:r>
            <a:r>
              <a:rPr lang="en-US" sz="2800" dirty="0">
                <a:solidFill>
                  <a:prstClr val="black"/>
                </a:solidFill>
                <a:latin typeface="Arial" panose="020B0604020202020204" pitchFamily="34" charset="0"/>
                <a:cs typeface="Arial" panose="020B0604020202020204" pitchFamily="34" charset="0"/>
              </a:rPr>
              <a:t>hates compromise and He will not understand. It's the same as being unfaithful in a marriage and then expect your partner to understand.</a:t>
            </a:r>
            <a:r>
              <a:rPr kumimoji="0" lang="en-US" sz="2800" b="0" i="0" u="none" strike="noStrike" kern="1200" cap="none" spc="0" normalizeH="0" baseline="0" noProof="0" dirty="0">
                <a:ln>
                  <a:noFill/>
                </a:ln>
                <a:solidFill>
                  <a:prstClr val="black"/>
                </a:solidFill>
                <a:effectLst/>
                <a:uLnTx/>
                <a:uFillTx/>
                <a:latin typeface="Calibri" panose="020F0502020204030204"/>
              </a:rPr>
              <a:t> </a:t>
            </a:r>
          </a:p>
        </p:txBody>
      </p:sp>
      <p:pic>
        <p:nvPicPr>
          <p:cNvPr id="2" name="Picture 1">
            <a:extLst>
              <a:ext uri="{FF2B5EF4-FFF2-40B4-BE49-F238E27FC236}">
                <a16:creationId xmlns="" xmlns:a16="http://schemas.microsoft.com/office/drawing/2014/main" id="{35FE4C5B-FD0C-483D-8799-1B08229122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B675CF85-C6EA-4664-952A-D583B6581917}"/>
              </a:ext>
            </a:extLst>
          </p:cNvPr>
          <p:cNvSpPr>
            <a:spLocks noGrp="1"/>
          </p:cNvSpPr>
          <p:nvPr>
            <p:ph type="sldNum" sz="quarter" idx="12"/>
          </p:nvPr>
        </p:nvSpPr>
        <p:spPr/>
        <p:txBody>
          <a:bodyPr/>
          <a:lstStyle/>
          <a:p>
            <a:fld id="{E024B12A-4FDB-43B8-A106-5F6FADD80DBF}" type="slidenum">
              <a:rPr lang="en-US" smtClean="0"/>
              <a:t>12</a:t>
            </a:fld>
            <a:endParaRPr lang="en-US"/>
          </a:p>
        </p:txBody>
      </p:sp>
    </p:spTree>
    <p:custDataLst>
      <p:tags r:id="rId1"/>
    </p:custDataLst>
    <p:extLst>
      <p:ext uri="{BB962C8B-B14F-4D97-AF65-F5344CB8AC3E}">
        <p14:creationId xmlns:p14="http://schemas.microsoft.com/office/powerpoint/2010/main" val="1375022371"/>
      </p:ext>
    </p:extLst>
  </p:cSld>
  <p:clrMapOvr>
    <a:masterClrMapping/>
  </p:clrMapOvr>
  <p:transition spd="slow" advTm="515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B6EEB8FC-B220-4F9B-87D2-BFE5D40D41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7619" y="4258733"/>
            <a:ext cx="4664780" cy="2029178"/>
          </a:xfrm>
          <a:prstGeom prst="rect">
            <a:avLst/>
          </a:prstGeom>
        </p:spPr>
      </p:pic>
      <p:sp>
        <p:nvSpPr>
          <p:cNvPr id="4" name="TextBox 3">
            <a:extLst>
              <a:ext uri="{FF2B5EF4-FFF2-40B4-BE49-F238E27FC236}">
                <a16:creationId xmlns="" xmlns:a16="http://schemas.microsoft.com/office/drawing/2014/main" id="{716AD62F-7FF3-4FCB-BE09-2EAAC89B552C}"/>
              </a:ext>
            </a:extLst>
          </p:cNvPr>
          <p:cNvSpPr txBox="1"/>
          <p:nvPr/>
        </p:nvSpPr>
        <p:spPr>
          <a:xfrm>
            <a:off x="7119257" y="1092123"/>
            <a:ext cx="4282751" cy="1815882"/>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Q5 Did Daniel give into peer pressure in order to please the Babylonian king?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2314CA69-0E33-41C1-8F8B-00EBBE1456E2}"/>
              </a:ext>
            </a:extLst>
          </p:cNvPr>
          <p:cNvSpPr txBox="1"/>
          <p:nvPr/>
        </p:nvSpPr>
        <p:spPr>
          <a:xfrm>
            <a:off x="789992" y="889843"/>
            <a:ext cx="5878284" cy="5078313"/>
          </a:xfrm>
          <a:prstGeom prst="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en-US" sz="3600" dirty="0">
                <a:solidFill>
                  <a:prstClr val="black"/>
                </a:solidFill>
                <a:latin typeface="Arial" panose="020B0604020202020204" pitchFamily="34" charset="0"/>
                <a:cs typeface="Arial" panose="020B0604020202020204" pitchFamily="34" charset="0"/>
              </a:rPr>
              <a:t>“But Daniel resolved that he would not defile himself with the king’s food, or with the wine that he drank. Therefore, he asked the chief of the eunuchs to allow him not to defile </a:t>
            </a:r>
            <a:r>
              <a:rPr lang="en-US" sz="3600" dirty="0" smtClean="0">
                <a:solidFill>
                  <a:prstClr val="black"/>
                </a:solidFill>
                <a:latin typeface="Arial" panose="020B0604020202020204" pitchFamily="34" charset="0"/>
                <a:cs typeface="Arial" panose="020B0604020202020204" pitchFamily="34" charset="0"/>
              </a:rPr>
              <a:t>himself” (Daniel 1:8 </a:t>
            </a:r>
            <a:br>
              <a:rPr lang="en-US" sz="3600" dirty="0" smtClean="0">
                <a:solidFill>
                  <a:prstClr val="black"/>
                </a:solidFill>
                <a:latin typeface="Arial" panose="020B0604020202020204" pitchFamily="34" charset="0"/>
                <a:cs typeface="Arial" panose="020B0604020202020204" pitchFamily="34" charset="0"/>
              </a:rPr>
            </a:br>
            <a:r>
              <a:rPr lang="en-US" sz="2800" dirty="0" smtClean="0">
                <a:solidFill>
                  <a:prstClr val="black"/>
                </a:solidFill>
                <a:latin typeface="Arial" panose="020B0604020202020204" pitchFamily="34" charset="0"/>
                <a:cs typeface="Arial" panose="020B0604020202020204" pitchFamily="34" charset="0"/>
              </a:rPr>
              <a:t>English </a:t>
            </a:r>
            <a:r>
              <a:rPr lang="en-US" sz="2800" dirty="0">
                <a:solidFill>
                  <a:prstClr val="black"/>
                </a:solidFill>
                <a:latin typeface="Arial" panose="020B0604020202020204" pitchFamily="34" charset="0"/>
                <a:cs typeface="Arial" panose="020B0604020202020204" pitchFamily="34" charset="0"/>
              </a:rPr>
              <a:t>Standard Version).</a:t>
            </a:r>
            <a:r>
              <a:rPr kumimoji="0" lang="en-US" sz="2800" b="0" i="0" u="none" strike="noStrike" kern="1200" cap="none" spc="0" normalizeH="0" baseline="0" noProof="0" dirty="0">
                <a:ln>
                  <a:noFill/>
                </a:ln>
                <a:solidFill>
                  <a:prstClr val="black"/>
                </a:solidFill>
                <a:effectLst/>
                <a:uLnTx/>
                <a:uFillTx/>
                <a:latin typeface="Calibri" panose="020F0502020204030204"/>
              </a:rPr>
              <a:t> </a:t>
            </a:r>
          </a:p>
        </p:txBody>
      </p:sp>
      <p:pic>
        <p:nvPicPr>
          <p:cNvPr id="2" name="Picture 1">
            <a:extLst>
              <a:ext uri="{FF2B5EF4-FFF2-40B4-BE49-F238E27FC236}">
                <a16:creationId xmlns="" xmlns:a16="http://schemas.microsoft.com/office/drawing/2014/main" id="{C3493D95-A561-4863-B3D7-DFF8F6F5B6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AA9656CF-FB3A-4287-8D96-A728C776F30F}"/>
              </a:ext>
            </a:extLst>
          </p:cNvPr>
          <p:cNvSpPr>
            <a:spLocks noGrp="1"/>
          </p:cNvSpPr>
          <p:nvPr>
            <p:ph type="sldNum" sz="quarter" idx="12"/>
          </p:nvPr>
        </p:nvSpPr>
        <p:spPr/>
        <p:txBody>
          <a:bodyPr/>
          <a:lstStyle/>
          <a:p>
            <a:fld id="{E024B12A-4FDB-43B8-A106-5F6FADD80DBF}" type="slidenum">
              <a:rPr lang="en-US" smtClean="0"/>
              <a:t>13</a:t>
            </a:fld>
            <a:endParaRPr lang="en-US"/>
          </a:p>
        </p:txBody>
      </p:sp>
    </p:spTree>
    <p:custDataLst>
      <p:tags r:id="rId1"/>
    </p:custDataLst>
    <p:extLst>
      <p:ext uri="{BB962C8B-B14F-4D97-AF65-F5344CB8AC3E}">
        <p14:creationId xmlns:p14="http://schemas.microsoft.com/office/powerpoint/2010/main" val="2583527275"/>
      </p:ext>
    </p:extLst>
  </p:cSld>
  <p:clrMapOvr>
    <a:masterClrMapping/>
  </p:clrMapOvr>
  <p:transition spd="slow" advTm="2994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73CCC3-DBCB-47E4-BDDE-4D44BA5D24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8096" y="476152"/>
            <a:ext cx="4663844" cy="20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58AD42A2-9B5D-41DB-B6F7-F16D5F7D1A80}"/>
              </a:ext>
            </a:extLst>
          </p:cNvPr>
          <p:cNvSpPr/>
          <p:nvPr/>
        </p:nvSpPr>
        <p:spPr>
          <a:xfrm>
            <a:off x="8310276" y="212651"/>
            <a:ext cx="1620533" cy="1569660"/>
          </a:xfrm>
          <a:prstGeom prst="rect">
            <a:avLst/>
          </a:prstGeom>
          <a:noFill/>
        </p:spPr>
        <p:txBody>
          <a:bodyPr wrap="square" lIns="91440" tIns="45720" rIns="91440" bIns="45720">
            <a:spAutoFit/>
          </a:bodyPr>
          <a:lstStyle/>
          <a:p>
            <a:pPr algn="ctr"/>
            <a:r>
              <a:rPr lang="en-US" sz="9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#6</a:t>
            </a:r>
          </a:p>
        </p:txBody>
      </p:sp>
      <p:sp>
        <p:nvSpPr>
          <p:cNvPr id="5" name="TextBox 4">
            <a:extLst>
              <a:ext uri="{FF2B5EF4-FFF2-40B4-BE49-F238E27FC236}">
                <a16:creationId xmlns="" xmlns:a16="http://schemas.microsoft.com/office/drawing/2014/main" id="{3C16B5D2-313B-4D11-89AF-B482EDC82587}"/>
              </a:ext>
            </a:extLst>
          </p:cNvPr>
          <p:cNvSpPr txBox="1"/>
          <p:nvPr/>
        </p:nvSpPr>
        <p:spPr>
          <a:xfrm>
            <a:off x="393404" y="679817"/>
            <a:ext cx="6517758" cy="2397451"/>
          </a:xfrm>
          <a:prstGeom prst="rect">
            <a:avLst/>
          </a:prstGeom>
          <a:noFill/>
        </p:spPr>
        <p:txBody>
          <a:bodyPr wrap="square" rtlCol="0">
            <a:spAutoFit/>
          </a:bodyPr>
          <a:lstStyle/>
          <a:p>
            <a:pPr marL="0" marR="0">
              <a:lnSpc>
                <a:spcPct val="107000"/>
              </a:lnSpc>
              <a:spcBef>
                <a:spcPts val="0"/>
              </a:spcBef>
              <a:spcAft>
                <a:spcPts val="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Yahuwah expects those committed </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r>
            <a:br>
              <a:rPr lang="en-US" sz="2800" dirty="0" smtClean="0">
                <a:effectLst/>
                <a:latin typeface="Arial" panose="020B0604020202020204" pitchFamily="34" charset="0"/>
                <a:ea typeface="Times New Roman" panose="02020603050405020304" pitchFamily="18" charset="0"/>
                <a:cs typeface="Arial" panose="020B0604020202020204" pitchFamily="34" charset="0"/>
              </a:rPr>
            </a:br>
            <a:r>
              <a:rPr lang="en-US" sz="2800" dirty="0" smtClean="0">
                <a:effectLst/>
                <a:latin typeface="Arial" panose="020B0604020202020204" pitchFamily="34" charset="0"/>
                <a:ea typeface="Times New Roman" panose="02020603050405020304" pitchFamily="18" charset="0"/>
                <a:cs typeface="Arial" panose="020B0604020202020204" pitchFamily="34" charset="0"/>
              </a:rPr>
              <a:t>to </a:t>
            </a:r>
            <a:r>
              <a:rPr lang="en-US" sz="2800" dirty="0">
                <a:effectLst/>
                <a:latin typeface="Arial" panose="020B0604020202020204" pitchFamily="34" charset="0"/>
                <a:ea typeface="Times New Roman" panose="02020603050405020304" pitchFamily="18" charset="0"/>
                <a:cs typeface="Arial" panose="020B0604020202020204" pitchFamily="34" charset="0"/>
              </a:rPr>
              <a:t>Him and His ways to be uncompromising </a:t>
            </a:r>
            <a:r>
              <a:rPr lang="en-US" sz="2400" i="1" dirty="0">
                <a:effectLst/>
                <a:latin typeface="Arial" panose="020B0604020202020204" pitchFamily="34" charset="0"/>
                <a:ea typeface="Times New Roman" panose="02020603050405020304" pitchFamily="18" charset="0"/>
                <a:cs typeface="Arial" panose="020B0604020202020204" pitchFamily="34" charset="0"/>
              </a:rPr>
              <a:t>(1 Kings 18:21; John 8:47; 10:27; Matthew 6:24). </a:t>
            </a:r>
            <a:r>
              <a:rPr lang="en-US" sz="2800" dirty="0">
                <a:effectLst/>
                <a:latin typeface="Arial" panose="020B0604020202020204" pitchFamily="34" charset="0"/>
                <a:ea typeface="Times New Roman" panose="02020603050405020304" pitchFamily="18" charset="0"/>
                <a:cs typeface="Arial" panose="020B0604020202020204" pitchFamily="34" charset="0"/>
              </a:rPr>
              <a:t>His Word is our primary source of instruction and</a:t>
            </a:r>
            <a:endParaRPr lang="en-US" sz="2800" dirty="0"/>
          </a:p>
        </p:txBody>
      </p:sp>
      <p:sp>
        <p:nvSpPr>
          <p:cNvPr id="6" name="TextBox 5">
            <a:extLst>
              <a:ext uri="{FF2B5EF4-FFF2-40B4-BE49-F238E27FC236}">
                <a16:creationId xmlns="" xmlns:a16="http://schemas.microsoft.com/office/drawing/2014/main" id="{AA8677BA-FE8D-4FB9-82C5-98CF65040EFC}"/>
              </a:ext>
            </a:extLst>
          </p:cNvPr>
          <p:cNvSpPr txBox="1"/>
          <p:nvPr/>
        </p:nvSpPr>
        <p:spPr>
          <a:xfrm>
            <a:off x="393404" y="3054057"/>
            <a:ext cx="11387469" cy="414838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authority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(Deuteronomy 4:2; Psalm 119:128; Revelation 22:18–19). </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Our devotion to </a:t>
            </a:r>
            <a:r>
              <a:rPr kumimoji="0" lang="en-US" sz="2600" b="0" i="0" u="none" strike="noStrike" kern="1200" cap="none" spc="0" normalizeH="0" baseline="0" noProof="0" dirty="0" err="1"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Yahuwah</a:t>
            </a:r>
            <a:r>
              <a:rPr kumimoji="0" lang="en-US" sz="26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and </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His ways leaves no room for deviation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(Joshua 24:15; Psalm 119:10, 15)</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We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must not be afraid to expose sin and evil. Remaining silent is the same as being guilty.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Colossians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2:8 exhorts,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28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See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to it that no one takes you captive by philosophy and empty deceit, according to human tradition, according to the elementary spirits of the world, and not according to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Yahuwah</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(ESV)</a:t>
            </a:r>
            <a:endPar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06015315-DD72-4F47-845D-E2878599B63C}"/>
              </a:ext>
            </a:extLst>
          </p:cNvPr>
          <p:cNvSpPr txBox="1"/>
          <p:nvPr/>
        </p:nvSpPr>
        <p:spPr>
          <a:xfrm>
            <a:off x="7009067" y="2023145"/>
            <a:ext cx="4771805" cy="954107"/>
          </a:xfrm>
          <a:prstGeom prst="rect">
            <a:avLst/>
          </a:prstGeom>
          <a:solidFill>
            <a:srgbClr val="FFFF00"/>
          </a:solidFill>
          <a:scene3d>
            <a:camera prst="orthographicFront"/>
            <a:lightRig rig="threePt" dir="t"/>
          </a:scene3d>
          <a:sp3d>
            <a:bevelT/>
          </a:sp3d>
        </p:spPr>
        <p:txBody>
          <a:bodyPr wrap="square" rtlCol="0">
            <a:spAutoFit/>
          </a:bodyPr>
          <a:lstStyle/>
          <a:p>
            <a:pPr algn="ctr"/>
            <a:r>
              <a:rPr lang="en-US" sz="2800" b="1" dirty="0"/>
              <a:t>What does Yahuwah expect from His people?</a:t>
            </a:r>
          </a:p>
        </p:txBody>
      </p:sp>
      <p:pic>
        <p:nvPicPr>
          <p:cNvPr id="8" name="Picture 7">
            <a:extLst>
              <a:ext uri="{FF2B5EF4-FFF2-40B4-BE49-F238E27FC236}">
                <a16:creationId xmlns="" xmlns:a16="http://schemas.microsoft.com/office/drawing/2014/main" id="{E6A3BEDE-F6C5-4163-AE19-7491247458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9" name="Slide Number Placeholder 8">
            <a:extLst>
              <a:ext uri="{FF2B5EF4-FFF2-40B4-BE49-F238E27FC236}">
                <a16:creationId xmlns="" xmlns:a16="http://schemas.microsoft.com/office/drawing/2014/main" id="{F88C5A63-6DCB-4187-8D3F-B9011AC949A4}"/>
              </a:ext>
            </a:extLst>
          </p:cNvPr>
          <p:cNvSpPr>
            <a:spLocks noGrp="1"/>
          </p:cNvSpPr>
          <p:nvPr>
            <p:ph type="sldNum" sz="quarter" idx="12"/>
          </p:nvPr>
        </p:nvSpPr>
        <p:spPr/>
        <p:txBody>
          <a:bodyPr/>
          <a:lstStyle/>
          <a:p>
            <a:fld id="{E024B12A-4FDB-43B8-A106-5F6FADD80DBF}" type="slidenum">
              <a:rPr lang="en-US" smtClean="0"/>
              <a:t>14</a:t>
            </a:fld>
            <a:endParaRPr lang="en-US"/>
          </a:p>
        </p:txBody>
      </p:sp>
    </p:spTree>
    <p:custDataLst>
      <p:tags r:id="rId1"/>
    </p:custDataLst>
    <p:extLst>
      <p:ext uri="{BB962C8B-B14F-4D97-AF65-F5344CB8AC3E}">
        <p14:creationId xmlns:p14="http://schemas.microsoft.com/office/powerpoint/2010/main" val="3392686759"/>
      </p:ext>
    </p:extLst>
  </p:cSld>
  <p:clrMapOvr>
    <a:masterClrMapping/>
  </p:clrMapOvr>
  <p:transition spd="slow" advTm="8079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500" fill="hold"/>
                                        <p:tgtEl>
                                          <p:spTgt spid="6">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73CCC3-DBCB-47E4-BDDE-4D44BA5D24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8096" y="476152"/>
            <a:ext cx="4663844" cy="20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58AD42A2-9B5D-41DB-B6F7-F16D5F7D1A80}"/>
              </a:ext>
            </a:extLst>
          </p:cNvPr>
          <p:cNvSpPr/>
          <p:nvPr/>
        </p:nvSpPr>
        <p:spPr>
          <a:xfrm>
            <a:off x="8310276" y="212651"/>
            <a:ext cx="1620533" cy="1569660"/>
          </a:xfrm>
          <a:prstGeom prst="rect">
            <a:avLst/>
          </a:prstGeom>
          <a:noFill/>
        </p:spPr>
        <p:txBody>
          <a:bodyPr wrap="square" lIns="91440" tIns="45720" rIns="91440" bIns="45720">
            <a:spAutoFit/>
          </a:bodyPr>
          <a:lstStyle/>
          <a:p>
            <a:pPr algn="ctr"/>
            <a:r>
              <a:rPr lang="en-US" sz="9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#7</a:t>
            </a:r>
          </a:p>
        </p:txBody>
      </p:sp>
      <p:sp>
        <p:nvSpPr>
          <p:cNvPr id="5" name="TextBox 4">
            <a:extLst>
              <a:ext uri="{FF2B5EF4-FFF2-40B4-BE49-F238E27FC236}">
                <a16:creationId xmlns="" xmlns:a16="http://schemas.microsoft.com/office/drawing/2014/main" id="{3C16B5D2-313B-4D11-89AF-B482EDC82587}"/>
              </a:ext>
            </a:extLst>
          </p:cNvPr>
          <p:cNvSpPr txBox="1"/>
          <p:nvPr/>
        </p:nvSpPr>
        <p:spPr>
          <a:xfrm>
            <a:off x="393404" y="679817"/>
            <a:ext cx="6517758" cy="2200089"/>
          </a:xfrm>
          <a:prstGeom prst="rect">
            <a:avLst/>
          </a:prstGeom>
          <a:noFill/>
        </p:spPr>
        <p:txBody>
          <a:bodyPr wrap="square" rtlCol="0">
            <a:spAutoFit/>
          </a:bodyPr>
          <a:lstStyle/>
          <a:p>
            <a:pPr marL="0" marR="0">
              <a:lnSpc>
                <a:spcPct val="107000"/>
              </a:lnSpc>
              <a:spcBef>
                <a:spcPts val="0"/>
              </a:spcBef>
              <a:spcAft>
                <a:spcPts val="0"/>
              </a:spcAft>
            </a:pPr>
            <a:r>
              <a:rPr lang="en-US" sz="3200" dirty="0">
                <a:latin typeface="Arial" panose="020B0604020202020204" pitchFamily="34" charset="0"/>
                <a:cs typeface="Arial" panose="020B0604020202020204" pitchFamily="34" charset="0"/>
              </a:rPr>
              <a:t>Q 7 - Can we compromise our Biblical beliefs in order to keep unity and peace and focus on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what </a:t>
            </a:r>
            <a:r>
              <a:rPr lang="en-US" sz="3200" dirty="0">
                <a:latin typeface="Arial" panose="020B0604020202020204" pitchFamily="34" charset="0"/>
                <a:cs typeface="Arial" panose="020B0604020202020204" pitchFamily="34" charset="0"/>
              </a:rPr>
              <a:t>we have in common?</a:t>
            </a:r>
            <a:endParaRPr lang="en-US" sz="2800" dirty="0"/>
          </a:p>
        </p:txBody>
      </p:sp>
      <p:sp>
        <p:nvSpPr>
          <p:cNvPr id="6" name="TextBox 5">
            <a:extLst>
              <a:ext uri="{FF2B5EF4-FFF2-40B4-BE49-F238E27FC236}">
                <a16:creationId xmlns="" xmlns:a16="http://schemas.microsoft.com/office/drawing/2014/main" id="{AA8677BA-FE8D-4FB9-82C5-98CF65040EFC}"/>
              </a:ext>
            </a:extLst>
          </p:cNvPr>
          <p:cNvSpPr txBox="1"/>
          <p:nvPr/>
        </p:nvSpPr>
        <p:spPr>
          <a:xfrm>
            <a:off x="393404" y="3054057"/>
            <a:ext cx="11387469" cy="329904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are to defend the faith, correcting those who oppose it or are confused.</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2800" b="1" dirty="0">
                <a:solidFill>
                  <a:prstClr val="black"/>
                </a:solidFill>
                <a:latin typeface="Calibri" panose="020F0502020204030204"/>
              </a:rPr>
              <a:t>“Watch ye, stand fast in the faith, quit you like men, be strong. 14  Let all your things be done with </a:t>
            </a:r>
            <a:r>
              <a:rPr lang="en-US" sz="2800" b="1" dirty="0" smtClean="0">
                <a:solidFill>
                  <a:prstClr val="black"/>
                </a:solidFill>
                <a:latin typeface="Calibri" panose="020F0502020204030204"/>
              </a:rPr>
              <a:t>charity”</a:t>
            </a:r>
            <a:r>
              <a:rPr lang="en-US" sz="2800" b="1" dirty="0">
                <a:solidFill>
                  <a:prstClr val="black"/>
                </a:solidFill>
                <a:latin typeface="Calibri" panose="020F0502020204030204"/>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Corinthians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16:13–14</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KJV</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“And a servant of the Master should not quarrel but be gentle towards all, able to teach, patient when wronged, 25  in meekness instructing those who are in opposition, lest somehow Elohim gives them repentance unto a thorough knowledge of the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truth” </a:t>
            </a:r>
            <a:r>
              <a:rPr kumimoji="0" lang="en-US" sz="280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Timothy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2:24–25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Scriptures 2009</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6EE408BC-D2CF-4382-A4F7-B4360CB782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8" name="Slide Number Placeholder 7">
            <a:extLst>
              <a:ext uri="{FF2B5EF4-FFF2-40B4-BE49-F238E27FC236}">
                <a16:creationId xmlns="" xmlns:a16="http://schemas.microsoft.com/office/drawing/2014/main" id="{B76AF1E7-8F01-4373-838E-D666F99177C0}"/>
              </a:ext>
            </a:extLst>
          </p:cNvPr>
          <p:cNvSpPr>
            <a:spLocks noGrp="1"/>
          </p:cNvSpPr>
          <p:nvPr>
            <p:ph type="sldNum" sz="quarter" idx="12"/>
          </p:nvPr>
        </p:nvSpPr>
        <p:spPr/>
        <p:txBody>
          <a:bodyPr/>
          <a:lstStyle/>
          <a:p>
            <a:fld id="{E024B12A-4FDB-43B8-A106-5F6FADD80DBF}" type="slidenum">
              <a:rPr lang="en-US" smtClean="0"/>
              <a:t>15</a:t>
            </a:fld>
            <a:endParaRPr lang="en-US"/>
          </a:p>
        </p:txBody>
      </p:sp>
    </p:spTree>
    <p:custDataLst>
      <p:tags r:id="rId1"/>
    </p:custDataLst>
    <p:extLst>
      <p:ext uri="{BB962C8B-B14F-4D97-AF65-F5344CB8AC3E}">
        <p14:creationId xmlns:p14="http://schemas.microsoft.com/office/powerpoint/2010/main" val="584224282"/>
      </p:ext>
    </p:extLst>
  </p:cSld>
  <p:clrMapOvr>
    <a:masterClrMapping/>
  </p:clrMapOvr>
  <p:transition spd="slow" advTm="5882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8AD42A2-9B5D-41DB-B6F7-F16D5F7D1A80}"/>
              </a:ext>
            </a:extLst>
          </p:cNvPr>
          <p:cNvSpPr/>
          <p:nvPr/>
        </p:nvSpPr>
        <p:spPr>
          <a:xfrm>
            <a:off x="6730409" y="-105013"/>
            <a:ext cx="4965405" cy="1569660"/>
          </a:xfrm>
          <a:prstGeom prst="rect">
            <a:avLst/>
          </a:prstGeom>
          <a:noFill/>
        </p:spPr>
        <p:txBody>
          <a:bodyPr wrap="square" lIns="91440" tIns="45720" rIns="91440" bIns="45720">
            <a:spAutoFit/>
          </a:bodyPr>
          <a:lstStyle/>
          <a:p>
            <a:pPr algn="ctr"/>
            <a:r>
              <a:rPr lang="en-US" sz="9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#7 </a:t>
            </a:r>
            <a:r>
              <a:rPr lang="en-US" sz="3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(Continued)</a:t>
            </a:r>
          </a:p>
        </p:txBody>
      </p:sp>
      <p:sp>
        <p:nvSpPr>
          <p:cNvPr id="5" name="TextBox 4">
            <a:extLst>
              <a:ext uri="{FF2B5EF4-FFF2-40B4-BE49-F238E27FC236}">
                <a16:creationId xmlns="" xmlns:a16="http://schemas.microsoft.com/office/drawing/2014/main" id="{3C16B5D2-313B-4D11-89AF-B482EDC82587}"/>
              </a:ext>
            </a:extLst>
          </p:cNvPr>
          <p:cNvSpPr txBox="1"/>
          <p:nvPr/>
        </p:nvSpPr>
        <p:spPr>
          <a:xfrm>
            <a:off x="393404" y="679817"/>
            <a:ext cx="6517758" cy="532903"/>
          </a:xfrm>
          <a:prstGeom prst="rect">
            <a:avLst/>
          </a:prstGeom>
          <a:noFill/>
        </p:spPr>
        <p:txBody>
          <a:bodyPr wrap="square" rtlCol="0">
            <a:spAutoFit/>
          </a:bodyPr>
          <a:lstStyle/>
          <a:p>
            <a:pPr marL="0" marR="0">
              <a:lnSpc>
                <a:spcPct val="107000"/>
              </a:lnSpc>
              <a:spcBef>
                <a:spcPts val="0"/>
              </a:spcBef>
              <a:spcAft>
                <a:spcPts val="0"/>
              </a:spcAft>
            </a:pPr>
            <a:endParaRPr lang="en-US" sz="2800" dirty="0"/>
          </a:p>
        </p:txBody>
      </p:sp>
      <p:sp>
        <p:nvSpPr>
          <p:cNvPr id="6" name="TextBox 5">
            <a:extLst>
              <a:ext uri="{FF2B5EF4-FFF2-40B4-BE49-F238E27FC236}">
                <a16:creationId xmlns="" xmlns:a16="http://schemas.microsoft.com/office/drawing/2014/main" id="{AA8677BA-FE8D-4FB9-82C5-98CF65040EFC}"/>
              </a:ext>
            </a:extLst>
          </p:cNvPr>
          <p:cNvSpPr txBox="1"/>
          <p:nvPr/>
        </p:nvSpPr>
        <p:spPr>
          <a:xfrm>
            <a:off x="393404" y="1363480"/>
            <a:ext cx="11538098" cy="468211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800" dirty="0">
                <a:solidFill>
                  <a:prstClr val="black"/>
                </a:solidFill>
                <a:latin typeface="Calibri" panose="020F0502020204030204"/>
              </a:rPr>
              <a:t>We stand firm and uncompromising in faith (truth of the Torah) as we rely on the power of the indwelling Spirit of Yahuwa.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 him you also, when you heard the word of truth, the gospel of your salvation, and believed in him, were sealed with the promised Holy Spirit, 14  who is the guarantee of our inheritance until we acquire possession of it, to the praise of his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glory” </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(Ephesians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1:13–14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ESV</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“Therefore, my beloved, as you have always obeyed, not as in my presence only, but now much more in my absence, work out your own salvation with fear and trembling; for it is Yahuwah who works in you both to will and to do for His good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pleasure” </a:t>
            </a:r>
            <a:r>
              <a:rPr kumimoji="0" lang="en-US" sz="280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Philippians 2:12–13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ESV</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6932654B-2B01-4E7A-8418-30D2E1F3F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3" name="Slide Number Placeholder 2">
            <a:extLst>
              <a:ext uri="{FF2B5EF4-FFF2-40B4-BE49-F238E27FC236}">
                <a16:creationId xmlns="" xmlns:a16="http://schemas.microsoft.com/office/drawing/2014/main" id="{835FCBCE-7C55-43D0-8A33-2C973CB87F76}"/>
              </a:ext>
            </a:extLst>
          </p:cNvPr>
          <p:cNvSpPr>
            <a:spLocks noGrp="1"/>
          </p:cNvSpPr>
          <p:nvPr>
            <p:ph type="sldNum" sz="quarter" idx="12"/>
          </p:nvPr>
        </p:nvSpPr>
        <p:spPr/>
        <p:txBody>
          <a:bodyPr/>
          <a:lstStyle/>
          <a:p>
            <a:fld id="{E024B12A-4FDB-43B8-A106-5F6FADD80DBF}" type="slidenum">
              <a:rPr lang="en-US" smtClean="0"/>
              <a:t>16</a:t>
            </a:fld>
            <a:endParaRPr lang="en-US"/>
          </a:p>
        </p:txBody>
      </p:sp>
    </p:spTree>
    <p:custDataLst>
      <p:tags r:id="rId1"/>
    </p:custDataLst>
    <p:extLst>
      <p:ext uri="{BB962C8B-B14F-4D97-AF65-F5344CB8AC3E}">
        <p14:creationId xmlns:p14="http://schemas.microsoft.com/office/powerpoint/2010/main" val="885491854"/>
      </p:ext>
    </p:extLst>
  </p:cSld>
  <p:clrMapOvr>
    <a:masterClrMapping/>
  </p:clrMapOvr>
  <p:transition spd="slow" advTm="6416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arn(inVertical)">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73CCC3-DBCB-47E4-BDDE-4D44BA5D24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8096" y="476152"/>
            <a:ext cx="4663844" cy="20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58AD42A2-9B5D-41DB-B6F7-F16D5F7D1A80}"/>
              </a:ext>
            </a:extLst>
          </p:cNvPr>
          <p:cNvSpPr/>
          <p:nvPr/>
        </p:nvSpPr>
        <p:spPr>
          <a:xfrm>
            <a:off x="8310276" y="212651"/>
            <a:ext cx="1620533"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#8</a:t>
            </a:r>
          </a:p>
        </p:txBody>
      </p:sp>
      <p:sp>
        <p:nvSpPr>
          <p:cNvPr id="5" name="TextBox 4">
            <a:extLst>
              <a:ext uri="{FF2B5EF4-FFF2-40B4-BE49-F238E27FC236}">
                <a16:creationId xmlns="" xmlns:a16="http://schemas.microsoft.com/office/drawing/2014/main" id="{3C16B5D2-313B-4D11-89AF-B482EDC82587}"/>
              </a:ext>
            </a:extLst>
          </p:cNvPr>
          <p:cNvSpPr txBox="1"/>
          <p:nvPr/>
        </p:nvSpPr>
        <p:spPr>
          <a:xfrm>
            <a:off x="402265" y="1202915"/>
            <a:ext cx="6517758" cy="1014380"/>
          </a:xfrm>
          <a:prstGeom prst="rect">
            <a:avLst/>
          </a:prstGeom>
          <a:noFill/>
        </p:spPr>
        <p:txBody>
          <a:bodyPr wrap="square" rtlCol="0">
            <a:spAutoFit/>
          </a:bodyPr>
          <a:lstStyle/>
          <a:p>
            <a:pPr marL="0" marR="0">
              <a:lnSpc>
                <a:spcPct val="107000"/>
              </a:lnSpc>
              <a:spcBef>
                <a:spcPts val="0"/>
              </a:spcBef>
              <a:spcAft>
                <a:spcPts val="0"/>
              </a:spcAft>
            </a:pPr>
            <a:r>
              <a:rPr lang="en-US" sz="2800" b="1" dirty="0">
                <a:effectLst/>
                <a:latin typeface="Arial" panose="020B0604020202020204" pitchFamily="34" charset="0"/>
                <a:ea typeface="Times New Roman" panose="02020603050405020304" pitchFamily="18" charset="0"/>
                <a:cs typeface="Arial" panose="020B0604020202020204" pitchFamily="34" charset="0"/>
              </a:rPr>
              <a:t>Q 8 - What did Yahusha tell us to do </a:t>
            </a:r>
            <a:r>
              <a:rPr lang="en-US" sz="2800" b="1" u="sng" dirty="0">
                <a:effectLst/>
                <a:latin typeface="Arial" panose="020B0604020202020204" pitchFamily="34" charset="0"/>
                <a:ea typeface="Times New Roman" panose="02020603050405020304" pitchFamily="18" charset="0"/>
                <a:cs typeface="Arial" panose="020B0604020202020204" pitchFamily="34" charset="0"/>
              </a:rPr>
              <a:t>IF</a:t>
            </a:r>
            <a:r>
              <a:rPr lang="en-US" sz="2800" b="1" dirty="0">
                <a:effectLst/>
                <a:latin typeface="Arial" panose="020B0604020202020204" pitchFamily="34" charset="0"/>
                <a:ea typeface="Times New Roman" panose="02020603050405020304" pitchFamily="18" charset="0"/>
                <a:cs typeface="Arial" panose="020B0604020202020204" pitchFamily="34" charset="0"/>
              </a:rPr>
              <a:t> we love Him?</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AA8677BA-FE8D-4FB9-82C5-98CF65040EFC}"/>
              </a:ext>
            </a:extLst>
          </p:cNvPr>
          <p:cNvSpPr txBox="1"/>
          <p:nvPr/>
        </p:nvSpPr>
        <p:spPr>
          <a:xfrm>
            <a:off x="402265" y="2553371"/>
            <a:ext cx="11387469" cy="376006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Yahusha has warned us of the temptation to compromise and equipped us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to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remain uncompromising.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In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John 14:15 Yahusha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told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His disciples,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If you love me, you will keep my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commandments” </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(ESV</a:t>
            </a:r>
            <a:r>
              <a:rPr kumimoji="0" lang="en-US" sz="280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“For this is the love of Elohim, that we keep his commandments.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And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his commandments are not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burdensome</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John 5:3 </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ESV</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“And this is love, that we walk after his commandments.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This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is the commandment, That, as ye have heard from the beginning, ye should walk in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it”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John 1:6 </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KJV</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449A45E8-6AF2-4853-8341-06684212DD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8" name="Slide Number Placeholder 7">
            <a:extLst>
              <a:ext uri="{FF2B5EF4-FFF2-40B4-BE49-F238E27FC236}">
                <a16:creationId xmlns="" xmlns:a16="http://schemas.microsoft.com/office/drawing/2014/main" id="{9FAEE1A3-C7EC-4E00-AA9D-18C106D0FC0E}"/>
              </a:ext>
            </a:extLst>
          </p:cNvPr>
          <p:cNvSpPr>
            <a:spLocks noGrp="1"/>
          </p:cNvSpPr>
          <p:nvPr>
            <p:ph type="sldNum" sz="quarter" idx="12"/>
          </p:nvPr>
        </p:nvSpPr>
        <p:spPr/>
        <p:txBody>
          <a:bodyPr/>
          <a:lstStyle/>
          <a:p>
            <a:fld id="{E024B12A-4FDB-43B8-A106-5F6FADD80DBF}" type="slidenum">
              <a:rPr lang="en-US" smtClean="0"/>
              <a:t>17</a:t>
            </a:fld>
            <a:endParaRPr lang="en-US"/>
          </a:p>
        </p:txBody>
      </p:sp>
    </p:spTree>
    <p:custDataLst>
      <p:tags r:id="rId1"/>
    </p:custDataLst>
    <p:extLst>
      <p:ext uri="{BB962C8B-B14F-4D97-AF65-F5344CB8AC3E}">
        <p14:creationId xmlns:p14="http://schemas.microsoft.com/office/powerpoint/2010/main" val="664401218"/>
      </p:ext>
    </p:extLst>
  </p:cSld>
  <p:clrMapOvr>
    <a:masterClrMapping/>
  </p:clrMapOvr>
  <p:transition spd="slow" advTm="5197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up)">
                                      <p:cBhvr>
                                        <p:cTn id="10" dur="500"/>
                                        <p:tgtEl>
                                          <p:spTgt spid="6">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up)">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73CCC3-DBCB-47E4-BDDE-4D44BA5D24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8096" y="476152"/>
            <a:ext cx="4663844" cy="20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58AD42A2-9B5D-41DB-B6F7-F16D5F7D1A80}"/>
              </a:ext>
            </a:extLst>
          </p:cNvPr>
          <p:cNvSpPr/>
          <p:nvPr/>
        </p:nvSpPr>
        <p:spPr>
          <a:xfrm>
            <a:off x="7985052" y="212651"/>
            <a:ext cx="1945758"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 9</a:t>
            </a:r>
          </a:p>
        </p:txBody>
      </p:sp>
      <p:sp>
        <p:nvSpPr>
          <p:cNvPr id="5" name="TextBox 4">
            <a:extLst>
              <a:ext uri="{FF2B5EF4-FFF2-40B4-BE49-F238E27FC236}">
                <a16:creationId xmlns="" xmlns:a16="http://schemas.microsoft.com/office/drawing/2014/main" id="{3C16B5D2-313B-4D11-89AF-B482EDC82587}"/>
              </a:ext>
            </a:extLst>
          </p:cNvPr>
          <p:cNvSpPr txBox="1"/>
          <p:nvPr/>
        </p:nvSpPr>
        <p:spPr>
          <a:xfrm>
            <a:off x="402265" y="724450"/>
            <a:ext cx="6517758" cy="1475404"/>
          </a:xfrm>
          <a:prstGeom prst="rect">
            <a:avLst/>
          </a:prstGeom>
          <a:noFill/>
        </p:spPr>
        <p:txBody>
          <a:bodyPr wrap="square" rtlCol="0">
            <a:spAutoFit/>
          </a:bodyPr>
          <a:lstStyle/>
          <a:p>
            <a:pPr marL="0" marR="0">
              <a:lnSpc>
                <a:spcPct val="107000"/>
              </a:lnSpc>
              <a:spcBef>
                <a:spcPts val="0"/>
              </a:spcBef>
              <a:spcAft>
                <a:spcPts val="0"/>
              </a:spcAft>
            </a:pPr>
            <a:r>
              <a:rPr lang="en-US" sz="2800" b="1" dirty="0">
                <a:effectLst/>
                <a:latin typeface="Arial" panose="020B0604020202020204" pitchFamily="34" charset="0"/>
                <a:ea typeface="Times New Roman" panose="02020603050405020304" pitchFamily="18" charset="0"/>
                <a:cs typeface="Arial" panose="020B0604020202020204" pitchFamily="34" charset="0"/>
              </a:rPr>
              <a:t>Q9 Why is it important to stay </a:t>
            </a:r>
            <a:r>
              <a:rPr lang="en-US" sz="2800" b="1" dirty="0" smtClean="0">
                <a:effectLst/>
                <a:latin typeface="Arial" panose="020B0604020202020204" pitchFamily="34" charset="0"/>
                <a:ea typeface="Times New Roman" panose="02020603050405020304" pitchFamily="18" charset="0"/>
                <a:cs typeface="Arial" panose="020B0604020202020204" pitchFamily="34" charset="0"/>
              </a:rPr>
              <a:t/>
            </a:r>
            <a:br>
              <a:rPr lang="en-US" sz="2800" b="1" dirty="0" smtClean="0">
                <a:effectLst/>
                <a:latin typeface="Arial" panose="020B0604020202020204" pitchFamily="34" charset="0"/>
                <a:ea typeface="Times New Roman" panose="02020603050405020304" pitchFamily="18" charset="0"/>
                <a:cs typeface="Arial" panose="020B0604020202020204" pitchFamily="34" charset="0"/>
              </a:rPr>
            </a:br>
            <a:r>
              <a:rPr lang="en-US" sz="2800" b="1" dirty="0" smtClean="0">
                <a:effectLst/>
                <a:latin typeface="Arial" panose="020B0604020202020204" pitchFamily="34" charset="0"/>
                <a:ea typeface="Times New Roman" panose="02020603050405020304" pitchFamily="18" charset="0"/>
                <a:cs typeface="Arial" panose="020B0604020202020204" pitchFamily="34" charset="0"/>
              </a:rPr>
              <a:t>rooted </a:t>
            </a:r>
            <a:r>
              <a:rPr lang="en-US" sz="2800" b="1" dirty="0">
                <a:effectLst/>
                <a:latin typeface="Arial" panose="020B0604020202020204" pitchFamily="34" charset="0"/>
                <a:ea typeface="Times New Roman" panose="02020603050405020304" pitchFamily="18" charset="0"/>
                <a:cs typeface="Arial" panose="020B0604020202020204" pitchFamily="34" charset="0"/>
              </a:rPr>
              <a:t>and grounded in obeying </a:t>
            </a:r>
            <a:r>
              <a:rPr lang="en-US" sz="2800" b="1" dirty="0" smtClean="0">
                <a:effectLst/>
                <a:latin typeface="Arial" panose="020B0604020202020204" pitchFamily="34" charset="0"/>
                <a:ea typeface="Times New Roman" panose="02020603050405020304" pitchFamily="18" charset="0"/>
                <a:cs typeface="Arial" panose="020B0604020202020204" pitchFamily="34" charset="0"/>
              </a:rPr>
              <a:t/>
            </a:r>
            <a:br>
              <a:rPr lang="en-US" sz="2800" b="1" dirty="0" smtClean="0">
                <a:effectLst/>
                <a:latin typeface="Arial" panose="020B0604020202020204" pitchFamily="34" charset="0"/>
                <a:ea typeface="Times New Roman" panose="02020603050405020304" pitchFamily="18" charset="0"/>
                <a:cs typeface="Arial" panose="020B0604020202020204" pitchFamily="34" charset="0"/>
              </a:rPr>
            </a:br>
            <a:r>
              <a:rPr lang="en-US" sz="2800" b="1" dirty="0" smtClean="0">
                <a:effectLst/>
                <a:latin typeface="Arial" panose="020B0604020202020204" pitchFamily="34" charset="0"/>
                <a:ea typeface="Times New Roman" panose="02020603050405020304" pitchFamily="18" charset="0"/>
                <a:cs typeface="Arial" panose="020B0604020202020204" pitchFamily="34" charset="0"/>
              </a:rPr>
              <a:t>the </a:t>
            </a:r>
            <a:r>
              <a:rPr lang="en-US" sz="2800" b="1" dirty="0">
                <a:effectLst/>
                <a:latin typeface="Arial" panose="020B0604020202020204" pitchFamily="34" charset="0"/>
                <a:ea typeface="Times New Roman" panose="02020603050405020304" pitchFamily="18" charset="0"/>
                <a:cs typeface="Arial" panose="020B0604020202020204" pitchFamily="34" charset="0"/>
              </a:rPr>
              <a:t>Scriptures daily?</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AA8677BA-FE8D-4FB9-82C5-98CF65040EFC}"/>
              </a:ext>
            </a:extLst>
          </p:cNvPr>
          <p:cNvSpPr txBox="1"/>
          <p:nvPr/>
        </p:nvSpPr>
        <p:spPr>
          <a:xfrm>
            <a:off x="402265" y="2624281"/>
            <a:ext cx="11387469" cy="375756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ways of the world are in opposition to the ways of Yahuwah. (Romans 8:6–9). There is a constant battle between the ruler of this world and the Ruler of eternity.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Israelites, we are to be aware of the struggle and choose the side of Yahuwah. There is no middle ground, you are either obeying Yahuwah or obeying Satan.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By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your obedience you are serving Yahuwah or by your disobedience you are serving Satan.</a:t>
            </a:r>
          </a:p>
        </p:txBody>
      </p:sp>
      <p:pic>
        <p:nvPicPr>
          <p:cNvPr id="2" name="Picture 1">
            <a:extLst>
              <a:ext uri="{FF2B5EF4-FFF2-40B4-BE49-F238E27FC236}">
                <a16:creationId xmlns="" xmlns:a16="http://schemas.microsoft.com/office/drawing/2014/main" id="{BD92D8D9-28BB-4A38-9BE6-0F9FEBCFA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8" name="Slide Number Placeholder 7">
            <a:extLst>
              <a:ext uri="{FF2B5EF4-FFF2-40B4-BE49-F238E27FC236}">
                <a16:creationId xmlns="" xmlns:a16="http://schemas.microsoft.com/office/drawing/2014/main" id="{C0FA90C5-B311-4782-A804-0D3089C7A5C9}"/>
              </a:ext>
            </a:extLst>
          </p:cNvPr>
          <p:cNvSpPr>
            <a:spLocks noGrp="1"/>
          </p:cNvSpPr>
          <p:nvPr>
            <p:ph type="sldNum" sz="quarter" idx="12"/>
          </p:nvPr>
        </p:nvSpPr>
        <p:spPr/>
        <p:txBody>
          <a:bodyPr/>
          <a:lstStyle/>
          <a:p>
            <a:fld id="{E024B12A-4FDB-43B8-A106-5F6FADD80DBF}" type="slidenum">
              <a:rPr lang="en-US" smtClean="0"/>
              <a:t>18</a:t>
            </a:fld>
            <a:endParaRPr lang="en-US"/>
          </a:p>
        </p:txBody>
      </p:sp>
    </p:spTree>
    <p:custDataLst>
      <p:tags r:id="rId1"/>
    </p:custDataLst>
    <p:extLst>
      <p:ext uri="{BB962C8B-B14F-4D97-AF65-F5344CB8AC3E}">
        <p14:creationId xmlns:p14="http://schemas.microsoft.com/office/powerpoint/2010/main" val="154008919"/>
      </p:ext>
    </p:extLst>
  </p:cSld>
  <p:clrMapOvr>
    <a:masterClrMapping/>
  </p:clrMapOvr>
  <p:transition spd="slow" advTm="4902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73CCC3-DBCB-47E4-BDDE-4D44BA5D24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8096" y="476152"/>
            <a:ext cx="4663844" cy="20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58AD42A2-9B5D-41DB-B6F7-F16D5F7D1A80}"/>
              </a:ext>
            </a:extLst>
          </p:cNvPr>
          <p:cNvSpPr/>
          <p:nvPr/>
        </p:nvSpPr>
        <p:spPr>
          <a:xfrm>
            <a:off x="7687341" y="207750"/>
            <a:ext cx="241359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 10</a:t>
            </a:r>
          </a:p>
        </p:txBody>
      </p:sp>
      <p:sp>
        <p:nvSpPr>
          <p:cNvPr id="5" name="TextBox 4">
            <a:extLst>
              <a:ext uri="{FF2B5EF4-FFF2-40B4-BE49-F238E27FC236}">
                <a16:creationId xmlns="" xmlns:a16="http://schemas.microsoft.com/office/drawing/2014/main" id="{3C16B5D2-313B-4D11-89AF-B482EDC82587}"/>
              </a:ext>
            </a:extLst>
          </p:cNvPr>
          <p:cNvSpPr txBox="1"/>
          <p:nvPr/>
        </p:nvSpPr>
        <p:spPr>
          <a:xfrm>
            <a:off x="402265" y="1113307"/>
            <a:ext cx="6517758" cy="1014380"/>
          </a:xfrm>
          <a:prstGeom prst="rect">
            <a:avLst/>
          </a:prstGeom>
          <a:noFill/>
        </p:spPr>
        <p:txBody>
          <a:bodyPr wrap="square" rtlCol="0">
            <a:spAutoFit/>
          </a:bodyPr>
          <a:lstStyle/>
          <a:p>
            <a:pPr marL="0" marR="0">
              <a:lnSpc>
                <a:spcPct val="107000"/>
              </a:lnSpc>
              <a:spcBef>
                <a:spcPts val="0"/>
              </a:spcBef>
              <a:spcAft>
                <a:spcPts val="0"/>
              </a:spcAft>
            </a:pPr>
            <a:r>
              <a:rPr lang="en-US" sz="2800" b="1" dirty="0" smtClean="0">
                <a:effectLst/>
                <a:latin typeface="Arial" panose="020B0604020202020204" pitchFamily="34" charset="0"/>
                <a:ea typeface="Times New Roman" panose="02020603050405020304" pitchFamily="18" charset="0"/>
                <a:cs typeface="Arial" panose="020B0604020202020204" pitchFamily="34" charset="0"/>
              </a:rPr>
              <a:t>Q10  </a:t>
            </a:r>
            <a:r>
              <a:rPr lang="en-US" sz="2800" b="1" dirty="0">
                <a:effectLst/>
                <a:latin typeface="Arial" panose="020B0604020202020204" pitchFamily="34" charset="0"/>
                <a:ea typeface="Times New Roman" panose="02020603050405020304" pitchFamily="18" charset="0"/>
                <a:cs typeface="Arial" panose="020B0604020202020204" pitchFamily="34" charset="0"/>
              </a:rPr>
              <a:t>What do you find in Christian churches today?</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AA8677BA-FE8D-4FB9-82C5-98CF65040EFC}"/>
              </a:ext>
            </a:extLst>
          </p:cNvPr>
          <p:cNvSpPr txBox="1"/>
          <p:nvPr/>
        </p:nvSpPr>
        <p:spPr>
          <a:xfrm>
            <a:off x="402265" y="2624281"/>
            <a:ext cx="11387469" cy="375436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3200" dirty="0">
                <a:effectLst/>
                <a:latin typeface="Arial" panose="020B0604020202020204" pitchFamily="34" charset="0"/>
                <a:ea typeface="Times New Roman" panose="02020603050405020304" pitchFamily="18" charset="0"/>
              </a:rPr>
              <a:t>There is no longer any repentance and turning away from your sins preached and no-one speaks about obeying Yahuwah’s Commandments (His Torah</a:t>
            </a:r>
            <a:r>
              <a:rPr lang="en-US" sz="3200" dirty="0" smtClean="0">
                <a:effectLst/>
                <a:latin typeface="Arial" panose="020B0604020202020204" pitchFamily="34" charset="0"/>
                <a:ea typeface="Times New Roman" panose="02020603050405020304" pitchFamily="18" charset="0"/>
              </a:rPr>
              <a:t>).  It’s </a:t>
            </a:r>
            <a:r>
              <a:rPr lang="en-US" sz="3200" dirty="0">
                <a:effectLst/>
                <a:latin typeface="Arial" panose="020B0604020202020204" pitchFamily="34" charset="0"/>
                <a:ea typeface="Times New Roman" panose="02020603050405020304" pitchFamily="18" charset="0"/>
              </a:rPr>
              <a:t>all about grace and the Scriptures are twisted to say we no longer need to obey the Torah. Such deception. </a:t>
            </a:r>
            <a:r>
              <a:rPr lang="en-US" sz="3200" dirty="0" smtClean="0">
                <a:effectLst/>
                <a:latin typeface="Arial" panose="020B0604020202020204" pitchFamily="34" charset="0"/>
                <a:ea typeface="Times New Roman" panose="02020603050405020304" pitchFamily="18" charset="0"/>
              </a:rPr>
              <a:t> Everything </a:t>
            </a:r>
            <a:r>
              <a:rPr lang="en-US" sz="3200" dirty="0">
                <a:effectLst/>
                <a:latin typeface="Arial" panose="020B0604020202020204" pitchFamily="34" charset="0"/>
                <a:ea typeface="Times New Roman" panose="02020603050405020304" pitchFamily="18" charset="0"/>
              </a:rPr>
              <a:t>is about tolerance even if it is wrong in Yahuwah’s eyes</a:t>
            </a:r>
            <a:r>
              <a:rPr lang="en-US" sz="3200" dirty="0" smtClean="0">
                <a:effectLst/>
                <a:latin typeface="Arial" panose="020B0604020202020204" pitchFamily="34" charset="0"/>
                <a:ea typeface="Times New Roman" panose="02020603050405020304" pitchFamily="18" charset="0"/>
              </a:rPr>
              <a:t>.  </a:t>
            </a:r>
            <a:r>
              <a:rPr lang="en-US" sz="3200" b="1" dirty="0">
                <a:effectLst/>
                <a:highlight>
                  <a:srgbClr val="FFFF00"/>
                </a:highlight>
                <a:latin typeface="Arial" panose="020B0604020202020204" pitchFamily="34" charset="0"/>
                <a:ea typeface="Times New Roman" panose="02020603050405020304" pitchFamily="18" charset="0"/>
              </a:rPr>
              <a:t>We cannot have fake unity in disobedience to the </a:t>
            </a:r>
            <a:r>
              <a:rPr lang="en-US" sz="3200" b="1" dirty="0" smtClean="0">
                <a:effectLst/>
                <a:highlight>
                  <a:srgbClr val="FFFF00"/>
                </a:highlight>
                <a:latin typeface="Arial" panose="020B0604020202020204" pitchFamily="34" charset="0"/>
                <a:ea typeface="Times New Roman" panose="02020603050405020304" pitchFamily="18" charset="0"/>
              </a:rPr>
              <a:t>Scriptures.</a:t>
            </a:r>
            <a:endParaRPr kumimoji="0" lang="en-US"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0491A24E-87F2-41F9-A618-F74C34A66D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8" name="Slide Number Placeholder 7">
            <a:extLst>
              <a:ext uri="{FF2B5EF4-FFF2-40B4-BE49-F238E27FC236}">
                <a16:creationId xmlns="" xmlns:a16="http://schemas.microsoft.com/office/drawing/2014/main" id="{BF920318-B393-4910-8589-2212D54C48E5}"/>
              </a:ext>
            </a:extLst>
          </p:cNvPr>
          <p:cNvSpPr>
            <a:spLocks noGrp="1"/>
          </p:cNvSpPr>
          <p:nvPr>
            <p:ph type="sldNum" sz="quarter" idx="12"/>
          </p:nvPr>
        </p:nvSpPr>
        <p:spPr/>
        <p:txBody>
          <a:bodyPr/>
          <a:lstStyle/>
          <a:p>
            <a:fld id="{E024B12A-4FDB-43B8-A106-5F6FADD80DBF}" type="slidenum">
              <a:rPr lang="en-US" smtClean="0"/>
              <a:t>19</a:t>
            </a:fld>
            <a:endParaRPr lang="en-US"/>
          </a:p>
        </p:txBody>
      </p:sp>
    </p:spTree>
    <p:custDataLst>
      <p:tags r:id="rId1"/>
    </p:custDataLst>
    <p:extLst>
      <p:ext uri="{BB962C8B-B14F-4D97-AF65-F5344CB8AC3E}">
        <p14:creationId xmlns:p14="http://schemas.microsoft.com/office/powerpoint/2010/main" val="3674917964"/>
      </p:ext>
    </p:extLst>
  </p:cSld>
  <p:clrMapOvr>
    <a:masterClrMapping/>
  </p:clrMapOvr>
  <p:transition spd="slow" advTm="4554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6A5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519FDE6E-8085-485F-8771-F5B10429F5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b="19381"/>
          <a:stretch/>
        </p:blipFill>
        <p:spPr>
          <a:xfrm>
            <a:off x="919645" y="643467"/>
            <a:ext cx="10352710" cy="5571066"/>
          </a:xfrm>
          <a:prstGeom prst="rect">
            <a:avLst/>
          </a:prstGeom>
        </p:spPr>
      </p:pic>
      <p:sp>
        <p:nvSpPr>
          <p:cNvPr id="3" name="TextBox 2">
            <a:extLst>
              <a:ext uri="{FF2B5EF4-FFF2-40B4-BE49-F238E27FC236}">
                <a16:creationId xmlns="" xmlns:a16="http://schemas.microsoft.com/office/drawing/2014/main" id="{53538198-2CF5-4616-83D4-376664CF89AC}"/>
              </a:ext>
            </a:extLst>
          </p:cNvPr>
          <p:cNvSpPr txBox="1"/>
          <p:nvPr/>
        </p:nvSpPr>
        <p:spPr>
          <a:xfrm>
            <a:off x="838899" y="4569263"/>
            <a:ext cx="7046751" cy="14465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4400" dirty="0">
                <a:solidFill>
                  <a:srgbClr val="0000FF"/>
                </a:solidFill>
                <a:latin typeface="Arial Black" panose="020B0A04020102020204" pitchFamily="34" charset="0"/>
              </a:rPr>
              <a:t>And what is the </a:t>
            </a:r>
            <a:r>
              <a:rPr lang="en-US" sz="4400" dirty="0" smtClean="0">
                <a:solidFill>
                  <a:srgbClr val="0000FF"/>
                </a:solidFill>
                <a:latin typeface="Arial Black" panose="020B0A04020102020204" pitchFamily="34" charset="0"/>
              </a:rPr>
              <a:t>Spirit </a:t>
            </a:r>
            <a:r>
              <a:rPr lang="en-US" sz="4400" dirty="0">
                <a:solidFill>
                  <a:srgbClr val="0000FF"/>
                </a:solidFill>
                <a:latin typeface="Arial Black" panose="020B0A04020102020204" pitchFamily="34" charset="0"/>
              </a:rPr>
              <a:t>of Compromise?</a:t>
            </a:r>
          </a:p>
        </p:txBody>
      </p:sp>
      <p:pic>
        <p:nvPicPr>
          <p:cNvPr id="4" name="Picture 3">
            <a:extLst>
              <a:ext uri="{FF2B5EF4-FFF2-40B4-BE49-F238E27FC236}">
                <a16:creationId xmlns="" xmlns:a16="http://schemas.microsoft.com/office/drawing/2014/main" id="{8C12651C-1D6E-4CF5-9AE6-326D10DA64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4C34FA73-012D-4889-8094-D37F65A98611}"/>
              </a:ext>
            </a:extLst>
          </p:cNvPr>
          <p:cNvSpPr>
            <a:spLocks noGrp="1"/>
          </p:cNvSpPr>
          <p:nvPr>
            <p:ph type="sldNum" sz="quarter" idx="12"/>
          </p:nvPr>
        </p:nvSpPr>
        <p:spPr/>
        <p:txBody>
          <a:bodyPr/>
          <a:lstStyle/>
          <a:p>
            <a:fld id="{E024B12A-4FDB-43B8-A106-5F6FADD80DBF}" type="slidenum">
              <a:rPr lang="en-US" smtClean="0"/>
              <a:t>2</a:t>
            </a:fld>
            <a:endParaRPr lang="en-US"/>
          </a:p>
        </p:txBody>
      </p:sp>
    </p:spTree>
    <p:extLst>
      <p:ext uri="{BB962C8B-B14F-4D97-AF65-F5344CB8AC3E}">
        <p14:creationId xmlns:p14="http://schemas.microsoft.com/office/powerpoint/2010/main" val="1457757868"/>
      </p:ext>
    </p:extLst>
  </p:cSld>
  <p:clrMapOvr>
    <a:masterClrMapping/>
  </p:clrMapOvr>
  <p:transition spd="slow" advTm="11364">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3010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670A791-16DE-44B2-892D-CA8A293178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266314" cy="2844209"/>
          </a:xfrm>
          <a:prstGeom prst="rect">
            <a:avLst/>
          </a:prstGeom>
        </p:spPr>
      </p:pic>
      <p:sp>
        <p:nvSpPr>
          <p:cNvPr id="4" name="TextBox 3">
            <a:extLst>
              <a:ext uri="{FF2B5EF4-FFF2-40B4-BE49-F238E27FC236}">
                <a16:creationId xmlns="" xmlns:a16="http://schemas.microsoft.com/office/drawing/2014/main" id="{A1B2EAA0-1D4D-4D1F-96AA-60968CAE3E4B}"/>
              </a:ext>
            </a:extLst>
          </p:cNvPr>
          <p:cNvSpPr txBox="1"/>
          <p:nvPr/>
        </p:nvSpPr>
        <p:spPr>
          <a:xfrm>
            <a:off x="3487479" y="1073495"/>
            <a:ext cx="8071293" cy="5016758"/>
          </a:xfrm>
          <a:prstGeom prst="rect">
            <a:avLst/>
          </a:prstGeom>
          <a:noFill/>
        </p:spPr>
        <p:txBody>
          <a:bodyPr wrap="square" rtlCol="0">
            <a:spAutoFit/>
          </a:bodyPr>
          <a:lstStyle/>
          <a:p>
            <a:r>
              <a:rPr lang="en-US" sz="3200" dirty="0" smtClean="0">
                <a:solidFill>
                  <a:schemeClr val="bg1"/>
                </a:solidFill>
                <a:effectLst/>
                <a:latin typeface="Arial" panose="020B0604020202020204" pitchFamily="34" charset="0"/>
                <a:ea typeface="Times New Roman" panose="02020603050405020304" pitchFamily="18" charset="0"/>
              </a:rPr>
              <a:t>2 Timothy </a:t>
            </a:r>
            <a:r>
              <a:rPr lang="en-US" sz="3200" dirty="0">
                <a:solidFill>
                  <a:schemeClr val="bg1"/>
                </a:solidFill>
                <a:effectLst/>
                <a:latin typeface="Arial" panose="020B0604020202020204" pitchFamily="34" charset="0"/>
                <a:ea typeface="Times New Roman" panose="02020603050405020304" pitchFamily="18" charset="0"/>
              </a:rPr>
              <a:t>4:3–4 says, </a:t>
            </a:r>
            <a:r>
              <a:rPr lang="en-US" sz="3200" b="1" dirty="0">
                <a:solidFill>
                  <a:schemeClr val="bg1"/>
                </a:solidFill>
                <a:effectLst/>
                <a:latin typeface="Arial" panose="020B0604020202020204" pitchFamily="34" charset="0"/>
                <a:ea typeface="Times New Roman" panose="02020603050405020304" pitchFamily="18" charset="0"/>
              </a:rPr>
              <a:t>"For the time is coming when people will not endure sound teaching but having itching ears, they will accumulate for themselves teachers to suit their own passions and will turn away from listening to the truth and wander off into myths." </a:t>
            </a:r>
            <a:r>
              <a:rPr lang="en-US" sz="3200" b="1" dirty="0" smtClean="0">
                <a:solidFill>
                  <a:schemeClr val="bg1"/>
                </a:solidFill>
                <a:effectLst/>
                <a:latin typeface="Arial" panose="020B0604020202020204" pitchFamily="34" charset="0"/>
                <a:ea typeface="Times New Roman" panose="02020603050405020304" pitchFamily="18" charset="0"/>
              </a:rPr>
              <a:t> </a:t>
            </a:r>
            <a:r>
              <a:rPr lang="en-US" sz="2800" dirty="0" smtClean="0">
                <a:solidFill>
                  <a:schemeClr val="bg1"/>
                </a:solidFill>
                <a:effectLst/>
                <a:latin typeface="Arial" panose="020B0604020202020204" pitchFamily="34" charset="0"/>
                <a:ea typeface="Times New Roman" panose="02020603050405020304" pitchFamily="18" charset="0"/>
              </a:rPr>
              <a:t>ESV</a:t>
            </a:r>
            <a:endParaRPr lang="en-US" sz="3200" dirty="0">
              <a:solidFill>
                <a:schemeClr val="bg1"/>
              </a:solidFill>
              <a:effectLst/>
              <a:latin typeface="Arial" panose="020B0604020202020204" pitchFamily="34" charset="0"/>
              <a:ea typeface="Times New Roman" panose="02020603050405020304" pitchFamily="18" charset="0"/>
            </a:endParaRPr>
          </a:p>
          <a:p>
            <a:r>
              <a:rPr lang="en-US" sz="3200" dirty="0">
                <a:solidFill>
                  <a:schemeClr val="bg1"/>
                </a:solidFill>
                <a:effectLst/>
                <a:latin typeface="Arial" panose="020B0604020202020204" pitchFamily="34" charset="0"/>
                <a:ea typeface="Times New Roman" panose="02020603050405020304" pitchFamily="18" charset="0"/>
              </a:rPr>
              <a:t>Therefore the churches have no more revival or spiritual growth today and look </a:t>
            </a:r>
            <a:r>
              <a:rPr lang="en-US" sz="3200" dirty="0" smtClean="0">
                <a:solidFill>
                  <a:schemeClr val="bg1"/>
                </a:solidFill>
                <a:effectLst/>
                <a:latin typeface="Arial" panose="020B0604020202020204" pitchFamily="34" charset="0"/>
                <a:ea typeface="Times New Roman" panose="02020603050405020304" pitchFamily="18" charset="0"/>
              </a:rPr>
              <a:t/>
            </a:r>
            <a:br>
              <a:rPr lang="en-US" sz="3200" dirty="0" smtClean="0">
                <a:solidFill>
                  <a:schemeClr val="bg1"/>
                </a:solidFill>
                <a:effectLst/>
                <a:latin typeface="Arial" panose="020B0604020202020204" pitchFamily="34" charset="0"/>
                <a:ea typeface="Times New Roman" panose="02020603050405020304" pitchFamily="18" charset="0"/>
              </a:rPr>
            </a:br>
            <a:r>
              <a:rPr lang="en-US" sz="3200" dirty="0" smtClean="0">
                <a:solidFill>
                  <a:schemeClr val="bg1"/>
                </a:solidFill>
                <a:effectLst/>
                <a:latin typeface="Arial" panose="020B0604020202020204" pitchFamily="34" charset="0"/>
                <a:ea typeface="Times New Roman" panose="02020603050405020304" pitchFamily="18" charset="0"/>
              </a:rPr>
              <a:t>at </a:t>
            </a:r>
            <a:r>
              <a:rPr lang="en-US" sz="3200" dirty="0">
                <a:solidFill>
                  <a:schemeClr val="bg1"/>
                </a:solidFill>
                <a:effectLst/>
                <a:latin typeface="Arial" panose="020B0604020202020204" pitchFamily="34" charset="0"/>
                <a:ea typeface="Times New Roman" panose="02020603050405020304" pitchFamily="18" charset="0"/>
              </a:rPr>
              <a:t>the state of the church and the world. </a:t>
            </a:r>
            <a:endParaRPr lang="en-US" sz="3200" dirty="0">
              <a:solidFill>
                <a:schemeClr val="bg1"/>
              </a:solidFill>
            </a:endParaRPr>
          </a:p>
        </p:txBody>
      </p:sp>
      <p:pic>
        <p:nvPicPr>
          <p:cNvPr id="2" name="Picture 1">
            <a:extLst>
              <a:ext uri="{FF2B5EF4-FFF2-40B4-BE49-F238E27FC236}">
                <a16:creationId xmlns="" xmlns:a16="http://schemas.microsoft.com/office/drawing/2014/main" id="{5CB8C1F3-F1FA-4631-BD09-05AAE1B359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01F110CD-DFDF-44B6-A63E-84D5AA28B991}"/>
              </a:ext>
            </a:extLst>
          </p:cNvPr>
          <p:cNvSpPr>
            <a:spLocks noGrp="1"/>
          </p:cNvSpPr>
          <p:nvPr>
            <p:ph type="sldNum" sz="quarter" idx="12"/>
          </p:nvPr>
        </p:nvSpPr>
        <p:spPr/>
        <p:txBody>
          <a:bodyPr/>
          <a:lstStyle/>
          <a:p>
            <a:fld id="{E024B12A-4FDB-43B8-A106-5F6FADD80DBF}" type="slidenum">
              <a:rPr lang="en-US" smtClean="0"/>
              <a:t>20</a:t>
            </a:fld>
            <a:endParaRPr lang="en-US"/>
          </a:p>
        </p:txBody>
      </p:sp>
      <p:sp>
        <p:nvSpPr>
          <p:cNvPr id="7" name="Slide Number Placeholder 3">
            <a:extLst>
              <a:ext uri="{FF2B5EF4-FFF2-40B4-BE49-F238E27FC236}">
                <a16:creationId xmlns="" xmlns:a16="http://schemas.microsoft.com/office/drawing/2014/main" id="{8F2640D7-DB2D-4D3E-BAD4-C623618B9E73}"/>
              </a:ext>
            </a:extLst>
          </p:cNvPr>
          <p:cNvSpPr txBox="1">
            <a:spLocks/>
          </p:cNvSpPr>
          <p:nvPr/>
        </p:nvSpPr>
        <p:spPr>
          <a:xfrm>
            <a:off x="9435350" y="649978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24B12A-4FDB-43B8-A106-5F6FADD80DBF}" type="slidenum">
              <a:rPr lang="en-US" smtClean="0">
                <a:solidFill>
                  <a:schemeClr val="bg1"/>
                </a:solidFill>
              </a:rPr>
              <a:pPr/>
              <a:t>20</a:t>
            </a:fld>
            <a:endParaRPr lang="en-US" dirty="0">
              <a:solidFill>
                <a:schemeClr val="bg1"/>
              </a:solidFill>
            </a:endParaRPr>
          </a:p>
        </p:txBody>
      </p:sp>
    </p:spTree>
    <p:extLst>
      <p:ext uri="{BB962C8B-B14F-4D97-AF65-F5344CB8AC3E}">
        <p14:creationId xmlns:p14="http://schemas.microsoft.com/office/powerpoint/2010/main" val="742743699"/>
      </p:ext>
    </p:extLst>
  </p:cSld>
  <p:clrMapOvr>
    <a:masterClrMapping/>
  </p:clrMapOvr>
  <p:transition spd="slow" advTm="34282">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73CCC3-DBCB-47E4-BDDE-4D44BA5D24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8096" y="476152"/>
            <a:ext cx="4663844" cy="20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58AD42A2-9B5D-41DB-B6F7-F16D5F7D1A80}"/>
              </a:ext>
            </a:extLst>
          </p:cNvPr>
          <p:cNvSpPr/>
          <p:nvPr/>
        </p:nvSpPr>
        <p:spPr>
          <a:xfrm>
            <a:off x="7325833" y="212651"/>
            <a:ext cx="287079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 </a:t>
            </a:r>
            <a:r>
              <a:rPr lang="en-US" sz="9600" b="1"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Calibri" panose="020F0502020204030204"/>
              </a:rPr>
              <a:t>11</a:t>
            </a:r>
            <a:endPar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3C16B5D2-313B-4D11-89AF-B482EDC82587}"/>
              </a:ext>
            </a:extLst>
          </p:cNvPr>
          <p:cNvSpPr txBox="1"/>
          <p:nvPr/>
        </p:nvSpPr>
        <p:spPr>
          <a:xfrm>
            <a:off x="402265" y="724450"/>
            <a:ext cx="6517758" cy="147540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Q11 Surely a little compromise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won’t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any harm but will keep the peace bringing people together to worship?</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AA8677BA-FE8D-4FB9-82C5-98CF65040EFC}"/>
              </a:ext>
            </a:extLst>
          </p:cNvPr>
          <p:cNvSpPr txBox="1"/>
          <p:nvPr/>
        </p:nvSpPr>
        <p:spPr>
          <a:xfrm>
            <a:off x="402265" y="2703774"/>
            <a:ext cx="11387469" cy="376006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Evil doesn’t corrupt all at once.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It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the slow, methodical compromise of morality that leads to destruction</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AD 321 Constantine created the first Sunday law in history to encourage followers of Messiah to honor Sunday instead of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Saturday,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which is the Biblical Sabbath</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After much persecution of Bible following Believers who wouldn’t compromise their faith, and the influence of mixing pagan practices with some Scripture truth, many Christians today think it’s actually honorable to break one of Yahuwah’s commandments</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Destruction comes by one tiny compromise at a time.</a:t>
            </a:r>
          </a:p>
        </p:txBody>
      </p:sp>
      <p:pic>
        <p:nvPicPr>
          <p:cNvPr id="2" name="Picture 1">
            <a:extLst>
              <a:ext uri="{FF2B5EF4-FFF2-40B4-BE49-F238E27FC236}">
                <a16:creationId xmlns="" xmlns:a16="http://schemas.microsoft.com/office/drawing/2014/main" id="{131D3BAE-63AE-4088-AA69-E8FF321353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8" name="Slide Number Placeholder 7">
            <a:extLst>
              <a:ext uri="{FF2B5EF4-FFF2-40B4-BE49-F238E27FC236}">
                <a16:creationId xmlns="" xmlns:a16="http://schemas.microsoft.com/office/drawing/2014/main" id="{43D1338A-6BF5-4690-9A4D-F0F74E96EB78}"/>
              </a:ext>
            </a:extLst>
          </p:cNvPr>
          <p:cNvSpPr>
            <a:spLocks noGrp="1"/>
          </p:cNvSpPr>
          <p:nvPr>
            <p:ph type="sldNum" sz="quarter" idx="12"/>
          </p:nvPr>
        </p:nvSpPr>
        <p:spPr/>
        <p:txBody>
          <a:bodyPr/>
          <a:lstStyle/>
          <a:p>
            <a:fld id="{E024B12A-4FDB-43B8-A106-5F6FADD80DBF}" type="slidenum">
              <a:rPr lang="en-US" smtClean="0"/>
              <a:t>21</a:t>
            </a:fld>
            <a:endParaRPr lang="en-US"/>
          </a:p>
        </p:txBody>
      </p:sp>
    </p:spTree>
    <p:custDataLst>
      <p:tags r:id="rId1"/>
    </p:custDataLst>
    <p:extLst>
      <p:ext uri="{BB962C8B-B14F-4D97-AF65-F5344CB8AC3E}">
        <p14:creationId xmlns:p14="http://schemas.microsoft.com/office/powerpoint/2010/main" val="917892186"/>
      </p:ext>
    </p:extLst>
  </p:cSld>
  <p:clrMapOvr>
    <a:masterClrMapping/>
  </p:clrMapOvr>
  <p:transition spd="slow" advTm="6943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 xmlns:a16="http://schemas.microsoft.com/office/drawing/2014/main" id="{1D50F262-343C-4101-AB3C-9DA1072F73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83D25068-67F8-470A-8BE5-3204BFA2A5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6" name="Picture 5" descr="A group of people standing around a fire&#10;&#10;Description automatically generated">
            <a:extLst>
              <a:ext uri="{FF2B5EF4-FFF2-40B4-BE49-F238E27FC236}">
                <a16:creationId xmlns="" xmlns:a16="http://schemas.microsoft.com/office/drawing/2014/main" id="{9D60ACCF-C162-459B-A237-F7968E6278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5989" r="-1" b="-1"/>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28" name="Freeform: Shape 20">
            <a:extLst>
              <a:ext uri="{FF2B5EF4-FFF2-40B4-BE49-F238E27FC236}">
                <a16:creationId xmlns="" xmlns:a16="http://schemas.microsoft.com/office/drawing/2014/main" id="{6A0924B3-0260-445E-AFD7-9533C0D1B3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2">
            <a:extLst>
              <a:ext uri="{FF2B5EF4-FFF2-40B4-BE49-F238E27FC236}">
                <a16:creationId xmlns="" xmlns:a16="http://schemas.microsoft.com/office/drawing/2014/main" id="{7C34E8CB-B972-4A94-8469-315C10C2A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10000915-BB91-424F-B36C-FA21E59E692C}"/>
              </a:ext>
            </a:extLst>
          </p:cNvPr>
          <p:cNvSpPr txBox="1"/>
          <p:nvPr/>
        </p:nvSpPr>
        <p:spPr>
          <a:xfrm>
            <a:off x="438913" y="1511589"/>
            <a:ext cx="3430958" cy="2896432"/>
          </a:xfrm>
          <a:prstGeom prst="rect">
            <a:avLst/>
          </a:prstGeom>
        </p:spPr>
        <p:txBody>
          <a:bodyPr vert="horz" lIns="91440" tIns="45720" rIns="91440" bIns="45720" rtlCol="0" anchor="b">
            <a:normAutofit fontScale="92500"/>
          </a:bodyPr>
          <a:lstStyle/>
          <a:p>
            <a:pPr marL="0" marR="0">
              <a:lnSpc>
                <a:spcPct val="90000"/>
              </a:lnSpc>
              <a:spcBef>
                <a:spcPct val="0"/>
              </a:spcBef>
              <a:spcAft>
                <a:spcPts val="600"/>
              </a:spcAft>
            </a:pPr>
            <a:r>
              <a:rPr lang="en-US" sz="4000" b="1" kern="1200" dirty="0">
                <a:solidFill>
                  <a:schemeClr val="tx1"/>
                </a:solidFill>
                <a:effectLst/>
                <a:latin typeface="+mj-lt"/>
                <a:ea typeface="+mj-ea"/>
                <a:cs typeface="+mj-cs"/>
              </a:rPr>
              <a:t>Q12 What price did </a:t>
            </a:r>
            <a:r>
              <a:rPr lang="en-US" sz="4000" b="1" kern="1200" dirty="0" smtClean="0">
                <a:solidFill>
                  <a:schemeClr val="tx1"/>
                </a:solidFill>
                <a:effectLst/>
                <a:latin typeface="+mj-lt"/>
                <a:ea typeface="+mj-ea"/>
                <a:cs typeface="+mj-cs"/>
              </a:rPr>
              <a:t/>
            </a:r>
            <a:br>
              <a:rPr lang="en-US" sz="4000" b="1" kern="1200" dirty="0" smtClean="0">
                <a:solidFill>
                  <a:schemeClr val="tx1"/>
                </a:solidFill>
                <a:effectLst/>
                <a:latin typeface="+mj-lt"/>
                <a:ea typeface="+mj-ea"/>
                <a:cs typeface="+mj-cs"/>
              </a:rPr>
            </a:br>
            <a:r>
              <a:rPr lang="en-US" sz="4000" b="1" kern="1200" dirty="0" smtClean="0">
                <a:solidFill>
                  <a:schemeClr val="tx1"/>
                </a:solidFill>
                <a:effectLst/>
                <a:latin typeface="+mj-lt"/>
                <a:ea typeface="+mj-ea"/>
                <a:cs typeface="+mj-cs"/>
              </a:rPr>
              <a:t>Lot </a:t>
            </a:r>
            <a:r>
              <a:rPr lang="en-US" sz="4000" b="1" kern="1200" dirty="0">
                <a:solidFill>
                  <a:schemeClr val="tx1"/>
                </a:solidFill>
                <a:effectLst/>
                <a:latin typeface="+mj-lt"/>
                <a:ea typeface="+mj-ea"/>
                <a:cs typeface="+mj-cs"/>
              </a:rPr>
              <a:t>pay for </a:t>
            </a:r>
            <a:r>
              <a:rPr lang="en-US" sz="4000" b="1" kern="1200" dirty="0" smtClean="0">
                <a:solidFill>
                  <a:schemeClr val="tx1"/>
                </a:solidFill>
                <a:effectLst/>
                <a:latin typeface="+mj-lt"/>
                <a:ea typeface="+mj-ea"/>
                <a:cs typeface="+mj-cs"/>
              </a:rPr>
              <a:t/>
            </a:r>
            <a:br>
              <a:rPr lang="en-US" sz="4000" b="1" kern="1200" dirty="0" smtClean="0">
                <a:solidFill>
                  <a:schemeClr val="tx1"/>
                </a:solidFill>
                <a:effectLst/>
                <a:latin typeface="+mj-lt"/>
                <a:ea typeface="+mj-ea"/>
                <a:cs typeface="+mj-cs"/>
              </a:rPr>
            </a:br>
            <a:r>
              <a:rPr lang="en-US" sz="4000" b="1" kern="1200" dirty="0" smtClean="0">
                <a:solidFill>
                  <a:schemeClr val="tx1"/>
                </a:solidFill>
                <a:effectLst/>
                <a:latin typeface="+mj-lt"/>
                <a:ea typeface="+mj-ea"/>
                <a:cs typeface="+mj-cs"/>
              </a:rPr>
              <a:t>a little </a:t>
            </a:r>
            <a:r>
              <a:rPr lang="en-US" sz="4000" b="1" kern="1200" dirty="0">
                <a:solidFill>
                  <a:schemeClr val="tx1"/>
                </a:solidFill>
                <a:effectLst/>
                <a:latin typeface="+mj-lt"/>
                <a:ea typeface="+mj-ea"/>
                <a:cs typeface="+mj-cs"/>
              </a:rPr>
              <a:t>bit of compromise?</a:t>
            </a:r>
            <a:endParaRPr lang="en-US" sz="4000" kern="1200" dirty="0">
              <a:solidFill>
                <a:schemeClr val="tx1"/>
              </a:solidFill>
              <a:effectLst/>
              <a:latin typeface="+mj-lt"/>
              <a:ea typeface="+mj-ea"/>
              <a:cs typeface="+mj-cs"/>
            </a:endParaRPr>
          </a:p>
        </p:txBody>
      </p:sp>
      <p:sp>
        <p:nvSpPr>
          <p:cNvPr id="25" name="Rectangle 24">
            <a:extLst>
              <a:ext uri="{FF2B5EF4-FFF2-40B4-BE49-F238E27FC236}">
                <a16:creationId xmlns="" xmlns:a16="http://schemas.microsoft.com/office/drawing/2014/main" id="{114A821F-8663-46BA-8CC0-D4C44F639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7" name="Rectangle 26">
            <a:extLst>
              <a:ext uri="{FF2B5EF4-FFF2-40B4-BE49-F238E27FC236}">
                <a16:creationId xmlns="" xmlns:a16="http://schemas.microsoft.com/office/drawing/2014/main" id="{67EF550F-47CE-4FB2-9DAC-12AD835C83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D0C6E347-774F-48DD-A784-11C42BCC13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2BC4E442-E07F-4219-AD47-8E1C69A7C63E}"/>
              </a:ext>
            </a:extLst>
          </p:cNvPr>
          <p:cNvSpPr>
            <a:spLocks noGrp="1"/>
          </p:cNvSpPr>
          <p:nvPr>
            <p:ph type="sldNum" sz="quarter" idx="12"/>
          </p:nvPr>
        </p:nvSpPr>
        <p:spPr/>
        <p:txBody>
          <a:bodyPr/>
          <a:lstStyle/>
          <a:p>
            <a:fld id="{E024B12A-4FDB-43B8-A106-5F6FADD80DBF}" type="slidenum">
              <a:rPr lang="en-US" smtClean="0"/>
              <a:t>22</a:t>
            </a:fld>
            <a:endParaRPr lang="en-US"/>
          </a:p>
        </p:txBody>
      </p:sp>
    </p:spTree>
    <p:extLst>
      <p:ext uri="{BB962C8B-B14F-4D97-AF65-F5344CB8AC3E}">
        <p14:creationId xmlns:p14="http://schemas.microsoft.com/office/powerpoint/2010/main" val="152870623"/>
      </p:ext>
    </p:extLst>
  </p:cSld>
  <p:clrMapOvr>
    <a:masterClrMapping/>
  </p:clrMapOvr>
  <p:transition spd="slow" advTm="10621">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561753" y="429910"/>
            <a:ext cx="11387469" cy="5998180"/>
          </a:xfrm>
          <a:prstGeom prst="rect">
            <a:avLst/>
          </a:prstGeom>
          <a:noFill/>
        </p:spPr>
        <p:txBody>
          <a:bodyPr wrap="square" rtlCol="0">
            <a:spAutoFit/>
          </a:bodyPr>
          <a:lstStyle/>
          <a:p>
            <a:pPr lvl="0">
              <a:lnSpc>
                <a:spcPct val="107000"/>
              </a:lnSpc>
              <a:defRPr/>
            </a:pPr>
            <a:r>
              <a:rPr lang="en-US" sz="3000" dirty="0">
                <a:solidFill>
                  <a:prstClr val="black"/>
                </a:solidFill>
              </a:rPr>
              <a:t>Lot liked the evil city Sodom because it was very fertile and a good place to do business. Lot knew very well how wicked Sodom was but thought it would not affect his life or his family’s life. </a:t>
            </a:r>
            <a:r>
              <a:rPr lang="en-US" sz="3000" dirty="0" smtClean="0">
                <a:solidFill>
                  <a:prstClr val="black"/>
                </a:solidFill>
              </a:rPr>
              <a:t> In </a:t>
            </a:r>
            <a:r>
              <a:rPr lang="en-US" sz="3000" dirty="0">
                <a:solidFill>
                  <a:prstClr val="black"/>
                </a:solidFill>
              </a:rPr>
              <a:t>the end, he would pay a terrifying and heart-breaking price for his choices. Living among wicked people, his family, especially his </a:t>
            </a:r>
            <a:r>
              <a:rPr lang="en-US" sz="3000" dirty="0" smtClean="0">
                <a:solidFill>
                  <a:prstClr val="black"/>
                </a:solidFill>
              </a:rPr>
              <a:t>wife, </a:t>
            </a:r>
            <a:r>
              <a:rPr lang="en-US" sz="3000" dirty="0">
                <a:solidFill>
                  <a:prstClr val="black"/>
                </a:solidFill>
              </a:rPr>
              <a:t>started to enjoy the material things of that city and the evil ways of the culture there. Lot would see the rapid degeneration of Biblical values as an inescapable fact of life. His wife loved Sodom. His wife “looking back” at Sodom, as they ran for their lives out of the city, shows that she wanted to remain in the wicked city and was not Yah fearing or obeying Yahuwah. She already enjoyed all the pleasures of this wicked city. That is why Yahuwah turned her into a pillar of salt. </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0805669C-B1E8-43C4-85F1-19293D39FD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FA57A414-2ACA-4DEF-A47F-C4455B8B5F86}"/>
              </a:ext>
            </a:extLst>
          </p:cNvPr>
          <p:cNvSpPr>
            <a:spLocks noGrp="1"/>
          </p:cNvSpPr>
          <p:nvPr>
            <p:ph type="sldNum" sz="quarter" idx="12"/>
          </p:nvPr>
        </p:nvSpPr>
        <p:spPr>
          <a:xfrm>
            <a:off x="9507075" y="6562544"/>
            <a:ext cx="2743200" cy="365125"/>
          </a:xfrm>
        </p:spPr>
        <p:txBody>
          <a:bodyPr/>
          <a:lstStyle/>
          <a:p>
            <a:fld id="{E024B12A-4FDB-43B8-A106-5F6FADD80DBF}" type="slidenum">
              <a:rPr lang="en-US" smtClean="0"/>
              <a:t>23</a:t>
            </a:fld>
            <a:endParaRPr lang="en-US" dirty="0"/>
          </a:p>
        </p:txBody>
      </p:sp>
    </p:spTree>
    <p:extLst>
      <p:ext uri="{BB962C8B-B14F-4D97-AF65-F5344CB8AC3E}">
        <p14:creationId xmlns:p14="http://schemas.microsoft.com/office/powerpoint/2010/main" val="194309587"/>
      </p:ext>
    </p:extLst>
  </p:cSld>
  <p:clrMapOvr>
    <a:masterClrMapping/>
  </p:clrMapOvr>
  <p:transition spd="slow" advTm="70343">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513906" y="429910"/>
            <a:ext cx="11188995" cy="5998180"/>
          </a:xfrm>
          <a:prstGeom prst="rect">
            <a:avLst/>
          </a:prstGeom>
          <a:noFill/>
        </p:spPr>
        <p:txBody>
          <a:bodyPr wrap="square" rtlCol="0">
            <a:spAutoFit/>
            <a:scene3d>
              <a:camera prst="orthographicFront"/>
              <a:lightRig rig="threePt" dir="t"/>
            </a:scene3d>
            <a:sp3d extrusionH="57150">
              <a:bevelT w="38100" h="38100"/>
            </a:sp3d>
          </a:bodyPr>
          <a:lstStyle/>
          <a:p>
            <a:pPr lvl="0">
              <a:lnSpc>
                <a:spcPct val="107000"/>
              </a:lnSpc>
              <a:defRPr/>
            </a:pPr>
            <a:r>
              <a:rPr lang="en-US" sz="3000" dirty="0" smtClean="0">
                <a:solidFill>
                  <a:prstClr val="black"/>
                </a:solidFill>
              </a:rPr>
              <a:t>Lot’s </a:t>
            </a:r>
            <a:r>
              <a:rPr lang="en-US" sz="3000" dirty="0">
                <a:solidFill>
                  <a:prstClr val="black"/>
                </a:solidFill>
              </a:rPr>
              <a:t>daughters were engaged to be married to two men of the city, You can be sure that they also were wicked men, a move that would have ended </a:t>
            </a:r>
            <a:r>
              <a:rPr lang="en-US" sz="3000" dirty="0" smtClean="0">
                <a:solidFill>
                  <a:prstClr val="black"/>
                </a:solidFill>
              </a:rPr>
              <a:t>his </a:t>
            </a:r>
            <a:r>
              <a:rPr lang="en-US" sz="3000" dirty="0">
                <a:solidFill>
                  <a:prstClr val="black"/>
                </a:solidFill>
              </a:rPr>
              <a:t>wife’s legacy of raising Yah fearing children. When the two men visited Lot to warn him to get out of Sodom, Lot was prepared to protect these men and rather offer his daughter to these wicked men of Sodom. </a:t>
            </a:r>
            <a:r>
              <a:rPr lang="en-US" sz="3000" b="1" dirty="0">
                <a:solidFill>
                  <a:srgbClr val="0246C3"/>
                </a:solidFill>
              </a:rPr>
              <a:t>How far did Lot fall away from Yahuwah. Instead of protecting his daughters and teaching them to love and respect Yahuwah, he did not protect his daughters against evil perverted men</a:t>
            </a:r>
            <a:r>
              <a:rPr lang="en-US" sz="3000" b="1" dirty="0" smtClean="0">
                <a:solidFill>
                  <a:srgbClr val="0246C3"/>
                </a:solidFill>
              </a:rPr>
              <a:t>, </a:t>
            </a:r>
            <a:r>
              <a:rPr lang="en-US" sz="3000" b="1" dirty="0">
                <a:solidFill>
                  <a:srgbClr val="0246C3"/>
                </a:solidFill>
              </a:rPr>
              <a:t>as he should have done. </a:t>
            </a:r>
            <a:r>
              <a:rPr lang="en-US" sz="3000" b="1" dirty="0" smtClean="0">
                <a:solidFill>
                  <a:srgbClr val="0246C3"/>
                </a:solidFill>
              </a:rPr>
              <a:t> </a:t>
            </a:r>
            <a:r>
              <a:rPr lang="en-US" sz="3000" dirty="0" smtClean="0">
                <a:solidFill>
                  <a:prstClr val="black"/>
                </a:solidFill>
              </a:rPr>
              <a:t>How </a:t>
            </a:r>
            <a:r>
              <a:rPr lang="en-US" sz="3000" dirty="0">
                <a:solidFill>
                  <a:prstClr val="black"/>
                </a:solidFill>
              </a:rPr>
              <a:t>could Lot do such a thing knowing how wicked those Sodomites </a:t>
            </a:r>
            <a:r>
              <a:rPr lang="en-US" sz="3000" dirty="0" smtClean="0">
                <a:solidFill>
                  <a:prstClr val="black"/>
                </a:solidFill>
              </a:rPr>
              <a:t>were?  </a:t>
            </a:r>
            <a:r>
              <a:rPr lang="en-US" sz="3000" dirty="0">
                <a:solidFill>
                  <a:prstClr val="black"/>
                </a:solidFill>
              </a:rPr>
              <a:t>No one in Sodom listened to Lot’s warnings, including the two men who were about to become his sons-in-law.</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7870EAB9-4BB1-4179-94A5-3DA6EF20B7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C984985A-CFA0-4911-A017-6536A06466F6}"/>
              </a:ext>
            </a:extLst>
          </p:cNvPr>
          <p:cNvSpPr>
            <a:spLocks noGrp="1"/>
          </p:cNvSpPr>
          <p:nvPr>
            <p:ph type="sldNum" sz="quarter" idx="12"/>
          </p:nvPr>
        </p:nvSpPr>
        <p:spPr>
          <a:xfrm>
            <a:off x="9247090" y="6347384"/>
            <a:ext cx="2743200" cy="365125"/>
          </a:xfrm>
        </p:spPr>
        <p:txBody>
          <a:bodyPr/>
          <a:lstStyle/>
          <a:p>
            <a:fld id="{E024B12A-4FDB-43B8-A106-5F6FADD80DBF}" type="slidenum">
              <a:rPr lang="en-US" smtClean="0"/>
              <a:t>24</a:t>
            </a:fld>
            <a:endParaRPr lang="en-US" dirty="0"/>
          </a:p>
        </p:txBody>
      </p:sp>
    </p:spTree>
    <p:extLst>
      <p:ext uri="{BB962C8B-B14F-4D97-AF65-F5344CB8AC3E}">
        <p14:creationId xmlns:p14="http://schemas.microsoft.com/office/powerpoint/2010/main" val="414952665"/>
      </p:ext>
    </p:extLst>
  </p:cSld>
  <p:clrMapOvr>
    <a:masterClrMapping/>
  </p:clrMapOvr>
  <p:transition spd="slow" advTm="63446">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501502" y="365838"/>
            <a:ext cx="11247475" cy="5998180"/>
          </a:xfrm>
          <a:prstGeom prst="rect">
            <a:avLst/>
          </a:prstGeom>
          <a:noFill/>
        </p:spPr>
        <p:txBody>
          <a:bodyPr wrap="square" rtlCol="0">
            <a:spAutoFit/>
          </a:bodyPr>
          <a:lstStyle/>
          <a:p>
            <a:pPr lvl="0">
              <a:lnSpc>
                <a:spcPct val="107000"/>
              </a:lnSpc>
              <a:defRPr/>
            </a:pPr>
            <a:r>
              <a:rPr lang="en-US" sz="3000" dirty="0">
                <a:solidFill>
                  <a:prstClr val="black"/>
                </a:solidFill>
              </a:rPr>
              <a:t>The daughters had to make a choice to flee out of Sodom or lose their lives, leaving their future husbands behind. Lot and his daughters alone escaped, and the Satanic culture they left behind suffered a horrible end. </a:t>
            </a:r>
            <a:r>
              <a:rPr lang="en-US" sz="3000" dirty="0" smtClean="0">
                <a:solidFill>
                  <a:prstClr val="black"/>
                </a:solidFill>
              </a:rPr>
              <a:t>Lot’s </a:t>
            </a:r>
            <a:r>
              <a:rPr lang="en-US" sz="3000" dirty="0">
                <a:solidFill>
                  <a:prstClr val="black"/>
                </a:solidFill>
              </a:rPr>
              <a:t>daughters panicked at the idea of never having children, so they got their father drunk and had sex with him. Lot had not taught his daughters about the fear (respect) of Yahuwah obedience to Yahuwah or trusting in Him. They had no concept that Yahuwah would care for them, if they would only honor and obey Yahuwah and put Him first in their life. They weren’t even willing to wait a few months to see what Yahuwah might do!  </a:t>
            </a:r>
            <a:r>
              <a:rPr lang="en-US" sz="3000" b="1" dirty="0">
                <a:solidFill>
                  <a:prstClr val="black"/>
                </a:solidFill>
                <a:highlight>
                  <a:srgbClr val="FFFF00"/>
                </a:highlight>
              </a:rPr>
              <a:t>All this evil and tragedy could have been avoided had Lot not compromised his faith. We have so many examples of tragedies that happened in the Scriptures because of compromise.</a:t>
            </a:r>
            <a:endParaRPr kumimoji="0" lang="en-US" sz="3000" b="1" i="0" u="none" strike="noStrike" kern="1200" cap="none" spc="0" normalizeH="0" baseline="0" noProof="0" dirty="0">
              <a:ln>
                <a:noFill/>
              </a:ln>
              <a:solidFill>
                <a:prstClr val="black"/>
              </a:solidFill>
              <a:effectLst/>
              <a:highlight>
                <a:srgbClr val="FFFF00"/>
              </a:highlight>
              <a:uLnTx/>
              <a:uFillTx/>
              <a:latin typeface="Calibri" panose="020F0502020204030204"/>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5608DF26-6312-4D8A-922A-CD1126FE01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BF3E5FB9-4732-43FA-A5F3-FF25C4088694}"/>
              </a:ext>
            </a:extLst>
          </p:cNvPr>
          <p:cNvSpPr>
            <a:spLocks noGrp="1"/>
          </p:cNvSpPr>
          <p:nvPr>
            <p:ph type="sldNum" sz="quarter" idx="12"/>
          </p:nvPr>
        </p:nvSpPr>
        <p:spPr>
          <a:xfrm>
            <a:off x="9238125" y="6320489"/>
            <a:ext cx="2743200" cy="365125"/>
          </a:xfrm>
        </p:spPr>
        <p:txBody>
          <a:bodyPr/>
          <a:lstStyle/>
          <a:p>
            <a:fld id="{E024B12A-4FDB-43B8-A106-5F6FADD80DBF}" type="slidenum">
              <a:rPr lang="en-US" smtClean="0"/>
              <a:t>25</a:t>
            </a:fld>
            <a:endParaRPr lang="en-US" dirty="0"/>
          </a:p>
        </p:txBody>
      </p:sp>
    </p:spTree>
    <p:extLst>
      <p:ext uri="{BB962C8B-B14F-4D97-AF65-F5344CB8AC3E}">
        <p14:creationId xmlns:p14="http://schemas.microsoft.com/office/powerpoint/2010/main" val="798881186"/>
      </p:ext>
    </p:extLst>
  </p:cSld>
  <p:clrMapOvr>
    <a:masterClrMapping/>
  </p:clrMapOvr>
  <p:transition spd="slow" advTm="69948">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73CCC3-DBCB-47E4-BDDE-4D44BA5D24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8096" y="476152"/>
            <a:ext cx="4663844" cy="20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58AD42A2-9B5D-41DB-B6F7-F16D5F7D1A80}"/>
              </a:ext>
            </a:extLst>
          </p:cNvPr>
          <p:cNvSpPr/>
          <p:nvPr/>
        </p:nvSpPr>
        <p:spPr>
          <a:xfrm>
            <a:off x="7325833" y="212651"/>
            <a:ext cx="287079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 13</a:t>
            </a:r>
          </a:p>
        </p:txBody>
      </p:sp>
      <p:sp>
        <p:nvSpPr>
          <p:cNvPr id="5" name="TextBox 4">
            <a:extLst>
              <a:ext uri="{FF2B5EF4-FFF2-40B4-BE49-F238E27FC236}">
                <a16:creationId xmlns="" xmlns:a16="http://schemas.microsoft.com/office/drawing/2014/main" id="{3C16B5D2-313B-4D11-89AF-B482EDC82587}"/>
              </a:ext>
            </a:extLst>
          </p:cNvPr>
          <p:cNvSpPr txBox="1"/>
          <p:nvPr/>
        </p:nvSpPr>
        <p:spPr>
          <a:xfrm>
            <a:off x="402265" y="724450"/>
            <a:ext cx="6517758" cy="147540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Q13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What did Elijah tell the people to do who were mixing true worship of Yahuwah with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Baal/lord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worship?</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AA8677BA-FE8D-4FB9-82C5-98CF65040EFC}"/>
              </a:ext>
            </a:extLst>
          </p:cNvPr>
          <p:cNvSpPr txBox="1"/>
          <p:nvPr/>
        </p:nvSpPr>
        <p:spPr>
          <a:xfrm>
            <a:off x="402264" y="2649764"/>
            <a:ext cx="7875973" cy="3757567"/>
          </a:xfrm>
          <a:prstGeom prst="rect">
            <a:avLst/>
          </a:prstGeom>
          <a:noFill/>
        </p:spPr>
        <p:txBody>
          <a:bodyPr wrap="square" rtlCol="0">
            <a:spAutoFit/>
          </a:bodyPr>
          <a:lstStyle/>
          <a:p>
            <a:pPr lvl="0">
              <a:lnSpc>
                <a:spcPct val="107000"/>
              </a:lnSpc>
              <a:defRPr/>
            </a:pPr>
            <a:r>
              <a:rPr lang="en-US" sz="3200" b="1" dirty="0">
                <a:solidFill>
                  <a:prstClr val="black"/>
                </a:solidFill>
              </a:rPr>
              <a:t>“Choose this day who you will serve. How long will you waver between two different opinions? If Yahuwah Elohim, follow Him; but if Baal/lord, then follow </a:t>
            </a:r>
            <a:r>
              <a:rPr lang="en-US" sz="3200" b="1" dirty="0" smtClean="0">
                <a:solidFill>
                  <a:prstClr val="black"/>
                </a:solidFill>
              </a:rPr>
              <a:t>him” </a:t>
            </a:r>
            <a:r>
              <a:rPr lang="en-US" sz="3200" dirty="0" smtClean="0">
                <a:solidFill>
                  <a:prstClr val="black"/>
                </a:solidFill>
              </a:rPr>
              <a:t>(1 Kings18:21 </a:t>
            </a:r>
            <a:r>
              <a:rPr lang="en-US" sz="2400" dirty="0" smtClean="0">
                <a:solidFill>
                  <a:prstClr val="black"/>
                </a:solidFill>
              </a:rPr>
              <a:t>NIV</a:t>
            </a:r>
            <a:r>
              <a:rPr lang="en-US" sz="2800" dirty="0" smtClean="0">
                <a:solidFill>
                  <a:prstClr val="black"/>
                </a:solidFill>
              </a:rPr>
              <a:t>). </a:t>
            </a:r>
            <a:r>
              <a:rPr lang="en-US" sz="3200" dirty="0" smtClean="0">
                <a:solidFill>
                  <a:prstClr val="black"/>
                </a:solidFill>
              </a:rPr>
              <a:t> </a:t>
            </a:r>
            <a:r>
              <a:rPr lang="en-US" sz="3200" dirty="0">
                <a:solidFill>
                  <a:prstClr val="black"/>
                </a:solidFill>
              </a:rPr>
              <a:t>And the people did not answer him a word</a:t>
            </a:r>
            <a:r>
              <a:rPr lang="en-US" sz="3200" dirty="0" smtClean="0">
                <a:solidFill>
                  <a:prstClr val="black"/>
                </a:solidFill>
              </a:rPr>
              <a:t>.  </a:t>
            </a:r>
            <a:r>
              <a:rPr lang="en-US" sz="3200" dirty="0">
                <a:solidFill>
                  <a:prstClr val="black"/>
                </a:solidFill>
              </a:rPr>
              <a:t>Are you going to choose Yahuwah or Baal/lord?</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 xmlns:a16="http://schemas.microsoft.com/office/drawing/2014/main" id="{9C4DE753-2FF8-4658-8671-922551A6A6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1953" y="2703774"/>
            <a:ext cx="3259987" cy="3739053"/>
          </a:xfrm>
          <a:prstGeom prst="rect">
            <a:avLst/>
          </a:prstGeom>
        </p:spPr>
      </p:pic>
      <p:pic>
        <p:nvPicPr>
          <p:cNvPr id="8" name="Picture 7">
            <a:extLst>
              <a:ext uri="{FF2B5EF4-FFF2-40B4-BE49-F238E27FC236}">
                <a16:creationId xmlns="" xmlns:a16="http://schemas.microsoft.com/office/drawing/2014/main" id="{193A0C5A-BFC6-4052-85B9-E34B243C9A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9" name="Slide Number Placeholder 8">
            <a:extLst>
              <a:ext uri="{FF2B5EF4-FFF2-40B4-BE49-F238E27FC236}">
                <a16:creationId xmlns="" xmlns:a16="http://schemas.microsoft.com/office/drawing/2014/main" id="{83721108-47C9-4724-9536-D26C2B007543}"/>
              </a:ext>
            </a:extLst>
          </p:cNvPr>
          <p:cNvSpPr>
            <a:spLocks noGrp="1"/>
          </p:cNvSpPr>
          <p:nvPr>
            <p:ph type="sldNum" sz="quarter" idx="12"/>
          </p:nvPr>
        </p:nvSpPr>
        <p:spPr/>
        <p:txBody>
          <a:bodyPr/>
          <a:lstStyle/>
          <a:p>
            <a:fld id="{E024B12A-4FDB-43B8-A106-5F6FADD80DBF}" type="slidenum">
              <a:rPr lang="en-US" smtClean="0"/>
              <a:t>26</a:t>
            </a:fld>
            <a:endParaRPr lang="en-US"/>
          </a:p>
        </p:txBody>
      </p:sp>
    </p:spTree>
    <p:custDataLst>
      <p:tags r:id="rId1"/>
    </p:custDataLst>
    <p:extLst>
      <p:ext uri="{BB962C8B-B14F-4D97-AF65-F5344CB8AC3E}">
        <p14:creationId xmlns:p14="http://schemas.microsoft.com/office/powerpoint/2010/main" val="3132127152"/>
      </p:ext>
    </p:extLst>
  </p:cSld>
  <p:clrMapOvr>
    <a:masterClrMapping/>
  </p:clrMapOvr>
  <p:transition spd="slow" advTm="4120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73CCC3-DBCB-47E4-BDDE-4D44BA5D24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8096" y="476152"/>
            <a:ext cx="4663844" cy="20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58AD42A2-9B5D-41DB-B6F7-F16D5F7D1A80}"/>
              </a:ext>
            </a:extLst>
          </p:cNvPr>
          <p:cNvSpPr/>
          <p:nvPr/>
        </p:nvSpPr>
        <p:spPr>
          <a:xfrm>
            <a:off x="7325833" y="212651"/>
            <a:ext cx="287079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 14</a:t>
            </a:r>
          </a:p>
        </p:txBody>
      </p:sp>
      <p:sp>
        <p:nvSpPr>
          <p:cNvPr id="5" name="TextBox 4">
            <a:extLst>
              <a:ext uri="{FF2B5EF4-FFF2-40B4-BE49-F238E27FC236}">
                <a16:creationId xmlns="" xmlns:a16="http://schemas.microsoft.com/office/drawing/2014/main" id="{3C16B5D2-313B-4D11-89AF-B482EDC82587}"/>
              </a:ext>
            </a:extLst>
          </p:cNvPr>
          <p:cNvSpPr txBox="1"/>
          <p:nvPr/>
        </p:nvSpPr>
        <p:spPr>
          <a:xfrm>
            <a:off x="402265" y="724450"/>
            <a:ext cx="6517758" cy="101438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Q14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How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we crucify the flesh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r>
            <a:b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so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we can obey Yahuwah fully?</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AA8677BA-FE8D-4FB9-82C5-98CF65040EFC}"/>
              </a:ext>
            </a:extLst>
          </p:cNvPr>
          <p:cNvSpPr txBox="1"/>
          <p:nvPr/>
        </p:nvSpPr>
        <p:spPr>
          <a:xfrm>
            <a:off x="461302" y="1710987"/>
            <a:ext cx="6517758" cy="5338000"/>
          </a:xfrm>
          <a:prstGeom prst="rect">
            <a:avLst/>
          </a:prstGeom>
          <a:noFill/>
        </p:spPr>
        <p:txBody>
          <a:bodyPr wrap="square" rtlCol="0">
            <a:spAutoFit/>
          </a:bodyPr>
          <a:lstStyle/>
          <a:p>
            <a:pPr lvl="0">
              <a:lnSpc>
                <a:spcPct val="107000"/>
              </a:lnSpc>
              <a:defRPr/>
            </a:pPr>
            <a:r>
              <a:rPr lang="en-US" sz="2800" b="1" dirty="0">
                <a:solidFill>
                  <a:prstClr val="black"/>
                </a:solidFill>
              </a:rPr>
              <a:t>“Put to death therefore what is earthly in you: sexual immorality, impurity, passion, evil desire, and covetousness, which is </a:t>
            </a:r>
            <a:r>
              <a:rPr lang="en-US" sz="2800" b="1" dirty="0" smtClean="0">
                <a:solidFill>
                  <a:prstClr val="black"/>
                </a:solidFill>
              </a:rPr>
              <a:t>Idolatry” </a:t>
            </a:r>
            <a:r>
              <a:rPr lang="en-US" sz="2800" dirty="0" smtClean="0">
                <a:solidFill>
                  <a:prstClr val="black"/>
                </a:solidFill>
              </a:rPr>
              <a:t> (Colossians </a:t>
            </a:r>
            <a:r>
              <a:rPr lang="en-US" sz="2800" dirty="0">
                <a:solidFill>
                  <a:prstClr val="black"/>
                </a:solidFill>
              </a:rPr>
              <a:t>3:5 </a:t>
            </a:r>
            <a:r>
              <a:rPr lang="en-US" sz="2400" dirty="0" smtClean="0">
                <a:solidFill>
                  <a:prstClr val="black"/>
                </a:solidFill>
              </a:rPr>
              <a:t>ESV</a:t>
            </a:r>
            <a:r>
              <a:rPr lang="en-US" sz="2800" dirty="0">
                <a:solidFill>
                  <a:prstClr val="black"/>
                </a:solidFill>
              </a:rPr>
              <a:t>).</a:t>
            </a:r>
          </a:p>
          <a:p>
            <a:pPr lvl="0">
              <a:lnSpc>
                <a:spcPct val="107000"/>
              </a:lnSpc>
              <a:defRPr/>
            </a:pPr>
            <a:endParaRPr lang="en-US" sz="2800" dirty="0">
              <a:solidFill>
                <a:prstClr val="black"/>
              </a:solidFill>
            </a:endParaRPr>
          </a:p>
          <a:p>
            <a:pPr lvl="0">
              <a:lnSpc>
                <a:spcPct val="107000"/>
              </a:lnSpc>
              <a:defRPr/>
            </a:pPr>
            <a:r>
              <a:rPr lang="en-US" sz="2800" b="1" dirty="0">
                <a:solidFill>
                  <a:prstClr val="black"/>
                </a:solidFill>
              </a:rPr>
              <a:t>“You shall love Yahuwah your Elohim with all your heart and with all your soul and with all your strength and with all your mind, and your neighbor as </a:t>
            </a:r>
            <a:r>
              <a:rPr lang="en-US" sz="2800" b="1" dirty="0" smtClean="0">
                <a:solidFill>
                  <a:prstClr val="black"/>
                </a:solidFill>
              </a:rPr>
              <a:t>yourself” </a:t>
            </a:r>
            <a:r>
              <a:rPr lang="en-US" sz="2800" dirty="0" smtClean="0">
                <a:solidFill>
                  <a:prstClr val="black"/>
                </a:solidFill>
              </a:rPr>
              <a:t>(</a:t>
            </a:r>
            <a:r>
              <a:rPr lang="en-US" sz="3200" dirty="0" smtClean="0">
                <a:solidFill>
                  <a:prstClr val="black"/>
                </a:solidFill>
              </a:rPr>
              <a:t>Luke </a:t>
            </a:r>
            <a:r>
              <a:rPr lang="en-US" sz="3200" dirty="0">
                <a:solidFill>
                  <a:prstClr val="black"/>
                </a:solidFill>
              </a:rPr>
              <a:t>10:27 </a:t>
            </a:r>
            <a:r>
              <a:rPr lang="en-US" sz="2800" dirty="0" smtClean="0">
                <a:solidFill>
                  <a:prstClr val="black"/>
                </a:solidFill>
              </a:rPr>
              <a:t>ESV</a:t>
            </a:r>
            <a:r>
              <a:rPr lang="en-US" sz="3200" dirty="0">
                <a:solidFill>
                  <a:prstClr val="black"/>
                </a:solidFill>
              </a:rPr>
              <a:t>).</a:t>
            </a:r>
          </a:p>
          <a:p>
            <a:pPr lvl="0">
              <a:lnSpc>
                <a:spcPct val="107000"/>
              </a:lnSpc>
              <a:defRPr/>
            </a:pPr>
            <a:endParaRPr lang="en-US" sz="3200" dirty="0">
              <a:solidFill>
                <a:prstClr val="black"/>
              </a:solidFill>
            </a:endParaRPr>
          </a:p>
        </p:txBody>
      </p:sp>
      <p:pic>
        <p:nvPicPr>
          <p:cNvPr id="7" name="Picture 6">
            <a:extLst>
              <a:ext uri="{FF2B5EF4-FFF2-40B4-BE49-F238E27FC236}">
                <a16:creationId xmlns="" xmlns:a16="http://schemas.microsoft.com/office/drawing/2014/main" id="{42ABEA10-EC07-43C4-A75A-D71769891C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98267" y="3178369"/>
            <a:ext cx="4632431" cy="2605742"/>
          </a:xfrm>
          <a:prstGeom prst="rect">
            <a:avLst/>
          </a:prstGeom>
          <a:scene3d>
            <a:camera prst="orthographicFront"/>
            <a:lightRig rig="threePt" dir="t"/>
          </a:scene3d>
          <a:sp3d>
            <a:bevelT/>
          </a:sp3d>
        </p:spPr>
      </p:pic>
      <p:pic>
        <p:nvPicPr>
          <p:cNvPr id="2" name="Picture 1">
            <a:extLst>
              <a:ext uri="{FF2B5EF4-FFF2-40B4-BE49-F238E27FC236}">
                <a16:creationId xmlns="" xmlns:a16="http://schemas.microsoft.com/office/drawing/2014/main" id="{D2AD7AB9-03A8-4709-9695-5971868D1D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9" name="Slide Number Placeholder 8">
            <a:extLst>
              <a:ext uri="{FF2B5EF4-FFF2-40B4-BE49-F238E27FC236}">
                <a16:creationId xmlns="" xmlns:a16="http://schemas.microsoft.com/office/drawing/2014/main" id="{CFA7D2B4-0166-4EB7-AB0F-E7DE27B8FCF8}"/>
              </a:ext>
            </a:extLst>
          </p:cNvPr>
          <p:cNvSpPr>
            <a:spLocks noGrp="1"/>
          </p:cNvSpPr>
          <p:nvPr>
            <p:ph type="sldNum" sz="quarter" idx="12"/>
          </p:nvPr>
        </p:nvSpPr>
        <p:spPr/>
        <p:txBody>
          <a:bodyPr/>
          <a:lstStyle/>
          <a:p>
            <a:fld id="{E024B12A-4FDB-43B8-A106-5F6FADD80DBF}" type="slidenum">
              <a:rPr lang="en-US" smtClean="0"/>
              <a:t>27</a:t>
            </a:fld>
            <a:endParaRPr lang="en-US"/>
          </a:p>
        </p:txBody>
      </p:sp>
    </p:spTree>
    <p:custDataLst>
      <p:tags r:id="rId1"/>
    </p:custDataLst>
    <p:extLst>
      <p:ext uri="{BB962C8B-B14F-4D97-AF65-F5344CB8AC3E}">
        <p14:creationId xmlns:p14="http://schemas.microsoft.com/office/powerpoint/2010/main" val="3930991575"/>
      </p:ext>
    </p:extLst>
  </p:cSld>
  <p:clrMapOvr>
    <a:masterClrMapping/>
  </p:clrMapOvr>
  <p:transition spd="slow" advTm="4289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1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p:cTn id="12" dur="2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3" dur="2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4"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73CCC3-DBCB-47E4-BDDE-4D44BA5D24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8096" y="476152"/>
            <a:ext cx="4663844" cy="20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58AD42A2-9B5D-41DB-B6F7-F16D5F7D1A80}"/>
              </a:ext>
            </a:extLst>
          </p:cNvPr>
          <p:cNvSpPr/>
          <p:nvPr/>
        </p:nvSpPr>
        <p:spPr>
          <a:xfrm>
            <a:off x="7325833" y="212651"/>
            <a:ext cx="287079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 15</a:t>
            </a:r>
          </a:p>
        </p:txBody>
      </p:sp>
      <p:sp>
        <p:nvSpPr>
          <p:cNvPr id="5" name="TextBox 4">
            <a:extLst>
              <a:ext uri="{FF2B5EF4-FFF2-40B4-BE49-F238E27FC236}">
                <a16:creationId xmlns="" xmlns:a16="http://schemas.microsoft.com/office/drawing/2014/main" id="{3C16B5D2-313B-4D11-89AF-B482EDC82587}"/>
              </a:ext>
            </a:extLst>
          </p:cNvPr>
          <p:cNvSpPr txBox="1"/>
          <p:nvPr/>
        </p:nvSpPr>
        <p:spPr>
          <a:xfrm>
            <a:off x="402265" y="724450"/>
            <a:ext cx="6517758" cy="193642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Q15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What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happens when you deliberately go on sinning even though you know that what you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r>
            <a:b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are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doing is wrong?</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AA8677BA-FE8D-4FB9-82C5-98CF65040EFC}"/>
              </a:ext>
            </a:extLst>
          </p:cNvPr>
          <p:cNvSpPr txBox="1"/>
          <p:nvPr/>
        </p:nvSpPr>
        <p:spPr>
          <a:xfrm>
            <a:off x="402264" y="2632662"/>
            <a:ext cx="6742485" cy="4307846"/>
          </a:xfrm>
          <a:prstGeom prst="rect">
            <a:avLst/>
          </a:prstGeom>
          <a:noFill/>
        </p:spPr>
        <p:txBody>
          <a:bodyPr wrap="square" rtlCol="0">
            <a:spAutoFit/>
          </a:bodyPr>
          <a:lstStyle/>
          <a:p>
            <a:pPr lvl="0">
              <a:lnSpc>
                <a:spcPct val="107000"/>
              </a:lnSpc>
              <a:defRPr/>
            </a:pPr>
            <a:r>
              <a:rPr lang="en-US" sz="3200" b="1" dirty="0">
                <a:solidFill>
                  <a:prstClr val="black"/>
                </a:solidFill>
              </a:rPr>
              <a:t>“For if we go on sinning deliberately after receiving the knowledge of the truth, there no longer remains a sacrifice for sins.” </a:t>
            </a:r>
            <a:r>
              <a:rPr lang="en-US" sz="3200" dirty="0" smtClean="0">
                <a:solidFill>
                  <a:prstClr val="black"/>
                </a:solidFill>
              </a:rPr>
              <a:t>(Hebrews </a:t>
            </a:r>
            <a:r>
              <a:rPr lang="en-US" sz="3200" dirty="0">
                <a:solidFill>
                  <a:prstClr val="black"/>
                </a:solidFill>
              </a:rPr>
              <a:t>10:26 </a:t>
            </a:r>
            <a:r>
              <a:rPr lang="en-US" sz="2800" dirty="0" smtClean="0">
                <a:solidFill>
                  <a:prstClr val="black"/>
                </a:solidFill>
              </a:rPr>
              <a:t>ESV</a:t>
            </a:r>
            <a:r>
              <a:rPr lang="en-US" sz="3200" dirty="0" smtClean="0">
                <a:solidFill>
                  <a:prstClr val="black"/>
                </a:solidFill>
              </a:rPr>
              <a:t>).</a:t>
            </a:r>
            <a:endParaRPr lang="en-US" sz="3200" dirty="0">
              <a:solidFill>
                <a:prstClr val="black"/>
              </a:solidFill>
            </a:endParaRPr>
          </a:p>
          <a:p>
            <a:pPr lvl="0">
              <a:lnSpc>
                <a:spcPct val="107000"/>
              </a:lnSpc>
              <a:defRPr/>
            </a:pPr>
            <a:r>
              <a:rPr lang="en-US" sz="3200" b="1" dirty="0">
                <a:solidFill>
                  <a:prstClr val="black"/>
                </a:solidFill>
              </a:rPr>
              <a:t>“So whoever knows the right thing to do and fails to do it, for him it is </a:t>
            </a:r>
            <a:r>
              <a:rPr lang="en-US" sz="3200" b="1" dirty="0" smtClean="0">
                <a:solidFill>
                  <a:prstClr val="black"/>
                </a:solidFill>
              </a:rPr>
              <a:t>sin” </a:t>
            </a:r>
            <a:r>
              <a:rPr lang="en-US" sz="3200" dirty="0" smtClean="0">
                <a:solidFill>
                  <a:prstClr val="black"/>
                </a:solidFill>
              </a:rPr>
              <a:t>(James 4:17 </a:t>
            </a:r>
            <a:r>
              <a:rPr lang="en-US" sz="2800" dirty="0" smtClean="0">
                <a:solidFill>
                  <a:prstClr val="black"/>
                </a:solidFill>
              </a:rPr>
              <a:t>ESV</a:t>
            </a:r>
            <a:r>
              <a:rPr lang="en-US" sz="3200" dirty="0" smtClean="0">
                <a:solidFill>
                  <a:prstClr val="black"/>
                </a:solidFill>
              </a:rPr>
              <a:t>).</a:t>
            </a:r>
            <a:endParaRPr lang="en-US" sz="3200" dirty="0">
              <a:solidFill>
                <a:prstClr val="black"/>
              </a:solidFill>
            </a:endParaRPr>
          </a:p>
          <a:p>
            <a:pPr lvl="0">
              <a:lnSpc>
                <a:spcPct val="107000"/>
              </a:lnSpc>
              <a:defRPr/>
            </a:pPr>
            <a:endParaRPr lang="en-US" sz="3200" dirty="0">
              <a:solidFill>
                <a:prstClr val="black"/>
              </a:solidFill>
            </a:endParaRPr>
          </a:p>
        </p:txBody>
      </p:sp>
      <p:pic>
        <p:nvPicPr>
          <p:cNvPr id="2" name="Picture 1">
            <a:extLst>
              <a:ext uri="{FF2B5EF4-FFF2-40B4-BE49-F238E27FC236}">
                <a16:creationId xmlns="" xmlns:a16="http://schemas.microsoft.com/office/drawing/2014/main" id="{4C801687-57EC-4263-9EA7-E75D014D1BF6}"/>
              </a:ext>
            </a:extLst>
          </p:cNvPr>
          <p:cNvPicPr>
            <a:picLocks noChangeAspect="1"/>
          </p:cNvPicPr>
          <p:nvPr/>
        </p:nvPicPr>
        <p:blipFill>
          <a:blip r:embed="rId5"/>
          <a:stretch>
            <a:fillRect/>
          </a:stretch>
        </p:blipFill>
        <p:spPr>
          <a:xfrm>
            <a:off x="7144750" y="2767568"/>
            <a:ext cx="4450535" cy="3320784"/>
          </a:xfrm>
          <a:prstGeom prst="rect">
            <a:avLst/>
          </a:prstGeom>
          <a:scene3d>
            <a:camera prst="orthographicFront"/>
            <a:lightRig rig="threePt" dir="t"/>
          </a:scene3d>
          <a:sp3d>
            <a:bevelT/>
          </a:sp3d>
        </p:spPr>
      </p:pic>
      <p:pic>
        <p:nvPicPr>
          <p:cNvPr id="8" name="Picture 7">
            <a:extLst>
              <a:ext uri="{FF2B5EF4-FFF2-40B4-BE49-F238E27FC236}">
                <a16:creationId xmlns="" xmlns:a16="http://schemas.microsoft.com/office/drawing/2014/main" id="{8A846A6E-3BE9-4CB1-8462-8D84AC93A9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9" name="Slide Number Placeholder 8">
            <a:extLst>
              <a:ext uri="{FF2B5EF4-FFF2-40B4-BE49-F238E27FC236}">
                <a16:creationId xmlns="" xmlns:a16="http://schemas.microsoft.com/office/drawing/2014/main" id="{803060D8-118D-468A-B736-49AEA7D92CE7}"/>
              </a:ext>
            </a:extLst>
          </p:cNvPr>
          <p:cNvSpPr>
            <a:spLocks noGrp="1"/>
          </p:cNvSpPr>
          <p:nvPr>
            <p:ph type="sldNum" sz="quarter" idx="12"/>
          </p:nvPr>
        </p:nvSpPr>
        <p:spPr/>
        <p:txBody>
          <a:bodyPr/>
          <a:lstStyle/>
          <a:p>
            <a:fld id="{E024B12A-4FDB-43B8-A106-5F6FADD80DBF}" type="slidenum">
              <a:rPr lang="en-US" smtClean="0"/>
              <a:t>28</a:t>
            </a:fld>
            <a:endParaRPr lang="en-US"/>
          </a:p>
        </p:txBody>
      </p:sp>
    </p:spTree>
    <p:custDataLst>
      <p:tags r:id="rId1"/>
    </p:custDataLst>
    <p:extLst>
      <p:ext uri="{BB962C8B-B14F-4D97-AF65-F5344CB8AC3E}">
        <p14:creationId xmlns:p14="http://schemas.microsoft.com/office/powerpoint/2010/main" val="2953305209"/>
      </p:ext>
    </p:extLst>
  </p:cSld>
  <p:clrMapOvr>
    <a:masterClrMapping/>
  </p:clrMapOvr>
  <p:transition spd="slow" advTm="4115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73CCC3-DBCB-47E4-BDDE-4D44BA5D24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8096" y="476152"/>
            <a:ext cx="4663844" cy="20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58AD42A2-9B5D-41DB-B6F7-F16D5F7D1A80}"/>
              </a:ext>
            </a:extLst>
          </p:cNvPr>
          <p:cNvSpPr/>
          <p:nvPr/>
        </p:nvSpPr>
        <p:spPr>
          <a:xfrm>
            <a:off x="7325833" y="212651"/>
            <a:ext cx="287079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 16</a:t>
            </a:r>
          </a:p>
        </p:txBody>
      </p:sp>
      <p:sp>
        <p:nvSpPr>
          <p:cNvPr id="5" name="TextBox 4">
            <a:extLst>
              <a:ext uri="{FF2B5EF4-FFF2-40B4-BE49-F238E27FC236}">
                <a16:creationId xmlns="" xmlns:a16="http://schemas.microsoft.com/office/drawing/2014/main" id="{3C16B5D2-313B-4D11-89AF-B482EDC82587}"/>
              </a:ext>
            </a:extLst>
          </p:cNvPr>
          <p:cNvSpPr txBox="1"/>
          <p:nvPr/>
        </p:nvSpPr>
        <p:spPr>
          <a:xfrm>
            <a:off x="376470" y="476152"/>
            <a:ext cx="6517758" cy="147540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Q16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Why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were the Israelites removed by Yahuwah from the Promised land?</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AA8677BA-FE8D-4FB9-82C5-98CF65040EFC}"/>
              </a:ext>
            </a:extLst>
          </p:cNvPr>
          <p:cNvSpPr txBox="1"/>
          <p:nvPr/>
        </p:nvSpPr>
        <p:spPr>
          <a:xfrm>
            <a:off x="376470" y="1900895"/>
            <a:ext cx="6517758" cy="5041765"/>
          </a:xfrm>
          <a:prstGeom prst="rect">
            <a:avLst/>
          </a:prstGeom>
          <a:noFill/>
        </p:spPr>
        <p:txBody>
          <a:bodyPr wrap="square" rtlCol="0">
            <a:spAutoFit/>
          </a:bodyPr>
          <a:lstStyle/>
          <a:p>
            <a:pPr lvl="0">
              <a:lnSpc>
                <a:spcPct val="107000"/>
              </a:lnSpc>
              <a:defRPr/>
            </a:pPr>
            <a:r>
              <a:rPr lang="en-US" sz="3000" dirty="0">
                <a:solidFill>
                  <a:prstClr val="black"/>
                </a:solidFill>
              </a:rPr>
              <a:t>After many warnings from Yahuwah and </a:t>
            </a:r>
            <a:r>
              <a:rPr lang="en-US" sz="3000" dirty="0" smtClean="0">
                <a:solidFill>
                  <a:prstClr val="black"/>
                </a:solidFill>
              </a:rPr>
              <a:t>His </a:t>
            </a:r>
            <a:r>
              <a:rPr lang="en-US" sz="3000" dirty="0">
                <a:solidFill>
                  <a:prstClr val="black"/>
                </a:solidFill>
              </a:rPr>
              <a:t>prophets to tell the Israelites not to follow in the customs and pagan ways of worship of the other nations, Israel repeatedly disobeyed Yahuwah, one compromise at a time until </a:t>
            </a:r>
            <a:r>
              <a:rPr lang="en-US" sz="3000" dirty="0" err="1">
                <a:solidFill>
                  <a:prstClr val="black"/>
                </a:solidFill>
              </a:rPr>
              <a:t>Yahuwah</a:t>
            </a:r>
            <a:r>
              <a:rPr lang="en-US" sz="3000" dirty="0">
                <a:solidFill>
                  <a:prstClr val="black"/>
                </a:solidFill>
              </a:rPr>
              <a:t> </a:t>
            </a:r>
            <a:r>
              <a:rPr lang="en-US" sz="3000" dirty="0" smtClean="0">
                <a:solidFill>
                  <a:prstClr val="black"/>
                </a:solidFill>
              </a:rPr>
              <a:t/>
            </a:r>
            <a:br>
              <a:rPr lang="en-US" sz="3000" dirty="0" smtClean="0">
                <a:solidFill>
                  <a:prstClr val="black"/>
                </a:solidFill>
              </a:rPr>
            </a:br>
            <a:r>
              <a:rPr lang="en-US" sz="3000" dirty="0" smtClean="0">
                <a:solidFill>
                  <a:prstClr val="black"/>
                </a:solidFill>
              </a:rPr>
              <a:t>was </a:t>
            </a:r>
            <a:r>
              <a:rPr lang="en-US" sz="3000" dirty="0">
                <a:solidFill>
                  <a:prstClr val="black"/>
                </a:solidFill>
              </a:rPr>
              <a:t>so angry that he allowed Egypt and Babylon to enslave them because they refused to obey His Torah. </a:t>
            </a:r>
          </a:p>
          <a:p>
            <a:pPr lvl="0">
              <a:lnSpc>
                <a:spcPct val="107000"/>
              </a:lnSpc>
              <a:defRPr/>
            </a:pPr>
            <a:endParaRPr lang="en-US" sz="3200" dirty="0">
              <a:solidFill>
                <a:prstClr val="black"/>
              </a:solidFill>
            </a:endParaRPr>
          </a:p>
        </p:txBody>
      </p:sp>
      <p:pic>
        <p:nvPicPr>
          <p:cNvPr id="7" name="Picture 6">
            <a:extLst>
              <a:ext uri="{FF2B5EF4-FFF2-40B4-BE49-F238E27FC236}">
                <a16:creationId xmlns="" xmlns:a16="http://schemas.microsoft.com/office/drawing/2014/main" id="{63695EE6-9F6E-4675-A7C6-74DACF36D5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7852" y="3085402"/>
            <a:ext cx="4524088" cy="2544800"/>
          </a:xfrm>
          <a:prstGeom prst="rect">
            <a:avLst/>
          </a:prstGeom>
          <a:scene3d>
            <a:camera prst="orthographicFront"/>
            <a:lightRig rig="threePt" dir="t"/>
          </a:scene3d>
          <a:sp3d>
            <a:bevelT/>
          </a:sp3d>
        </p:spPr>
      </p:pic>
      <p:pic>
        <p:nvPicPr>
          <p:cNvPr id="2" name="Picture 1">
            <a:extLst>
              <a:ext uri="{FF2B5EF4-FFF2-40B4-BE49-F238E27FC236}">
                <a16:creationId xmlns="" xmlns:a16="http://schemas.microsoft.com/office/drawing/2014/main" id="{F3A04FAA-11E7-4DC9-B7CD-4080222121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9" name="Slide Number Placeholder 8">
            <a:extLst>
              <a:ext uri="{FF2B5EF4-FFF2-40B4-BE49-F238E27FC236}">
                <a16:creationId xmlns="" xmlns:a16="http://schemas.microsoft.com/office/drawing/2014/main" id="{13A4B9FA-8E94-4A26-839B-12FBB6CA6E34}"/>
              </a:ext>
            </a:extLst>
          </p:cNvPr>
          <p:cNvSpPr>
            <a:spLocks noGrp="1"/>
          </p:cNvSpPr>
          <p:nvPr>
            <p:ph type="sldNum" sz="quarter" idx="12"/>
          </p:nvPr>
        </p:nvSpPr>
        <p:spPr/>
        <p:txBody>
          <a:bodyPr/>
          <a:lstStyle/>
          <a:p>
            <a:fld id="{E024B12A-4FDB-43B8-A106-5F6FADD80DBF}" type="slidenum">
              <a:rPr lang="en-US" smtClean="0"/>
              <a:t>29</a:t>
            </a:fld>
            <a:endParaRPr lang="en-US"/>
          </a:p>
        </p:txBody>
      </p:sp>
    </p:spTree>
    <p:custDataLst>
      <p:tags r:id="rId1"/>
    </p:custDataLst>
    <p:extLst>
      <p:ext uri="{BB962C8B-B14F-4D97-AF65-F5344CB8AC3E}">
        <p14:creationId xmlns:p14="http://schemas.microsoft.com/office/powerpoint/2010/main" val="2354037082"/>
      </p:ext>
    </p:extLst>
  </p:cSld>
  <p:clrMapOvr>
    <a:masterClrMapping/>
  </p:clrMapOvr>
  <p:transition spd="slow" advTm="492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46C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E67A76C-A355-4922-AD6D-363029ED3D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47233" y="2091183"/>
            <a:ext cx="3934693" cy="21169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 xmlns:a16="http://schemas.microsoft.com/office/drawing/2014/main" id="{4762DB06-9CB2-4961-ABE5-2B4D96A59A99}"/>
              </a:ext>
            </a:extLst>
          </p:cNvPr>
          <p:cNvSpPr txBox="1"/>
          <p:nvPr/>
        </p:nvSpPr>
        <p:spPr>
          <a:xfrm>
            <a:off x="723222" y="474345"/>
            <a:ext cx="6787921" cy="590931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400" b="1" dirty="0">
                <a:solidFill>
                  <a:srgbClr val="FFFF00"/>
                </a:solidFill>
              </a:rPr>
              <a:t>Woe to those who call evil good, and good evil; who put darkness for light, and light for darkness; who put bitter for sweet, and sweet for bitter! </a:t>
            </a:r>
          </a:p>
        </p:txBody>
      </p:sp>
      <p:pic>
        <p:nvPicPr>
          <p:cNvPr id="3" name="Picture 2">
            <a:extLst>
              <a:ext uri="{FF2B5EF4-FFF2-40B4-BE49-F238E27FC236}">
                <a16:creationId xmlns="" xmlns:a16="http://schemas.microsoft.com/office/drawing/2014/main" id="{B73754B6-3ADD-40F1-871F-A6948E06BA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6E9C1C76-A40D-4FC6-A8EB-8122AC2147F5}"/>
              </a:ext>
            </a:extLst>
          </p:cNvPr>
          <p:cNvSpPr>
            <a:spLocks noGrp="1"/>
          </p:cNvSpPr>
          <p:nvPr>
            <p:ph type="sldNum" sz="quarter" idx="12"/>
          </p:nvPr>
        </p:nvSpPr>
        <p:spPr/>
        <p:txBody>
          <a:bodyPr/>
          <a:lstStyle/>
          <a:p>
            <a:fld id="{E024B12A-4FDB-43B8-A106-5F6FADD80DBF}" type="slidenum">
              <a:rPr lang="en-US" smtClean="0"/>
              <a:t>3</a:t>
            </a:fld>
            <a:endParaRPr lang="en-US"/>
          </a:p>
        </p:txBody>
      </p:sp>
    </p:spTree>
    <p:extLst>
      <p:ext uri="{BB962C8B-B14F-4D97-AF65-F5344CB8AC3E}">
        <p14:creationId xmlns:p14="http://schemas.microsoft.com/office/powerpoint/2010/main" val="1361629449"/>
      </p:ext>
    </p:extLst>
  </p:cSld>
  <p:clrMapOvr>
    <a:masterClrMapping/>
  </p:clrMapOvr>
  <p:transition spd="slow" advTm="14615">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301ECE3-8BA8-4A28-93FD-EFD2CCD6E69F}"/>
              </a:ext>
            </a:extLst>
          </p:cNvPr>
          <p:cNvPicPr>
            <a:picLocks noChangeAspect="1"/>
          </p:cNvPicPr>
          <p:nvPr/>
        </p:nvPicPr>
        <p:blipFill rotWithShape="1">
          <a:blip r:embed="rId2"/>
          <a:srcRect/>
          <a:stretch/>
        </p:blipFill>
        <p:spPr>
          <a:xfrm>
            <a:off x="20" y="10"/>
            <a:ext cx="12191980" cy="6857990"/>
          </a:xfrm>
          <a:prstGeom prst="rect">
            <a:avLst/>
          </a:prstGeom>
        </p:spPr>
      </p:pic>
      <p:sp>
        <p:nvSpPr>
          <p:cNvPr id="9" name="Freeform: Shape 8">
            <a:extLst>
              <a:ext uri="{FF2B5EF4-FFF2-40B4-BE49-F238E27FC236}">
                <a16:creationId xmlns=""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DC5F509B-0C49-48C1-9EA0-7F529FD997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6" name="TextBox 5">
            <a:extLst>
              <a:ext uri="{FF2B5EF4-FFF2-40B4-BE49-F238E27FC236}">
                <a16:creationId xmlns="" xmlns:a16="http://schemas.microsoft.com/office/drawing/2014/main" id="{1CD0A4E7-99BD-471E-80FF-E3A35432885A}"/>
              </a:ext>
            </a:extLst>
          </p:cNvPr>
          <p:cNvSpPr txBox="1"/>
          <p:nvPr/>
        </p:nvSpPr>
        <p:spPr>
          <a:xfrm>
            <a:off x="829340" y="2519915"/>
            <a:ext cx="3019647" cy="35394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a:solidFill>
                  <a:schemeClr val="bg1"/>
                </a:solidFill>
                <a:latin typeface="Arial Black" panose="020B0A04020102020204" pitchFamily="34" charset="0"/>
              </a:rPr>
              <a:t>Q17 Why were Adam and Eve kicked out of the Garden of Eden?</a:t>
            </a:r>
          </a:p>
        </p:txBody>
      </p:sp>
      <p:pic>
        <p:nvPicPr>
          <p:cNvPr id="2" name="Picture 1">
            <a:extLst>
              <a:ext uri="{FF2B5EF4-FFF2-40B4-BE49-F238E27FC236}">
                <a16:creationId xmlns="" xmlns:a16="http://schemas.microsoft.com/office/drawing/2014/main" id="{C9A10139-246C-4458-9F65-FDFBF4FFA5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3E7C0DC7-BDB0-4AF9-9EDC-6F204FE7D2E7}"/>
              </a:ext>
            </a:extLst>
          </p:cNvPr>
          <p:cNvSpPr>
            <a:spLocks noGrp="1"/>
          </p:cNvSpPr>
          <p:nvPr>
            <p:ph type="sldNum" sz="quarter" idx="12"/>
          </p:nvPr>
        </p:nvSpPr>
        <p:spPr/>
        <p:txBody>
          <a:bodyPr/>
          <a:lstStyle/>
          <a:p>
            <a:fld id="{E024B12A-4FDB-43B8-A106-5F6FADD80DBF}" type="slidenum">
              <a:rPr lang="en-US" smtClean="0"/>
              <a:t>30</a:t>
            </a:fld>
            <a:endParaRPr lang="en-US"/>
          </a:p>
        </p:txBody>
      </p:sp>
    </p:spTree>
    <p:extLst>
      <p:ext uri="{BB962C8B-B14F-4D97-AF65-F5344CB8AC3E}">
        <p14:creationId xmlns:p14="http://schemas.microsoft.com/office/powerpoint/2010/main" val="93011683"/>
      </p:ext>
    </p:extLst>
  </p:cSld>
  <p:clrMapOvr>
    <a:masterClrMapping/>
  </p:clrMapOvr>
  <p:transition spd="slow" advTm="9530">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501502" y="365838"/>
            <a:ext cx="11247475" cy="6492290"/>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Because Eve compromised and she made Adam compromise by simply disobeying what Yahuwah told them not to do.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Eve’s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sin was pure disobedience giving in to her temptations.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Adam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compromised when he chose between serving Yahuwah and the woman whom he loved, so he surrendered (compromised) to what he knew was wrong for the sake of physical gratification.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600" b="1" i="0" u="none" strike="noStrike" kern="1200" cap="none" spc="0" normalizeH="0" baseline="0" noProof="0" dirty="0" smtClean="0">
                <a:ln>
                  <a:noFill/>
                </a:ln>
                <a:solidFill>
                  <a:srgbClr val="FF0000"/>
                </a:solidFill>
                <a:effectLst/>
                <a:highlight>
                  <a:srgbClr val="FFFF00"/>
                </a:highlight>
                <a:uLnTx/>
                <a:uFillTx/>
                <a:latin typeface="Calibri" panose="020F0502020204030204"/>
                <a:ea typeface="+mn-ea"/>
                <a:cs typeface="+mn-cs"/>
              </a:rPr>
              <a:t>Sadly</a:t>
            </a:r>
            <a:r>
              <a:rPr kumimoji="0" lang="en-US" sz="36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 Adam cared more for his wife than Yahuwah.</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246C3"/>
                </a:solidFill>
                <a:effectLst/>
                <a:uLnTx/>
                <a:uFillTx/>
                <a:latin typeface="Calibri" panose="020F0502020204030204"/>
                <a:ea typeface="+mn-ea"/>
                <a:cs typeface="+mn-cs"/>
              </a:rPr>
              <a:t>Look at the world today! </a:t>
            </a:r>
            <a:r>
              <a:rPr kumimoji="0" lang="en-US" sz="3600" b="1" i="0" u="none" strike="noStrike" kern="1200" cap="none" spc="0" normalizeH="0" baseline="0" noProof="0" dirty="0" smtClean="0">
                <a:ln>
                  <a:noFill/>
                </a:ln>
                <a:solidFill>
                  <a:srgbClr val="0246C3"/>
                </a:solidFill>
                <a:effectLst/>
                <a:uLnTx/>
                <a:uFillTx/>
                <a:latin typeface="Calibri" panose="020F0502020204030204"/>
                <a:ea typeface="+mn-ea"/>
                <a:cs typeface="+mn-cs"/>
              </a:rPr>
              <a:t/>
            </a:r>
            <a:br>
              <a:rPr kumimoji="0" lang="en-US" sz="3600" b="1" i="0" u="none" strike="noStrike" kern="1200" cap="none" spc="0" normalizeH="0" baseline="0" noProof="0" dirty="0" smtClean="0">
                <a:ln>
                  <a:noFill/>
                </a:ln>
                <a:solidFill>
                  <a:srgbClr val="0246C3"/>
                </a:solidFill>
                <a:effectLst/>
                <a:uLnTx/>
                <a:uFillTx/>
                <a:latin typeface="Calibri" panose="020F0502020204030204"/>
                <a:ea typeface="+mn-ea"/>
                <a:cs typeface="+mn-cs"/>
              </a:rPr>
            </a:br>
            <a:r>
              <a:rPr kumimoji="0" lang="en-US" sz="3600" b="1" i="0" u="none" strike="noStrike" kern="1200" cap="none" spc="0" normalizeH="0" baseline="0" noProof="0" dirty="0" smtClean="0">
                <a:ln>
                  <a:noFill/>
                </a:ln>
                <a:solidFill>
                  <a:srgbClr val="0246C3"/>
                </a:solidFill>
                <a:effectLst/>
                <a:uLnTx/>
                <a:uFillTx/>
                <a:latin typeface="Calibri" panose="020F0502020204030204"/>
                <a:ea typeface="+mn-ea"/>
                <a:cs typeface="+mn-cs"/>
              </a:rPr>
              <a:t>Can </a:t>
            </a:r>
            <a:r>
              <a:rPr kumimoji="0" lang="en-US" sz="3600" b="1" i="0" u="none" strike="noStrike" kern="1200" cap="none" spc="0" normalizeH="0" baseline="0" noProof="0" dirty="0">
                <a:ln>
                  <a:noFill/>
                </a:ln>
                <a:solidFill>
                  <a:srgbClr val="0246C3"/>
                </a:solidFill>
                <a:effectLst/>
                <a:uLnTx/>
                <a:uFillTx/>
                <a:latin typeface="Calibri" panose="020F0502020204030204"/>
                <a:ea typeface="+mn-ea"/>
                <a:cs typeface="+mn-cs"/>
              </a:rPr>
              <a:t>you see how dangerous a little compromise really is?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1A8A69AF-B4A8-4FCD-9AC3-8DABDC4D86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3C06D2CE-A224-4988-AFA6-FF25502ED43C}"/>
              </a:ext>
            </a:extLst>
          </p:cNvPr>
          <p:cNvSpPr>
            <a:spLocks noGrp="1"/>
          </p:cNvSpPr>
          <p:nvPr>
            <p:ph type="sldNum" sz="quarter" idx="12"/>
          </p:nvPr>
        </p:nvSpPr>
        <p:spPr>
          <a:xfrm>
            <a:off x="9256055" y="6320489"/>
            <a:ext cx="2743200" cy="365125"/>
          </a:xfrm>
        </p:spPr>
        <p:txBody>
          <a:bodyPr/>
          <a:lstStyle/>
          <a:p>
            <a:fld id="{E024B12A-4FDB-43B8-A106-5F6FADD80DBF}" type="slidenum">
              <a:rPr lang="en-US" smtClean="0"/>
              <a:t>31</a:t>
            </a:fld>
            <a:endParaRPr lang="en-US" dirty="0"/>
          </a:p>
        </p:txBody>
      </p:sp>
    </p:spTree>
    <p:extLst>
      <p:ext uri="{BB962C8B-B14F-4D97-AF65-F5344CB8AC3E}">
        <p14:creationId xmlns:p14="http://schemas.microsoft.com/office/powerpoint/2010/main" val="2422227866"/>
      </p:ext>
    </p:extLst>
  </p:cSld>
  <p:clrMapOvr>
    <a:masterClrMapping/>
  </p:clrMapOvr>
  <p:transition spd="slow" advTm="48493">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 xmlns:a16="http://schemas.microsoft.com/office/drawing/2014/main" id="{1D50F262-343C-4101-AB3C-9DA1072F73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83D25068-67F8-470A-8BE5-3204BFA2A5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2" name="Picture 1">
            <a:extLst>
              <a:ext uri="{FF2B5EF4-FFF2-40B4-BE49-F238E27FC236}">
                <a16:creationId xmlns="" xmlns:a16="http://schemas.microsoft.com/office/drawing/2014/main" id="{8BFBC094-D721-49C8-BBEF-89492CDE351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36" name="Freeform: Shape 35">
            <a:extLst>
              <a:ext uri="{FF2B5EF4-FFF2-40B4-BE49-F238E27FC236}">
                <a16:creationId xmlns="" xmlns:a16="http://schemas.microsoft.com/office/drawing/2014/main" id="{6A0924B3-0260-445E-AFD7-9533C0D1B3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37">
            <a:extLst>
              <a:ext uri="{FF2B5EF4-FFF2-40B4-BE49-F238E27FC236}">
                <a16:creationId xmlns="" xmlns:a16="http://schemas.microsoft.com/office/drawing/2014/main" id="{7C34E8CB-B972-4A94-8469-315C10C2A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10000915-BB91-424F-B36C-FA21E59E692C}"/>
              </a:ext>
            </a:extLst>
          </p:cNvPr>
          <p:cNvSpPr txBox="1"/>
          <p:nvPr/>
        </p:nvSpPr>
        <p:spPr>
          <a:xfrm>
            <a:off x="438913" y="1511589"/>
            <a:ext cx="3430958" cy="2896432"/>
          </a:xfrm>
          <a:prstGeom prst="rect">
            <a:avLst/>
          </a:prstGeom>
        </p:spPr>
        <p:txBody>
          <a:bodyPr vert="horz" lIns="91440" tIns="45720" rIns="91440" bIns="45720" rtlCol="0" anchor="b">
            <a:normAutofit fontScale="92500" lnSpcReduction="10000"/>
          </a:bodyPr>
          <a:lstStyle/>
          <a:p>
            <a:pPr marL="0" marR="0">
              <a:lnSpc>
                <a:spcPct val="107000"/>
              </a:lnSpc>
              <a:spcBef>
                <a:spcPts val="0"/>
              </a:spcBef>
              <a:spcAft>
                <a:spcPts val="0"/>
              </a:spcAft>
            </a:pPr>
            <a:r>
              <a:rPr lang="en-US" sz="4000" b="1" dirty="0">
                <a:effectLst/>
                <a:latin typeface="Arial" panose="020B0604020202020204" pitchFamily="34" charset="0"/>
                <a:ea typeface="Times New Roman" panose="02020603050405020304" pitchFamily="18" charset="0"/>
                <a:cs typeface="Arial" panose="020B0604020202020204" pitchFamily="34" charset="0"/>
              </a:rPr>
              <a:t>Q18 How </a:t>
            </a:r>
            <a:r>
              <a:rPr lang="en-US" sz="4000" b="1" dirty="0" smtClean="0">
                <a:effectLst/>
                <a:latin typeface="Arial" panose="020B0604020202020204" pitchFamily="34" charset="0"/>
                <a:ea typeface="Times New Roman" panose="02020603050405020304" pitchFamily="18" charset="0"/>
                <a:cs typeface="Arial" panose="020B0604020202020204" pitchFamily="34" charset="0"/>
              </a:rPr>
              <a:t/>
            </a:r>
            <a:br>
              <a:rPr lang="en-US" sz="4000" b="1" dirty="0" smtClean="0">
                <a:effectLst/>
                <a:latin typeface="Arial" panose="020B0604020202020204" pitchFamily="34" charset="0"/>
                <a:ea typeface="Times New Roman" panose="02020603050405020304" pitchFamily="18" charset="0"/>
                <a:cs typeface="Arial" panose="020B0604020202020204" pitchFamily="34" charset="0"/>
              </a:rPr>
            </a:br>
            <a:r>
              <a:rPr lang="en-US" sz="4000" b="1" dirty="0" smtClean="0">
                <a:effectLst/>
                <a:latin typeface="Arial" panose="020B0604020202020204" pitchFamily="34" charset="0"/>
                <a:ea typeface="Times New Roman" panose="02020603050405020304" pitchFamily="18" charset="0"/>
                <a:cs typeface="Arial" panose="020B0604020202020204" pitchFamily="34" charset="0"/>
              </a:rPr>
              <a:t>did </a:t>
            </a:r>
            <a:r>
              <a:rPr lang="en-US" sz="4000" b="1" dirty="0">
                <a:effectLst/>
                <a:latin typeface="Arial" panose="020B0604020202020204" pitchFamily="34" charset="0"/>
                <a:ea typeface="Times New Roman" panose="02020603050405020304" pitchFamily="18" charset="0"/>
                <a:cs typeface="Arial" panose="020B0604020202020204" pitchFamily="34" charset="0"/>
              </a:rPr>
              <a:t>Reuben compromise Joseph his brother? </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0" name="Rectangle 39">
            <a:extLst>
              <a:ext uri="{FF2B5EF4-FFF2-40B4-BE49-F238E27FC236}">
                <a16:creationId xmlns="" xmlns:a16="http://schemas.microsoft.com/office/drawing/2014/main" id="{114A821F-8663-46BA-8CC0-D4C44F639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2" name="Rectangle 41">
            <a:extLst>
              <a:ext uri="{FF2B5EF4-FFF2-40B4-BE49-F238E27FC236}">
                <a16:creationId xmlns="" xmlns:a16="http://schemas.microsoft.com/office/drawing/2014/main" id="{67EF550F-47CE-4FB2-9DAC-12AD835C83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E48D7538-0EA8-4DC2-B1DA-2191B40962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2C8A3D37-28A6-4852-B703-A2D1E07DF7EB}"/>
              </a:ext>
            </a:extLst>
          </p:cNvPr>
          <p:cNvSpPr>
            <a:spLocks noGrp="1"/>
          </p:cNvSpPr>
          <p:nvPr>
            <p:ph type="sldNum" sz="quarter" idx="12"/>
          </p:nvPr>
        </p:nvSpPr>
        <p:spPr/>
        <p:txBody>
          <a:bodyPr/>
          <a:lstStyle/>
          <a:p>
            <a:fld id="{E024B12A-4FDB-43B8-A106-5F6FADD80DBF}" type="slidenum">
              <a:rPr lang="en-US" smtClean="0"/>
              <a:t>32</a:t>
            </a:fld>
            <a:endParaRPr lang="en-US"/>
          </a:p>
        </p:txBody>
      </p:sp>
    </p:spTree>
    <p:extLst>
      <p:ext uri="{BB962C8B-B14F-4D97-AF65-F5344CB8AC3E}">
        <p14:creationId xmlns:p14="http://schemas.microsoft.com/office/powerpoint/2010/main" val="2856805874"/>
      </p:ext>
    </p:extLst>
  </p:cSld>
  <p:clrMapOvr>
    <a:masterClrMapping/>
  </p:clrMapOvr>
  <p:transition spd="slow" advTm="8740">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84666" y="631652"/>
            <a:ext cx="11247475" cy="5338384"/>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Genesis 37:1-11 tells of Joseph being hated by his brothers because of Jacob’s favoritism and Joseph’s dreams of superiority.  One day while Joseph was sent to see how his brothers were doing, his brothers who hated him wanted to kill him.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Reuben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heard it and saved Joseph’s life warning them against killing him. He offered them a compromise. “Cast him into this pit” instead.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Reuben’s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plan was to return later and retrieve Joseph and return him to his father but his plan backfired</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Joseph’s other brothers decided instead to sell him to a company of Ishmaelites.  When Reuben returns, Joseph is gone, and he mourns. </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7CF88421-B950-4B69-9984-03C0A66780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D0E1DAB9-491D-43AE-BE3C-13E73D42EA5C}"/>
              </a:ext>
            </a:extLst>
          </p:cNvPr>
          <p:cNvSpPr>
            <a:spLocks noGrp="1"/>
          </p:cNvSpPr>
          <p:nvPr>
            <p:ph type="sldNum" sz="quarter" idx="12"/>
          </p:nvPr>
        </p:nvSpPr>
        <p:spPr>
          <a:xfrm>
            <a:off x="9238125" y="6311524"/>
            <a:ext cx="2743200" cy="365125"/>
          </a:xfrm>
        </p:spPr>
        <p:txBody>
          <a:bodyPr/>
          <a:lstStyle/>
          <a:p>
            <a:fld id="{E024B12A-4FDB-43B8-A106-5F6FADD80DBF}" type="slidenum">
              <a:rPr lang="en-US" smtClean="0"/>
              <a:t>33</a:t>
            </a:fld>
            <a:endParaRPr lang="en-US" dirty="0"/>
          </a:p>
        </p:txBody>
      </p:sp>
    </p:spTree>
    <p:extLst>
      <p:ext uri="{BB962C8B-B14F-4D97-AF65-F5344CB8AC3E}">
        <p14:creationId xmlns:p14="http://schemas.microsoft.com/office/powerpoint/2010/main" val="1962155715"/>
      </p:ext>
    </p:extLst>
  </p:cSld>
  <p:clrMapOvr>
    <a:masterClrMapping/>
  </p:clrMapOvr>
  <p:transition spd="slow" advTm="54646">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72262" y="302043"/>
            <a:ext cx="11247475" cy="691920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46C3"/>
                </a:solidFill>
                <a:effectLst/>
                <a:uLnTx/>
                <a:uFillTx/>
                <a:latin typeface="Calibri" panose="020F0502020204030204"/>
                <a:ea typeface="+mn-ea"/>
                <a:cs typeface="+mn-cs"/>
              </a:rPr>
              <a:t>What made Reuben’s act a compromise? </a:t>
            </a:r>
            <a:r>
              <a:rPr kumimoji="0" lang="en-US" sz="3200" b="1" i="0" u="none" strike="noStrike" kern="1200" cap="none" spc="0" normalizeH="0" baseline="0" noProof="0" dirty="0" smtClean="0">
                <a:ln>
                  <a:noFill/>
                </a:ln>
                <a:solidFill>
                  <a:srgbClr val="0246C3"/>
                </a:solidFill>
                <a:effectLst/>
                <a:uLnTx/>
                <a:uFillTx/>
                <a:latin typeface="Calibri" panose="020F0502020204030204"/>
                <a:ea typeface="+mn-ea"/>
                <a:cs typeface="+mn-cs"/>
              </a:rPr>
              <a:t>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He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was willing to settle for less than what was right.  He should have rebuked them for even thinking about what they were thinking and immediately returned Joseph to his father.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Instead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he reasoned to himself to allow something less harmful with the intent of correcting it later.</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his compromise we find Reuben desired to avoid confrontation &amp; family ties (on both sides</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problem is when he returned to retrieve Joseph the situation was now out of his control.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He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could do nothing about it.</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Today, many want to compromise for NOW with the intent of making it right later but sadly compromise always leads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to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bigger problems and regrets.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1A9A5268-2CA1-4733-B50B-6C6EF54BE7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4C3FCE4E-0A1A-49B5-B564-CB1C91D01CDD}"/>
              </a:ext>
            </a:extLst>
          </p:cNvPr>
          <p:cNvSpPr>
            <a:spLocks noGrp="1"/>
          </p:cNvSpPr>
          <p:nvPr>
            <p:ph type="sldNum" sz="quarter" idx="12"/>
          </p:nvPr>
        </p:nvSpPr>
        <p:spPr/>
        <p:txBody>
          <a:bodyPr/>
          <a:lstStyle/>
          <a:p>
            <a:fld id="{E024B12A-4FDB-43B8-A106-5F6FADD80DBF}" type="slidenum">
              <a:rPr lang="en-US" smtClean="0"/>
              <a:t>34</a:t>
            </a:fld>
            <a:endParaRPr lang="en-US"/>
          </a:p>
        </p:txBody>
      </p:sp>
    </p:spTree>
    <p:extLst>
      <p:ext uri="{BB962C8B-B14F-4D97-AF65-F5344CB8AC3E}">
        <p14:creationId xmlns:p14="http://schemas.microsoft.com/office/powerpoint/2010/main" val="3771936731"/>
      </p:ext>
    </p:extLst>
  </p:cSld>
  <p:clrMapOvr>
    <a:masterClrMapping/>
  </p:clrMapOvr>
  <p:transition spd="slow" advTm="60614">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0">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C37E9D4B-7BFA-4D10-B666-547BAC4994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A8896DF0-7997-4D18-A7A3-0658D505111B}"/>
              </a:ext>
            </a:extLst>
          </p:cNvPr>
          <p:cNvPicPr>
            <a:picLocks noChangeAspect="1"/>
          </p:cNvPicPr>
          <p:nvPr/>
        </p:nvPicPr>
        <p:blipFill>
          <a:blip r:embed="rId3"/>
          <a:stretch>
            <a:fillRect/>
          </a:stretch>
        </p:blipFill>
        <p:spPr>
          <a:xfrm>
            <a:off x="959114" y="955623"/>
            <a:ext cx="6249052" cy="3307128"/>
          </a:xfrm>
          <a:prstGeom prst="rect">
            <a:avLst/>
          </a:prstGeom>
          <a:scene3d>
            <a:camera prst="orthographicFront"/>
            <a:lightRig rig="threePt" dir="t"/>
          </a:scene3d>
          <a:sp3d>
            <a:bevelT w="152400" h="50800" prst="softRound"/>
          </a:sp3d>
        </p:spPr>
      </p:pic>
      <p:pic>
        <p:nvPicPr>
          <p:cNvPr id="4" name="Picture 3" descr="A close up of a toy&#10;&#10;Description automatically generated">
            <a:extLst>
              <a:ext uri="{FF2B5EF4-FFF2-40B4-BE49-F238E27FC236}">
                <a16:creationId xmlns="" xmlns:a16="http://schemas.microsoft.com/office/drawing/2014/main" id="{BFD1870D-6906-41BC-8C3B-055FAA6FAD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1606" y="955623"/>
            <a:ext cx="3217333" cy="3217333"/>
          </a:xfrm>
          <a:prstGeom prst="rect">
            <a:avLst/>
          </a:prstGeom>
        </p:spPr>
      </p:pic>
      <p:sp>
        <p:nvSpPr>
          <p:cNvPr id="5" name="TextBox 4">
            <a:extLst>
              <a:ext uri="{FF2B5EF4-FFF2-40B4-BE49-F238E27FC236}">
                <a16:creationId xmlns="" xmlns:a16="http://schemas.microsoft.com/office/drawing/2014/main" id="{5E497B30-E4C1-42CD-95A7-B3AEB6A04826}"/>
              </a:ext>
            </a:extLst>
          </p:cNvPr>
          <p:cNvSpPr txBox="1"/>
          <p:nvPr/>
        </p:nvSpPr>
        <p:spPr>
          <a:xfrm>
            <a:off x="959114" y="4549629"/>
            <a:ext cx="7820329" cy="1323439"/>
          </a:xfrm>
          <a:prstGeom prst="rect">
            <a:avLst/>
          </a:prstGeom>
          <a:noFill/>
        </p:spPr>
        <p:txBody>
          <a:bodyPr wrap="square" rtlCol="0">
            <a:spAutoFit/>
          </a:bodyPr>
          <a:lstStyle/>
          <a:p>
            <a:pPr marL="0" marR="0" algn="ctr">
              <a:spcBef>
                <a:spcPts val="0"/>
              </a:spcBef>
              <a:spcAft>
                <a:spcPts val="0"/>
              </a:spcAft>
            </a:pPr>
            <a:r>
              <a:rPr lang="en-US" sz="4000" b="1" dirty="0" smtClean="0">
                <a:effectLst/>
                <a:latin typeface="Arial" panose="020B0604020202020204" pitchFamily="34" charset="0"/>
                <a:ea typeface="Calibri" panose="020F0502020204030204" pitchFamily="34" charset="0"/>
                <a:cs typeface="Arial" panose="020B0604020202020204" pitchFamily="34" charset="0"/>
              </a:rPr>
              <a:t>Q19  </a:t>
            </a:r>
            <a:r>
              <a:rPr lang="en-US" sz="4000" b="1" dirty="0">
                <a:effectLst/>
                <a:latin typeface="Arial" panose="020B0604020202020204" pitchFamily="34" charset="0"/>
                <a:ea typeface="Calibri" panose="020F0502020204030204" pitchFamily="34" charset="0"/>
                <a:cs typeface="Arial" panose="020B0604020202020204" pitchFamily="34" charset="0"/>
              </a:rPr>
              <a:t>How did Pharaoh compromise with Moses?</a:t>
            </a:r>
            <a:endParaRPr lang="en-US" sz="4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8427C731-0355-45FC-8BB1-48D41B183B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130958C9-2A6E-4917-BFE1-C51C7FB413F2}"/>
              </a:ext>
            </a:extLst>
          </p:cNvPr>
          <p:cNvSpPr>
            <a:spLocks noGrp="1"/>
          </p:cNvSpPr>
          <p:nvPr>
            <p:ph type="sldNum" sz="quarter" idx="12"/>
          </p:nvPr>
        </p:nvSpPr>
        <p:spPr/>
        <p:txBody>
          <a:bodyPr/>
          <a:lstStyle/>
          <a:p>
            <a:fld id="{E024B12A-4FDB-43B8-A106-5F6FADD80DBF}" type="slidenum">
              <a:rPr lang="en-US" smtClean="0"/>
              <a:t>35</a:t>
            </a:fld>
            <a:endParaRPr lang="en-US"/>
          </a:p>
        </p:txBody>
      </p:sp>
    </p:spTree>
    <p:extLst>
      <p:ext uri="{BB962C8B-B14F-4D97-AF65-F5344CB8AC3E}">
        <p14:creationId xmlns:p14="http://schemas.microsoft.com/office/powerpoint/2010/main" val="2938589482"/>
      </p:ext>
    </p:extLst>
  </p:cSld>
  <p:clrMapOvr>
    <a:masterClrMapping/>
  </p:clrMapOvr>
  <p:transition spd="slow" advTm="7510">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244549" y="212651"/>
            <a:ext cx="11702902" cy="7544629"/>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In Exodus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8:10 Moses confronted Pharaoh demanding a release of Yahuwah’s people.  At first, Pharaoh absolutely refused but as the plagues began to take their effect, 3 times he called Moses and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offered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him compromises: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246C3"/>
                </a:solidFill>
                <a:effectLst/>
                <a:uLnTx/>
                <a:uFillTx/>
                <a:latin typeface="Calibri" panose="020F0502020204030204"/>
                <a:ea typeface="+mn-ea"/>
                <a:cs typeface="+mn-cs"/>
              </a:rPr>
              <a:t>1st compromise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After the 4th plague of flies, Pharaoh told Moses to go sacrifice to Yahuwah in the land.  Moses says </a:t>
            </a:r>
            <a:r>
              <a:rPr kumimoji="0" lang="en-US" sz="3000" b="1" i="0" u="none" strike="noStrike" kern="1200" cap="none" spc="0" normalizeH="0" baseline="0" noProof="0" dirty="0">
                <a:ln>
                  <a:noFill/>
                </a:ln>
                <a:solidFill>
                  <a:srgbClr val="FF0000"/>
                </a:solidFill>
                <a:effectLst/>
                <a:uLnTx/>
                <a:uFillTx/>
                <a:latin typeface="Calibri" panose="020F0502020204030204"/>
                <a:ea typeface="+mn-ea"/>
                <a:cs typeface="+mn-cs"/>
              </a:rPr>
              <a:t>“no”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because their worship would be an abomination to the people.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Moses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demanded a 3 days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journey</a:t>
            </a:r>
            <a:r>
              <a:rPr kumimoji="0" lang="en-US" sz="30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Exodus 8:25-27).</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246C3"/>
                </a:solidFill>
                <a:effectLst/>
                <a:uLnTx/>
                <a:uFillTx/>
                <a:latin typeface="Calibri" panose="020F0502020204030204"/>
                <a:ea typeface="+mn-ea"/>
                <a:cs typeface="+mn-cs"/>
              </a:rPr>
              <a:t>2nd compromise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Pharaoh said he would let them go,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but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don’t go very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far</a:t>
            </a:r>
            <a:r>
              <a:rPr kumimoji="0" lang="en-US" sz="30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Exodus 8:28-29).</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246C3"/>
                </a:solidFill>
                <a:effectLst/>
                <a:uLnTx/>
                <a:uFillTx/>
                <a:latin typeface="Calibri" panose="020F0502020204030204"/>
                <a:ea typeface="+mn-ea"/>
                <a:cs typeface="+mn-cs"/>
              </a:rPr>
              <a:t>3rd compromise </a:t>
            </a:r>
            <a:r>
              <a:rPr lang="en-US" sz="3000" dirty="0" smtClean="0">
                <a:latin typeface="Calibri" panose="020F0502020204030204"/>
              </a:rPr>
              <a:t>-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Pharaoh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said to Moses “Take your men with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you.”  </a:t>
            </a:r>
            <a:b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idea being to leave behind their possessions and families.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Moses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said </a:t>
            </a:r>
            <a:r>
              <a:rPr kumimoji="0" lang="en-US" sz="3000" b="1" i="0" u="none" strike="noStrike" kern="1200" cap="none" spc="0" normalizeH="0" baseline="0" noProof="0" dirty="0" smtClean="0">
                <a:ln>
                  <a:noFill/>
                </a:ln>
                <a:solidFill>
                  <a:srgbClr val="FF0000"/>
                </a:solidFill>
                <a:effectLst/>
                <a:uLnTx/>
                <a:uFillTx/>
                <a:latin typeface="Calibri" panose="020F0502020204030204"/>
                <a:ea typeface="+mn-ea"/>
                <a:cs typeface="+mn-cs"/>
              </a:rPr>
              <a:t>NO</a:t>
            </a:r>
            <a:r>
              <a:rPr kumimoji="0" lang="en-US" sz="3000" i="0" u="none" strike="noStrike" kern="1200" cap="none" spc="0" normalizeH="0" baseline="0" noProof="0" dirty="0" smtClean="0">
                <a:ln>
                  <a:noFill/>
                </a:ln>
                <a:solidFill>
                  <a:srgbClr val="FF0000"/>
                </a:solidFill>
                <a:effectLst/>
                <a:uLnTx/>
                <a:uFillTx/>
                <a:latin typeface="Calibri" panose="020F0502020204030204"/>
                <a:ea typeface="+mn-ea"/>
                <a:cs typeface="+mn-cs"/>
              </a:rPr>
              <a:t>,</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we will all go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mn-cs"/>
              </a:rPr>
              <a:t>together (Exodus10:8-9).</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23591AF9-5F34-4C91-9E20-9B4492EEE0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628A5710-6FD7-4482-B595-AC639815268A}"/>
              </a:ext>
            </a:extLst>
          </p:cNvPr>
          <p:cNvSpPr>
            <a:spLocks noGrp="1"/>
          </p:cNvSpPr>
          <p:nvPr>
            <p:ph type="sldNum" sz="quarter" idx="12"/>
          </p:nvPr>
        </p:nvSpPr>
        <p:spPr/>
        <p:txBody>
          <a:bodyPr/>
          <a:lstStyle/>
          <a:p>
            <a:fld id="{E024B12A-4FDB-43B8-A106-5F6FADD80DBF}" type="slidenum">
              <a:rPr lang="en-US" smtClean="0"/>
              <a:t>36</a:t>
            </a:fld>
            <a:endParaRPr lang="en-US"/>
          </a:p>
        </p:txBody>
      </p:sp>
    </p:spTree>
    <p:custDataLst>
      <p:tags r:id="rId1"/>
    </p:custDataLst>
    <p:extLst>
      <p:ext uri="{BB962C8B-B14F-4D97-AF65-F5344CB8AC3E}">
        <p14:creationId xmlns:p14="http://schemas.microsoft.com/office/powerpoint/2010/main" val="1815329058"/>
      </p:ext>
    </p:extLst>
  </p:cSld>
  <p:clrMapOvr>
    <a:masterClrMapping/>
  </p:clrMapOvr>
  <p:transition spd="slow" advTm="8042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9" dur="2000"/>
                                        <p:tgtEl>
                                          <p:spTgt spid="6">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2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5" dur="2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6" dur="20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2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2" dur="20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3"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584791" y="701749"/>
            <a:ext cx="10568763" cy="5338384"/>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Pharaoh’s compromise definitely involved material gain &amp; a desire to avoid conflict.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Many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today, like Pharaoh see one who refuses to be swayed from the truth and offers a compromise. Many have no problem with you worshipping Yahuwah while using the compromises of man.  Some want to let you serve Yahuwah just a little bit.  The boss who says, “I’ll let you go every second Saturday, but that’s it.”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200" b="1" i="0" u="none" strike="noStrike" kern="1200" cap="none" spc="0" normalizeH="0" baseline="0" noProof="0" dirty="0" smtClean="0">
                <a:ln>
                  <a:noFill/>
                </a:ln>
                <a:solidFill>
                  <a:srgbClr val="0246C3"/>
                </a:solidFill>
                <a:effectLst/>
                <a:uLnTx/>
                <a:uFillTx/>
                <a:latin typeface="Calibri" panose="020F0502020204030204"/>
                <a:ea typeface="+mn-ea"/>
                <a:cs typeface="+mn-cs"/>
              </a:rPr>
              <a:t>Many </a:t>
            </a:r>
            <a:r>
              <a:rPr kumimoji="0" lang="en-US" sz="3200" b="1" i="0" u="none" strike="noStrike" kern="1200" cap="none" spc="0" normalizeH="0" baseline="0" noProof="0" dirty="0">
                <a:ln>
                  <a:noFill/>
                </a:ln>
                <a:solidFill>
                  <a:srgbClr val="0246C3"/>
                </a:solidFill>
                <a:effectLst/>
                <a:uLnTx/>
                <a:uFillTx/>
                <a:latin typeface="Calibri" panose="020F0502020204030204"/>
                <a:ea typeface="+mn-ea"/>
                <a:cs typeface="+mn-cs"/>
              </a:rPr>
              <a:t>of Yahuwah’s people are afraid to step out in faith </a:t>
            </a:r>
            <a:r>
              <a:rPr kumimoji="0" lang="en-US" sz="3200" b="1" i="0" u="none" strike="noStrike" kern="1200" cap="none" spc="0" normalizeH="0" baseline="0" noProof="0" dirty="0" smtClean="0">
                <a:ln>
                  <a:noFill/>
                </a:ln>
                <a:solidFill>
                  <a:srgbClr val="0246C3"/>
                </a:solidFill>
                <a:effectLst/>
                <a:uLnTx/>
                <a:uFillTx/>
                <a:latin typeface="Calibri" panose="020F0502020204030204"/>
                <a:ea typeface="+mn-ea"/>
                <a:cs typeface="+mn-cs"/>
              </a:rPr>
              <a:t/>
            </a:r>
            <a:br>
              <a:rPr kumimoji="0" lang="en-US" sz="3200" b="1" i="0" u="none" strike="noStrike" kern="1200" cap="none" spc="0" normalizeH="0" baseline="0" noProof="0" dirty="0" smtClean="0">
                <a:ln>
                  <a:noFill/>
                </a:ln>
                <a:solidFill>
                  <a:srgbClr val="0246C3"/>
                </a:solidFill>
                <a:effectLst/>
                <a:uLnTx/>
                <a:uFillTx/>
                <a:latin typeface="Calibri" panose="020F0502020204030204"/>
                <a:ea typeface="+mn-ea"/>
                <a:cs typeface="+mn-cs"/>
              </a:rPr>
            </a:br>
            <a:r>
              <a:rPr kumimoji="0" lang="en-US" sz="3200" b="1" i="0" u="none" strike="noStrike" kern="1200" cap="none" spc="0" normalizeH="0" baseline="0" noProof="0" dirty="0" smtClean="0">
                <a:ln>
                  <a:noFill/>
                </a:ln>
                <a:solidFill>
                  <a:srgbClr val="0246C3"/>
                </a:solidFill>
                <a:effectLst/>
                <a:uLnTx/>
                <a:uFillTx/>
                <a:latin typeface="Calibri" panose="020F0502020204030204"/>
                <a:ea typeface="+mn-ea"/>
                <a:cs typeface="+mn-cs"/>
              </a:rPr>
              <a:t>and </a:t>
            </a:r>
            <a:r>
              <a:rPr kumimoji="0" lang="en-US" sz="3200" b="1" i="0" u="none" strike="noStrike" kern="1200" cap="none" spc="0" normalizeH="0" baseline="0" noProof="0" dirty="0">
                <a:ln>
                  <a:noFill/>
                </a:ln>
                <a:solidFill>
                  <a:srgbClr val="0246C3"/>
                </a:solidFill>
                <a:effectLst/>
                <a:uLnTx/>
                <a:uFillTx/>
                <a:latin typeface="Calibri" panose="020F0502020204030204"/>
                <a:ea typeface="+mn-ea"/>
                <a:cs typeface="+mn-cs"/>
              </a:rPr>
              <a:t>refuse to work on the Sabbath.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They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compromise yet think that Yahuwah will understand.</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95FF08E8-A3A4-444D-BEA0-0444A158AD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402CCA96-1E9F-4F5C-AE64-4BB859BE3F8D}"/>
              </a:ext>
            </a:extLst>
          </p:cNvPr>
          <p:cNvSpPr>
            <a:spLocks noGrp="1"/>
          </p:cNvSpPr>
          <p:nvPr>
            <p:ph type="sldNum" sz="quarter" idx="12"/>
          </p:nvPr>
        </p:nvSpPr>
        <p:spPr>
          <a:xfrm>
            <a:off x="9256055" y="6311524"/>
            <a:ext cx="2743200" cy="365125"/>
          </a:xfrm>
        </p:spPr>
        <p:txBody>
          <a:bodyPr/>
          <a:lstStyle/>
          <a:p>
            <a:fld id="{E024B12A-4FDB-43B8-A106-5F6FADD80DBF}" type="slidenum">
              <a:rPr lang="en-US" smtClean="0"/>
              <a:t>37</a:t>
            </a:fld>
            <a:endParaRPr lang="en-US" dirty="0"/>
          </a:p>
        </p:txBody>
      </p:sp>
    </p:spTree>
    <p:extLst>
      <p:ext uri="{BB962C8B-B14F-4D97-AF65-F5344CB8AC3E}">
        <p14:creationId xmlns:p14="http://schemas.microsoft.com/office/powerpoint/2010/main" val="2609407413"/>
      </p:ext>
    </p:extLst>
  </p:cSld>
  <p:clrMapOvr>
    <a:masterClrMapping/>
  </p:clrMapOvr>
  <p:transition spd="slow" advTm="48548">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5F9CFCE6-877F-4858-B8BD-2C52CA8AFB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D2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8213F8A0-12AE-4514-8372-0DD766EC28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FDC0916D-72C9-4252-8DBA-E552EB81B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21035" y="864108"/>
            <a:ext cx="5129784" cy="5129784"/>
          </a:xfrm>
          <a:prstGeom prst="rect">
            <a:avLst/>
          </a:prstGeom>
        </p:spPr>
      </p:pic>
      <p:sp>
        <p:nvSpPr>
          <p:cNvPr id="14" name="Rectangle 13">
            <a:extLst>
              <a:ext uri="{FF2B5EF4-FFF2-40B4-BE49-F238E27FC236}">
                <a16:creationId xmlns="" xmlns:a16="http://schemas.microsoft.com/office/drawing/2014/main" id="{9EFF17D4-9A8C-4CE5-B096-D8CCD44004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AA5028B7-3DEC-420C-B7A8-4A4087169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119" y="539178"/>
            <a:ext cx="5129784" cy="4052528"/>
          </a:xfrm>
          <a:prstGeom prst="rect">
            <a:avLst/>
          </a:prstGeom>
        </p:spPr>
      </p:pic>
      <p:sp>
        <p:nvSpPr>
          <p:cNvPr id="6" name="TextBox 5">
            <a:extLst>
              <a:ext uri="{FF2B5EF4-FFF2-40B4-BE49-F238E27FC236}">
                <a16:creationId xmlns="" xmlns:a16="http://schemas.microsoft.com/office/drawing/2014/main" id="{E2B85FA7-97E3-49CF-8463-12713B942BF1}"/>
              </a:ext>
            </a:extLst>
          </p:cNvPr>
          <p:cNvSpPr txBox="1"/>
          <p:nvPr/>
        </p:nvSpPr>
        <p:spPr>
          <a:xfrm>
            <a:off x="641181" y="4743540"/>
            <a:ext cx="5147611" cy="1569660"/>
          </a:xfrm>
          <a:prstGeom prst="rect">
            <a:avLst/>
          </a:prstGeom>
          <a:noFill/>
        </p:spPr>
        <p:txBody>
          <a:bodyPr wrap="square" rtlCol="0">
            <a:spAutoFit/>
          </a:bodyPr>
          <a:lstStyle/>
          <a:p>
            <a:pPr algn="ctr"/>
            <a:r>
              <a:rPr lang="en-US" sz="3200" dirty="0">
                <a:latin typeface="Arial Black" panose="020B0A04020102020204" pitchFamily="34" charset="0"/>
              </a:rPr>
              <a:t>Q20 How did King Solomon compromise his faith?</a:t>
            </a:r>
          </a:p>
        </p:txBody>
      </p:sp>
      <p:pic>
        <p:nvPicPr>
          <p:cNvPr id="2" name="Picture 1">
            <a:extLst>
              <a:ext uri="{FF2B5EF4-FFF2-40B4-BE49-F238E27FC236}">
                <a16:creationId xmlns="" xmlns:a16="http://schemas.microsoft.com/office/drawing/2014/main" id="{C0444565-948C-4827-BE57-B473B83E31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4" name="Slide Number Placeholder 3">
            <a:extLst>
              <a:ext uri="{FF2B5EF4-FFF2-40B4-BE49-F238E27FC236}">
                <a16:creationId xmlns="" xmlns:a16="http://schemas.microsoft.com/office/drawing/2014/main" id="{08F2BBFF-DB41-42CE-A2B6-C3B25129D0F3}"/>
              </a:ext>
            </a:extLst>
          </p:cNvPr>
          <p:cNvSpPr>
            <a:spLocks noGrp="1"/>
          </p:cNvSpPr>
          <p:nvPr>
            <p:ph type="sldNum" sz="quarter" idx="12"/>
          </p:nvPr>
        </p:nvSpPr>
        <p:spPr/>
        <p:txBody>
          <a:bodyPr/>
          <a:lstStyle/>
          <a:p>
            <a:fld id="{E024B12A-4FDB-43B8-A106-5F6FADD80DBF}" type="slidenum">
              <a:rPr lang="en-US" smtClean="0">
                <a:solidFill>
                  <a:schemeClr val="bg1"/>
                </a:solidFill>
              </a:rPr>
              <a:t>38</a:t>
            </a:fld>
            <a:endParaRPr lang="en-US" dirty="0">
              <a:solidFill>
                <a:schemeClr val="bg1"/>
              </a:solidFill>
            </a:endParaRPr>
          </a:p>
        </p:txBody>
      </p:sp>
    </p:spTree>
    <p:extLst>
      <p:ext uri="{BB962C8B-B14F-4D97-AF65-F5344CB8AC3E}">
        <p14:creationId xmlns:p14="http://schemas.microsoft.com/office/powerpoint/2010/main" val="2921185669"/>
      </p:ext>
    </p:extLst>
  </p:cSld>
  <p:clrMapOvr>
    <a:masterClrMapping/>
  </p:clrMapOvr>
  <p:transition spd="slow" advTm="9924">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584791" y="701749"/>
            <a:ext cx="10568763" cy="5338384"/>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46C3"/>
                </a:solidFill>
                <a:effectLst/>
                <a:uLnTx/>
                <a:uFillTx/>
                <a:latin typeface="Calibri" panose="020F0502020204030204"/>
                <a:ea typeface="+mn-ea"/>
                <a:cs typeface="+mn-cs"/>
              </a:rPr>
              <a:t>Solomon Compromised His </a:t>
            </a:r>
            <a:r>
              <a:rPr kumimoji="0" lang="en-US" sz="3200" b="1" i="0" u="none" strike="noStrike" kern="1200" cap="none" spc="0" normalizeH="0" baseline="0" noProof="0" dirty="0" smtClean="0">
                <a:ln>
                  <a:noFill/>
                </a:ln>
                <a:solidFill>
                  <a:srgbClr val="0246C3"/>
                </a:solidFill>
                <a:effectLst/>
                <a:uLnTx/>
                <a:uFillTx/>
                <a:latin typeface="Calibri" panose="020F0502020204030204"/>
                <a:ea typeface="+mn-ea"/>
                <a:cs typeface="+mn-cs"/>
              </a:rPr>
              <a:t>Faith</a:t>
            </a:r>
            <a:r>
              <a:rPr kumimoji="0" lang="en-US" sz="3200" i="0" u="none" strike="noStrike" kern="1200" cap="none" spc="0" normalizeH="0" baseline="0" noProof="0" dirty="0" smtClean="0">
                <a:ln>
                  <a:noFill/>
                </a:ln>
                <a:solidFill>
                  <a:srgbClr val="0246C3"/>
                </a:solidFill>
                <a:effectLst/>
                <a:uLnTx/>
                <a:uFillTx/>
                <a:latin typeface="Calibri" panose="020F0502020204030204"/>
                <a:ea typeface="+mn-ea"/>
                <a:cs typeface="+mn-cs"/>
              </a:rPr>
              <a:t>.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Yahuwah gave Solomon great wisdom but his love for foreign women made him compromise his faith for sexual pleasure and he landed up serving foreign gods and erected high places.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Solomon compromised his love for Yahuwah by putting his foreign wives first</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Many today, like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Solomon,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because of their love for sexual gratification and material things, will compromise what they know is the truth for temporary satisfaction which will eventually lead to eternal destruction.</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Arial Black" panose="020B0A04020102020204" pitchFamily="34" charset="0"/>
              </a:rPr>
              <a:t>We cannot worship Yahuwah on our terms.</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EF912D3F-CF63-4C16-ACBA-C3471B3826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39</a:t>
            </a:fld>
            <a:endParaRPr lang="en-US" dirty="0"/>
          </a:p>
        </p:txBody>
      </p:sp>
    </p:spTree>
    <p:custDataLst>
      <p:tags r:id="rId1"/>
    </p:custDataLst>
    <p:extLst>
      <p:ext uri="{BB962C8B-B14F-4D97-AF65-F5344CB8AC3E}">
        <p14:creationId xmlns:p14="http://schemas.microsoft.com/office/powerpoint/2010/main" val="2605711852"/>
      </p:ext>
    </p:extLst>
  </p:cSld>
  <p:clrMapOvr>
    <a:masterClrMapping/>
  </p:clrMapOvr>
  <p:transition spd="slow" advTm="5371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p:cTn id="12" dur="500" fill="hold"/>
                                        <p:tgtEl>
                                          <p:spTgt spid="6">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xEl>
                                              <p:pRg st="2" end="2"/>
                                            </p:txEl>
                                          </p:spTgt>
                                        </p:tgtEl>
                                        <p:attrNameLst>
                                          <p:attrName>ppt_y</p:attrName>
                                        </p:attrNameLst>
                                      </p:cBhvr>
                                      <p:tavLst>
                                        <p:tav tm="0">
                                          <p:val>
                                            <p:strVal val="#ppt_y"/>
                                          </p:val>
                                        </p:tav>
                                        <p:tav tm="100000">
                                          <p:val>
                                            <p:strVal val="#ppt_y"/>
                                          </p:val>
                                        </p:tav>
                                      </p:tavLst>
                                    </p:anim>
                                    <p:anim calcmode="lin" valueType="num">
                                      <p:cBhvr>
                                        <p:cTn id="14" dur="500" fill="hold"/>
                                        <p:tgtEl>
                                          <p:spTgt spid="6">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246C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E67A76C-A355-4922-AD6D-363029ED3D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09911" y="2091183"/>
            <a:ext cx="3934693" cy="21169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 xmlns:a16="http://schemas.microsoft.com/office/drawing/2014/main" id="{4762DB06-9CB2-4961-ABE5-2B4D96A59A99}"/>
              </a:ext>
            </a:extLst>
          </p:cNvPr>
          <p:cNvSpPr txBox="1"/>
          <p:nvPr/>
        </p:nvSpPr>
        <p:spPr>
          <a:xfrm>
            <a:off x="713892" y="838239"/>
            <a:ext cx="6787921" cy="501675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7200" b="1" dirty="0">
                <a:solidFill>
                  <a:srgbClr val="FFFF00"/>
                </a:solidFill>
              </a:rPr>
              <a:t>In the last days, good will be called evil and evil called good.</a:t>
            </a:r>
          </a:p>
          <a:p>
            <a:pPr algn="ctr"/>
            <a:r>
              <a:rPr lang="en-US" sz="3200" dirty="0">
                <a:solidFill>
                  <a:srgbClr val="FFFF00"/>
                </a:solidFill>
              </a:rPr>
              <a:t>Isaiah 5:20 </a:t>
            </a:r>
          </a:p>
        </p:txBody>
      </p:sp>
      <p:pic>
        <p:nvPicPr>
          <p:cNvPr id="3" name="Picture 2">
            <a:extLst>
              <a:ext uri="{FF2B5EF4-FFF2-40B4-BE49-F238E27FC236}">
                <a16:creationId xmlns="" xmlns:a16="http://schemas.microsoft.com/office/drawing/2014/main" id="{4E33BA3B-36D3-4D91-8632-F9B674081E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50BF8BC0-ABA8-4153-8BA1-D12D69C1670F}"/>
              </a:ext>
            </a:extLst>
          </p:cNvPr>
          <p:cNvSpPr>
            <a:spLocks noGrp="1"/>
          </p:cNvSpPr>
          <p:nvPr>
            <p:ph type="sldNum" sz="quarter" idx="12"/>
          </p:nvPr>
        </p:nvSpPr>
        <p:spPr/>
        <p:txBody>
          <a:bodyPr/>
          <a:lstStyle/>
          <a:p>
            <a:fld id="{E024B12A-4FDB-43B8-A106-5F6FADD80DBF}" type="slidenum">
              <a:rPr lang="en-US" smtClean="0"/>
              <a:t>4</a:t>
            </a:fld>
            <a:endParaRPr lang="en-US"/>
          </a:p>
        </p:txBody>
      </p:sp>
    </p:spTree>
    <p:extLst>
      <p:ext uri="{BB962C8B-B14F-4D97-AF65-F5344CB8AC3E}">
        <p14:creationId xmlns:p14="http://schemas.microsoft.com/office/powerpoint/2010/main" val="1234439986"/>
      </p:ext>
    </p:extLst>
  </p:cSld>
  <p:clrMapOvr>
    <a:masterClrMapping/>
  </p:clrMapOvr>
  <p:transition spd="slow" advTm="1148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E6B80ABD-CE8C-492B-9DD8-85C7E80750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64" y="742950"/>
            <a:ext cx="5372100" cy="4029075"/>
          </a:xfrm>
          <a:prstGeom prst="rect">
            <a:avLst/>
          </a:prstGeom>
          <a:scene3d>
            <a:camera prst="orthographicFront"/>
            <a:lightRig rig="threePt" dir="t"/>
          </a:scene3d>
          <a:sp3d>
            <a:bevelT/>
          </a:sp3d>
        </p:spPr>
      </p:pic>
      <p:sp>
        <p:nvSpPr>
          <p:cNvPr id="11" name="Rectangle 10">
            <a:extLst>
              <a:ext uri="{FF2B5EF4-FFF2-40B4-BE49-F238E27FC236}">
                <a16:creationId xmlns=""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12FBF62B-FE89-4670-A39D-3E322B6DB5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466" y="742950"/>
            <a:ext cx="5372099" cy="5372099"/>
          </a:xfrm>
          <a:prstGeom prst="rect">
            <a:avLst/>
          </a:prstGeom>
          <a:scene3d>
            <a:camera prst="orthographicFront"/>
            <a:lightRig rig="threePt" dir="t"/>
          </a:scene3d>
          <a:sp3d>
            <a:bevelT/>
          </a:sp3d>
        </p:spPr>
      </p:pic>
      <p:sp>
        <p:nvSpPr>
          <p:cNvPr id="5" name="TextBox 4">
            <a:extLst>
              <a:ext uri="{FF2B5EF4-FFF2-40B4-BE49-F238E27FC236}">
                <a16:creationId xmlns="" xmlns:a16="http://schemas.microsoft.com/office/drawing/2014/main" id="{5C5D2D1E-E238-46DB-B1DA-56E059FE188A}"/>
              </a:ext>
            </a:extLst>
          </p:cNvPr>
          <p:cNvSpPr txBox="1"/>
          <p:nvPr/>
        </p:nvSpPr>
        <p:spPr>
          <a:xfrm>
            <a:off x="6096000" y="4698950"/>
            <a:ext cx="5179135" cy="1754326"/>
          </a:xfrm>
          <a:prstGeom prst="rect">
            <a:avLst/>
          </a:prstGeom>
          <a:noFill/>
        </p:spPr>
        <p:txBody>
          <a:bodyPr wrap="square" rtlCol="0">
            <a:spAutoFit/>
          </a:bodyPr>
          <a:lstStyle/>
          <a:p>
            <a:pPr algn="ctr"/>
            <a:r>
              <a:rPr lang="en-US" sz="3600" dirty="0">
                <a:solidFill>
                  <a:schemeClr val="bg1"/>
                </a:solidFill>
              </a:rPr>
              <a:t> Q21 </a:t>
            </a:r>
            <a:r>
              <a:rPr lang="en-US" sz="3600" dirty="0" smtClean="0">
                <a:solidFill>
                  <a:schemeClr val="bg1"/>
                </a:solidFill>
              </a:rPr>
              <a:t> How </a:t>
            </a:r>
            <a:r>
              <a:rPr lang="en-US" sz="3600" dirty="0">
                <a:solidFill>
                  <a:schemeClr val="bg1"/>
                </a:solidFill>
              </a:rPr>
              <a:t>did King Jeroboam compromise </a:t>
            </a:r>
            <a:r>
              <a:rPr lang="en-US" sz="3600" dirty="0" smtClean="0">
                <a:solidFill>
                  <a:schemeClr val="bg1"/>
                </a:solidFill>
              </a:rPr>
              <a:t/>
            </a:r>
            <a:br>
              <a:rPr lang="en-US" sz="3600" dirty="0" smtClean="0">
                <a:solidFill>
                  <a:schemeClr val="bg1"/>
                </a:solidFill>
              </a:rPr>
            </a:br>
            <a:r>
              <a:rPr lang="en-US" sz="3600" dirty="0" smtClean="0">
                <a:solidFill>
                  <a:schemeClr val="bg1"/>
                </a:solidFill>
              </a:rPr>
              <a:t>his </a:t>
            </a:r>
            <a:r>
              <a:rPr lang="en-US" sz="3600" dirty="0">
                <a:solidFill>
                  <a:schemeClr val="bg1"/>
                </a:solidFill>
              </a:rPr>
              <a:t>faith in </a:t>
            </a:r>
            <a:r>
              <a:rPr lang="en-US" sz="3600" dirty="0" err="1">
                <a:solidFill>
                  <a:schemeClr val="bg1"/>
                </a:solidFill>
              </a:rPr>
              <a:t>Yahuwah</a:t>
            </a:r>
            <a:r>
              <a:rPr lang="en-US" sz="3600" dirty="0">
                <a:solidFill>
                  <a:schemeClr val="bg1"/>
                </a:solidFill>
              </a:rPr>
              <a:t>?</a:t>
            </a:r>
          </a:p>
        </p:txBody>
      </p:sp>
      <p:pic>
        <p:nvPicPr>
          <p:cNvPr id="2" name="Picture 1">
            <a:extLst>
              <a:ext uri="{FF2B5EF4-FFF2-40B4-BE49-F238E27FC236}">
                <a16:creationId xmlns="" xmlns:a16="http://schemas.microsoft.com/office/drawing/2014/main" id="{C3D1B3C6-38A4-41CF-A8EE-A51B9FE699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7BACBB40-C4D3-4CEA-B539-283E6A438769}"/>
              </a:ext>
            </a:extLst>
          </p:cNvPr>
          <p:cNvSpPr>
            <a:spLocks noGrp="1"/>
          </p:cNvSpPr>
          <p:nvPr>
            <p:ph type="sldNum" sz="quarter" idx="12"/>
          </p:nvPr>
        </p:nvSpPr>
        <p:spPr/>
        <p:txBody>
          <a:bodyPr/>
          <a:lstStyle/>
          <a:p>
            <a:fld id="{E024B12A-4FDB-43B8-A106-5F6FADD80DBF}" type="slidenum">
              <a:rPr lang="en-US" smtClean="0"/>
              <a:t>40</a:t>
            </a:fld>
            <a:endParaRPr lang="en-US"/>
          </a:p>
        </p:txBody>
      </p:sp>
    </p:spTree>
    <p:extLst>
      <p:ext uri="{BB962C8B-B14F-4D97-AF65-F5344CB8AC3E}">
        <p14:creationId xmlns:p14="http://schemas.microsoft.com/office/powerpoint/2010/main" val="2382662975"/>
      </p:ext>
    </p:extLst>
  </p:cSld>
  <p:clrMapOvr>
    <a:masterClrMapping/>
  </p:clrMapOvr>
  <p:transition spd="slow" advTm="10853">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67833" y="425303"/>
            <a:ext cx="11079125" cy="6987234"/>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After receiving the Northern Kingdom, Jeroboam is fearful that if the people go to Jerusalem to worship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Yahuwah</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that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his people would not return.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So as a compromise, for the true faith in Yahuwah, </a:t>
            </a:r>
            <a:r>
              <a:rPr kumimoji="0" lang="en-US" sz="2800" b="1" i="0" u="none" strike="noStrike" kern="1200" cap="none" spc="0" normalizeH="0" baseline="0" noProof="0" dirty="0">
                <a:ln>
                  <a:noFill/>
                </a:ln>
                <a:solidFill>
                  <a:srgbClr val="0246C3"/>
                </a:solidFill>
                <a:effectLst/>
                <a:uLnTx/>
                <a:uFillTx/>
                <a:latin typeface="Calibri" panose="020F0502020204030204"/>
                <a:ea typeface="+mn-ea"/>
                <a:cs typeface="+mn-cs"/>
              </a:rPr>
              <a:t>he builds golden caves in the cities of Dan and Bethel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and tells the people that Jerusalem is too far for them to go to worship Yahuwah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Instead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they could now worship these golden calves that he erected in honor of Yahuwah. This is the same compromise that Aaron allowed when Moses was away for forty days and nights. Instead of standing firm and telling the people to wait for Moses to return, Aaron helped them build a golden calf and said it was in honor of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Yahuwah</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Idolatry became THE sin of Israel until they were carried away into Egypt, then Babylon, then Assyrian captivity as they repeatedly compromised their faith for idolatry and learning the ways of the foreign nations. </a:t>
            </a: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69DCD553-3BB9-4D39-908E-450EC2A3A9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41</a:t>
            </a:fld>
            <a:endParaRPr lang="en-US" dirty="0"/>
          </a:p>
        </p:txBody>
      </p:sp>
    </p:spTree>
    <p:extLst>
      <p:ext uri="{BB962C8B-B14F-4D97-AF65-F5344CB8AC3E}">
        <p14:creationId xmlns:p14="http://schemas.microsoft.com/office/powerpoint/2010/main" val="2422836194"/>
      </p:ext>
    </p:extLst>
  </p:cSld>
  <p:clrMapOvr>
    <a:masterClrMapping/>
  </p:clrMapOvr>
  <p:transition spd="slow" advTm="73919">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C37E9D4B-7BFA-4D10-B666-547BAC4994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4B2EC375-F5CA-4BA8-900C-9D2EEE2A9A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3460" y="623275"/>
            <a:ext cx="4979334" cy="4979334"/>
          </a:xfrm>
          <a:prstGeom prst="rect">
            <a:avLst/>
          </a:prstGeom>
        </p:spPr>
      </p:pic>
      <p:pic>
        <p:nvPicPr>
          <p:cNvPr id="4" name="Picture 3">
            <a:extLst>
              <a:ext uri="{FF2B5EF4-FFF2-40B4-BE49-F238E27FC236}">
                <a16:creationId xmlns="" xmlns:a16="http://schemas.microsoft.com/office/drawing/2014/main" id="{11247B4E-F525-481E-AB25-819B6BDFFD72}"/>
              </a:ext>
            </a:extLst>
          </p:cNvPr>
          <p:cNvPicPr>
            <a:picLocks noChangeAspect="1"/>
          </p:cNvPicPr>
          <p:nvPr/>
        </p:nvPicPr>
        <p:blipFill>
          <a:blip r:embed="rId3"/>
          <a:stretch>
            <a:fillRect/>
          </a:stretch>
        </p:blipFill>
        <p:spPr>
          <a:xfrm>
            <a:off x="6407967" y="846200"/>
            <a:ext cx="4337506" cy="3217333"/>
          </a:xfrm>
          <a:prstGeom prst="rect">
            <a:avLst/>
          </a:prstGeom>
          <a:scene3d>
            <a:camera prst="orthographicFront"/>
            <a:lightRig rig="threePt" dir="t"/>
          </a:scene3d>
          <a:sp3d>
            <a:bevelT w="152400" h="50800" prst="softRound"/>
          </a:sp3d>
        </p:spPr>
      </p:pic>
      <p:sp>
        <p:nvSpPr>
          <p:cNvPr id="5" name="TextBox 4">
            <a:extLst>
              <a:ext uri="{FF2B5EF4-FFF2-40B4-BE49-F238E27FC236}">
                <a16:creationId xmlns="" xmlns:a16="http://schemas.microsoft.com/office/drawing/2014/main" id="{BE4A2981-D495-4EB6-8F69-1F4DC2E6D89B}"/>
              </a:ext>
            </a:extLst>
          </p:cNvPr>
          <p:cNvSpPr txBox="1"/>
          <p:nvPr/>
        </p:nvSpPr>
        <p:spPr>
          <a:xfrm>
            <a:off x="2691802" y="5157507"/>
            <a:ext cx="8955911" cy="1077218"/>
          </a:xfrm>
          <a:prstGeom prst="rect">
            <a:avLst/>
          </a:prstGeom>
          <a:noFill/>
        </p:spPr>
        <p:txBody>
          <a:bodyPr wrap="square" rtlCol="0">
            <a:spAutoFit/>
          </a:bodyPr>
          <a:lstStyle/>
          <a:p>
            <a:pPr algn="ctr"/>
            <a:r>
              <a:rPr lang="en-US" sz="3200" dirty="0" smtClean="0">
                <a:latin typeface="Arial Black" panose="020B0A04020102020204" pitchFamily="34" charset="0"/>
              </a:rPr>
              <a:t>Q22  </a:t>
            </a:r>
            <a:r>
              <a:rPr lang="en-US" sz="3200" dirty="0">
                <a:latin typeface="Arial Black" panose="020B0A04020102020204" pitchFamily="34" charset="0"/>
              </a:rPr>
              <a:t>What do many people today want that is displeasing to Yahuwah?</a:t>
            </a:r>
          </a:p>
        </p:txBody>
      </p:sp>
      <p:pic>
        <p:nvPicPr>
          <p:cNvPr id="2" name="Picture 1">
            <a:extLst>
              <a:ext uri="{FF2B5EF4-FFF2-40B4-BE49-F238E27FC236}">
                <a16:creationId xmlns="" xmlns:a16="http://schemas.microsoft.com/office/drawing/2014/main" id="{C1450D9D-97FD-4CEE-BB71-C9A85BB02D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EDD97816-D051-46FF-85A3-E7C2E8C258E3}"/>
              </a:ext>
            </a:extLst>
          </p:cNvPr>
          <p:cNvSpPr>
            <a:spLocks noGrp="1"/>
          </p:cNvSpPr>
          <p:nvPr>
            <p:ph type="sldNum" sz="quarter" idx="12"/>
          </p:nvPr>
        </p:nvSpPr>
        <p:spPr/>
        <p:txBody>
          <a:bodyPr/>
          <a:lstStyle/>
          <a:p>
            <a:fld id="{E024B12A-4FDB-43B8-A106-5F6FADD80DBF}" type="slidenum">
              <a:rPr lang="en-US" smtClean="0"/>
              <a:t>42</a:t>
            </a:fld>
            <a:endParaRPr lang="en-US"/>
          </a:p>
        </p:txBody>
      </p:sp>
    </p:spTree>
    <p:extLst>
      <p:ext uri="{BB962C8B-B14F-4D97-AF65-F5344CB8AC3E}">
        <p14:creationId xmlns:p14="http://schemas.microsoft.com/office/powerpoint/2010/main" val="2791599708"/>
      </p:ext>
    </p:extLst>
  </p:cSld>
  <p:clrMapOvr>
    <a:masterClrMapping/>
  </p:clrMapOvr>
  <p:transition spd="slow" advTm="13616">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67834" y="425303"/>
            <a:ext cx="7240772" cy="5509200"/>
          </a:xfrm>
          <a:prstGeom prst="rect">
            <a:avLst/>
          </a:prstGeom>
          <a:noFill/>
        </p:spPr>
        <p:txBody>
          <a:bodyPr wrap="square" rtlCol="0">
            <a:spAutoFit/>
          </a:bodyPr>
          <a:lstStyle/>
          <a:p>
            <a:pPr marL="0" marR="0">
              <a:spcBef>
                <a:spcPts val="0"/>
              </a:spcBef>
              <a:spcAft>
                <a:spcPts val="0"/>
              </a:spcAft>
            </a:pPr>
            <a:r>
              <a:rPr lang="en-US" sz="3200" dirty="0">
                <a:effectLst/>
                <a:latin typeface="Arial" panose="020B0604020202020204" pitchFamily="34" charset="0"/>
                <a:ea typeface="Calibri" panose="020F0502020204030204" pitchFamily="34" charset="0"/>
                <a:cs typeface="Arial" panose="020B0604020202020204" pitchFamily="34" charset="0"/>
              </a:rPr>
              <a:t>Many today want a religion of convenience and they are willing to compromise the truth to achieve it. Like Jeroboam, they will take on a FORM of the truth, but it is filled with man-made doctrines and traditions.  </a:t>
            </a:r>
          </a:p>
          <a:p>
            <a:pPr marL="0" marR="0">
              <a:spcBef>
                <a:spcPts val="0"/>
              </a:spcBef>
              <a:spcAft>
                <a:spcPts val="0"/>
              </a:spcAft>
            </a:pPr>
            <a:r>
              <a:rPr lang="en-US" sz="3200" dirty="0">
                <a:effectLst/>
                <a:latin typeface="Arial" panose="020B0604020202020204" pitchFamily="34" charset="0"/>
                <a:ea typeface="Calibri" panose="020F0502020204030204" pitchFamily="34" charset="0"/>
                <a:cs typeface="Arial" panose="020B0604020202020204" pitchFamily="34" charset="0"/>
              </a:rPr>
              <a:t>And too many, rather than investigating and ensuring that what they have is the truth (whether laziness, indifference or material gain), will follow these convenient compromises.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5247B9F3-5F28-41DE-A9F9-AA4E865617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pic>
        <p:nvPicPr>
          <p:cNvPr id="7" name="Picture 6">
            <a:extLst>
              <a:ext uri="{FF2B5EF4-FFF2-40B4-BE49-F238E27FC236}">
                <a16:creationId xmlns="" xmlns:a16="http://schemas.microsoft.com/office/drawing/2014/main" id="{966DFD9E-F588-48CC-855C-5D1835E0A4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5330" y="735416"/>
            <a:ext cx="3872157" cy="3132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prst="softRound"/>
            <a:contourClr>
              <a:srgbClr val="FFFFFF"/>
            </a:contourClr>
          </a:sp3d>
        </p:spPr>
      </p:pic>
      <p:sp>
        <p:nvSpPr>
          <p:cNvPr id="8" name="TextBox 7">
            <a:extLst>
              <a:ext uri="{FF2B5EF4-FFF2-40B4-BE49-F238E27FC236}">
                <a16:creationId xmlns="" xmlns:a16="http://schemas.microsoft.com/office/drawing/2014/main" id="{149D9257-9E58-43EB-9134-6A56F808A5B6}"/>
              </a:ext>
            </a:extLst>
          </p:cNvPr>
          <p:cNvSpPr txBox="1"/>
          <p:nvPr/>
        </p:nvSpPr>
        <p:spPr>
          <a:xfrm>
            <a:off x="7931891" y="4407172"/>
            <a:ext cx="3311912" cy="1569660"/>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dirty="0">
                <a:latin typeface="Arial Black" panose="020B0A04020102020204" pitchFamily="34" charset="0"/>
              </a:rPr>
              <a:t>ITCHING EARS!</a:t>
            </a:r>
          </a:p>
        </p:txBody>
      </p:sp>
      <p:sp>
        <p:nvSpPr>
          <p:cNvPr id="9" name="Slide Number Placeholder 8">
            <a:extLst>
              <a:ext uri="{FF2B5EF4-FFF2-40B4-BE49-F238E27FC236}">
                <a16:creationId xmlns="" xmlns:a16="http://schemas.microsoft.com/office/drawing/2014/main" id="{1FB55DA5-2594-4841-AE77-14C5AB7C7C8B}"/>
              </a:ext>
            </a:extLst>
          </p:cNvPr>
          <p:cNvSpPr>
            <a:spLocks noGrp="1"/>
          </p:cNvSpPr>
          <p:nvPr>
            <p:ph type="sldNum" sz="quarter" idx="12"/>
          </p:nvPr>
        </p:nvSpPr>
        <p:spPr/>
        <p:txBody>
          <a:bodyPr/>
          <a:lstStyle/>
          <a:p>
            <a:endParaRPr lang="en-US" dirty="0"/>
          </a:p>
        </p:txBody>
      </p:sp>
      <p:sp>
        <p:nvSpPr>
          <p:cNvPr id="10" name="Slide Number Placeholder 4">
            <a:extLst>
              <a:ext uri="{FF2B5EF4-FFF2-40B4-BE49-F238E27FC236}">
                <a16:creationId xmlns="" xmlns:a16="http://schemas.microsoft.com/office/drawing/2014/main" id="{2239B36C-5EE0-443E-86F3-9D2E598CF4D9}"/>
              </a:ext>
            </a:extLst>
          </p:cNvPr>
          <p:cNvSpPr txBox="1">
            <a:spLocks/>
          </p:cNvSpPr>
          <p:nvPr/>
        </p:nvSpPr>
        <p:spPr>
          <a:xfrm>
            <a:off x="9238125" y="630255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24B12A-4FDB-43B8-A106-5F6FADD80DBF}" type="slidenum">
              <a:rPr lang="en-US" smtClean="0"/>
              <a:pPr/>
              <a:t>43</a:t>
            </a:fld>
            <a:endParaRPr lang="en-US" dirty="0"/>
          </a:p>
        </p:txBody>
      </p:sp>
    </p:spTree>
    <p:custDataLst>
      <p:tags r:id="rId1"/>
    </p:custDataLst>
    <p:extLst>
      <p:ext uri="{BB962C8B-B14F-4D97-AF65-F5344CB8AC3E}">
        <p14:creationId xmlns:p14="http://schemas.microsoft.com/office/powerpoint/2010/main" val="3905884130"/>
      </p:ext>
    </p:extLst>
  </p:cSld>
  <p:clrMapOvr>
    <a:masterClrMapping/>
  </p:clrMapOvr>
  <p:transition spd="slow" advTm="4004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heel(1)">
                                      <p:cBhvr>
                                        <p:cTn id="7" dur="1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 xmlns:a16="http://schemas.microsoft.com/office/drawing/2014/main" id="{C37E9D4B-7BFA-4D10-B666-547BAC4994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toy&#10;&#10;Description automatically generated">
            <a:extLst>
              <a:ext uri="{FF2B5EF4-FFF2-40B4-BE49-F238E27FC236}">
                <a16:creationId xmlns="" xmlns:a16="http://schemas.microsoft.com/office/drawing/2014/main" id="{4B2EC375-F5CA-4BA8-900C-9D2EEE2A9A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3460" y="623275"/>
            <a:ext cx="4979334" cy="4979334"/>
          </a:xfrm>
          <a:prstGeom prst="rect">
            <a:avLst/>
          </a:prstGeom>
        </p:spPr>
      </p:pic>
      <p:sp>
        <p:nvSpPr>
          <p:cNvPr id="5" name="TextBox 4">
            <a:extLst>
              <a:ext uri="{FF2B5EF4-FFF2-40B4-BE49-F238E27FC236}">
                <a16:creationId xmlns="" xmlns:a16="http://schemas.microsoft.com/office/drawing/2014/main" id="{BE4A2981-D495-4EB6-8F69-1F4DC2E6D89B}"/>
              </a:ext>
            </a:extLst>
          </p:cNvPr>
          <p:cNvSpPr txBox="1"/>
          <p:nvPr/>
        </p:nvSpPr>
        <p:spPr>
          <a:xfrm>
            <a:off x="2691802" y="5157507"/>
            <a:ext cx="895591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Q23  </a:t>
            </a: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How was the prophet Nehemiah called to </a:t>
            </a:r>
            <a:r>
              <a:rPr kumimoji="0" lang="en-US" sz="32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compromise</a:t>
            </a: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p>
        </p:txBody>
      </p:sp>
      <p:pic>
        <p:nvPicPr>
          <p:cNvPr id="2" name="Picture 1">
            <a:extLst>
              <a:ext uri="{FF2B5EF4-FFF2-40B4-BE49-F238E27FC236}">
                <a16:creationId xmlns="" xmlns:a16="http://schemas.microsoft.com/office/drawing/2014/main" id="{79A3DAE4-DEEE-44FD-A6F9-6950AC86C9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681319"/>
            <a:ext cx="5312540" cy="3091724"/>
          </a:xfrm>
          <a:prstGeom prst="rect">
            <a:avLst/>
          </a:prstGeom>
          <a:scene3d>
            <a:camera prst="orthographicFront"/>
            <a:lightRig rig="threePt" dir="t"/>
          </a:scene3d>
          <a:sp3d>
            <a:bevelT w="152400" h="50800" prst="softRound"/>
          </a:sp3d>
        </p:spPr>
      </p:pic>
      <p:pic>
        <p:nvPicPr>
          <p:cNvPr id="6" name="Picture 5">
            <a:extLst>
              <a:ext uri="{FF2B5EF4-FFF2-40B4-BE49-F238E27FC236}">
                <a16:creationId xmlns="" xmlns:a16="http://schemas.microsoft.com/office/drawing/2014/main" id="{1A8E7458-A65B-4141-AA18-07B2C299B9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6">
            <a:extLst>
              <a:ext uri="{FF2B5EF4-FFF2-40B4-BE49-F238E27FC236}">
                <a16:creationId xmlns="" xmlns:a16="http://schemas.microsoft.com/office/drawing/2014/main" id="{6086D0CF-39C7-479A-8AE2-05D3B24A2AFE}"/>
              </a:ext>
            </a:extLst>
          </p:cNvPr>
          <p:cNvSpPr>
            <a:spLocks noGrp="1"/>
          </p:cNvSpPr>
          <p:nvPr>
            <p:ph type="sldNum" sz="quarter" idx="12"/>
          </p:nvPr>
        </p:nvSpPr>
        <p:spPr/>
        <p:txBody>
          <a:bodyPr/>
          <a:lstStyle/>
          <a:p>
            <a:fld id="{E024B12A-4FDB-43B8-A106-5F6FADD80DBF}" type="slidenum">
              <a:rPr lang="en-US" smtClean="0"/>
              <a:t>44</a:t>
            </a:fld>
            <a:endParaRPr lang="en-US"/>
          </a:p>
        </p:txBody>
      </p:sp>
    </p:spTree>
    <p:extLst>
      <p:ext uri="{BB962C8B-B14F-4D97-AF65-F5344CB8AC3E}">
        <p14:creationId xmlns:p14="http://schemas.microsoft.com/office/powerpoint/2010/main" val="1171908624"/>
      </p:ext>
    </p:extLst>
  </p:cSld>
  <p:clrMapOvr>
    <a:masterClrMapping/>
  </p:clrMapOvr>
  <p:transition spd="slow" advTm="7719">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25302" y="223284"/>
            <a:ext cx="11291777" cy="6494085"/>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Nehemiah has inspired Israel to rebuild the walls of Jerusalem.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But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there were enemies who tried everything to resist and stop the work. Nehemiah 6:2 records two of these enemies (Sanballat and Geshem) send to meet with Nehemiah.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The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message was a desire to find a compromise</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fact that was just the lure because what they wanted was to get rid of him</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But Nehemiah refused stating that he was doing a good work and he reasoned why should I leave it to come down to you.  He was not willing to let ANYTHING stop him from accomplishing the work he knew Yahuwah wanted him to do. Even later in this chapter, there is another attempt to get him to stop working by drawing him into the temple and away from his fellow workers who needed him.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200" b="1" i="0" u="none" strike="noStrike" kern="1200" cap="none" spc="0" normalizeH="0" baseline="0" noProof="0" dirty="0" smtClean="0">
                <a:ln>
                  <a:noFill/>
                </a:ln>
                <a:solidFill>
                  <a:srgbClr val="FF0000"/>
                </a:solidFill>
                <a:effectLst/>
                <a:uLnTx/>
                <a:uFillTx/>
                <a:latin typeface="Calibri" panose="020F0502020204030204"/>
                <a:ea typeface="+mn-ea"/>
                <a:cs typeface="+mn-cs"/>
              </a:rPr>
              <a:t>Nehemiah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didn’t fall for that one either.</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E774FB84-0C84-4132-8799-75BCDE8FB0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8"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45</a:t>
            </a:fld>
            <a:endParaRPr lang="en-US" dirty="0"/>
          </a:p>
        </p:txBody>
      </p:sp>
    </p:spTree>
    <p:extLst>
      <p:ext uri="{BB962C8B-B14F-4D97-AF65-F5344CB8AC3E}">
        <p14:creationId xmlns:p14="http://schemas.microsoft.com/office/powerpoint/2010/main" val="2425813384"/>
      </p:ext>
    </p:extLst>
  </p:cSld>
  <p:clrMapOvr>
    <a:masterClrMapping/>
  </p:clrMapOvr>
  <p:transition spd="slow" advTm="67742">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73CCC3-DBCB-47E4-BDDE-4D44BA5D24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1686" y="418994"/>
            <a:ext cx="4663844" cy="20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58AD42A2-9B5D-41DB-B6F7-F16D5F7D1A80}"/>
              </a:ext>
            </a:extLst>
          </p:cNvPr>
          <p:cNvSpPr/>
          <p:nvPr/>
        </p:nvSpPr>
        <p:spPr>
          <a:xfrm>
            <a:off x="7325833" y="212651"/>
            <a:ext cx="287079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 24</a:t>
            </a:r>
          </a:p>
        </p:txBody>
      </p:sp>
      <p:sp>
        <p:nvSpPr>
          <p:cNvPr id="5" name="TextBox 4">
            <a:extLst>
              <a:ext uri="{FF2B5EF4-FFF2-40B4-BE49-F238E27FC236}">
                <a16:creationId xmlns="" xmlns:a16="http://schemas.microsoft.com/office/drawing/2014/main" id="{3C16B5D2-313B-4D11-89AF-B482EDC82587}"/>
              </a:ext>
            </a:extLst>
          </p:cNvPr>
          <p:cNvSpPr txBox="1"/>
          <p:nvPr/>
        </p:nvSpPr>
        <p:spPr>
          <a:xfrm>
            <a:off x="376470" y="661037"/>
            <a:ext cx="6630386" cy="144193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Q24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What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is the temptation that most people accept when they compromise the truth of the Scriptures?</a:t>
            </a:r>
          </a:p>
        </p:txBody>
      </p:sp>
      <p:sp>
        <p:nvSpPr>
          <p:cNvPr id="6" name="TextBox 5">
            <a:extLst>
              <a:ext uri="{FF2B5EF4-FFF2-40B4-BE49-F238E27FC236}">
                <a16:creationId xmlns="" xmlns:a16="http://schemas.microsoft.com/office/drawing/2014/main" id="{AA8677BA-FE8D-4FB9-82C5-98CF65040EFC}"/>
              </a:ext>
            </a:extLst>
          </p:cNvPr>
          <p:cNvSpPr txBox="1"/>
          <p:nvPr/>
        </p:nvSpPr>
        <p:spPr>
          <a:xfrm>
            <a:off x="376470" y="2649384"/>
            <a:ext cx="8065483" cy="3757567"/>
          </a:xfrm>
          <a:prstGeom prst="rect">
            <a:avLst/>
          </a:prstGeom>
          <a:noFill/>
        </p:spPr>
        <p:txBody>
          <a:bodyPr wrap="square" rtlCol="0">
            <a:spAutoFit/>
          </a:bodyPr>
          <a:lstStyle/>
          <a:p>
            <a:pPr lvl="0">
              <a:lnSpc>
                <a:spcPct val="107000"/>
              </a:lnSpc>
              <a:defRPr/>
            </a:pPr>
            <a:r>
              <a:rPr lang="en-US" sz="3200" dirty="0">
                <a:solidFill>
                  <a:prstClr val="black"/>
                </a:solidFill>
              </a:rPr>
              <a:t>The love of money gained through compromise or bribery is the root of all evil</a:t>
            </a:r>
            <a:r>
              <a:rPr lang="en-US" sz="3200" dirty="0" smtClean="0">
                <a:solidFill>
                  <a:prstClr val="black"/>
                </a:solidFill>
              </a:rPr>
              <a:t>.  </a:t>
            </a:r>
            <a:r>
              <a:rPr lang="en-US" sz="3200" dirty="0">
                <a:solidFill>
                  <a:prstClr val="black"/>
                </a:solidFill>
              </a:rPr>
              <a:t>Often material and monetary gain is what the enemy will offer you so that you can compromise your faith. Most people hate conflict or standing for what they believe in for fear of being ridiculed or fired from their job.</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A02D8542-7043-4E40-94CA-77A0C5F2122B}"/>
              </a:ext>
            </a:extLst>
          </p:cNvPr>
          <p:cNvPicPr>
            <a:picLocks noChangeAspect="1"/>
          </p:cNvPicPr>
          <p:nvPr/>
        </p:nvPicPr>
        <p:blipFill>
          <a:blip r:embed="rId5"/>
          <a:stretch>
            <a:fillRect/>
          </a:stretch>
        </p:blipFill>
        <p:spPr>
          <a:xfrm>
            <a:off x="8594661" y="2813419"/>
            <a:ext cx="3284666" cy="3077018"/>
          </a:xfrm>
          <a:prstGeom prst="rect">
            <a:avLst/>
          </a:prstGeom>
          <a:scene3d>
            <a:camera prst="orthographicFront"/>
            <a:lightRig rig="threePt" dir="t"/>
          </a:scene3d>
          <a:sp3d>
            <a:bevelT/>
          </a:sp3d>
        </p:spPr>
      </p:pic>
      <p:pic>
        <p:nvPicPr>
          <p:cNvPr id="9" name="Picture 8">
            <a:extLst>
              <a:ext uri="{FF2B5EF4-FFF2-40B4-BE49-F238E27FC236}">
                <a16:creationId xmlns="" xmlns:a16="http://schemas.microsoft.com/office/drawing/2014/main" id="{F043AC45-9AFB-409F-BAA9-0403A04CD2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10" name="Slide Number Placeholder 9">
            <a:extLst>
              <a:ext uri="{FF2B5EF4-FFF2-40B4-BE49-F238E27FC236}">
                <a16:creationId xmlns="" xmlns:a16="http://schemas.microsoft.com/office/drawing/2014/main" id="{EB877614-9E56-455A-B6D9-3083C3F2B83C}"/>
              </a:ext>
            </a:extLst>
          </p:cNvPr>
          <p:cNvSpPr>
            <a:spLocks noGrp="1"/>
          </p:cNvSpPr>
          <p:nvPr>
            <p:ph type="sldNum" sz="quarter" idx="12"/>
          </p:nvPr>
        </p:nvSpPr>
        <p:spPr/>
        <p:txBody>
          <a:bodyPr/>
          <a:lstStyle/>
          <a:p>
            <a:fld id="{E024B12A-4FDB-43B8-A106-5F6FADD80DBF}" type="slidenum">
              <a:rPr lang="en-US" smtClean="0"/>
              <a:t>46</a:t>
            </a:fld>
            <a:endParaRPr lang="en-US"/>
          </a:p>
        </p:txBody>
      </p:sp>
    </p:spTree>
    <p:custDataLst>
      <p:tags r:id="rId1"/>
    </p:custDataLst>
    <p:extLst>
      <p:ext uri="{BB962C8B-B14F-4D97-AF65-F5344CB8AC3E}">
        <p14:creationId xmlns:p14="http://schemas.microsoft.com/office/powerpoint/2010/main" val="870329073"/>
      </p:ext>
    </p:extLst>
  </p:cSld>
  <p:clrMapOvr>
    <a:masterClrMapping/>
  </p:clrMapOvr>
  <p:transition spd="slow" advTm="3939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FEF0E107-D59C-4792-8AD2-0B1B04A34C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742950"/>
            <a:ext cx="5372100" cy="3585876"/>
          </a:xfrm>
          <a:prstGeom prst="rect">
            <a:avLst/>
          </a:prstGeom>
          <a:scene3d>
            <a:camera prst="orthographicFront"/>
            <a:lightRig rig="threePt" dir="t"/>
          </a:scene3d>
          <a:sp3d>
            <a:bevelT/>
          </a:sp3d>
        </p:spPr>
      </p:pic>
      <p:sp>
        <p:nvSpPr>
          <p:cNvPr id="11" name="Rectangle 10">
            <a:extLst>
              <a:ext uri="{FF2B5EF4-FFF2-40B4-BE49-F238E27FC236}">
                <a16:creationId xmlns=""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DF27E7EE-EA95-4DE0-A906-748F6D491A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3466" y="742950"/>
            <a:ext cx="5372099" cy="5372099"/>
          </a:xfrm>
          <a:prstGeom prst="rect">
            <a:avLst/>
          </a:prstGeom>
        </p:spPr>
      </p:pic>
      <p:sp>
        <p:nvSpPr>
          <p:cNvPr id="5" name="TextBox 4">
            <a:extLst>
              <a:ext uri="{FF2B5EF4-FFF2-40B4-BE49-F238E27FC236}">
                <a16:creationId xmlns="" xmlns:a16="http://schemas.microsoft.com/office/drawing/2014/main" id="{832A5911-DD2A-4D2A-9ABA-2AE525FEC296}"/>
              </a:ext>
            </a:extLst>
          </p:cNvPr>
          <p:cNvSpPr txBox="1"/>
          <p:nvPr/>
        </p:nvSpPr>
        <p:spPr>
          <a:xfrm>
            <a:off x="6347194" y="4476220"/>
            <a:ext cx="4869712" cy="1754326"/>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Q25 How can you avoid compromises?</a:t>
            </a:r>
          </a:p>
        </p:txBody>
      </p:sp>
      <p:pic>
        <p:nvPicPr>
          <p:cNvPr id="6" name="Picture 5">
            <a:extLst>
              <a:ext uri="{FF2B5EF4-FFF2-40B4-BE49-F238E27FC236}">
                <a16:creationId xmlns="" xmlns:a16="http://schemas.microsoft.com/office/drawing/2014/main" id="{E82527D5-CA10-4811-9AE4-DD2616EDAC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6">
            <a:extLst>
              <a:ext uri="{FF2B5EF4-FFF2-40B4-BE49-F238E27FC236}">
                <a16:creationId xmlns="" xmlns:a16="http://schemas.microsoft.com/office/drawing/2014/main" id="{9D4FF395-60FD-49C0-8BA7-50E39F463DA3}"/>
              </a:ext>
            </a:extLst>
          </p:cNvPr>
          <p:cNvSpPr>
            <a:spLocks noGrp="1"/>
          </p:cNvSpPr>
          <p:nvPr>
            <p:ph type="sldNum" sz="quarter" idx="12"/>
          </p:nvPr>
        </p:nvSpPr>
        <p:spPr/>
        <p:txBody>
          <a:bodyPr/>
          <a:lstStyle/>
          <a:p>
            <a:fld id="{E024B12A-4FDB-43B8-A106-5F6FADD80DBF}" type="slidenum">
              <a:rPr lang="en-US" smtClean="0"/>
              <a:t>47</a:t>
            </a:fld>
            <a:endParaRPr lang="en-US"/>
          </a:p>
        </p:txBody>
      </p:sp>
    </p:spTree>
    <p:extLst>
      <p:ext uri="{BB962C8B-B14F-4D97-AF65-F5344CB8AC3E}">
        <p14:creationId xmlns:p14="http://schemas.microsoft.com/office/powerpoint/2010/main" val="99760005"/>
      </p:ext>
    </p:extLst>
  </p:cSld>
  <p:clrMapOvr>
    <a:masterClrMapping/>
  </p:clrMapOvr>
  <p:transition spd="slow" advTm="12833">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25302" y="374879"/>
            <a:ext cx="1129177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Put Yahuwah first in your life in all things</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trust Him to supply all your needs because you remain obedient and faithful to Him. Do not be ashamed of what you believe and make it clear when starting a new job, that you are willing to work the other six days of the week but will not be able to work on Saturday. </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If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boss is not happy with that then find another job</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Do not compromise. </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If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you compromise it is sin.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Make time each day to meditate, pray and study the Scriptures so that you can live the faith by obedience not compromise.</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B7324C2C-F325-49F0-AF47-05BD51B9C8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4921" y="4569260"/>
            <a:ext cx="3402419" cy="1913861"/>
          </a:xfrm>
          <a:prstGeom prst="rect">
            <a:avLst/>
          </a:prstGeom>
        </p:spPr>
      </p:pic>
      <p:pic>
        <p:nvPicPr>
          <p:cNvPr id="5" name="Picture 4">
            <a:extLst>
              <a:ext uri="{FF2B5EF4-FFF2-40B4-BE49-F238E27FC236}">
                <a16:creationId xmlns="" xmlns:a16="http://schemas.microsoft.com/office/drawing/2014/main" id="{49D135A2-604D-41CB-B0EF-CBD79A87B3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1524" y="4568811"/>
            <a:ext cx="3401863" cy="1914310"/>
          </a:xfrm>
          <a:prstGeom prst="rect">
            <a:avLst/>
          </a:prstGeom>
        </p:spPr>
      </p:pic>
      <p:sp>
        <p:nvSpPr>
          <p:cNvPr id="7" name="Rectangle 6">
            <a:extLst>
              <a:ext uri="{FF2B5EF4-FFF2-40B4-BE49-F238E27FC236}">
                <a16:creationId xmlns="" xmlns:a16="http://schemas.microsoft.com/office/drawing/2014/main" id="{8186C016-DE9A-487D-B8AE-9B335BA530FC}"/>
              </a:ext>
            </a:extLst>
          </p:cNvPr>
          <p:cNvSpPr/>
          <p:nvPr/>
        </p:nvSpPr>
        <p:spPr>
          <a:xfrm>
            <a:off x="3995041" y="4987521"/>
            <a:ext cx="3959225" cy="1107996"/>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6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SEEK FIRST</a:t>
            </a:r>
            <a:endParaRPr lang="en-US" sz="6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pic>
        <p:nvPicPr>
          <p:cNvPr id="9" name="Picture 8">
            <a:extLst>
              <a:ext uri="{FF2B5EF4-FFF2-40B4-BE49-F238E27FC236}">
                <a16:creationId xmlns="" xmlns:a16="http://schemas.microsoft.com/office/drawing/2014/main" id="{66D3930C-AFD0-42C1-918F-03B46493AD1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10" name="Slide Number Placeholder 9">
            <a:extLst>
              <a:ext uri="{FF2B5EF4-FFF2-40B4-BE49-F238E27FC236}">
                <a16:creationId xmlns="" xmlns:a16="http://schemas.microsoft.com/office/drawing/2014/main" id="{AE61D02B-D8A6-4200-8D96-58B95EC4EB18}"/>
              </a:ext>
            </a:extLst>
          </p:cNvPr>
          <p:cNvSpPr>
            <a:spLocks noGrp="1"/>
          </p:cNvSpPr>
          <p:nvPr>
            <p:ph type="sldNum" sz="quarter" idx="12"/>
          </p:nvPr>
        </p:nvSpPr>
        <p:spPr/>
        <p:txBody>
          <a:bodyPr/>
          <a:lstStyle/>
          <a:p>
            <a:fld id="{E024B12A-4FDB-43B8-A106-5F6FADD80DBF}" type="slidenum">
              <a:rPr lang="en-US" smtClean="0"/>
              <a:t>48</a:t>
            </a:fld>
            <a:endParaRPr lang="en-US"/>
          </a:p>
        </p:txBody>
      </p:sp>
    </p:spTree>
    <p:custDataLst>
      <p:tags r:id="rId1"/>
    </p:custDataLst>
    <p:extLst>
      <p:ext uri="{BB962C8B-B14F-4D97-AF65-F5344CB8AC3E}">
        <p14:creationId xmlns:p14="http://schemas.microsoft.com/office/powerpoint/2010/main" val="3556443405"/>
      </p:ext>
    </p:extLst>
  </p:cSld>
  <p:clrMapOvr>
    <a:masterClrMapping/>
  </p:clrMapOvr>
  <p:transition spd="slow" advTm="5792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nodeType="clickEffect">
                                  <p:stCondLst>
                                    <p:cond delay="0"/>
                                  </p:stCondLst>
                                  <p:iterate type="lt">
                                    <p:tmPct val="10000"/>
                                  </p:iterate>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F101B3CC-B49F-4CE0-B198-228D1D4285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1F4D6FDE-CCD2-4A65-BAB8-43FE5F7A3B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21195" y="2133002"/>
            <a:ext cx="3325233" cy="44655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A picture containing person, person, wearing, phone&#10;&#10;Description automatically generated">
            <a:extLst>
              <a:ext uri="{FF2B5EF4-FFF2-40B4-BE49-F238E27FC236}">
                <a16:creationId xmlns="" xmlns:a16="http://schemas.microsoft.com/office/drawing/2014/main" id="{09E5FFAE-C177-466D-80EE-2A39967F25A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99967" y="2392475"/>
            <a:ext cx="5518327" cy="4465526"/>
          </a:xfrm>
          <a:prstGeom prst="rect">
            <a:avLst/>
          </a:prstGeom>
        </p:spPr>
      </p:pic>
      <p:sp>
        <p:nvSpPr>
          <p:cNvPr id="6" name="TextBox 5">
            <a:extLst>
              <a:ext uri="{FF2B5EF4-FFF2-40B4-BE49-F238E27FC236}">
                <a16:creationId xmlns="" xmlns:a16="http://schemas.microsoft.com/office/drawing/2014/main" id="{68D3F288-DDA2-4988-8E95-DF0A115B2655}"/>
              </a:ext>
            </a:extLst>
          </p:cNvPr>
          <p:cNvSpPr txBox="1"/>
          <p:nvPr/>
        </p:nvSpPr>
        <p:spPr>
          <a:xfrm>
            <a:off x="1244010" y="372140"/>
            <a:ext cx="10281684" cy="2339102"/>
          </a:xfrm>
          <a:prstGeom prst="rect">
            <a:avLst/>
          </a:prstGeom>
          <a:noFill/>
        </p:spPr>
        <p:txBody>
          <a:bodyPr wrap="square" rtlCol="0">
            <a:spAutoFit/>
          </a:bodyPr>
          <a:lstStyle/>
          <a:p>
            <a:pPr marL="0" marR="0" algn="ctr">
              <a:spcBef>
                <a:spcPts val="0"/>
              </a:spcBef>
              <a:spcAft>
                <a:spcPts val="0"/>
              </a:spcAft>
            </a:pPr>
            <a:r>
              <a:rPr lang="en-US" sz="3200" b="1" dirty="0" smtClean="0">
                <a:effectLst/>
                <a:latin typeface="Arial" panose="020B0604020202020204" pitchFamily="34" charset="0"/>
                <a:ea typeface="Calibri" panose="020F0502020204030204" pitchFamily="34" charset="0"/>
                <a:cs typeface="Arial" panose="020B0604020202020204" pitchFamily="34" charset="0"/>
              </a:rPr>
              <a:t>Q26  </a:t>
            </a:r>
            <a:r>
              <a:rPr lang="en-US" sz="3200" b="1" dirty="0">
                <a:effectLst/>
                <a:latin typeface="Arial" panose="020B0604020202020204" pitchFamily="34" charset="0"/>
                <a:ea typeface="Calibri" panose="020F0502020204030204" pitchFamily="34" charset="0"/>
                <a:cs typeface="Arial" panose="020B0604020202020204" pitchFamily="34" charset="0"/>
              </a:rPr>
              <a:t>What happens when your boss or family member pressures you into submitting to </a:t>
            </a:r>
            <a:r>
              <a:rPr lang="en-US" sz="3200" b="1" dirty="0" smtClean="0">
                <a:effectLst/>
                <a:latin typeface="Arial" panose="020B0604020202020204" pitchFamily="34" charset="0"/>
                <a:ea typeface="Calibri" panose="020F0502020204030204" pitchFamily="34" charset="0"/>
                <a:cs typeface="Arial" panose="020B0604020202020204" pitchFamily="34" charset="0"/>
              </a:rPr>
              <a:t/>
            </a:r>
            <a:br>
              <a:rPr lang="en-US" sz="3200" b="1" dirty="0" smtClean="0">
                <a:effectLst/>
                <a:latin typeface="Arial" panose="020B0604020202020204" pitchFamily="34" charset="0"/>
                <a:ea typeface="Calibri" panose="020F0502020204030204" pitchFamily="34" charset="0"/>
                <a:cs typeface="Arial" panose="020B0604020202020204" pitchFamily="34" charset="0"/>
              </a:rPr>
            </a:br>
            <a:r>
              <a:rPr lang="en-US" sz="3200" b="1" dirty="0" smtClean="0">
                <a:effectLst/>
                <a:latin typeface="Arial" panose="020B0604020202020204" pitchFamily="34" charset="0"/>
                <a:ea typeface="Calibri" panose="020F0502020204030204" pitchFamily="34" charset="0"/>
                <a:cs typeface="Arial" panose="020B0604020202020204" pitchFamily="34" charset="0"/>
              </a:rPr>
              <a:t>their </a:t>
            </a:r>
            <a:r>
              <a:rPr lang="en-US" sz="3200" b="1" dirty="0">
                <a:effectLst/>
                <a:latin typeface="Arial" panose="020B0604020202020204" pitchFamily="34" charset="0"/>
                <a:ea typeface="Calibri" panose="020F0502020204030204" pitchFamily="34" charset="0"/>
                <a:cs typeface="Arial" panose="020B0604020202020204" pitchFamily="34" charset="0"/>
              </a:rPr>
              <a:t>demands on the Sabbath day and </a:t>
            </a:r>
            <a:r>
              <a:rPr lang="en-US" sz="3200" b="1" dirty="0" smtClean="0">
                <a:effectLst/>
                <a:latin typeface="Arial" panose="020B0604020202020204" pitchFamily="34" charset="0"/>
                <a:ea typeface="Calibri" panose="020F0502020204030204" pitchFamily="34" charset="0"/>
                <a:cs typeface="Arial" panose="020B0604020202020204" pitchFamily="34" charset="0"/>
              </a:rPr>
              <a:t/>
            </a:r>
            <a:br>
              <a:rPr lang="en-US" sz="3200" b="1" dirty="0" smtClean="0">
                <a:effectLst/>
                <a:latin typeface="Arial" panose="020B0604020202020204" pitchFamily="34" charset="0"/>
                <a:ea typeface="Calibri" panose="020F0502020204030204" pitchFamily="34" charset="0"/>
                <a:cs typeface="Arial" panose="020B0604020202020204" pitchFamily="34" charset="0"/>
              </a:rPr>
            </a:br>
            <a:r>
              <a:rPr lang="en-US" sz="3200" b="1" dirty="0" err="1" smtClean="0">
                <a:effectLst/>
                <a:latin typeface="Arial" panose="020B0604020202020204" pitchFamily="34" charset="0"/>
                <a:ea typeface="Calibri" panose="020F0502020204030204" pitchFamily="34" charset="0"/>
                <a:cs typeface="Arial" panose="020B0604020202020204" pitchFamily="34" charset="0"/>
              </a:rPr>
              <a:t>Yahuwah’s</a:t>
            </a:r>
            <a:r>
              <a:rPr lang="en-US" sz="3200" b="1" dirty="0" smtClean="0">
                <a:effectLst/>
                <a:latin typeface="Arial" panose="020B0604020202020204" pitchFamily="34" charset="0"/>
                <a:ea typeface="Calibri" panose="020F0502020204030204" pitchFamily="34" charset="0"/>
                <a:cs typeface="Arial" panose="020B0604020202020204" pitchFamily="34" charset="0"/>
              </a:rPr>
              <a:t> </a:t>
            </a:r>
            <a:r>
              <a:rPr lang="en-US" sz="3200" b="1" dirty="0">
                <a:effectLst/>
                <a:latin typeface="Arial" panose="020B0604020202020204" pitchFamily="34" charset="0"/>
                <a:ea typeface="Calibri" panose="020F0502020204030204" pitchFamily="34" charset="0"/>
                <a:cs typeface="Arial" panose="020B0604020202020204" pitchFamily="34" charset="0"/>
              </a:rPr>
              <a:t>feast days?</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C8D891BF-E8FA-4910-AEC4-4BD718AC11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9" name="Slide Number Placeholder 8">
            <a:extLst>
              <a:ext uri="{FF2B5EF4-FFF2-40B4-BE49-F238E27FC236}">
                <a16:creationId xmlns="" xmlns:a16="http://schemas.microsoft.com/office/drawing/2014/main" id="{00B43A89-17BB-45F1-9792-E3F50138C5D9}"/>
              </a:ext>
            </a:extLst>
          </p:cNvPr>
          <p:cNvSpPr>
            <a:spLocks noGrp="1"/>
          </p:cNvSpPr>
          <p:nvPr>
            <p:ph type="sldNum" sz="quarter" idx="12"/>
          </p:nvPr>
        </p:nvSpPr>
        <p:spPr/>
        <p:txBody>
          <a:bodyPr/>
          <a:lstStyle/>
          <a:p>
            <a:fld id="{E024B12A-4FDB-43B8-A106-5F6FADD80DBF}" type="slidenum">
              <a:rPr lang="en-US" smtClean="0"/>
              <a:t>49</a:t>
            </a:fld>
            <a:endParaRPr lang="en-US"/>
          </a:p>
        </p:txBody>
      </p:sp>
    </p:spTree>
    <p:extLst>
      <p:ext uri="{BB962C8B-B14F-4D97-AF65-F5344CB8AC3E}">
        <p14:creationId xmlns:p14="http://schemas.microsoft.com/office/powerpoint/2010/main" val="962681769"/>
      </p:ext>
    </p:extLst>
  </p:cSld>
  <p:clrMapOvr>
    <a:masterClrMapping/>
  </p:clrMapOvr>
  <p:transition spd="slow" advTm="15172">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BB6F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357545B-8717-449A-8BFC-5617AD5E64AE}"/>
              </a:ext>
            </a:extLst>
          </p:cNvPr>
          <p:cNvSpPr/>
          <p:nvPr/>
        </p:nvSpPr>
        <p:spPr>
          <a:xfrm>
            <a:off x="0" y="0"/>
            <a:ext cx="42897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72039064-4A2C-40B8-B4A9-C74A57BD3B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53867" y="0"/>
            <a:ext cx="438133" cy="6858000"/>
          </a:xfrm>
          <a:prstGeom prst="rect">
            <a:avLst/>
          </a:prstGeom>
        </p:spPr>
      </p:pic>
      <p:sp>
        <p:nvSpPr>
          <p:cNvPr id="7" name="TextBox 6">
            <a:extLst>
              <a:ext uri="{FF2B5EF4-FFF2-40B4-BE49-F238E27FC236}">
                <a16:creationId xmlns="" xmlns:a16="http://schemas.microsoft.com/office/drawing/2014/main" id="{EBDB5C64-BA54-496C-B6C1-F9EBB23841E2}"/>
              </a:ext>
            </a:extLst>
          </p:cNvPr>
          <p:cNvSpPr txBox="1"/>
          <p:nvPr/>
        </p:nvSpPr>
        <p:spPr>
          <a:xfrm>
            <a:off x="557561" y="329530"/>
            <a:ext cx="11073161" cy="3296287"/>
          </a:xfrm>
          <a:prstGeom prst="rect">
            <a:avLst/>
          </a:prstGeom>
          <a:noFill/>
        </p:spPr>
        <p:txBody>
          <a:bodyPr wrap="square" rtlCol="0">
            <a:spAutoFit/>
          </a:bodyPr>
          <a:lstStyle/>
          <a:p>
            <a:pPr marL="0" marR="0">
              <a:lnSpc>
                <a:spcPct val="107000"/>
              </a:lnSpc>
              <a:spcBef>
                <a:spcPts val="0"/>
              </a:spcBef>
              <a:spcAft>
                <a:spcPts val="0"/>
              </a:spcAft>
            </a:pPr>
            <a:r>
              <a:rPr lang="en-US" sz="2800" b="1" dirty="0">
                <a:effectLst/>
                <a:latin typeface="Arial" panose="020B0604020202020204" pitchFamily="34" charset="0"/>
                <a:ea typeface="Calibri" panose="020F0502020204030204" pitchFamily="34" charset="0"/>
                <a:cs typeface="Arial" panose="020B0604020202020204" pitchFamily="34" charset="0"/>
              </a:rPr>
              <a:t>PLEASE NOTE THAT WE USE THE TRUE NAMES OF OUR HEAVENLY FATHER AND SON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2800" b="1" dirty="0">
                <a:effectLst/>
                <a:latin typeface="Arial" panose="020B0604020202020204" pitchFamily="34" charset="0"/>
                <a:ea typeface="Calibri" panose="020F0502020204030204" pitchFamily="34" charset="0"/>
                <a:cs typeface="Arial" panose="020B0604020202020204" pitchFamily="34" charset="0"/>
              </a:rPr>
              <a:t>Did you know that our Bibles have been deliberately changed to remove the true names of our Heavenly Father and His Son over 7000 times and replaced their true names with titles like God, LORD, Jehovah and Jesus Christ which was deliberately done to deceive us.   </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 xmlns:a16="http://schemas.microsoft.com/office/drawing/2014/main" id="{61909088-9CA1-4E45-B893-63943D4EAD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0666" y="3240514"/>
            <a:ext cx="8523449" cy="3287956"/>
          </a:xfrm>
          <a:prstGeom prst="rect">
            <a:avLst/>
          </a:prstGeom>
        </p:spPr>
      </p:pic>
      <p:pic>
        <p:nvPicPr>
          <p:cNvPr id="2" name="Picture 1">
            <a:extLst>
              <a:ext uri="{FF2B5EF4-FFF2-40B4-BE49-F238E27FC236}">
                <a16:creationId xmlns="" xmlns:a16="http://schemas.microsoft.com/office/drawing/2014/main" id="{DEED3AE6-C783-416E-907F-FB92125CE0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8" name="Slide Number Placeholder 3">
            <a:extLst>
              <a:ext uri="{FF2B5EF4-FFF2-40B4-BE49-F238E27FC236}">
                <a16:creationId xmlns="" xmlns:a16="http://schemas.microsoft.com/office/drawing/2014/main" id="{8F2640D7-DB2D-4D3E-BAD4-C623618B9E73}"/>
              </a:ext>
            </a:extLst>
          </p:cNvPr>
          <p:cNvSpPr txBox="1">
            <a:spLocks/>
          </p:cNvSpPr>
          <p:nvPr/>
        </p:nvSpPr>
        <p:spPr>
          <a:xfrm>
            <a:off x="9363635" y="64011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24B12A-4FDB-43B8-A106-5F6FADD80DBF}" type="slidenum">
              <a:rPr lang="en-US" smtClean="0"/>
              <a:pPr/>
              <a:t>5</a:t>
            </a:fld>
            <a:endParaRPr lang="en-US" dirty="0"/>
          </a:p>
        </p:txBody>
      </p:sp>
    </p:spTree>
    <p:extLst>
      <p:ext uri="{BB962C8B-B14F-4D97-AF65-F5344CB8AC3E}">
        <p14:creationId xmlns:p14="http://schemas.microsoft.com/office/powerpoint/2010/main" val="3480514941"/>
      </p:ext>
    </p:extLst>
  </p:cSld>
  <p:clrMapOvr>
    <a:masterClrMapping/>
  </p:clrMapOvr>
  <p:transition spd="slow" advTm="53206">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50111" y="308344"/>
            <a:ext cx="11291777" cy="5786199"/>
          </a:xfrm>
          <a:prstGeom prst="rect">
            <a:avLst/>
          </a:prstGeom>
          <a:noFill/>
        </p:spPr>
        <p:txBody>
          <a:bodyPr wrap="square" rtlCol="0">
            <a:spAutoFit/>
          </a:bodyPr>
          <a:lstStyle/>
          <a:p>
            <a:pPr marL="0" marR="0">
              <a:spcBef>
                <a:spcPts val="0"/>
              </a:spcBef>
              <a:spcAft>
                <a:spcPts val="0"/>
              </a:spcAft>
            </a:pPr>
            <a:r>
              <a:rPr lang="en-US" sz="3000" dirty="0">
                <a:effectLst/>
                <a:latin typeface="Arial" panose="020B0604020202020204" pitchFamily="34" charset="0"/>
                <a:ea typeface="Calibri" panose="020F0502020204030204" pitchFamily="34" charset="0"/>
                <a:cs typeface="Arial" panose="020B0604020202020204" pitchFamily="34" charset="0"/>
              </a:rPr>
              <a:t>Be like Paul, stand firm in your faith</a:t>
            </a:r>
            <a:r>
              <a:rPr lang="en-US" sz="3000" dirty="0" smtClean="0">
                <a:effectLst/>
                <a:latin typeface="Arial" panose="020B0604020202020204" pitchFamily="34" charset="0"/>
                <a:ea typeface="Calibri" panose="020F0502020204030204" pitchFamily="34" charset="0"/>
                <a:cs typeface="Arial" panose="020B0604020202020204" pitchFamily="34" charset="0"/>
              </a:rPr>
              <a:t>.  </a:t>
            </a:r>
            <a:r>
              <a:rPr lang="en-US" sz="3000" dirty="0">
                <a:effectLst/>
                <a:latin typeface="Arial" panose="020B0604020202020204" pitchFamily="34" charset="0"/>
                <a:ea typeface="Calibri" panose="020F0502020204030204" pitchFamily="34" charset="0"/>
                <a:cs typeface="Arial" panose="020B0604020202020204" pitchFamily="34" charset="0"/>
              </a:rPr>
              <a:t>Do not feel guilty. </a:t>
            </a:r>
            <a:r>
              <a:rPr lang="en-US" sz="3000" dirty="0" smtClean="0">
                <a:effectLst/>
                <a:latin typeface="Arial" panose="020B0604020202020204" pitchFamily="34" charset="0"/>
                <a:ea typeface="Calibri" panose="020F0502020204030204" pitchFamily="34" charset="0"/>
                <a:cs typeface="Arial" panose="020B0604020202020204" pitchFamily="34" charset="0"/>
              </a:rPr>
              <a:t> Paul </a:t>
            </a:r>
            <a:r>
              <a:rPr lang="en-US" sz="3000" dirty="0">
                <a:effectLst/>
                <a:latin typeface="Arial" panose="020B0604020202020204" pitchFamily="34" charset="0"/>
                <a:ea typeface="Calibri" panose="020F0502020204030204" pitchFamily="34" charset="0"/>
                <a:cs typeface="Arial" panose="020B0604020202020204" pitchFamily="34" charset="0"/>
              </a:rPr>
              <a:t>did not give in to false brethren even for an hour. “I urge you to contend earnestly for the faith entrusted once for all to the saints.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tooltip="1063: gar (Conj) -- For. A primary particle; properly, assigning a reason."/>
              </a:rPr>
              <a:t>For</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5" tooltip="5100: tines (IPro-NMP) -- Any one, some one, a certain one or thing. An enclitic indefinite pronoun; some or any person or object."/>
              </a:rPr>
              <a:t>certain</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tooltip="444: anthrōpoi (N-NMP) -- A man, one of the human race. From aner and ops; man-faced, i.e. A human being."/>
              </a:rPr>
              <a:t>men</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7" tooltip="3921: pareisedysan (V-AIA-3P) -- To enter secretly, come in by stealth. From para and a compound of eis and duno; to settle in alongside, i.e. Lodge stealthily."/>
              </a:rPr>
              <a:t>have crept in among you unnoticed</a:t>
            </a:r>
            <a:r>
              <a:rPr lang="en-US" sz="3000"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7" tooltip="3921: pareisedysan (V-AIA-3P) -- To enter secretly, come in by stealth. From para and a compound of eis and duno; to settle in alongside, i.e. Lodge stealthily."/>
              </a:rPr>
              <a:t>,</a:t>
            </a:r>
            <a:r>
              <a:rPr lang="en-US" sz="3000" dirty="0">
                <a:effectLst/>
                <a:latin typeface="Arial" panose="020B0604020202020204" pitchFamily="34" charset="0"/>
                <a:ea typeface="Calibri" panose="020F0502020204030204" pitchFamily="34" charset="0"/>
                <a:cs typeface="Arial" panose="020B0604020202020204" pitchFamily="34" charset="0"/>
              </a:rPr>
              <a:t> ungodly men,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8" tooltip="4270: progegrammenoi (V-RPM/P-NMP) -- From pro and grapho; to write previously; figuratively, to announce, prescribe."/>
              </a:rPr>
              <a:t>who were designated</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9" tooltip="3819: palai (Adv) -- Of old, long ago, in times past, former. Probably another form for palin; formerly, or sometime since; ancient."/>
              </a:rPr>
              <a:t>long ago</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0" tooltip="1519: eis (Prep) -- A primary preposition; to or into, of place, time, or purpose; also in adverbial phrases."/>
              </a:rPr>
              <a:t>for</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smtClean="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1" tooltip="2917: krima (N-ANS) -- From krino; a decision (crime)."/>
              </a:rPr>
              <a:t>condemnation</a:t>
            </a:r>
            <a:r>
              <a:rPr lang="en-US" sz="3000" dirty="0" smtClean="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1" tooltip="2917: krima (N-ANS) -- From krino; a decision (crime)."/>
              </a:rPr>
              <a:t>.</a:t>
            </a:r>
            <a:r>
              <a:rPr lang="en-US" sz="3000" dirty="0" smtClean="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2" tooltip="3346: metatithentes (V-PPA-NMP) -- From meta and tithemi; to transfer, i.e. transport, exchange, change sides, or pervert."/>
              </a:rPr>
              <a:t>They turn</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3" tooltip="3588: tēn (Art-AFS) -- The, the definite article. Including the feminine he, and the neuter to in all their inflections; the definite article; the."/>
              </a:rPr>
              <a:t>the</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4" tooltip="5485: charita (N-AFS) -- From chairo; graciousness, of manner or act."/>
              </a:rPr>
              <a:t>grace</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5" tooltip="1473: hēmōn (PPro-G1P) -- I, the first-person pronoun. A primary pronoun of the first person I."/>
              </a:rPr>
              <a:t>of our</a:t>
            </a:r>
            <a:r>
              <a:rPr lang="en-US" sz="3000" dirty="0">
                <a:effectLst/>
                <a:latin typeface="Arial" panose="020B0604020202020204" pitchFamily="34" charset="0"/>
                <a:ea typeface="Calibri" panose="020F0502020204030204" pitchFamily="34" charset="0"/>
                <a:cs typeface="Arial" panose="020B0604020202020204" pitchFamily="34" charset="0"/>
              </a:rPr>
              <a:t> Elohim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0" tooltip="1519: eis (Prep) -- A primary preposition; to or into, of place, time, or purpose; also in adverbial phrases."/>
              </a:rPr>
              <a:t>into</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6" tooltip="766: aselgeian (N-AFS) -- From a compound of a and a presumed selges; licentiousness."/>
              </a:rPr>
              <a:t>a license for immorality (lawlessness),</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7" tooltip="2532: kai (Conj) -- And, even, also, namely. "/>
              </a:rPr>
              <a:t>and</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8" tooltip="720: arnoumenoi (V-PPM/P-NMP) -- Perhaps from a and the middle voice of rheo; to contradict, i.e. Disavow, reject, abnegate."/>
              </a:rPr>
              <a:t>they deny</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5" tooltip="1473: hēmōn (PPro-G1P) -- I, the first-person pronoun. A primary pronoun of the first person I."/>
              </a:rPr>
              <a:t>our</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9" tooltip="3441: monon (Adj-AMS) -- Only, solitary, desolate. Probably from meno; remaining, i.e. Sole or single; by implication, mere."/>
              </a:rPr>
              <a:t>only</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0" tooltip="1203: Despotēn (N-AMS) -- A lord, master, or prince. Perhaps from deo and posis; an absolute ruler."/>
              </a:rPr>
              <a:t>Master</a:t>
            </a:r>
            <a:r>
              <a:rPr lang="en-US" sz="3000" dirty="0">
                <a:effectLst/>
                <a:latin typeface="Arial" panose="020B0604020202020204" pitchFamily="34" charset="0"/>
                <a:ea typeface="Calibri" panose="020F0502020204030204" pitchFamily="34" charset="0"/>
                <a:cs typeface="Arial" panose="020B0604020202020204" pitchFamily="34" charset="0"/>
              </a:rPr>
              <a:t> </a:t>
            </a:r>
            <a:r>
              <a:rPr lang="en-US" sz="3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17" tooltip="2532: kai (Conj) -- And, even, also, namely. "/>
              </a:rPr>
              <a:t>and</a:t>
            </a:r>
            <a:r>
              <a:rPr lang="en-US" sz="3000" dirty="0">
                <a:effectLst/>
                <a:latin typeface="Arial" panose="020B0604020202020204" pitchFamily="34" charset="0"/>
                <a:ea typeface="Calibri" panose="020F0502020204030204" pitchFamily="34" charset="0"/>
                <a:cs typeface="Arial" panose="020B0604020202020204" pitchFamily="34" charset="0"/>
              </a:rPr>
              <a:t> Savior Yahusha </a:t>
            </a:r>
            <a:r>
              <a:rPr lang="en-US" sz="3000" dirty="0" smtClean="0">
                <a:effectLst/>
                <a:latin typeface="Arial" panose="020B0604020202020204" pitchFamily="34" charset="0"/>
                <a:ea typeface="Calibri" panose="020F0502020204030204" pitchFamily="34" charset="0"/>
                <a:cs typeface="Arial" panose="020B0604020202020204" pitchFamily="34" charset="0"/>
              </a:rPr>
              <a:t>Messiah” (</a:t>
            </a:r>
            <a:r>
              <a:rPr lang="en-US" sz="3200" dirty="0" smtClean="0">
                <a:effectLst/>
                <a:latin typeface="Arial" panose="020B0604020202020204" pitchFamily="34" charset="0"/>
                <a:ea typeface="Calibri" panose="020F0502020204030204" pitchFamily="34" charset="0"/>
                <a:cs typeface="Arial" panose="020B0604020202020204" pitchFamily="34" charset="0"/>
              </a:rPr>
              <a:t>Jude </a:t>
            </a:r>
            <a:r>
              <a:rPr lang="en-US" sz="3200" dirty="0">
                <a:effectLst/>
                <a:latin typeface="Arial" panose="020B0604020202020204" pitchFamily="34" charset="0"/>
                <a:ea typeface="Calibri" panose="020F0502020204030204" pitchFamily="34" charset="0"/>
                <a:cs typeface="Arial" panose="020B0604020202020204" pitchFamily="34" charset="0"/>
              </a:rPr>
              <a:t>1:3-4 </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2400" dirty="0" err="1" smtClean="0">
                <a:effectLst/>
                <a:latin typeface="Arial" panose="020B0604020202020204" pitchFamily="34" charset="0"/>
                <a:ea typeface="Calibri" panose="020F0502020204030204" pitchFamily="34" charset="0"/>
                <a:cs typeface="Arial" panose="020B0604020202020204" pitchFamily="34" charset="0"/>
              </a:rPr>
              <a:t>Berean</a:t>
            </a:r>
            <a:r>
              <a:rPr lang="en-US" sz="2400" dirty="0" smtClean="0">
                <a:effectLst/>
                <a:latin typeface="Arial" panose="020B0604020202020204" pitchFamily="34" charset="0"/>
                <a:ea typeface="Calibri" panose="020F0502020204030204" pitchFamily="34" charset="0"/>
                <a:cs typeface="Arial" panose="020B0604020202020204" pitchFamily="34" charset="0"/>
              </a:rPr>
              <a:t> </a:t>
            </a:r>
            <a:r>
              <a:rPr lang="en-US" sz="2400" dirty="0">
                <a:effectLst/>
                <a:latin typeface="Arial" panose="020B0604020202020204" pitchFamily="34" charset="0"/>
                <a:ea typeface="Calibri" panose="020F0502020204030204" pitchFamily="34" charset="0"/>
                <a:cs typeface="Arial" panose="020B0604020202020204" pitchFamily="34" charset="0"/>
              </a:rPr>
              <a:t>Study Bible</a:t>
            </a:r>
            <a:r>
              <a:rPr lang="en-US" sz="2800" dirty="0" smtClean="0">
                <a:effectLst/>
                <a:latin typeface="Arial" panose="020B0604020202020204" pitchFamily="34" charset="0"/>
                <a:ea typeface="Calibri" panose="020F0502020204030204" pitchFamily="34" charset="0"/>
                <a:cs typeface="Arial" panose="020B0604020202020204" pitchFamily="34" charset="0"/>
              </a:rPr>
              <a:t>). </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3200" b="1" dirty="0">
                <a:effectLst/>
                <a:latin typeface="Arial" panose="020B0604020202020204" pitchFamily="34" charset="0"/>
                <a:ea typeface="Calibri" panose="020F0502020204030204" pitchFamily="34" charset="0"/>
                <a:cs typeface="Arial" panose="020B0604020202020204" pitchFamily="34" charset="0"/>
              </a:rPr>
              <a:t>When you hear pastors and preachers teaching false unbiblical doctrines, stand strong and expose their false teachings</a:t>
            </a:r>
            <a:r>
              <a:rPr lang="en-US" sz="3200" b="1" dirty="0" smtClean="0">
                <a:effectLst/>
                <a:latin typeface="Arial" panose="020B0604020202020204" pitchFamily="34" charset="0"/>
                <a:ea typeface="Calibri" panose="020F0502020204030204" pitchFamily="34" charset="0"/>
                <a:cs typeface="Arial" panose="020B0604020202020204" pitchFamily="34" charset="0"/>
              </a:rPr>
              <a:t>.  </a:t>
            </a:r>
            <a:r>
              <a:rPr lang="en-US" sz="3200" b="1" dirty="0">
                <a:effectLst/>
                <a:latin typeface="Arial" panose="020B0604020202020204" pitchFamily="34" charset="0"/>
                <a:ea typeface="Calibri" panose="020F0502020204030204" pitchFamily="34" charset="0"/>
                <a:cs typeface="Arial" panose="020B0604020202020204" pitchFamily="34" charset="0"/>
              </a:rPr>
              <a:t>If we remain quiet, we are just as guilty as if we agree with what they are preaching. </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7D386DB1-DB3B-4982-BEB8-BF7449D92D76}"/>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50</a:t>
            </a:fld>
            <a:endParaRPr lang="en-US" dirty="0"/>
          </a:p>
        </p:txBody>
      </p:sp>
    </p:spTree>
    <p:custDataLst>
      <p:tags r:id="rId1"/>
    </p:custDataLst>
    <p:extLst>
      <p:ext uri="{BB962C8B-B14F-4D97-AF65-F5344CB8AC3E}">
        <p14:creationId xmlns:p14="http://schemas.microsoft.com/office/powerpoint/2010/main" val="2016410717"/>
      </p:ext>
    </p:extLst>
  </p:cSld>
  <p:clrMapOvr>
    <a:masterClrMapping/>
  </p:clrMapOvr>
  <p:transition spd="slow" advTm="5959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heel(1)">
                                      <p:cBhvr>
                                        <p:cTn id="7"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C3A04B0F-B25C-46EE-8F38-E235351B16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6434" y="742950"/>
            <a:ext cx="5372100" cy="3021805"/>
          </a:xfrm>
          <a:prstGeom prst="rect">
            <a:avLst/>
          </a:prstGeom>
          <a:scene3d>
            <a:camera prst="orthographicFront"/>
            <a:lightRig rig="threePt" dir="t"/>
          </a:scene3d>
          <a:sp3d>
            <a:bevelT w="152400" h="50800" prst="softRound"/>
          </a:sp3d>
        </p:spPr>
      </p:pic>
      <p:sp>
        <p:nvSpPr>
          <p:cNvPr id="11" name="Rectangle 10">
            <a:extLst>
              <a:ext uri="{FF2B5EF4-FFF2-40B4-BE49-F238E27FC236}">
                <a16:creationId xmlns=""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C3B4A550-FF43-4489-9A8D-AD8D7CA91F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3466" y="742950"/>
            <a:ext cx="5372099" cy="5372099"/>
          </a:xfrm>
          <a:prstGeom prst="rect">
            <a:avLst/>
          </a:prstGeom>
        </p:spPr>
      </p:pic>
      <p:sp>
        <p:nvSpPr>
          <p:cNvPr id="5" name="TextBox 4">
            <a:extLst>
              <a:ext uri="{FF2B5EF4-FFF2-40B4-BE49-F238E27FC236}">
                <a16:creationId xmlns="" xmlns:a16="http://schemas.microsoft.com/office/drawing/2014/main" id="{6219D7EC-DD38-4B33-BC2A-8A5CE3B2B2AC}"/>
              </a:ext>
            </a:extLst>
          </p:cNvPr>
          <p:cNvSpPr txBox="1"/>
          <p:nvPr/>
        </p:nvSpPr>
        <p:spPr>
          <a:xfrm>
            <a:off x="6176437" y="4167963"/>
            <a:ext cx="5274828" cy="1569660"/>
          </a:xfrm>
          <a:prstGeom prst="rect">
            <a:avLst/>
          </a:prstGeom>
          <a:noFill/>
        </p:spPr>
        <p:txBody>
          <a:bodyPr wrap="square" rtlCol="0">
            <a:spAutoFit/>
          </a:bodyPr>
          <a:lstStyle/>
          <a:p>
            <a:pPr marL="0" marR="0" algn="ctr">
              <a:spcBef>
                <a:spcPts val="0"/>
              </a:spcBef>
              <a:spcAft>
                <a:spcPts val="0"/>
              </a:spcAft>
            </a:pPr>
            <a:r>
              <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Q27 How did Satan encourage Yahusha to compromise his faith?</a:t>
            </a:r>
            <a:endParaRPr lang="en-US" sz="3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5FE3259E-67F5-4D0D-B89F-683C4B4E65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6">
            <a:extLst>
              <a:ext uri="{FF2B5EF4-FFF2-40B4-BE49-F238E27FC236}">
                <a16:creationId xmlns="" xmlns:a16="http://schemas.microsoft.com/office/drawing/2014/main" id="{D0F9AA62-8F22-4A63-99A9-FF84696FA07B}"/>
              </a:ext>
            </a:extLst>
          </p:cNvPr>
          <p:cNvSpPr>
            <a:spLocks noGrp="1"/>
          </p:cNvSpPr>
          <p:nvPr>
            <p:ph type="sldNum" sz="quarter" idx="12"/>
          </p:nvPr>
        </p:nvSpPr>
        <p:spPr/>
        <p:txBody>
          <a:bodyPr/>
          <a:lstStyle/>
          <a:p>
            <a:fld id="{E024B12A-4FDB-43B8-A106-5F6FADD80DBF}" type="slidenum">
              <a:rPr lang="en-US" smtClean="0">
                <a:solidFill>
                  <a:schemeClr val="bg1"/>
                </a:solidFill>
              </a:rPr>
              <a:t>51</a:t>
            </a:fld>
            <a:endParaRPr lang="en-US" dirty="0">
              <a:solidFill>
                <a:schemeClr val="bg1"/>
              </a:solidFill>
            </a:endParaRPr>
          </a:p>
        </p:txBody>
      </p:sp>
    </p:spTree>
    <p:extLst>
      <p:ext uri="{BB962C8B-B14F-4D97-AF65-F5344CB8AC3E}">
        <p14:creationId xmlns:p14="http://schemas.microsoft.com/office/powerpoint/2010/main" val="159937120"/>
      </p:ext>
    </p:extLst>
  </p:cSld>
  <p:clrMapOvr>
    <a:masterClrMapping/>
  </p:clrMapOvr>
  <p:transition spd="slow" advTm="10296">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50111" y="308344"/>
            <a:ext cx="1129177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Satan tried to tempt Yahusha as He began His ministry.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Matthew 4:1-11 – 3 temptations.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Compromise 1</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Satan offers to Yahusha the kingdoms of the world (which were already His) if He will fall down and worship him.  Yahusha  obviously refuses and quotes Deuteronomy 6:13,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“You shall have no other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elohims</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before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Compromise </a:t>
            </a:r>
            <a:r>
              <a:rPr kumimoji="0" lang="en-US" sz="3200" b="1" i="0"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Satan </a:t>
            </a:r>
            <a:r>
              <a:rPr kumimoji="0" lang="en-US" sz="32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tried to tempt Yahusha by physically benefiting Yahusha and avoid confrontation with Satan (though it would bring about confrontation with the Father). </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627DB9EB-22E8-4D77-9FEC-537E59554B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52</a:t>
            </a:fld>
            <a:endParaRPr lang="en-US" dirty="0"/>
          </a:p>
        </p:txBody>
      </p:sp>
    </p:spTree>
    <p:custDataLst>
      <p:tags r:id="rId1"/>
    </p:custDataLst>
    <p:extLst>
      <p:ext uri="{BB962C8B-B14F-4D97-AF65-F5344CB8AC3E}">
        <p14:creationId xmlns:p14="http://schemas.microsoft.com/office/powerpoint/2010/main" val="2554704769"/>
      </p:ext>
    </p:extLst>
  </p:cSld>
  <p:clrMapOvr>
    <a:masterClrMapping/>
  </p:clrMapOvr>
  <p:transition spd="slow" advTm="4577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up)">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wipe(left)">
                                      <p:cBhvr>
                                        <p:cTn id="1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50111" y="640051"/>
            <a:ext cx="1129177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best way to stop compromise is to quote Scripture like Yahusha did when He said three times it is written; </a:t>
            </a: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“Man shall not live by bread alone but by every word that proceeds out of the mouth of Yahuwah. It is written you shall not tempt Yahuwah your Elohim and Him only you will serve. Get thee behind me, Satan: for it is written, Thou shalt worship Yahuwah thy Elohim, and him only shalt thou </a:t>
            </a:r>
            <a:r>
              <a:rPr kumimoji="0" lang="en-US" sz="30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serve” </a:t>
            </a:r>
            <a:r>
              <a:rPr kumimoji="0" lang="en-US" sz="300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(Matthew 4:7-9  </a:t>
            </a:r>
            <a:r>
              <a:rPr kumimoji="0" lang="en-US" sz="240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KJV</a:t>
            </a:r>
            <a:r>
              <a:rPr kumimoji="0" lang="en-US" sz="300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How many today when they are presented with offers </a:t>
            </a: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“too good to refuse” </a:t>
            </a:r>
            <a:r>
              <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will compromise their standings before Yahuwah? </a:t>
            </a:r>
            <a:r>
              <a:rPr kumimoji="0" lang="en-US" sz="300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r>
            <a:br>
              <a:rPr kumimoji="0" lang="en-US" sz="300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300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If </a:t>
            </a:r>
            <a:r>
              <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keep the answer of Yahusha in our minds continually, </a:t>
            </a:r>
            <a:r>
              <a:rPr kumimoji="0" lang="en-US" sz="300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r>
            <a:br>
              <a:rPr kumimoji="0" lang="en-US" sz="300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300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 </a:t>
            </a:r>
            <a:r>
              <a:rPr kumimoji="0" lang="en-US" sz="3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can keep us from even considering a compromise of the truth. </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E5D6B5E7-7BC8-4749-AF94-D22B3A4620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53</a:t>
            </a:fld>
            <a:endParaRPr lang="en-US" dirty="0"/>
          </a:p>
        </p:txBody>
      </p:sp>
    </p:spTree>
    <p:custDataLst>
      <p:tags r:id="rId1"/>
    </p:custDataLst>
    <p:extLst>
      <p:ext uri="{BB962C8B-B14F-4D97-AF65-F5344CB8AC3E}">
        <p14:creationId xmlns:p14="http://schemas.microsoft.com/office/powerpoint/2010/main" val="1227689718"/>
      </p:ext>
    </p:extLst>
  </p:cSld>
  <p:clrMapOvr>
    <a:masterClrMapping/>
  </p:clrMapOvr>
  <p:transition spd="slow" advTm="6093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heel(1)">
                                      <p:cBhvr>
                                        <p:cTn id="7"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 xmlns:a16="http://schemas.microsoft.com/office/drawing/2014/main" id="{1D50F262-343C-4101-AB3C-9DA1072F73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83D25068-67F8-470A-8BE5-3204BFA2A5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a:extLst>
              <a:ext uri="{FF2B5EF4-FFF2-40B4-BE49-F238E27FC236}">
                <a16:creationId xmlns="" xmlns:a16="http://schemas.microsoft.com/office/drawing/2014/main" id="{113BB9F2-4D64-4353-91EE-DF67A6E2F8D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49" name="Freeform: Shape 48">
            <a:extLst>
              <a:ext uri="{FF2B5EF4-FFF2-40B4-BE49-F238E27FC236}">
                <a16:creationId xmlns="" xmlns:a16="http://schemas.microsoft.com/office/drawing/2014/main" id="{6A0924B3-0260-445E-AFD7-9533C0D1B3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 name="Freeform: Shape 50">
            <a:extLst>
              <a:ext uri="{FF2B5EF4-FFF2-40B4-BE49-F238E27FC236}">
                <a16:creationId xmlns="" xmlns:a16="http://schemas.microsoft.com/office/drawing/2014/main" id="{7C34E8CB-B972-4A94-8469-315C10C2A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10000915-BB91-424F-B36C-FA21E59E692C}"/>
              </a:ext>
            </a:extLst>
          </p:cNvPr>
          <p:cNvSpPr txBox="1"/>
          <p:nvPr/>
        </p:nvSpPr>
        <p:spPr>
          <a:xfrm>
            <a:off x="438913" y="1511589"/>
            <a:ext cx="3430958" cy="2896432"/>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4000" b="1" kern="1200" dirty="0">
                <a:solidFill>
                  <a:schemeClr val="tx1"/>
                </a:solidFill>
                <a:effectLst/>
                <a:latin typeface="+mj-lt"/>
                <a:ea typeface="+mj-ea"/>
                <a:cs typeface="+mj-cs"/>
              </a:rPr>
              <a:t>Q28 How </a:t>
            </a:r>
            <a:r>
              <a:rPr lang="en-US" sz="4000" b="1" kern="1200" dirty="0" smtClean="0">
                <a:solidFill>
                  <a:schemeClr val="tx1"/>
                </a:solidFill>
                <a:effectLst/>
                <a:latin typeface="+mj-lt"/>
                <a:ea typeface="+mj-ea"/>
                <a:cs typeface="+mj-cs"/>
              </a:rPr>
              <a:t/>
            </a:r>
            <a:br>
              <a:rPr lang="en-US" sz="4000" b="1" kern="1200" dirty="0" smtClean="0">
                <a:solidFill>
                  <a:schemeClr val="tx1"/>
                </a:solidFill>
                <a:effectLst/>
                <a:latin typeface="+mj-lt"/>
                <a:ea typeface="+mj-ea"/>
                <a:cs typeface="+mj-cs"/>
              </a:rPr>
            </a:br>
            <a:r>
              <a:rPr lang="en-US" sz="4000" b="1" kern="1200" dirty="0" smtClean="0">
                <a:solidFill>
                  <a:schemeClr val="tx1"/>
                </a:solidFill>
                <a:effectLst/>
                <a:latin typeface="+mj-lt"/>
                <a:ea typeface="+mj-ea"/>
                <a:cs typeface="+mj-cs"/>
              </a:rPr>
              <a:t>did </a:t>
            </a:r>
            <a:r>
              <a:rPr lang="en-US" sz="4000" b="1" kern="1200" dirty="0">
                <a:solidFill>
                  <a:schemeClr val="tx1"/>
                </a:solidFill>
                <a:effectLst/>
                <a:latin typeface="+mj-lt"/>
                <a:ea typeface="+mj-ea"/>
                <a:cs typeface="+mj-cs"/>
              </a:rPr>
              <a:t>Peter compromise his faith?</a:t>
            </a:r>
            <a:endParaRPr lang="en-US" sz="4000" kern="1200" dirty="0">
              <a:solidFill>
                <a:schemeClr val="tx1"/>
              </a:solidFill>
              <a:effectLst/>
              <a:latin typeface="+mj-lt"/>
              <a:ea typeface="+mj-ea"/>
              <a:cs typeface="+mj-cs"/>
            </a:endParaRPr>
          </a:p>
        </p:txBody>
      </p:sp>
      <p:sp>
        <p:nvSpPr>
          <p:cNvPr id="53" name="Rectangle 52">
            <a:extLst>
              <a:ext uri="{FF2B5EF4-FFF2-40B4-BE49-F238E27FC236}">
                <a16:creationId xmlns="" xmlns:a16="http://schemas.microsoft.com/office/drawing/2014/main" id="{114A821F-8663-46BA-8CC0-D4C44F639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55" name="Rectangle 54">
            <a:extLst>
              <a:ext uri="{FF2B5EF4-FFF2-40B4-BE49-F238E27FC236}">
                <a16:creationId xmlns="" xmlns:a16="http://schemas.microsoft.com/office/drawing/2014/main" id="{67EF550F-47CE-4FB2-9DAC-12AD835C83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2A6DF119-5128-428F-ADEA-43FBD1FC0E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6">
            <a:extLst>
              <a:ext uri="{FF2B5EF4-FFF2-40B4-BE49-F238E27FC236}">
                <a16:creationId xmlns="" xmlns:a16="http://schemas.microsoft.com/office/drawing/2014/main" id="{A6073C2C-E26B-4D80-A951-3B78862523C8}"/>
              </a:ext>
            </a:extLst>
          </p:cNvPr>
          <p:cNvSpPr>
            <a:spLocks noGrp="1"/>
          </p:cNvSpPr>
          <p:nvPr>
            <p:ph type="sldNum" sz="quarter" idx="12"/>
          </p:nvPr>
        </p:nvSpPr>
        <p:spPr/>
        <p:txBody>
          <a:bodyPr/>
          <a:lstStyle/>
          <a:p>
            <a:fld id="{E024B12A-4FDB-43B8-A106-5F6FADD80DBF}" type="slidenum">
              <a:rPr lang="en-US" smtClean="0"/>
              <a:t>54</a:t>
            </a:fld>
            <a:endParaRPr lang="en-US"/>
          </a:p>
        </p:txBody>
      </p:sp>
    </p:spTree>
    <p:extLst>
      <p:ext uri="{BB962C8B-B14F-4D97-AF65-F5344CB8AC3E}">
        <p14:creationId xmlns:p14="http://schemas.microsoft.com/office/powerpoint/2010/main" val="1170699085"/>
      </p:ext>
    </p:extLst>
  </p:cSld>
  <p:clrMapOvr>
    <a:masterClrMapping/>
  </p:clrMapOvr>
  <p:transition spd="slow" advTm="8113">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50111" y="428178"/>
            <a:ext cx="11291777" cy="6093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Galatians 2:11-13 – Paul has to rebuke Peter because </a:t>
            </a: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 was to be </a:t>
            </a:r>
            <a:r>
              <a:rPr kumimoji="0" lang="en-US" sz="30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blamed</a:t>
            </a:r>
            <a:r>
              <a:rPr kumimoji="0" lang="en-US" sz="300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30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3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Peter’s sin on this occasion was hypocrisy.  </a:t>
            </a:r>
            <a:r>
              <a:rPr kumimoji="0" lang="en-US" sz="3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r>
            <a:br>
              <a:rPr kumimoji="0" lang="en-US" sz="3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3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He </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would eat with the Gentiles until his Jewish brethren came around at which time, he would shun his Gentile brethren.  Paul exposed his hypocrisy and even Barnabas was carried away by his sin. When Peter turned his back on his Gentile brethren, he both settled for less than his personal convictions AND he surrendered to that which he knew was wrong for personal gain. In this act, Peter gained something physically (prestige, etc.), </a:t>
            </a:r>
            <a:r>
              <a:rPr kumimoji="0" lang="en-US" sz="3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r>
            <a:br>
              <a:rPr kumimoji="0" lang="en-US" sz="3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3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 </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dealt with his brethren (family), and it very easily could have involved fear (of the Jews), a desire to avoid conflict (after all there was enough already among the Jews) and a lack of faith </a:t>
            </a:r>
            <a:r>
              <a:rPr kumimoji="0" lang="en-US" sz="3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r>
            <a:br>
              <a:rPr kumimoji="0" lang="en-US" sz="3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3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 </a:t>
            </a:r>
            <a:r>
              <a:rPr kumimoji="0" lang="en-US" sz="30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Yahuwah</a:t>
            </a:r>
            <a:r>
              <a:rPr kumimoji="0" lang="en-US" sz="3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deliver him if problems arose. </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D54D1F50-6AEE-4545-9D43-0D5ED2F30F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55</a:t>
            </a:fld>
            <a:endParaRPr lang="en-US" dirty="0"/>
          </a:p>
        </p:txBody>
      </p:sp>
    </p:spTree>
    <p:extLst>
      <p:ext uri="{BB962C8B-B14F-4D97-AF65-F5344CB8AC3E}">
        <p14:creationId xmlns:p14="http://schemas.microsoft.com/office/powerpoint/2010/main" val="4293975371"/>
      </p:ext>
    </p:extLst>
  </p:cSld>
  <p:clrMapOvr>
    <a:masterClrMapping/>
  </p:clrMapOvr>
  <p:transition spd="slow" advTm="74174">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8AD42A2-9B5D-41DB-B6F7-F16D5F7D1A80}"/>
              </a:ext>
            </a:extLst>
          </p:cNvPr>
          <p:cNvSpPr/>
          <p:nvPr/>
        </p:nvSpPr>
        <p:spPr>
          <a:xfrm>
            <a:off x="8441953" y="4168696"/>
            <a:ext cx="287079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 29</a:t>
            </a:r>
          </a:p>
        </p:txBody>
      </p:sp>
      <p:sp>
        <p:nvSpPr>
          <p:cNvPr id="5" name="TextBox 4">
            <a:extLst>
              <a:ext uri="{FF2B5EF4-FFF2-40B4-BE49-F238E27FC236}">
                <a16:creationId xmlns="" xmlns:a16="http://schemas.microsoft.com/office/drawing/2014/main" id="{3C16B5D2-313B-4D11-89AF-B482EDC82587}"/>
              </a:ext>
            </a:extLst>
          </p:cNvPr>
          <p:cNvSpPr txBox="1"/>
          <p:nvPr/>
        </p:nvSpPr>
        <p:spPr>
          <a:xfrm>
            <a:off x="376470" y="661037"/>
            <a:ext cx="6630386" cy="101438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Q29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Are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you the same person no matter in whose company you are in?</a:t>
            </a:r>
          </a:p>
        </p:txBody>
      </p:sp>
      <p:sp>
        <p:nvSpPr>
          <p:cNvPr id="6" name="TextBox 5">
            <a:extLst>
              <a:ext uri="{FF2B5EF4-FFF2-40B4-BE49-F238E27FC236}">
                <a16:creationId xmlns="" xmlns:a16="http://schemas.microsoft.com/office/drawing/2014/main" id="{AA8677BA-FE8D-4FB9-82C5-98CF65040EFC}"/>
              </a:ext>
            </a:extLst>
          </p:cNvPr>
          <p:cNvSpPr txBox="1"/>
          <p:nvPr/>
        </p:nvSpPr>
        <p:spPr>
          <a:xfrm>
            <a:off x="376470" y="2460737"/>
            <a:ext cx="8065483" cy="4547783"/>
          </a:xfrm>
          <a:prstGeom prst="rect">
            <a:avLst/>
          </a:prstGeom>
          <a:noFill/>
        </p:spPr>
        <p:txBody>
          <a:bodyPr wrap="square" rtlCol="0">
            <a:spAutoFit/>
          </a:bodyPr>
          <a:lstStyle/>
          <a:p>
            <a:pPr lvl="0">
              <a:lnSpc>
                <a:spcPct val="107000"/>
              </a:lnSpc>
              <a:defRPr/>
            </a:pPr>
            <a:r>
              <a:rPr lang="en-US" sz="3000" dirty="0">
                <a:solidFill>
                  <a:prstClr val="black"/>
                </a:solidFill>
              </a:rPr>
              <a:t>There are many who change their conduct depending on who they are around. They may act one way around a particular group, but when they are around another group, they act the opposite way. </a:t>
            </a:r>
            <a:r>
              <a:rPr lang="en-US" sz="3000" dirty="0" smtClean="0">
                <a:solidFill>
                  <a:prstClr val="black"/>
                </a:solidFill>
              </a:rPr>
              <a:t> We </a:t>
            </a:r>
            <a:r>
              <a:rPr lang="en-US" sz="3000" dirty="0">
                <a:solidFill>
                  <a:prstClr val="black"/>
                </a:solidFill>
              </a:rPr>
              <a:t>also need to remember that often </a:t>
            </a:r>
            <a:r>
              <a:rPr lang="en-US" sz="3000" b="1" dirty="0">
                <a:solidFill>
                  <a:prstClr val="black"/>
                </a:solidFill>
              </a:rPr>
              <a:t>our influence spills onto others </a:t>
            </a:r>
            <a:r>
              <a:rPr lang="en-US" sz="3000" dirty="0">
                <a:solidFill>
                  <a:prstClr val="black"/>
                </a:solidFill>
              </a:rPr>
              <a:t>as well and they too are led away by our failure to take a firm stand for the right.</a:t>
            </a:r>
          </a:p>
          <a:p>
            <a:pPr lvl="0">
              <a:lnSpc>
                <a:spcPct val="107000"/>
              </a:lnSpc>
              <a:defRPr/>
            </a:pPr>
            <a:endParaRPr lang="en-US" sz="3200" dirty="0">
              <a:solidFill>
                <a:prstClr val="black"/>
              </a:solidFill>
            </a:endParaRPr>
          </a:p>
        </p:txBody>
      </p:sp>
      <p:pic>
        <p:nvPicPr>
          <p:cNvPr id="2" name="Picture 1">
            <a:extLst>
              <a:ext uri="{FF2B5EF4-FFF2-40B4-BE49-F238E27FC236}">
                <a16:creationId xmlns="" xmlns:a16="http://schemas.microsoft.com/office/drawing/2014/main" id="{955106E9-B2FB-4152-A02D-ACE071397E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2606" y="276009"/>
            <a:ext cx="4396064" cy="2311074"/>
          </a:xfrm>
          <a:prstGeom prst="rect">
            <a:avLst/>
          </a:prstGeom>
          <a:scene3d>
            <a:camera prst="orthographicFront"/>
            <a:lightRig rig="threePt" dir="t"/>
          </a:scene3d>
          <a:sp3d>
            <a:bevelT w="152400" h="50800" prst="softRound"/>
          </a:sp3d>
        </p:spPr>
      </p:pic>
      <p:pic>
        <p:nvPicPr>
          <p:cNvPr id="9" name="Picture 8">
            <a:extLst>
              <a:ext uri="{FF2B5EF4-FFF2-40B4-BE49-F238E27FC236}">
                <a16:creationId xmlns="" xmlns:a16="http://schemas.microsoft.com/office/drawing/2014/main" id="{9B469F91-A7E4-41FA-985F-AA0E75548A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10" name="Slide Number Placeholder 9">
            <a:extLst>
              <a:ext uri="{FF2B5EF4-FFF2-40B4-BE49-F238E27FC236}">
                <a16:creationId xmlns="" xmlns:a16="http://schemas.microsoft.com/office/drawing/2014/main" id="{A95FA3C2-FC26-401C-B770-BD37AFC755DD}"/>
              </a:ext>
            </a:extLst>
          </p:cNvPr>
          <p:cNvSpPr>
            <a:spLocks noGrp="1"/>
          </p:cNvSpPr>
          <p:nvPr>
            <p:ph type="sldNum" sz="quarter" idx="12"/>
          </p:nvPr>
        </p:nvSpPr>
        <p:spPr/>
        <p:txBody>
          <a:bodyPr/>
          <a:lstStyle/>
          <a:p>
            <a:fld id="{E024B12A-4FDB-43B8-A106-5F6FADD80DBF}" type="slidenum">
              <a:rPr lang="en-US" smtClean="0"/>
              <a:t>56</a:t>
            </a:fld>
            <a:endParaRPr lang="en-US"/>
          </a:p>
        </p:txBody>
      </p:sp>
    </p:spTree>
    <p:custDataLst>
      <p:tags r:id="rId1"/>
    </p:custDataLst>
    <p:extLst>
      <p:ext uri="{BB962C8B-B14F-4D97-AF65-F5344CB8AC3E}">
        <p14:creationId xmlns:p14="http://schemas.microsoft.com/office/powerpoint/2010/main" val="2440022180"/>
      </p:ext>
    </p:extLst>
  </p:cSld>
  <p:clrMapOvr>
    <a:masterClrMapping/>
  </p:clrMapOvr>
  <p:transition spd="slow" advTm="3829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 xmlns:a16="http://schemas.microsoft.com/office/drawing/2014/main" id="{1D50F262-343C-4101-AB3C-9DA1072F73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8AB582B6-1EC6-4016-A016-C986A26F2A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Picture 6" descr="A building with a mountain in the background&#10;&#10;Description automatically generated">
            <a:extLst>
              <a:ext uri="{FF2B5EF4-FFF2-40B4-BE49-F238E27FC236}">
                <a16:creationId xmlns="" xmlns:a16="http://schemas.microsoft.com/office/drawing/2014/main" id="{DF0082F3-608E-4652-AD8A-210EF06153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27" name="Freeform: Shape 26">
            <a:extLst>
              <a:ext uri="{FF2B5EF4-FFF2-40B4-BE49-F238E27FC236}">
                <a16:creationId xmlns="" xmlns:a16="http://schemas.microsoft.com/office/drawing/2014/main" id="{6A0924B3-0260-445E-AFD7-9533C0D1B3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 xmlns:a16="http://schemas.microsoft.com/office/drawing/2014/main" id="{7C34E8CB-B972-4A94-8469-315C10C2A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5BE53775-9131-48BF-A959-1F89B55947C2}"/>
              </a:ext>
            </a:extLst>
          </p:cNvPr>
          <p:cNvSpPr txBox="1"/>
          <p:nvPr/>
        </p:nvSpPr>
        <p:spPr>
          <a:xfrm>
            <a:off x="438913" y="1511589"/>
            <a:ext cx="3430958" cy="4380268"/>
          </a:xfrm>
          <a:prstGeom prst="rect">
            <a:avLst/>
          </a:prstGeom>
        </p:spPr>
        <p:txBody>
          <a:bodyPr vert="horz" lIns="91440" tIns="45720" rIns="91440" bIns="45720" rtlCol="0" anchor="b">
            <a:normAutofit lnSpcReduction="10000"/>
          </a:bodyPr>
          <a:lstStyle/>
          <a:p>
            <a:pPr marL="0" marR="0" algn="ctr">
              <a:lnSpc>
                <a:spcPct val="90000"/>
              </a:lnSpc>
              <a:spcBef>
                <a:spcPct val="0"/>
              </a:spcBef>
              <a:spcAft>
                <a:spcPts val="600"/>
              </a:spcAft>
            </a:pPr>
            <a:r>
              <a:rPr lang="en-US" sz="3700" b="1" kern="1200" dirty="0">
                <a:solidFill>
                  <a:schemeClr val="tx1"/>
                </a:solidFill>
                <a:effectLst/>
                <a:latin typeface="Arial Black" panose="020B0A04020102020204" pitchFamily="34" charset="0"/>
                <a:ea typeface="+mj-ea"/>
                <a:cs typeface="+mj-cs"/>
              </a:rPr>
              <a:t>Q30 </a:t>
            </a:r>
            <a:r>
              <a:rPr lang="en-US" sz="3700" b="1" kern="1200" dirty="0" smtClean="0">
                <a:solidFill>
                  <a:schemeClr val="tx1"/>
                </a:solidFill>
                <a:effectLst/>
                <a:latin typeface="Arial Black" panose="020B0A04020102020204" pitchFamily="34" charset="0"/>
                <a:ea typeface="+mj-ea"/>
                <a:cs typeface="+mj-cs"/>
              </a:rPr>
              <a:t> What </a:t>
            </a:r>
            <a:r>
              <a:rPr lang="en-US" sz="3700" b="1" kern="1200" dirty="0">
                <a:solidFill>
                  <a:schemeClr val="tx1"/>
                </a:solidFill>
                <a:effectLst/>
                <a:latin typeface="Arial Black" panose="020B0A04020102020204" pitchFamily="34" charset="0"/>
                <a:ea typeface="+mj-ea"/>
                <a:cs typeface="+mj-cs"/>
              </a:rPr>
              <a:t>was the compromise of the assembly of Pergamos that Yahuwah hated?</a:t>
            </a:r>
            <a:endParaRPr lang="en-US" sz="3700" kern="1200" dirty="0">
              <a:solidFill>
                <a:schemeClr val="tx1"/>
              </a:solidFill>
              <a:effectLst/>
              <a:latin typeface="Arial Black" panose="020B0A04020102020204" pitchFamily="34" charset="0"/>
              <a:ea typeface="+mj-ea"/>
              <a:cs typeface="+mj-cs"/>
            </a:endParaRPr>
          </a:p>
        </p:txBody>
      </p:sp>
      <p:sp>
        <p:nvSpPr>
          <p:cNvPr id="31" name="Rectangle 30">
            <a:extLst>
              <a:ext uri="{FF2B5EF4-FFF2-40B4-BE49-F238E27FC236}">
                <a16:creationId xmlns="" xmlns:a16="http://schemas.microsoft.com/office/drawing/2014/main" id="{114A821F-8663-46BA-8CC0-D4C44F639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3" name="Rectangle 32">
            <a:extLst>
              <a:ext uri="{FF2B5EF4-FFF2-40B4-BE49-F238E27FC236}">
                <a16:creationId xmlns="" xmlns:a16="http://schemas.microsoft.com/office/drawing/2014/main" id="{67EF550F-47CE-4FB2-9DAC-12AD835C83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FBFE7046-063B-4EEB-861E-D7B042CF84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10" name="Slide Number Placeholder 9">
            <a:extLst>
              <a:ext uri="{FF2B5EF4-FFF2-40B4-BE49-F238E27FC236}">
                <a16:creationId xmlns="" xmlns:a16="http://schemas.microsoft.com/office/drawing/2014/main" id="{0D8AE565-8BF8-4B16-AA30-4F00CEBDA521}"/>
              </a:ext>
            </a:extLst>
          </p:cNvPr>
          <p:cNvSpPr>
            <a:spLocks noGrp="1"/>
          </p:cNvSpPr>
          <p:nvPr>
            <p:ph type="sldNum" sz="quarter" idx="12"/>
          </p:nvPr>
        </p:nvSpPr>
        <p:spPr/>
        <p:txBody>
          <a:bodyPr/>
          <a:lstStyle/>
          <a:p>
            <a:fld id="{E024B12A-4FDB-43B8-A106-5F6FADD80DBF}" type="slidenum">
              <a:rPr lang="en-US" smtClean="0"/>
              <a:t>57</a:t>
            </a:fld>
            <a:endParaRPr lang="en-US"/>
          </a:p>
        </p:txBody>
      </p:sp>
    </p:spTree>
    <p:extLst>
      <p:ext uri="{BB962C8B-B14F-4D97-AF65-F5344CB8AC3E}">
        <p14:creationId xmlns:p14="http://schemas.microsoft.com/office/powerpoint/2010/main" val="3346481652"/>
      </p:ext>
    </p:extLst>
  </p:cSld>
  <p:clrMapOvr>
    <a:masterClrMapping/>
  </p:clrMapOvr>
  <p:transition spd="slow" advTm="10482">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62515" y="563953"/>
            <a:ext cx="11291777" cy="5509200"/>
          </a:xfrm>
          <a:prstGeom prst="rect">
            <a:avLst/>
          </a:prstGeom>
          <a:noFill/>
        </p:spPr>
        <p:txBody>
          <a:bodyPr wrap="square" rtlCol="0">
            <a:spAutoFit/>
          </a:bodyPr>
          <a:lstStyle/>
          <a:p>
            <a:pPr marL="0" marR="0" algn="ctr">
              <a:spcBef>
                <a:spcPts val="0"/>
              </a:spcBef>
              <a:spcAft>
                <a:spcPts val="0"/>
              </a:spcAft>
            </a:pPr>
            <a:r>
              <a:rPr lang="en-US" sz="4400" dirty="0">
                <a:effectLst/>
                <a:latin typeface="Arial" panose="020B0604020202020204" pitchFamily="34" charset="0"/>
                <a:ea typeface="Calibri" panose="020F0502020204030204" pitchFamily="34" charset="0"/>
                <a:cs typeface="Arial" panose="020B0604020202020204" pitchFamily="34" charset="0"/>
              </a:rPr>
              <a:t>Revelation 2:12-17 – At Pergamos they had some who held to false doctrines in their midst.  These were doctrines that involved morality and loyalty to Yahuwah.  </a:t>
            </a:r>
            <a:r>
              <a:rPr lang="en-US" sz="4400" dirty="0" smtClean="0">
                <a:effectLst/>
                <a:latin typeface="Arial" panose="020B0604020202020204" pitchFamily="34" charset="0"/>
                <a:ea typeface="Calibri" panose="020F0502020204030204" pitchFamily="34" charset="0"/>
                <a:cs typeface="Arial" panose="020B0604020202020204" pitchFamily="34" charset="0"/>
              </a:rPr>
              <a:t/>
            </a:r>
            <a:br>
              <a:rPr lang="en-US" sz="4400" dirty="0" smtClean="0">
                <a:effectLst/>
                <a:latin typeface="Arial" panose="020B0604020202020204" pitchFamily="34" charset="0"/>
                <a:ea typeface="Calibri" panose="020F0502020204030204" pitchFamily="34" charset="0"/>
                <a:cs typeface="Arial" panose="020B0604020202020204" pitchFamily="34" charset="0"/>
              </a:rPr>
            </a:br>
            <a:r>
              <a:rPr lang="en-US" sz="4400" dirty="0" smtClean="0">
                <a:effectLst/>
                <a:latin typeface="Arial" panose="020B0604020202020204" pitchFamily="34" charset="0"/>
                <a:ea typeface="Calibri" panose="020F0502020204030204" pitchFamily="34" charset="0"/>
                <a:cs typeface="Arial" panose="020B0604020202020204" pitchFamily="34" charset="0"/>
              </a:rPr>
              <a:t>They </a:t>
            </a:r>
            <a:r>
              <a:rPr lang="en-US" sz="4400" dirty="0">
                <a:effectLst/>
                <a:latin typeface="Arial" panose="020B0604020202020204" pitchFamily="34" charset="0"/>
                <a:ea typeface="Calibri" panose="020F0502020204030204" pitchFamily="34" charset="0"/>
                <a:cs typeface="Arial" panose="020B0604020202020204" pitchFamily="34" charset="0"/>
              </a:rPr>
              <a:t>were warned to repent. </a:t>
            </a:r>
            <a:r>
              <a:rPr lang="en-US" sz="4400" dirty="0" smtClean="0">
                <a:effectLst/>
                <a:latin typeface="Arial" panose="020B0604020202020204" pitchFamily="34" charset="0"/>
                <a:ea typeface="Calibri" panose="020F0502020204030204" pitchFamily="34" charset="0"/>
                <a:cs typeface="Arial" panose="020B0604020202020204" pitchFamily="34" charset="0"/>
              </a:rPr>
              <a:t/>
            </a:r>
            <a:br>
              <a:rPr lang="en-US" sz="4400" dirty="0" smtClean="0">
                <a:effectLst/>
                <a:latin typeface="Arial" panose="020B0604020202020204" pitchFamily="34" charset="0"/>
                <a:ea typeface="Calibri" panose="020F0502020204030204" pitchFamily="34" charset="0"/>
                <a:cs typeface="Arial" panose="020B0604020202020204" pitchFamily="34" charset="0"/>
              </a:rPr>
            </a:br>
            <a:r>
              <a:rPr lang="en-US" sz="4400" dirty="0" smtClean="0">
                <a:effectLst/>
                <a:latin typeface="Arial" panose="020B0604020202020204" pitchFamily="34" charset="0"/>
                <a:ea typeface="Calibri" panose="020F0502020204030204" pitchFamily="34" charset="0"/>
                <a:cs typeface="Arial" panose="020B0604020202020204" pitchFamily="34" charset="0"/>
              </a:rPr>
              <a:t>Their </a:t>
            </a:r>
            <a:r>
              <a:rPr lang="en-US" sz="4400" dirty="0">
                <a:effectLst/>
                <a:latin typeface="Arial" panose="020B0604020202020204" pitchFamily="34" charset="0"/>
                <a:ea typeface="Calibri" panose="020F0502020204030204" pitchFamily="34" charset="0"/>
                <a:cs typeface="Arial" panose="020B0604020202020204" pitchFamily="34" charset="0"/>
              </a:rPr>
              <a:t>compromise gave them </a:t>
            </a:r>
            <a:r>
              <a:rPr lang="en-US" sz="4400" i="1" dirty="0">
                <a:effectLst/>
                <a:latin typeface="Arial" panose="020B0604020202020204" pitchFamily="34" charset="0"/>
                <a:ea typeface="Calibri" panose="020F0502020204030204" pitchFamily="34" charset="0"/>
                <a:cs typeface="Arial" panose="020B0604020202020204" pitchFamily="34" charset="0"/>
              </a:rPr>
              <a:t>physical gain</a:t>
            </a:r>
            <a:r>
              <a:rPr lang="en-US" sz="4400" dirty="0">
                <a:effectLst/>
                <a:latin typeface="Arial" panose="020B0604020202020204" pitchFamily="34" charset="0"/>
                <a:ea typeface="Calibri" panose="020F0502020204030204" pitchFamily="34" charset="0"/>
                <a:cs typeface="Arial" panose="020B0604020202020204" pitchFamily="34" charset="0"/>
              </a:rPr>
              <a:t> (numbers and whatever finances were involved) and avoided confrontation.</a:t>
            </a:r>
            <a:endParaRPr lang="en-US" sz="4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57C535F4-28C1-44AC-95BC-2B66FF9A68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58</a:t>
            </a:fld>
            <a:endParaRPr lang="en-US" dirty="0"/>
          </a:p>
        </p:txBody>
      </p:sp>
    </p:spTree>
    <p:extLst>
      <p:ext uri="{BB962C8B-B14F-4D97-AF65-F5344CB8AC3E}">
        <p14:creationId xmlns:p14="http://schemas.microsoft.com/office/powerpoint/2010/main" val="4115592912"/>
      </p:ext>
    </p:extLst>
  </p:cSld>
  <p:clrMapOvr>
    <a:masterClrMapping/>
  </p:clrMapOvr>
  <p:transition spd="slow" advTm="35768">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50111" y="352603"/>
            <a:ext cx="11291777" cy="6186309"/>
          </a:xfrm>
          <a:prstGeom prst="rect">
            <a:avLst/>
          </a:prstGeom>
          <a:noFill/>
        </p:spPr>
        <p:txBody>
          <a:bodyPr wrap="square" rtlCol="0">
            <a:spAutoFit/>
          </a:bodyPr>
          <a:lstStyle/>
          <a:p>
            <a:pPr marL="0" marR="0">
              <a:spcBef>
                <a:spcPts val="0"/>
              </a:spcBef>
              <a:spcAft>
                <a:spcPts val="0"/>
              </a:spcAft>
            </a:pPr>
            <a:r>
              <a:rPr lang="en-US" sz="3600" dirty="0">
                <a:effectLst/>
                <a:latin typeface="Calibri" panose="020F0502020204030204" pitchFamily="34" charset="0"/>
                <a:ea typeface="Calibri" panose="020F0502020204030204" pitchFamily="34" charset="0"/>
                <a:cs typeface="Arial" panose="020B0604020202020204" pitchFamily="34" charset="0"/>
              </a:rPr>
              <a:t>Moral issues (if we tolerate SOME immorality, it will spread to others) and doctrinal issues (the proper purpose of baptism, obedience to the Torah, the use of the Yahuwah’s money, etc. – because </a:t>
            </a:r>
            <a:r>
              <a:rPr lang="en-US" sz="3600" dirty="0" smtClean="0">
                <a:effectLst/>
                <a:latin typeface="Calibri" panose="020F0502020204030204" pitchFamily="34" charset="0"/>
                <a:ea typeface="Calibri" panose="020F0502020204030204" pitchFamily="34" charset="0"/>
                <a:cs typeface="Arial" panose="020B0604020202020204" pitchFamily="34" charset="0"/>
              </a:rPr>
              <a:t>such things will CHANGE </a:t>
            </a:r>
            <a:r>
              <a:rPr lang="en-US" sz="3600" dirty="0">
                <a:effectLst/>
                <a:latin typeface="Calibri" panose="020F0502020204030204" pitchFamily="34" charset="0"/>
                <a:ea typeface="Calibri" panose="020F0502020204030204" pitchFamily="34" charset="0"/>
                <a:cs typeface="Arial" panose="020B0604020202020204" pitchFamily="34" charset="0"/>
              </a:rPr>
              <a:t>the entire structure of Yahuwah’s assembly). </a:t>
            </a:r>
            <a:r>
              <a:rPr lang="en-US" sz="3600" dirty="0" smtClean="0">
                <a:effectLst/>
                <a:latin typeface="Calibri" panose="020F0502020204030204" pitchFamily="34" charset="0"/>
                <a:ea typeface="Calibri" panose="020F0502020204030204" pitchFamily="34" charset="0"/>
                <a:cs typeface="Arial" panose="020B0604020202020204" pitchFamily="34" charset="0"/>
              </a:rPr>
              <a:t> This </a:t>
            </a:r>
            <a:r>
              <a:rPr lang="en-US" sz="3600" dirty="0">
                <a:effectLst/>
                <a:latin typeface="Calibri" panose="020F0502020204030204" pitchFamily="34" charset="0"/>
                <a:ea typeface="Calibri" panose="020F0502020204030204" pitchFamily="34" charset="0"/>
                <a:cs typeface="Arial" panose="020B0604020202020204" pitchFamily="34" charset="0"/>
              </a:rPr>
              <a:t>has become a source of great contention among brethren in the past few years.  There are some who teach that if one is sincere, regardless of what he teaches (in given areas) he can be accepted as long as he doesn’t dwell on the topic, or even bring it up in a meeting. </a:t>
            </a:r>
            <a:r>
              <a:rPr lang="en-US" sz="3600" dirty="0" smtClean="0">
                <a:effectLst/>
                <a:latin typeface="Calibri" panose="020F0502020204030204" pitchFamily="34" charset="0"/>
                <a:ea typeface="Calibri" panose="020F0502020204030204" pitchFamily="34" charset="0"/>
                <a:cs typeface="Arial" panose="020B0604020202020204" pitchFamily="34" charset="0"/>
              </a:rPr>
              <a:t> What </a:t>
            </a:r>
            <a:r>
              <a:rPr lang="en-US" sz="3600" dirty="0">
                <a:effectLst/>
                <a:latin typeface="Calibri" panose="020F0502020204030204" pitchFamily="34" charset="0"/>
                <a:ea typeface="Calibri" panose="020F0502020204030204" pitchFamily="34" charset="0"/>
                <a:cs typeface="Arial" panose="020B0604020202020204" pitchFamily="34" charset="0"/>
              </a:rPr>
              <a:t>lies! 1 Corinthians 5:6-7 – </a:t>
            </a:r>
            <a:r>
              <a:rPr lang="en-US" sz="3600" dirty="0" smtClean="0">
                <a:effectLst/>
                <a:latin typeface="Calibri" panose="020F0502020204030204" pitchFamily="34" charset="0"/>
                <a:ea typeface="Calibri" panose="020F0502020204030204" pitchFamily="34" charset="0"/>
                <a:cs typeface="Arial" panose="020B0604020202020204" pitchFamily="34" charset="0"/>
              </a:rPr>
              <a:t/>
            </a:r>
            <a:br>
              <a:rPr lang="en-US" sz="3600" dirty="0" smtClean="0">
                <a:effectLst/>
                <a:latin typeface="Calibri" panose="020F0502020204030204" pitchFamily="34" charset="0"/>
                <a:ea typeface="Calibri" panose="020F0502020204030204" pitchFamily="34" charset="0"/>
                <a:cs typeface="Arial" panose="020B0604020202020204" pitchFamily="34" charset="0"/>
              </a:rPr>
            </a:br>
            <a:r>
              <a:rPr lang="en-US" sz="3600" b="1" dirty="0" smtClean="0">
                <a:effectLst/>
                <a:latin typeface="Calibri" panose="020F0502020204030204" pitchFamily="34" charset="0"/>
                <a:ea typeface="Calibri" panose="020F0502020204030204" pitchFamily="34" charset="0"/>
                <a:cs typeface="Arial" panose="020B0604020202020204" pitchFamily="34" charset="0"/>
              </a:rPr>
              <a:t>“</a:t>
            </a:r>
            <a:r>
              <a:rPr lang="en-US" sz="3600" b="1" dirty="0">
                <a:effectLst/>
                <a:latin typeface="Calibri" panose="020F0502020204030204" pitchFamily="34" charset="0"/>
                <a:ea typeface="Calibri" panose="020F0502020204030204" pitchFamily="34" charset="0"/>
                <a:cs typeface="Arial" panose="020B0604020202020204" pitchFamily="34" charset="0"/>
              </a:rPr>
              <a:t>a little leaven leavens the whole lump.”</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D6C3522B-1565-4E51-BD64-9FE2E01007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59</a:t>
            </a:fld>
            <a:endParaRPr lang="en-US" dirty="0"/>
          </a:p>
        </p:txBody>
      </p:sp>
    </p:spTree>
    <p:extLst>
      <p:ext uri="{BB962C8B-B14F-4D97-AF65-F5344CB8AC3E}">
        <p14:creationId xmlns:p14="http://schemas.microsoft.com/office/powerpoint/2010/main" val="2144593614"/>
      </p:ext>
    </p:extLst>
  </p:cSld>
  <p:clrMapOvr>
    <a:masterClrMapping/>
  </p:clrMapOvr>
  <p:transition spd="slow" advTm="56179">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BB6F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357545B-8717-449A-8BFC-5617AD5E64AE}"/>
              </a:ext>
            </a:extLst>
          </p:cNvPr>
          <p:cNvSpPr/>
          <p:nvPr/>
        </p:nvSpPr>
        <p:spPr>
          <a:xfrm>
            <a:off x="0" y="0"/>
            <a:ext cx="42897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72039064-4A2C-40B8-B4A9-C74A57BD3B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53867" y="0"/>
            <a:ext cx="438133" cy="6858000"/>
          </a:xfrm>
          <a:prstGeom prst="rect">
            <a:avLst/>
          </a:prstGeom>
        </p:spPr>
      </p:pic>
      <p:sp>
        <p:nvSpPr>
          <p:cNvPr id="7" name="TextBox 6">
            <a:extLst>
              <a:ext uri="{FF2B5EF4-FFF2-40B4-BE49-F238E27FC236}">
                <a16:creationId xmlns="" xmlns:a16="http://schemas.microsoft.com/office/drawing/2014/main" id="{EBDB5C64-BA54-496C-B6C1-F9EBB23841E2}"/>
              </a:ext>
            </a:extLst>
          </p:cNvPr>
          <p:cNvSpPr txBox="1"/>
          <p:nvPr/>
        </p:nvSpPr>
        <p:spPr>
          <a:xfrm>
            <a:off x="554842" y="136525"/>
            <a:ext cx="11073161" cy="6993453"/>
          </a:xfrm>
          <a:prstGeom prst="rect">
            <a:avLst/>
          </a:prstGeom>
          <a:noFill/>
        </p:spPr>
        <p:txBody>
          <a:bodyPr wrap="square" rtlCol="0">
            <a:spAutoFit/>
          </a:bodyPr>
          <a:lstStyle/>
          <a:p>
            <a:pPr marL="0" marR="0" algn="just"/>
            <a:r>
              <a:rPr lang="en-US" sz="2800" dirty="0">
                <a:effectLst/>
                <a:latin typeface="Arial" panose="020B0604020202020204" pitchFamily="34" charset="0"/>
                <a:ea typeface="Times New Roman" panose="02020603050405020304" pitchFamily="18" charset="0"/>
              </a:rPr>
              <a:t>The world today is in an incredible state of flux and change. Traditional views and values have been altered and almost reversed within a relatively short time. </a:t>
            </a:r>
            <a:r>
              <a:rPr lang="en-US" sz="2800" b="1" u="sng" dirty="0">
                <a:effectLst/>
                <a:latin typeface="Arial" panose="020B0604020202020204" pitchFamily="34" charset="0"/>
                <a:ea typeface="Times New Roman" panose="02020603050405020304" pitchFamily="18" charset="0"/>
              </a:rPr>
              <a:t>Under the numbing influence of television and the highly mobile electronic media, minds have been manipulated</a:t>
            </a:r>
            <a:r>
              <a:rPr lang="en-US" sz="2800" dirty="0">
                <a:effectLst/>
                <a:latin typeface="Arial" panose="020B0604020202020204" pitchFamily="34" charset="0"/>
                <a:ea typeface="Times New Roman" panose="02020603050405020304" pitchFamily="18" charset="0"/>
              </a:rPr>
              <a:t>, thought patterns set up, and decisions dictated. And most of the millions so influenced are almost oblivious to the powerful artificial agencies which were used to change their minds and their morals.</a:t>
            </a:r>
            <a:endParaRPr lang="en-US" sz="2800" dirty="0">
              <a:effectLst/>
              <a:latin typeface="Times New Roman" panose="02020603050405020304" pitchFamily="18" charset="0"/>
              <a:ea typeface="Times New Roman" panose="02020603050405020304" pitchFamily="18" charset="0"/>
            </a:endParaRPr>
          </a:p>
          <a:p>
            <a:pPr marL="0" marR="0" algn="just"/>
            <a:r>
              <a:rPr lang="en-US" sz="2800" b="1" dirty="0">
                <a:effectLst/>
                <a:latin typeface="Arial" panose="020B0604020202020204" pitchFamily="34" charset="0"/>
                <a:ea typeface="Times New Roman" panose="02020603050405020304" pitchFamily="18" charset="0"/>
              </a:rPr>
              <a:t>Our only safety is to recognize the clever camouflages of the enemy.</a:t>
            </a:r>
            <a:r>
              <a:rPr lang="en-US" sz="2800" dirty="0">
                <a:effectLst/>
                <a:latin typeface="Arial" panose="020B0604020202020204" pitchFamily="34" charset="0"/>
                <a:ea typeface="Times New Roman" panose="02020603050405020304" pitchFamily="18" charset="0"/>
              </a:rPr>
              <a:t> A thousand disguised death traps have been planted all around us. </a:t>
            </a:r>
            <a:r>
              <a:rPr lang="en-US" sz="2800" b="1" u="sng" dirty="0">
                <a:effectLst/>
                <a:latin typeface="Arial" panose="020B0604020202020204" pitchFamily="34" charset="0"/>
                <a:ea typeface="Times New Roman" panose="02020603050405020304" pitchFamily="18" charset="0"/>
              </a:rPr>
              <a:t>Almost imperceptibly our thinking has been affected by what we see and hear. Spiritual convictions have softened and disappeared altogether</a:t>
            </a:r>
            <a:r>
              <a:rPr lang="en-US" sz="2800" b="1" dirty="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 </a:t>
            </a:r>
            <a:r>
              <a:rPr lang="en-US" sz="2800" u="sng" dirty="0">
                <a:effectLst/>
                <a:latin typeface="Arial" panose="020B0604020202020204" pitchFamily="34" charset="0"/>
                <a:ea typeface="Times New Roman" panose="02020603050405020304" pitchFamily="18" charset="0"/>
              </a:rPr>
              <a:t>The fine sensitivity to sin has been blunted by incessant exposure to the apparent innocent influences of our baited society</a:t>
            </a:r>
            <a:r>
              <a:rPr lang="en-US" sz="2800" dirty="0">
                <a:effectLst/>
                <a:latin typeface="Arial" panose="020B0604020202020204" pitchFamily="34"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r>
              <a:rPr lang="en-US" sz="2800" b="1" dirty="0">
                <a:effectLst/>
                <a:latin typeface="Arial" panose="020B0604020202020204" pitchFamily="34" charset="0"/>
                <a:ea typeface="Calibri" panose="020F0502020204030204" pitchFamily="34" charset="0"/>
                <a:cs typeface="Arial" panose="020B0604020202020204" pitchFamily="34" charset="0"/>
              </a:rPr>
              <a:t>  </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 xmlns:a16="http://schemas.microsoft.com/office/drawing/2014/main" id="{DEED3AE6-C783-416E-907F-FB92125CE0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50565" y="6371807"/>
            <a:ext cx="2103302" cy="518205"/>
          </a:xfrm>
          <a:prstGeom prst="rect">
            <a:avLst/>
          </a:prstGeom>
        </p:spPr>
      </p:pic>
      <p:sp>
        <p:nvSpPr>
          <p:cNvPr id="3" name="Slide Number Placeholder 2">
            <a:extLst>
              <a:ext uri="{FF2B5EF4-FFF2-40B4-BE49-F238E27FC236}">
                <a16:creationId xmlns="" xmlns:a16="http://schemas.microsoft.com/office/drawing/2014/main" id="{C24B285E-A9C3-4094-8AFB-AFE2D84457C8}"/>
              </a:ext>
            </a:extLst>
          </p:cNvPr>
          <p:cNvSpPr>
            <a:spLocks noGrp="1"/>
          </p:cNvSpPr>
          <p:nvPr>
            <p:ph type="sldNum" sz="quarter" idx="12"/>
          </p:nvPr>
        </p:nvSpPr>
        <p:spPr/>
        <p:txBody>
          <a:bodyPr/>
          <a:lstStyle/>
          <a:p>
            <a:fld id="{E024B12A-4FDB-43B8-A106-5F6FADD80DBF}" type="slidenum">
              <a:rPr lang="en-US" smtClean="0"/>
              <a:t>6</a:t>
            </a:fld>
            <a:endParaRPr lang="en-US"/>
          </a:p>
        </p:txBody>
      </p:sp>
    </p:spTree>
    <p:custDataLst>
      <p:tags r:id="rId1"/>
    </p:custDataLst>
    <p:extLst>
      <p:ext uri="{BB962C8B-B14F-4D97-AF65-F5344CB8AC3E}">
        <p14:creationId xmlns:p14="http://schemas.microsoft.com/office/powerpoint/2010/main" val="2832252590"/>
      </p:ext>
    </p:extLst>
  </p:cSld>
  <p:clrMapOvr>
    <a:masterClrMapping/>
  </p:clrMapOvr>
  <p:transition spd="slow" advTm="7631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ircle(in)">
                                      <p:cBhvr>
                                        <p:cTn id="7"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 xmlns:a16="http://schemas.microsoft.com/office/drawing/2014/main" id="{23DD196B-6908-40C6-8C2B-FCE8F991D5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62163" y="858244"/>
            <a:ext cx="5449822" cy="3856905"/>
          </a:xfrm>
          <a:prstGeom prst="rect">
            <a:avLst/>
          </a:prstGeom>
          <a:scene3d>
            <a:camera prst="orthographicFront"/>
            <a:lightRig rig="threePt" dir="t"/>
          </a:scene3d>
          <a:sp3d>
            <a:bevelT w="152400" h="50800" prst="softRound"/>
          </a:sp3d>
        </p:spPr>
      </p:pic>
      <p:sp>
        <p:nvSpPr>
          <p:cNvPr id="20" name="Right Triangle 1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a toy&#10;&#10;Description automatically generated">
            <a:extLst>
              <a:ext uri="{FF2B5EF4-FFF2-40B4-BE49-F238E27FC236}">
                <a16:creationId xmlns="" xmlns:a16="http://schemas.microsoft.com/office/drawing/2014/main" id="{BBCD6738-93EB-498C-878F-89C51CECEC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02742" y="1070119"/>
            <a:ext cx="4147956" cy="3457277"/>
          </a:xfrm>
          <a:prstGeom prst="rect">
            <a:avLst/>
          </a:prstGeom>
        </p:spPr>
      </p:pic>
      <p:sp>
        <p:nvSpPr>
          <p:cNvPr id="5" name="TextBox 4">
            <a:extLst>
              <a:ext uri="{FF2B5EF4-FFF2-40B4-BE49-F238E27FC236}">
                <a16:creationId xmlns="" xmlns:a16="http://schemas.microsoft.com/office/drawing/2014/main" id="{D7FE07D9-DD41-4868-B4BA-2B8355AC032E}"/>
              </a:ext>
            </a:extLst>
          </p:cNvPr>
          <p:cNvSpPr txBox="1"/>
          <p:nvPr/>
        </p:nvSpPr>
        <p:spPr>
          <a:xfrm>
            <a:off x="962163" y="5129561"/>
            <a:ext cx="7791544" cy="1077218"/>
          </a:xfrm>
          <a:prstGeom prst="rect">
            <a:avLst/>
          </a:prstGeom>
          <a:noFill/>
        </p:spPr>
        <p:txBody>
          <a:bodyPr wrap="square" rtlCol="0">
            <a:spAutoFit/>
          </a:bodyPr>
          <a:lstStyle/>
          <a:p>
            <a:pPr marL="0" marR="0" algn="ctr">
              <a:spcBef>
                <a:spcPts val="0"/>
              </a:spcBef>
              <a:spcAft>
                <a:spcPts val="0"/>
              </a:spcAft>
            </a:pPr>
            <a:r>
              <a:rPr lang="en-US" sz="3200" b="1" dirty="0" smtClean="0">
                <a:effectLst/>
                <a:latin typeface="Arial" panose="020B0604020202020204" pitchFamily="34" charset="0"/>
                <a:ea typeface="Calibri" panose="020F0502020204030204" pitchFamily="34" charset="0"/>
                <a:cs typeface="Arial" panose="020B0604020202020204" pitchFamily="34" charset="0"/>
              </a:rPr>
              <a:t>Q31  </a:t>
            </a:r>
            <a:r>
              <a:rPr lang="en-US" sz="3200" b="1" dirty="0">
                <a:effectLst/>
                <a:latin typeface="Arial" panose="020B0604020202020204" pitchFamily="34" charset="0"/>
                <a:ea typeface="Calibri" panose="020F0502020204030204" pitchFamily="34" charset="0"/>
                <a:cs typeface="Arial" panose="020B0604020202020204" pitchFamily="34" charset="0"/>
              </a:rPr>
              <a:t>What was the compromise at </a:t>
            </a:r>
            <a:r>
              <a:rPr lang="en-US" sz="3200" b="1" dirty="0" smtClean="0">
                <a:effectLst/>
                <a:latin typeface="Arial" panose="020B0604020202020204" pitchFamily="34" charset="0"/>
                <a:ea typeface="Calibri" panose="020F0502020204030204" pitchFamily="34" charset="0"/>
                <a:cs typeface="Arial" panose="020B0604020202020204" pitchFamily="34" charset="0"/>
              </a:rPr>
              <a:t/>
            </a:r>
            <a:br>
              <a:rPr lang="en-US" sz="3200" b="1" dirty="0" smtClean="0">
                <a:effectLst/>
                <a:latin typeface="Arial" panose="020B0604020202020204" pitchFamily="34" charset="0"/>
                <a:ea typeface="Calibri" panose="020F0502020204030204" pitchFamily="34" charset="0"/>
                <a:cs typeface="Arial" panose="020B0604020202020204" pitchFamily="34" charset="0"/>
              </a:rPr>
            </a:br>
            <a:r>
              <a:rPr lang="en-US" sz="3200" b="1" dirty="0" smtClean="0">
                <a:effectLst/>
                <a:latin typeface="Arial" panose="020B0604020202020204" pitchFamily="34" charset="0"/>
                <a:ea typeface="Calibri" panose="020F0502020204030204" pitchFamily="34" charset="0"/>
                <a:cs typeface="Arial" panose="020B0604020202020204" pitchFamily="34" charset="0"/>
              </a:rPr>
              <a:t>the </a:t>
            </a:r>
            <a:r>
              <a:rPr lang="en-US" sz="3200" b="1" dirty="0">
                <a:effectLst/>
                <a:latin typeface="Arial" panose="020B0604020202020204" pitchFamily="34" charset="0"/>
                <a:ea typeface="Calibri" panose="020F0502020204030204" pitchFamily="34" charset="0"/>
                <a:cs typeface="Arial" panose="020B0604020202020204" pitchFamily="34" charset="0"/>
              </a:rPr>
              <a:t>assembly of Thyatira?</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39C15396-2B7B-48F1-9098-0FC85BCD22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6">
            <a:extLst>
              <a:ext uri="{FF2B5EF4-FFF2-40B4-BE49-F238E27FC236}">
                <a16:creationId xmlns="" xmlns:a16="http://schemas.microsoft.com/office/drawing/2014/main" id="{36554D6F-FB8C-464E-8DDA-22FC70577FDE}"/>
              </a:ext>
            </a:extLst>
          </p:cNvPr>
          <p:cNvSpPr>
            <a:spLocks noGrp="1"/>
          </p:cNvSpPr>
          <p:nvPr>
            <p:ph type="sldNum" sz="quarter" idx="12"/>
          </p:nvPr>
        </p:nvSpPr>
        <p:spPr/>
        <p:txBody>
          <a:bodyPr/>
          <a:lstStyle/>
          <a:p>
            <a:fld id="{E024B12A-4FDB-43B8-A106-5F6FADD80DBF}" type="slidenum">
              <a:rPr lang="en-US" smtClean="0"/>
              <a:t>60</a:t>
            </a:fld>
            <a:endParaRPr lang="en-US"/>
          </a:p>
        </p:txBody>
      </p:sp>
    </p:spTree>
    <p:extLst>
      <p:ext uri="{BB962C8B-B14F-4D97-AF65-F5344CB8AC3E}">
        <p14:creationId xmlns:p14="http://schemas.microsoft.com/office/powerpoint/2010/main" val="3337272201"/>
      </p:ext>
    </p:extLst>
  </p:cSld>
  <p:clrMapOvr>
    <a:masterClrMapping/>
  </p:clrMapOvr>
  <p:transition spd="slow" advTm="8694">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50111" y="428178"/>
            <a:ext cx="11291777" cy="6093976"/>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Revelation 2:18-23 – </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At Thyatira the assembly allowed false teaching to be taught</a:t>
            </a:r>
            <a:r>
              <a:rPr kumimoji="0" lang="en-US" sz="3000" b="1"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Their compromise was the same as that of Pergamos – </a:t>
            </a:r>
            <a:r>
              <a:rPr kumimoji="0" lang="en-US" sz="3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physical </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gain and avoiding confrontation. When we allow false doctrine to be taught without exposing it immediately, we become guilty of compromise that will eventually lead to a spiritual decline for all the people there. </a:t>
            </a:r>
            <a:r>
              <a:rPr kumimoji="0" lang="en-US" sz="3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The </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answer to the problem was to repent before it was too late</a:t>
            </a:r>
            <a:r>
              <a:rPr kumimoji="0" lang="en-US" sz="3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You can do all the good works and charity work for </a:t>
            </a:r>
            <a:r>
              <a:rPr kumimoji="0" lang="en-US" sz="3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Yahuwah</a:t>
            </a:r>
            <a:r>
              <a:rPr kumimoji="0" lang="en-US" sz="3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but if you are compromising His Torah by disobedience, your actions mean nothing to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Yahuwah</a:t>
            </a:r>
            <a:r>
              <a:rPr kumimoji="0" lang="en-US" sz="3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It’s </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like an unfaithful spouse who is away with their lover on the weekend but they do kind deeds for you during the week to make up for their sexual </a:t>
            </a:r>
            <a:r>
              <a:rPr kumimoji="0" lang="en-US" sz="3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unfaithfulness.  Obviously </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this cannot be acceptable. </a:t>
            </a:r>
            <a:r>
              <a:rPr kumimoji="0" lang="en-US" sz="30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Arial" panose="020B0604020202020204" pitchFamily="34" charset="0"/>
              </a:rPr>
              <a:t>Why do you think that Yahuwah would accept your compromise?</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C7EDFD38-1C9D-4697-8552-7180D0D20A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61</a:t>
            </a:fld>
            <a:endParaRPr lang="en-US" dirty="0"/>
          </a:p>
        </p:txBody>
      </p:sp>
    </p:spTree>
    <p:extLst>
      <p:ext uri="{BB962C8B-B14F-4D97-AF65-F5344CB8AC3E}">
        <p14:creationId xmlns:p14="http://schemas.microsoft.com/office/powerpoint/2010/main" val="1603758736"/>
      </p:ext>
    </p:extLst>
  </p:cSld>
  <p:clrMapOvr>
    <a:masterClrMapping/>
  </p:clrMapOvr>
  <p:transition spd="slow" advTm="75428">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11BE3FA7-0D70-4431-814F-D8C40576E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EE5871EF-9951-4C00-9CEB-B4A3D71DD8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60599" y="3067724"/>
            <a:ext cx="3190903" cy="3233083"/>
          </a:xfrm>
          <a:prstGeom prst="rect">
            <a:avLst/>
          </a:prstGeom>
        </p:spPr>
      </p:pic>
      <p:pic>
        <p:nvPicPr>
          <p:cNvPr id="5" name="Picture 4">
            <a:extLst>
              <a:ext uri="{FF2B5EF4-FFF2-40B4-BE49-F238E27FC236}">
                <a16:creationId xmlns="" xmlns:a16="http://schemas.microsoft.com/office/drawing/2014/main" id="{3ACBAB05-D918-4F19-A674-1ED9987DAC2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95375" y="557189"/>
            <a:ext cx="5674893" cy="5743618"/>
          </a:xfrm>
          <a:prstGeom prst="rect">
            <a:avLst/>
          </a:prstGeom>
        </p:spPr>
      </p:pic>
      <p:sp>
        <p:nvSpPr>
          <p:cNvPr id="6" name="TextBox 5">
            <a:extLst>
              <a:ext uri="{FF2B5EF4-FFF2-40B4-BE49-F238E27FC236}">
                <a16:creationId xmlns="" xmlns:a16="http://schemas.microsoft.com/office/drawing/2014/main" id="{E8E8A18C-E147-4DD3-812A-EC6B55220492}"/>
              </a:ext>
            </a:extLst>
          </p:cNvPr>
          <p:cNvSpPr txBox="1"/>
          <p:nvPr/>
        </p:nvSpPr>
        <p:spPr>
          <a:xfrm>
            <a:off x="1060352" y="644759"/>
            <a:ext cx="5035648" cy="2062103"/>
          </a:xfrm>
          <a:prstGeom prst="rect">
            <a:avLst/>
          </a:prstGeom>
          <a:noFill/>
        </p:spPr>
        <p:txBody>
          <a:bodyPr wrap="square" rtlCol="0">
            <a:spAutoFit/>
          </a:bodyPr>
          <a:lstStyle/>
          <a:p>
            <a:pPr marL="0" marR="0" algn="ctr">
              <a:spcBef>
                <a:spcPts val="0"/>
              </a:spcBef>
              <a:spcAft>
                <a:spcPts val="0"/>
              </a:spcAft>
            </a:pPr>
            <a:r>
              <a:rPr lang="en-US" sz="3200" b="1" dirty="0">
                <a:effectLst/>
                <a:latin typeface="Arial" panose="020B0604020202020204" pitchFamily="34" charset="0"/>
                <a:ea typeface="Calibri" panose="020F0502020204030204" pitchFamily="34" charset="0"/>
                <a:cs typeface="Arial" panose="020B0604020202020204" pitchFamily="34" charset="0"/>
              </a:rPr>
              <a:t>Q32 </a:t>
            </a:r>
            <a:r>
              <a:rPr lang="en-US" sz="3200" b="1" dirty="0" smtClean="0">
                <a:effectLst/>
                <a:latin typeface="Arial" panose="020B0604020202020204" pitchFamily="34" charset="0"/>
                <a:ea typeface="Calibri" panose="020F0502020204030204" pitchFamily="34" charset="0"/>
                <a:cs typeface="Arial" panose="020B0604020202020204" pitchFamily="34" charset="0"/>
              </a:rPr>
              <a:t> Why </a:t>
            </a:r>
            <a:r>
              <a:rPr lang="en-US" sz="3200" b="1" dirty="0">
                <a:effectLst/>
                <a:latin typeface="Arial" panose="020B0604020202020204" pitchFamily="34" charset="0"/>
                <a:ea typeface="Calibri" panose="020F0502020204030204" pitchFamily="34" charset="0"/>
                <a:cs typeface="Arial" panose="020B0604020202020204" pitchFamily="34" charset="0"/>
              </a:rPr>
              <a:t>are some people silent and do not expose false unbiblical teachings?</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714D8843-D7C3-4272-9783-ACAF1E2FB7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9" name="Slide Number Placeholder 8">
            <a:extLst>
              <a:ext uri="{FF2B5EF4-FFF2-40B4-BE49-F238E27FC236}">
                <a16:creationId xmlns="" xmlns:a16="http://schemas.microsoft.com/office/drawing/2014/main" id="{D5149A40-CA5D-4325-9419-4DB8077019A6}"/>
              </a:ext>
            </a:extLst>
          </p:cNvPr>
          <p:cNvSpPr>
            <a:spLocks noGrp="1"/>
          </p:cNvSpPr>
          <p:nvPr>
            <p:ph type="sldNum" sz="quarter" idx="12"/>
          </p:nvPr>
        </p:nvSpPr>
        <p:spPr/>
        <p:txBody>
          <a:bodyPr/>
          <a:lstStyle/>
          <a:p>
            <a:fld id="{E024B12A-4FDB-43B8-A106-5F6FADD80DBF}" type="slidenum">
              <a:rPr lang="en-US" smtClean="0"/>
              <a:t>62</a:t>
            </a:fld>
            <a:endParaRPr lang="en-US"/>
          </a:p>
        </p:txBody>
      </p:sp>
    </p:spTree>
    <p:extLst>
      <p:ext uri="{BB962C8B-B14F-4D97-AF65-F5344CB8AC3E}">
        <p14:creationId xmlns:p14="http://schemas.microsoft.com/office/powerpoint/2010/main" val="3015405742"/>
      </p:ext>
    </p:extLst>
  </p:cSld>
  <p:clrMapOvr>
    <a:masterClrMapping/>
  </p:clrMapOvr>
  <p:transition spd="slow" advTm="11643">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50111" y="428178"/>
            <a:ext cx="11291777"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latin typeface="Arial" panose="020B0604020202020204" pitchFamily="34" charset="0"/>
                <a:ea typeface="Times New Roman" panose="02020603050405020304" pitchFamily="18" charset="0"/>
              </a:rPr>
              <a:t>Sadly, many people seldom read or study the Scriptures to know what it says so they can defend their faith. </a:t>
            </a:r>
            <a:r>
              <a:rPr lang="en-US" sz="3200" dirty="0" smtClean="0">
                <a:effectLst/>
                <a:latin typeface="Arial" panose="020B0604020202020204" pitchFamily="34" charset="0"/>
                <a:ea typeface="Times New Roman" panose="02020603050405020304" pitchFamily="18" charset="0"/>
              </a:rPr>
              <a:t> They </a:t>
            </a:r>
            <a:r>
              <a:rPr lang="en-US" sz="3200" dirty="0">
                <a:effectLst/>
                <a:latin typeface="Arial" panose="020B0604020202020204" pitchFamily="34" charset="0"/>
                <a:ea typeface="Times New Roman" panose="02020603050405020304" pitchFamily="18" charset="0"/>
              </a:rPr>
              <a:t>rely on their priest or pastor to tell them what to do which is very dangerous. </a:t>
            </a:r>
            <a:r>
              <a:rPr lang="en-US" sz="3200" dirty="0" smtClean="0">
                <a:effectLst/>
                <a:latin typeface="Arial" panose="020B0604020202020204" pitchFamily="34" charset="0"/>
                <a:ea typeface="Times New Roman" panose="02020603050405020304" pitchFamily="18" charset="0"/>
              </a:rPr>
              <a:t> It </a:t>
            </a:r>
            <a:r>
              <a:rPr lang="en-US" sz="3200" dirty="0">
                <a:effectLst/>
                <a:latin typeface="Arial" panose="020B0604020202020204" pitchFamily="34" charset="0"/>
                <a:ea typeface="Times New Roman" panose="02020603050405020304" pitchFamily="18" charset="0"/>
              </a:rPr>
              <a:t>is like the law of a </a:t>
            </a:r>
            <a:r>
              <a:rPr lang="en-US" sz="3200" dirty="0" smtClean="0">
                <a:effectLst/>
                <a:latin typeface="Arial" panose="020B0604020202020204" pitchFamily="34" charset="0"/>
                <a:ea typeface="Times New Roman" panose="02020603050405020304" pitchFamily="18" charset="0"/>
              </a:rPr>
              <a:t>country. Even </a:t>
            </a:r>
            <a:r>
              <a:rPr lang="en-US" sz="3200" dirty="0">
                <a:effectLst/>
                <a:latin typeface="Arial" panose="020B0604020202020204" pitchFamily="34" charset="0"/>
                <a:ea typeface="Times New Roman" panose="02020603050405020304" pitchFamily="18" charset="0"/>
              </a:rPr>
              <a:t>if you did not know it was a law that you broke, the punishment will still be given to you because ignorance is no excuse today.</a:t>
            </a:r>
            <a:br>
              <a:rPr lang="en-US" sz="3200" dirty="0">
                <a:effectLst/>
                <a:latin typeface="Arial" panose="020B0604020202020204" pitchFamily="34" charset="0"/>
                <a:ea typeface="Times New Roman" panose="02020603050405020304" pitchFamily="18" charset="0"/>
              </a:rPr>
            </a:br>
            <a:r>
              <a:rPr lang="en-US" sz="3200" dirty="0">
                <a:effectLst/>
                <a:latin typeface="Arial" panose="020B0604020202020204" pitchFamily="34" charset="0"/>
                <a:ea typeface="Times New Roman" panose="02020603050405020304" pitchFamily="18" charset="0"/>
              </a:rPr>
              <a:t>We are not to be wishy washy about our faith, but solidly committed to Yahuwah’s ways </a:t>
            </a:r>
            <a:r>
              <a:rPr lang="en-US" sz="2800" dirty="0">
                <a:effectLst/>
                <a:latin typeface="Arial" panose="020B0604020202020204" pitchFamily="34" charset="0"/>
                <a:ea typeface="Times New Roman" panose="02020603050405020304" pitchFamily="18" charset="0"/>
              </a:rPr>
              <a:t>(Deuteronomy 17:11; Proverbs 24:7; Revelation 3:15–16). </a:t>
            </a:r>
            <a:r>
              <a:rPr lang="en-US" sz="3200" dirty="0">
                <a:effectLst/>
                <a:latin typeface="Arial" panose="020B0604020202020204" pitchFamily="34" charset="0"/>
                <a:ea typeface="Times New Roman" panose="02020603050405020304" pitchFamily="18" charset="0"/>
              </a:rPr>
              <a:t>We do this by actively growing in our relationship with Him, learning His truths, and relying on His power to help us walk without compromise. </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409EEE8C-8659-4442-8057-5E8A8AF39C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63</a:t>
            </a:fld>
            <a:endParaRPr lang="en-US" dirty="0"/>
          </a:p>
        </p:txBody>
      </p:sp>
    </p:spTree>
    <p:extLst>
      <p:ext uri="{BB962C8B-B14F-4D97-AF65-F5344CB8AC3E}">
        <p14:creationId xmlns:p14="http://schemas.microsoft.com/office/powerpoint/2010/main" val="2275999471"/>
      </p:ext>
    </p:extLst>
  </p:cSld>
  <p:clrMapOvr>
    <a:masterClrMapping/>
  </p:clrMapOvr>
  <p:transition spd="slow" advTm="55784">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73CCC3-DBCB-47E4-BDDE-4D44BA5D24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1686" y="418994"/>
            <a:ext cx="4663844" cy="202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58AD42A2-9B5D-41DB-B6F7-F16D5F7D1A80}"/>
              </a:ext>
            </a:extLst>
          </p:cNvPr>
          <p:cNvSpPr/>
          <p:nvPr/>
        </p:nvSpPr>
        <p:spPr>
          <a:xfrm>
            <a:off x="7325833" y="212651"/>
            <a:ext cx="287079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 </a:t>
            </a:r>
            <a:r>
              <a:rPr lang="en-US" sz="9600" b="1"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Calibri" panose="020F0502020204030204"/>
              </a:rPr>
              <a:t>33</a:t>
            </a:r>
            <a:endParaRPr kumimoji="0" lang="en-US" sz="96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3C16B5D2-313B-4D11-89AF-B482EDC82587}"/>
              </a:ext>
            </a:extLst>
          </p:cNvPr>
          <p:cNvSpPr txBox="1"/>
          <p:nvPr/>
        </p:nvSpPr>
        <p:spPr>
          <a:xfrm>
            <a:off x="376470" y="661037"/>
            <a:ext cx="6630386" cy="144193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Q33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What is our biggest enemy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r>
            <a:b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makes us compromise the Scriptures?</a:t>
            </a:r>
          </a:p>
        </p:txBody>
      </p:sp>
      <p:sp>
        <p:nvSpPr>
          <p:cNvPr id="6" name="TextBox 5">
            <a:extLst>
              <a:ext uri="{FF2B5EF4-FFF2-40B4-BE49-F238E27FC236}">
                <a16:creationId xmlns="" xmlns:a16="http://schemas.microsoft.com/office/drawing/2014/main" id="{AA8677BA-FE8D-4FB9-82C5-98CF65040EFC}"/>
              </a:ext>
            </a:extLst>
          </p:cNvPr>
          <p:cNvSpPr txBox="1"/>
          <p:nvPr/>
        </p:nvSpPr>
        <p:spPr>
          <a:xfrm>
            <a:off x="376469" y="2703774"/>
            <a:ext cx="8065483" cy="3757567"/>
          </a:xfrm>
          <a:prstGeom prst="rect">
            <a:avLst/>
          </a:prstGeom>
          <a:noFill/>
        </p:spPr>
        <p:txBody>
          <a:bodyPr wrap="square" rtlCol="0">
            <a:spAutoFit/>
          </a:bodyPr>
          <a:lstStyle/>
          <a:p>
            <a:pPr lvl="0">
              <a:lnSpc>
                <a:spcPct val="107000"/>
              </a:lnSpc>
              <a:defRPr/>
            </a:pPr>
            <a:r>
              <a:rPr lang="en-US" sz="3200" dirty="0">
                <a:solidFill>
                  <a:prstClr val="black"/>
                </a:solidFill>
              </a:rPr>
              <a:t>Loving the things of the flesh and pleasing people instead of pleasing Yahuwah. </a:t>
            </a:r>
            <a:r>
              <a:rPr lang="en-US" sz="3200" dirty="0" smtClean="0">
                <a:solidFill>
                  <a:prstClr val="black"/>
                </a:solidFill>
              </a:rPr>
              <a:t/>
            </a:r>
            <a:br>
              <a:rPr lang="en-US" sz="3200" dirty="0" smtClean="0">
                <a:solidFill>
                  <a:prstClr val="black"/>
                </a:solidFill>
              </a:rPr>
            </a:br>
            <a:r>
              <a:rPr lang="en-US" sz="3200" dirty="0" smtClean="0">
                <a:solidFill>
                  <a:prstClr val="black"/>
                </a:solidFill>
              </a:rPr>
              <a:t>Sin </a:t>
            </a:r>
            <a:r>
              <a:rPr lang="en-US" sz="3200" dirty="0">
                <a:solidFill>
                  <a:prstClr val="black"/>
                </a:solidFill>
              </a:rPr>
              <a:t>is an ever-present enemy to be hated and avoided at all costs</a:t>
            </a:r>
            <a:r>
              <a:rPr lang="en-US" sz="3200" dirty="0" smtClean="0">
                <a:solidFill>
                  <a:prstClr val="black"/>
                </a:solidFill>
              </a:rPr>
              <a:t>.  </a:t>
            </a:r>
            <a:r>
              <a:rPr lang="en-US" sz="3200" dirty="0">
                <a:solidFill>
                  <a:prstClr val="black"/>
                </a:solidFill>
              </a:rPr>
              <a:t>Compromising the Word of Yahuwah brings disastrous results. </a:t>
            </a:r>
            <a:r>
              <a:rPr lang="en-US" sz="3200" dirty="0" smtClean="0">
                <a:solidFill>
                  <a:prstClr val="black"/>
                </a:solidFill>
              </a:rPr>
              <a:t/>
            </a:r>
            <a:br>
              <a:rPr lang="en-US" sz="3200" dirty="0" smtClean="0">
                <a:solidFill>
                  <a:prstClr val="black"/>
                </a:solidFill>
              </a:rPr>
            </a:br>
            <a:r>
              <a:rPr lang="en-US" sz="3200" dirty="0" err="1" smtClean="0">
                <a:solidFill>
                  <a:prstClr val="black"/>
                </a:solidFill>
              </a:rPr>
              <a:t>Yahuwah</a:t>
            </a:r>
            <a:r>
              <a:rPr lang="en-US" sz="3200" dirty="0" smtClean="0">
                <a:solidFill>
                  <a:prstClr val="black"/>
                </a:solidFill>
              </a:rPr>
              <a:t> </a:t>
            </a:r>
            <a:r>
              <a:rPr lang="en-US" sz="3200" dirty="0">
                <a:solidFill>
                  <a:prstClr val="black"/>
                </a:solidFill>
              </a:rPr>
              <a:t>commands us to steer clear of all worldly entanglements and pursue Him.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85E1D211-94C9-4B2D-B739-87D076F20A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31044" y="2703774"/>
            <a:ext cx="3184486" cy="2055186"/>
          </a:xfrm>
          <a:prstGeom prst="rect">
            <a:avLst/>
          </a:prstGeom>
          <a:scene3d>
            <a:camera prst="orthographicFront"/>
            <a:lightRig rig="threePt" dir="t"/>
          </a:scene3d>
          <a:sp3d>
            <a:bevelT w="152400" h="50800" prst="softRound"/>
          </a:sp3d>
        </p:spPr>
      </p:pic>
      <p:pic>
        <p:nvPicPr>
          <p:cNvPr id="8" name="Picture 7">
            <a:extLst>
              <a:ext uri="{FF2B5EF4-FFF2-40B4-BE49-F238E27FC236}">
                <a16:creationId xmlns="" xmlns:a16="http://schemas.microsoft.com/office/drawing/2014/main" id="{2CE6DCD8-BC85-4F4C-BCF4-2AE5407EEDD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68297" y="4961219"/>
            <a:ext cx="2256651" cy="1684130"/>
          </a:xfrm>
          <a:prstGeom prst="rect">
            <a:avLst/>
          </a:prstGeom>
          <a:scene3d>
            <a:camera prst="orthographicFront"/>
            <a:lightRig rig="threePt" dir="t"/>
          </a:scene3d>
          <a:sp3d>
            <a:bevelT w="152400" h="50800" prst="softRound"/>
          </a:sp3d>
        </p:spPr>
      </p:pic>
      <p:pic>
        <p:nvPicPr>
          <p:cNvPr id="10" name="Picture 9">
            <a:extLst>
              <a:ext uri="{FF2B5EF4-FFF2-40B4-BE49-F238E27FC236}">
                <a16:creationId xmlns="" xmlns:a16="http://schemas.microsoft.com/office/drawing/2014/main" id="{A144748B-7335-46F6-9C36-2213E175BE1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11" name="Slide Number Placeholder 10">
            <a:extLst>
              <a:ext uri="{FF2B5EF4-FFF2-40B4-BE49-F238E27FC236}">
                <a16:creationId xmlns="" xmlns:a16="http://schemas.microsoft.com/office/drawing/2014/main" id="{FC50C75D-4852-47DD-90E8-A216C6CE3630}"/>
              </a:ext>
            </a:extLst>
          </p:cNvPr>
          <p:cNvSpPr>
            <a:spLocks noGrp="1"/>
          </p:cNvSpPr>
          <p:nvPr>
            <p:ph type="sldNum" sz="quarter" idx="12"/>
          </p:nvPr>
        </p:nvSpPr>
        <p:spPr/>
        <p:txBody>
          <a:bodyPr/>
          <a:lstStyle/>
          <a:p>
            <a:fld id="{E024B12A-4FDB-43B8-A106-5F6FADD80DBF}" type="slidenum">
              <a:rPr lang="en-US" smtClean="0"/>
              <a:t>64</a:t>
            </a:fld>
            <a:endParaRPr lang="en-US"/>
          </a:p>
        </p:txBody>
      </p:sp>
    </p:spTree>
    <p:custDataLst>
      <p:tags r:id="rId1"/>
    </p:custDataLst>
    <p:extLst>
      <p:ext uri="{BB962C8B-B14F-4D97-AF65-F5344CB8AC3E}">
        <p14:creationId xmlns:p14="http://schemas.microsoft.com/office/powerpoint/2010/main" val="755705004"/>
      </p:ext>
    </p:extLst>
  </p:cSld>
  <p:clrMapOvr>
    <a:masterClrMapping/>
  </p:clrMapOvr>
  <p:transition spd="slow" advTm="3953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toy&#10;&#10;Description automatically generated">
            <a:extLst>
              <a:ext uri="{FF2B5EF4-FFF2-40B4-BE49-F238E27FC236}">
                <a16:creationId xmlns="" xmlns:a16="http://schemas.microsoft.com/office/drawing/2014/main" id="{F4227096-0A34-454E-9BB3-314AA0DE49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539" y="489761"/>
            <a:ext cx="4700685" cy="4700685"/>
          </a:xfrm>
          <a:prstGeom prst="rect">
            <a:avLst/>
          </a:prstGeom>
        </p:spPr>
      </p:pic>
      <p:pic>
        <p:nvPicPr>
          <p:cNvPr id="4" name="Picture 3">
            <a:extLst>
              <a:ext uri="{FF2B5EF4-FFF2-40B4-BE49-F238E27FC236}">
                <a16:creationId xmlns="" xmlns:a16="http://schemas.microsoft.com/office/drawing/2014/main" id="{90E711C2-8A40-4E73-8E91-AA525A1734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5892" y="627695"/>
            <a:ext cx="5941015" cy="4455761"/>
          </a:xfrm>
          <a:prstGeom prst="rect">
            <a:avLst/>
          </a:prstGeom>
          <a:scene3d>
            <a:camera prst="orthographicFront"/>
            <a:lightRig rig="threePt" dir="t"/>
          </a:scene3d>
          <a:sp3d>
            <a:bevelT w="152400" h="50800" prst="softRound"/>
          </a:sp3d>
        </p:spPr>
      </p:pic>
      <p:sp>
        <p:nvSpPr>
          <p:cNvPr id="5" name="TextBox 4">
            <a:extLst>
              <a:ext uri="{FF2B5EF4-FFF2-40B4-BE49-F238E27FC236}">
                <a16:creationId xmlns="" xmlns:a16="http://schemas.microsoft.com/office/drawing/2014/main" id="{574D183A-867E-409E-AB42-F13118BF4136}"/>
              </a:ext>
            </a:extLst>
          </p:cNvPr>
          <p:cNvSpPr txBox="1"/>
          <p:nvPr/>
        </p:nvSpPr>
        <p:spPr>
          <a:xfrm>
            <a:off x="947854" y="5296829"/>
            <a:ext cx="10392936" cy="1146211"/>
          </a:xfrm>
          <a:prstGeom prst="rect">
            <a:avLst/>
          </a:prstGeom>
          <a:noFill/>
        </p:spPr>
        <p:txBody>
          <a:bodyPr wrap="square" rtlCol="0">
            <a:spAutoFit/>
          </a:bodyPr>
          <a:lstStyle/>
          <a:p>
            <a:pPr marL="0" marR="0">
              <a:lnSpc>
                <a:spcPct val="107000"/>
              </a:lnSpc>
              <a:spcBef>
                <a:spcPts val="0"/>
              </a:spcBef>
              <a:spcAft>
                <a:spcPts val="800"/>
              </a:spcAft>
            </a:pPr>
            <a:r>
              <a:rPr lang="en-US" sz="3200" b="1" dirty="0">
                <a:effectLst/>
                <a:latin typeface="Arial" panose="020B0604020202020204" pitchFamily="34" charset="0"/>
                <a:ea typeface="Times New Roman" panose="02020603050405020304" pitchFamily="18" charset="0"/>
                <a:cs typeface="Arial" panose="020B0604020202020204" pitchFamily="34" charset="0"/>
              </a:rPr>
              <a:t>Q34 </a:t>
            </a:r>
            <a:r>
              <a:rPr lang="en-US" sz="3200" b="1" dirty="0" smtClean="0">
                <a:effectLst/>
                <a:latin typeface="Arial" panose="020B0604020202020204" pitchFamily="34" charset="0"/>
                <a:ea typeface="Times New Roman" panose="02020603050405020304" pitchFamily="18" charset="0"/>
                <a:cs typeface="Arial" panose="020B0604020202020204" pitchFamily="34" charset="0"/>
              </a:rPr>
              <a:t> What </a:t>
            </a:r>
            <a:r>
              <a:rPr lang="en-US" sz="3200" b="1" dirty="0">
                <a:effectLst/>
                <a:latin typeface="Arial" panose="020B0604020202020204" pitchFamily="34" charset="0"/>
                <a:ea typeface="Times New Roman" panose="02020603050405020304" pitchFamily="18" charset="0"/>
                <a:cs typeface="Arial" panose="020B0604020202020204" pitchFamily="34" charset="0"/>
              </a:rPr>
              <a:t>does the book of Judges teach us </a:t>
            </a:r>
            <a:r>
              <a:rPr lang="en-US" sz="3200" b="1" dirty="0" smtClean="0">
                <a:effectLst/>
                <a:latin typeface="Arial" panose="020B0604020202020204" pitchFamily="34" charset="0"/>
                <a:ea typeface="Times New Roman" panose="02020603050405020304" pitchFamily="18" charset="0"/>
                <a:cs typeface="Arial" panose="020B0604020202020204" pitchFamily="34" charset="0"/>
              </a:rPr>
              <a:t/>
            </a:r>
            <a:br>
              <a:rPr lang="en-US" sz="3200" b="1" dirty="0" smtClean="0">
                <a:effectLst/>
                <a:latin typeface="Arial" panose="020B0604020202020204" pitchFamily="34" charset="0"/>
                <a:ea typeface="Times New Roman" panose="02020603050405020304" pitchFamily="18" charset="0"/>
                <a:cs typeface="Arial" panose="020B0604020202020204" pitchFamily="34" charset="0"/>
              </a:rPr>
            </a:br>
            <a:r>
              <a:rPr lang="en-US" sz="3200" b="1" dirty="0" smtClean="0">
                <a:effectLst/>
                <a:latin typeface="Arial" panose="020B0604020202020204" pitchFamily="34" charset="0"/>
                <a:ea typeface="Times New Roman" panose="02020603050405020304" pitchFamily="18" charset="0"/>
                <a:cs typeface="Arial" panose="020B0604020202020204" pitchFamily="34" charset="0"/>
              </a:rPr>
              <a:t>about </a:t>
            </a:r>
            <a:r>
              <a:rPr lang="en-US" sz="3200" b="1" dirty="0">
                <a:effectLst/>
                <a:latin typeface="Arial" panose="020B0604020202020204" pitchFamily="34" charset="0"/>
                <a:ea typeface="Times New Roman" panose="02020603050405020304" pitchFamily="18" charset="0"/>
                <a:cs typeface="Arial" panose="020B0604020202020204" pitchFamily="34" charset="0"/>
              </a:rPr>
              <a:t>compromise?</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68EA443E-FE05-404E-A45F-9642F1E6FC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8" name="Slide Number Placeholder 7">
            <a:extLst>
              <a:ext uri="{FF2B5EF4-FFF2-40B4-BE49-F238E27FC236}">
                <a16:creationId xmlns="" xmlns:a16="http://schemas.microsoft.com/office/drawing/2014/main" id="{D11EC7A4-86FF-489D-AD42-7128211E029C}"/>
              </a:ext>
            </a:extLst>
          </p:cNvPr>
          <p:cNvSpPr>
            <a:spLocks noGrp="1"/>
          </p:cNvSpPr>
          <p:nvPr>
            <p:ph type="sldNum" sz="quarter" idx="12"/>
          </p:nvPr>
        </p:nvSpPr>
        <p:spPr/>
        <p:txBody>
          <a:bodyPr/>
          <a:lstStyle/>
          <a:p>
            <a:fld id="{E024B12A-4FDB-43B8-A106-5F6FADD80DBF}" type="slidenum">
              <a:rPr lang="en-US" smtClean="0"/>
              <a:t>65</a:t>
            </a:fld>
            <a:endParaRPr lang="en-US"/>
          </a:p>
        </p:txBody>
      </p:sp>
    </p:spTree>
    <p:extLst>
      <p:ext uri="{BB962C8B-B14F-4D97-AF65-F5344CB8AC3E}">
        <p14:creationId xmlns:p14="http://schemas.microsoft.com/office/powerpoint/2010/main" val="1274088341"/>
      </p:ext>
    </p:extLst>
  </p:cSld>
  <p:clrMapOvr>
    <a:masterClrMapping/>
  </p:clrMapOvr>
  <p:transition spd="slow" advTm="10040">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50111" y="428178"/>
            <a:ext cx="11291777" cy="6215612"/>
          </a:xfrm>
          <a:prstGeom prst="rect">
            <a:avLst/>
          </a:prstGeom>
          <a:noFill/>
        </p:spPr>
        <p:txBody>
          <a:bodyPr wrap="square" rtlCol="0">
            <a:spAutoFit/>
          </a:bodyPr>
          <a:lstStyle/>
          <a:p>
            <a:pPr marL="0" marR="0">
              <a:lnSpc>
                <a:spcPct val="107000"/>
              </a:lnSpc>
              <a:spcBef>
                <a:spcPts val="0"/>
              </a:spcBef>
              <a:spcAft>
                <a:spcPts val="800"/>
              </a:spcAft>
            </a:pPr>
            <a:r>
              <a:rPr lang="en-US" sz="4400" dirty="0">
                <a:effectLst/>
                <a:latin typeface="Arial" panose="020B0604020202020204" pitchFamily="34" charset="0"/>
                <a:ea typeface="Times New Roman" panose="02020603050405020304" pitchFamily="18" charset="0"/>
                <a:cs typeface="Arial" panose="020B0604020202020204" pitchFamily="34" charset="0"/>
              </a:rPr>
              <a:t>As we turn to Judges, we enter a book covering four hundred years of biblical history.  </a:t>
            </a:r>
            <a:endParaRPr lang="en-US" sz="4400" dirty="0">
              <a:effectLst/>
              <a:latin typeface="Calibri" panose="020F0502020204030204" pitchFamily="34" charset="0"/>
              <a:ea typeface="Calibri" panose="020F0502020204030204" pitchFamily="34" charset="0"/>
              <a:cs typeface="Arial" panose="020B0604020202020204" pitchFamily="34" charset="0"/>
            </a:endParaRPr>
          </a:p>
          <a:p>
            <a:pPr marL="0" marR="0"/>
            <a:r>
              <a:rPr lang="en-US" sz="4400" dirty="0">
                <a:effectLst/>
                <a:latin typeface="Arial" panose="020B0604020202020204" pitchFamily="34" charset="0"/>
                <a:ea typeface="Times New Roman" panose="02020603050405020304" pitchFamily="18" charset="0"/>
              </a:rPr>
              <a:t>In the book of Judges, we meet 12 judges, view 7 tragic cycles where Israel sinned, served, supplicated and were saved and </a:t>
            </a:r>
            <a:r>
              <a:rPr lang="en-US" sz="4400" dirty="0" smtClean="0">
                <a:effectLst/>
                <a:latin typeface="Arial" panose="020B0604020202020204" pitchFamily="34" charset="0"/>
                <a:ea typeface="Times New Roman" panose="02020603050405020304" pitchFamily="18" charset="0"/>
              </a:rPr>
              <a:t/>
            </a:r>
            <a:br>
              <a:rPr lang="en-US" sz="4400" dirty="0" smtClean="0">
                <a:effectLst/>
                <a:latin typeface="Arial" panose="020B0604020202020204" pitchFamily="34" charset="0"/>
                <a:ea typeface="Times New Roman" panose="02020603050405020304" pitchFamily="18" charset="0"/>
              </a:rPr>
            </a:br>
            <a:r>
              <a:rPr lang="en-US" sz="4400" dirty="0" smtClean="0">
                <a:effectLst/>
                <a:latin typeface="Arial" panose="020B0604020202020204" pitchFamily="34" charset="0"/>
                <a:ea typeface="Times New Roman" panose="02020603050405020304" pitchFamily="18" charset="0"/>
              </a:rPr>
              <a:t>2 </a:t>
            </a:r>
            <a:r>
              <a:rPr lang="en-US" sz="4400" dirty="0">
                <a:effectLst/>
                <a:latin typeface="Arial" panose="020B0604020202020204" pitchFamily="34" charset="0"/>
                <a:ea typeface="Times New Roman" panose="02020603050405020304" pitchFamily="18" charset="0"/>
              </a:rPr>
              <a:t>appendices portraying the deadly danger of compromise.</a:t>
            </a:r>
            <a:endParaRPr lang="en-US" sz="44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4CA9E05F-F568-44C4-AE07-941E77102F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66</a:t>
            </a:fld>
            <a:endParaRPr lang="en-US" dirty="0"/>
          </a:p>
        </p:txBody>
      </p:sp>
    </p:spTree>
    <p:extLst>
      <p:ext uri="{BB962C8B-B14F-4D97-AF65-F5344CB8AC3E}">
        <p14:creationId xmlns:p14="http://schemas.microsoft.com/office/powerpoint/2010/main" val="2361914327"/>
      </p:ext>
    </p:extLst>
  </p:cSld>
  <p:clrMapOvr>
    <a:masterClrMapping/>
  </p:clrMapOvr>
  <p:transition spd="slow" advTm="28942">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C22288B1-A130-4990-85EE-43B1967CEFD5}"/>
              </a:ext>
            </a:extLst>
          </p:cNvPr>
          <p:cNvPicPr>
            <a:picLocks noChangeAspect="1"/>
          </p:cNvPicPr>
          <p:nvPr/>
        </p:nvPicPr>
        <p:blipFill>
          <a:blip r:embed="rId2"/>
          <a:stretch>
            <a:fillRect/>
          </a:stretch>
        </p:blipFill>
        <p:spPr>
          <a:xfrm>
            <a:off x="6096000" y="748677"/>
            <a:ext cx="5372100" cy="4315890"/>
          </a:xfrm>
          <a:prstGeom prst="rect">
            <a:avLst/>
          </a:prstGeom>
          <a:scene3d>
            <a:camera prst="orthographicFront"/>
            <a:lightRig rig="threePt" dir="t"/>
          </a:scene3d>
          <a:sp3d>
            <a:bevelT w="152400" h="50800" prst="softRound"/>
          </a:sp3d>
        </p:spPr>
      </p:pic>
      <p:sp>
        <p:nvSpPr>
          <p:cNvPr id="20" name="Rectangle 10">
            <a:extLst>
              <a:ext uri="{FF2B5EF4-FFF2-40B4-BE49-F238E27FC236}">
                <a16:creationId xmlns=""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D95B40BF-F24E-4F14-AA0B-18DDDFC034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0178" y="742950"/>
            <a:ext cx="4321617" cy="4321617"/>
          </a:xfrm>
          <a:prstGeom prst="rect">
            <a:avLst/>
          </a:prstGeom>
          <a:scene3d>
            <a:camera prst="orthographicFront"/>
            <a:lightRig rig="threePt" dir="t"/>
          </a:scene3d>
          <a:sp3d>
            <a:bevelT w="152400" h="50800" prst="softRound"/>
          </a:sp3d>
        </p:spPr>
      </p:pic>
      <p:sp>
        <p:nvSpPr>
          <p:cNvPr id="5" name="TextBox 4">
            <a:extLst>
              <a:ext uri="{FF2B5EF4-FFF2-40B4-BE49-F238E27FC236}">
                <a16:creationId xmlns="" xmlns:a16="http://schemas.microsoft.com/office/drawing/2014/main" id="{8AB1A3DB-E64D-456F-8142-99FC0D258917}"/>
              </a:ext>
            </a:extLst>
          </p:cNvPr>
          <p:cNvSpPr txBox="1"/>
          <p:nvPr/>
        </p:nvSpPr>
        <p:spPr>
          <a:xfrm>
            <a:off x="1120178" y="5300722"/>
            <a:ext cx="9886076" cy="1077218"/>
          </a:xfrm>
          <a:prstGeom prst="rect">
            <a:avLst/>
          </a:prstGeom>
          <a:noFill/>
        </p:spPr>
        <p:txBody>
          <a:bodyPr wrap="square" rtlCol="0">
            <a:spAutoFit/>
            <a:scene3d>
              <a:camera prst="orthographicFront"/>
              <a:lightRig rig="threePt" dir="t"/>
            </a:scene3d>
            <a:sp3d extrusionH="57150">
              <a:bevelT w="38100" h="38100"/>
            </a:sp3d>
          </a:bodyPr>
          <a:lstStyle/>
          <a:p>
            <a:pPr marL="0" marR="0" algn="ctr"/>
            <a:r>
              <a:rPr lang="en-US" sz="3200" b="1" dirty="0">
                <a:solidFill>
                  <a:schemeClr val="bg1"/>
                </a:solidFill>
                <a:effectLst/>
                <a:latin typeface="Arial" panose="020B0604020202020204" pitchFamily="34" charset="0"/>
                <a:ea typeface="Times New Roman" panose="02020603050405020304" pitchFamily="18" charset="0"/>
              </a:rPr>
              <a:t>Q35 </a:t>
            </a:r>
            <a:r>
              <a:rPr lang="en-US" sz="3200" b="1" dirty="0" smtClean="0">
                <a:solidFill>
                  <a:schemeClr val="bg1"/>
                </a:solidFill>
                <a:effectLst/>
                <a:latin typeface="Arial" panose="020B0604020202020204" pitchFamily="34" charset="0"/>
                <a:ea typeface="Times New Roman" panose="02020603050405020304" pitchFamily="18" charset="0"/>
              </a:rPr>
              <a:t> What </a:t>
            </a:r>
            <a:r>
              <a:rPr lang="en-US" sz="3200" b="1" dirty="0">
                <a:solidFill>
                  <a:schemeClr val="bg1"/>
                </a:solidFill>
                <a:effectLst/>
                <a:latin typeface="Arial" panose="020B0604020202020204" pitchFamily="34" charset="0"/>
                <a:ea typeface="Times New Roman" panose="02020603050405020304" pitchFamily="18" charset="0"/>
              </a:rPr>
              <a:t>happens when you walk </a:t>
            </a:r>
            <a:r>
              <a:rPr lang="en-US" sz="3200" b="1" dirty="0" smtClean="0">
                <a:solidFill>
                  <a:schemeClr val="bg1"/>
                </a:solidFill>
                <a:effectLst/>
                <a:latin typeface="Arial" panose="020B0604020202020204" pitchFamily="34" charset="0"/>
                <a:ea typeface="Times New Roman" panose="02020603050405020304" pitchFamily="18" charset="0"/>
              </a:rPr>
              <a:t/>
            </a:r>
            <a:br>
              <a:rPr lang="en-US" sz="3200" b="1" dirty="0" smtClean="0">
                <a:solidFill>
                  <a:schemeClr val="bg1"/>
                </a:solidFill>
                <a:effectLst/>
                <a:latin typeface="Arial" panose="020B0604020202020204" pitchFamily="34" charset="0"/>
                <a:ea typeface="Times New Roman" panose="02020603050405020304" pitchFamily="18" charset="0"/>
              </a:rPr>
            </a:br>
            <a:r>
              <a:rPr lang="en-US" sz="3200" b="1" dirty="0" smtClean="0">
                <a:solidFill>
                  <a:schemeClr val="bg1"/>
                </a:solidFill>
                <a:effectLst/>
                <a:latin typeface="Arial" panose="020B0604020202020204" pitchFamily="34" charset="0"/>
                <a:ea typeface="Times New Roman" panose="02020603050405020304" pitchFamily="18" charset="0"/>
              </a:rPr>
              <a:t>in </a:t>
            </a:r>
            <a:r>
              <a:rPr lang="en-US" sz="3200" b="1" dirty="0">
                <a:solidFill>
                  <a:schemeClr val="bg1"/>
                </a:solidFill>
                <a:effectLst/>
                <a:latin typeface="Arial" panose="020B0604020202020204" pitchFamily="34" charset="0"/>
                <a:ea typeface="Times New Roman" panose="02020603050405020304" pitchFamily="18" charset="0"/>
              </a:rPr>
              <a:t>obedient faith in Yahuwah?</a:t>
            </a:r>
            <a:endParaRPr lang="en-US" sz="3200" dirty="0">
              <a:solidFill>
                <a:schemeClr val="bg1"/>
              </a:solidFill>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 xmlns:a16="http://schemas.microsoft.com/office/drawing/2014/main" id="{E05ED7B3-49B1-4E85-895B-E757DB7094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6">
            <a:extLst>
              <a:ext uri="{FF2B5EF4-FFF2-40B4-BE49-F238E27FC236}">
                <a16:creationId xmlns="" xmlns:a16="http://schemas.microsoft.com/office/drawing/2014/main" id="{6A868C86-97FA-48FD-87C7-1D756C583DE9}"/>
              </a:ext>
            </a:extLst>
          </p:cNvPr>
          <p:cNvSpPr>
            <a:spLocks noGrp="1"/>
          </p:cNvSpPr>
          <p:nvPr>
            <p:ph type="sldNum" sz="quarter" idx="12"/>
          </p:nvPr>
        </p:nvSpPr>
        <p:spPr/>
        <p:txBody>
          <a:bodyPr/>
          <a:lstStyle/>
          <a:p>
            <a:fld id="{E024B12A-4FDB-43B8-A106-5F6FADD80DBF}" type="slidenum">
              <a:rPr lang="en-US" smtClean="0">
                <a:solidFill>
                  <a:schemeClr val="bg1"/>
                </a:solidFill>
              </a:rPr>
              <a:t>67</a:t>
            </a:fld>
            <a:endParaRPr lang="en-US" dirty="0">
              <a:solidFill>
                <a:schemeClr val="bg1"/>
              </a:solidFill>
            </a:endParaRPr>
          </a:p>
        </p:txBody>
      </p:sp>
    </p:spTree>
    <p:extLst>
      <p:ext uri="{BB962C8B-B14F-4D97-AF65-F5344CB8AC3E}">
        <p14:creationId xmlns:p14="http://schemas.microsoft.com/office/powerpoint/2010/main" val="1263559008"/>
      </p:ext>
    </p:extLst>
  </p:cSld>
  <p:clrMapOvr>
    <a:masterClrMapping/>
  </p:clrMapOvr>
  <p:transition spd="slow" advTm="10644">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50111" y="233131"/>
            <a:ext cx="11291777" cy="6709529"/>
          </a:xfrm>
          <a:prstGeom prst="rect">
            <a:avLst/>
          </a:prstGeom>
          <a:noFill/>
        </p:spPr>
        <p:txBody>
          <a:bodyPr wrap="square" rtlCol="0">
            <a:spAutoFit/>
          </a:bodyPr>
          <a:lstStyle/>
          <a:p>
            <a:pPr marL="0" marR="0"/>
            <a:r>
              <a:rPr lang="en-US" sz="4000" dirty="0">
                <a:effectLst/>
                <a:latin typeface="Arial" panose="020B0604020202020204" pitchFamily="34" charset="0"/>
                <a:ea typeface="Times New Roman" panose="02020603050405020304" pitchFamily="18" charset="0"/>
              </a:rPr>
              <a:t>WALKING IN OBEDIENT FAITH REAPS </a:t>
            </a:r>
            <a:r>
              <a:rPr lang="en-US" sz="4000" dirty="0" smtClean="0">
                <a:effectLst/>
                <a:latin typeface="Arial" panose="020B0604020202020204" pitchFamily="34" charset="0"/>
                <a:ea typeface="Times New Roman" panose="02020603050405020304" pitchFamily="18" charset="0"/>
              </a:rPr>
              <a:t>DELIGHTS  [Judges 1:1-18]   A </a:t>
            </a:r>
            <a:r>
              <a:rPr lang="en-US" sz="4000" dirty="0">
                <a:effectLst/>
                <a:latin typeface="Arial" panose="020B0604020202020204" pitchFamily="34" charset="0"/>
                <a:ea typeface="Times New Roman" panose="02020603050405020304" pitchFamily="18" charset="0"/>
              </a:rPr>
              <a:t>life of blessing, victory and conquest is offered by YHVH and taken by them.</a:t>
            </a:r>
            <a:endParaRPr lang="en-US" sz="4000" dirty="0">
              <a:effectLst/>
              <a:latin typeface="Times New Roman" panose="02020603050405020304" pitchFamily="18" charset="0"/>
              <a:ea typeface="Times New Roman" panose="02020603050405020304" pitchFamily="18" charset="0"/>
            </a:endParaRPr>
          </a:p>
          <a:p>
            <a:pPr marL="0" marR="0"/>
            <a:r>
              <a:rPr lang="en-US" sz="4000" dirty="0">
                <a:effectLst/>
                <a:latin typeface="Arial" panose="020B0604020202020204" pitchFamily="34" charset="0"/>
                <a:ea typeface="Times New Roman" panose="02020603050405020304" pitchFamily="18" charset="0"/>
              </a:rPr>
              <a:t>FORSAKING YAHUWAHS OBEDIENCE REAPS DISASTERS  [Judges 1:19-16:31]   A life of defeats, bondage, servitude and captivity. </a:t>
            </a:r>
            <a:r>
              <a:rPr lang="en-US" sz="4000" dirty="0" smtClean="0">
                <a:effectLst/>
                <a:latin typeface="Arial" panose="020B0604020202020204" pitchFamily="34" charset="0"/>
                <a:ea typeface="Times New Roman" panose="02020603050405020304" pitchFamily="18" charset="0"/>
              </a:rPr>
              <a:t/>
            </a:r>
            <a:br>
              <a:rPr lang="en-US" sz="4000" dirty="0" smtClean="0">
                <a:effectLst/>
                <a:latin typeface="Arial" panose="020B0604020202020204" pitchFamily="34" charset="0"/>
                <a:ea typeface="Times New Roman" panose="02020603050405020304" pitchFamily="18" charset="0"/>
              </a:rPr>
            </a:br>
            <a:r>
              <a:rPr lang="en-US" sz="4000" dirty="0" smtClean="0">
                <a:effectLst/>
                <a:latin typeface="Arial" panose="020B0604020202020204" pitchFamily="34" charset="0"/>
                <a:ea typeface="Times New Roman" panose="02020603050405020304" pitchFamily="18" charset="0"/>
              </a:rPr>
              <a:t>We </a:t>
            </a:r>
            <a:r>
              <a:rPr lang="en-US" sz="4000" dirty="0">
                <a:effectLst/>
                <a:latin typeface="Arial" panose="020B0604020202020204" pitchFamily="34" charset="0"/>
                <a:ea typeface="Times New Roman" panose="02020603050405020304" pitchFamily="18" charset="0"/>
              </a:rPr>
              <a:t>may ask how and why did they forsake godly obedience? What may we learn from their steps down?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8D60CC76-AC77-4939-8BB7-159B5C642E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9D648821-0A8D-4D91-845F-E310EA36C14B}"/>
              </a:ext>
            </a:extLst>
          </p:cNvPr>
          <p:cNvSpPr>
            <a:spLocks noGrp="1"/>
          </p:cNvSpPr>
          <p:nvPr>
            <p:ph type="sldNum" sz="quarter" idx="12"/>
          </p:nvPr>
        </p:nvSpPr>
        <p:spPr/>
        <p:txBody>
          <a:bodyPr/>
          <a:lstStyle/>
          <a:p>
            <a:fld id="{E024B12A-4FDB-43B8-A106-5F6FADD80DBF}" type="slidenum">
              <a:rPr lang="en-US" smtClean="0"/>
              <a:t>68</a:t>
            </a:fld>
            <a:endParaRPr lang="en-US"/>
          </a:p>
        </p:txBody>
      </p:sp>
    </p:spTree>
    <p:custDataLst>
      <p:tags r:id="rId1"/>
    </p:custDataLst>
    <p:extLst>
      <p:ext uri="{BB962C8B-B14F-4D97-AF65-F5344CB8AC3E}">
        <p14:creationId xmlns:p14="http://schemas.microsoft.com/office/powerpoint/2010/main" val="239940342"/>
      </p:ext>
    </p:extLst>
  </p:cSld>
  <p:clrMapOvr>
    <a:masterClrMapping/>
  </p:clrMapOvr>
  <p:transition spd="slow" advTm="3964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9"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D99D2C73-08B0-4F6B-A8E9-4651E6BDBE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968DB88C-7EF2-487C-85D1-848F61F13E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06344010-659C-4E2E-A6AA-D8F811696D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24775" y="643466"/>
            <a:ext cx="3458221" cy="3586303"/>
          </a:xfrm>
          <a:prstGeom prst="rect">
            <a:avLst/>
          </a:prstGeom>
        </p:spPr>
      </p:pic>
      <p:pic>
        <p:nvPicPr>
          <p:cNvPr id="4" name="Picture 3">
            <a:extLst>
              <a:ext uri="{FF2B5EF4-FFF2-40B4-BE49-F238E27FC236}">
                <a16:creationId xmlns="" xmlns:a16="http://schemas.microsoft.com/office/drawing/2014/main" id="{0AF8CBBB-9568-4818-A509-8F923B9B64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61" r="2810" b="-1"/>
          <a:stretch/>
        </p:blipFill>
        <p:spPr>
          <a:xfrm>
            <a:off x="6627408" y="643466"/>
            <a:ext cx="3415748" cy="3542257"/>
          </a:xfrm>
          <a:prstGeom prst="rect">
            <a:avLst/>
          </a:prstGeom>
          <a:scene3d>
            <a:camera prst="orthographicFront"/>
            <a:lightRig rig="threePt" dir="t"/>
          </a:scene3d>
          <a:sp3d>
            <a:bevelT w="152400" h="50800" prst="softRound"/>
          </a:sp3d>
        </p:spPr>
      </p:pic>
      <p:sp>
        <p:nvSpPr>
          <p:cNvPr id="5" name="TextBox 4">
            <a:extLst>
              <a:ext uri="{FF2B5EF4-FFF2-40B4-BE49-F238E27FC236}">
                <a16:creationId xmlns="" xmlns:a16="http://schemas.microsoft.com/office/drawing/2014/main" id="{EAEAB54E-4843-498A-AA95-912F68D7C84F}"/>
              </a:ext>
            </a:extLst>
          </p:cNvPr>
          <p:cNvSpPr txBox="1"/>
          <p:nvPr/>
        </p:nvSpPr>
        <p:spPr>
          <a:xfrm>
            <a:off x="814039" y="4709829"/>
            <a:ext cx="10281424" cy="156966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a:solidFill>
                  <a:schemeClr val="bg1"/>
                </a:solidFill>
                <a:latin typeface="Arial Black" panose="020B0A04020102020204" pitchFamily="34" charset="0"/>
              </a:rPr>
              <a:t>Q36 </a:t>
            </a:r>
            <a:r>
              <a:rPr lang="en-US" sz="3200" dirty="0" smtClean="0">
                <a:solidFill>
                  <a:schemeClr val="bg1"/>
                </a:solidFill>
                <a:latin typeface="Arial Black" panose="020B0A04020102020204" pitchFamily="34" charset="0"/>
              </a:rPr>
              <a:t> What </a:t>
            </a:r>
            <a:r>
              <a:rPr lang="en-US" sz="3200" dirty="0">
                <a:solidFill>
                  <a:schemeClr val="bg1"/>
                </a:solidFill>
                <a:latin typeface="Arial Black" panose="020B0A04020102020204" pitchFamily="34" charset="0"/>
              </a:rPr>
              <a:t>happened when Israel tolerated their enemies and did not destroy them as Yahuwah instructed?</a:t>
            </a:r>
          </a:p>
        </p:txBody>
      </p:sp>
      <p:pic>
        <p:nvPicPr>
          <p:cNvPr id="6" name="Picture 5">
            <a:extLst>
              <a:ext uri="{FF2B5EF4-FFF2-40B4-BE49-F238E27FC236}">
                <a16:creationId xmlns="" xmlns:a16="http://schemas.microsoft.com/office/drawing/2014/main" id="{874B091C-FBF4-4FD8-A11D-C28A6076E4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6">
            <a:extLst>
              <a:ext uri="{FF2B5EF4-FFF2-40B4-BE49-F238E27FC236}">
                <a16:creationId xmlns="" xmlns:a16="http://schemas.microsoft.com/office/drawing/2014/main" id="{16EC60F4-AE93-450E-A4D7-924F7E56F252}"/>
              </a:ext>
            </a:extLst>
          </p:cNvPr>
          <p:cNvSpPr>
            <a:spLocks noGrp="1"/>
          </p:cNvSpPr>
          <p:nvPr>
            <p:ph type="sldNum" sz="quarter" idx="12"/>
          </p:nvPr>
        </p:nvSpPr>
        <p:spPr/>
        <p:txBody>
          <a:bodyPr/>
          <a:lstStyle/>
          <a:p>
            <a:fld id="{E024B12A-4FDB-43B8-A106-5F6FADD80DBF}" type="slidenum">
              <a:rPr lang="en-US" smtClean="0">
                <a:solidFill>
                  <a:schemeClr val="bg1"/>
                </a:solidFill>
              </a:rPr>
              <a:t>69</a:t>
            </a:fld>
            <a:endParaRPr lang="en-US" dirty="0">
              <a:solidFill>
                <a:schemeClr val="bg1"/>
              </a:solidFill>
            </a:endParaRPr>
          </a:p>
        </p:txBody>
      </p:sp>
    </p:spTree>
    <p:extLst>
      <p:ext uri="{BB962C8B-B14F-4D97-AF65-F5344CB8AC3E}">
        <p14:creationId xmlns:p14="http://schemas.microsoft.com/office/powerpoint/2010/main" val="560817107"/>
      </p:ext>
    </p:extLst>
  </p:cSld>
  <p:clrMapOvr>
    <a:masterClrMapping/>
  </p:clrMapOvr>
  <p:transition spd="slow" advTm="12595">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593652" y="566038"/>
            <a:ext cx="7008628" cy="5401159"/>
          </a:xfrm>
          <a:prstGeom prst="rect">
            <a:avLst/>
          </a:prstGeom>
          <a:noFill/>
        </p:spPr>
        <p:txBody>
          <a:bodyPr wrap="square" rtlCol="0">
            <a:spAutoFit/>
            <a:scene3d>
              <a:camera prst="orthographicFront"/>
              <a:lightRig rig="threePt" dir="t"/>
            </a:scene3d>
            <a:sp3d extrusionH="57150">
              <a:bevelT w="38100" h="38100"/>
            </a:sp3d>
          </a:bodyPr>
          <a:lstStyle/>
          <a:p>
            <a:pPr lvl="0">
              <a:lnSpc>
                <a:spcPct val="107000"/>
              </a:lnSpc>
              <a:defRPr/>
            </a:pPr>
            <a:r>
              <a:rPr lang="en-US" sz="3600" dirty="0">
                <a:solidFill>
                  <a:prstClr val="black"/>
                </a:solidFill>
              </a:rPr>
              <a:t>It is human to stand with the crowd; </a:t>
            </a:r>
            <a:r>
              <a:rPr lang="en-US" sz="3600" b="1" dirty="0">
                <a:solidFill>
                  <a:srgbClr val="FF0000"/>
                </a:solidFill>
              </a:rPr>
              <a:t>it is divine to stand </a:t>
            </a:r>
            <a:r>
              <a:rPr lang="en-US" sz="3600" b="1" dirty="0" smtClean="0">
                <a:solidFill>
                  <a:srgbClr val="FF0000"/>
                </a:solidFill>
              </a:rPr>
              <a:t>alone.</a:t>
            </a:r>
            <a:r>
              <a:rPr lang="en-US" sz="3600" dirty="0" smtClean="0">
                <a:solidFill>
                  <a:prstClr val="black"/>
                </a:solidFill>
              </a:rPr>
              <a:t> </a:t>
            </a:r>
            <a:br>
              <a:rPr lang="en-US" sz="3600" dirty="0" smtClean="0">
                <a:solidFill>
                  <a:prstClr val="black"/>
                </a:solidFill>
              </a:rPr>
            </a:br>
            <a:r>
              <a:rPr lang="en-US" sz="3600" dirty="0" smtClean="0">
                <a:solidFill>
                  <a:prstClr val="black"/>
                </a:solidFill>
              </a:rPr>
              <a:t>It </a:t>
            </a:r>
            <a:r>
              <a:rPr lang="en-US" sz="3600" dirty="0">
                <a:solidFill>
                  <a:prstClr val="black"/>
                </a:solidFill>
              </a:rPr>
              <a:t>is manlike to follow the people, </a:t>
            </a:r>
            <a:r>
              <a:rPr lang="en-US" sz="3600" dirty="0" smtClean="0">
                <a:solidFill>
                  <a:prstClr val="black"/>
                </a:solidFill>
              </a:rPr>
              <a:t/>
            </a:r>
            <a:br>
              <a:rPr lang="en-US" sz="3600" dirty="0" smtClean="0">
                <a:solidFill>
                  <a:prstClr val="black"/>
                </a:solidFill>
              </a:rPr>
            </a:br>
            <a:r>
              <a:rPr lang="en-US" sz="3600" dirty="0" smtClean="0">
                <a:solidFill>
                  <a:prstClr val="black"/>
                </a:solidFill>
              </a:rPr>
              <a:t>to </a:t>
            </a:r>
            <a:r>
              <a:rPr lang="en-US" sz="3600" dirty="0">
                <a:solidFill>
                  <a:prstClr val="black"/>
                </a:solidFill>
              </a:rPr>
              <a:t>drift with the tide; it is godlike to follow a principle, to stem the tide. All compromise is not bad. </a:t>
            </a:r>
            <a:r>
              <a:rPr lang="en-US" sz="3600" dirty="0" smtClean="0">
                <a:solidFill>
                  <a:prstClr val="black"/>
                </a:solidFill>
              </a:rPr>
              <a:t/>
            </a:r>
            <a:br>
              <a:rPr lang="en-US" sz="3600" dirty="0" smtClean="0">
                <a:solidFill>
                  <a:prstClr val="black"/>
                </a:solidFill>
              </a:rPr>
            </a:br>
            <a:r>
              <a:rPr lang="en-US" sz="3600" b="1" dirty="0" smtClean="0">
                <a:solidFill>
                  <a:srgbClr val="FF0000"/>
                </a:solidFill>
              </a:rPr>
              <a:t>But </a:t>
            </a:r>
            <a:r>
              <a:rPr lang="en-US" sz="3600" b="1" dirty="0">
                <a:solidFill>
                  <a:srgbClr val="FF0000"/>
                </a:solidFill>
              </a:rPr>
              <a:t>if it concerns sin, and the word of YHVH “stand alone and make no compromise.”</a:t>
            </a:r>
            <a:endParaRPr kumimoji="0" lang="en-US" sz="2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 xmlns:a16="http://schemas.microsoft.com/office/drawing/2014/main" id="{6EE408BC-D2CF-4382-A4F7-B4360CB782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pic>
        <p:nvPicPr>
          <p:cNvPr id="7" name="Picture 6">
            <a:extLst>
              <a:ext uri="{FF2B5EF4-FFF2-40B4-BE49-F238E27FC236}">
                <a16:creationId xmlns="" xmlns:a16="http://schemas.microsoft.com/office/drawing/2014/main" id="{A8F39DE8-775F-4EE0-9715-71F78A5D5A0F}"/>
              </a:ext>
            </a:extLst>
          </p:cNvPr>
          <p:cNvPicPr>
            <a:picLocks noChangeAspect="1"/>
          </p:cNvPicPr>
          <p:nvPr/>
        </p:nvPicPr>
        <p:blipFill>
          <a:blip r:embed="rId3"/>
          <a:stretch>
            <a:fillRect/>
          </a:stretch>
        </p:blipFill>
        <p:spPr>
          <a:xfrm>
            <a:off x="8251079" y="587303"/>
            <a:ext cx="3102721" cy="3102721"/>
          </a:xfrm>
          <a:prstGeom prst="rect">
            <a:avLst/>
          </a:prstGeom>
        </p:spPr>
      </p:pic>
      <p:sp>
        <p:nvSpPr>
          <p:cNvPr id="3" name="Rectangle 2">
            <a:extLst>
              <a:ext uri="{FF2B5EF4-FFF2-40B4-BE49-F238E27FC236}">
                <a16:creationId xmlns="" xmlns:a16="http://schemas.microsoft.com/office/drawing/2014/main" id="{85958541-181D-457A-B16C-0AE8CB13DE4A}"/>
              </a:ext>
            </a:extLst>
          </p:cNvPr>
          <p:cNvSpPr/>
          <p:nvPr/>
        </p:nvSpPr>
        <p:spPr>
          <a:xfrm>
            <a:off x="217825" y="318977"/>
            <a:ext cx="11616212" cy="610547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43D9F10A-062B-41A0-A57B-319D7EBED948}"/>
              </a:ext>
            </a:extLst>
          </p:cNvPr>
          <p:cNvSpPr txBox="1"/>
          <p:nvPr/>
        </p:nvSpPr>
        <p:spPr>
          <a:xfrm>
            <a:off x="8054376" y="3888978"/>
            <a:ext cx="3496125" cy="2246769"/>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dirty="0"/>
              <a:t>If you feel you are alone, because you follow YHVH, don’t be discouraged, because you are NOT alone!</a:t>
            </a:r>
          </a:p>
        </p:txBody>
      </p:sp>
      <p:sp>
        <p:nvSpPr>
          <p:cNvPr id="9" name="Slide Number Placeholder 3">
            <a:extLst>
              <a:ext uri="{FF2B5EF4-FFF2-40B4-BE49-F238E27FC236}">
                <a16:creationId xmlns="" xmlns:a16="http://schemas.microsoft.com/office/drawing/2014/main" id="{8F2640D7-DB2D-4D3E-BAD4-C623618B9E73}"/>
              </a:ext>
            </a:extLst>
          </p:cNvPr>
          <p:cNvSpPr>
            <a:spLocks noGrp="1"/>
          </p:cNvSpPr>
          <p:nvPr>
            <p:ph type="sldNum" sz="quarter" idx="12"/>
          </p:nvPr>
        </p:nvSpPr>
        <p:spPr>
          <a:xfrm>
            <a:off x="9363635" y="6401174"/>
            <a:ext cx="2743200" cy="365125"/>
          </a:xfrm>
        </p:spPr>
        <p:txBody>
          <a:bodyPr/>
          <a:lstStyle>
            <a:lvl1pPr>
              <a:defRPr b="1">
                <a:solidFill>
                  <a:schemeClr val="tx1"/>
                </a:solidFill>
              </a:defRPr>
            </a:lvl1pPr>
          </a:lstStyle>
          <a:p>
            <a:fld id="{E024B12A-4FDB-43B8-A106-5F6FADD80DBF}" type="slidenum">
              <a:rPr lang="en-US" smtClean="0"/>
              <a:pPr/>
              <a:t>7</a:t>
            </a:fld>
            <a:endParaRPr lang="en-US" dirty="0"/>
          </a:p>
        </p:txBody>
      </p:sp>
    </p:spTree>
    <p:extLst>
      <p:ext uri="{BB962C8B-B14F-4D97-AF65-F5344CB8AC3E}">
        <p14:creationId xmlns:p14="http://schemas.microsoft.com/office/powerpoint/2010/main" val="878145589"/>
      </p:ext>
    </p:extLst>
  </p:cSld>
  <p:clrMapOvr>
    <a:masterClrMapping/>
  </p:clrMapOvr>
  <p:transition spd="slow" advTm="3314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50111" y="316666"/>
            <a:ext cx="11291777" cy="6709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ISRAEL TOLERATED the enemies of Yahuwah and did not drive them out!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[Judges1:19</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21, 27]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They left remnants of the Canaanites lodged among them. Slowly the influence of sin pervaded their lives. It’s the same with us </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today.  We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have become </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tolerant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of sin and </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evil.  For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example </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
            </a:r>
            <a:b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b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we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tolerate abortion, homosexuality, different religious </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groups; we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tolerate pagan holidays and worldly music, dress code, </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language &amp; immoral </a:t>
            </a:r>
            <a:b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b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TV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programs to name just a few examples.</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59794AC6-EA10-4D5C-88CA-97B9ED9D1D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70</a:t>
            </a:fld>
            <a:endParaRPr lang="en-US" dirty="0"/>
          </a:p>
        </p:txBody>
      </p:sp>
    </p:spTree>
    <p:extLst>
      <p:ext uri="{BB962C8B-B14F-4D97-AF65-F5344CB8AC3E}">
        <p14:creationId xmlns:p14="http://schemas.microsoft.com/office/powerpoint/2010/main" val="1380883813"/>
      </p:ext>
    </p:extLst>
  </p:cSld>
  <p:clrMapOvr>
    <a:masterClrMapping/>
  </p:clrMapOvr>
  <p:transition spd="slow" advTm="42943">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D99D2C73-08B0-4F6B-A8E9-4651E6BDBE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968DB88C-7EF2-487C-85D1-848F61F13E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toy&#10;&#10;Description automatically generated">
            <a:extLst>
              <a:ext uri="{FF2B5EF4-FFF2-40B4-BE49-F238E27FC236}">
                <a16:creationId xmlns="" xmlns:a16="http://schemas.microsoft.com/office/drawing/2014/main" id="{06344010-659C-4E2E-A6AA-D8F811696D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24775" y="643466"/>
            <a:ext cx="3458221" cy="3586303"/>
          </a:xfrm>
          <a:prstGeom prst="rect">
            <a:avLst/>
          </a:prstGeom>
        </p:spPr>
      </p:pic>
      <p:pic>
        <p:nvPicPr>
          <p:cNvPr id="4" name="Picture 3">
            <a:extLst>
              <a:ext uri="{FF2B5EF4-FFF2-40B4-BE49-F238E27FC236}">
                <a16:creationId xmlns="" xmlns:a16="http://schemas.microsoft.com/office/drawing/2014/main" id="{0AF8CBBB-9568-4818-A509-8F923B9B64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61" r="2810" b="-1"/>
          <a:stretch/>
        </p:blipFill>
        <p:spPr>
          <a:xfrm>
            <a:off x="6627408" y="643466"/>
            <a:ext cx="3415748" cy="3542257"/>
          </a:xfrm>
          <a:prstGeom prst="rect">
            <a:avLst/>
          </a:prstGeom>
          <a:scene3d>
            <a:camera prst="orthographicFront"/>
            <a:lightRig rig="threePt" dir="t"/>
          </a:scene3d>
          <a:sp3d>
            <a:bevelT w="152400" h="50800" prst="softRound"/>
          </a:sp3d>
        </p:spPr>
      </p:pic>
      <p:sp>
        <p:nvSpPr>
          <p:cNvPr id="5" name="TextBox 4">
            <a:extLst>
              <a:ext uri="{FF2B5EF4-FFF2-40B4-BE49-F238E27FC236}">
                <a16:creationId xmlns="" xmlns:a16="http://schemas.microsoft.com/office/drawing/2014/main" id="{EAEAB54E-4843-498A-AA95-912F68D7C84F}"/>
              </a:ext>
            </a:extLst>
          </p:cNvPr>
          <p:cNvSpPr txBox="1"/>
          <p:nvPr/>
        </p:nvSpPr>
        <p:spPr>
          <a:xfrm>
            <a:off x="814039" y="4709829"/>
            <a:ext cx="10281424" cy="1077218"/>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Q37  </a:t>
            </a:r>
            <a:r>
              <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What happened to Israel when they </a:t>
            </a:r>
            <a:r>
              <a:rPr kumimoji="0" lang="en-US" sz="3200" b="0" i="0" u="none" strike="noStrike" kern="1200" cap="none" spc="0" normalizeH="0" baseline="0" noProof="0" dirty="0">
                <a:ln>
                  <a:noFill/>
                </a:ln>
                <a:solidFill>
                  <a:srgbClr val="00FF99"/>
                </a:solidFill>
                <a:effectLst/>
                <a:uLnTx/>
                <a:uFillTx/>
                <a:latin typeface="Arial Black" panose="020B0A04020102020204" pitchFamily="34" charset="0"/>
                <a:ea typeface="+mn-ea"/>
                <a:cs typeface="+mn-cs"/>
              </a:rPr>
              <a:t>continually disobeyed </a:t>
            </a:r>
            <a:r>
              <a:rPr kumimoji="0" lang="en-US" sz="3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Yahuwah?</a:t>
            </a:r>
          </a:p>
        </p:txBody>
      </p:sp>
      <p:pic>
        <p:nvPicPr>
          <p:cNvPr id="2" name="Picture 1">
            <a:extLst>
              <a:ext uri="{FF2B5EF4-FFF2-40B4-BE49-F238E27FC236}">
                <a16:creationId xmlns="" xmlns:a16="http://schemas.microsoft.com/office/drawing/2014/main" id="{9A268C0E-A2DA-4230-BAED-045D6D84E3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08699C6A-3694-47A8-B04F-84B1F8603A6B}"/>
              </a:ext>
            </a:extLst>
          </p:cNvPr>
          <p:cNvSpPr>
            <a:spLocks noGrp="1"/>
          </p:cNvSpPr>
          <p:nvPr>
            <p:ph type="sldNum" sz="quarter" idx="12"/>
          </p:nvPr>
        </p:nvSpPr>
        <p:spPr/>
        <p:txBody>
          <a:bodyPr/>
          <a:lstStyle/>
          <a:p>
            <a:fld id="{E024B12A-4FDB-43B8-A106-5F6FADD80DBF}" type="slidenum">
              <a:rPr lang="en-US" smtClean="0">
                <a:solidFill>
                  <a:schemeClr val="bg1"/>
                </a:solidFill>
              </a:rPr>
              <a:t>71</a:t>
            </a:fld>
            <a:endParaRPr lang="en-US" dirty="0">
              <a:solidFill>
                <a:schemeClr val="bg1"/>
              </a:solidFill>
            </a:endParaRPr>
          </a:p>
        </p:txBody>
      </p:sp>
    </p:spTree>
    <p:extLst>
      <p:ext uri="{BB962C8B-B14F-4D97-AF65-F5344CB8AC3E}">
        <p14:creationId xmlns:p14="http://schemas.microsoft.com/office/powerpoint/2010/main" val="1269320423"/>
      </p:ext>
    </p:extLst>
  </p:cSld>
  <p:clrMapOvr>
    <a:masterClrMapping/>
  </p:clrMapOvr>
  <p:transition spd="slow" advTm="10691">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62515" y="366623"/>
            <a:ext cx="11291777"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Israel CYCLED downward in disobedience away from Yahuwah. Starting in  Judges 2:11 </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Then the children of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Yisra’ěl</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did evil in the eyes of</a:t>
            </a: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יהוה,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(YHVH) and served the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Ba‛als</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they </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sinned;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in 2:14 Yahuwah sold them to oppressors and they </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served;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in 2:15,16 they cried to or supplicated to Yahuwah and He saved or delivered them. This pattern goes on for six more times. Each servitude is more fierce and harsh upon them.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“So they forsook</a:t>
            </a:r>
            <a:r>
              <a:rPr kumimoji="0" lang="he-IL"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יהוה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(YHVH) and served Ba‛al and the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Ashtoreths</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And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 displeasure of </a:t>
            </a:r>
            <a:r>
              <a:rPr kumimoji="0" lang="he-IL"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יהוה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(YHVH)  turned against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Yisra’ěl</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Therefore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He gave them into the hands of plunderers who despoiled them. </a:t>
            </a:r>
            <a:r>
              <a:rPr kumimoji="0" lang="en-US" sz="2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And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He sold them into the hands of their enemies all around, and they were unable to stand before their enemies any longer. </a:t>
            </a:r>
            <a:r>
              <a:rPr kumimoji="0" lang="en-US" sz="2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Wherever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they went out, the hand of </a:t>
            </a:r>
            <a:r>
              <a:rPr kumimoji="0" lang="he-IL"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יהוה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(YHVH) was against them for evil, as </a:t>
            </a:r>
            <a:r>
              <a:rPr kumimoji="0" lang="he-IL"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יהוה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(YHVH) had spoken, and as </a:t>
            </a:r>
            <a:r>
              <a:rPr kumimoji="0" lang="he-IL"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יהוה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(YHVH) had sworn to them</a:t>
            </a:r>
            <a:r>
              <a:rPr kumimoji="0" lang="en-US" sz="2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And they were distressed – </a:t>
            </a:r>
            <a:r>
              <a:rPr kumimoji="0" lang="en-US" sz="2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greatly”</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(Judges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2:13 to 15 </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Scriptures 2009</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8B2D384A-135D-4FFC-9EB2-1F66143788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txBox="1">
            <a:spLocks/>
          </p:cNvSpPr>
          <p:nvPr/>
        </p:nvSpPr>
        <p:spPr>
          <a:xfrm>
            <a:off x="9238125" y="630255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24B12A-4FDB-43B8-A106-5F6FADD80DBF}" type="slidenum">
              <a:rPr lang="en-US" smtClean="0"/>
              <a:pPr/>
              <a:t>72</a:t>
            </a:fld>
            <a:endParaRPr lang="en-US" dirty="0"/>
          </a:p>
        </p:txBody>
      </p:sp>
    </p:spTree>
    <p:extLst>
      <p:ext uri="{BB962C8B-B14F-4D97-AF65-F5344CB8AC3E}">
        <p14:creationId xmlns:p14="http://schemas.microsoft.com/office/powerpoint/2010/main" val="872771292"/>
      </p:ext>
    </p:extLst>
  </p:cSld>
  <p:clrMapOvr>
    <a:masterClrMapping/>
  </p:clrMapOvr>
  <p:transition spd="slow" advTm="82696">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2F19B711-C590-44D1-9AA8-9F143B0ED5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C0C79CF2-6A1C-4636-84CE-ABB2BE191D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7A5D17DF-AD65-402C-A95C-F13C770C9F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ABFF3A84-8B15-4BAE-94CE-B33192D0E8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6669" y="965984"/>
            <a:ext cx="3497683" cy="3497683"/>
          </a:xfrm>
          <a:prstGeom prst="rect">
            <a:avLst/>
          </a:prstGeom>
        </p:spPr>
      </p:pic>
      <p:pic>
        <p:nvPicPr>
          <p:cNvPr id="7" name="Picture 6">
            <a:extLst>
              <a:ext uri="{FF2B5EF4-FFF2-40B4-BE49-F238E27FC236}">
                <a16:creationId xmlns="" xmlns:a16="http://schemas.microsoft.com/office/drawing/2014/main" id="{EA692CD4-1F35-4047-B5B0-49DD7C9404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1883" y="817838"/>
            <a:ext cx="4358484" cy="34976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 xmlns:a16="http://schemas.microsoft.com/office/drawing/2014/main" id="{9FB620AD-D6F2-426A-892B-5B2BC521A7C2}"/>
              </a:ext>
            </a:extLst>
          </p:cNvPr>
          <p:cNvSpPr txBox="1"/>
          <p:nvPr/>
        </p:nvSpPr>
        <p:spPr>
          <a:xfrm>
            <a:off x="1284247" y="4814798"/>
            <a:ext cx="9878123" cy="1077218"/>
          </a:xfrm>
          <a:prstGeom prst="rect">
            <a:avLst/>
          </a:prstGeom>
          <a:noFill/>
        </p:spPr>
        <p:txBody>
          <a:bodyPr wrap="square" rtlCol="0">
            <a:spAutoFit/>
          </a:bodyPr>
          <a:lstStyle/>
          <a:p>
            <a:pPr marL="0" marR="0" algn="ctr"/>
            <a:r>
              <a:rPr lang="en-US" sz="3200" b="1" dirty="0" smtClean="0">
                <a:effectLst/>
                <a:latin typeface="Arial" panose="020B0604020202020204" pitchFamily="34" charset="0"/>
                <a:ea typeface="Times New Roman" panose="02020603050405020304" pitchFamily="18" charset="0"/>
              </a:rPr>
              <a:t>Q38  </a:t>
            </a:r>
            <a:r>
              <a:rPr lang="en-US" sz="3200" b="1" dirty="0">
                <a:effectLst/>
                <a:latin typeface="Arial" panose="020B0604020202020204" pitchFamily="34" charset="0"/>
                <a:ea typeface="Times New Roman" panose="02020603050405020304" pitchFamily="18" charset="0"/>
              </a:rPr>
              <a:t>What happened to Israel when they neglected the Torah of Yahuwah?</a:t>
            </a:r>
            <a:endParaRPr lang="en-US" sz="3200" dirty="0">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 xmlns:a16="http://schemas.microsoft.com/office/drawing/2014/main" id="{AF298982-4780-4809-A605-4826AD6C7A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13" name="Slide Number Placeholder 12">
            <a:extLst>
              <a:ext uri="{FF2B5EF4-FFF2-40B4-BE49-F238E27FC236}">
                <a16:creationId xmlns="" xmlns:a16="http://schemas.microsoft.com/office/drawing/2014/main" id="{52024AD2-B38E-4FAB-9BCF-CC36CBC1F9CA}"/>
              </a:ext>
            </a:extLst>
          </p:cNvPr>
          <p:cNvSpPr>
            <a:spLocks noGrp="1"/>
          </p:cNvSpPr>
          <p:nvPr>
            <p:ph type="sldNum" sz="quarter" idx="12"/>
          </p:nvPr>
        </p:nvSpPr>
        <p:spPr/>
        <p:txBody>
          <a:bodyPr/>
          <a:lstStyle/>
          <a:p>
            <a:fld id="{E024B12A-4FDB-43B8-A106-5F6FADD80DBF}" type="slidenum">
              <a:rPr lang="en-US" smtClean="0"/>
              <a:t>73</a:t>
            </a:fld>
            <a:endParaRPr lang="en-US"/>
          </a:p>
        </p:txBody>
      </p:sp>
    </p:spTree>
    <p:extLst>
      <p:ext uri="{BB962C8B-B14F-4D97-AF65-F5344CB8AC3E}">
        <p14:creationId xmlns:p14="http://schemas.microsoft.com/office/powerpoint/2010/main" val="3004197739"/>
      </p:ext>
    </p:extLst>
  </p:cSld>
  <p:clrMapOvr>
    <a:masterClrMapping/>
  </p:clrMapOvr>
  <p:transition spd="slow" advTm="8531">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62515" y="797510"/>
            <a:ext cx="11291777"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Israel NEGLECTED pursuing the Torah of Yahuwah. According to Judges </a:t>
            </a:r>
            <a:r>
              <a:rPr kumimoji="0" lang="en-US" sz="4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2:10 they </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broke his commandments, statutes and judgments. </a:t>
            </a:r>
            <a:r>
              <a:rPr kumimoji="0" lang="en-US" sz="4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4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4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They </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neglected a personal relationship with Yahuwah through meditating on the Torah and  prayer.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Do you make time each day to read the Scriptures, pray, study, memorize Scripture and serve Yahuwah? Or do you make excuses </a:t>
            </a: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40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that </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you don’t have enough time? </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B60C5274-C3F9-41F8-851E-F1D974755A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txBox="1">
            <a:spLocks/>
          </p:cNvSpPr>
          <p:nvPr/>
        </p:nvSpPr>
        <p:spPr>
          <a:xfrm>
            <a:off x="9238125" y="630255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24B12A-4FDB-43B8-A106-5F6FADD80DBF}" type="slidenum">
              <a:rPr lang="en-US" smtClean="0"/>
              <a:pPr/>
              <a:t>74</a:t>
            </a:fld>
            <a:endParaRPr lang="en-US" dirty="0"/>
          </a:p>
        </p:txBody>
      </p:sp>
    </p:spTree>
    <p:custDataLst>
      <p:tags r:id="rId1"/>
    </p:custDataLst>
    <p:extLst>
      <p:ext uri="{BB962C8B-B14F-4D97-AF65-F5344CB8AC3E}">
        <p14:creationId xmlns:p14="http://schemas.microsoft.com/office/powerpoint/2010/main" val="1537374873"/>
      </p:ext>
    </p:extLst>
  </p:cSld>
  <p:clrMapOvr>
    <a:masterClrMapping/>
  </p:clrMapOvr>
  <p:transition spd="slow" advTm="3570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1000" fill="hold"/>
                                        <p:tgtEl>
                                          <p:spTgt spid="6">
                                            <p:txEl>
                                              <p:pRg st="1" end="1"/>
                                            </p:txEl>
                                          </p:spTgt>
                                        </p:tgtEl>
                                        <p:attrNameLst>
                                          <p:attrName>ppt_w</p:attrName>
                                        </p:attrNameLst>
                                      </p:cBhvr>
                                      <p:tavLst>
                                        <p:tav tm="0">
                                          <p:val>
                                            <p:strVal val="#ppt_w+.3"/>
                                          </p:val>
                                        </p:tav>
                                        <p:tav tm="100000">
                                          <p:val>
                                            <p:strVal val="#ppt_w"/>
                                          </p:val>
                                        </p:tav>
                                      </p:tavLst>
                                    </p:anim>
                                    <p:anim calcmode="lin" valueType="num">
                                      <p:cBhvr>
                                        <p:cTn id="8"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 xmlns:a16="http://schemas.microsoft.com/office/drawing/2014/main" id="{D99D2C73-08B0-4F6B-A8E9-4651E6BDBE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968DB88C-7EF2-487C-85D1-848F61F13E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68FB7533-DB09-4B4E-A36E-9740ED36F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92044" y="643467"/>
            <a:ext cx="2835712" cy="3079511"/>
          </a:xfrm>
          <a:prstGeom prst="rect">
            <a:avLst/>
          </a:prstGeom>
        </p:spPr>
      </p:pic>
      <p:pic>
        <p:nvPicPr>
          <p:cNvPr id="4" name="Picture 3">
            <a:extLst>
              <a:ext uri="{FF2B5EF4-FFF2-40B4-BE49-F238E27FC236}">
                <a16:creationId xmlns="" xmlns:a16="http://schemas.microsoft.com/office/drawing/2014/main" id="{61DF6972-A371-4414-B222-C5F2B8E50A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8057" r="9620" b="-1"/>
          <a:stretch/>
        </p:blipFill>
        <p:spPr>
          <a:xfrm>
            <a:off x="6176432" y="643467"/>
            <a:ext cx="5372100" cy="5571066"/>
          </a:xfrm>
          <a:prstGeom prst="rect">
            <a:avLst/>
          </a:prstGeom>
          <a:scene3d>
            <a:camera prst="orthographicFront"/>
            <a:lightRig rig="threePt" dir="t"/>
          </a:scene3d>
          <a:sp3d>
            <a:bevelT w="152400" h="50800" prst="softRound"/>
          </a:sp3d>
        </p:spPr>
      </p:pic>
      <p:sp>
        <p:nvSpPr>
          <p:cNvPr id="5" name="TextBox 4">
            <a:extLst>
              <a:ext uri="{FF2B5EF4-FFF2-40B4-BE49-F238E27FC236}">
                <a16:creationId xmlns="" xmlns:a16="http://schemas.microsoft.com/office/drawing/2014/main" id="{A563BBB4-3D39-4D58-A498-A5969690B434}"/>
              </a:ext>
            </a:extLst>
          </p:cNvPr>
          <p:cNvSpPr txBox="1"/>
          <p:nvPr/>
        </p:nvSpPr>
        <p:spPr>
          <a:xfrm>
            <a:off x="970156" y="4114800"/>
            <a:ext cx="4861932" cy="1754326"/>
          </a:xfrm>
          <a:prstGeom prst="rect">
            <a:avLst/>
          </a:prstGeom>
          <a:noFill/>
        </p:spPr>
        <p:txBody>
          <a:bodyPr wrap="square" rtlCol="0">
            <a:spAutoFit/>
            <a:scene3d>
              <a:camera prst="orthographicFront"/>
              <a:lightRig rig="threePt" dir="t"/>
            </a:scene3d>
            <a:sp3d extrusionH="57150">
              <a:bevelT w="38100" h="38100"/>
            </a:sp3d>
          </a:bodyPr>
          <a:lstStyle/>
          <a:p>
            <a:pPr marL="0" marR="0" algn="ctr"/>
            <a:r>
              <a:rPr lang="en-US" sz="3600" b="1" dirty="0">
                <a:solidFill>
                  <a:schemeClr val="bg1"/>
                </a:solidFill>
                <a:effectLst/>
                <a:latin typeface="Arial" panose="020B0604020202020204" pitchFamily="34" charset="0"/>
                <a:ea typeface="Times New Roman" panose="02020603050405020304" pitchFamily="18" charset="0"/>
              </a:rPr>
              <a:t>Q39 </a:t>
            </a:r>
            <a:r>
              <a:rPr lang="en-US" sz="3600" b="1" dirty="0" smtClean="0">
                <a:solidFill>
                  <a:schemeClr val="bg1"/>
                </a:solidFill>
                <a:effectLst/>
                <a:latin typeface="Arial" panose="020B0604020202020204" pitchFamily="34" charset="0"/>
                <a:ea typeface="Times New Roman" panose="02020603050405020304" pitchFamily="18" charset="0"/>
              </a:rPr>
              <a:t> What </a:t>
            </a:r>
            <a:r>
              <a:rPr lang="en-US" sz="3600" b="1" dirty="0">
                <a:solidFill>
                  <a:schemeClr val="bg1"/>
                </a:solidFill>
                <a:effectLst/>
                <a:latin typeface="Arial" panose="020B0604020202020204" pitchFamily="34" charset="0"/>
                <a:ea typeface="Times New Roman" panose="02020603050405020304" pitchFamily="18" charset="0"/>
              </a:rPr>
              <a:t>happened when Israel married pagan unbelievers?</a:t>
            </a:r>
            <a:endParaRPr lang="en-US" sz="3600" dirty="0">
              <a:solidFill>
                <a:schemeClr val="bg1"/>
              </a:solidFill>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 xmlns:a16="http://schemas.microsoft.com/office/drawing/2014/main" id="{D5329292-A28A-4412-A273-E8963AB343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6">
            <a:extLst>
              <a:ext uri="{FF2B5EF4-FFF2-40B4-BE49-F238E27FC236}">
                <a16:creationId xmlns="" xmlns:a16="http://schemas.microsoft.com/office/drawing/2014/main" id="{E135EF72-FDF6-404D-BC36-7D65B109F267}"/>
              </a:ext>
            </a:extLst>
          </p:cNvPr>
          <p:cNvSpPr>
            <a:spLocks noGrp="1"/>
          </p:cNvSpPr>
          <p:nvPr>
            <p:ph type="sldNum" sz="quarter" idx="12"/>
          </p:nvPr>
        </p:nvSpPr>
        <p:spPr/>
        <p:txBody>
          <a:bodyPr/>
          <a:lstStyle/>
          <a:p>
            <a:fld id="{E024B12A-4FDB-43B8-A106-5F6FADD80DBF}" type="slidenum">
              <a:rPr lang="en-US" smtClean="0">
                <a:solidFill>
                  <a:schemeClr val="bg1"/>
                </a:solidFill>
              </a:rPr>
              <a:t>75</a:t>
            </a:fld>
            <a:endParaRPr lang="en-US" dirty="0">
              <a:solidFill>
                <a:schemeClr val="bg1"/>
              </a:solidFill>
            </a:endParaRPr>
          </a:p>
        </p:txBody>
      </p:sp>
    </p:spTree>
    <p:extLst>
      <p:ext uri="{BB962C8B-B14F-4D97-AF65-F5344CB8AC3E}">
        <p14:creationId xmlns:p14="http://schemas.microsoft.com/office/powerpoint/2010/main" val="1131896293"/>
      </p:ext>
    </p:extLst>
  </p:cSld>
  <p:clrMapOvr>
    <a:masterClrMapping/>
  </p:clrMapOvr>
  <p:transition spd="slow" advTm="9228">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62515" y="335845"/>
            <a:ext cx="11291777"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Israel MINGLED by intermarrying with the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pagans (Judges 3:6).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They shared life with those who denied their Master and learned their evil ways. Today it is happening all the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time;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one spouse is a believer, and the other is not.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This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causes compromise and spiritual suicide thus disobeying Yahuwah for the sake of compromise.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36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Also </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in our world today, the sexual dancing, going to pubs, wild parties, exposure to indecent movies, </a:t>
            </a:r>
            <a:r>
              <a:rPr kumimoji="0" lang="en-US" sz="36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sports, </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compromising dating relationships, immodest clothing and a basic hunger for set-apart living is lacking. </a:t>
            </a:r>
            <a:r>
              <a:rPr kumimoji="0" lang="en-US" sz="36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36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3600" b="1" i="0" u="none" strike="noStrike" kern="1200" cap="none" spc="0" normalizeH="0" baseline="0" noProof="0" dirty="0" smtClean="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Arial" panose="020B0604020202020204" pitchFamily="34" charset="0"/>
              </a:rPr>
              <a:t>Sadly</a:t>
            </a:r>
            <a:r>
              <a:rPr kumimoji="0" lang="en-US" sz="36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Arial" panose="020B0604020202020204" pitchFamily="34" charset="0"/>
              </a:rPr>
              <a:t>, Yahuwah is nowhere to be found. </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17A4F9BC-9B06-4EAE-A9C5-1EFD7AB08E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76</a:t>
            </a:fld>
            <a:endParaRPr lang="en-US" dirty="0"/>
          </a:p>
        </p:txBody>
      </p:sp>
    </p:spTree>
    <p:extLst>
      <p:ext uri="{BB962C8B-B14F-4D97-AF65-F5344CB8AC3E}">
        <p14:creationId xmlns:p14="http://schemas.microsoft.com/office/powerpoint/2010/main" val="2505700353"/>
      </p:ext>
    </p:extLst>
  </p:cSld>
  <p:clrMapOvr>
    <a:masterClrMapping/>
  </p:clrMapOvr>
  <p:transition spd="slow" advTm="53717">
    <p:fade/>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 xmlns:a16="http://schemas.microsoft.com/office/drawing/2014/main" id="{1D50F262-343C-4101-AB3C-9DA1072F73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8AB582B6-1EC6-4016-A016-C986A26F2A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2" name="Picture 1">
            <a:extLst>
              <a:ext uri="{FF2B5EF4-FFF2-40B4-BE49-F238E27FC236}">
                <a16:creationId xmlns="" xmlns:a16="http://schemas.microsoft.com/office/drawing/2014/main" id="{ED8BAABB-095A-4317-9F68-0321921B8D5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5295" r="2" b="2"/>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49" name="Freeform: Shape 48">
            <a:extLst>
              <a:ext uri="{FF2B5EF4-FFF2-40B4-BE49-F238E27FC236}">
                <a16:creationId xmlns="" xmlns:a16="http://schemas.microsoft.com/office/drawing/2014/main" id="{6A0924B3-0260-445E-AFD7-9533C0D1B3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 name="Freeform: Shape 50">
            <a:extLst>
              <a:ext uri="{FF2B5EF4-FFF2-40B4-BE49-F238E27FC236}">
                <a16:creationId xmlns="" xmlns:a16="http://schemas.microsoft.com/office/drawing/2014/main" id="{7C34E8CB-B972-4A94-8469-315C10C2A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5BE53775-9131-48BF-A959-1F89B55947C2}"/>
              </a:ext>
            </a:extLst>
          </p:cNvPr>
          <p:cNvSpPr txBox="1"/>
          <p:nvPr/>
        </p:nvSpPr>
        <p:spPr>
          <a:xfrm>
            <a:off x="438913" y="1511589"/>
            <a:ext cx="3430958" cy="2896432"/>
          </a:xfrm>
          <a:prstGeom prst="rect">
            <a:avLst/>
          </a:prstGeom>
        </p:spPr>
        <p:txBody>
          <a:bodyPr vert="horz" lIns="91440" tIns="45720" rIns="91440" bIns="45720" rtlCol="0" anchor="b">
            <a:normAutofit/>
          </a:bodyPr>
          <a:lstStyle/>
          <a:p>
            <a:pPr marL="0" marR="0" algn="ctr">
              <a:lnSpc>
                <a:spcPct val="90000"/>
              </a:lnSpc>
              <a:spcBef>
                <a:spcPct val="0"/>
              </a:spcBef>
            </a:pPr>
            <a:r>
              <a:rPr lang="en-US" sz="4000" b="1" kern="1200" dirty="0">
                <a:solidFill>
                  <a:schemeClr val="tx1"/>
                </a:solidFill>
                <a:effectLst/>
                <a:latin typeface="Arial Black" panose="020B0A04020102020204" pitchFamily="34" charset="0"/>
                <a:ea typeface="+mj-ea"/>
                <a:cs typeface="+mj-cs"/>
              </a:rPr>
              <a:t>Q40 </a:t>
            </a:r>
            <a:r>
              <a:rPr lang="en-US" sz="4000" b="1" kern="1200" dirty="0" smtClean="0">
                <a:solidFill>
                  <a:schemeClr val="tx1"/>
                </a:solidFill>
                <a:effectLst/>
                <a:latin typeface="Arial Black" panose="020B0A04020102020204" pitchFamily="34" charset="0"/>
                <a:ea typeface="+mj-ea"/>
                <a:cs typeface="+mj-cs"/>
              </a:rPr>
              <a:t> How </a:t>
            </a:r>
            <a:r>
              <a:rPr lang="en-US" sz="4000" b="1" kern="1200" dirty="0">
                <a:solidFill>
                  <a:schemeClr val="tx1"/>
                </a:solidFill>
                <a:effectLst/>
                <a:latin typeface="Arial Black" panose="020B0A04020102020204" pitchFamily="34" charset="0"/>
                <a:ea typeface="+mj-ea"/>
                <a:cs typeface="+mj-cs"/>
              </a:rPr>
              <a:t>did Israel abandon Yahuwah?</a:t>
            </a:r>
            <a:endParaRPr lang="en-US" sz="4000" kern="1200" dirty="0">
              <a:solidFill>
                <a:schemeClr val="tx1"/>
              </a:solidFill>
              <a:effectLst/>
              <a:latin typeface="Arial Black" panose="020B0A04020102020204" pitchFamily="34" charset="0"/>
              <a:ea typeface="+mj-ea"/>
              <a:cs typeface="+mj-cs"/>
            </a:endParaRPr>
          </a:p>
          <a:p>
            <a:pPr marL="0" marR="0" lvl="0" indent="0" fontAlgn="auto">
              <a:lnSpc>
                <a:spcPct val="90000"/>
              </a:lnSpc>
              <a:spcBef>
                <a:spcPct val="0"/>
              </a:spcBef>
              <a:spcAft>
                <a:spcPts val="600"/>
              </a:spcAft>
              <a:buClrTx/>
              <a:buSzTx/>
              <a:tabLst/>
              <a:defRPr/>
            </a:pP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53" name="Rectangle 52">
            <a:extLst>
              <a:ext uri="{FF2B5EF4-FFF2-40B4-BE49-F238E27FC236}">
                <a16:creationId xmlns="" xmlns:a16="http://schemas.microsoft.com/office/drawing/2014/main" id="{114A821F-8663-46BA-8CC0-D4C44F639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55" name="Rectangle 54">
            <a:extLst>
              <a:ext uri="{FF2B5EF4-FFF2-40B4-BE49-F238E27FC236}">
                <a16:creationId xmlns="" xmlns:a16="http://schemas.microsoft.com/office/drawing/2014/main" id="{67EF550F-47CE-4FB2-9DAC-12AD835C83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3E76C6B4-58AC-48A1-B5C7-98C7CDFF3C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9" name="Slide Number Placeholder 8">
            <a:extLst>
              <a:ext uri="{FF2B5EF4-FFF2-40B4-BE49-F238E27FC236}">
                <a16:creationId xmlns="" xmlns:a16="http://schemas.microsoft.com/office/drawing/2014/main" id="{847B0D79-57EE-4D46-B4EC-29DB807B01FB}"/>
              </a:ext>
            </a:extLst>
          </p:cNvPr>
          <p:cNvSpPr>
            <a:spLocks noGrp="1"/>
          </p:cNvSpPr>
          <p:nvPr>
            <p:ph type="sldNum" sz="quarter" idx="12"/>
          </p:nvPr>
        </p:nvSpPr>
        <p:spPr/>
        <p:txBody>
          <a:bodyPr/>
          <a:lstStyle/>
          <a:p>
            <a:fld id="{E024B12A-4FDB-43B8-A106-5F6FADD80DBF}" type="slidenum">
              <a:rPr lang="en-US" smtClean="0"/>
              <a:t>77</a:t>
            </a:fld>
            <a:endParaRPr lang="en-US"/>
          </a:p>
        </p:txBody>
      </p:sp>
    </p:spTree>
    <p:extLst>
      <p:ext uri="{BB962C8B-B14F-4D97-AF65-F5344CB8AC3E}">
        <p14:creationId xmlns:p14="http://schemas.microsoft.com/office/powerpoint/2010/main" val="537346619"/>
      </p:ext>
    </p:extLst>
  </p:cSld>
  <p:clrMapOvr>
    <a:masterClrMapping/>
  </p:clrMapOvr>
  <p:transition spd="slow" advTm="8531">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50111" y="536567"/>
            <a:ext cx="11291777"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Israel ABANDONED the exclusiveness of Yahuwah by following other </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gods</a:t>
            </a:r>
            <a:r>
              <a:rPr lang="en-US" sz="3200" b="1"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3200" b="1" dirty="0" smtClean="0">
                <a:solidFill>
                  <a:prstClr val="black"/>
                </a:solidFill>
                <a:latin typeface="Calibri" panose="020F0502020204030204" pitchFamily="34" charset="0"/>
                <a:ea typeface="Calibri" panose="020F0502020204030204" pitchFamily="34" charset="0"/>
                <a:cs typeface="Arial" panose="020B0604020202020204" pitchFamily="34" charset="0"/>
              </a:rPr>
              <a:t>(</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Judges 3:7).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This direction taken by Israel is known as syncretism, the blending together of various religions, truth and error. </a:t>
            </a:r>
            <a:r>
              <a:rPr kumimoji="0" lang="en-US" sz="3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Arial" panose="020B0604020202020204" pitchFamily="34" charset="0"/>
              </a:rPr>
              <a:t>The idols of the pagans are demons sending the spirit of compromise to pull you away from Yahuwah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Leviticus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17:7 </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And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they shall no more offer their sacrifices unto devils, after whom they have gone a whoring. </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This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shall be a statute forever unto them throughout their generations.                                                                       Deuteronomy 32:17 </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They sacrificed unto devils, not to </a:t>
            </a:r>
            <a:r>
              <a:rPr kumimoji="0" lang="en-US" sz="3200" b="1"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Yahuwah</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to gods whom they knew not, to new gods that came newly up, whom your fathers feared </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not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KJV</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EAA52E56-CD79-4651-A667-52C7E82539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78</a:t>
            </a:fld>
            <a:endParaRPr lang="en-US" dirty="0"/>
          </a:p>
        </p:txBody>
      </p:sp>
    </p:spTree>
    <p:extLst>
      <p:ext uri="{BB962C8B-B14F-4D97-AF65-F5344CB8AC3E}">
        <p14:creationId xmlns:p14="http://schemas.microsoft.com/office/powerpoint/2010/main" val="4185502635"/>
      </p:ext>
    </p:extLst>
  </p:cSld>
  <p:clrMapOvr>
    <a:masterClrMapping/>
  </p:clrMapOvr>
  <p:transition spd="slow" advTm="60823">
    <p:fad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561624" y="617944"/>
            <a:ext cx="10645353" cy="5509200"/>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1 Corinthians 10:20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But I say, that the things which the Gentiles sacrifice, </a:t>
            </a:r>
            <a:r>
              <a:rPr kumimoji="0" lang="en-US" sz="32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Arial" panose="020B0604020202020204" pitchFamily="34" charset="0"/>
              </a:rPr>
              <a:t>they sacrifice to devils</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and not to Yahuwah: and I would not that you should have fellowship with </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devils” </a:t>
            </a:r>
            <a:r>
              <a:rPr kumimoji="0" lang="en-US" sz="320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en-US" sz="2800" i="0"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ESV</a:t>
            </a:r>
            <a:r>
              <a:rPr kumimoji="0" lang="en-US" sz="320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When you partake in Sunday church services, Christmas, Easter and other pagan holidays </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you are worshipping </a:t>
            </a:r>
            <a:r>
              <a:rPr kumimoji="0" lang="en-US" sz="3200" b="1"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demons</a:t>
            </a:r>
            <a:r>
              <a:rPr kumimoji="0" lang="en-US" sz="320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We cannot compromise with the ecumenical, interfaith ministry, including all Christianity which is so lukewarm and </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compromising;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where doctrine is diluted or abandoned so no one is offended. If you truly love Yahuwah your obedience to the Scriptures will be your fruit. </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FE3A9F4D-9D60-45EB-9D31-9106CEAAD9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79</a:t>
            </a:fld>
            <a:endParaRPr lang="en-US" dirty="0"/>
          </a:p>
        </p:txBody>
      </p:sp>
    </p:spTree>
    <p:custDataLst>
      <p:tags r:id="rId1"/>
    </p:custDataLst>
    <p:extLst>
      <p:ext uri="{BB962C8B-B14F-4D97-AF65-F5344CB8AC3E}">
        <p14:creationId xmlns:p14="http://schemas.microsoft.com/office/powerpoint/2010/main" val="1501264519"/>
      </p:ext>
    </p:extLst>
  </p:cSld>
  <p:clrMapOvr>
    <a:masterClrMapping/>
  </p:clrMapOvr>
  <p:transition spd="slow" advTm="5274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1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B6EEB8FC-B220-4F9B-87D2-BFE5D40D41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7619" y="4258733"/>
            <a:ext cx="4664780" cy="2029178"/>
          </a:xfrm>
          <a:prstGeom prst="rect">
            <a:avLst/>
          </a:prstGeom>
        </p:spPr>
      </p:pic>
      <p:sp>
        <p:nvSpPr>
          <p:cNvPr id="4" name="TextBox 3">
            <a:extLst>
              <a:ext uri="{FF2B5EF4-FFF2-40B4-BE49-F238E27FC236}">
                <a16:creationId xmlns="" xmlns:a16="http://schemas.microsoft.com/office/drawing/2014/main" id="{716AD62F-7FF3-4FCB-BE09-2EAAC89B552C}"/>
              </a:ext>
            </a:extLst>
          </p:cNvPr>
          <p:cNvSpPr txBox="1"/>
          <p:nvPr/>
        </p:nvSpPr>
        <p:spPr>
          <a:xfrm>
            <a:off x="7425932" y="1092123"/>
            <a:ext cx="3648154" cy="1569660"/>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latin typeface="Arial" panose="020B0604020202020204" pitchFamily="34" charset="0"/>
                <a:cs typeface="Arial" panose="020B0604020202020204" pitchFamily="34" charset="0"/>
              </a:rPr>
              <a:t>Q1 What is the meaning of compromise</a:t>
            </a:r>
            <a:r>
              <a:rPr lang="en-US" sz="3200" b="1" dirty="0" smtClean="0">
                <a:latin typeface="Arial" panose="020B0604020202020204" pitchFamily="34" charset="0"/>
                <a:cs typeface="Arial" panose="020B0604020202020204" pitchFamily="34" charset="0"/>
              </a:rPr>
              <a:t>?</a:t>
            </a:r>
            <a:endParaRPr lang="en-US" dirty="0"/>
          </a:p>
        </p:txBody>
      </p:sp>
      <p:sp>
        <p:nvSpPr>
          <p:cNvPr id="5" name="TextBox 4">
            <a:extLst>
              <a:ext uri="{FF2B5EF4-FFF2-40B4-BE49-F238E27FC236}">
                <a16:creationId xmlns="" xmlns:a16="http://schemas.microsoft.com/office/drawing/2014/main" id="{2314CA69-0E33-41C1-8F8B-00EBBE1456E2}"/>
              </a:ext>
            </a:extLst>
          </p:cNvPr>
          <p:cNvSpPr txBox="1"/>
          <p:nvPr/>
        </p:nvSpPr>
        <p:spPr>
          <a:xfrm>
            <a:off x="914458" y="1092123"/>
            <a:ext cx="5878284" cy="4401205"/>
          </a:xfrm>
          <a:prstGeom prst="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dirty="0"/>
              <a:t>To give up something that you want or believe in order to make everyone happy. Compromise can also mean holding onto something you enjoy doing even though you know it is wrong in Yahuwah's eyes. </a:t>
            </a:r>
            <a:r>
              <a:rPr lang="en-US" sz="2800" dirty="0" smtClean="0"/>
              <a:t/>
            </a:r>
            <a:br>
              <a:rPr lang="en-US" sz="2800" dirty="0" smtClean="0"/>
            </a:br>
            <a:r>
              <a:rPr lang="en-US" sz="2800" dirty="0" smtClean="0"/>
              <a:t>Compromise </a:t>
            </a:r>
            <a:r>
              <a:rPr lang="en-US" sz="2800" dirty="0"/>
              <a:t>also means having no set standards or belief systems, go with the flow, to fit in with the crowd. </a:t>
            </a:r>
            <a:r>
              <a:rPr lang="en-US" sz="2800" dirty="0" smtClean="0"/>
              <a:t/>
            </a:r>
            <a:br>
              <a:rPr lang="en-US" sz="2800" dirty="0" smtClean="0"/>
            </a:br>
            <a:r>
              <a:rPr lang="en-US" sz="2800" b="1" dirty="0" smtClean="0">
                <a:solidFill>
                  <a:srgbClr val="0246C3"/>
                </a:solidFill>
              </a:rPr>
              <a:t>It's </a:t>
            </a:r>
            <a:r>
              <a:rPr lang="en-US" sz="2800" b="1" dirty="0">
                <a:solidFill>
                  <a:srgbClr val="0246C3"/>
                </a:solidFill>
              </a:rPr>
              <a:t>very similar to peer pressure. </a:t>
            </a:r>
          </a:p>
        </p:txBody>
      </p:sp>
      <p:pic>
        <p:nvPicPr>
          <p:cNvPr id="2" name="Picture 1">
            <a:extLst>
              <a:ext uri="{FF2B5EF4-FFF2-40B4-BE49-F238E27FC236}">
                <a16:creationId xmlns="" xmlns:a16="http://schemas.microsoft.com/office/drawing/2014/main" id="{4B1279F2-A8E1-4031-814E-B0854BE889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26744BEC-A56E-4F0C-9818-4071AA2FF7B2}"/>
              </a:ext>
            </a:extLst>
          </p:cNvPr>
          <p:cNvSpPr>
            <a:spLocks noGrp="1"/>
          </p:cNvSpPr>
          <p:nvPr>
            <p:ph type="sldNum" sz="quarter" idx="12"/>
          </p:nvPr>
        </p:nvSpPr>
        <p:spPr/>
        <p:txBody>
          <a:bodyPr/>
          <a:lstStyle/>
          <a:p>
            <a:fld id="{E024B12A-4FDB-43B8-A106-5F6FADD80DBF}" type="slidenum">
              <a:rPr lang="en-US" smtClean="0"/>
              <a:t>8</a:t>
            </a:fld>
            <a:endParaRPr lang="en-US"/>
          </a:p>
        </p:txBody>
      </p:sp>
    </p:spTree>
    <p:custDataLst>
      <p:tags r:id="rId1"/>
    </p:custDataLst>
    <p:extLst>
      <p:ext uri="{BB962C8B-B14F-4D97-AF65-F5344CB8AC3E}">
        <p14:creationId xmlns:p14="http://schemas.microsoft.com/office/powerpoint/2010/main" val="1002479138"/>
      </p:ext>
    </p:extLst>
  </p:cSld>
  <p:clrMapOvr>
    <a:masterClrMapping/>
  </p:clrMapOvr>
  <p:transition spd="slow" advTm="3665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oy&#10;&#10;Description automatically generated">
            <a:extLst>
              <a:ext uri="{FF2B5EF4-FFF2-40B4-BE49-F238E27FC236}">
                <a16:creationId xmlns="" xmlns:a16="http://schemas.microsoft.com/office/drawing/2014/main" id="{4E553C8F-BFB3-40C9-9360-1F0BE6BAFE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6849" y="832159"/>
            <a:ext cx="3363538" cy="3363538"/>
          </a:xfrm>
          <a:prstGeom prst="rect">
            <a:avLst/>
          </a:prstGeom>
        </p:spPr>
      </p:pic>
      <p:sp>
        <p:nvSpPr>
          <p:cNvPr id="13" name="Rectangle 12">
            <a:extLst>
              <a:ext uri="{FF2B5EF4-FFF2-40B4-BE49-F238E27FC236}">
                <a16:creationId xmlns=""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70BB9FF2-AC43-473E-A81F-08356B4F6D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3466" y="742950"/>
            <a:ext cx="5372099" cy="5372099"/>
          </a:xfrm>
          <a:prstGeom prst="rect">
            <a:avLst/>
          </a:prstGeom>
          <a:scene3d>
            <a:camera prst="orthographicFront"/>
            <a:lightRig rig="threePt" dir="t"/>
          </a:scene3d>
          <a:sp3d>
            <a:bevelT w="152400" h="50800" prst="softRound"/>
          </a:sp3d>
        </p:spPr>
      </p:pic>
      <p:sp>
        <p:nvSpPr>
          <p:cNvPr id="7" name="TextBox 6">
            <a:extLst>
              <a:ext uri="{FF2B5EF4-FFF2-40B4-BE49-F238E27FC236}">
                <a16:creationId xmlns="" xmlns:a16="http://schemas.microsoft.com/office/drawing/2014/main" id="{5D25663E-72DE-48BB-AF9B-FA777298346F}"/>
              </a:ext>
            </a:extLst>
          </p:cNvPr>
          <p:cNvSpPr txBox="1"/>
          <p:nvPr/>
        </p:nvSpPr>
        <p:spPr>
          <a:xfrm>
            <a:off x="6345044" y="4638907"/>
            <a:ext cx="4906536" cy="1569660"/>
          </a:xfrm>
          <a:prstGeom prst="rect">
            <a:avLst/>
          </a:prstGeom>
          <a:noFill/>
        </p:spPr>
        <p:txBody>
          <a:bodyPr wrap="square" rtlCol="0">
            <a:spAutoFit/>
            <a:scene3d>
              <a:camera prst="orthographicFront"/>
              <a:lightRig rig="threePt" dir="t"/>
            </a:scene3d>
            <a:sp3d extrusionH="57150">
              <a:bevelT w="38100" h="38100"/>
            </a:sp3d>
          </a:bodyPr>
          <a:lstStyle/>
          <a:p>
            <a:pPr marL="0" marR="0" algn="ctr"/>
            <a:r>
              <a:rPr lang="en-US" sz="3200" b="1" dirty="0">
                <a:solidFill>
                  <a:schemeClr val="bg1"/>
                </a:solidFill>
                <a:effectLst/>
                <a:latin typeface="Arial" panose="020B0604020202020204" pitchFamily="34" charset="0"/>
                <a:ea typeface="Times New Roman" panose="02020603050405020304" pitchFamily="18" charset="0"/>
              </a:rPr>
              <a:t>Q41 </a:t>
            </a:r>
            <a:r>
              <a:rPr lang="en-US" sz="3200" b="1" dirty="0" smtClean="0">
                <a:solidFill>
                  <a:schemeClr val="bg1"/>
                </a:solidFill>
                <a:effectLst/>
                <a:latin typeface="Arial" panose="020B0604020202020204" pitchFamily="34" charset="0"/>
                <a:ea typeface="Times New Roman" panose="02020603050405020304" pitchFamily="18" charset="0"/>
              </a:rPr>
              <a:t> Why </a:t>
            </a:r>
            <a:r>
              <a:rPr lang="en-US" sz="3200" b="1" dirty="0">
                <a:solidFill>
                  <a:schemeClr val="bg1"/>
                </a:solidFill>
                <a:effectLst/>
                <a:latin typeface="Arial" panose="020B0604020202020204" pitchFamily="34" charset="0"/>
                <a:ea typeface="Times New Roman" panose="02020603050405020304" pitchFamily="18" charset="0"/>
              </a:rPr>
              <a:t>does </a:t>
            </a:r>
            <a:r>
              <a:rPr lang="en-US" sz="3200" b="1" dirty="0" err="1">
                <a:solidFill>
                  <a:schemeClr val="bg1"/>
                </a:solidFill>
                <a:effectLst/>
                <a:latin typeface="Arial" panose="020B0604020202020204" pitchFamily="34" charset="0"/>
                <a:ea typeface="Times New Roman" panose="02020603050405020304" pitchFamily="18" charset="0"/>
              </a:rPr>
              <a:t>Yahuwah</a:t>
            </a:r>
            <a:r>
              <a:rPr lang="en-US" sz="3200" b="1" dirty="0">
                <a:solidFill>
                  <a:schemeClr val="bg1"/>
                </a:solidFill>
                <a:effectLst/>
                <a:latin typeface="Arial" panose="020B0604020202020204" pitchFamily="34" charset="0"/>
                <a:ea typeface="Times New Roman" panose="02020603050405020304" pitchFamily="18" charset="0"/>
              </a:rPr>
              <a:t> tell you not </a:t>
            </a:r>
            <a:r>
              <a:rPr lang="en-US" sz="3200" b="1" dirty="0" smtClean="0">
                <a:solidFill>
                  <a:schemeClr val="bg1"/>
                </a:solidFill>
                <a:effectLst/>
                <a:latin typeface="Arial" panose="020B0604020202020204" pitchFamily="34" charset="0"/>
                <a:ea typeface="Times New Roman" panose="02020603050405020304" pitchFamily="18" charset="0"/>
              </a:rPr>
              <a:t/>
            </a:r>
            <a:br>
              <a:rPr lang="en-US" sz="3200" b="1" dirty="0" smtClean="0">
                <a:solidFill>
                  <a:schemeClr val="bg1"/>
                </a:solidFill>
                <a:effectLst/>
                <a:latin typeface="Arial" panose="020B0604020202020204" pitchFamily="34" charset="0"/>
                <a:ea typeface="Times New Roman" panose="02020603050405020304" pitchFamily="18" charset="0"/>
              </a:rPr>
            </a:br>
            <a:r>
              <a:rPr lang="en-US" sz="3200" b="1" dirty="0" smtClean="0">
                <a:solidFill>
                  <a:schemeClr val="bg1"/>
                </a:solidFill>
                <a:effectLst/>
                <a:latin typeface="Arial" panose="020B0604020202020204" pitchFamily="34" charset="0"/>
                <a:ea typeface="Times New Roman" panose="02020603050405020304" pitchFamily="18" charset="0"/>
              </a:rPr>
              <a:t>to </a:t>
            </a:r>
            <a:r>
              <a:rPr lang="en-US" sz="3200" b="1" dirty="0">
                <a:solidFill>
                  <a:schemeClr val="bg1"/>
                </a:solidFill>
                <a:effectLst/>
                <a:latin typeface="Arial" panose="020B0604020202020204" pitchFamily="34" charset="0"/>
                <a:ea typeface="Times New Roman" panose="02020603050405020304" pitchFamily="18" charset="0"/>
              </a:rPr>
              <a:t>harden your heart?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 xmlns:a16="http://schemas.microsoft.com/office/drawing/2014/main" id="{3B739810-B4C7-4EE8-926A-B928B5EEBB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9" name="Slide Number Placeholder 8">
            <a:extLst>
              <a:ext uri="{FF2B5EF4-FFF2-40B4-BE49-F238E27FC236}">
                <a16:creationId xmlns="" xmlns:a16="http://schemas.microsoft.com/office/drawing/2014/main" id="{68B3773C-E88C-4E67-B3DE-904BADC9AD69}"/>
              </a:ext>
            </a:extLst>
          </p:cNvPr>
          <p:cNvSpPr>
            <a:spLocks noGrp="1"/>
          </p:cNvSpPr>
          <p:nvPr>
            <p:ph type="sldNum" sz="quarter" idx="12"/>
          </p:nvPr>
        </p:nvSpPr>
        <p:spPr/>
        <p:txBody>
          <a:bodyPr/>
          <a:lstStyle/>
          <a:p>
            <a:fld id="{E024B12A-4FDB-43B8-A106-5F6FADD80DBF}" type="slidenum">
              <a:rPr lang="en-US" smtClean="0">
                <a:solidFill>
                  <a:schemeClr val="bg1"/>
                </a:solidFill>
              </a:rPr>
              <a:t>80</a:t>
            </a:fld>
            <a:endParaRPr lang="en-US" dirty="0">
              <a:solidFill>
                <a:schemeClr val="bg1"/>
              </a:solidFill>
            </a:endParaRPr>
          </a:p>
        </p:txBody>
      </p:sp>
    </p:spTree>
    <p:extLst>
      <p:ext uri="{BB962C8B-B14F-4D97-AF65-F5344CB8AC3E}">
        <p14:creationId xmlns:p14="http://schemas.microsoft.com/office/powerpoint/2010/main" val="2028322099"/>
      </p:ext>
    </p:extLst>
  </p:cSld>
  <p:clrMapOvr>
    <a:masterClrMapping/>
  </p:clrMapOvr>
  <p:transition spd="slow" advTm="9251">
    <p:fade/>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628531" y="731051"/>
            <a:ext cx="1064535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latin typeface="Arial" panose="020B0604020202020204" pitchFamily="34" charset="0"/>
                <a:ea typeface="Calibri" panose="020F0502020204030204" pitchFamily="34" charset="0"/>
              </a:rPr>
              <a:t>Israel HARDENED their heart and they no longer heard the voice of Yahuwah’s Spirit because of their repeated disobedience. They had lived so long with defiled </a:t>
            </a:r>
            <a:r>
              <a:rPr lang="en-US" sz="3200" dirty="0" smtClean="0">
                <a:effectLst/>
                <a:latin typeface="Arial" panose="020B0604020202020204" pitchFamily="34" charset="0"/>
                <a:ea typeface="Calibri" panose="020F0502020204030204" pitchFamily="34" charset="0"/>
              </a:rPr>
              <a:t>minds, </a:t>
            </a:r>
            <a:r>
              <a:rPr lang="en-US" sz="3200" dirty="0">
                <a:effectLst/>
                <a:latin typeface="Arial" panose="020B0604020202020204" pitchFamily="34" charset="0"/>
                <a:ea typeface="Calibri" panose="020F0502020204030204" pitchFamily="34" charset="0"/>
              </a:rPr>
              <a:t>sin no longer pained them. </a:t>
            </a:r>
            <a:r>
              <a:rPr lang="en-US" sz="3200" dirty="0" smtClean="0">
                <a:effectLst/>
                <a:latin typeface="Arial" panose="020B0604020202020204" pitchFamily="34" charset="0"/>
                <a:ea typeface="Calibri" panose="020F0502020204030204" pitchFamily="34" charset="0"/>
              </a:rPr>
              <a:t> We </a:t>
            </a:r>
            <a:r>
              <a:rPr lang="en-US" sz="3200" dirty="0">
                <a:effectLst/>
                <a:latin typeface="Arial" panose="020B0604020202020204" pitchFamily="34" charset="0"/>
                <a:ea typeface="Calibri" panose="020F0502020204030204" pitchFamily="34" charset="0"/>
              </a:rPr>
              <a:t>see this in the growing insensitivity to sin all around us in the Christian churches. They DEPARTED from their true King and Ruler, </a:t>
            </a:r>
            <a:r>
              <a:rPr lang="en-US" sz="3200" dirty="0" smtClean="0">
                <a:effectLst/>
                <a:latin typeface="Arial" panose="020B0604020202020204" pitchFamily="34" charset="0"/>
                <a:ea typeface="Calibri" panose="020F0502020204030204" pitchFamily="34" charset="0"/>
              </a:rPr>
              <a:t/>
            </a:r>
            <a:br>
              <a:rPr lang="en-US" sz="3200" dirty="0" smtClean="0">
                <a:effectLst/>
                <a:latin typeface="Arial" panose="020B0604020202020204" pitchFamily="34" charset="0"/>
                <a:ea typeface="Calibri" panose="020F0502020204030204" pitchFamily="34" charset="0"/>
              </a:rPr>
            </a:br>
            <a:r>
              <a:rPr lang="en-US" sz="3200" dirty="0" smtClean="0">
                <a:effectLst/>
                <a:latin typeface="Arial" panose="020B0604020202020204" pitchFamily="34" charset="0"/>
                <a:ea typeface="Calibri" panose="020F0502020204030204" pitchFamily="34" charset="0"/>
              </a:rPr>
              <a:t>the </a:t>
            </a:r>
            <a:r>
              <a:rPr lang="en-US" sz="3200" dirty="0">
                <a:effectLst/>
                <a:latin typeface="Arial" panose="020B0604020202020204" pitchFamily="34" charset="0"/>
                <a:ea typeface="Calibri" panose="020F0502020204030204" pitchFamily="34" charset="0"/>
              </a:rPr>
              <a:t>Master!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latin typeface="Arial" panose="020B0604020202020204" pitchFamily="34" charset="0"/>
                <a:ea typeface="Calibri" panose="020F0502020204030204" pitchFamily="34" charset="0"/>
              </a:rPr>
              <a:t>When you do what is right in your own eyes, </a:t>
            </a:r>
            <a:r>
              <a:rPr lang="en-US" sz="3200" dirty="0" smtClean="0">
                <a:effectLst/>
                <a:latin typeface="Arial" panose="020B0604020202020204" pitchFamily="34" charset="0"/>
                <a:ea typeface="Calibri" panose="020F0502020204030204" pitchFamily="34" charset="0"/>
              </a:rPr>
              <a:t/>
            </a:r>
            <a:br>
              <a:rPr lang="en-US" sz="3200" dirty="0" smtClean="0">
                <a:effectLst/>
                <a:latin typeface="Arial" panose="020B0604020202020204" pitchFamily="34" charset="0"/>
                <a:ea typeface="Calibri" panose="020F0502020204030204" pitchFamily="34" charset="0"/>
              </a:rPr>
            </a:br>
            <a:r>
              <a:rPr lang="en-US" sz="3200" dirty="0" smtClean="0">
                <a:effectLst/>
                <a:latin typeface="Arial" panose="020B0604020202020204" pitchFamily="34" charset="0"/>
                <a:ea typeface="Calibri" panose="020F0502020204030204" pitchFamily="34" charset="0"/>
              </a:rPr>
              <a:t>you </a:t>
            </a:r>
            <a:r>
              <a:rPr lang="en-US" sz="3200" dirty="0">
                <a:effectLst/>
                <a:latin typeface="Arial" panose="020B0604020202020204" pitchFamily="34" charset="0"/>
                <a:ea typeface="Calibri" panose="020F0502020204030204" pitchFamily="34" charset="0"/>
              </a:rPr>
              <a:t>are not pleasing Yahuwah and you are not walking </a:t>
            </a:r>
            <a:r>
              <a:rPr lang="en-US" sz="3200" dirty="0" smtClean="0">
                <a:effectLst/>
                <a:latin typeface="Arial" panose="020B0604020202020204" pitchFamily="34" charset="0"/>
                <a:ea typeface="Calibri" panose="020F0502020204030204" pitchFamily="34" charset="0"/>
              </a:rPr>
              <a:t/>
            </a:r>
            <a:br>
              <a:rPr lang="en-US" sz="3200" dirty="0" smtClean="0">
                <a:effectLst/>
                <a:latin typeface="Arial" panose="020B0604020202020204" pitchFamily="34" charset="0"/>
                <a:ea typeface="Calibri" panose="020F0502020204030204" pitchFamily="34" charset="0"/>
              </a:rPr>
            </a:br>
            <a:r>
              <a:rPr lang="en-US" sz="3200" dirty="0" smtClean="0">
                <a:effectLst/>
                <a:latin typeface="Arial" panose="020B0604020202020204" pitchFamily="34" charset="0"/>
                <a:ea typeface="Calibri" panose="020F0502020204030204" pitchFamily="34" charset="0"/>
              </a:rPr>
              <a:t>in </a:t>
            </a:r>
            <a:r>
              <a:rPr lang="en-US" sz="3200" dirty="0">
                <a:effectLst/>
                <a:latin typeface="Arial" panose="020B0604020202020204" pitchFamily="34" charset="0"/>
                <a:ea typeface="Calibri" panose="020F0502020204030204" pitchFamily="34" charset="0"/>
              </a:rPr>
              <a:t>Covenant with Him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Judges 21:25</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34D2B213-1EEF-4626-A85D-4F51032AFA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81</a:t>
            </a:fld>
            <a:endParaRPr lang="en-US" dirty="0"/>
          </a:p>
        </p:txBody>
      </p:sp>
    </p:spTree>
    <p:extLst>
      <p:ext uri="{BB962C8B-B14F-4D97-AF65-F5344CB8AC3E}">
        <p14:creationId xmlns:p14="http://schemas.microsoft.com/office/powerpoint/2010/main" val="2435002395"/>
      </p:ext>
    </p:extLst>
  </p:cSld>
  <p:clrMapOvr>
    <a:masterClrMapping/>
  </p:clrMapOvr>
  <p:transition spd="slow" advTm="40644">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444499" y="674400"/>
            <a:ext cx="11163301" cy="5509200"/>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REMAINING IN DISOBEDIENCE REAPS DESTRUCTION </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(Judges 17-21). </a:t>
            </a:r>
            <a:b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Continuing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in ungodliness results in a life of destruction, declension, defilement, darkness and despair. </a:t>
            </a:r>
            <a:endPar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There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are two horrible illustrations of this </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in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the closing chapters.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Idolatry: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see Judges </a:t>
            </a:r>
            <a:r>
              <a:rPr kumimoji="0" lang="en-US" sz="32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17-18; Immorality:  see Judges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19-21.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IF WE WANT TO WALK WITH YAHUWAH IN SPIRIT AND IN TRUTH WE NEED TO BE SET-APART BY BEING OBEDIENT TO THE TORAH. </a:t>
            </a:r>
            <a:r>
              <a:rPr kumimoji="0" lang="en-US" sz="3200" b="1" i="0" u="none" strike="noStrike" kern="1200" cap="none" spc="0" normalizeH="0" baseline="0" noProof="0" dirty="0">
                <a:ln>
                  <a:noFill/>
                </a:ln>
                <a:solidFill>
                  <a:srgbClr val="0246C3"/>
                </a:solidFill>
                <a:effectLst/>
                <a:uLnTx/>
                <a:uFillTx/>
                <a:latin typeface="Calibri" panose="020F0502020204030204" pitchFamily="34" charset="0"/>
                <a:ea typeface="Calibri" panose="020F0502020204030204" pitchFamily="34" charset="0"/>
                <a:cs typeface="Arial" panose="020B0604020202020204" pitchFamily="34" charset="0"/>
              </a:rPr>
              <a:t>Even though the world will hate you, </a:t>
            </a:r>
            <a:r>
              <a:rPr kumimoji="0" lang="en-US" sz="3200" b="1" i="0" u="none" strike="noStrike" kern="1200" cap="none" spc="0" normalizeH="0" baseline="0" noProof="0" dirty="0" smtClean="0">
                <a:ln>
                  <a:noFill/>
                </a:ln>
                <a:solidFill>
                  <a:srgbClr val="0246C3"/>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3200" b="1" i="0" u="none" strike="noStrike" kern="1200" cap="none" spc="0" normalizeH="0" baseline="0" noProof="0" dirty="0" smtClean="0">
                <a:ln>
                  <a:noFill/>
                </a:ln>
                <a:solidFill>
                  <a:srgbClr val="0246C3"/>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3200" b="1" i="0" u="none" strike="noStrike" kern="1200" cap="none" spc="0" normalizeH="0" baseline="0" noProof="0" dirty="0" smtClean="0">
                <a:ln>
                  <a:noFill/>
                </a:ln>
                <a:solidFill>
                  <a:srgbClr val="0246C3"/>
                </a:solidFill>
                <a:effectLst/>
                <a:uLnTx/>
                <a:uFillTx/>
                <a:latin typeface="Calibri" panose="020F0502020204030204" pitchFamily="34" charset="0"/>
                <a:ea typeface="Calibri" panose="020F0502020204030204" pitchFamily="34" charset="0"/>
                <a:cs typeface="Arial" panose="020B0604020202020204" pitchFamily="34" charset="0"/>
              </a:rPr>
              <a:t>your </a:t>
            </a:r>
            <a:r>
              <a:rPr kumimoji="0" lang="en-US" sz="3200" b="1" i="0" u="none" strike="noStrike" kern="1200" cap="none" spc="0" normalizeH="0" baseline="0" noProof="0" dirty="0">
                <a:ln>
                  <a:noFill/>
                </a:ln>
                <a:solidFill>
                  <a:srgbClr val="0246C3"/>
                </a:solidFill>
                <a:effectLst/>
                <a:uLnTx/>
                <a:uFillTx/>
                <a:latin typeface="Calibri" panose="020F0502020204030204" pitchFamily="34" charset="0"/>
                <a:ea typeface="Calibri" panose="020F0502020204030204" pitchFamily="34" charset="0"/>
                <a:cs typeface="Arial" panose="020B0604020202020204" pitchFamily="34" charset="0"/>
              </a:rPr>
              <a:t>loyalty and love is to Yahuwah. </a:t>
            </a: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A39B1313-E7F7-44FC-9B84-33E0BD4CAB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82</a:t>
            </a:fld>
            <a:endParaRPr lang="en-US" dirty="0"/>
          </a:p>
        </p:txBody>
      </p:sp>
    </p:spTree>
    <p:custDataLst>
      <p:tags r:id="rId1"/>
    </p:custDataLst>
    <p:extLst>
      <p:ext uri="{BB962C8B-B14F-4D97-AF65-F5344CB8AC3E}">
        <p14:creationId xmlns:p14="http://schemas.microsoft.com/office/powerpoint/2010/main" val="1088291219"/>
      </p:ext>
    </p:extLst>
  </p:cSld>
  <p:clrMapOvr>
    <a:masterClrMapping/>
  </p:clrMapOvr>
  <p:transition spd="slow" advTm="4837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p:cTn id="7" dur="500" fill="hold"/>
                                        <p:tgtEl>
                                          <p:spTgt spid="6">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xEl>
                                              <p:pRg st="3" end="3"/>
                                            </p:txEl>
                                          </p:spTgt>
                                        </p:tgtEl>
                                        <p:attrNameLst>
                                          <p:attrName>ppt_y</p:attrName>
                                        </p:attrNameLst>
                                      </p:cBhvr>
                                      <p:tavLst>
                                        <p:tav tm="0">
                                          <p:val>
                                            <p:strVal val="#ppt_y"/>
                                          </p:val>
                                        </p:tav>
                                        <p:tav tm="100000">
                                          <p:val>
                                            <p:strVal val="#ppt_y"/>
                                          </p:val>
                                        </p:tav>
                                      </p:tavLst>
                                    </p:anim>
                                    <p:anim calcmode="lin" valueType="num">
                                      <p:cBhvr>
                                        <p:cTn id="9" dur="500" fill="hold"/>
                                        <p:tgtEl>
                                          <p:spTgt spid="6">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A5B3B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A8677BA-FE8D-4FB9-82C5-98CF65040EFC}"/>
              </a:ext>
            </a:extLst>
          </p:cNvPr>
          <p:cNvSpPr txBox="1"/>
          <p:nvPr/>
        </p:nvSpPr>
        <p:spPr>
          <a:xfrm>
            <a:off x="628531" y="920621"/>
            <a:ext cx="10645353" cy="5016758"/>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Arial" panose="020B0604020202020204" pitchFamily="34" charset="0"/>
              </a:rPr>
              <a:t>We are to not mingle with those who are continually living in sin and disobedience as they will pull us into the net.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2 Corinthians </a:t>
            </a:r>
            <a:r>
              <a:rPr kumimoji="0" lang="en-US" sz="3200"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6:16-18  </a:t>
            </a: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“And what agreement has the temple of Yahuwah with idols? </a:t>
            </a:r>
            <a:r>
              <a:rPr kumimoji="0" lang="en-US" sz="32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 For </a:t>
            </a: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you are the temple of the living Elohim</a:t>
            </a:r>
            <a:r>
              <a:rPr kumimoji="0" lang="en-US" sz="32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As Yahuwah has said: “I will dwell in them </a:t>
            </a:r>
            <a:r>
              <a:rPr kumimoji="0" lang="en-US" sz="32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and </a:t>
            </a: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walk among them</a:t>
            </a:r>
            <a:r>
              <a:rPr kumimoji="0" lang="en-US" sz="32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I will be their Elohim, And they shall be My people.” </a:t>
            </a:r>
            <a:r>
              <a:rPr kumimoji="0" lang="en-US" sz="32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 17 </a:t>
            </a: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Therefore “Come out from among them </a:t>
            </a:r>
            <a:r>
              <a:rPr kumimoji="0" lang="en-US" sz="32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and </a:t>
            </a: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be separate, says the Master. </a:t>
            </a:r>
            <a:r>
              <a:rPr kumimoji="0" lang="en-US" sz="32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 Do </a:t>
            </a: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not touch what is unclean, </a:t>
            </a:r>
            <a:r>
              <a:rPr kumimoji="0" lang="en-US" sz="32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and </a:t>
            </a: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I will receive you.” </a:t>
            </a:r>
            <a:r>
              <a:rPr kumimoji="0" lang="en-US" sz="32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 18 </a:t>
            </a: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“I will be a Father to you, </a:t>
            </a:r>
            <a:r>
              <a:rPr kumimoji="0" lang="en-US" sz="32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and </a:t>
            </a: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you shall be My sons and daughters, Says </a:t>
            </a:r>
            <a:r>
              <a:rPr kumimoji="0" lang="en-US" sz="32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Arial" panose="020B0604020202020204" pitchFamily="34" charset="0"/>
              </a:rPr>
              <a:t>Yahuwah</a:t>
            </a: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2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Almighty” </a:t>
            </a:r>
            <a:r>
              <a:rPr kumimoji="0" lang="en-US" sz="3200"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a:t>
            </a:r>
            <a:r>
              <a:rPr kumimoji="0" lang="en-US" sz="2800"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ESV</a:t>
            </a:r>
            <a:r>
              <a:rPr kumimoji="0" lang="en-US" sz="3200"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Arial" panose="020B0604020202020204" pitchFamily="34" charset="0"/>
              </a:rPr>
              <a:t>).</a:t>
            </a:r>
            <a:endParaRPr kumimoji="0" lang="en-US" sz="32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48626A0D-754C-48D5-B8C6-06C7B9740D71}"/>
              </a:ext>
            </a:extLst>
          </p:cNvPr>
          <p:cNvSpPr/>
          <p:nvPr/>
        </p:nvSpPr>
        <p:spPr>
          <a:xfrm>
            <a:off x="244549" y="212651"/>
            <a:ext cx="11727711" cy="643269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6EAE057C-3DA0-4FB1-AAD8-74B05C7077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7"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83</a:t>
            </a:fld>
            <a:endParaRPr lang="en-US" dirty="0"/>
          </a:p>
        </p:txBody>
      </p:sp>
    </p:spTree>
    <p:extLst>
      <p:ext uri="{BB962C8B-B14F-4D97-AF65-F5344CB8AC3E}">
        <p14:creationId xmlns:p14="http://schemas.microsoft.com/office/powerpoint/2010/main" val="52372568"/>
      </p:ext>
    </p:extLst>
  </p:cSld>
  <p:clrMapOvr>
    <a:masterClrMapping/>
  </p:clrMapOvr>
  <p:transition spd="slow" advTm="51511">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F4CC0EC-D1B4-419B-8127-EE0A4C1478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7647" y="968022"/>
            <a:ext cx="4518378" cy="4518378"/>
          </a:xfrm>
          <a:prstGeom prst="rect">
            <a:avLst/>
          </a:prstGeom>
        </p:spPr>
      </p:pic>
      <p:sp>
        <p:nvSpPr>
          <p:cNvPr id="3" name="TextBox 2">
            <a:extLst>
              <a:ext uri="{FF2B5EF4-FFF2-40B4-BE49-F238E27FC236}">
                <a16:creationId xmlns="" xmlns:a16="http://schemas.microsoft.com/office/drawing/2014/main" id="{C14B5758-0CFB-4C25-AA47-DDEDBE5C3A25}"/>
              </a:ext>
            </a:extLst>
          </p:cNvPr>
          <p:cNvSpPr txBox="1"/>
          <p:nvPr/>
        </p:nvSpPr>
        <p:spPr>
          <a:xfrm>
            <a:off x="1143000" y="1116308"/>
            <a:ext cx="4648342" cy="4585871"/>
          </a:xfrm>
          <a:prstGeom prst="rect">
            <a:avLst/>
          </a:prstGeom>
          <a:solidFill>
            <a:schemeClr val="tx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Circumcise … the foreskin of your heart and be </a:t>
            </a:r>
            <a:r>
              <a:rPr kumimoji="0" lang="en-US" sz="44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
            </a:r>
            <a:br>
              <a:rPr kumimoji="0" lang="en-US" sz="44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br>
            <a:r>
              <a:rPr kumimoji="0" lang="en-US" sz="44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no </a:t>
            </a:r>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more </a:t>
            </a:r>
            <a:r>
              <a:rPr kumimoji="0" lang="en-US" sz="44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
            </a:r>
            <a:br>
              <a:rPr kumimoji="0" lang="en-US" sz="44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br>
            <a:r>
              <a:rPr kumimoji="0" lang="en-US" sz="44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stiff-necked</a:t>
            </a:r>
            <a:r>
              <a:rPr kumimoji="0" lang="en-US" sz="4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Deuteronomy 10:16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KJV</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 xmlns:a16="http://schemas.microsoft.com/office/drawing/2014/main" id="{7C2318F9-388C-45C4-8C68-C4B42DF59DED}"/>
              </a:ext>
            </a:extLst>
          </p:cNvPr>
          <p:cNvSpPr/>
          <p:nvPr/>
        </p:nvSpPr>
        <p:spPr>
          <a:xfrm>
            <a:off x="508000" y="304800"/>
            <a:ext cx="11153422" cy="6208889"/>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smtClean="0"/>
              <a:t>84</a:t>
            </a:fld>
            <a:endParaRPr lang="en-US" dirty="0"/>
          </a:p>
        </p:txBody>
      </p:sp>
    </p:spTree>
    <p:extLst>
      <p:ext uri="{BB962C8B-B14F-4D97-AF65-F5344CB8AC3E}">
        <p14:creationId xmlns:p14="http://schemas.microsoft.com/office/powerpoint/2010/main" val="1362928447"/>
      </p:ext>
    </p:extLst>
  </p:cSld>
  <p:clrMapOvr>
    <a:masterClrMapping/>
  </p:clrMapOvr>
  <p:transition spd="slow" advTm="12897">
    <p:fade/>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7DAE2"/>
        </a:solidFill>
        <a:effectLst/>
      </p:bgPr>
    </p:bg>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 xmlns:a16="http://schemas.microsoft.com/office/drawing/2014/main" id="{9451021F-DD00-45F2-B6C0-356C3C212C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8615" y="756355"/>
            <a:ext cx="4113922" cy="23140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 xmlns:a16="http://schemas.microsoft.com/office/drawing/2014/main" id="{FA541F12-FB88-4131-A827-B91C836ABD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65372" y="4186436"/>
            <a:ext cx="2099310" cy="20993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TextBox 4">
            <a:extLst>
              <a:ext uri="{FF2B5EF4-FFF2-40B4-BE49-F238E27FC236}">
                <a16:creationId xmlns="" xmlns:a16="http://schemas.microsoft.com/office/drawing/2014/main" id="{D4A8589E-F653-4C2E-A811-44E0692D8E87}"/>
              </a:ext>
            </a:extLst>
          </p:cNvPr>
          <p:cNvSpPr txBox="1"/>
          <p:nvPr/>
        </p:nvSpPr>
        <p:spPr>
          <a:xfrm>
            <a:off x="553155" y="489734"/>
            <a:ext cx="6220178" cy="58785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Now Israel, what doth YHVH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(Yahuwah)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thy Elohim require of thee, but to fear YHVH thy Elohim, to walk in all his ways, and to love him, and to serve YHVH thy Elohim with all thy heart and with all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thy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soul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the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commandments</a:t>
            </a:r>
            <a:b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YHVH, and His statutes, which I command thee this day for thy good?”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Deuteronomy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10:12-13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KJV</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 xmlns:a16="http://schemas.microsoft.com/office/drawing/2014/main" id="{954721AC-AC3C-4DC8-8795-18374F827B01}"/>
              </a:ext>
            </a:extLst>
          </p:cNvPr>
          <p:cNvSpPr/>
          <p:nvPr/>
        </p:nvSpPr>
        <p:spPr>
          <a:xfrm>
            <a:off x="225778" y="169333"/>
            <a:ext cx="11627555" cy="64459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76891B3F-6D31-4F71-8559-7A27B668E3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9"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104775" y="6302559"/>
            <a:ext cx="2743200" cy="365125"/>
          </a:xfrm>
        </p:spPr>
        <p:txBody>
          <a:bodyPr/>
          <a:lstStyle/>
          <a:p>
            <a:fld id="{E024B12A-4FDB-43B8-A106-5F6FADD80DBF}" type="slidenum">
              <a:rPr lang="en-US" smtClean="0"/>
              <a:t>85</a:t>
            </a:fld>
            <a:endParaRPr lang="en-US" dirty="0"/>
          </a:p>
        </p:txBody>
      </p:sp>
    </p:spTree>
    <p:extLst>
      <p:ext uri="{BB962C8B-B14F-4D97-AF65-F5344CB8AC3E}">
        <p14:creationId xmlns:p14="http://schemas.microsoft.com/office/powerpoint/2010/main" val="3722880733"/>
      </p:ext>
    </p:extLst>
  </p:cSld>
  <p:clrMapOvr>
    <a:masterClrMapping/>
  </p:clrMapOvr>
  <p:transition spd="slow" advTm="28222">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 xmlns:a16="http://schemas.microsoft.com/office/drawing/2014/main" id="{6BA52D45-11B4-4651-A282-E77877494C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21733" y="321733"/>
            <a:ext cx="11548534" cy="6214534"/>
          </a:xfrm>
          <a:prstGeom prst="rect">
            <a:avLst/>
          </a:prstGeom>
          <a:scene3d>
            <a:camera prst="orthographicFront"/>
            <a:lightRig rig="threePt" dir="t"/>
          </a:scene3d>
          <a:sp3d>
            <a:bevelT w="152400" h="50800" prst="softRound"/>
          </a:sp3d>
        </p:spPr>
      </p:pic>
      <p:sp>
        <p:nvSpPr>
          <p:cNvPr id="2" name="Rectangle 1">
            <a:extLst>
              <a:ext uri="{FF2B5EF4-FFF2-40B4-BE49-F238E27FC236}">
                <a16:creationId xmlns="" xmlns:a16="http://schemas.microsoft.com/office/drawing/2014/main" id="{5B208890-5ACD-4BDA-9CE9-B30B90E20038}"/>
              </a:ext>
            </a:extLst>
          </p:cNvPr>
          <p:cNvSpPr/>
          <p:nvPr/>
        </p:nvSpPr>
        <p:spPr>
          <a:xfrm>
            <a:off x="525152" y="792847"/>
            <a:ext cx="4696287" cy="1569660"/>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SHALOM</a:t>
            </a:r>
          </a:p>
        </p:txBody>
      </p:sp>
      <p:pic>
        <p:nvPicPr>
          <p:cNvPr id="3" name="Picture 2">
            <a:extLst>
              <a:ext uri="{FF2B5EF4-FFF2-40B4-BE49-F238E27FC236}">
                <a16:creationId xmlns="" xmlns:a16="http://schemas.microsoft.com/office/drawing/2014/main" id="{66CBB7D4-10CB-466F-9326-F55BA9AEE6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6" name="Slide Number Placeholder 5">
            <a:extLst>
              <a:ext uri="{FF2B5EF4-FFF2-40B4-BE49-F238E27FC236}">
                <a16:creationId xmlns="" xmlns:a16="http://schemas.microsoft.com/office/drawing/2014/main" id="{C14395C1-A6EB-4FCC-8C8D-86ACBDF49997}"/>
              </a:ext>
            </a:extLst>
          </p:cNvPr>
          <p:cNvSpPr>
            <a:spLocks noGrp="1"/>
          </p:cNvSpPr>
          <p:nvPr>
            <p:ph type="sldNum" sz="quarter" idx="12"/>
          </p:nvPr>
        </p:nvSpPr>
        <p:spPr/>
        <p:txBody>
          <a:bodyPr/>
          <a:lstStyle/>
          <a:p>
            <a:fld id="{E024B12A-4FDB-43B8-A106-5F6FADD80DBF}" type="slidenum">
              <a:rPr lang="en-US" smtClean="0"/>
              <a:t>86</a:t>
            </a:fld>
            <a:endParaRPr lang="en-US"/>
          </a:p>
        </p:txBody>
      </p:sp>
    </p:spTree>
    <p:extLst>
      <p:ext uri="{BB962C8B-B14F-4D97-AF65-F5344CB8AC3E}">
        <p14:creationId xmlns:p14="http://schemas.microsoft.com/office/powerpoint/2010/main" val="73717412"/>
      </p:ext>
    </p:extLst>
  </p:cSld>
  <p:clrMapOvr>
    <a:overrideClrMapping bg1="dk1" tx1="lt1" bg2="dk2" tx2="lt2" accent1="accent1" accent2="accent2" accent3="accent3" accent4="accent4" accent5="accent5" accent6="accent6" hlink="hlink" folHlink="folHlink"/>
  </p:clrMapOvr>
  <p:transition spd="slow" advTm="9562">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FDE2922A-4954-4689-BF28-963148935AF1}"/>
              </a:ext>
            </a:extLst>
          </p:cNvPr>
          <p:cNvSpPr txBox="1"/>
          <p:nvPr/>
        </p:nvSpPr>
        <p:spPr>
          <a:xfrm>
            <a:off x="546351" y="433545"/>
            <a:ext cx="11139854" cy="930447"/>
          </a:xfrm>
          <a:prstGeom prst="rect">
            <a:avLst/>
          </a:prstGeom>
        </p:spPr>
        <p:txBody>
          <a:bodyPr vert="horz" lIns="91440" tIns="45720" rIns="91440" bIns="45720" rtlCol="0" anchor="b">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smtClean="0">
                <a:ln>
                  <a:noFill/>
                </a:ln>
                <a:solidFill>
                  <a:srgbClr val="FFFFFF"/>
                </a:solidFill>
                <a:effectLst/>
                <a:uLnTx/>
                <a:uFillTx/>
                <a:latin typeface="Calibri Light" panose="020F0302020204030204"/>
                <a:ea typeface="+mn-ea"/>
                <a:cs typeface="+mn-cs"/>
              </a:rPr>
              <a:t>For more information contact:</a:t>
            </a:r>
            <a:endParaRPr kumimoji="0" lang="en-US" sz="4800" b="1"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cxnSp>
        <p:nvCxnSpPr>
          <p:cNvPr id="13" name="Straight Connector 12">
            <a:extLst>
              <a:ext uri="{FF2B5EF4-FFF2-40B4-BE49-F238E27FC236}">
                <a16:creationId xmlns=""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 xmlns:a16="http://schemas.microsoft.com/office/drawing/2014/main" id="{305CCE85-F4BE-4FDB-90C0-AC2DED78BE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9" name="TextBox 8">
            <a:extLst>
              <a:ext uri="{FF2B5EF4-FFF2-40B4-BE49-F238E27FC236}">
                <a16:creationId xmlns="" xmlns:a16="http://schemas.microsoft.com/office/drawing/2014/main" id="{E784F38E-DDA0-4ED5-B508-5B09227B1A92}"/>
              </a:ext>
            </a:extLst>
          </p:cNvPr>
          <p:cNvSpPr txBox="1"/>
          <p:nvPr/>
        </p:nvSpPr>
        <p:spPr>
          <a:xfrm>
            <a:off x="546351" y="2628576"/>
            <a:ext cx="5237753" cy="3662541"/>
          </a:xfrm>
          <a:prstGeom prst="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dirty="0">
                <a:solidFill>
                  <a:srgbClr val="0000FF"/>
                </a:solidFill>
                <a:latin typeface="Arial" panose="020B0604020202020204" pitchFamily="34" charset="0"/>
                <a:cs typeface="Arial" panose="020B0604020202020204" pitchFamily="34" charset="0"/>
              </a:rPr>
              <a:t>Supreme Provider  </a:t>
            </a:r>
          </a:p>
          <a:p>
            <a:pPr algn="ctr"/>
            <a:r>
              <a:rPr lang="en-US" sz="2800" b="1" dirty="0">
                <a:solidFill>
                  <a:srgbClr val="0000FF"/>
                </a:solidFill>
                <a:latin typeface="Arial" panose="020B0604020202020204" pitchFamily="34" charset="0"/>
                <a:cs typeface="Arial" panose="020B0604020202020204" pitchFamily="34" charset="0"/>
              </a:rPr>
              <a:t>Yahusha Ha Mashiach</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This presentation originated from </a:t>
            </a:r>
          </a:p>
          <a:p>
            <a:pPr algn="ctr"/>
            <a:r>
              <a:rPr lang="en-US" sz="2400" dirty="0">
                <a:latin typeface="Arial" panose="020B0604020202020204" pitchFamily="34" charset="0"/>
                <a:cs typeface="Arial" panose="020B0604020202020204" pitchFamily="34" charset="0"/>
              </a:rPr>
              <a:t>Lifeline to Yahusha Ministries</a:t>
            </a:r>
          </a:p>
          <a:p>
            <a:pPr algn="ctr"/>
            <a:r>
              <a:rPr lang="en-US" sz="2400" dirty="0">
                <a:latin typeface="Arial" panose="020B0604020202020204" pitchFamily="34" charset="0"/>
                <a:cs typeface="Arial" panose="020B0604020202020204" pitchFamily="34" charset="0"/>
              </a:rPr>
              <a:t>It was arranged for a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power </a:t>
            </a:r>
            <a:r>
              <a:rPr lang="en-US" sz="2400" dirty="0">
                <a:latin typeface="Arial" panose="020B0604020202020204" pitchFamily="34" charset="0"/>
                <a:cs typeface="Arial" panose="020B0604020202020204" pitchFamily="34" charset="0"/>
              </a:rPr>
              <a:t>point presentation</a:t>
            </a:r>
          </a:p>
          <a:p>
            <a:pPr algn="ctr"/>
            <a:r>
              <a:rPr lang="en-US" sz="2400" dirty="0">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nd </a:t>
            </a:r>
            <a:r>
              <a:rPr lang="en-US" sz="2400" dirty="0">
                <a:latin typeface="Arial" panose="020B0604020202020204" pitchFamily="34" charset="0"/>
                <a:cs typeface="Arial" panose="020B0604020202020204" pitchFamily="34" charset="0"/>
              </a:rPr>
              <a:t>recorded by Walter Tschoepe</a:t>
            </a:r>
          </a:p>
          <a:p>
            <a:pPr algn="ctr"/>
            <a:r>
              <a:rPr lang="en-US" sz="2400" dirty="0">
                <a:latin typeface="Arial" panose="020B0604020202020204" pitchFamily="34" charset="0"/>
                <a:cs typeface="Arial" panose="020B0604020202020204" pitchFamily="34" charset="0"/>
              </a:rPr>
              <a:t>Malachi4.4@reagan.com</a:t>
            </a:r>
          </a:p>
        </p:txBody>
      </p:sp>
      <p:sp>
        <p:nvSpPr>
          <p:cNvPr id="16" name="Slide Number Placeholder 4">
            <a:extLst>
              <a:ext uri="{FF2B5EF4-FFF2-40B4-BE49-F238E27FC236}">
                <a16:creationId xmlns="" xmlns:a16="http://schemas.microsoft.com/office/drawing/2014/main" id="{2239B36C-5EE0-443E-86F3-9D2E598CF4D9}"/>
              </a:ext>
            </a:extLst>
          </p:cNvPr>
          <p:cNvSpPr>
            <a:spLocks noGrp="1"/>
          </p:cNvSpPr>
          <p:nvPr>
            <p:ph type="sldNum" sz="quarter" idx="12"/>
          </p:nvPr>
        </p:nvSpPr>
        <p:spPr>
          <a:xfrm>
            <a:off x="9238125" y="6302559"/>
            <a:ext cx="2743200" cy="365125"/>
          </a:xfrm>
        </p:spPr>
        <p:txBody>
          <a:bodyPr/>
          <a:lstStyle/>
          <a:p>
            <a:fld id="{E024B12A-4FDB-43B8-A106-5F6FADD80DBF}" type="slidenum">
              <a:rPr lang="en-US" b="1" smtClean="0">
                <a:solidFill>
                  <a:schemeClr val="tx1"/>
                </a:solidFill>
              </a:rPr>
              <a:t>87</a:t>
            </a:fld>
            <a:endParaRPr lang="en-US" b="1" dirty="0">
              <a:solidFill>
                <a:schemeClr val="tx1"/>
              </a:solidFill>
            </a:endParaRPr>
          </a:p>
        </p:txBody>
      </p:sp>
      <p:pic>
        <p:nvPicPr>
          <p:cNvPr id="10" name="Picture 9">
            <a:extLst>
              <a:ext uri="{FF2B5EF4-FFF2-40B4-BE49-F238E27FC236}">
                <a16:creationId xmlns="" xmlns:a16="http://schemas.microsoft.com/office/drawing/2014/main" id="{32E95DC1-D4C0-40AA-94FB-2CB4A3F1FC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13752" y="2515081"/>
            <a:ext cx="5285154" cy="3934795"/>
          </a:xfrm>
          <a:prstGeom prst="rect">
            <a:avLst/>
          </a:prstGeom>
        </p:spPr>
      </p:pic>
    </p:spTree>
    <p:extLst>
      <p:ext uri="{BB962C8B-B14F-4D97-AF65-F5344CB8AC3E}">
        <p14:creationId xmlns:p14="http://schemas.microsoft.com/office/powerpoint/2010/main" val="790989171"/>
      </p:ext>
    </p:extLst>
  </p:cSld>
  <p:clrMapOvr>
    <a:masterClrMapping/>
  </p:clrMapOvr>
  <p:transition spd="slow" advTm="36036">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1891EA8-4E90-4C4F-8BA6-072F9A07AA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610"/>
          <a:stretch/>
        </p:blipFill>
        <p:spPr>
          <a:xfrm>
            <a:off x="466343" y="448055"/>
            <a:ext cx="9180576" cy="5952744"/>
          </a:xfrm>
          <a:prstGeom prst="rect">
            <a:avLst/>
          </a:prstGeom>
        </p:spPr>
      </p:pic>
      <p:sp>
        <p:nvSpPr>
          <p:cNvPr id="7" name="Rectangle 6">
            <a:extLst>
              <a:ext uri="{FF2B5EF4-FFF2-40B4-BE49-F238E27FC236}">
                <a16:creationId xmlns="" xmlns:a16="http://schemas.microsoft.com/office/drawing/2014/main"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12738" y="448055"/>
            <a:ext cx="1920339" cy="3801257"/>
          </a:xfrm>
          <a:prstGeom prst="rect">
            <a:avLst/>
          </a:prstGeom>
          <a:solidFill>
            <a:srgbClr val="A76B5C"/>
          </a:solidFill>
          <a:ln w="254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 xmlns:a16="http://schemas.microsoft.com/office/drawing/2014/main"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812740" y="4419227"/>
            <a:ext cx="1920338" cy="1979852"/>
          </a:xfrm>
          <a:prstGeom prst="rect">
            <a:avLst/>
          </a:prstGeom>
          <a:solidFill>
            <a:schemeClr val="accent5">
              <a:alpha val="95000"/>
            </a:schemeClr>
          </a:solidFill>
          <a:ln w="254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TextBox 2">
            <a:extLst>
              <a:ext uri="{FF2B5EF4-FFF2-40B4-BE49-F238E27FC236}">
                <a16:creationId xmlns="" xmlns:a16="http://schemas.microsoft.com/office/drawing/2014/main" id="{2E24AE2F-F1A5-41B2-B69E-C99C983A4438}"/>
              </a:ext>
            </a:extLst>
          </p:cNvPr>
          <p:cNvSpPr txBox="1"/>
          <p:nvPr/>
        </p:nvSpPr>
        <p:spPr>
          <a:xfrm>
            <a:off x="9812738" y="765718"/>
            <a:ext cx="1912919" cy="2954655"/>
          </a:xfrm>
          <a:prstGeom prst="rect">
            <a:avLst/>
          </a:prstGeom>
          <a:noFill/>
        </p:spPr>
        <p:txBody>
          <a:bodyPr wrap="square" rtlCol="0">
            <a:spAutoFit/>
          </a:bodyPr>
          <a:lstStyle/>
          <a:p>
            <a:endParaRPr lang="en-US" dirty="0">
              <a:solidFill>
                <a:schemeClr val="bg1">
                  <a:lumMod val="95000"/>
                </a:schemeClr>
              </a:solidFill>
            </a:endParaRPr>
          </a:p>
          <a:p>
            <a:pPr algn="ctr"/>
            <a:r>
              <a:rPr lang="en-US" sz="2400" b="1" dirty="0">
                <a:solidFill>
                  <a:schemeClr val="bg1">
                    <a:lumMod val="95000"/>
                  </a:schemeClr>
                </a:solidFill>
              </a:rPr>
              <a:t>If You Compromise Values to Keep the Peace, You Play a risky Game!</a:t>
            </a:r>
          </a:p>
        </p:txBody>
      </p:sp>
      <p:pic>
        <p:nvPicPr>
          <p:cNvPr id="4" name="Picture 3">
            <a:extLst>
              <a:ext uri="{FF2B5EF4-FFF2-40B4-BE49-F238E27FC236}">
                <a16:creationId xmlns="" xmlns:a16="http://schemas.microsoft.com/office/drawing/2014/main" id="{83EBECBE-499F-460F-8350-992988102A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825" y="6424455"/>
            <a:ext cx="2103302" cy="518205"/>
          </a:xfrm>
          <a:prstGeom prst="rect">
            <a:avLst/>
          </a:prstGeom>
        </p:spPr>
      </p:pic>
      <p:sp>
        <p:nvSpPr>
          <p:cNvPr id="5" name="Slide Number Placeholder 4">
            <a:extLst>
              <a:ext uri="{FF2B5EF4-FFF2-40B4-BE49-F238E27FC236}">
                <a16:creationId xmlns="" xmlns:a16="http://schemas.microsoft.com/office/drawing/2014/main" id="{C5C6BD1C-C2B8-4D2F-8BC2-EC20BADFD961}"/>
              </a:ext>
            </a:extLst>
          </p:cNvPr>
          <p:cNvSpPr>
            <a:spLocks noGrp="1"/>
          </p:cNvSpPr>
          <p:nvPr>
            <p:ph type="sldNum" sz="quarter" idx="12"/>
          </p:nvPr>
        </p:nvSpPr>
        <p:spPr/>
        <p:txBody>
          <a:bodyPr/>
          <a:lstStyle/>
          <a:p>
            <a:fld id="{E024B12A-4FDB-43B8-A106-5F6FADD80DBF}" type="slidenum">
              <a:rPr lang="en-US" smtClean="0"/>
              <a:t>9</a:t>
            </a:fld>
            <a:endParaRPr lang="en-US"/>
          </a:p>
        </p:txBody>
      </p:sp>
      <p:sp>
        <p:nvSpPr>
          <p:cNvPr id="6" name="TextBox 5">
            <a:extLst>
              <a:ext uri="{FF2B5EF4-FFF2-40B4-BE49-F238E27FC236}">
                <a16:creationId xmlns="" xmlns:a16="http://schemas.microsoft.com/office/drawing/2014/main" id="{95345996-8E25-441D-9644-4B98B1C51B3E}"/>
              </a:ext>
            </a:extLst>
          </p:cNvPr>
          <p:cNvSpPr txBox="1"/>
          <p:nvPr/>
        </p:nvSpPr>
        <p:spPr>
          <a:xfrm>
            <a:off x="9715365" y="4695291"/>
            <a:ext cx="2017712" cy="954107"/>
          </a:xfrm>
          <a:prstGeom prst="rect">
            <a:avLst/>
          </a:prstGeom>
          <a:noFill/>
          <a:scene3d>
            <a:camera prst="orthographicFront"/>
            <a:lightRig rig="threePt" dir="t"/>
          </a:scene3d>
          <a:sp3d>
            <a:bevelT/>
          </a:sp3d>
        </p:spPr>
        <p:txBody>
          <a:bodyPr wrap="square" rtlCol="0">
            <a:spAutoFit/>
          </a:bodyPr>
          <a:lstStyle/>
          <a:p>
            <a:pPr algn="ctr"/>
            <a:r>
              <a:rPr lang="en-US" sz="2800" dirty="0">
                <a:latin typeface="Arial" panose="020B0604020202020204" pitchFamily="34" charset="0"/>
                <a:cs typeface="Arial" panose="020B0604020202020204" pitchFamily="34" charset="0"/>
              </a:rPr>
              <a:t>Remember this:</a:t>
            </a:r>
          </a:p>
        </p:txBody>
      </p:sp>
    </p:spTree>
    <p:custDataLst>
      <p:tags r:id="rId1"/>
    </p:custDataLst>
    <p:extLst>
      <p:ext uri="{BB962C8B-B14F-4D97-AF65-F5344CB8AC3E}">
        <p14:creationId xmlns:p14="http://schemas.microsoft.com/office/powerpoint/2010/main" val="2237001076"/>
      </p:ext>
    </p:extLst>
  </p:cSld>
  <p:clrMapOvr>
    <a:masterClrMapping/>
  </p:clrMapOvr>
  <p:transition spd="slow" advTm="1380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6"/>
</p:tagLst>
</file>

<file path=ppt/tags/tag10.xml><?xml version="1.0" encoding="utf-8"?>
<p:tagLst xmlns:a="http://schemas.openxmlformats.org/drawingml/2006/main" xmlns:r="http://schemas.openxmlformats.org/officeDocument/2006/relationships" xmlns:p="http://schemas.openxmlformats.org/presentationml/2006/main">
  <p:tag name="TIMING" val="|36.5"/>
</p:tagLst>
</file>

<file path=ppt/tags/tag11.xml><?xml version="1.0" encoding="utf-8"?>
<p:tagLst xmlns:a="http://schemas.openxmlformats.org/drawingml/2006/main" xmlns:r="http://schemas.openxmlformats.org/officeDocument/2006/relationships" xmlns:p="http://schemas.openxmlformats.org/presentationml/2006/main">
  <p:tag name="TIMING" val="|7.3"/>
</p:tagLst>
</file>

<file path=ppt/tags/tag12.xml><?xml version="1.0" encoding="utf-8"?>
<p:tagLst xmlns:a="http://schemas.openxmlformats.org/drawingml/2006/main" xmlns:r="http://schemas.openxmlformats.org/officeDocument/2006/relationships" xmlns:p="http://schemas.openxmlformats.org/presentationml/2006/main">
  <p:tag name="TIMING" val="|8.9"/>
</p:tagLst>
</file>

<file path=ppt/tags/tag13.xml><?xml version="1.0" encoding="utf-8"?>
<p:tagLst xmlns:a="http://schemas.openxmlformats.org/drawingml/2006/main" xmlns:r="http://schemas.openxmlformats.org/officeDocument/2006/relationships" xmlns:p="http://schemas.openxmlformats.org/presentationml/2006/main">
  <p:tag name="TIMING" val="|5.5"/>
</p:tagLst>
</file>

<file path=ppt/tags/tag14.xml><?xml version="1.0" encoding="utf-8"?>
<p:tagLst xmlns:a="http://schemas.openxmlformats.org/drawingml/2006/main" xmlns:r="http://schemas.openxmlformats.org/officeDocument/2006/relationships" xmlns:p="http://schemas.openxmlformats.org/presentationml/2006/main">
  <p:tag name="TIMING" val="|12.5"/>
</p:tagLst>
</file>

<file path=ppt/tags/tag15.xml><?xml version="1.0" encoding="utf-8"?>
<p:tagLst xmlns:a="http://schemas.openxmlformats.org/drawingml/2006/main" xmlns:r="http://schemas.openxmlformats.org/officeDocument/2006/relationships" xmlns:p="http://schemas.openxmlformats.org/presentationml/2006/main">
  <p:tag name="TIMING" val="|10.2"/>
</p:tagLst>
</file>

<file path=ppt/tags/tag16.xml><?xml version="1.0" encoding="utf-8"?>
<p:tagLst xmlns:a="http://schemas.openxmlformats.org/drawingml/2006/main" xmlns:r="http://schemas.openxmlformats.org/officeDocument/2006/relationships" xmlns:p="http://schemas.openxmlformats.org/presentationml/2006/main">
  <p:tag name="TIMING" val="|8.7|14.8"/>
</p:tagLst>
</file>

<file path=ppt/tags/tag17.xml><?xml version="1.0" encoding="utf-8"?>
<p:tagLst xmlns:a="http://schemas.openxmlformats.org/drawingml/2006/main" xmlns:r="http://schemas.openxmlformats.org/officeDocument/2006/relationships" xmlns:p="http://schemas.openxmlformats.org/presentationml/2006/main">
  <p:tag name="TIMING" val="|11.5|15.5"/>
</p:tagLst>
</file>

<file path=ppt/tags/tag18.xml><?xml version="1.0" encoding="utf-8"?>
<p:tagLst xmlns:a="http://schemas.openxmlformats.org/drawingml/2006/main" xmlns:r="http://schemas.openxmlformats.org/officeDocument/2006/relationships" xmlns:p="http://schemas.openxmlformats.org/presentationml/2006/main">
  <p:tag name="TIMING" val="|6.8|28.7"/>
</p:tagLst>
</file>

<file path=ppt/tags/tag19.xml><?xml version="1.0" encoding="utf-8"?>
<p:tagLst xmlns:a="http://schemas.openxmlformats.org/drawingml/2006/main" xmlns:r="http://schemas.openxmlformats.org/officeDocument/2006/relationships" xmlns:p="http://schemas.openxmlformats.org/presentationml/2006/main">
  <p:tag name="TIMING" val="|16.7|26.2|12.5"/>
</p:tagLst>
</file>

<file path=ppt/tags/tag2.xml><?xml version="1.0" encoding="utf-8"?>
<p:tagLst xmlns:a="http://schemas.openxmlformats.org/drawingml/2006/main" xmlns:r="http://schemas.openxmlformats.org/officeDocument/2006/relationships" xmlns:p="http://schemas.openxmlformats.org/presentationml/2006/main">
  <p:tag name="TIMING" val="|3.9"/>
</p:tagLst>
</file>

<file path=ppt/tags/tag20.xml><?xml version="1.0" encoding="utf-8"?>
<p:tagLst xmlns:a="http://schemas.openxmlformats.org/drawingml/2006/main" xmlns:r="http://schemas.openxmlformats.org/officeDocument/2006/relationships" xmlns:p="http://schemas.openxmlformats.org/presentationml/2006/main">
  <p:tag name="TIMING" val="|17.3|24.8"/>
</p:tagLst>
</file>

<file path=ppt/tags/tag21.xml><?xml version="1.0" encoding="utf-8"?>
<p:tagLst xmlns:a="http://schemas.openxmlformats.org/drawingml/2006/main" xmlns:r="http://schemas.openxmlformats.org/officeDocument/2006/relationships" xmlns:p="http://schemas.openxmlformats.org/presentationml/2006/main">
  <p:tag name="TIMING" val="|15.5|13.4|2.2"/>
</p:tagLst>
</file>

<file path=ppt/tags/tag22.xml><?xml version="1.0" encoding="utf-8"?>
<p:tagLst xmlns:a="http://schemas.openxmlformats.org/drawingml/2006/main" xmlns:r="http://schemas.openxmlformats.org/officeDocument/2006/relationships" xmlns:p="http://schemas.openxmlformats.org/presentationml/2006/main">
  <p:tag name="TIMING" val="|7.9|6.3"/>
</p:tagLst>
</file>

<file path=ppt/tags/tag23.xml><?xml version="1.0" encoding="utf-8"?>
<p:tagLst xmlns:a="http://schemas.openxmlformats.org/drawingml/2006/main" xmlns:r="http://schemas.openxmlformats.org/officeDocument/2006/relationships" xmlns:p="http://schemas.openxmlformats.org/presentationml/2006/main">
  <p:tag name="TIMING" val="|46.8|2|2.7"/>
</p:tagLst>
</file>

<file path=ppt/tags/tag24.xml><?xml version="1.0" encoding="utf-8"?>
<p:tagLst xmlns:a="http://schemas.openxmlformats.org/drawingml/2006/main" xmlns:r="http://schemas.openxmlformats.org/officeDocument/2006/relationships" xmlns:p="http://schemas.openxmlformats.org/presentationml/2006/main">
  <p:tag name="TIMING" val="|39"/>
</p:tagLst>
</file>

<file path=ppt/tags/tag25.xml><?xml version="1.0" encoding="utf-8"?>
<p:tagLst xmlns:a="http://schemas.openxmlformats.org/drawingml/2006/main" xmlns:r="http://schemas.openxmlformats.org/officeDocument/2006/relationships" xmlns:p="http://schemas.openxmlformats.org/presentationml/2006/main">
  <p:tag name="TIMING" val="|7.4|20.8"/>
</p:tagLst>
</file>

<file path=ppt/tags/tag26.xml><?xml version="1.0" encoding="utf-8"?>
<p:tagLst xmlns:a="http://schemas.openxmlformats.org/drawingml/2006/main" xmlns:r="http://schemas.openxmlformats.org/officeDocument/2006/relationships" xmlns:p="http://schemas.openxmlformats.org/presentationml/2006/main">
  <p:tag name="TIMING" val="|33.6"/>
</p:tagLst>
</file>

<file path=ppt/tags/tag27.xml><?xml version="1.0" encoding="utf-8"?>
<p:tagLst xmlns:a="http://schemas.openxmlformats.org/drawingml/2006/main" xmlns:r="http://schemas.openxmlformats.org/officeDocument/2006/relationships" xmlns:p="http://schemas.openxmlformats.org/presentationml/2006/main">
  <p:tag name="TIMING" val="|7"/>
</p:tagLst>
</file>

<file path=ppt/tags/tag28.xml><?xml version="1.0" encoding="utf-8"?>
<p:tagLst xmlns:a="http://schemas.openxmlformats.org/drawingml/2006/main" xmlns:r="http://schemas.openxmlformats.org/officeDocument/2006/relationships" xmlns:p="http://schemas.openxmlformats.org/presentationml/2006/main">
  <p:tag name="TIMING" val="|7"/>
</p:tagLst>
</file>

<file path=ppt/tags/tag29.xml><?xml version="1.0" encoding="utf-8"?>
<p:tagLst xmlns:a="http://schemas.openxmlformats.org/drawingml/2006/main" xmlns:r="http://schemas.openxmlformats.org/officeDocument/2006/relationships" xmlns:p="http://schemas.openxmlformats.org/presentationml/2006/main">
  <p:tag name="TIMING" val="|13.9"/>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ags/tag30.xml><?xml version="1.0" encoding="utf-8"?>
<p:tagLst xmlns:a="http://schemas.openxmlformats.org/drawingml/2006/main" xmlns:r="http://schemas.openxmlformats.org/officeDocument/2006/relationships" xmlns:p="http://schemas.openxmlformats.org/presentationml/2006/main">
  <p:tag name="TIMING" val="|18"/>
</p:tagLst>
</file>

<file path=ppt/tags/tag31.xml><?xml version="1.0" encoding="utf-8"?>
<p:tagLst xmlns:a="http://schemas.openxmlformats.org/drawingml/2006/main" xmlns:r="http://schemas.openxmlformats.org/officeDocument/2006/relationships" xmlns:p="http://schemas.openxmlformats.org/presentationml/2006/main">
  <p:tag name="TIMING" val="|16.1"/>
</p:tagLst>
</file>

<file path=ppt/tags/tag32.xml><?xml version="1.0" encoding="utf-8"?>
<p:tagLst xmlns:a="http://schemas.openxmlformats.org/drawingml/2006/main" xmlns:r="http://schemas.openxmlformats.org/officeDocument/2006/relationships" xmlns:p="http://schemas.openxmlformats.org/presentationml/2006/main">
  <p:tag name="TIMING" val="|29.2"/>
</p:tagLst>
</file>

<file path=ppt/tags/tag4.xml><?xml version="1.0" encoding="utf-8"?>
<p:tagLst xmlns:a="http://schemas.openxmlformats.org/drawingml/2006/main" xmlns:r="http://schemas.openxmlformats.org/officeDocument/2006/relationships" xmlns:p="http://schemas.openxmlformats.org/presentationml/2006/main">
  <p:tag name="TIMING" val="|11.8"/>
</p:tagLst>
</file>

<file path=ppt/tags/tag5.xml><?xml version="1.0" encoding="utf-8"?>
<p:tagLst xmlns:a="http://schemas.openxmlformats.org/drawingml/2006/main" xmlns:r="http://schemas.openxmlformats.org/officeDocument/2006/relationships" xmlns:p="http://schemas.openxmlformats.org/presentationml/2006/main">
  <p:tag name="TIMING" val="|7.8"/>
</p:tagLst>
</file>

<file path=ppt/tags/tag6.xml><?xml version="1.0" encoding="utf-8"?>
<p:tagLst xmlns:a="http://schemas.openxmlformats.org/drawingml/2006/main" xmlns:r="http://schemas.openxmlformats.org/officeDocument/2006/relationships" xmlns:p="http://schemas.openxmlformats.org/presentationml/2006/main">
  <p:tag name="TIMING" val="|8|24.6"/>
</p:tagLst>
</file>

<file path=ppt/tags/tag7.xml><?xml version="1.0" encoding="utf-8"?>
<p:tagLst xmlns:a="http://schemas.openxmlformats.org/drawingml/2006/main" xmlns:r="http://schemas.openxmlformats.org/officeDocument/2006/relationships" xmlns:p="http://schemas.openxmlformats.org/presentationml/2006/main">
  <p:tag name="TIMING" val="|7.2"/>
</p:tagLst>
</file>

<file path=ppt/tags/tag8.xml><?xml version="1.0" encoding="utf-8"?>
<p:tagLst xmlns:a="http://schemas.openxmlformats.org/drawingml/2006/main" xmlns:r="http://schemas.openxmlformats.org/officeDocument/2006/relationships" xmlns:p="http://schemas.openxmlformats.org/presentationml/2006/main">
  <p:tag name="TIMING" val="|60.5"/>
</p:tagLst>
</file>

<file path=ppt/tags/tag9.xml><?xml version="1.0" encoding="utf-8"?>
<p:tagLst xmlns:a="http://schemas.openxmlformats.org/drawingml/2006/main" xmlns:r="http://schemas.openxmlformats.org/officeDocument/2006/relationships" xmlns:p="http://schemas.openxmlformats.org/presentationml/2006/main">
  <p:tag name="TIMING" val="|1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TotalTime>
  <Words>4760</Words>
  <Application>Microsoft Office PowerPoint</Application>
  <PresentationFormat>Custom</PresentationFormat>
  <Paragraphs>341</Paragraphs>
  <Slides>87</Slides>
  <Notes>63</Notes>
  <HiddenSlides>0</HiddenSlides>
  <MMClips>0</MMClips>
  <ScaleCrop>false</ScaleCrop>
  <HeadingPairs>
    <vt:vector size="4" baseType="variant">
      <vt:variant>
        <vt:lpstr>Theme</vt:lpstr>
      </vt:variant>
      <vt:variant>
        <vt:i4>3</vt:i4>
      </vt:variant>
      <vt:variant>
        <vt:lpstr>Slide Titles</vt:lpstr>
      </vt:variant>
      <vt:variant>
        <vt:i4>87</vt:i4>
      </vt:variant>
    </vt:vector>
  </HeadingPairs>
  <TitlesOfParts>
    <vt:vector size="90"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Tschoepe</dc:creator>
  <cp:lastModifiedBy>Rae</cp:lastModifiedBy>
  <cp:revision>23</cp:revision>
  <dcterms:created xsi:type="dcterms:W3CDTF">2020-11-09T03:17:06Z</dcterms:created>
  <dcterms:modified xsi:type="dcterms:W3CDTF">2020-11-15T21:08:40Z</dcterms:modified>
</cp:coreProperties>
</file>