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79" r:id="rId2"/>
    <p:sldId id="313" r:id="rId3"/>
    <p:sldId id="266" r:id="rId4"/>
    <p:sldId id="267" r:id="rId5"/>
    <p:sldId id="268" r:id="rId6"/>
    <p:sldId id="270" r:id="rId7"/>
    <p:sldId id="272" r:id="rId8"/>
    <p:sldId id="269" r:id="rId9"/>
    <p:sldId id="297" r:id="rId10"/>
    <p:sldId id="259" r:id="rId11"/>
    <p:sldId id="298" r:id="rId12"/>
    <p:sldId id="295" r:id="rId13"/>
    <p:sldId id="294" r:id="rId14"/>
    <p:sldId id="293" r:id="rId15"/>
    <p:sldId id="287" r:id="rId16"/>
    <p:sldId id="290" r:id="rId17"/>
    <p:sldId id="258" r:id="rId18"/>
    <p:sldId id="261" r:id="rId19"/>
    <p:sldId id="274" r:id="rId20"/>
    <p:sldId id="275" r:id="rId21"/>
    <p:sldId id="276" r:id="rId22"/>
    <p:sldId id="277" r:id="rId23"/>
    <p:sldId id="278" r:id="rId24"/>
    <p:sldId id="314" r:id="rId25"/>
    <p:sldId id="289" r:id="rId26"/>
    <p:sldId id="299" r:id="rId27"/>
    <p:sldId id="257" r:id="rId28"/>
    <p:sldId id="300" r:id="rId29"/>
    <p:sldId id="271" r:id="rId30"/>
    <p:sldId id="301" r:id="rId31"/>
    <p:sldId id="302" r:id="rId32"/>
    <p:sldId id="282" r:id="rId33"/>
    <p:sldId id="303" r:id="rId34"/>
    <p:sldId id="304" r:id="rId35"/>
    <p:sldId id="305" r:id="rId36"/>
    <p:sldId id="306" r:id="rId37"/>
    <p:sldId id="307" r:id="rId38"/>
    <p:sldId id="308" r:id="rId39"/>
    <p:sldId id="309" r:id="rId40"/>
    <p:sldId id="310" r:id="rId41"/>
    <p:sldId id="311" r:id="rId42"/>
    <p:sldId id="312" r:id="rId43"/>
    <p:sldId id="315" r:id="rId44"/>
    <p:sldId id="316" r:id="rId45"/>
    <p:sldId id="284" r:id="rId46"/>
    <p:sldId id="285" r:id="rId47"/>
    <p:sldId id="283" r:id="rId48"/>
    <p:sldId id="281" r:id="rId49"/>
    <p:sldId id="280" r:id="rId50"/>
    <p:sldId id="262" r:id="rId51"/>
    <p:sldId id="263" r:id="rId52"/>
    <p:sldId id="264" r:id="rId53"/>
    <p:sldId id="273" r:id="rId54"/>
    <p:sldId id="260" r:id="rId55"/>
    <p:sldId id="288" r:id="rId56"/>
    <p:sldId id="317"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55" initials="U" lastIdx="5" clrIdx="0">
    <p:extLst>
      <p:ext uri="{19B8F6BF-5375-455C-9EA6-DF929625EA0E}">
        <p15:presenceInfo xmlns:p15="http://schemas.microsoft.com/office/powerpoint/2012/main" userId="User55" providerId="None"/>
      </p:ext>
    </p:extLst>
  </p:cmAuthor>
  <p:cmAuthor id="2" name="Timothy" initials="T" lastIdx="9" clrIdx="1">
    <p:extLst>
      <p:ext uri="{19B8F6BF-5375-455C-9EA6-DF929625EA0E}">
        <p15:presenceInfo xmlns:p15="http://schemas.microsoft.com/office/powerpoint/2012/main" userId="6f70958e3069516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587C"/>
    <a:srgbClr val="4472C4"/>
    <a:srgbClr val="FF99FF"/>
    <a:srgbClr val="0000FF"/>
    <a:srgbClr val="0917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936" autoAdjust="0"/>
    <p:restoredTop sz="94660"/>
  </p:normalViewPr>
  <p:slideViewPr>
    <p:cSldViewPr snapToGrid="0">
      <p:cViewPr>
        <p:scale>
          <a:sx n="66" d="100"/>
          <a:sy n="66" d="100"/>
        </p:scale>
        <p:origin x="1902" y="1014"/>
      </p:cViewPr>
      <p:guideLst/>
    </p:cSldViewPr>
  </p:slideViewPr>
  <p:notesTextViewPr>
    <p:cViewPr>
      <p:scale>
        <a:sx n="3" d="2"/>
        <a:sy n="3" d="2"/>
      </p:scale>
      <p:origin x="0" y="0"/>
    </p:cViewPr>
  </p:notesTextViewPr>
  <p:sorterViewPr>
    <p:cViewPr>
      <p:scale>
        <a:sx n="33" d="100"/>
        <a:sy n="33"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A66DEEE2-E32A-41B7-A362-25B1944D9176}" type="datetimeFigureOut">
              <a:rPr lang="en-US" smtClean="0"/>
              <a:t>4/1/2023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06F53B24-24D1-4C49-ABA7-31F2EF35304F}" type="slidenum">
              <a:rPr lang="en-US" smtClean="0"/>
              <a:t>‹#›</a:t>
            </a:fld>
            <a:endParaRPr lang="en-US"/>
          </a:p>
        </p:txBody>
      </p:sp>
    </p:spTree>
    <p:extLst>
      <p:ext uri="{BB962C8B-B14F-4D97-AF65-F5344CB8AC3E}">
        <p14:creationId xmlns:p14="http://schemas.microsoft.com/office/powerpoint/2010/main" val="1966099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B6B1E-9618-A500-85F9-0478EA8F239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FCD8D05-E5ED-8A85-4573-257A0A7583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B7A5FA-8F87-FCE1-6FFD-743548131F7C}"/>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A15F6551-33DD-9EC1-0855-64913997D9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D01DA7-244A-7EBA-F224-AC76E5CF9BA1}"/>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3387353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3ACBE-F470-CBA1-7B28-5D389B80C9B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8DE6515-86F9-8E02-2C79-9F1A8BED3E4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3B27E0-BB49-2A20-95E8-1AD71EF13833}"/>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D7162ADF-E4F1-726F-095D-402035DD16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5E24AD-8C84-BAB6-E979-E0188D59B0EB}"/>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1292093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1E12B-4D9E-80C5-2BB3-9F483D6F9E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2ED2861-15E9-F2CC-9021-EB7C13E47C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B4D374-2342-6A54-70A1-B9AA60941A23}"/>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E08F4421-E554-4429-446A-6FBEF77D39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206376-8388-6826-5632-00673EB3A519}"/>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613426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F34E-3F3C-DFDA-F19D-9E8EAE88B4B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523207-D3BA-C0D2-4F7E-4245D76873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DC05D6A-F0DA-0DD6-821D-99CF9773A0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2B1672-F454-D066-8B83-E08A304F1F9E}"/>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6" name="Footer Placeholder 5">
            <a:extLst>
              <a:ext uri="{FF2B5EF4-FFF2-40B4-BE49-F238E27FC236}">
                <a16:creationId xmlns:a16="http://schemas.microsoft.com/office/drawing/2014/main" id="{D491DBAD-1C49-1E6B-818E-6A0806475A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3166C1-C3AD-5E0E-A3FB-32C79EE9B0D9}"/>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4149505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D5B36-61DF-E66F-DE7E-8A68BE155F2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3687990-873F-09C6-BCCC-91AFE21CF3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D222AB-F4A0-C56D-E7F3-B63BA86308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5FB10A9-4989-C163-F19C-289B27C120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8B43A-6A96-56FE-78BC-98433889D0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128DF4-7C5F-CAB2-85C0-BAF01FC700F1}"/>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8" name="Footer Placeholder 7">
            <a:extLst>
              <a:ext uri="{FF2B5EF4-FFF2-40B4-BE49-F238E27FC236}">
                <a16:creationId xmlns:a16="http://schemas.microsoft.com/office/drawing/2014/main" id="{253D93D4-6122-6FF9-AFD5-E10154FE42C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A57AFC-ACA9-6B4B-40F2-47986232EABF}"/>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1312545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16A90-842A-5457-1F94-89CDDA35B0D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365DDD-278B-5A82-6DA0-06298248E2ED}"/>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4" name="Footer Placeholder 3">
            <a:extLst>
              <a:ext uri="{FF2B5EF4-FFF2-40B4-BE49-F238E27FC236}">
                <a16:creationId xmlns:a16="http://schemas.microsoft.com/office/drawing/2014/main" id="{0401C9AF-47F8-72A0-4075-CDE58AF39F9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3805CE-792E-07CB-1023-7AEDB21D2C11}"/>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398609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F69B26-5871-2E1D-E53E-BD2E1D9B7F74}"/>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3" name="Footer Placeholder 2">
            <a:extLst>
              <a:ext uri="{FF2B5EF4-FFF2-40B4-BE49-F238E27FC236}">
                <a16:creationId xmlns:a16="http://schemas.microsoft.com/office/drawing/2014/main" id="{A1771CA0-2B25-6029-72DB-701991B018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BF4DA4D-14E0-91D1-41B6-2E82553A253A}"/>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959360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8A461-33A1-2DD8-F6C6-5849918BE1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01F1B8D-FE68-F461-FF4E-E28773E9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0E7CF-266C-706A-4427-9899DD084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D753D1-7152-101E-6FA4-5083EE40D2B7}"/>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6" name="Footer Placeholder 5">
            <a:extLst>
              <a:ext uri="{FF2B5EF4-FFF2-40B4-BE49-F238E27FC236}">
                <a16:creationId xmlns:a16="http://schemas.microsoft.com/office/drawing/2014/main" id="{88805349-0443-9D9A-845D-89017A584B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890B83-A24B-9DEA-1C5D-8BC9D7409A19}"/>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549852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75C8A-1A2F-B5A4-E7F2-268E6D7BE7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B5CF904-AF0F-D9EF-DB05-D05B9736B6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EDDCDE-70D6-80A2-9F23-8DC153B12E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03060-369D-9BFA-904A-0767640A4DAD}"/>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6" name="Footer Placeholder 5">
            <a:extLst>
              <a:ext uri="{FF2B5EF4-FFF2-40B4-BE49-F238E27FC236}">
                <a16:creationId xmlns:a16="http://schemas.microsoft.com/office/drawing/2014/main" id="{8290121C-6D77-E111-6595-29C6F95807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A0DA9A-7AEE-CC95-BBF1-D0813A2FCFB8}"/>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031987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9B481-6F29-E04B-C076-7B34FEDCECF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C5798EE-37CE-7EFD-A0F2-BB39C32A6A6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541CBC-00F5-CCCA-7751-8E3B6785CB63}"/>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432AEF3F-10F9-3FB0-138B-773DD3521A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C494EE-52AA-0897-3CD8-ED44226C981F}"/>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4170527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9610EB-2B77-AC43-5ACE-39D26537A57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50E1204-BD69-B055-B97A-0A6563F460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B23F7F-D582-C7CE-4546-72161FA59F0B}"/>
              </a:ext>
            </a:extLst>
          </p:cNvPr>
          <p:cNvSpPr>
            <a:spLocks noGrp="1"/>
          </p:cNvSpPr>
          <p:nvPr>
            <p:ph type="dt" sz="half" idx="10"/>
          </p:nvPr>
        </p:nvSpPr>
        <p:spPr/>
        <p:txBody>
          <a:body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BA1EF129-42F5-33EC-2CB6-E05C84E34D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A9DEA9-3E7F-8724-6633-4EFE1FC667DE}"/>
              </a:ext>
            </a:extLst>
          </p:cNvPr>
          <p:cNvSpPr>
            <a:spLocks noGrp="1"/>
          </p:cNvSpPr>
          <p:nvPr>
            <p:ph type="sldNum" sz="quarter" idx="12"/>
          </p:nvPr>
        </p:nvSpPr>
        <p:spPr/>
        <p:txBody>
          <a:bodyPr/>
          <a:lstStyle/>
          <a:p>
            <a:fld id="{8574A488-1BA5-4985-AFD4-A3216A896468}" type="slidenum">
              <a:rPr lang="en-US" smtClean="0"/>
              <a:t>‹#›</a:t>
            </a:fld>
            <a:endParaRPr lang="en-US"/>
          </a:p>
        </p:txBody>
      </p:sp>
    </p:spTree>
    <p:extLst>
      <p:ext uri="{BB962C8B-B14F-4D97-AF65-F5344CB8AC3E}">
        <p14:creationId xmlns:p14="http://schemas.microsoft.com/office/powerpoint/2010/main" val="2848340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D273FE-5682-48AB-7E88-139E39BFBE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87B76CE-BBE9-4B46-ADD9-9A029CA5DF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B1F3FB-A748-FC5A-7372-9D6FD8D5F9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E6B11F-F27D-4C73-95BF-3AA8A97A1569}" type="datetimeFigureOut">
              <a:rPr lang="en-US" smtClean="0"/>
              <a:t>4/1/2023</a:t>
            </a:fld>
            <a:endParaRPr lang="en-US"/>
          </a:p>
        </p:txBody>
      </p:sp>
      <p:sp>
        <p:nvSpPr>
          <p:cNvPr id="5" name="Footer Placeholder 4">
            <a:extLst>
              <a:ext uri="{FF2B5EF4-FFF2-40B4-BE49-F238E27FC236}">
                <a16:creationId xmlns:a16="http://schemas.microsoft.com/office/drawing/2014/main" id="{9BEA8D23-EBB5-269F-E445-0DB4EE14AB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8235F9-AEEE-541E-9D00-2EDB5DBF30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74A488-1BA5-4985-AFD4-A3216A896468}" type="slidenum">
              <a:rPr lang="en-US" smtClean="0"/>
              <a:t>‹#›</a:t>
            </a:fld>
            <a:endParaRPr lang="en-US"/>
          </a:p>
        </p:txBody>
      </p:sp>
    </p:spTree>
    <p:extLst>
      <p:ext uri="{BB962C8B-B14F-4D97-AF65-F5344CB8AC3E}">
        <p14:creationId xmlns:p14="http://schemas.microsoft.com/office/powerpoint/2010/main" val="399203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jpe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52.pn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53.png"/></Relationships>
</file>

<file path=ppt/slides/_rels/slide46.xml.rels><?xml version="1.0" encoding="UTF-8" standalone="yes"?>
<Relationships xmlns="http://schemas.openxmlformats.org/package/2006/relationships"><Relationship Id="rId3" Type="http://schemas.microsoft.com/office/2007/relationships/hdphoto" Target="../media/hdphoto3.wdp"/><Relationship Id="rId7" Type="http://schemas.microsoft.com/office/2007/relationships/hdphoto" Target="../media/hdphoto2.wdp"/><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40.jpeg"/><Relationship Id="rId4" Type="http://schemas.openxmlformats.org/officeDocument/2006/relationships/image" Target="../media/image52.png"/></Relationships>
</file>

<file path=ppt/slides/_rels/slide47.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40.jpe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2.png"/><Relationship Id="rId5" Type="http://schemas.microsoft.com/office/2007/relationships/hdphoto" Target="../media/hdphoto4.wdp"/><Relationship Id="rId4" Type="http://schemas.openxmlformats.org/officeDocument/2006/relationships/image" Target="../media/image55.png"/></Relationships>
</file>

<file path=ppt/slides/_rels/slide4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3.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55.png"/></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0.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53.png"/></Relationships>
</file>

<file path=ppt/slides/_rels/slide5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9.png"/><Relationship Id="rId1" Type="http://schemas.openxmlformats.org/officeDocument/2006/relationships/slideLayout" Target="../slideLayouts/slideLayout7.xml"/><Relationship Id="rId4" Type="http://schemas.microsoft.com/office/2007/relationships/hdphoto" Target="../media/hdphoto4.wdp"/></Relationships>
</file>

<file path=ppt/slides/_rels/slide52.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57.png"/><Relationship Id="rId7" Type="http://schemas.openxmlformats.org/officeDocument/2006/relationships/image" Target="../media/image60.jpeg"/><Relationship Id="rId2" Type="http://schemas.openxmlformats.org/officeDocument/2006/relationships/image" Target="../media/image10.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53.png"/><Relationship Id="rId4" Type="http://schemas.openxmlformats.org/officeDocument/2006/relationships/image" Target="../media/image58.jpeg"/></Relationships>
</file>

<file path=ppt/slides/_rels/slide5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1.jpg"/></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7" Type="http://schemas.microsoft.com/office/2007/relationships/hdphoto" Target="../media/hdphoto2.wdp"/><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61.jpg"/><Relationship Id="rId4" Type="http://schemas.openxmlformats.org/officeDocument/2006/relationships/image" Target="../media/image40.jpeg"/></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B0F9-7846-65F2-6153-D8F863107D40}"/>
              </a:ext>
            </a:extLst>
          </p:cNvPr>
          <p:cNvSpPr>
            <a:spLocks noGrp="1"/>
          </p:cNvSpPr>
          <p:nvPr>
            <p:ph type="ctrTitle"/>
          </p:nvPr>
        </p:nvSpPr>
        <p:spPr>
          <a:xfrm>
            <a:off x="639723" y="536643"/>
            <a:ext cx="9144000" cy="1853750"/>
          </a:xfrm>
        </p:spPr>
        <p:txBody>
          <a:bodyPr>
            <a:normAutofit/>
            <a:scene3d>
              <a:camera prst="orthographicFront"/>
              <a:lightRig rig="threePt" dir="t"/>
            </a:scene3d>
            <a:sp3d extrusionH="57150">
              <a:bevelT w="38100" h="38100"/>
            </a:sp3d>
          </a:bodyPr>
          <a:lstStyle/>
          <a:p>
            <a:r>
              <a:rPr lang="en-US" b="1" dirty="0" err="1">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Tequfah’s</a:t>
            </a:r>
            <a: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 Next Lesson</a:t>
            </a:r>
          </a:p>
        </p:txBody>
      </p:sp>
      <p:pic>
        <p:nvPicPr>
          <p:cNvPr id="11" name="Picture 10">
            <a:extLst>
              <a:ext uri="{FF2B5EF4-FFF2-40B4-BE49-F238E27FC236}">
                <a16:creationId xmlns:a16="http://schemas.microsoft.com/office/drawing/2014/main" id="{0E5F7E24-8A44-1F99-67CC-9913B7060AD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7318" y="3878871"/>
            <a:ext cx="2707305" cy="299654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Subtitle 2">
            <a:extLst>
              <a:ext uri="{FF2B5EF4-FFF2-40B4-BE49-F238E27FC236}">
                <a16:creationId xmlns:a16="http://schemas.microsoft.com/office/drawing/2014/main" id="{BC777D4D-4AEF-DAA0-0184-DAF937FE59DD}"/>
              </a:ext>
            </a:extLst>
          </p:cNvPr>
          <p:cNvSpPr>
            <a:spLocks noGrp="1"/>
          </p:cNvSpPr>
          <p:nvPr>
            <p:ph type="subTitle" idx="1"/>
          </p:nvPr>
        </p:nvSpPr>
        <p:spPr>
          <a:xfrm>
            <a:off x="349404" y="2637049"/>
            <a:ext cx="11152227" cy="2906562"/>
          </a:xfrm>
        </p:spPr>
        <p:txBody>
          <a:bodyPr>
            <a:noAutofit/>
            <a:scene3d>
              <a:camera prst="orthographicFront"/>
              <a:lightRig rig="threePt" dir="t"/>
            </a:scene3d>
            <a:sp3d extrusionH="57150">
              <a:bevelT w="38100" h="38100" prst="angle"/>
            </a:sp3d>
          </a:bodyPr>
          <a:lstStyle/>
          <a:p>
            <a:r>
              <a:rPr lang="en-US" sz="4400" b="1" dirty="0">
                <a:ln>
                  <a:solidFill>
                    <a:srgbClr val="002060"/>
                  </a:solidFill>
                </a:ln>
                <a:solidFill>
                  <a:schemeClr val="tx1">
                    <a:lumMod val="65000"/>
                    <a:lumOff val="35000"/>
                  </a:schemeClr>
                </a:solidFill>
              </a:rPr>
              <a:t>What happened this year in 2023 for </a:t>
            </a:r>
            <a:br>
              <a:rPr lang="en-US" sz="4400" b="1" dirty="0">
                <a:ln>
                  <a:solidFill>
                    <a:srgbClr val="002060"/>
                  </a:solidFill>
                </a:ln>
                <a:solidFill>
                  <a:schemeClr val="tx1">
                    <a:lumMod val="65000"/>
                    <a:lumOff val="35000"/>
                  </a:schemeClr>
                </a:solidFill>
              </a:rPr>
            </a:br>
            <a:r>
              <a:rPr lang="en-US" sz="4400" b="1" dirty="0">
                <a:ln>
                  <a:solidFill>
                    <a:srgbClr val="002060"/>
                  </a:solidFill>
                </a:ln>
                <a:solidFill>
                  <a:schemeClr val="tx1">
                    <a:lumMod val="65000"/>
                    <a:lumOff val="35000"/>
                  </a:schemeClr>
                </a:solidFill>
              </a:rPr>
              <a:t>the marking of the </a:t>
            </a:r>
            <a:r>
              <a:rPr lang="en-US" sz="4400" b="1" dirty="0">
                <a:ln>
                  <a:solidFill>
                    <a:srgbClr val="0000FF"/>
                  </a:solidFill>
                </a:ln>
                <a:solidFill>
                  <a:schemeClr val="accent2">
                    <a:lumMod val="75000"/>
                  </a:schemeClr>
                </a:solidFill>
                <a:effectLst>
                  <a:outerShdw blurRad="50800" dist="50800" dir="5400000" sx="102000" sy="102000" algn="ctr" rotWithShape="0">
                    <a:srgbClr val="FF99FF"/>
                  </a:outerShdw>
                </a:effectLst>
              </a:rPr>
              <a:t>Tequfah</a:t>
            </a:r>
            <a:r>
              <a:rPr lang="en-US" sz="4400" b="1" dirty="0"/>
              <a:t> </a:t>
            </a:r>
            <a:r>
              <a:rPr lang="en-US" sz="4400" b="1" u="sng" dirty="0">
                <a:solidFill>
                  <a:srgbClr val="FF0000"/>
                </a:solidFill>
                <a:effectLst>
                  <a:outerShdw blurRad="50800" dist="50800" dir="5400000" sx="101000" sy="101000" algn="ctr" rotWithShape="0">
                    <a:srgbClr val="FFFF00"/>
                  </a:outerShdw>
                </a:effectLst>
              </a:rPr>
              <a:t>Shadow Si</a:t>
            </a:r>
            <a:r>
              <a:rPr lang="en-US" sz="4400" b="1" dirty="0">
                <a:solidFill>
                  <a:srgbClr val="FF0000"/>
                </a:solidFill>
                <a:effectLst>
                  <a:outerShdw blurRad="50800" dist="50800" dir="5400000" sx="101000" sy="101000" algn="ctr" rotWithShape="0">
                    <a:srgbClr val="FFFF00"/>
                  </a:outerShdw>
                </a:effectLst>
              </a:rPr>
              <a:t>g</a:t>
            </a:r>
            <a:r>
              <a:rPr lang="en-US" sz="4400" b="1" u="sng" dirty="0">
                <a:solidFill>
                  <a:srgbClr val="FF0000"/>
                </a:solidFill>
                <a:effectLst>
                  <a:outerShdw blurRad="50800" dist="50800" dir="5400000" sx="101000" sy="101000" algn="ctr" rotWithShape="0">
                    <a:srgbClr val="FFFF00"/>
                  </a:outerShdw>
                </a:effectLst>
              </a:rPr>
              <a:t>n</a:t>
            </a:r>
            <a:r>
              <a:rPr lang="en-US" sz="4400" b="1" dirty="0">
                <a:solidFill>
                  <a:srgbClr val="FF0000"/>
                </a:solidFill>
                <a:effectLst>
                  <a:outerShdw blurRad="50800" dist="50800" dir="5400000" sx="101000" sy="101000" algn="ctr" rotWithShape="0">
                    <a:srgbClr val="FFFF00"/>
                  </a:outerShdw>
                </a:effectLst>
              </a:rPr>
              <a:t> </a:t>
            </a:r>
            <a:br>
              <a:rPr lang="en-US" sz="4400" b="1" dirty="0">
                <a:solidFill>
                  <a:srgbClr val="FF0000"/>
                </a:solidFill>
                <a:effectLst>
                  <a:outerShdw blurRad="50800" dist="50800" dir="5400000" sx="101000" sy="101000" algn="ctr" rotWithShape="0">
                    <a:srgbClr val="FFFF00"/>
                  </a:outerShdw>
                </a:effectLst>
              </a:rPr>
            </a:br>
            <a:r>
              <a:rPr lang="en-US" sz="4400" b="1" dirty="0">
                <a:ln>
                  <a:solidFill>
                    <a:srgbClr val="002060"/>
                  </a:solidFill>
                </a:ln>
                <a:solidFill>
                  <a:schemeClr val="tx1">
                    <a:lumMod val="65000"/>
                    <a:lumOff val="35000"/>
                  </a:schemeClr>
                </a:solidFill>
              </a:rPr>
              <a:t>that we have not recognized before? </a:t>
            </a:r>
          </a:p>
          <a:p>
            <a:endParaRPr lang="en-US" sz="1000" dirty="0">
              <a:ln>
                <a:solidFill>
                  <a:srgbClr val="002060"/>
                </a:solidFill>
              </a:ln>
              <a:solidFill>
                <a:schemeClr val="tx1">
                  <a:lumMod val="65000"/>
                  <a:lumOff val="35000"/>
                </a:schemeClr>
              </a:solidFill>
            </a:endParaRPr>
          </a:p>
          <a:p>
            <a:r>
              <a:rPr lang="en-US" sz="5400" b="1" u="sng" dirty="0">
                <a:ln>
                  <a:solidFill>
                    <a:srgbClr val="002060"/>
                  </a:solidFill>
                </a:ln>
                <a:solidFill>
                  <a:srgbClr val="FF0000"/>
                </a:solidFill>
                <a:effectLst>
                  <a:outerShdw blurRad="50800" dist="50800" dir="5400000" sx="101000" sy="101000" algn="ctr" rotWithShape="0">
                    <a:srgbClr val="FFFF00"/>
                  </a:outerShdw>
                </a:effectLst>
              </a:rPr>
              <a:t>Should this be </a:t>
            </a:r>
            <a:br>
              <a:rPr lang="en-US" sz="5400" b="1" u="sng" dirty="0">
                <a:ln>
                  <a:solidFill>
                    <a:srgbClr val="002060"/>
                  </a:solidFill>
                </a:ln>
                <a:solidFill>
                  <a:srgbClr val="FF0000"/>
                </a:solidFill>
                <a:effectLst>
                  <a:outerShdw blurRad="50800" dist="50800" dir="5400000" sx="101000" sy="101000" algn="ctr" rotWithShape="0">
                    <a:srgbClr val="FFFF00"/>
                  </a:outerShdw>
                </a:effectLst>
              </a:rPr>
            </a:br>
            <a:r>
              <a:rPr lang="en-US" sz="5400" b="1" dirty="0">
                <a:ln>
                  <a:solidFill>
                    <a:srgbClr val="002060"/>
                  </a:solidFill>
                </a:ln>
                <a:solidFill>
                  <a:srgbClr val="FF0000"/>
                </a:solidFill>
                <a:effectLst>
                  <a:outerShdw blurRad="50800" dist="50800" dir="5400000" sx="101000" sy="101000" algn="ctr" rotWithShape="0">
                    <a:srgbClr val="FFFF00"/>
                  </a:outerShdw>
                </a:effectLst>
              </a:rPr>
              <a:t>g</a:t>
            </a:r>
            <a:r>
              <a:rPr lang="en-US" sz="5400" b="1" u="sng" dirty="0">
                <a:ln>
                  <a:solidFill>
                    <a:srgbClr val="002060"/>
                  </a:solidFill>
                </a:ln>
                <a:solidFill>
                  <a:srgbClr val="FF0000"/>
                </a:solidFill>
                <a:effectLst>
                  <a:outerShdw blurRad="50800" dist="50800" dir="5400000" sx="101000" sy="101000" algn="ctr" rotWithShape="0">
                    <a:srgbClr val="FFFF00"/>
                  </a:outerShdw>
                </a:effectLst>
              </a:rPr>
              <a:t>ettin</a:t>
            </a:r>
            <a:r>
              <a:rPr lang="en-US" sz="5400" b="1" dirty="0">
                <a:ln>
                  <a:solidFill>
                    <a:srgbClr val="002060"/>
                  </a:solidFill>
                </a:ln>
                <a:solidFill>
                  <a:srgbClr val="FF0000"/>
                </a:solidFill>
                <a:effectLst>
                  <a:outerShdw blurRad="50800" dist="50800" dir="5400000" sx="101000" sy="101000" algn="ctr" rotWithShape="0">
                    <a:srgbClr val="FFFF00"/>
                  </a:outerShdw>
                </a:effectLst>
              </a:rPr>
              <a:t>g</a:t>
            </a:r>
            <a:r>
              <a:rPr lang="en-US" sz="5400" b="1" u="sng" dirty="0">
                <a:ln>
                  <a:solidFill>
                    <a:srgbClr val="002060"/>
                  </a:solidFill>
                </a:ln>
                <a:solidFill>
                  <a:srgbClr val="FF0000"/>
                </a:solidFill>
                <a:effectLst>
                  <a:outerShdw blurRad="50800" dist="50800" dir="5400000" sx="101000" sy="101000" algn="ctr" rotWithShape="0">
                    <a:srgbClr val="FFFF00"/>
                  </a:outerShdw>
                </a:effectLst>
              </a:rPr>
              <a:t> our attention</a:t>
            </a:r>
            <a:r>
              <a:rPr lang="en-US" sz="5400" b="1" dirty="0">
                <a:ln>
                  <a:solidFill>
                    <a:srgbClr val="002060"/>
                  </a:solidFill>
                </a:ln>
                <a:solidFill>
                  <a:srgbClr val="FF0000"/>
                </a:solidFill>
                <a:effectLst>
                  <a:outerShdw blurRad="50800" dist="50800" dir="5400000" sx="101000" sy="101000" algn="ctr" rotWithShape="0">
                    <a:srgbClr val="FFFF00"/>
                  </a:outerShdw>
                </a:effectLst>
              </a:rPr>
              <a:t>?</a:t>
            </a:r>
          </a:p>
        </p:txBody>
      </p:sp>
      <p:sp>
        <p:nvSpPr>
          <p:cNvPr id="4" name="Rectangle 3">
            <a:extLst>
              <a:ext uri="{FF2B5EF4-FFF2-40B4-BE49-F238E27FC236}">
                <a16:creationId xmlns:a16="http://schemas.microsoft.com/office/drawing/2014/main" id="{37E52825-6AC0-077E-A2F8-9BC28956E875}"/>
              </a:ext>
            </a:extLst>
          </p:cNvPr>
          <p:cNvSpPr/>
          <p:nvPr/>
        </p:nvSpPr>
        <p:spPr>
          <a:xfrm>
            <a:off x="-612741" y="672353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5" name="Rectangle 4">
            <a:extLst>
              <a:ext uri="{FF2B5EF4-FFF2-40B4-BE49-F238E27FC236}">
                <a16:creationId xmlns:a16="http://schemas.microsoft.com/office/drawing/2014/main" id="{53AFD4DD-695B-C3F2-B32F-1B627813089C}"/>
              </a:ext>
            </a:extLst>
          </p:cNvPr>
          <p:cNvSpPr/>
          <p:nvPr/>
        </p:nvSpPr>
        <p:spPr>
          <a:xfrm rot="5400000">
            <a:off x="-6650982" y="4158359"/>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on Lunar</a:t>
            </a:r>
            <a:endParaRPr lang="en-US" sz="2800" b="1" spc="300" dirty="0">
              <a:ln w="38100">
                <a:solidFill>
                  <a:srgbClr val="96004B"/>
                </a:solidFill>
              </a:ln>
              <a:solidFill>
                <a:srgbClr val="96004B"/>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6" name="Rectangle 5">
            <a:extLst>
              <a:ext uri="{FF2B5EF4-FFF2-40B4-BE49-F238E27FC236}">
                <a16:creationId xmlns:a16="http://schemas.microsoft.com/office/drawing/2014/main" id="{3BAC86B4-0634-64BD-82F3-E6DE438ECA0B}"/>
              </a:ext>
            </a:extLst>
          </p:cNvPr>
          <p:cNvSpPr/>
          <p:nvPr/>
        </p:nvSpPr>
        <p:spPr>
          <a:xfrm rot="16200000">
            <a:off x="5837911" y="414906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a:t>
            </a:r>
            <a:r>
              <a:rPr lang="en-US" sz="2800" b="1" spc="300" dirty="0">
                <a:ln w="38100">
                  <a:solidFill>
                    <a:srgbClr val="6F3350"/>
                  </a:solidFill>
                </a:ln>
                <a:solidFill>
                  <a:srgbClr val="016A6F"/>
                </a:solidFill>
                <a:effectLst>
                  <a:glow rad="736600">
                    <a:schemeClr val="bg1">
                      <a:alpha val="66000"/>
                    </a:schemeClr>
                  </a:glow>
                  <a:outerShdw blurRad="50800" dist="39000" dir="5460000" algn="tl">
                    <a:srgbClr val="000000">
                      <a:alpha val="38000"/>
                    </a:srgbClr>
                  </a:outerShdw>
                </a:effectLst>
                <a:latin typeface="Eras Bold ITC" pitchFamily="34" charset="0"/>
              </a:rPr>
              <a:t>on Lunar</a:t>
            </a:r>
            <a:endParaRPr lang="en-US" sz="2800" b="1" spc="300" dirty="0">
              <a:ln w="38100">
                <a:solidFill>
                  <a:srgbClr val="96004B"/>
                </a:solidFill>
              </a:ln>
              <a:solidFill>
                <a:srgbClr val="96004B"/>
              </a:solidFill>
              <a:effectLst>
                <a:glow rad="736600">
                  <a:schemeClr val="bg1">
                    <a:alpha val="66000"/>
                  </a:schemeClr>
                </a:glow>
                <a:outerShdw blurRad="50800" dist="39000" dir="5460000" algn="tl">
                  <a:srgbClr val="000000">
                    <a:alpha val="38000"/>
                  </a:srgbClr>
                </a:outerShdw>
              </a:effectLst>
              <a:latin typeface="Eras Bold ITC" pitchFamily="34" charset="0"/>
            </a:endParaRPr>
          </a:p>
        </p:txBody>
      </p:sp>
      <p:sp>
        <p:nvSpPr>
          <p:cNvPr id="7" name="Rectangle 6">
            <a:extLst>
              <a:ext uri="{FF2B5EF4-FFF2-40B4-BE49-F238E27FC236}">
                <a16:creationId xmlns:a16="http://schemas.microsoft.com/office/drawing/2014/main" id="{C3C647F6-E277-0EED-FD34-9C52C65F48CC}"/>
              </a:ext>
            </a:extLst>
          </p:cNvPr>
          <p:cNvSpPr/>
          <p:nvPr/>
        </p:nvSpPr>
        <p:spPr>
          <a:xfrm>
            <a:off x="-407081" y="-530707"/>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pic>
        <p:nvPicPr>
          <p:cNvPr id="8" name="Picture 7" descr="C:\Users\Rae\Desktop\Best CCC Logo Clear with colors in circle SMS.png">
            <a:extLst>
              <a:ext uri="{FF2B5EF4-FFF2-40B4-BE49-F238E27FC236}">
                <a16:creationId xmlns:a16="http://schemas.microsoft.com/office/drawing/2014/main" id="{928BC4C8-CA2D-8C65-BF96-1DA4D2CB298D}"/>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570146" y="4570114"/>
            <a:ext cx="1746501" cy="1807143"/>
          </a:xfrm>
          <a:prstGeom prst="rect">
            <a:avLst/>
          </a:prstGeom>
          <a:noFill/>
          <a:effectLst>
            <a:glow rad="520700">
              <a:schemeClr val="accent1">
                <a:satMod val="175000"/>
                <a:alpha val="24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1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par>
                          <p:cTn id="8" fill="hold">
                            <p:stCondLst>
                              <p:cond delay="1000"/>
                            </p:stCondLst>
                            <p:childTnLst>
                              <p:par>
                                <p:cTn id="9" presetID="16" presetClass="entr" presetSubtype="21" fill="hold" grpId="0" nodeType="afterEffect">
                                  <p:stCondLst>
                                    <p:cond delay="2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arn(inVertical)">
                                      <p:cBhvr>
                                        <p:cTn id="1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B0F9-7846-65F2-6153-D8F863107D40}"/>
              </a:ext>
            </a:extLst>
          </p:cNvPr>
          <p:cNvSpPr>
            <a:spLocks noGrp="1"/>
          </p:cNvSpPr>
          <p:nvPr>
            <p:ph type="ctrTitle"/>
          </p:nvPr>
        </p:nvSpPr>
        <p:spPr>
          <a:xfrm>
            <a:off x="723699" y="352055"/>
            <a:ext cx="9144000" cy="2713066"/>
          </a:xfrm>
        </p:spPr>
        <p:txBody>
          <a:bodyPr>
            <a:normAutofit/>
            <a:scene3d>
              <a:camera prst="orthographicFront"/>
              <a:lightRig rig="threePt" dir="t"/>
            </a:scene3d>
            <a:sp3d extrusionH="57150">
              <a:bevelT w="38100" h="38100"/>
            </a:sp3d>
          </a:bodyPr>
          <a:lstStyle/>
          <a:p>
            <a: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Is </a:t>
            </a:r>
            <a:r>
              <a:rPr lang="en-US" b="1" dirty="0" err="1">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Tequfah’s</a:t>
            </a:r>
            <a: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 Next Lesson something</a:t>
            </a:r>
            <a:b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br>
            <a: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about a special key?</a:t>
            </a:r>
          </a:p>
        </p:txBody>
      </p:sp>
      <p:sp>
        <p:nvSpPr>
          <p:cNvPr id="5" name="Rectangle 4">
            <a:extLst>
              <a:ext uri="{FF2B5EF4-FFF2-40B4-BE49-F238E27FC236}">
                <a16:creationId xmlns:a16="http://schemas.microsoft.com/office/drawing/2014/main" id="{BE8DEE7F-DA2D-1A58-74FD-D5B1869DD383}"/>
              </a:ext>
            </a:extLst>
          </p:cNvPr>
          <p:cNvSpPr/>
          <p:nvPr/>
        </p:nvSpPr>
        <p:spPr>
          <a:xfrm>
            <a:off x="101600" y="4227255"/>
            <a:ext cx="12090400" cy="255454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CA" sz="4000" b="1" cap="none" spc="0" dirty="0">
                <a:ln>
                  <a:solidFill>
                    <a:srgbClr val="002060"/>
                  </a:solidFill>
                </a:ln>
                <a:solidFill>
                  <a:srgbClr val="4472C4"/>
                </a:solidFill>
                <a:effectLst>
                  <a:glow rad="215900">
                    <a:schemeClr val="bg1"/>
                  </a:glow>
                </a:effectLst>
              </a:rPr>
              <a:t>Could this research be another KEY OF RESTORATION,  </a:t>
            </a:r>
            <a:r>
              <a:rPr lang="en-CA" sz="4000" b="1" dirty="0">
                <a:ln>
                  <a:solidFill>
                    <a:srgbClr val="002060"/>
                  </a:solidFill>
                </a:ln>
                <a:solidFill>
                  <a:srgbClr val="4472C4"/>
                </a:solidFill>
                <a:effectLst>
                  <a:glow rad="215900">
                    <a:schemeClr val="bg1"/>
                  </a:glow>
                </a:effectLst>
              </a:rPr>
              <a:t>Yahuah has handed to us, </a:t>
            </a:r>
            <a:r>
              <a:rPr lang="en-CA" sz="4000" b="1" cap="none" spc="0" dirty="0">
                <a:ln>
                  <a:solidFill>
                    <a:srgbClr val="002060"/>
                  </a:solidFill>
                </a:ln>
                <a:solidFill>
                  <a:srgbClr val="4472C4"/>
                </a:solidFill>
                <a:effectLst>
                  <a:glow rad="215900">
                    <a:schemeClr val="bg1"/>
                  </a:glow>
                </a:effectLst>
              </a:rPr>
              <a:t>to understand the </a:t>
            </a:r>
            <a:br>
              <a:rPr lang="en-CA" sz="4000" b="1" cap="none" spc="0" dirty="0">
                <a:ln>
                  <a:solidFill>
                    <a:srgbClr val="002060"/>
                  </a:solidFill>
                </a:ln>
                <a:solidFill>
                  <a:srgbClr val="4472C4"/>
                </a:solidFill>
                <a:effectLst>
                  <a:glow rad="215900">
                    <a:schemeClr val="bg1"/>
                  </a:glow>
                </a:effectLst>
              </a:rPr>
            </a:br>
            <a:r>
              <a:rPr lang="en-CA" sz="4000" b="1" cap="none" spc="0" dirty="0">
                <a:ln>
                  <a:solidFill>
                    <a:srgbClr val="002060"/>
                  </a:solidFill>
                </a:ln>
                <a:solidFill>
                  <a:srgbClr val="4472C4"/>
                </a:solidFill>
                <a:effectLst>
                  <a:glow rad="215900">
                    <a:schemeClr val="bg1"/>
                  </a:glow>
                </a:effectLst>
              </a:rPr>
              <a:t>Knowledge ESTABLISHED ON Creation cycle #4 </a:t>
            </a:r>
            <a:br>
              <a:rPr lang="en-CA" sz="4000" b="1" cap="none" spc="0" dirty="0">
                <a:ln>
                  <a:solidFill>
                    <a:srgbClr val="002060"/>
                  </a:solidFill>
                </a:ln>
                <a:solidFill>
                  <a:srgbClr val="4472C4"/>
                </a:solidFill>
                <a:effectLst>
                  <a:glow rad="215900">
                    <a:schemeClr val="bg1"/>
                  </a:glow>
                </a:effectLst>
              </a:rPr>
            </a:br>
            <a:r>
              <a:rPr lang="en-CA" sz="4000" b="1" cap="none" spc="0" dirty="0">
                <a:ln>
                  <a:solidFill>
                    <a:srgbClr val="002060"/>
                  </a:solidFill>
                </a:ln>
                <a:solidFill>
                  <a:srgbClr val="4472C4"/>
                </a:solidFill>
                <a:effectLst>
                  <a:glow rad="215900">
                    <a:schemeClr val="bg1"/>
                  </a:glow>
                </a:effectLst>
              </a:rPr>
              <a:t>with the commission of the Mazzaroth? </a:t>
            </a:r>
            <a:endParaRPr lang="en-US" sz="4000" b="1" cap="none" spc="0" dirty="0">
              <a:ln>
                <a:solidFill>
                  <a:srgbClr val="002060"/>
                </a:solidFill>
              </a:ln>
              <a:solidFill>
                <a:srgbClr val="4472C4"/>
              </a:solidFill>
              <a:effectLst>
                <a:glow rad="215900">
                  <a:schemeClr val="bg1"/>
                </a:glow>
              </a:effectLst>
            </a:endParaRPr>
          </a:p>
        </p:txBody>
      </p:sp>
      <p:pic>
        <p:nvPicPr>
          <p:cNvPr id="7" name="Picture 6">
            <a:extLst>
              <a:ext uri="{FF2B5EF4-FFF2-40B4-BE49-F238E27FC236}">
                <a16:creationId xmlns:a16="http://schemas.microsoft.com/office/drawing/2014/main" id="{C5EFFB4B-A18A-8AD1-F7B2-FC93668EEC7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39860" y="2236237"/>
            <a:ext cx="4128441" cy="1892731"/>
          </a:xfrm>
          <a:prstGeom prst="rect">
            <a:avLst/>
          </a:prstGeom>
        </p:spPr>
      </p:pic>
    </p:spTree>
    <p:extLst>
      <p:ext uri="{BB962C8B-B14F-4D97-AF65-F5344CB8AC3E}">
        <p14:creationId xmlns:p14="http://schemas.microsoft.com/office/powerpoint/2010/main" val="206685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99FF">
                <a:alpha val="20000"/>
              </a:srgbClr>
            </a:gs>
            <a:gs pos="54000">
              <a:srgbClr val="FFFF00">
                <a:alpha val="15000"/>
              </a:srgbClr>
            </a:gs>
            <a:gs pos="100000">
              <a:srgbClr val="0000FF">
                <a:alpha val="31000"/>
              </a:srgb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A9E0D-851D-9016-C1BD-A4AFE910BB4D}"/>
              </a:ext>
            </a:extLst>
          </p:cNvPr>
          <p:cNvSpPr>
            <a:spLocks noGrp="1"/>
          </p:cNvSpPr>
          <p:nvPr>
            <p:ph type="ctrTitle"/>
          </p:nvPr>
        </p:nvSpPr>
        <p:spPr>
          <a:xfrm>
            <a:off x="393192" y="660025"/>
            <a:ext cx="11405616" cy="5391454"/>
          </a:xfrm>
        </p:spPr>
        <p:txBody>
          <a:bodyPr>
            <a:normAutofit fontScale="90000"/>
            <a:scene3d>
              <a:camera prst="orthographicFront"/>
              <a:lightRig rig="threePt" dir="t"/>
            </a:scene3d>
            <a:sp3d extrusionH="57150">
              <a:bevelT w="82550" h="38100" prst="coolSlant"/>
            </a:sp3d>
          </a:bodyPr>
          <a:lstStyle/>
          <a:p>
            <a:r>
              <a:rPr lang="en-US" b="1" dirty="0">
                <a:solidFill>
                  <a:schemeClr val="accent1">
                    <a:lumMod val="75000"/>
                  </a:schemeClr>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We heartily extend our thanks and appreciation to </a:t>
            </a:r>
            <a:r>
              <a:rPr lang="en-US" b="1" dirty="0">
                <a:solidFill>
                  <a:schemeClr val="accent1">
                    <a:lumMod val="75000"/>
                  </a:schemeClr>
                </a:solidFill>
                <a:effectLst>
                  <a:outerShdw blurRad="38100" dist="38100" dir="2700000" algn="tl">
                    <a:srgbClr val="00B050"/>
                  </a:outerShdw>
                </a:effectLst>
                <a:latin typeface="Aharoni" panose="02010803020104030203" pitchFamily="2" charset="-79"/>
                <a:cs typeface="Aharoni" panose="02010803020104030203" pitchFamily="2" charset="-79"/>
              </a:rPr>
              <a:t>Faith Child </a:t>
            </a:r>
            <a:br>
              <a:rPr lang="en-US" b="1" dirty="0">
                <a:solidFill>
                  <a:schemeClr val="accent1">
                    <a:lumMod val="75000"/>
                  </a:schemeClr>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br>
            <a:r>
              <a:rPr lang="en-US" b="1" dirty="0">
                <a:solidFill>
                  <a:schemeClr val="accent1">
                    <a:lumMod val="75000"/>
                  </a:schemeClr>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in Western Virginia </a:t>
            </a:r>
            <a:br>
              <a:rPr lang="en-US" b="1" dirty="0">
                <a:solidFill>
                  <a:schemeClr val="accent1">
                    <a:lumMod val="75000"/>
                  </a:schemeClr>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br>
            <a:r>
              <a:rPr lang="en-US" b="1" dirty="0">
                <a:solidFill>
                  <a:schemeClr val="accent1">
                    <a:lumMod val="75000"/>
                  </a:schemeClr>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for his diligence to collect as much data as possible from around the world so you can have this presentation today!</a:t>
            </a:r>
          </a:p>
        </p:txBody>
      </p:sp>
      <p:pic>
        <p:nvPicPr>
          <p:cNvPr id="4" name="Picture 3">
            <a:extLst>
              <a:ext uri="{FF2B5EF4-FFF2-40B4-BE49-F238E27FC236}">
                <a16:creationId xmlns:a16="http://schemas.microsoft.com/office/drawing/2014/main" id="{B2389F11-6573-F5D3-1A41-798DBBA41D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32" y="5148725"/>
            <a:ext cx="2846522" cy="170927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67496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99FF">
            <a:alpha val="20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9C5C3-80D3-289C-5CFE-0E3F4432FE51}"/>
              </a:ext>
            </a:extLst>
          </p:cNvPr>
          <p:cNvSpPr>
            <a:spLocks noGrp="1"/>
          </p:cNvSpPr>
          <p:nvPr>
            <p:ph type="title"/>
          </p:nvPr>
        </p:nvSpPr>
        <p:spPr/>
        <p:txBody>
          <a:bodyPr/>
          <a:lstStyle/>
          <a:p>
            <a:pPr algn="ctr"/>
            <a:r>
              <a:rPr lang="en-US" b="1" dirty="0">
                <a:solidFill>
                  <a:srgbClr val="002060"/>
                </a:solidFill>
                <a:effectLst>
                  <a:outerShdw blurRad="38100" dist="38100" dir="2700000" algn="tl">
                    <a:srgbClr val="000000">
                      <a:alpha val="43137"/>
                    </a:srgbClr>
                  </a:outerShdw>
                </a:effectLst>
              </a:rPr>
              <a:t>Facts about Weekly Sabbath Worship </a:t>
            </a:r>
            <a:br>
              <a:rPr lang="en-US" b="1" dirty="0">
                <a:solidFill>
                  <a:srgbClr val="002060"/>
                </a:solidFill>
                <a:effectLst>
                  <a:outerShdw blurRad="38100" dist="38100" dir="2700000" algn="tl">
                    <a:srgbClr val="000000">
                      <a:alpha val="43137"/>
                    </a:srgbClr>
                  </a:outerShdw>
                </a:effectLst>
              </a:rPr>
            </a:br>
            <a:r>
              <a:rPr lang="en-US" b="1" dirty="0">
                <a:solidFill>
                  <a:srgbClr val="002060"/>
                </a:solidFill>
                <a:effectLst>
                  <a:outerShdw blurRad="38100" dist="38100" dir="2700000" algn="tl">
                    <a:srgbClr val="000000">
                      <a:alpha val="43137"/>
                    </a:srgbClr>
                  </a:outerShdw>
                </a:effectLst>
              </a:rPr>
              <a:t>days/cycles &amp; dates!</a:t>
            </a:r>
          </a:p>
        </p:txBody>
      </p:sp>
      <p:sp>
        <p:nvSpPr>
          <p:cNvPr id="3" name="Content Placeholder 2">
            <a:extLst>
              <a:ext uri="{FF2B5EF4-FFF2-40B4-BE49-F238E27FC236}">
                <a16:creationId xmlns:a16="http://schemas.microsoft.com/office/drawing/2014/main" id="{A13FBCF8-35D0-42C4-2986-8E1F53DFEE60}"/>
              </a:ext>
            </a:extLst>
          </p:cNvPr>
          <p:cNvSpPr>
            <a:spLocks noGrp="1"/>
          </p:cNvSpPr>
          <p:nvPr>
            <p:ph sz="half" idx="1"/>
          </p:nvPr>
        </p:nvSpPr>
        <p:spPr>
          <a:xfrm>
            <a:off x="468088" y="1825625"/>
            <a:ext cx="5181600" cy="4351338"/>
          </a:xfrm>
        </p:spPr>
        <p:txBody>
          <a:bodyPr>
            <a:normAutofit lnSpcReduction="10000"/>
          </a:bodyPr>
          <a:lstStyle/>
          <a:p>
            <a:r>
              <a:rPr lang="en-US" dirty="0"/>
              <a:t>This week, CCC Team leaders joined the Philippines again on Friday at 6 pm Pacific Daylight Time (Mar 31</a:t>
            </a:r>
            <a:r>
              <a:rPr lang="en-US" baseline="30000" dirty="0"/>
              <a:t>st</a:t>
            </a:r>
            <a:r>
              <a:rPr lang="en-US" dirty="0"/>
              <a:t>) to teach them about Covenant Calendar.</a:t>
            </a:r>
          </a:p>
          <a:p>
            <a:r>
              <a:rPr lang="en-US" dirty="0"/>
              <a:t>We meet with people from Thailand, Malaysia, Philippines, West &amp; East Australia; and </a:t>
            </a:r>
            <a:br>
              <a:rPr lang="en-US" dirty="0"/>
            </a:br>
            <a:r>
              <a:rPr lang="en-US" dirty="0"/>
              <a:t>New Zealand. </a:t>
            </a:r>
          </a:p>
          <a:p>
            <a:r>
              <a:rPr lang="en-US" dirty="0"/>
              <a:t>What “day” and “date” is it for </a:t>
            </a:r>
            <a:br>
              <a:rPr lang="en-US" dirty="0"/>
            </a:br>
            <a:r>
              <a:rPr lang="en-US" dirty="0"/>
              <a:t>6 different areas of their world?</a:t>
            </a:r>
          </a:p>
        </p:txBody>
      </p:sp>
      <p:sp>
        <p:nvSpPr>
          <p:cNvPr id="4" name="Content Placeholder 3">
            <a:extLst>
              <a:ext uri="{FF2B5EF4-FFF2-40B4-BE49-F238E27FC236}">
                <a16:creationId xmlns:a16="http://schemas.microsoft.com/office/drawing/2014/main" id="{C6CD28D6-54A3-2AE3-42A3-FA680289D0F6}"/>
              </a:ext>
            </a:extLst>
          </p:cNvPr>
          <p:cNvSpPr>
            <a:spLocks noGrp="1"/>
          </p:cNvSpPr>
          <p:nvPr>
            <p:ph sz="half" idx="2"/>
          </p:nvPr>
        </p:nvSpPr>
        <p:spPr>
          <a:xfrm>
            <a:off x="5802088" y="1825625"/>
            <a:ext cx="5181600" cy="4351338"/>
          </a:xfrm>
        </p:spPr>
        <p:txBody>
          <a:bodyPr>
            <a:normAutofit lnSpcReduction="10000"/>
          </a:bodyPr>
          <a:lstStyle/>
          <a:p>
            <a:pPr marL="0" indent="0">
              <a:buNone/>
            </a:pPr>
            <a:r>
              <a:rPr lang="en-US" dirty="0"/>
              <a:t>For each one joining us, it is already April 1</a:t>
            </a:r>
            <a:r>
              <a:rPr lang="en-US" baseline="30000" dirty="0"/>
              <a:t>st</a:t>
            </a:r>
            <a:r>
              <a:rPr lang="en-US" dirty="0"/>
              <a:t> – their Shabbat.</a:t>
            </a:r>
          </a:p>
          <a:p>
            <a:r>
              <a:rPr lang="en-US" dirty="0"/>
              <a:t>8 AM – Thailand </a:t>
            </a:r>
          </a:p>
          <a:p>
            <a:r>
              <a:rPr lang="en-US" dirty="0"/>
              <a:t>9 AM – Malaysia, Philippines,  </a:t>
            </a:r>
            <a:br>
              <a:rPr lang="en-US" dirty="0"/>
            </a:br>
            <a:r>
              <a:rPr lang="en-US" dirty="0"/>
              <a:t>W Australia</a:t>
            </a:r>
          </a:p>
          <a:p>
            <a:r>
              <a:rPr lang="en-US" dirty="0"/>
              <a:t>Noon – Queensland</a:t>
            </a:r>
          </a:p>
          <a:p>
            <a:r>
              <a:rPr lang="en-US" dirty="0"/>
              <a:t>3 pm – New Zealand</a:t>
            </a:r>
          </a:p>
          <a:p>
            <a:r>
              <a:rPr lang="en-US" dirty="0"/>
              <a:t>If Dubai decides to join us, </a:t>
            </a:r>
            <a:br>
              <a:rPr lang="en-US" dirty="0"/>
            </a:br>
            <a:r>
              <a:rPr lang="en-US" dirty="0"/>
              <a:t>it will be 6 AM Sabbath April 1</a:t>
            </a:r>
            <a:r>
              <a:rPr lang="en-US" baseline="30000" dirty="0"/>
              <a:t>st</a:t>
            </a:r>
            <a:r>
              <a:rPr lang="en-US" dirty="0"/>
              <a:t>.</a:t>
            </a:r>
          </a:p>
        </p:txBody>
      </p:sp>
      <p:pic>
        <p:nvPicPr>
          <p:cNvPr id="6" name="Picture 5">
            <a:extLst>
              <a:ext uri="{FF2B5EF4-FFF2-40B4-BE49-F238E27FC236}">
                <a16:creationId xmlns:a16="http://schemas.microsoft.com/office/drawing/2014/main" id="{2C351D32-1D3B-0514-7D49-5B4037B80F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391895" y="4486571"/>
            <a:ext cx="1923810" cy="2371429"/>
          </a:xfrm>
          <a:prstGeom prst="rect">
            <a:avLst/>
          </a:prstGeom>
        </p:spPr>
      </p:pic>
    </p:spTree>
    <p:extLst>
      <p:ext uri="{BB962C8B-B14F-4D97-AF65-F5344CB8AC3E}">
        <p14:creationId xmlns:p14="http://schemas.microsoft.com/office/powerpoint/2010/main" val="260027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15A4E-E4CE-9093-F4CF-6013FECDA630}"/>
              </a:ext>
            </a:extLst>
          </p:cNvPr>
          <p:cNvSpPr>
            <a:spLocks noGrp="1"/>
          </p:cNvSpPr>
          <p:nvPr>
            <p:ph type="title"/>
          </p:nvPr>
        </p:nvSpPr>
        <p:spPr>
          <a:xfrm>
            <a:off x="320407" y="252555"/>
            <a:ext cx="10515600" cy="1619123"/>
          </a:xfrm>
        </p:spPr>
        <p:txBody>
          <a:bodyPr>
            <a:normAutofit fontScale="90000"/>
          </a:bodyPr>
          <a:lstStyle/>
          <a:p>
            <a:r>
              <a:rPr lang="en-US" b="1" dirty="0">
                <a:solidFill>
                  <a:srgbClr val="002060"/>
                </a:solidFill>
                <a:effectLst>
                  <a:outerShdw blurRad="38100" dist="38100" dir="2700000" algn="tl">
                    <a:srgbClr val="000000">
                      <a:alpha val="43137"/>
                    </a:srgbClr>
                  </a:outerShdw>
                </a:effectLst>
              </a:rPr>
              <a:t>What do you think about this?  </a:t>
            </a:r>
            <a:br>
              <a:rPr lang="en-US" b="1" dirty="0">
                <a:solidFill>
                  <a:srgbClr val="002060"/>
                </a:solidFill>
                <a:effectLst>
                  <a:outerShdw blurRad="38100" dist="38100" dir="2700000" algn="tl">
                    <a:srgbClr val="000000">
                      <a:alpha val="43137"/>
                    </a:srgbClr>
                  </a:outerShdw>
                </a:effectLst>
              </a:rPr>
            </a:br>
            <a:r>
              <a:rPr lang="en-US" b="1" dirty="0">
                <a:solidFill>
                  <a:srgbClr val="002060"/>
                </a:solidFill>
                <a:effectLst>
                  <a:outerShdw blurRad="38100" dist="38100" dir="2700000" algn="tl">
                    <a:srgbClr val="000000">
                      <a:alpha val="43137"/>
                    </a:srgbClr>
                  </a:outerShdw>
                </a:effectLst>
              </a:rPr>
              <a:t>Why are all of us not celebrating </a:t>
            </a:r>
            <a:br>
              <a:rPr lang="en-US" b="1" dirty="0">
                <a:solidFill>
                  <a:srgbClr val="002060"/>
                </a:solidFill>
                <a:effectLst>
                  <a:outerShdw blurRad="38100" dist="38100" dir="2700000" algn="tl">
                    <a:srgbClr val="000000">
                      <a:alpha val="43137"/>
                    </a:srgbClr>
                  </a:outerShdw>
                </a:effectLst>
              </a:rPr>
            </a:br>
            <a:r>
              <a:rPr lang="en-US" b="1" dirty="0">
                <a:solidFill>
                  <a:srgbClr val="002060"/>
                </a:solidFill>
                <a:effectLst>
                  <a:outerShdw blurRad="38100" dist="38100" dir="2700000" algn="tl">
                    <a:srgbClr val="000000">
                      <a:alpha val="43137"/>
                    </a:srgbClr>
                  </a:outerShdw>
                </a:effectLst>
              </a:rPr>
              <a:t>Sabbath at the exact same time?</a:t>
            </a:r>
          </a:p>
        </p:txBody>
      </p:sp>
      <p:sp>
        <p:nvSpPr>
          <p:cNvPr id="3" name="Content Placeholder 2">
            <a:extLst>
              <a:ext uri="{FF2B5EF4-FFF2-40B4-BE49-F238E27FC236}">
                <a16:creationId xmlns:a16="http://schemas.microsoft.com/office/drawing/2014/main" id="{9CE66744-043C-EAA3-5895-FD76F6DCC4CF}"/>
              </a:ext>
            </a:extLst>
          </p:cNvPr>
          <p:cNvSpPr>
            <a:spLocks noGrp="1"/>
          </p:cNvSpPr>
          <p:nvPr>
            <p:ph idx="1"/>
          </p:nvPr>
        </p:nvSpPr>
        <p:spPr>
          <a:xfrm>
            <a:off x="320407" y="2024332"/>
            <a:ext cx="6740579" cy="4478370"/>
          </a:xfrm>
        </p:spPr>
        <p:txBody>
          <a:bodyPr>
            <a:normAutofit lnSpcReduction="10000"/>
          </a:bodyPr>
          <a:lstStyle/>
          <a:p>
            <a:r>
              <a:rPr lang="en-US" dirty="0"/>
              <a:t>While the sun is still shining brightly in AB and BC, some are nearing the end of their Shabbat Day Season in the South Pacific.</a:t>
            </a:r>
          </a:p>
          <a:p>
            <a:r>
              <a:rPr lang="en-US" dirty="0"/>
              <a:t>Most of us understand that due to the “man-made” International Date Line [IDL] and the Roman midnight-day start, that Sabbath is celebrated by many around </a:t>
            </a:r>
            <a:br>
              <a:rPr lang="en-US" dirty="0"/>
            </a:br>
            <a:r>
              <a:rPr lang="en-US" dirty="0"/>
              <a:t>the world before Sabbath reaches us in North America.</a:t>
            </a:r>
          </a:p>
          <a:p>
            <a:r>
              <a:rPr lang="en-US" dirty="0"/>
              <a:t>The IDL has been placed by “man” in a location that would be the least disruptive for the economic system of the world. </a:t>
            </a:r>
          </a:p>
          <a:p>
            <a:endParaRPr lang="en-US" dirty="0"/>
          </a:p>
        </p:txBody>
      </p:sp>
      <p:pic>
        <p:nvPicPr>
          <p:cNvPr id="5" name="Picture 4">
            <a:extLst>
              <a:ext uri="{FF2B5EF4-FFF2-40B4-BE49-F238E27FC236}">
                <a16:creationId xmlns:a16="http://schemas.microsoft.com/office/drawing/2014/main" id="{A9E5F601-AC84-E946-B021-79541C2FEA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49227" y="1498294"/>
            <a:ext cx="4522366" cy="4994581"/>
          </a:xfrm>
          <a:prstGeom prst="rect">
            <a:avLst/>
          </a:prstGeom>
          <a:ln>
            <a:solidFill>
              <a:schemeClr val="tx1"/>
            </a:solidFill>
          </a:ln>
        </p:spPr>
      </p:pic>
    </p:spTree>
    <p:extLst>
      <p:ext uri="{BB962C8B-B14F-4D97-AF65-F5344CB8AC3E}">
        <p14:creationId xmlns:p14="http://schemas.microsoft.com/office/powerpoint/2010/main" val="2350669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9E63A1-CD1A-4EAD-4D59-9F75D691818A}"/>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414527" y="0"/>
            <a:ext cx="11362944" cy="6858000"/>
          </a:xfrm>
          <a:prstGeom prst="rect">
            <a:avLst/>
          </a:prstGeom>
        </p:spPr>
      </p:pic>
      <p:sp>
        <p:nvSpPr>
          <p:cNvPr id="4" name="Rectangle 3">
            <a:extLst>
              <a:ext uri="{FF2B5EF4-FFF2-40B4-BE49-F238E27FC236}">
                <a16:creationId xmlns:a16="http://schemas.microsoft.com/office/drawing/2014/main" id="{3B7D0B23-0E12-CF29-431A-B58C2E06B567}"/>
              </a:ext>
            </a:extLst>
          </p:cNvPr>
          <p:cNvSpPr/>
          <p:nvPr/>
        </p:nvSpPr>
        <p:spPr>
          <a:xfrm>
            <a:off x="552450" y="5819775"/>
            <a:ext cx="11068050" cy="171450"/>
          </a:xfrm>
          <a:prstGeom prst="rect">
            <a:avLst/>
          </a:prstGeom>
          <a:noFill/>
          <a:ln w="57150">
            <a:solidFill>
              <a:srgbClr val="7030A0"/>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EEAB9B5-3DC2-1919-04AD-EBF802394419}"/>
              </a:ext>
            </a:extLst>
          </p:cNvPr>
          <p:cNvSpPr txBox="1"/>
          <p:nvPr/>
        </p:nvSpPr>
        <p:spPr>
          <a:xfrm>
            <a:off x="714756" y="2074926"/>
            <a:ext cx="4853940" cy="1200329"/>
          </a:xfrm>
          <a:prstGeom prst="rect">
            <a:avLst/>
          </a:prstGeom>
          <a:noFill/>
        </p:spPr>
        <p:txBody>
          <a:bodyPr wrap="square" rtlCol="0">
            <a:spAutoFit/>
          </a:bodyPr>
          <a:lstStyle/>
          <a:p>
            <a:r>
              <a:rPr lang="en-US" sz="2400" b="1" dirty="0">
                <a:solidFill>
                  <a:schemeClr val="bg1"/>
                </a:solidFill>
                <a:effectLst>
                  <a:glow rad="203200">
                    <a:srgbClr val="091792"/>
                  </a:glow>
                </a:effectLst>
              </a:rPr>
              <a:t>Example:  when the Hawaiian Islands are at 6 AM Sabbath – New Zealand is already at 5 AM Sunday.</a:t>
            </a:r>
          </a:p>
        </p:txBody>
      </p:sp>
      <p:sp>
        <p:nvSpPr>
          <p:cNvPr id="7" name="TextBox 6">
            <a:extLst>
              <a:ext uri="{FF2B5EF4-FFF2-40B4-BE49-F238E27FC236}">
                <a16:creationId xmlns:a16="http://schemas.microsoft.com/office/drawing/2014/main" id="{E088143A-9FFB-0B14-F731-B34D52EEDDF8}"/>
              </a:ext>
            </a:extLst>
          </p:cNvPr>
          <p:cNvSpPr txBox="1"/>
          <p:nvPr/>
        </p:nvSpPr>
        <p:spPr>
          <a:xfrm>
            <a:off x="6375590" y="2436996"/>
            <a:ext cx="4853940" cy="830997"/>
          </a:xfrm>
          <a:prstGeom prst="rect">
            <a:avLst/>
          </a:prstGeom>
          <a:noFill/>
        </p:spPr>
        <p:txBody>
          <a:bodyPr wrap="square" rtlCol="0">
            <a:spAutoFit/>
          </a:bodyPr>
          <a:lstStyle/>
          <a:p>
            <a:r>
              <a:rPr lang="en-US" sz="2400" b="1" dirty="0">
                <a:solidFill>
                  <a:schemeClr val="bg1"/>
                </a:solidFill>
                <a:effectLst>
                  <a:glow rad="203200">
                    <a:srgbClr val="091792"/>
                  </a:glow>
                </a:effectLst>
              </a:rPr>
              <a:t>This happens on every day, on every Shabbat and on every Feast Statute.</a:t>
            </a:r>
          </a:p>
        </p:txBody>
      </p:sp>
    </p:spTree>
    <p:extLst>
      <p:ext uri="{BB962C8B-B14F-4D97-AF65-F5344CB8AC3E}">
        <p14:creationId xmlns:p14="http://schemas.microsoft.com/office/powerpoint/2010/main" val="1775871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226BE-5F35-538A-86B1-48DE61252472}"/>
              </a:ext>
            </a:extLst>
          </p:cNvPr>
          <p:cNvSpPr>
            <a:spLocks noGrp="1"/>
          </p:cNvSpPr>
          <p:nvPr>
            <p:ph type="ctrTitle"/>
          </p:nvPr>
        </p:nvSpPr>
        <p:spPr>
          <a:xfrm>
            <a:off x="925689" y="-309697"/>
            <a:ext cx="10582448" cy="2387600"/>
          </a:xfrm>
        </p:spPr>
        <p:txBody>
          <a:bodyPr>
            <a:noAutofit/>
          </a:bodyPr>
          <a:lstStyle/>
          <a:p>
            <a:r>
              <a:rPr lang="en-US" sz="4400" b="1" spc="300" dirty="0">
                <a:ln>
                  <a:solidFill>
                    <a:srgbClr val="002060"/>
                  </a:solidFill>
                </a:ln>
                <a:solidFill>
                  <a:schemeClr val="accent1">
                    <a:lumMod val="75000"/>
                  </a:schemeClr>
                </a:solidFill>
                <a:effectLst>
                  <a:outerShdw blurRad="38100" dist="38100" dir="2700000" algn="tl">
                    <a:srgbClr val="000000">
                      <a:alpha val="43137"/>
                    </a:srgbClr>
                  </a:outerShdw>
                </a:effectLst>
                <a:latin typeface="Algerian" panose="04020705040A02060702" pitchFamily="82" charset="0"/>
              </a:rPr>
              <a:t>We all say that is not hard to understand and we accept such things … UNTIL …</a:t>
            </a:r>
          </a:p>
        </p:txBody>
      </p:sp>
      <p:sp>
        <p:nvSpPr>
          <p:cNvPr id="3" name="Subtitle 2">
            <a:extLst>
              <a:ext uri="{FF2B5EF4-FFF2-40B4-BE49-F238E27FC236}">
                <a16:creationId xmlns:a16="http://schemas.microsoft.com/office/drawing/2014/main" id="{8C3E6B5E-F9C1-0423-242A-3FA2CC22FDBB}"/>
              </a:ext>
            </a:extLst>
          </p:cNvPr>
          <p:cNvSpPr>
            <a:spLocks noGrp="1"/>
          </p:cNvSpPr>
          <p:nvPr>
            <p:ph type="subTitle" idx="1"/>
          </p:nvPr>
        </p:nvSpPr>
        <p:spPr>
          <a:xfrm>
            <a:off x="275422" y="2198341"/>
            <a:ext cx="11641156" cy="3118726"/>
          </a:xfrm>
        </p:spPr>
        <p:txBody>
          <a:bodyPr>
            <a:normAutofit fontScale="92500" lnSpcReduction="10000"/>
            <a:scene3d>
              <a:camera prst="orthographicFront"/>
              <a:lightRig rig="threePt" dir="t"/>
            </a:scene3d>
            <a:sp3d extrusionH="57150">
              <a:bevelT w="38100" h="38100"/>
            </a:sp3d>
          </a:bodyPr>
          <a:lstStyle/>
          <a:p>
            <a:r>
              <a:rPr lang="en-US" sz="4000" b="1" dirty="0">
                <a:solidFill>
                  <a:srgbClr val="C00000"/>
                </a:solidFill>
                <a:effectLst>
                  <a:outerShdw blurRad="38100" dist="38100" dir="2700000" algn="tl">
                    <a:srgbClr val="000000">
                      <a:alpha val="43137"/>
                    </a:srgbClr>
                  </a:outerShdw>
                </a:effectLst>
              </a:rPr>
              <a:t>… the calculation of the feast days &amp; dates seem very different and then all of a sudden every one is concerned that everyone in the world is not on the same Passover date of Apr 2</a:t>
            </a:r>
            <a:r>
              <a:rPr lang="en-US" sz="4000" b="1" baseline="30000" dirty="0">
                <a:solidFill>
                  <a:srgbClr val="C00000"/>
                </a:solidFill>
                <a:effectLst>
                  <a:outerShdw blurRad="38100" dist="38100" dir="2700000" algn="tl">
                    <a:srgbClr val="000000">
                      <a:alpha val="43137"/>
                    </a:srgbClr>
                  </a:outerShdw>
                </a:effectLst>
              </a:rPr>
              <a:t>nd</a:t>
            </a:r>
            <a:r>
              <a:rPr lang="en-US" sz="4000" b="1" dirty="0">
                <a:solidFill>
                  <a:srgbClr val="C00000"/>
                </a:solidFill>
                <a:effectLst>
                  <a:outerShdw blurRad="38100" dist="38100" dir="2700000" algn="tl">
                    <a:srgbClr val="000000">
                      <a:alpha val="43137"/>
                    </a:srgbClr>
                  </a:outerShdw>
                </a:effectLst>
              </a:rPr>
              <a:t>, Apr 3</a:t>
            </a:r>
            <a:r>
              <a:rPr lang="en-US" sz="4000" b="1" baseline="30000" dirty="0">
                <a:solidFill>
                  <a:srgbClr val="C00000"/>
                </a:solidFill>
                <a:effectLst>
                  <a:outerShdw blurRad="38100" dist="38100" dir="2700000" algn="tl">
                    <a:srgbClr val="000000">
                      <a:alpha val="43137"/>
                    </a:srgbClr>
                  </a:outerShdw>
                </a:effectLst>
              </a:rPr>
              <a:t>rd</a:t>
            </a:r>
            <a:r>
              <a:rPr lang="en-US" sz="4000" b="1" dirty="0">
                <a:solidFill>
                  <a:srgbClr val="C00000"/>
                </a:solidFill>
                <a:effectLst>
                  <a:outerShdw blurRad="38100" dist="38100" dir="2700000" algn="tl">
                    <a:srgbClr val="000000">
                      <a:alpha val="43137"/>
                    </a:srgbClr>
                  </a:outerShdw>
                </a:effectLst>
              </a:rPr>
              <a:t>, or maybe even Apr 4</a:t>
            </a:r>
            <a:r>
              <a:rPr lang="en-US" sz="4000" b="1" baseline="30000" dirty="0">
                <a:solidFill>
                  <a:srgbClr val="C00000"/>
                </a:solidFill>
                <a:effectLst>
                  <a:outerShdw blurRad="38100" dist="38100" dir="2700000" algn="tl">
                    <a:srgbClr val="000000">
                      <a:alpha val="43137"/>
                    </a:srgbClr>
                  </a:outerShdw>
                </a:effectLst>
              </a:rPr>
              <a:t>th</a:t>
            </a:r>
            <a:r>
              <a:rPr lang="en-US" sz="4000" b="1" dirty="0">
                <a:solidFill>
                  <a:srgbClr val="C00000"/>
                </a:solidFill>
                <a:effectLst>
                  <a:outerShdw blurRad="38100" dist="38100" dir="2700000" algn="tl">
                    <a:srgbClr val="000000">
                      <a:alpha val="43137"/>
                    </a:srgbClr>
                  </a:outerShdw>
                </a:effectLst>
              </a:rPr>
              <a:t>!  </a:t>
            </a:r>
            <a:br>
              <a:rPr lang="en-US" sz="4000" dirty="0"/>
            </a:br>
            <a:endParaRPr lang="en-US" sz="4000" dirty="0"/>
          </a:p>
          <a:p>
            <a:r>
              <a:rPr lang="en-US" sz="5200" b="1" dirty="0">
                <a:ln>
                  <a:solidFill>
                    <a:schemeClr val="tx1"/>
                  </a:solidFill>
                </a:ln>
                <a:solidFill>
                  <a:schemeClr val="tx1">
                    <a:lumMod val="75000"/>
                    <a:lumOff val="25000"/>
                  </a:schemeClr>
                </a:solidFill>
                <a:effectLst>
                  <a:outerShdw blurRad="60007" dist="310007" dir="7680000" sy="30000" kx="1300200" algn="ctr" rotWithShape="0">
                    <a:prstClr val="black">
                      <a:alpha val="32000"/>
                    </a:prstClr>
                  </a:outerShdw>
                </a:effectLst>
                <a:latin typeface="Berlin Sans FB Demi" panose="020E0802020502020306" pitchFamily="34" charset="0"/>
              </a:rPr>
              <a:t>What happened?</a:t>
            </a:r>
          </a:p>
        </p:txBody>
      </p:sp>
      <p:sp>
        <p:nvSpPr>
          <p:cNvPr id="4" name="Rectangle 3">
            <a:extLst>
              <a:ext uri="{FF2B5EF4-FFF2-40B4-BE49-F238E27FC236}">
                <a16:creationId xmlns:a16="http://schemas.microsoft.com/office/drawing/2014/main" id="{A539941D-E808-7A28-2851-906EE31B7D6C}"/>
              </a:ext>
            </a:extLst>
          </p:cNvPr>
          <p:cNvSpPr/>
          <p:nvPr/>
        </p:nvSpPr>
        <p:spPr>
          <a:xfrm>
            <a:off x="71598" y="5103674"/>
            <a:ext cx="12048804" cy="1754326"/>
          </a:xfrm>
          <a:prstGeom prst="rect">
            <a:avLst/>
          </a:prstGeom>
          <a:noFill/>
          <a:effectLst>
            <a:glow rad="127000">
              <a:srgbClr val="002060"/>
            </a:glow>
          </a:effectLst>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002060"/>
                  </a:solidFill>
                </a:ln>
                <a:solidFill>
                  <a:srgbClr val="00B0F0"/>
                </a:solidFill>
                <a:effectLst>
                  <a:glow rad="190500">
                    <a:srgbClr val="FF99FF">
                      <a:alpha val="71000"/>
                    </a:srgbClr>
                  </a:glow>
                </a:effectLst>
              </a:rPr>
              <a:t>That is the exact question that Yahuah has been waiting for everyone to ask!</a:t>
            </a:r>
          </a:p>
        </p:txBody>
      </p:sp>
    </p:spTree>
    <p:extLst>
      <p:ext uri="{BB962C8B-B14F-4D97-AF65-F5344CB8AC3E}">
        <p14:creationId xmlns:p14="http://schemas.microsoft.com/office/powerpoint/2010/main" val="38211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39B7B15-0175-E3F5-F2CE-C2678BE4104C}"/>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264405" y="158332"/>
            <a:ext cx="9349648" cy="5337397"/>
          </a:xfrm>
          <a:prstGeom prst="rect">
            <a:avLst/>
          </a:prstGeom>
          <a:ln>
            <a:solidFill>
              <a:srgbClr val="002060"/>
            </a:solidFill>
          </a:ln>
        </p:spPr>
      </p:pic>
      <p:sp>
        <p:nvSpPr>
          <p:cNvPr id="6" name="TextBox 5">
            <a:extLst>
              <a:ext uri="{FF2B5EF4-FFF2-40B4-BE49-F238E27FC236}">
                <a16:creationId xmlns:a16="http://schemas.microsoft.com/office/drawing/2014/main" id="{4EC0D646-23E7-F5EC-A698-F939CEF49282}"/>
              </a:ext>
            </a:extLst>
          </p:cNvPr>
          <p:cNvSpPr txBox="1"/>
          <p:nvPr/>
        </p:nvSpPr>
        <p:spPr>
          <a:xfrm>
            <a:off x="9766409" y="168078"/>
            <a:ext cx="2357610" cy="6186309"/>
          </a:xfrm>
          <a:prstGeom prst="rect">
            <a:avLst/>
          </a:prstGeom>
          <a:noFill/>
        </p:spPr>
        <p:txBody>
          <a:bodyPr wrap="square" rtlCol="0">
            <a:spAutoFit/>
          </a:bodyPr>
          <a:lstStyle/>
          <a:p>
            <a:r>
              <a:rPr lang="en-US" b="1" dirty="0">
                <a:solidFill>
                  <a:schemeClr val="accent1">
                    <a:lumMod val="50000"/>
                  </a:schemeClr>
                </a:solidFill>
              </a:rPr>
              <a:t>To complicate things even more, man has designed “another line” at Greenwich UK called Universal Time Coordinate.  This time zone (that never changes to daylight time) announces the supposedly EXACT time of the </a:t>
            </a:r>
            <a:r>
              <a:rPr lang="en-US" b="1" dirty="0" err="1">
                <a:solidFill>
                  <a:schemeClr val="accent1">
                    <a:lumMod val="50000"/>
                  </a:schemeClr>
                </a:solidFill>
              </a:rPr>
              <a:t>tequfah</a:t>
            </a:r>
            <a:r>
              <a:rPr lang="en-US" b="1" dirty="0">
                <a:solidFill>
                  <a:schemeClr val="accent1">
                    <a:lumMod val="50000"/>
                  </a:schemeClr>
                </a:solidFill>
              </a:rPr>
              <a:t> (2023 = Mar 20</a:t>
            </a:r>
            <a:r>
              <a:rPr lang="en-US" b="1" baseline="30000" dirty="0">
                <a:solidFill>
                  <a:schemeClr val="accent1">
                    <a:lumMod val="50000"/>
                  </a:schemeClr>
                </a:solidFill>
              </a:rPr>
              <a:t>th</a:t>
            </a:r>
            <a:r>
              <a:rPr lang="en-US" b="1" dirty="0">
                <a:solidFill>
                  <a:schemeClr val="accent1">
                    <a:lumMod val="50000"/>
                  </a:schemeClr>
                </a:solidFill>
              </a:rPr>
              <a:t> @ 9:24 pm).  Every time zone in the world has to calculate what that time would be on their current clock.  </a:t>
            </a:r>
          </a:p>
          <a:p>
            <a:r>
              <a:rPr lang="en-US" b="1" dirty="0">
                <a:solidFill>
                  <a:srgbClr val="C00000"/>
                </a:solidFill>
              </a:rPr>
              <a:t>Problem:  </a:t>
            </a:r>
            <a:r>
              <a:rPr lang="en-US" b="1" dirty="0">
                <a:solidFill>
                  <a:schemeClr val="accent1">
                    <a:lumMod val="50000"/>
                  </a:schemeClr>
                </a:solidFill>
              </a:rPr>
              <a:t>somehow we have forgotten about the IDL and freely married ourselves to the UTC!</a:t>
            </a:r>
          </a:p>
        </p:txBody>
      </p:sp>
      <p:sp>
        <p:nvSpPr>
          <p:cNvPr id="8" name="TextBox 7">
            <a:extLst>
              <a:ext uri="{FF2B5EF4-FFF2-40B4-BE49-F238E27FC236}">
                <a16:creationId xmlns:a16="http://schemas.microsoft.com/office/drawing/2014/main" id="{E1305ED9-5BA9-34A9-47C8-AB0EE35D3A93}"/>
              </a:ext>
            </a:extLst>
          </p:cNvPr>
          <p:cNvSpPr txBox="1"/>
          <p:nvPr/>
        </p:nvSpPr>
        <p:spPr>
          <a:xfrm>
            <a:off x="264405" y="5475893"/>
            <a:ext cx="9349648" cy="1200329"/>
          </a:xfrm>
          <a:prstGeom prst="rect">
            <a:avLst/>
          </a:prstGeom>
          <a:noFill/>
        </p:spPr>
        <p:txBody>
          <a:bodyPr wrap="square">
            <a:spAutoFit/>
          </a:bodyPr>
          <a:lstStyle/>
          <a:p>
            <a:pPr algn="ctr"/>
            <a:r>
              <a:rPr lang="en-US" sz="2400" b="1" cap="none" spc="0" dirty="0">
                <a:ln>
                  <a:solidFill>
                    <a:srgbClr val="002060"/>
                  </a:solidFill>
                </a:ln>
                <a:solidFill>
                  <a:srgbClr val="00B0F0"/>
                </a:solidFill>
                <a:effectLst/>
              </a:rPr>
              <a:t>Have you ever thought to ask if Yahuah has </a:t>
            </a:r>
            <a:r>
              <a:rPr lang="en-US" sz="2400" b="1" cap="none" spc="0" dirty="0">
                <a:ln>
                  <a:solidFill>
                    <a:srgbClr val="002060"/>
                  </a:solidFill>
                </a:ln>
                <a:solidFill>
                  <a:srgbClr val="00B0F0"/>
                </a:solidFill>
                <a:effectLst>
                  <a:outerShdw blurRad="50800" dist="50800" dir="5400000" algn="ctr" rotWithShape="0">
                    <a:srgbClr val="FFFF00"/>
                  </a:outerShdw>
                </a:effectLst>
              </a:rPr>
              <a:t>His own </a:t>
            </a:r>
            <a:r>
              <a:rPr lang="en-US" sz="2400" b="1" cap="none" spc="0" dirty="0">
                <a:ln>
                  <a:solidFill>
                    <a:srgbClr val="002060"/>
                  </a:solidFill>
                </a:ln>
                <a:solidFill>
                  <a:srgbClr val="00B0F0"/>
                </a:solidFill>
                <a:effectLst/>
              </a:rPr>
              <a:t>Universal Time Coordinate and </a:t>
            </a:r>
            <a:r>
              <a:rPr lang="en-US" sz="2400" b="1" cap="none" spc="0" dirty="0">
                <a:ln>
                  <a:solidFill>
                    <a:srgbClr val="002060"/>
                  </a:solidFill>
                </a:ln>
                <a:solidFill>
                  <a:srgbClr val="00B0F0"/>
                </a:solidFill>
                <a:effectLst>
                  <a:outerShdw blurRad="50800" dist="50800" dir="5400000" sx="101000" sy="101000" algn="ctr" rotWithShape="0">
                    <a:srgbClr val="FFFF00"/>
                  </a:outerShdw>
                </a:effectLst>
              </a:rPr>
              <a:t>His own </a:t>
            </a:r>
            <a:r>
              <a:rPr lang="en-US" sz="2400" b="1" cap="none" spc="0" dirty="0">
                <a:ln>
                  <a:solidFill>
                    <a:srgbClr val="002060"/>
                  </a:solidFill>
                </a:ln>
                <a:solidFill>
                  <a:srgbClr val="00B0F0"/>
                </a:solidFill>
                <a:effectLst/>
              </a:rPr>
              <a:t>International Date Line where </a:t>
            </a:r>
            <a:r>
              <a:rPr lang="en-US" sz="2400" b="1" cap="none" spc="0" dirty="0">
                <a:ln>
                  <a:solidFill>
                    <a:srgbClr val="002060"/>
                  </a:solidFill>
                </a:ln>
                <a:solidFill>
                  <a:srgbClr val="00B0F0"/>
                </a:solidFill>
                <a:effectLst>
                  <a:outerShdw blurRad="50800" dist="50800" dir="5400000" sx="101000" sy="101000" algn="ctr" rotWithShape="0">
                    <a:srgbClr val="FFFF00"/>
                  </a:outerShdw>
                </a:effectLst>
              </a:rPr>
              <a:t>His</a:t>
            </a:r>
            <a:r>
              <a:rPr lang="en-US" sz="2400" b="1" cap="none" spc="0" dirty="0">
                <a:ln>
                  <a:solidFill>
                    <a:srgbClr val="002060"/>
                  </a:solidFill>
                </a:ln>
                <a:solidFill>
                  <a:srgbClr val="00B0F0"/>
                </a:solidFill>
                <a:effectLst/>
              </a:rPr>
              <a:t> timing begins for the calculations of Feast &amp; Festival appointed times?</a:t>
            </a:r>
          </a:p>
        </p:txBody>
      </p:sp>
      <p:sp>
        <p:nvSpPr>
          <p:cNvPr id="11" name="Rectangle 10">
            <a:extLst>
              <a:ext uri="{FF2B5EF4-FFF2-40B4-BE49-F238E27FC236}">
                <a16:creationId xmlns:a16="http://schemas.microsoft.com/office/drawing/2014/main" id="{C48B292E-9986-A344-D002-1D714573ED0B}"/>
              </a:ext>
            </a:extLst>
          </p:cNvPr>
          <p:cNvSpPr/>
          <p:nvPr/>
        </p:nvSpPr>
        <p:spPr>
          <a:xfrm rot="16200000">
            <a:off x="2885707" y="2614534"/>
            <a:ext cx="5327651" cy="434740"/>
          </a:xfrm>
          <a:prstGeom prst="rect">
            <a:avLst/>
          </a:prstGeom>
          <a:noFill/>
          <a:ln w="38100">
            <a:solidFill>
              <a:srgbClr val="7030A0"/>
            </a:solidFill>
          </a:ln>
          <a:effectLst>
            <a:glow rad="1397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2256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99FF">
                <a:alpha val="20000"/>
              </a:srgbClr>
            </a:gs>
            <a:gs pos="54000">
              <a:srgbClr val="FFFF00">
                <a:alpha val="15000"/>
              </a:srgbClr>
            </a:gs>
            <a:gs pos="100000">
              <a:srgbClr val="0000FF">
                <a:alpha val="31000"/>
              </a:srgbClr>
            </a:gs>
          </a:gsLst>
          <a:lin ang="5400000" scaled="1"/>
        </a:gra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1450" y="149948"/>
            <a:ext cx="10984230" cy="6558103"/>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71450" y="-5691308"/>
            <a:ext cx="11088427" cy="6651763"/>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658350" y="914908"/>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3D6203F-4EF0-61E4-FE1A-43FB0E60210D}"/>
              </a:ext>
            </a:extLst>
          </p:cNvPr>
          <p:cNvSpPr txBox="1"/>
          <p:nvPr/>
        </p:nvSpPr>
        <p:spPr>
          <a:xfrm>
            <a:off x="5285234" y="4319183"/>
            <a:ext cx="3794758" cy="1200329"/>
          </a:xfrm>
          <a:prstGeom prst="rect">
            <a:avLst/>
          </a:prstGeom>
          <a:noFill/>
        </p:spPr>
        <p:txBody>
          <a:bodyPr wrap="square" rtlCol="0">
            <a:spAutoFit/>
          </a:bodyPr>
          <a:lstStyle/>
          <a:p>
            <a:r>
              <a:rPr lang="en-US" b="1" dirty="0">
                <a:solidFill>
                  <a:schemeClr val="bg1"/>
                </a:solidFill>
              </a:rPr>
              <a:t>2023 </a:t>
            </a:r>
            <a:r>
              <a:rPr lang="en-US" b="1" dirty="0" err="1">
                <a:solidFill>
                  <a:schemeClr val="bg1"/>
                </a:solidFill>
              </a:rPr>
              <a:t>Tequfah</a:t>
            </a:r>
            <a:br>
              <a:rPr lang="en-US" b="1" dirty="0">
                <a:solidFill>
                  <a:schemeClr val="bg1"/>
                </a:solidFill>
              </a:rPr>
            </a:br>
            <a:r>
              <a:rPr lang="en-US" b="1" dirty="0">
                <a:solidFill>
                  <a:schemeClr val="bg1"/>
                </a:solidFill>
              </a:rPr>
              <a:t>3/20/23    21:24 [9:24 PM]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2023 … </a:t>
            </a:r>
          </a:p>
        </p:txBody>
      </p:sp>
      <p:sp>
        <p:nvSpPr>
          <p:cNvPr id="5" name="TextBox 4">
            <a:extLst>
              <a:ext uri="{FF2B5EF4-FFF2-40B4-BE49-F238E27FC236}">
                <a16:creationId xmlns:a16="http://schemas.microsoft.com/office/drawing/2014/main" id="{964752B8-2A53-5FE5-3780-65670A744734}"/>
              </a:ext>
            </a:extLst>
          </p:cNvPr>
          <p:cNvSpPr txBox="1"/>
          <p:nvPr/>
        </p:nvSpPr>
        <p:spPr>
          <a:xfrm>
            <a:off x="5663565" y="960455"/>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sp>
        <p:nvSpPr>
          <p:cNvPr id="2" name="Rectangle 1">
            <a:extLst>
              <a:ext uri="{FF2B5EF4-FFF2-40B4-BE49-F238E27FC236}">
                <a16:creationId xmlns:a16="http://schemas.microsoft.com/office/drawing/2014/main" id="{18BEBF2A-CBA2-E0CC-4AFB-1EC8B3EE30B2}"/>
              </a:ext>
            </a:extLst>
          </p:cNvPr>
          <p:cNvSpPr/>
          <p:nvPr/>
        </p:nvSpPr>
        <p:spPr>
          <a:xfrm>
            <a:off x="171450" y="3983385"/>
            <a:ext cx="3426397" cy="206210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Please note the position of the sun &amp; moon on every </a:t>
            </a:r>
            <a:r>
              <a:rPr lang="en-US" sz="3200" b="1" cap="none" spc="0" dirty="0" err="1">
                <a:ln/>
                <a:solidFill>
                  <a:srgbClr val="FF0000"/>
                </a:solidFill>
                <a:effectLst/>
              </a:rPr>
              <a:t>tequfah</a:t>
            </a:r>
            <a:r>
              <a:rPr lang="en-US" sz="3200" b="1" cap="none" spc="0" dirty="0">
                <a:ln/>
                <a:solidFill>
                  <a:srgbClr val="FF0000"/>
                </a:solidFill>
                <a:effectLst/>
              </a:rPr>
              <a:t> slide.</a:t>
            </a:r>
          </a:p>
        </p:txBody>
      </p:sp>
    </p:spTree>
    <p:extLst>
      <p:ext uri="{BB962C8B-B14F-4D97-AF65-F5344CB8AC3E}">
        <p14:creationId xmlns:p14="http://schemas.microsoft.com/office/powerpoint/2010/main" val="993751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99FF">
                <a:alpha val="20000"/>
              </a:srgbClr>
            </a:gs>
            <a:gs pos="54000">
              <a:srgbClr val="FFFF00">
                <a:alpha val="15000"/>
              </a:srgbClr>
            </a:gs>
            <a:gs pos="100000">
              <a:srgbClr val="0000FF">
                <a:alpha val="31000"/>
              </a:srgbClr>
            </a:gs>
          </a:gsLst>
          <a:lin ang="5400000" scaled="1"/>
        </a:gra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43E0951E-B671-8E58-CC57-588DF4292A59}"/>
              </a:ext>
            </a:extLst>
          </p:cNvPr>
          <p:cNvGrpSpPr/>
          <p:nvPr/>
        </p:nvGrpSpPr>
        <p:grpSpPr>
          <a:xfrm>
            <a:off x="5592872" y="115476"/>
            <a:ext cx="6178548" cy="3636632"/>
            <a:chOff x="171450" y="228453"/>
            <a:chExt cx="10984230" cy="6479598"/>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1450" y="960455"/>
              <a:ext cx="10984230" cy="5747596"/>
            </a:xfrm>
            <a:prstGeom prst="rect">
              <a:avLst/>
            </a:prstGeom>
            <a:ln>
              <a:solidFill>
                <a:schemeClr val="tx1"/>
              </a:solidFill>
            </a:ln>
          </p:spPr>
        </p:pic>
        <p:sp>
          <p:nvSpPr>
            <p:cNvPr id="5" name="TextBox 4">
              <a:extLst>
                <a:ext uri="{FF2B5EF4-FFF2-40B4-BE49-F238E27FC236}">
                  <a16:creationId xmlns:a16="http://schemas.microsoft.com/office/drawing/2014/main" id="{964752B8-2A53-5FE5-3780-65670A744734}"/>
                </a:ext>
              </a:extLst>
            </p:cNvPr>
            <p:cNvSpPr txBox="1"/>
            <p:nvPr/>
          </p:nvSpPr>
          <p:spPr>
            <a:xfrm>
              <a:off x="3704922" y="228453"/>
              <a:ext cx="4472894" cy="658060"/>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grpSp>
      <p:sp>
        <p:nvSpPr>
          <p:cNvPr id="9" name="TextBox 8">
            <a:extLst>
              <a:ext uri="{FF2B5EF4-FFF2-40B4-BE49-F238E27FC236}">
                <a16:creationId xmlns:a16="http://schemas.microsoft.com/office/drawing/2014/main" id="{92A3DA71-8940-ECD8-B584-BDB56416404B}"/>
              </a:ext>
            </a:extLst>
          </p:cNvPr>
          <p:cNvSpPr txBox="1"/>
          <p:nvPr/>
        </p:nvSpPr>
        <p:spPr>
          <a:xfrm>
            <a:off x="329610" y="221806"/>
            <a:ext cx="4774018" cy="6124754"/>
          </a:xfrm>
          <a:prstGeom prst="rect">
            <a:avLst/>
          </a:prstGeom>
          <a:noFill/>
        </p:spPr>
        <p:txBody>
          <a:bodyPr wrap="square" rtlCol="0">
            <a:spAutoFit/>
          </a:bodyPr>
          <a:lstStyle/>
          <a:p>
            <a:r>
              <a:rPr lang="en-US" sz="2800" dirty="0"/>
              <a:t>After examining the world map for Mar 20</a:t>
            </a:r>
            <a:r>
              <a:rPr lang="en-US" sz="2800" baseline="30000" dirty="0"/>
              <a:t>th</a:t>
            </a:r>
            <a:r>
              <a:rPr lang="en-US" sz="2800" dirty="0"/>
              <a:t> </a:t>
            </a:r>
            <a:r>
              <a:rPr lang="en-US" sz="2800" dirty="0" err="1"/>
              <a:t>tequfah</a:t>
            </a:r>
            <a:r>
              <a:rPr lang="en-US" sz="2800" dirty="0"/>
              <a:t> 2023, these questions were asked:</a:t>
            </a:r>
          </a:p>
          <a:p>
            <a:pPr marL="457200" indent="-457200">
              <a:buFont typeface="Arial" panose="020B0604020202020204" pitchFamily="34" charset="0"/>
              <a:buChar char="•"/>
            </a:pPr>
            <a:r>
              <a:rPr lang="en-US" sz="2800" dirty="0"/>
              <a:t>Who will be able to sight the </a:t>
            </a:r>
            <a:r>
              <a:rPr lang="en-US" sz="2800" dirty="0" err="1"/>
              <a:t>tequfah</a:t>
            </a:r>
            <a:r>
              <a:rPr lang="en-US" sz="2800" dirty="0"/>
              <a:t> </a:t>
            </a:r>
            <a:r>
              <a:rPr lang="en-US" sz="2800" u="sng" dirty="0"/>
              <a:t>shadow si</a:t>
            </a:r>
            <a:r>
              <a:rPr lang="en-US" sz="2800" dirty="0"/>
              <a:t>g</a:t>
            </a:r>
            <a:r>
              <a:rPr lang="en-US" sz="2800" u="sng" dirty="0"/>
              <a:t>n</a:t>
            </a:r>
            <a:r>
              <a:rPr lang="en-US" sz="2800" dirty="0"/>
              <a:t> first? </a:t>
            </a:r>
          </a:p>
          <a:p>
            <a:r>
              <a:rPr lang="en-US" sz="2800" dirty="0"/>
              <a:t>At first glance it appears that eastern Australia and New Zealand would be the first to see the </a:t>
            </a:r>
            <a:r>
              <a:rPr lang="en-US" sz="2800" dirty="0" err="1"/>
              <a:t>tequfah</a:t>
            </a:r>
            <a:r>
              <a:rPr lang="en-US" sz="2800" dirty="0"/>
              <a:t> </a:t>
            </a:r>
            <a:r>
              <a:rPr lang="en-US" sz="2800" u="sng" dirty="0"/>
              <a:t>shadow si</a:t>
            </a:r>
            <a:r>
              <a:rPr lang="en-US" sz="2800" dirty="0"/>
              <a:t>g</a:t>
            </a:r>
            <a:r>
              <a:rPr lang="en-US" sz="2800" u="sng" dirty="0"/>
              <a:t>n</a:t>
            </a:r>
            <a:r>
              <a:rPr lang="en-US" sz="2800" dirty="0"/>
              <a:t>.</a:t>
            </a:r>
          </a:p>
          <a:p>
            <a:pPr marL="457200" indent="-457200">
              <a:buFont typeface="Arial" panose="020B0604020202020204" pitchFamily="34" charset="0"/>
              <a:buChar char="•"/>
            </a:pPr>
            <a:r>
              <a:rPr lang="en-US" sz="2800" dirty="0"/>
              <a:t>CCC Team Members were attempting to give some guidance to new people in the South Pacific so they could be prepared.</a:t>
            </a:r>
          </a:p>
        </p:txBody>
      </p:sp>
      <p:sp>
        <p:nvSpPr>
          <p:cNvPr id="10" name="TextBox 9">
            <a:extLst>
              <a:ext uri="{FF2B5EF4-FFF2-40B4-BE49-F238E27FC236}">
                <a16:creationId xmlns:a16="http://schemas.microsoft.com/office/drawing/2014/main" id="{42EBA9A5-1216-3685-AA89-55E4EA8FA6D5}"/>
              </a:ext>
            </a:extLst>
          </p:cNvPr>
          <p:cNvSpPr txBox="1"/>
          <p:nvPr/>
        </p:nvSpPr>
        <p:spPr>
          <a:xfrm>
            <a:off x="5582238" y="3752108"/>
            <a:ext cx="6189179" cy="646331"/>
          </a:xfrm>
          <a:prstGeom prst="rect">
            <a:avLst/>
          </a:prstGeom>
          <a:solidFill>
            <a:srgbClr val="002060"/>
          </a:solidFill>
        </p:spPr>
        <p:txBody>
          <a:bodyPr wrap="square" rtlCol="0">
            <a:spAutoFit/>
          </a:bodyPr>
          <a:lstStyle/>
          <a:p>
            <a:pPr algn="ctr"/>
            <a:r>
              <a:rPr lang="en-US" b="1" dirty="0">
                <a:solidFill>
                  <a:schemeClr val="bg1"/>
                </a:solidFill>
              </a:rPr>
              <a:t>2023 </a:t>
            </a:r>
            <a:r>
              <a:rPr lang="en-US" b="1" dirty="0" err="1">
                <a:solidFill>
                  <a:schemeClr val="bg1"/>
                </a:solidFill>
              </a:rPr>
              <a:t>Tequfah</a:t>
            </a:r>
            <a:r>
              <a:rPr lang="en-US" b="1" dirty="0">
                <a:solidFill>
                  <a:schemeClr val="bg1"/>
                </a:solidFill>
              </a:rPr>
              <a:t>    3/20/23    21:24 [9:24 PM] UTC</a:t>
            </a:r>
          </a:p>
          <a:p>
            <a:pPr algn="ctr"/>
            <a:r>
              <a:rPr lang="en-US" b="1" dirty="0">
                <a:solidFill>
                  <a:schemeClr val="bg1"/>
                </a:solidFill>
              </a:rPr>
              <a:t>The Night Season location for </a:t>
            </a:r>
            <a:r>
              <a:rPr lang="en-US" b="1" dirty="0" err="1">
                <a:solidFill>
                  <a:schemeClr val="bg1"/>
                </a:solidFill>
              </a:rPr>
              <a:t>Teq</a:t>
            </a:r>
            <a:r>
              <a:rPr lang="en-US" b="1" dirty="0">
                <a:solidFill>
                  <a:schemeClr val="bg1"/>
                </a:solidFill>
              </a:rPr>
              <a:t>. 2023 … </a:t>
            </a:r>
          </a:p>
        </p:txBody>
      </p:sp>
      <p:sp>
        <p:nvSpPr>
          <p:cNvPr id="11" name="TextBox 10">
            <a:extLst>
              <a:ext uri="{FF2B5EF4-FFF2-40B4-BE49-F238E27FC236}">
                <a16:creationId xmlns:a16="http://schemas.microsoft.com/office/drawing/2014/main" id="{DD8305EA-A56B-9982-296C-FDA183EE631B}"/>
              </a:ext>
            </a:extLst>
          </p:cNvPr>
          <p:cNvSpPr txBox="1"/>
          <p:nvPr/>
        </p:nvSpPr>
        <p:spPr>
          <a:xfrm>
            <a:off x="5582238" y="4398439"/>
            <a:ext cx="6189178" cy="1200329"/>
          </a:xfrm>
          <a:prstGeom prst="rect">
            <a:avLst/>
          </a:prstGeom>
          <a:noFill/>
        </p:spPr>
        <p:txBody>
          <a:bodyPr wrap="square" rtlCol="0">
            <a:spAutoFit/>
          </a:bodyPr>
          <a:lstStyle/>
          <a:p>
            <a:pPr marL="457200" indent="-457200">
              <a:buFont typeface="Arial" panose="020B0604020202020204" pitchFamily="34" charset="0"/>
              <a:buChar char="•"/>
            </a:pPr>
            <a:r>
              <a:rPr lang="en-US" sz="2400" dirty="0"/>
              <a:t>Some CCC members were checking with one another on Mar 18, 19 &amp; 20</a:t>
            </a:r>
            <a:r>
              <a:rPr lang="en-US" sz="2400" baseline="30000" dirty="0"/>
              <a:t>th</a:t>
            </a:r>
            <a:r>
              <a:rPr lang="en-US" sz="2400" dirty="0"/>
              <a:t>, but it appeared our guesstimate was incorrect.</a:t>
            </a:r>
          </a:p>
        </p:txBody>
      </p:sp>
      <p:sp>
        <p:nvSpPr>
          <p:cNvPr id="12" name="Rectangle 11">
            <a:extLst>
              <a:ext uri="{FF2B5EF4-FFF2-40B4-BE49-F238E27FC236}">
                <a16:creationId xmlns:a16="http://schemas.microsoft.com/office/drawing/2014/main" id="{E365BD16-9074-3D68-DCD8-634518FFDB17}"/>
              </a:ext>
            </a:extLst>
          </p:cNvPr>
          <p:cNvSpPr/>
          <p:nvPr/>
        </p:nvSpPr>
        <p:spPr>
          <a:xfrm>
            <a:off x="5103628" y="5549699"/>
            <a:ext cx="6931534" cy="132343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solidFill>
                  <a:srgbClr val="FF0000"/>
                </a:solidFill>
                <a:effectLst/>
              </a:rPr>
              <a:t>If you were the teacher, what would you have told them?</a:t>
            </a:r>
          </a:p>
        </p:txBody>
      </p:sp>
    </p:spTree>
    <p:extLst>
      <p:ext uri="{BB962C8B-B14F-4D97-AF65-F5344CB8AC3E}">
        <p14:creationId xmlns:p14="http://schemas.microsoft.com/office/powerpoint/2010/main" val="82611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barn(inVertical)">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99FF">
                <a:alpha val="20000"/>
              </a:srgbClr>
            </a:gs>
            <a:gs pos="54000">
              <a:srgbClr val="FFFF00">
                <a:alpha val="15000"/>
              </a:srgbClr>
            </a:gs>
            <a:gs pos="100000">
              <a:srgbClr val="0000FF">
                <a:alpha val="31000"/>
              </a:srgb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C99E7-885B-9975-A6A7-388D2E8922D3}"/>
              </a:ext>
            </a:extLst>
          </p:cNvPr>
          <p:cNvSpPr>
            <a:spLocks noGrp="1"/>
          </p:cNvSpPr>
          <p:nvPr>
            <p:ph type="title"/>
          </p:nvPr>
        </p:nvSpPr>
        <p:spPr>
          <a:xfrm>
            <a:off x="265814" y="160043"/>
            <a:ext cx="11660372" cy="2186578"/>
          </a:xfrm>
        </p:spPr>
        <p:txBody>
          <a:bodyPr>
            <a:normAutofit fontScale="90000"/>
            <a:scene3d>
              <a:camera prst="orthographicFront"/>
              <a:lightRig rig="threePt" dir="t"/>
            </a:scene3d>
            <a:sp3d extrusionH="57150">
              <a:bevelT w="38100" h="38100"/>
            </a:sp3d>
          </a:bodyPr>
          <a:lstStyle/>
          <a:p>
            <a:pPr algn="ctr"/>
            <a:r>
              <a:rPr lang="en-US" sz="5400" b="1" dirty="0">
                <a:ln>
                  <a:solidFill>
                    <a:srgbClr val="002060"/>
                  </a:solidFill>
                </a:ln>
                <a:solidFill>
                  <a:srgbClr val="FF0000"/>
                </a:solidFill>
                <a:latin typeface="Aharoni" panose="02010803020104030203" pitchFamily="2" charset="-79"/>
                <a:cs typeface="Aharoni" panose="02010803020104030203" pitchFamily="2" charset="-79"/>
              </a:rPr>
              <a:t>As Covenant Calendar Lessons Expand </a:t>
            </a:r>
            <a:br>
              <a:rPr lang="en-US" sz="5400" b="1" dirty="0">
                <a:ln>
                  <a:solidFill>
                    <a:srgbClr val="002060"/>
                  </a:solidFill>
                </a:ln>
                <a:solidFill>
                  <a:srgbClr val="FF0000"/>
                </a:solidFill>
                <a:latin typeface="Aharoni" panose="02010803020104030203" pitchFamily="2" charset="-79"/>
                <a:cs typeface="Aharoni" panose="02010803020104030203" pitchFamily="2" charset="-79"/>
              </a:rPr>
            </a:br>
            <a:r>
              <a:rPr lang="en-US" sz="5400" b="1" dirty="0">
                <a:ln>
                  <a:solidFill>
                    <a:srgbClr val="002060"/>
                  </a:solidFill>
                </a:ln>
                <a:solidFill>
                  <a:srgbClr val="FF0000"/>
                </a:solidFill>
                <a:latin typeface="Aharoni" panose="02010803020104030203" pitchFamily="2" charset="-79"/>
                <a:cs typeface="Aharoni" panose="02010803020104030203" pitchFamily="2" charset="-79"/>
              </a:rPr>
              <a:t>to Other Parts of the World, </a:t>
            </a:r>
            <a:br>
              <a:rPr lang="en-US" sz="5400" b="1" dirty="0">
                <a:ln>
                  <a:solidFill>
                    <a:srgbClr val="002060"/>
                  </a:solidFill>
                </a:ln>
                <a:solidFill>
                  <a:srgbClr val="FF0000"/>
                </a:solidFill>
                <a:latin typeface="Aharoni" panose="02010803020104030203" pitchFamily="2" charset="-79"/>
                <a:cs typeface="Aharoni" panose="02010803020104030203" pitchFamily="2" charset="-79"/>
              </a:rPr>
            </a:br>
            <a:r>
              <a:rPr lang="en-US" sz="5400" b="1" dirty="0">
                <a:ln>
                  <a:solidFill>
                    <a:srgbClr val="002060"/>
                  </a:solidFill>
                </a:ln>
                <a:solidFill>
                  <a:srgbClr val="FF0000"/>
                </a:solidFill>
                <a:latin typeface="Aharoni" panose="02010803020104030203" pitchFamily="2" charset="-79"/>
                <a:cs typeface="Aharoni" panose="02010803020104030203" pitchFamily="2" charset="-79"/>
              </a:rPr>
              <a:t>Everyone is Learning New Lessons!</a:t>
            </a:r>
            <a:endParaRPr lang="en-US" sz="5400" b="1" dirty="0">
              <a:ln>
                <a:solidFill>
                  <a:srgbClr val="002060"/>
                </a:solidFill>
              </a:ln>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0DCB958-EE71-2BCC-2FFF-50CC909C346B}"/>
              </a:ext>
            </a:extLst>
          </p:cNvPr>
          <p:cNvSpPr>
            <a:spLocks noGrp="1"/>
          </p:cNvSpPr>
          <p:nvPr>
            <p:ph idx="1"/>
          </p:nvPr>
        </p:nvSpPr>
        <p:spPr>
          <a:xfrm>
            <a:off x="584983" y="2346621"/>
            <a:ext cx="8080346" cy="4351338"/>
          </a:xfrm>
        </p:spPr>
        <p:txBody>
          <a:bodyPr>
            <a:normAutofit fontScale="92500" lnSpcReduction="10000"/>
          </a:bodyPr>
          <a:lstStyle/>
          <a:p>
            <a:r>
              <a:rPr lang="en-US" dirty="0"/>
              <a:t>Next, we are going to make some observations of what the world map looks like on the day of </a:t>
            </a:r>
            <a:r>
              <a:rPr lang="en-US" dirty="0" err="1"/>
              <a:t>tequfah</a:t>
            </a:r>
            <a:r>
              <a:rPr lang="en-US" dirty="0"/>
              <a:t> </a:t>
            </a:r>
            <a:r>
              <a:rPr lang="en-US" u="sng" dirty="0"/>
              <a:t>shadow si</a:t>
            </a:r>
            <a:r>
              <a:rPr lang="en-US" dirty="0"/>
              <a:t>g</a:t>
            </a:r>
            <a:r>
              <a:rPr lang="en-US" u="sng" dirty="0"/>
              <a:t>n </a:t>
            </a:r>
            <a:r>
              <a:rPr lang="en-US" dirty="0"/>
              <a:t>from 2019 to 2030.</a:t>
            </a:r>
          </a:p>
          <a:p>
            <a:r>
              <a:rPr lang="en-US" dirty="0"/>
              <a:t>Please pay very close attention to see what is happening with the position of the Night Season and the dawn and dusk twilights that surround the both edges of the Night Season. </a:t>
            </a:r>
          </a:p>
          <a:p>
            <a:r>
              <a:rPr lang="en-US" dirty="0"/>
              <a:t>Also watch the red and blue bar markers – and their positions and the approx. # of time zones between them.</a:t>
            </a:r>
          </a:p>
          <a:p>
            <a:r>
              <a:rPr lang="en-US" dirty="0"/>
              <a:t>At the end there will be a brief summary before we start the next exciting part of this lesson. </a:t>
            </a:r>
          </a:p>
        </p:txBody>
      </p:sp>
      <p:cxnSp>
        <p:nvCxnSpPr>
          <p:cNvPr id="4" name="Straight Arrow Connector 3">
            <a:extLst>
              <a:ext uri="{FF2B5EF4-FFF2-40B4-BE49-F238E27FC236}">
                <a16:creationId xmlns:a16="http://schemas.microsoft.com/office/drawing/2014/main" id="{0F945F79-8312-6248-15F3-1F2C160EAC41}"/>
              </a:ext>
            </a:extLst>
          </p:cNvPr>
          <p:cNvCxnSpPr/>
          <p:nvPr/>
        </p:nvCxnSpPr>
        <p:spPr>
          <a:xfrm>
            <a:off x="9122122" y="2301656"/>
            <a:ext cx="0" cy="5638800"/>
          </a:xfrm>
          <a:prstGeom prst="straightConnector1">
            <a:avLst/>
          </a:prstGeom>
          <a:ln w="76200">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10535841-5A2D-A6BB-6E79-0C1E6F3B5CA3}"/>
              </a:ext>
            </a:extLst>
          </p:cNvPr>
          <p:cNvCxnSpPr/>
          <p:nvPr/>
        </p:nvCxnSpPr>
        <p:spPr>
          <a:xfrm>
            <a:off x="11821359" y="2258028"/>
            <a:ext cx="0" cy="5638800"/>
          </a:xfrm>
          <a:prstGeom prst="straightConnector1">
            <a:avLst/>
          </a:prstGeom>
          <a:ln w="762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404DD729-B040-D3DA-B812-7091004E5433}"/>
              </a:ext>
            </a:extLst>
          </p:cNvPr>
          <p:cNvCxnSpPr>
            <a:cxnSpLocks/>
          </p:cNvCxnSpPr>
          <p:nvPr/>
        </p:nvCxnSpPr>
        <p:spPr>
          <a:xfrm>
            <a:off x="9286596" y="2447382"/>
            <a:ext cx="2388870" cy="0"/>
          </a:xfrm>
          <a:prstGeom prst="straightConnector1">
            <a:avLst/>
          </a:prstGeom>
          <a:ln w="76200">
            <a:solidFill>
              <a:srgbClr val="FF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A634806-B6D2-DE30-E0ED-FC0CCE0B0716}"/>
              </a:ext>
            </a:extLst>
          </p:cNvPr>
          <p:cNvSpPr txBox="1"/>
          <p:nvPr/>
        </p:nvSpPr>
        <p:spPr>
          <a:xfrm>
            <a:off x="9303024" y="2676008"/>
            <a:ext cx="2324860" cy="369332"/>
          </a:xfrm>
          <a:prstGeom prst="rect">
            <a:avLst/>
          </a:prstGeom>
          <a:solidFill>
            <a:srgbClr val="002060"/>
          </a:solidFill>
        </p:spPr>
        <p:txBody>
          <a:bodyPr wrap="square" rtlCol="0">
            <a:spAutoFit/>
          </a:bodyPr>
          <a:lstStyle/>
          <a:p>
            <a:pPr algn="ctr"/>
            <a:r>
              <a:rPr lang="en-US" b="1" dirty="0">
                <a:solidFill>
                  <a:schemeClr val="bg1"/>
                </a:solidFill>
              </a:rPr>
              <a:t>Approx 5.5 time zones</a:t>
            </a:r>
          </a:p>
        </p:txBody>
      </p:sp>
      <p:sp>
        <p:nvSpPr>
          <p:cNvPr id="8" name="TextBox 7">
            <a:extLst>
              <a:ext uri="{FF2B5EF4-FFF2-40B4-BE49-F238E27FC236}">
                <a16:creationId xmlns:a16="http://schemas.microsoft.com/office/drawing/2014/main" id="{C5B2400A-4D12-7917-EDD2-9424375A11C0}"/>
              </a:ext>
            </a:extLst>
          </p:cNvPr>
          <p:cNvSpPr txBox="1"/>
          <p:nvPr/>
        </p:nvSpPr>
        <p:spPr>
          <a:xfrm>
            <a:off x="9315598" y="3588830"/>
            <a:ext cx="2324860" cy="369332"/>
          </a:xfrm>
          <a:prstGeom prst="rect">
            <a:avLst/>
          </a:prstGeom>
          <a:solidFill>
            <a:srgbClr val="002060"/>
          </a:solidFill>
        </p:spPr>
        <p:txBody>
          <a:bodyPr wrap="square" rtlCol="0">
            <a:spAutoFit/>
          </a:bodyPr>
          <a:lstStyle/>
          <a:p>
            <a:pPr algn="ctr"/>
            <a:r>
              <a:rPr lang="en-US" b="1" dirty="0">
                <a:solidFill>
                  <a:schemeClr val="accent4"/>
                </a:solidFill>
              </a:rPr>
              <a:t>Approx 6 time zones</a:t>
            </a:r>
          </a:p>
        </p:txBody>
      </p:sp>
      <p:sp>
        <p:nvSpPr>
          <p:cNvPr id="9" name="TextBox 8">
            <a:extLst>
              <a:ext uri="{FF2B5EF4-FFF2-40B4-BE49-F238E27FC236}">
                <a16:creationId xmlns:a16="http://schemas.microsoft.com/office/drawing/2014/main" id="{D3CEF29B-B44B-C410-54CF-B830880920BD}"/>
              </a:ext>
            </a:extLst>
          </p:cNvPr>
          <p:cNvSpPr txBox="1"/>
          <p:nvPr/>
        </p:nvSpPr>
        <p:spPr>
          <a:xfrm>
            <a:off x="10067925" y="3132419"/>
            <a:ext cx="813002" cy="369332"/>
          </a:xfrm>
          <a:prstGeom prst="rect">
            <a:avLst/>
          </a:prstGeom>
          <a:solidFill>
            <a:srgbClr val="00B0F0"/>
          </a:solidFill>
        </p:spPr>
        <p:txBody>
          <a:bodyPr wrap="square" rtlCol="0">
            <a:spAutoFit/>
          </a:bodyPr>
          <a:lstStyle/>
          <a:p>
            <a:pPr algn="ctr"/>
            <a:r>
              <a:rPr lang="en-US" b="1" dirty="0">
                <a:ln>
                  <a:solidFill>
                    <a:srgbClr val="002060"/>
                  </a:solidFill>
                </a:ln>
                <a:solidFill>
                  <a:schemeClr val="accent4"/>
                </a:solidFill>
              </a:rPr>
              <a:t>~ OR ~</a:t>
            </a:r>
          </a:p>
        </p:txBody>
      </p:sp>
    </p:spTree>
    <p:extLst>
      <p:ext uri="{BB962C8B-B14F-4D97-AF65-F5344CB8AC3E}">
        <p14:creationId xmlns:p14="http://schemas.microsoft.com/office/powerpoint/2010/main" val="4045909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90E89B-D8FB-1FE3-D117-DEA1C202A92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9484" y="626344"/>
            <a:ext cx="11348019" cy="6003056"/>
          </a:xfrm>
          <a:prstGeom prst="rect">
            <a:avLst/>
          </a:prstGeom>
          <a:ln>
            <a:solidFill>
              <a:srgbClr val="002060"/>
            </a:solidFill>
          </a:ln>
        </p:spPr>
      </p:pic>
      <p:pic>
        <p:nvPicPr>
          <p:cNvPr id="4" name="Picture 3">
            <a:extLst>
              <a:ext uri="{FF2B5EF4-FFF2-40B4-BE49-F238E27FC236}">
                <a16:creationId xmlns:a16="http://schemas.microsoft.com/office/drawing/2014/main" id="{A2CC2BAE-C79C-E27D-C4F8-877B975392E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09484" y="-6038119"/>
            <a:ext cx="11350782" cy="6664463"/>
          </a:xfrm>
          <a:prstGeom prst="rect">
            <a:avLst/>
          </a:prstGeom>
          <a:ln>
            <a:solidFill>
              <a:schemeClr val="tx1"/>
            </a:solidFill>
          </a:ln>
        </p:spPr>
      </p:pic>
      <p:sp>
        <p:nvSpPr>
          <p:cNvPr id="5" name="TextBox 4">
            <a:extLst>
              <a:ext uri="{FF2B5EF4-FFF2-40B4-BE49-F238E27FC236}">
                <a16:creationId xmlns:a16="http://schemas.microsoft.com/office/drawing/2014/main" id="{CF098DE0-690E-8B1C-53D8-61F076635E55}"/>
              </a:ext>
            </a:extLst>
          </p:cNvPr>
          <p:cNvSpPr txBox="1"/>
          <p:nvPr/>
        </p:nvSpPr>
        <p:spPr>
          <a:xfrm>
            <a:off x="5802886" y="626344"/>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2019</a:t>
            </a:r>
          </a:p>
        </p:txBody>
      </p:sp>
      <p:cxnSp>
        <p:nvCxnSpPr>
          <p:cNvPr id="6" name="Straight Arrow Connector 5">
            <a:extLst>
              <a:ext uri="{FF2B5EF4-FFF2-40B4-BE49-F238E27FC236}">
                <a16:creationId xmlns:a16="http://schemas.microsoft.com/office/drawing/2014/main" id="{2D4F15D7-29ED-4313-C8A8-36F9535534E4}"/>
              </a:ext>
            </a:extLst>
          </p:cNvPr>
          <p:cNvCxnSpPr/>
          <p:nvPr/>
        </p:nvCxnSpPr>
        <p:spPr>
          <a:xfrm>
            <a:off x="9829765" y="638908"/>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024B612-4F60-B789-E091-05EA09D886E5}"/>
              </a:ext>
            </a:extLst>
          </p:cNvPr>
          <p:cNvCxnSpPr>
            <a:cxnSpLocks/>
          </p:cNvCxnSpPr>
          <p:nvPr/>
        </p:nvCxnSpPr>
        <p:spPr>
          <a:xfrm>
            <a:off x="9915112" y="892339"/>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E4E9AFA8-B774-D228-58E7-ADB1DF7EBA66}"/>
              </a:ext>
            </a:extLst>
          </p:cNvPr>
          <p:cNvSpPr txBox="1"/>
          <p:nvPr/>
        </p:nvSpPr>
        <p:spPr>
          <a:xfrm>
            <a:off x="534497" y="3958174"/>
            <a:ext cx="3794758" cy="1200329"/>
          </a:xfrm>
          <a:prstGeom prst="rect">
            <a:avLst/>
          </a:prstGeom>
          <a:noFill/>
        </p:spPr>
        <p:txBody>
          <a:bodyPr wrap="square" rtlCol="0">
            <a:spAutoFit/>
          </a:bodyPr>
          <a:lstStyle/>
          <a:p>
            <a:r>
              <a:rPr lang="en-US" b="1" dirty="0">
                <a:solidFill>
                  <a:srgbClr val="002060"/>
                </a:solidFill>
              </a:rPr>
              <a:t>2019 </a:t>
            </a:r>
            <a:r>
              <a:rPr lang="en-US" b="1" dirty="0" err="1">
                <a:solidFill>
                  <a:srgbClr val="002060"/>
                </a:solidFill>
              </a:rPr>
              <a:t>Tequfah</a:t>
            </a:r>
            <a:br>
              <a:rPr lang="en-US" b="1" dirty="0">
                <a:solidFill>
                  <a:srgbClr val="002060"/>
                </a:solidFill>
              </a:rPr>
            </a:br>
            <a:r>
              <a:rPr lang="en-US" b="1" dirty="0">
                <a:solidFill>
                  <a:srgbClr val="002060"/>
                </a:solidFill>
              </a:rPr>
              <a:t>3/20/19    21:58 [9:28 PM] UTC</a:t>
            </a:r>
          </a:p>
          <a:p>
            <a:r>
              <a:rPr lang="en-US" b="1" dirty="0">
                <a:solidFill>
                  <a:srgbClr val="002060"/>
                </a:solidFill>
              </a:rPr>
              <a:t>The Night Season location for </a:t>
            </a:r>
            <a:br>
              <a:rPr lang="en-US" b="1" dirty="0">
                <a:solidFill>
                  <a:srgbClr val="002060"/>
                </a:solidFill>
              </a:rPr>
            </a:br>
            <a:r>
              <a:rPr lang="en-US" b="1" dirty="0" err="1">
                <a:solidFill>
                  <a:srgbClr val="002060"/>
                </a:solidFill>
              </a:rPr>
              <a:t>Teq</a:t>
            </a:r>
            <a:r>
              <a:rPr lang="en-US" b="1" dirty="0">
                <a:solidFill>
                  <a:srgbClr val="002060"/>
                </a:solidFill>
              </a:rPr>
              <a:t>. 2019 … </a:t>
            </a:r>
          </a:p>
        </p:txBody>
      </p:sp>
      <p:sp>
        <p:nvSpPr>
          <p:cNvPr id="9" name="Rectangle 8">
            <a:extLst>
              <a:ext uri="{FF2B5EF4-FFF2-40B4-BE49-F238E27FC236}">
                <a16:creationId xmlns:a16="http://schemas.microsoft.com/office/drawing/2014/main" id="{2302B374-910B-6CF1-456E-863ACACB28DD}"/>
              </a:ext>
            </a:extLst>
          </p:cNvPr>
          <p:cNvSpPr/>
          <p:nvPr/>
        </p:nvSpPr>
        <p:spPr>
          <a:xfrm>
            <a:off x="866430" y="1902502"/>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
        <p:nvSpPr>
          <p:cNvPr id="11" name="TextBox 10">
            <a:extLst>
              <a:ext uri="{FF2B5EF4-FFF2-40B4-BE49-F238E27FC236}">
                <a16:creationId xmlns:a16="http://schemas.microsoft.com/office/drawing/2014/main" id="{EE5E44D7-5183-4EB0-81EB-8B19B5857CA3}"/>
              </a:ext>
            </a:extLst>
          </p:cNvPr>
          <p:cNvSpPr txBox="1"/>
          <p:nvPr/>
        </p:nvSpPr>
        <p:spPr>
          <a:xfrm>
            <a:off x="5113984" y="4141054"/>
            <a:ext cx="3794758" cy="1200329"/>
          </a:xfrm>
          <a:prstGeom prst="rect">
            <a:avLst/>
          </a:prstGeom>
          <a:noFill/>
        </p:spPr>
        <p:txBody>
          <a:bodyPr wrap="square" rtlCol="0">
            <a:spAutoFit/>
          </a:bodyPr>
          <a:lstStyle/>
          <a:p>
            <a:pPr algn="ctr"/>
            <a:r>
              <a:rPr lang="en-US" b="1" dirty="0">
                <a:solidFill>
                  <a:schemeClr val="bg1"/>
                </a:solidFill>
              </a:rPr>
              <a:t>Let’s try to trust that these world maps from Time &amp; Date.com are accurate as they chart the movements of the heavenly bodies.</a:t>
            </a:r>
          </a:p>
        </p:txBody>
      </p:sp>
    </p:spTree>
    <p:extLst>
      <p:ext uri="{BB962C8B-B14F-4D97-AF65-F5344CB8AC3E}">
        <p14:creationId xmlns:p14="http://schemas.microsoft.com/office/powerpoint/2010/main" val="1328614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1B7FFC5-9DAD-F86C-EA34-FA037425E44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9484" y="-6038119"/>
            <a:ext cx="11350782" cy="6664463"/>
          </a:xfrm>
          <a:prstGeom prst="rect">
            <a:avLst/>
          </a:prstGeom>
          <a:ln>
            <a:solidFill>
              <a:schemeClr val="tx1"/>
            </a:solidFill>
          </a:ln>
        </p:spPr>
      </p:pic>
      <p:pic>
        <p:nvPicPr>
          <p:cNvPr id="4" name="Picture 3">
            <a:extLst>
              <a:ext uri="{FF2B5EF4-FFF2-40B4-BE49-F238E27FC236}">
                <a16:creationId xmlns:a16="http://schemas.microsoft.com/office/drawing/2014/main" id="{D7C36DA8-C3D3-BB37-2798-82B5F5C4132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9484" y="626344"/>
            <a:ext cx="11380086" cy="5963142"/>
          </a:xfrm>
          <a:prstGeom prst="rect">
            <a:avLst/>
          </a:prstGeom>
          <a:ln>
            <a:solidFill>
              <a:srgbClr val="002060"/>
            </a:solidFill>
          </a:ln>
        </p:spPr>
      </p:pic>
      <p:cxnSp>
        <p:nvCxnSpPr>
          <p:cNvPr id="6" name="Straight Arrow Connector 5">
            <a:extLst>
              <a:ext uri="{FF2B5EF4-FFF2-40B4-BE49-F238E27FC236}">
                <a16:creationId xmlns:a16="http://schemas.microsoft.com/office/drawing/2014/main" id="{B951B3B9-6770-7B7F-4E56-584EDCA35844}"/>
              </a:ext>
            </a:extLst>
          </p:cNvPr>
          <p:cNvCxnSpPr/>
          <p:nvPr/>
        </p:nvCxnSpPr>
        <p:spPr>
          <a:xfrm>
            <a:off x="7130528" y="647700"/>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CD359B5-02FC-7601-A200-05284EB82FDC}"/>
              </a:ext>
            </a:extLst>
          </p:cNvPr>
          <p:cNvSpPr txBox="1"/>
          <p:nvPr/>
        </p:nvSpPr>
        <p:spPr>
          <a:xfrm>
            <a:off x="3029959" y="626344"/>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2020</a:t>
            </a:r>
          </a:p>
        </p:txBody>
      </p:sp>
      <p:cxnSp>
        <p:nvCxnSpPr>
          <p:cNvPr id="8" name="Straight Arrow Connector 7">
            <a:extLst>
              <a:ext uri="{FF2B5EF4-FFF2-40B4-BE49-F238E27FC236}">
                <a16:creationId xmlns:a16="http://schemas.microsoft.com/office/drawing/2014/main" id="{C5C1D3BE-1C86-0C69-71B1-27E3B0814903}"/>
              </a:ext>
            </a:extLst>
          </p:cNvPr>
          <p:cNvCxnSpPr/>
          <p:nvPr/>
        </p:nvCxnSpPr>
        <p:spPr>
          <a:xfrm>
            <a:off x="9829765" y="638908"/>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FD445257-3716-D014-B08C-483DF546B3B2}"/>
              </a:ext>
            </a:extLst>
          </p:cNvPr>
          <p:cNvCxnSpPr>
            <a:cxnSpLocks/>
          </p:cNvCxnSpPr>
          <p:nvPr/>
        </p:nvCxnSpPr>
        <p:spPr>
          <a:xfrm>
            <a:off x="7295002" y="793426"/>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3A6558F-2EFA-3FEF-5A5E-AC2B1DCF000C}"/>
              </a:ext>
            </a:extLst>
          </p:cNvPr>
          <p:cNvSpPr txBox="1"/>
          <p:nvPr/>
        </p:nvSpPr>
        <p:spPr>
          <a:xfrm>
            <a:off x="4198621" y="4443147"/>
            <a:ext cx="3794758" cy="1200329"/>
          </a:xfrm>
          <a:prstGeom prst="rect">
            <a:avLst/>
          </a:prstGeom>
          <a:noFill/>
        </p:spPr>
        <p:txBody>
          <a:bodyPr wrap="square" rtlCol="0">
            <a:spAutoFit/>
          </a:bodyPr>
          <a:lstStyle/>
          <a:p>
            <a:r>
              <a:rPr lang="en-US" b="1" dirty="0">
                <a:solidFill>
                  <a:schemeClr val="bg1"/>
                </a:solidFill>
              </a:rPr>
              <a:t>2020 </a:t>
            </a:r>
            <a:r>
              <a:rPr lang="en-US" b="1" dirty="0" err="1">
                <a:solidFill>
                  <a:schemeClr val="bg1"/>
                </a:solidFill>
              </a:rPr>
              <a:t>Tequfah</a:t>
            </a:r>
            <a:br>
              <a:rPr lang="en-US" b="1" dirty="0">
                <a:solidFill>
                  <a:schemeClr val="bg1"/>
                </a:solidFill>
              </a:rPr>
            </a:br>
            <a:r>
              <a:rPr lang="en-US" b="1" dirty="0">
                <a:solidFill>
                  <a:schemeClr val="bg1"/>
                </a:solidFill>
              </a:rPr>
              <a:t>3/20/20   3:48 AM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2001 … </a:t>
            </a:r>
          </a:p>
        </p:txBody>
      </p:sp>
      <p:sp>
        <p:nvSpPr>
          <p:cNvPr id="11" name="TextBox 10">
            <a:extLst>
              <a:ext uri="{FF2B5EF4-FFF2-40B4-BE49-F238E27FC236}">
                <a16:creationId xmlns:a16="http://schemas.microsoft.com/office/drawing/2014/main" id="{8720BDE3-DCE4-82A2-65B5-15E7E1A8FB78}"/>
              </a:ext>
            </a:extLst>
          </p:cNvPr>
          <p:cNvSpPr txBox="1"/>
          <p:nvPr/>
        </p:nvSpPr>
        <p:spPr>
          <a:xfrm>
            <a:off x="7311430" y="1022052"/>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sp>
        <p:nvSpPr>
          <p:cNvPr id="12" name="Rectangle 11">
            <a:extLst>
              <a:ext uri="{FF2B5EF4-FFF2-40B4-BE49-F238E27FC236}">
                <a16:creationId xmlns:a16="http://schemas.microsoft.com/office/drawing/2014/main" id="{1B2A485B-D8C3-DFA2-3E05-0CB861397E32}"/>
              </a:ext>
            </a:extLst>
          </p:cNvPr>
          <p:cNvSpPr/>
          <p:nvPr/>
        </p:nvSpPr>
        <p:spPr>
          <a:xfrm>
            <a:off x="341858" y="2424674"/>
            <a:ext cx="2991608" cy="3046988"/>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chemeClr val="bg1"/>
                </a:solidFill>
                <a:effectLst>
                  <a:glow rad="177800">
                    <a:srgbClr val="091792"/>
                  </a:glow>
                </a:effectLst>
              </a:rPr>
              <a:t>Note the</a:t>
            </a:r>
          </a:p>
          <a:p>
            <a:pPr algn="ctr"/>
            <a:r>
              <a:rPr lang="en-US" sz="3200" b="1" cap="none" spc="0" dirty="0">
                <a:ln/>
                <a:solidFill>
                  <a:schemeClr val="bg1"/>
                </a:solidFill>
                <a:effectLst>
                  <a:glow rad="177800">
                    <a:srgbClr val="091792"/>
                  </a:glow>
                </a:effectLst>
              </a:rPr>
              <a:t>Sun?  Moon?</a:t>
            </a:r>
            <a:br>
              <a:rPr lang="en-US" sz="3200" b="1" cap="none" spc="0" dirty="0">
                <a:ln/>
                <a:solidFill>
                  <a:schemeClr val="bg1"/>
                </a:solidFill>
                <a:effectLst>
                  <a:glow rad="177800">
                    <a:srgbClr val="091792"/>
                  </a:glow>
                </a:effectLst>
              </a:rPr>
            </a:br>
            <a:r>
              <a:rPr lang="en-US" sz="3200" b="1" cap="none" spc="0" dirty="0">
                <a:ln/>
                <a:solidFill>
                  <a:schemeClr val="bg1"/>
                </a:solidFill>
                <a:effectLst>
                  <a:glow rad="177800">
                    <a:srgbClr val="091792"/>
                  </a:glow>
                </a:effectLst>
              </a:rPr>
              <a:t>position according to </a:t>
            </a:r>
            <a:br>
              <a:rPr lang="en-US" sz="3200" b="1" cap="none" spc="0" dirty="0">
                <a:ln/>
                <a:solidFill>
                  <a:schemeClr val="bg1"/>
                </a:solidFill>
                <a:effectLst>
                  <a:glow rad="177800">
                    <a:srgbClr val="091792"/>
                  </a:glow>
                </a:effectLst>
              </a:rPr>
            </a:br>
            <a:r>
              <a:rPr lang="en-US" sz="3200" b="1" cap="none" spc="0" dirty="0">
                <a:ln/>
                <a:solidFill>
                  <a:schemeClr val="bg1"/>
                </a:solidFill>
                <a:effectLst>
                  <a:glow rad="177800">
                    <a:srgbClr val="091792"/>
                  </a:glow>
                </a:effectLst>
              </a:rPr>
              <a:t>the </a:t>
            </a:r>
            <a:r>
              <a:rPr lang="en-US" sz="3200" b="1" cap="none" spc="0" dirty="0">
                <a:ln/>
                <a:solidFill>
                  <a:srgbClr val="FF0000"/>
                </a:solidFill>
                <a:effectLst>
                  <a:glow rad="177800">
                    <a:srgbClr val="091792"/>
                  </a:glow>
                </a:effectLst>
              </a:rPr>
              <a:t>red marker </a:t>
            </a:r>
            <a:r>
              <a:rPr lang="en-US" sz="3200" b="1" cap="none" spc="0" dirty="0">
                <a:ln/>
                <a:solidFill>
                  <a:schemeClr val="bg1"/>
                </a:solidFill>
                <a:effectLst>
                  <a:glow rad="177800">
                    <a:srgbClr val="091792"/>
                  </a:glow>
                </a:effectLst>
              </a:rPr>
              <a:t>from now on.</a:t>
            </a:r>
          </a:p>
        </p:txBody>
      </p:sp>
      <p:sp>
        <p:nvSpPr>
          <p:cNvPr id="13" name="Rectangle 12">
            <a:extLst>
              <a:ext uri="{FF2B5EF4-FFF2-40B4-BE49-F238E27FC236}">
                <a16:creationId xmlns:a16="http://schemas.microsoft.com/office/drawing/2014/main" id="{611ECC16-579D-2047-F6FD-CD66567F3602}"/>
              </a:ext>
            </a:extLst>
          </p:cNvPr>
          <p:cNvSpPr/>
          <p:nvPr/>
        </p:nvSpPr>
        <p:spPr>
          <a:xfrm>
            <a:off x="6899784" y="4556508"/>
            <a:ext cx="4760482" cy="156966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chemeClr val="bg1"/>
                </a:solidFill>
                <a:effectLst>
                  <a:glow rad="177800">
                    <a:srgbClr val="091792"/>
                  </a:glow>
                </a:effectLst>
              </a:rPr>
              <a:t>Will the sun follow </a:t>
            </a:r>
            <a:br>
              <a:rPr lang="en-US" sz="3200" b="1" cap="none" spc="0" dirty="0">
                <a:ln/>
                <a:solidFill>
                  <a:schemeClr val="bg1"/>
                </a:solidFill>
                <a:effectLst>
                  <a:glow rad="177800">
                    <a:srgbClr val="091792"/>
                  </a:glow>
                </a:effectLst>
              </a:rPr>
            </a:br>
            <a:r>
              <a:rPr lang="en-US" sz="3200" b="1" cap="none" spc="0" dirty="0">
                <a:ln/>
                <a:solidFill>
                  <a:schemeClr val="bg1"/>
                </a:solidFill>
                <a:effectLst>
                  <a:glow rad="177800">
                    <a:srgbClr val="091792"/>
                  </a:glow>
                </a:effectLst>
              </a:rPr>
              <a:t>the </a:t>
            </a:r>
            <a:r>
              <a:rPr lang="en-US" sz="3200" b="1" cap="none" spc="0" dirty="0">
                <a:ln/>
                <a:solidFill>
                  <a:srgbClr val="FF0000"/>
                </a:solidFill>
                <a:effectLst>
                  <a:glow rad="177800">
                    <a:srgbClr val="091792"/>
                  </a:glow>
                </a:effectLst>
              </a:rPr>
              <a:t>red marker</a:t>
            </a:r>
            <a:r>
              <a:rPr lang="en-US" sz="3200" b="1" dirty="0">
                <a:ln/>
                <a:solidFill>
                  <a:schemeClr val="bg1"/>
                </a:solidFill>
                <a:effectLst>
                  <a:glow rad="177800">
                    <a:srgbClr val="091792"/>
                  </a:glow>
                </a:effectLst>
              </a:rPr>
              <a:t>?  And if so, will that mean anything?</a:t>
            </a:r>
            <a:endParaRPr lang="en-US" sz="3200" b="1" cap="none" spc="0" dirty="0">
              <a:ln/>
              <a:solidFill>
                <a:schemeClr val="bg1"/>
              </a:solidFill>
              <a:effectLst>
                <a:glow rad="177800">
                  <a:srgbClr val="091792"/>
                </a:glow>
              </a:effectLst>
            </a:endParaRPr>
          </a:p>
        </p:txBody>
      </p:sp>
      <p:cxnSp>
        <p:nvCxnSpPr>
          <p:cNvPr id="5" name="Straight Arrow Connector 4">
            <a:extLst>
              <a:ext uri="{FF2B5EF4-FFF2-40B4-BE49-F238E27FC236}">
                <a16:creationId xmlns:a16="http://schemas.microsoft.com/office/drawing/2014/main" id="{570D5C9D-FFFA-488B-8D9B-00B9C4F1FE96}"/>
              </a:ext>
            </a:extLst>
          </p:cNvPr>
          <p:cNvCxnSpPr/>
          <p:nvPr/>
        </p:nvCxnSpPr>
        <p:spPr>
          <a:xfrm>
            <a:off x="7701679" y="3248951"/>
            <a:ext cx="729465" cy="688368"/>
          </a:xfrm>
          <a:prstGeom prst="straightConnector1">
            <a:avLst/>
          </a:prstGeom>
          <a:ln w="57150">
            <a:solidFill>
              <a:srgbClr val="0000FF"/>
            </a:solidFill>
            <a:tailEnd type="triangle"/>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348EE9A-A7D7-44F5-AF4A-274A2F15C82B}"/>
              </a:ext>
            </a:extLst>
          </p:cNvPr>
          <p:cNvCxnSpPr>
            <a:cxnSpLocks/>
          </p:cNvCxnSpPr>
          <p:nvPr/>
        </p:nvCxnSpPr>
        <p:spPr>
          <a:xfrm flipH="1">
            <a:off x="10154510" y="2496620"/>
            <a:ext cx="859387" cy="821510"/>
          </a:xfrm>
          <a:prstGeom prst="straightConnector1">
            <a:avLst/>
          </a:prstGeom>
          <a:ln w="57150">
            <a:solidFill>
              <a:srgbClr val="0000FF"/>
            </a:solidFill>
            <a:tailEnd type="triangle"/>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442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arn(inVertical)">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71C04D-28D7-6689-22A9-D311A65972C6}"/>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309484" y="-6038119"/>
            <a:ext cx="11350782" cy="6664463"/>
          </a:xfrm>
          <a:prstGeom prst="rect">
            <a:avLst/>
          </a:prstGeom>
          <a:ln>
            <a:solidFill>
              <a:schemeClr val="tx1"/>
            </a:solidFill>
          </a:ln>
        </p:spPr>
      </p:pic>
      <p:pic>
        <p:nvPicPr>
          <p:cNvPr id="4" name="Picture 3">
            <a:extLst>
              <a:ext uri="{FF2B5EF4-FFF2-40B4-BE49-F238E27FC236}">
                <a16:creationId xmlns:a16="http://schemas.microsoft.com/office/drawing/2014/main" id="{BBAE09FB-CE16-76D1-AA2D-04F9C7A046C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9484" y="626344"/>
            <a:ext cx="11405804" cy="6003056"/>
          </a:xfrm>
          <a:prstGeom prst="rect">
            <a:avLst/>
          </a:prstGeom>
          <a:ln>
            <a:solidFill>
              <a:srgbClr val="002060"/>
            </a:solidFill>
          </a:ln>
        </p:spPr>
      </p:pic>
      <p:cxnSp>
        <p:nvCxnSpPr>
          <p:cNvPr id="6" name="Straight Arrow Connector 5">
            <a:extLst>
              <a:ext uri="{FF2B5EF4-FFF2-40B4-BE49-F238E27FC236}">
                <a16:creationId xmlns:a16="http://schemas.microsoft.com/office/drawing/2014/main" id="{4252F8E7-25F5-F211-13CB-1BF25702B221}"/>
              </a:ext>
            </a:extLst>
          </p:cNvPr>
          <p:cNvCxnSpPr/>
          <p:nvPr/>
        </p:nvCxnSpPr>
        <p:spPr>
          <a:xfrm>
            <a:off x="4378537" y="647700"/>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8118907-32C3-F2CE-11F0-939B6F45DE39}"/>
              </a:ext>
            </a:extLst>
          </p:cNvPr>
          <p:cNvSpPr txBox="1"/>
          <p:nvPr/>
        </p:nvSpPr>
        <p:spPr>
          <a:xfrm>
            <a:off x="553882" y="626344"/>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2021</a:t>
            </a:r>
          </a:p>
        </p:txBody>
      </p:sp>
      <p:cxnSp>
        <p:nvCxnSpPr>
          <p:cNvPr id="8" name="Straight Arrow Connector 7">
            <a:extLst>
              <a:ext uri="{FF2B5EF4-FFF2-40B4-BE49-F238E27FC236}">
                <a16:creationId xmlns:a16="http://schemas.microsoft.com/office/drawing/2014/main" id="{F4ADD840-5C9D-C5A1-40FC-FCECCEB30275}"/>
              </a:ext>
            </a:extLst>
          </p:cNvPr>
          <p:cNvCxnSpPr/>
          <p:nvPr/>
        </p:nvCxnSpPr>
        <p:spPr>
          <a:xfrm>
            <a:off x="7130528" y="647700"/>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CB59ADD-6E9D-9478-69FB-BEFB45A380E8}"/>
              </a:ext>
            </a:extLst>
          </p:cNvPr>
          <p:cNvSpPr txBox="1"/>
          <p:nvPr/>
        </p:nvSpPr>
        <p:spPr>
          <a:xfrm>
            <a:off x="4481469" y="4468686"/>
            <a:ext cx="3794758" cy="1200329"/>
          </a:xfrm>
          <a:prstGeom prst="rect">
            <a:avLst/>
          </a:prstGeom>
          <a:noFill/>
        </p:spPr>
        <p:txBody>
          <a:bodyPr wrap="square" rtlCol="0">
            <a:spAutoFit/>
          </a:bodyPr>
          <a:lstStyle/>
          <a:p>
            <a:r>
              <a:rPr lang="en-US" b="1" dirty="0">
                <a:solidFill>
                  <a:srgbClr val="002060"/>
                </a:solidFill>
              </a:rPr>
              <a:t>2021 </a:t>
            </a:r>
            <a:r>
              <a:rPr lang="en-US" b="1" dirty="0" err="1">
                <a:solidFill>
                  <a:srgbClr val="002060"/>
                </a:solidFill>
              </a:rPr>
              <a:t>Tequfah</a:t>
            </a:r>
            <a:br>
              <a:rPr lang="en-US" b="1" dirty="0">
                <a:solidFill>
                  <a:srgbClr val="002060"/>
                </a:solidFill>
              </a:rPr>
            </a:br>
            <a:r>
              <a:rPr lang="en-US" b="1" dirty="0">
                <a:solidFill>
                  <a:srgbClr val="002060"/>
                </a:solidFill>
              </a:rPr>
              <a:t>3/20/21    9:36 AM UTC</a:t>
            </a:r>
          </a:p>
          <a:p>
            <a:r>
              <a:rPr lang="en-US" b="1" dirty="0">
                <a:solidFill>
                  <a:srgbClr val="002060"/>
                </a:solidFill>
              </a:rPr>
              <a:t>The Night Season location </a:t>
            </a:r>
            <a:br>
              <a:rPr lang="en-US" b="1" dirty="0">
                <a:solidFill>
                  <a:srgbClr val="002060"/>
                </a:solidFill>
              </a:rPr>
            </a:br>
            <a:r>
              <a:rPr lang="en-US" b="1" dirty="0">
                <a:solidFill>
                  <a:srgbClr val="002060"/>
                </a:solidFill>
              </a:rPr>
              <a:t>for </a:t>
            </a:r>
            <a:r>
              <a:rPr lang="en-US" b="1" dirty="0" err="1">
                <a:solidFill>
                  <a:srgbClr val="002060"/>
                </a:solidFill>
              </a:rPr>
              <a:t>Teq</a:t>
            </a:r>
            <a:r>
              <a:rPr lang="en-US" b="1" dirty="0">
                <a:solidFill>
                  <a:srgbClr val="002060"/>
                </a:solidFill>
              </a:rPr>
              <a:t>. 2021 … </a:t>
            </a:r>
          </a:p>
        </p:txBody>
      </p:sp>
      <p:sp>
        <p:nvSpPr>
          <p:cNvPr id="10" name="TextBox 9">
            <a:extLst>
              <a:ext uri="{FF2B5EF4-FFF2-40B4-BE49-F238E27FC236}">
                <a16:creationId xmlns:a16="http://schemas.microsoft.com/office/drawing/2014/main" id="{A9D92A87-1C09-7179-CE81-590D98FD0F99}"/>
              </a:ext>
            </a:extLst>
          </p:cNvPr>
          <p:cNvSpPr txBox="1"/>
          <p:nvPr/>
        </p:nvSpPr>
        <p:spPr>
          <a:xfrm>
            <a:off x="4585977" y="995676"/>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cxnSp>
        <p:nvCxnSpPr>
          <p:cNvPr id="11" name="Straight Arrow Connector 10">
            <a:extLst>
              <a:ext uri="{FF2B5EF4-FFF2-40B4-BE49-F238E27FC236}">
                <a16:creationId xmlns:a16="http://schemas.microsoft.com/office/drawing/2014/main" id="{FB1DF3E1-2766-F20F-1453-9E8F9D318F0D}"/>
              </a:ext>
            </a:extLst>
          </p:cNvPr>
          <p:cNvCxnSpPr>
            <a:cxnSpLocks/>
          </p:cNvCxnSpPr>
          <p:nvPr/>
        </p:nvCxnSpPr>
        <p:spPr>
          <a:xfrm>
            <a:off x="4589904" y="813208"/>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298FEB8A-FED7-8A0B-C7BC-6FC664830931}"/>
              </a:ext>
            </a:extLst>
          </p:cNvPr>
          <p:cNvSpPr/>
          <p:nvPr/>
        </p:nvSpPr>
        <p:spPr>
          <a:xfrm>
            <a:off x="6993633" y="1403948"/>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1133050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B6A3E9D-CB14-3E20-4A96-669781BD1B3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9810" y="638483"/>
            <a:ext cx="11350780" cy="5994546"/>
          </a:xfrm>
          <a:prstGeom prst="rect">
            <a:avLst/>
          </a:prstGeom>
          <a:ln>
            <a:solidFill>
              <a:srgbClr val="002060"/>
            </a:solidFill>
          </a:ln>
        </p:spPr>
      </p:pic>
      <p:sp>
        <p:nvSpPr>
          <p:cNvPr id="4" name="TextBox 3">
            <a:extLst>
              <a:ext uri="{FF2B5EF4-FFF2-40B4-BE49-F238E27FC236}">
                <a16:creationId xmlns:a16="http://schemas.microsoft.com/office/drawing/2014/main" id="{A1DC3AF8-9A4E-AA9A-0C58-3F6FA68AFCD6}"/>
              </a:ext>
            </a:extLst>
          </p:cNvPr>
          <p:cNvSpPr txBox="1"/>
          <p:nvPr/>
        </p:nvSpPr>
        <p:spPr>
          <a:xfrm>
            <a:off x="8862605" y="626344"/>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2022</a:t>
            </a:r>
          </a:p>
        </p:txBody>
      </p:sp>
      <p:pic>
        <p:nvPicPr>
          <p:cNvPr id="5" name="Picture 4">
            <a:extLst>
              <a:ext uri="{FF2B5EF4-FFF2-40B4-BE49-F238E27FC236}">
                <a16:creationId xmlns:a16="http://schemas.microsoft.com/office/drawing/2014/main" id="{BE4A928F-53C3-E789-4B15-CFB0AFFF0BF8}"/>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309484" y="-6038119"/>
            <a:ext cx="11350782" cy="6664463"/>
          </a:xfrm>
          <a:prstGeom prst="rect">
            <a:avLst/>
          </a:prstGeom>
          <a:ln>
            <a:solidFill>
              <a:schemeClr val="tx1"/>
            </a:solidFill>
          </a:ln>
        </p:spPr>
      </p:pic>
      <p:sp>
        <p:nvSpPr>
          <p:cNvPr id="6" name="TextBox 5">
            <a:extLst>
              <a:ext uri="{FF2B5EF4-FFF2-40B4-BE49-F238E27FC236}">
                <a16:creationId xmlns:a16="http://schemas.microsoft.com/office/drawing/2014/main" id="{47E6F136-CE97-6A28-2C1D-88D72E4A5D48}"/>
              </a:ext>
            </a:extLst>
          </p:cNvPr>
          <p:cNvSpPr txBox="1"/>
          <p:nvPr/>
        </p:nvSpPr>
        <p:spPr>
          <a:xfrm>
            <a:off x="4585977" y="4468686"/>
            <a:ext cx="3794758" cy="1200329"/>
          </a:xfrm>
          <a:prstGeom prst="rect">
            <a:avLst/>
          </a:prstGeom>
          <a:noFill/>
        </p:spPr>
        <p:txBody>
          <a:bodyPr wrap="square" rtlCol="0">
            <a:spAutoFit/>
          </a:bodyPr>
          <a:lstStyle/>
          <a:p>
            <a:r>
              <a:rPr lang="en-US" b="1" dirty="0">
                <a:solidFill>
                  <a:srgbClr val="002060"/>
                </a:solidFill>
              </a:rPr>
              <a:t>2022 </a:t>
            </a:r>
            <a:r>
              <a:rPr lang="en-US" b="1" dirty="0" err="1">
                <a:solidFill>
                  <a:srgbClr val="002060"/>
                </a:solidFill>
              </a:rPr>
              <a:t>Tequfah</a:t>
            </a:r>
            <a:br>
              <a:rPr lang="en-US" b="1" dirty="0">
                <a:solidFill>
                  <a:srgbClr val="002060"/>
                </a:solidFill>
              </a:rPr>
            </a:br>
            <a:r>
              <a:rPr lang="en-US" b="1" dirty="0">
                <a:solidFill>
                  <a:srgbClr val="002060"/>
                </a:solidFill>
              </a:rPr>
              <a:t>3/20/22   15:32 [3:32 PM] UTC</a:t>
            </a:r>
          </a:p>
          <a:p>
            <a:r>
              <a:rPr lang="en-US" b="1" dirty="0">
                <a:solidFill>
                  <a:srgbClr val="002060"/>
                </a:solidFill>
              </a:rPr>
              <a:t>The Night Season location </a:t>
            </a:r>
            <a:br>
              <a:rPr lang="en-US" b="1" dirty="0">
                <a:solidFill>
                  <a:srgbClr val="002060"/>
                </a:solidFill>
              </a:rPr>
            </a:br>
            <a:r>
              <a:rPr lang="en-US" b="1" dirty="0">
                <a:solidFill>
                  <a:srgbClr val="002060"/>
                </a:solidFill>
              </a:rPr>
              <a:t>for </a:t>
            </a:r>
            <a:r>
              <a:rPr lang="en-US" b="1" dirty="0" err="1">
                <a:solidFill>
                  <a:srgbClr val="002060"/>
                </a:solidFill>
              </a:rPr>
              <a:t>Teq</a:t>
            </a:r>
            <a:r>
              <a:rPr lang="en-US" b="1" dirty="0">
                <a:solidFill>
                  <a:srgbClr val="002060"/>
                </a:solidFill>
              </a:rPr>
              <a:t>. 2022 … </a:t>
            </a:r>
          </a:p>
        </p:txBody>
      </p:sp>
      <p:cxnSp>
        <p:nvCxnSpPr>
          <p:cNvPr id="9" name="Straight Arrow Connector 8">
            <a:extLst>
              <a:ext uri="{FF2B5EF4-FFF2-40B4-BE49-F238E27FC236}">
                <a16:creationId xmlns:a16="http://schemas.microsoft.com/office/drawing/2014/main" id="{DBA18E09-E254-6860-AAB6-A5ED3B2845D7}"/>
              </a:ext>
            </a:extLst>
          </p:cNvPr>
          <p:cNvCxnSpPr/>
          <p:nvPr/>
        </p:nvCxnSpPr>
        <p:spPr>
          <a:xfrm>
            <a:off x="1524455" y="647700"/>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0116CF15-2CB6-10C1-A40B-EF6484C846F8}"/>
              </a:ext>
            </a:extLst>
          </p:cNvPr>
          <p:cNvSpPr txBox="1"/>
          <p:nvPr/>
        </p:nvSpPr>
        <p:spPr>
          <a:xfrm>
            <a:off x="1799812" y="1023010"/>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accent4"/>
                </a:solidFill>
              </a:rPr>
              <a:t>Approx 6 time zones</a:t>
            </a:r>
          </a:p>
        </p:txBody>
      </p:sp>
      <p:cxnSp>
        <p:nvCxnSpPr>
          <p:cNvPr id="11" name="Straight Arrow Connector 10">
            <a:extLst>
              <a:ext uri="{FF2B5EF4-FFF2-40B4-BE49-F238E27FC236}">
                <a16:creationId xmlns:a16="http://schemas.microsoft.com/office/drawing/2014/main" id="{260BA530-2425-C409-AB29-0051F3CB395E}"/>
              </a:ext>
            </a:extLst>
          </p:cNvPr>
          <p:cNvCxnSpPr>
            <a:cxnSpLocks/>
          </p:cNvCxnSpPr>
          <p:nvPr/>
        </p:nvCxnSpPr>
        <p:spPr>
          <a:xfrm>
            <a:off x="1799812" y="839585"/>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0957718-B01E-30A2-F515-6CB8B57DCE45}"/>
              </a:ext>
            </a:extLst>
          </p:cNvPr>
          <p:cNvCxnSpPr/>
          <p:nvPr/>
        </p:nvCxnSpPr>
        <p:spPr>
          <a:xfrm>
            <a:off x="4387329" y="647700"/>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868C3FB-E31A-143A-089F-FED366BAFD5D}"/>
              </a:ext>
            </a:extLst>
          </p:cNvPr>
          <p:cNvSpPr/>
          <p:nvPr/>
        </p:nvSpPr>
        <p:spPr>
          <a:xfrm>
            <a:off x="3096670" y="2389314"/>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889393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7649" y="-44942"/>
            <a:ext cx="11241167" cy="6629167"/>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7650" y="-5827833"/>
            <a:ext cx="11241166" cy="6664463"/>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991725" y="746631"/>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3D6203F-4EF0-61E4-FE1A-43FB0E60210D}"/>
              </a:ext>
            </a:extLst>
          </p:cNvPr>
          <p:cNvSpPr txBox="1"/>
          <p:nvPr/>
        </p:nvSpPr>
        <p:spPr>
          <a:xfrm>
            <a:off x="5361434" y="4195358"/>
            <a:ext cx="3794758" cy="1200329"/>
          </a:xfrm>
          <a:prstGeom prst="rect">
            <a:avLst/>
          </a:prstGeom>
          <a:noFill/>
        </p:spPr>
        <p:txBody>
          <a:bodyPr wrap="square" rtlCol="0">
            <a:spAutoFit/>
          </a:bodyPr>
          <a:lstStyle/>
          <a:p>
            <a:r>
              <a:rPr lang="en-US" b="1" dirty="0">
                <a:solidFill>
                  <a:schemeClr val="bg1"/>
                </a:solidFill>
              </a:rPr>
              <a:t>2023 </a:t>
            </a:r>
            <a:r>
              <a:rPr lang="en-US" b="1" dirty="0" err="1">
                <a:solidFill>
                  <a:schemeClr val="bg1"/>
                </a:solidFill>
              </a:rPr>
              <a:t>Tequfah</a:t>
            </a:r>
            <a:br>
              <a:rPr lang="en-US" b="1" dirty="0">
                <a:solidFill>
                  <a:schemeClr val="bg1"/>
                </a:solidFill>
              </a:rPr>
            </a:br>
            <a:r>
              <a:rPr lang="en-US" b="1" dirty="0">
                <a:solidFill>
                  <a:schemeClr val="bg1"/>
                </a:solidFill>
              </a:rPr>
              <a:t>3/20/23    21:24 [9:24 PM] UTC</a:t>
            </a:r>
          </a:p>
          <a:p>
            <a:r>
              <a:rPr lang="en-US" b="1" dirty="0">
                <a:solidFill>
                  <a:schemeClr val="bg1"/>
                </a:solidFill>
              </a:rPr>
              <a:t>The Night Season location for </a:t>
            </a:r>
            <a:br>
              <a:rPr lang="en-US" b="1" dirty="0">
                <a:solidFill>
                  <a:schemeClr val="bg1"/>
                </a:solidFill>
              </a:rPr>
            </a:br>
            <a:r>
              <a:rPr lang="en-US" b="1" dirty="0" err="1">
                <a:solidFill>
                  <a:schemeClr val="bg1"/>
                </a:solidFill>
              </a:rPr>
              <a:t>Teq</a:t>
            </a:r>
            <a:r>
              <a:rPr lang="en-US" b="1" dirty="0">
                <a:solidFill>
                  <a:schemeClr val="bg1"/>
                </a:solidFill>
              </a:rPr>
              <a:t>. 2023 … </a:t>
            </a:r>
          </a:p>
        </p:txBody>
      </p:sp>
      <p:sp>
        <p:nvSpPr>
          <p:cNvPr id="5" name="TextBox 4">
            <a:extLst>
              <a:ext uri="{FF2B5EF4-FFF2-40B4-BE49-F238E27FC236}">
                <a16:creationId xmlns:a16="http://schemas.microsoft.com/office/drawing/2014/main" id="{964752B8-2A53-5FE5-3780-65670A744734}"/>
              </a:ext>
            </a:extLst>
          </p:cNvPr>
          <p:cNvSpPr txBox="1"/>
          <p:nvPr/>
        </p:nvSpPr>
        <p:spPr>
          <a:xfrm>
            <a:off x="5739765" y="83663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cxnSp>
        <p:nvCxnSpPr>
          <p:cNvPr id="2" name="Straight Arrow Connector 1">
            <a:extLst>
              <a:ext uri="{FF2B5EF4-FFF2-40B4-BE49-F238E27FC236}">
                <a16:creationId xmlns:a16="http://schemas.microsoft.com/office/drawing/2014/main" id="{3B2D0D28-4986-E4B7-FAB4-F7ECB5A66541}"/>
              </a:ext>
            </a:extLst>
          </p:cNvPr>
          <p:cNvCxnSpPr>
            <a:cxnSpLocks/>
          </p:cNvCxnSpPr>
          <p:nvPr/>
        </p:nvCxnSpPr>
        <p:spPr>
          <a:xfrm>
            <a:off x="1441905" y="809625"/>
            <a:ext cx="0" cy="54102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980CF75-2701-1DB0-F318-E65484B5B9E1}"/>
              </a:ext>
            </a:extLst>
          </p:cNvPr>
          <p:cNvSpPr txBox="1"/>
          <p:nvPr/>
        </p:nvSpPr>
        <p:spPr>
          <a:xfrm>
            <a:off x="323848" y="1155162"/>
            <a:ext cx="1005928" cy="923330"/>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cxnSp>
        <p:nvCxnSpPr>
          <p:cNvPr id="11" name="Straight Arrow Connector 10">
            <a:extLst>
              <a:ext uri="{FF2B5EF4-FFF2-40B4-BE49-F238E27FC236}">
                <a16:creationId xmlns:a16="http://schemas.microsoft.com/office/drawing/2014/main" id="{77027272-325D-B117-4757-67D514C0AAD6}"/>
              </a:ext>
            </a:extLst>
          </p:cNvPr>
          <p:cNvCxnSpPr>
            <a:cxnSpLocks/>
          </p:cNvCxnSpPr>
          <p:nvPr/>
        </p:nvCxnSpPr>
        <p:spPr>
          <a:xfrm>
            <a:off x="-1019502" y="963020"/>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34938E8-1A7E-693C-AC78-58AEAA3E8664}"/>
              </a:ext>
            </a:extLst>
          </p:cNvPr>
          <p:cNvCxnSpPr>
            <a:cxnSpLocks/>
          </p:cNvCxnSpPr>
          <p:nvPr/>
        </p:nvCxnSpPr>
        <p:spPr>
          <a:xfrm>
            <a:off x="10092998" y="963020"/>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A2579B1-23B9-1561-04CE-CCF8C1742167}"/>
              </a:ext>
            </a:extLst>
          </p:cNvPr>
          <p:cNvSpPr/>
          <p:nvPr/>
        </p:nvSpPr>
        <p:spPr>
          <a:xfrm>
            <a:off x="174933" y="2348284"/>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1937570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3B9303-8951-1875-C053-AB9A40F3C6B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1167" y="-72009"/>
            <a:ext cx="11207062" cy="6592824"/>
          </a:xfrm>
          <a:prstGeom prst="rect">
            <a:avLst/>
          </a:prstGeom>
          <a:ln>
            <a:solidFill>
              <a:schemeClr val="tx1"/>
            </a:solidFill>
          </a:ln>
        </p:spPr>
      </p:pic>
      <p:pic>
        <p:nvPicPr>
          <p:cNvPr id="9" name="Picture 8">
            <a:extLst>
              <a:ext uri="{FF2B5EF4-FFF2-40B4-BE49-F238E27FC236}">
                <a16:creationId xmlns:a16="http://schemas.microsoft.com/office/drawing/2014/main" id="{471D4141-CFAC-027F-5218-E0561772D9F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01167" y="-5852430"/>
            <a:ext cx="11216997" cy="6522316"/>
          </a:xfrm>
          <a:prstGeom prst="rect">
            <a:avLst/>
          </a:prstGeom>
          <a:ln>
            <a:solidFill>
              <a:schemeClr val="tx1"/>
            </a:solidFill>
          </a:ln>
        </p:spPr>
      </p:pic>
      <p:cxnSp>
        <p:nvCxnSpPr>
          <p:cNvPr id="5" name="Straight Arrow Connector 4">
            <a:extLst>
              <a:ext uri="{FF2B5EF4-FFF2-40B4-BE49-F238E27FC236}">
                <a16:creationId xmlns:a16="http://schemas.microsoft.com/office/drawing/2014/main" id="{C88D2BAE-8608-E26E-483D-392DEC16776C}"/>
              </a:ext>
            </a:extLst>
          </p:cNvPr>
          <p:cNvCxnSpPr/>
          <p:nvPr/>
        </p:nvCxnSpPr>
        <p:spPr>
          <a:xfrm>
            <a:off x="9903276" y="621843"/>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45C4D019-B634-D6FB-DDFC-408161DEFD6C}"/>
              </a:ext>
            </a:extLst>
          </p:cNvPr>
          <p:cNvCxnSpPr/>
          <p:nvPr/>
        </p:nvCxnSpPr>
        <p:spPr>
          <a:xfrm>
            <a:off x="7237584" y="649783"/>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0637BE74-9A28-D73D-7B96-A89AB8ADBB3F}"/>
              </a:ext>
            </a:extLst>
          </p:cNvPr>
          <p:cNvCxnSpPr>
            <a:cxnSpLocks/>
          </p:cNvCxnSpPr>
          <p:nvPr/>
        </p:nvCxnSpPr>
        <p:spPr>
          <a:xfrm>
            <a:off x="7420721" y="879185"/>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C116CB-E767-1BC3-9BAB-AF6ABA9C13B4}"/>
              </a:ext>
            </a:extLst>
          </p:cNvPr>
          <p:cNvSpPr txBox="1"/>
          <p:nvPr/>
        </p:nvSpPr>
        <p:spPr>
          <a:xfrm>
            <a:off x="7391838" y="1049873"/>
            <a:ext cx="2324860" cy="369332"/>
          </a:xfrm>
          <a:prstGeom prst="rect">
            <a:avLst/>
          </a:prstGeom>
          <a:solidFill>
            <a:srgbClr val="002060"/>
          </a:solidFill>
          <a:scene3d>
            <a:camera prst="orthographicFront"/>
            <a:lightRig rig="threePt" dir="t"/>
          </a:scene3d>
          <a:sp3d>
            <a:bevelT/>
          </a:sp3d>
        </p:spPr>
        <p:txBody>
          <a:bodyPr wrap="square" rtlCol="0">
            <a:spAutoFit/>
          </a:bodyPr>
          <a:lstStyle/>
          <a:p>
            <a:r>
              <a:rPr lang="en-US" b="1" dirty="0">
                <a:solidFill>
                  <a:schemeClr val="bg1"/>
                </a:solidFill>
              </a:rPr>
              <a:t>Approx 5.5 time zones</a:t>
            </a:r>
          </a:p>
        </p:txBody>
      </p:sp>
      <p:sp>
        <p:nvSpPr>
          <p:cNvPr id="12" name="TextBox 11">
            <a:extLst>
              <a:ext uri="{FF2B5EF4-FFF2-40B4-BE49-F238E27FC236}">
                <a16:creationId xmlns:a16="http://schemas.microsoft.com/office/drawing/2014/main" id="{B47CEE2F-E366-B2C8-191E-6F863CE9FC0C}"/>
              </a:ext>
            </a:extLst>
          </p:cNvPr>
          <p:cNvSpPr txBox="1"/>
          <p:nvPr/>
        </p:nvSpPr>
        <p:spPr>
          <a:xfrm>
            <a:off x="7322165" y="3429000"/>
            <a:ext cx="2487417" cy="2031325"/>
          </a:xfrm>
          <a:prstGeom prst="rect">
            <a:avLst/>
          </a:prstGeom>
          <a:noFill/>
        </p:spPr>
        <p:txBody>
          <a:bodyPr wrap="square" rtlCol="0">
            <a:spAutoFit/>
          </a:bodyPr>
          <a:lstStyle/>
          <a:p>
            <a:r>
              <a:rPr lang="en-US" b="1" dirty="0">
                <a:solidFill>
                  <a:srgbClr val="002060"/>
                </a:solidFill>
              </a:rPr>
              <a:t>2024 </a:t>
            </a:r>
            <a:r>
              <a:rPr lang="en-US" b="1" dirty="0" err="1">
                <a:solidFill>
                  <a:srgbClr val="002060"/>
                </a:solidFill>
              </a:rPr>
              <a:t>Tequfah</a:t>
            </a:r>
            <a:br>
              <a:rPr lang="en-US" b="1" dirty="0">
                <a:solidFill>
                  <a:srgbClr val="002060"/>
                </a:solidFill>
              </a:rPr>
            </a:br>
            <a:r>
              <a:rPr lang="en-US" b="1" dirty="0">
                <a:solidFill>
                  <a:srgbClr val="002060"/>
                </a:solidFill>
              </a:rPr>
              <a:t>3/20/24   3:06 AM UTC</a:t>
            </a:r>
          </a:p>
          <a:p>
            <a:r>
              <a:rPr lang="en-US" b="1" dirty="0">
                <a:solidFill>
                  <a:srgbClr val="002060"/>
                </a:solidFill>
              </a:rPr>
              <a:t>The Night Season location from </a:t>
            </a:r>
            <a:r>
              <a:rPr lang="en-US" b="1" dirty="0" err="1">
                <a:solidFill>
                  <a:srgbClr val="002060"/>
                </a:solidFill>
              </a:rPr>
              <a:t>Teq</a:t>
            </a:r>
            <a:r>
              <a:rPr lang="en-US" b="1" dirty="0">
                <a:solidFill>
                  <a:srgbClr val="002060"/>
                </a:solidFill>
              </a:rPr>
              <a:t>. 2023 to </a:t>
            </a:r>
            <a:r>
              <a:rPr lang="en-US" b="1" dirty="0" err="1">
                <a:solidFill>
                  <a:srgbClr val="002060"/>
                </a:solidFill>
              </a:rPr>
              <a:t>Teq</a:t>
            </a:r>
            <a:r>
              <a:rPr lang="en-US" b="1" dirty="0">
                <a:solidFill>
                  <a:srgbClr val="002060"/>
                </a:solidFill>
              </a:rPr>
              <a:t>. 2024 moved west approx. 5.5 time zones.</a:t>
            </a:r>
          </a:p>
        </p:txBody>
      </p:sp>
      <p:sp>
        <p:nvSpPr>
          <p:cNvPr id="8" name="TextBox 7">
            <a:extLst>
              <a:ext uri="{FF2B5EF4-FFF2-40B4-BE49-F238E27FC236}">
                <a16:creationId xmlns:a16="http://schemas.microsoft.com/office/drawing/2014/main" id="{2B90F9EE-4CEF-EEB8-B56D-683699829843}"/>
              </a:ext>
            </a:extLst>
          </p:cNvPr>
          <p:cNvSpPr txBox="1"/>
          <p:nvPr/>
        </p:nvSpPr>
        <p:spPr>
          <a:xfrm>
            <a:off x="3092387" y="681371"/>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2024</a:t>
            </a:r>
          </a:p>
        </p:txBody>
      </p:sp>
      <p:sp>
        <p:nvSpPr>
          <p:cNvPr id="10" name="Rectangle 9">
            <a:extLst>
              <a:ext uri="{FF2B5EF4-FFF2-40B4-BE49-F238E27FC236}">
                <a16:creationId xmlns:a16="http://schemas.microsoft.com/office/drawing/2014/main" id="{A1EE9B3F-854F-0E8D-9FE1-C306F57B91FD}"/>
              </a:ext>
            </a:extLst>
          </p:cNvPr>
          <p:cNvSpPr/>
          <p:nvPr/>
        </p:nvSpPr>
        <p:spPr>
          <a:xfrm>
            <a:off x="7227649" y="1403948"/>
            <a:ext cx="2757591"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1147378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E457E80-A2FE-220F-D9C7-BAA4392B868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5052" y="515112"/>
            <a:ext cx="11353828" cy="6126480"/>
          </a:xfrm>
          <a:prstGeom prst="rect">
            <a:avLst/>
          </a:prstGeom>
          <a:ln>
            <a:solidFill>
              <a:schemeClr val="tx1"/>
            </a:solidFill>
          </a:ln>
        </p:spPr>
      </p:pic>
      <p:pic>
        <p:nvPicPr>
          <p:cNvPr id="9" name="Picture 8">
            <a:extLst>
              <a:ext uri="{FF2B5EF4-FFF2-40B4-BE49-F238E27FC236}">
                <a16:creationId xmlns:a16="http://schemas.microsoft.com/office/drawing/2014/main" id="{CBD0725D-6CC1-0E84-601C-6001E9F55F62}"/>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74648" y="-6038119"/>
            <a:ext cx="11350782" cy="6664463"/>
          </a:xfrm>
          <a:prstGeom prst="rect">
            <a:avLst/>
          </a:prstGeom>
          <a:ln>
            <a:solidFill>
              <a:schemeClr val="tx1"/>
            </a:solidFill>
          </a:ln>
        </p:spPr>
      </p:pic>
      <p:cxnSp>
        <p:nvCxnSpPr>
          <p:cNvPr id="6" name="Straight Arrow Connector 5">
            <a:extLst>
              <a:ext uri="{FF2B5EF4-FFF2-40B4-BE49-F238E27FC236}">
                <a16:creationId xmlns:a16="http://schemas.microsoft.com/office/drawing/2014/main" id="{45C4D019-B634-D6FB-DDFC-408161DEFD6C}"/>
              </a:ext>
            </a:extLst>
          </p:cNvPr>
          <p:cNvCxnSpPr/>
          <p:nvPr/>
        </p:nvCxnSpPr>
        <p:spPr>
          <a:xfrm>
            <a:off x="7357878" y="615762"/>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0637BE74-9A28-D73D-7B96-A89AB8ADBB3F}"/>
              </a:ext>
            </a:extLst>
          </p:cNvPr>
          <p:cNvCxnSpPr>
            <a:cxnSpLocks/>
          </p:cNvCxnSpPr>
          <p:nvPr/>
        </p:nvCxnSpPr>
        <p:spPr>
          <a:xfrm>
            <a:off x="4758690" y="781810"/>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C116CB-E767-1BC3-9BAB-AF6ABA9C13B4}"/>
              </a:ext>
            </a:extLst>
          </p:cNvPr>
          <p:cNvSpPr txBox="1"/>
          <p:nvPr/>
        </p:nvSpPr>
        <p:spPr>
          <a:xfrm>
            <a:off x="4831842" y="938202"/>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accent4"/>
                </a:solidFill>
              </a:rPr>
              <a:t>Approx 6 time zones</a:t>
            </a:r>
          </a:p>
        </p:txBody>
      </p:sp>
      <p:sp>
        <p:nvSpPr>
          <p:cNvPr id="12" name="TextBox 11">
            <a:extLst>
              <a:ext uri="{FF2B5EF4-FFF2-40B4-BE49-F238E27FC236}">
                <a16:creationId xmlns:a16="http://schemas.microsoft.com/office/drawing/2014/main" id="{B47CEE2F-E366-B2C8-191E-6F863CE9FC0C}"/>
              </a:ext>
            </a:extLst>
          </p:cNvPr>
          <p:cNvSpPr txBox="1"/>
          <p:nvPr/>
        </p:nvSpPr>
        <p:spPr>
          <a:xfrm>
            <a:off x="753620" y="3101340"/>
            <a:ext cx="2324860" cy="2031325"/>
          </a:xfrm>
          <a:prstGeom prst="rect">
            <a:avLst/>
          </a:prstGeom>
          <a:noFill/>
        </p:spPr>
        <p:txBody>
          <a:bodyPr wrap="square" rtlCol="0">
            <a:spAutoFit/>
          </a:bodyPr>
          <a:lstStyle/>
          <a:p>
            <a:r>
              <a:rPr lang="en-US" b="1" dirty="0">
                <a:solidFill>
                  <a:schemeClr val="bg1"/>
                </a:solidFill>
              </a:rPr>
              <a:t>2025 </a:t>
            </a:r>
            <a:r>
              <a:rPr lang="en-US" b="1" dirty="0" err="1">
                <a:solidFill>
                  <a:schemeClr val="bg1"/>
                </a:solidFill>
              </a:rPr>
              <a:t>Tequfah</a:t>
            </a:r>
            <a:br>
              <a:rPr lang="en-US" b="1" dirty="0">
                <a:solidFill>
                  <a:schemeClr val="bg1"/>
                </a:solidFill>
              </a:rPr>
            </a:br>
            <a:r>
              <a:rPr lang="en-US" b="1" dirty="0">
                <a:solidFill>
                  <a:schemeClr val="bg1"/>
                </a:solidFill>
              </a:rPr>
              <a:t>3/20/25  9:01 AM UTC</a:t>
            </a:r>
          </a:p>
          <a:p>
            <a:r>
              <a:rPr lang="en-US" b="1" dirty="0">
                <a:solidFill>
                  <a:schemeClr val="bg1"/>
                </a:solidFill>
              </a:rPr>
              <a:t>The Night Season location from </a:t>
            </a:r>
            <a:r>
              <a:rPr lang="en-US" b="1" dirty="0" err="1">
                <a:solidFill>
                  <a:schemeClr val="bg1"/>
                </a:solidFill>
              </a:rPr>
              <a:t>Teq</a:t>
            </a:r>
            <a:r>
              <a:rPr lang="en-US" b="1" dirty="0">
                <a:solidFill>
                  <a:schemeClr val="bg1"/>
                </a:solidFill>
              </a:rPr>
              <a:t>. 2024 to </a:t>
            </a:r>
            <a:r>
              <a:rPr lang="en-US" b="1" dirty="0" err="1">
                <a:solidFill>
                  <a:schemeClr val="bg1"/>
                </a:solidFill>
              </a:rPr>
              <a:t>Teq</a:t>
            </a:r>
            <a:r>
              <a:rPr lang="en-US" b="1" dirty="0">
                <a:solidFill>
                  <a:schemeClr val="bg1"/>
                </a:solidFill>
              </a:rPr>
              <a:t>. 2025 moved west approx. 5.5 time zones.</a:t>
            </a:r>
          </a:p>
        </p:txBody>
      </p:sp>
      <p:cxnSp>
        <p:nvCxnSpPr>
          <p:cNvPr id="13" name="Straight Arrow Connector 12">
            <a:extLst>
              <a:ext uri="{FF2B5EF4-FFF2-40B4-BE49-F238E27FC236}">
                <a16:creationId xmlns:a16="http://schemas.microsoft.com/office/drawing/2014/main" id="{F563A5BC-CA3E-2A4F-D486-4DE5B6DCA9E9}"/>
              </a:ext>
            </a:extLst>
          </p:cNvPr>
          <p:cNvCxnSpPr/>
          <p:nvPr/>
        </p:nvCxnSpPr>
        <p:spPr>
          <a:xfrm>
            <a:off x="4583031" y="620262"/>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86EA74D-83F5-54A0-5A41-8DCD35803603}"/>
              </a:ext>
            </a:extLst>
          </p:cNvPr>
          <p:cNvSpPr txBox="1"/>
          <p:nvPr/>
        </p:nvSpPr>
        <p:spPr>
          <a:xfrm>
            <a:off x="563309" y="546948"/>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2025</a:t>
            </a:r>
          </a:p>
        </p:txBody>
      </p:sp>
      <p:sp>
        <p:nvSpPr>
          <p:cNvPr id="10" name="Rectangle 9">
            <a:extLst>
              <a:ext uri="{FF2B5EF4-FFF2-40B4-BE49-F238E27FC236}">
                <a16:creationId xmlns:a16="http://schemas.microsoft.com/office/drawing/2014/main" id="{EC467BDB-6720-C760-CC00-B4D8C94741BB}"/>
              </a:ext>
            </a:extLst>
          </p:cNvPr>
          <p:cNvSpPr/>
          <p:nvPr/>
        </p:nvSpPr>
        <p:spPr>
          <a:xfrm>
            <a:off x="7326492" y="1307534"/>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3932312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61FE725-31A3-B27C-3676-B8F7A204DD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1168" y="457962"/>
            <a:ext cx="11592306" cy="6227064"/>
          </a:xfrm>
          <a:prstGeom prst="rect">
            <a:avLst/>
          </a:prstGeom>
          <a:ln>
            <a:solidFill>
              <a:schemeClr val="tx1"/>
            </a:solidFill>
          </a:ln>
        </p:spPr>
      </p:pic>
      <p:pic>
        <p:nvPicPr>
          <p:cNvPr id="14" name="Picture 13">
            <a:extLst>
              <a:ext uri="{FF2B5EF4-FFF2-40B4-BE49-F238E27FC236}">
                <a16:creationId xmlns:a16="http://schemas.microsoft.com/office/drawing/2014/main" id="{8A90F1CF-5FB5-1417-12FC-0E320794BAB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36914" y="-6228619"/>
            <a:ext cx="11556560" cy="6664463"/>
          </a:xfrm>
          <a:prstGeom prst="rect">
            <a:avLst/>
          </a:prstGeom>
          <a:ln>
            <a:solidFill>
              <a:schemeClr val="tx1"/>
            </a:solidFill>
          </a:ln>
        </p:spPr>
      </p:pic>
      <p:sp>
        <p:nvSpPr>
          <p:cNvPr id="7" name="TextBox 6">
            <a:extLst>
              <a:ext uri="{FF2B5EF4-FFF2-40B4-BE49-F238E27FC236}">
                <a16:creationId xmlns:a16="http://schemas.microsoft.com/office/drawing/2014/main" id="{100645FC-2B66-9A0B-5894-C7CB82D8702F}"/>
              </a:ext>
            </a:extLst>
          </p:cNvPr>
          <p:cNvSpPr txBox="1"/>
          <p:nvPr/>
        </p:nvSpPr>
        <p:spPr>
          <a:xfrm>
            <a:off x="9401159" y="447032"/>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2026</a:t>
            </a:r>
          </a:p>
        </p:txBody>
      </p:sp>
      <p:cxnSp>
        <p:nvCxnSpPr>
          <p:cNvPr id="8" name="Straight Arrow Connector 7">
            <a:extLst>
              <a:ext uri="{FF2B5EF4-FFF2-40B4-BE49-F238E27FC236}">
                <a16:creationId xmlns:a16="http://schemas.microsoft.com/office/drawing/2014/main" id="{6F471975-F497-1BD0-7EF0-C38028DDA391}"/>
              </a:ext>
            </a:extLst>
          </p:cNvPr>
          <p:cNvCxnSpPr/>
          <p:nvPr/>
        </p:nvCxnSpPr>
        <p:spPr>
          <a:xfrm>
            <a:off x="4560351" y="392579"/>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BA3ACE72-7CFB-C318-4D52-DFEE2979F780}"/>
              </a:ext>
            </a:extLst>
          </p:cNvPr>
          <p:cNvCxnSpPr/>
          <p:nvPr/>
        </p:nvCxnSpPr>
        <p:spPr>
          <a:xfrm>
            <a:off x="1798284" y="399839"/>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A58331D8-712F-3B38-B94F-EC08DFDEEB27}"/>
              </a:ext>
            </a:extLst>
          </p:cNvPr>
          <p:cNvCxnSpPr>
            <a:cxnSpLocks/>
          </p:cNvCxnSpPr>
          <p:nvPr/>
        </p:nvCxnSpPr>
        <p:spPr>
          <a:xfrm>
            <a:off x="2021838" y="612179"/>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8ECABE7D-C462-190E-5A98-84082D1DC40B}"/>
              </a:ext>
            </a:extLst>
          </p:cNvPr>
          <p:cNvSpPr txBox="1"/>
          <p:nvPr/>
        </p:nvSpPr>
        <p:spPr>
          <a:xfrm>
            <a:off x="2080473" y="839324"/>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accent4"/>
                </a:solidFill>
              </a:rPr>
              <a:t>Approx 6 time zones</a:t>
            </a:r>
          </a:p>
        </p:txBody>
      </p:sp>
      <p:sp>
        <p:nvSpPr>
          <p:cNvPr id="15" name="TextBox 14">
            <a:extLst>
              <a:ext uri="{FF2B5EF4-FFF2-40B4-BE49-F238E27FC236}">
                <a16:creationId xmlns:a16="http://schemas.microsoft.com/office/drawing/2014/main" id="{98FD6C40-94B1-E3E2-D9A6-1C9ACEC35DF7}"/>
              </a:ext>
            </a:extLst>
          </p:cNvPr>
          <p:cNvSpPr txBox="1"/>
          <p:nvPr/>
        </p:nvSpPr>
        <p:spPr>
          <a:xfrm>
            <a:off x="8670592" y="4362036"/>
            <a:ext cx="3794758" cy="1200329"/>
          </a:xfrm>
          <a:prstGeom prst="rect">
            <a:avLst/>
          </a:prstGeom>
          <a:noFill/>
        </p:spPr>
        <p:txBody>
          <a:bodyPr wrap="square" rtlCol="0">
            <a:spAutoFit/>
          </a:bodyPr>
          <a:lstStyle/>
          <a:p>
            <a:r>
              <a:rPr lang="en-US" b="1" dirty="0">
                <a:solidFill>
                  <a:schemeClr val="bg1"/>
                </a:solidFill>
              </a:rPr>
              <a:t>2026 </a:t>
            </a:r>
            <a:r>
              <a:rPr lang="en-US" b="1" dirty="0" err="1">
                <a:solidFill>
                  <a:schemeClr val="bg1"/>
                </a:solidFill>
              </a:rPr>
              <a:t>Tequfah</a:t>
            </a:r>
            <a:br>
              <a:rPr lang="en-US" b="1" dirty="0">
                <a:solidFill>
                  <a:schemeClr val="bg1"/>
                </a:solidFill>
              </a:rPr>
            </a:br>
            <a:r>
              <a:rPr lang="en-US" b="1" dirty="0">
                <a:solidFill>
                  <a:schemeClr val="bg1"/>
                </a:solidFill>
              </a:rPr>
              <a:t>3/20/26    14:46 [2:46 PM]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2026 … </a:t>
            </a:r>
          </a:p>
        </p:txBody>
      </p:sp>
      <p:sp>
        <p:nvSpPr>
          <p:cNvPr id="16" name="Rectangle 15">
            <a:extLst>
              <a:ext uri="{FF2B5EF4-FFF2-40B4-BE49-F238E27FC236}">
                <a16:creationId xmlns:a16="http://schemas.microsoft.com/office/drawing/2014/main" id="{415C5D1E-DD69-3136-B2F1-9B0935024C29}"/>
              </a:ext>
            </a:extLst>
          </p:cNvPr>
          <p:cNvSpPr/>
          <p:nvPr/>
        </p:nvSpPr>
        <p:spPr>
          <a:xfrm>
            <a:off x="3277078" y="1847908"/>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3617722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956C97-DEDF-1E72-44D9-43657C88993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6914" y="434723"/>
            <a:ext cx="11790828" cy="6217920"/>
          </a:xfrm>
          <a:prstGeom prst="rect">
            <a:avLst/>
          </a:prstGeom>
          <a:ln>
            <a:solidFill>
              <a:schemeClr val="tx1"/>
            </a:solidFill>
          </a:ln>
        </p:spPr>
      </p:pic>
      <p:pic>
        <p:nvPicPr>
          <p:cNvPr id="12" name="Picture 11">
            <a:extLst>
              <a:ext uri="{FF2B5EF4-FFF2-40B4-BE49-F238E27FC236}">
                <a16:creationId xmlns:a16="http://schemas.microsoft.com/office/drawing/2014/main" id="{33BE5970-1946-7B44-E5AA-68CFFC5EFDD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36914" y="-6229740"/>
            <a:ext cx="11556560" cy="6664463"/>
          </a:xfrm>
          <a:prstGeom prst="rect">
            <a:avLst/>
          </a:prstGeom>
          <a:ln>
            <a:solidFill>
              <a:schemeClr val="tx1"/>
            </a:solidFill>
          </a:ln>
        </p:spPr>
      </p:pic>
      <p:sp>
        <p:nvSpPr>
          <p:cNvPr id="5" name="TextBox 4">
            <a:extLst>
              <a:ext uri="{FF2B5EF4-FFF2-40B4-BE49-F238E27FC236}">
                <a16:creationId xmlns:a16="http://schemas.microsoft.com/office/drawing/2014/main" id="{2DBE27C6-B183-E26D-4A36-0ACF6F5C4FE5}"/>
              </a:ext>
            </a:extLst>
          </p:cNvPr>
          <p:cNvSpPr txBox="1"/>
          <p:nvPr/>
        </p:nvSpPr>
        <p:spPr>
          <a:xfrm>
            <a:off x="6680454" y="448459"/>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2027</a:t>
            </a:r>
          </a:p>
        </p:txBody>
      </p:sp>
      <p:cxnSp>
        <p:nvCxnSpPr>
          <p:cNvPr id="8" name="Straight Arrow Connector 7">
            <a:extLst>
              <a:ext uri="{FF2B5EF4-FFF2-40B4-BE49-F238E27FC236}">
                <a16:creationId xmlns:a16="http://schemas.microsoft.com/office/drawing/2014/main" id="{2D6988AE-1652-CAB6-5470-689BA255654E}"/>
              </a:ext>
            </a:extLst>
          </p:cNvPr>
          <p:cNvCxnSpPr>
            <a:cxnSpLocks/>
          </p:cNvCxnSpPr>
          <p:nvPr/>
        </p:nvCxnSpPr>
        <p:spPr>
          <a:xfrm>
            <a:off x="1826043" y="395094"/>
            <a:ext cx="0" cy="5838578"/>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B51E3A3E-14B1-F620-403B-30ACCFF6E98B}"/>
              </a:ext>
            </a:extLst>
          </p:cNvPr>
          <p:cNvCxnSpPr>
            <a:cxnSpLocks/>
          </p:cNvCxnSpPr>
          <p:nvPr/>
        </p:nvCxnSpPr>
        <p:spPr>
          <a:xfrm>
            <a:off x="10856651" y="404917"/>
            <a:ext cx="0" cy="5785213"/>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6FDC4511-9E0A-BC05-C0DD-11C29496208D}"/>
              </a:ext>
            </a:extLst>
          </p:cNvPr>
          <p:cNvSpPr txBox="1"/>
          <p:nvPr/>
        </p:nvSpPr>
        <p:spPr>
          <a:xfrm>
            <a:off x="458507" y="850378"/>
            <a:ext cx="1127178" cy="923330"/>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cxnSp>
        <p:nvCxnSpPr>
          <p:cNvPr id="11" name="Straight Arrow Connector 10">
            <a:extLst>
              <a:ext uri="{FF2B5EF4-FFF2-40B4-BE49-F238E27FC236}">
                <a16:creationId xmlns:a16="http://schemas.microsoft.com/office/drawing/2014/main" id="{F4292217-C673-F76A-93CB-D71C70AC863E}"/>
              </a:ext>
            </a:extLst>
          </p:cNvPr>
          <p:cNvCxnSpPr>
            <a:cxnSpLocks/>
          </p:cNvCxnSpPr>
          <p:nvPr/>
        </p:nvCxnSpPr>
        <p:spPr>
          <a:xfrm>
            <a:off x="-581877" y="665391"/>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F7255957-0B34-734B-230B-DF4DB01BA15E}"/>
              </a:ext>
            </a:extLst>
          </p:cNvPr>
          <p:cNvCxnSpPr>
            <a:cxnSpLocks/>
          </p:cNvCxnSpPr>
          <p:nvPr/>
        </p:nvCxnSpPr>
        <p:spPr>
          <a:xfrm>
            <a:off x="10959465" y="608003"/>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818D64B-D551-43BF-FCD4-0AE75FAF9BAF}"/>
              </a:ext>
            </a:extLst>
          </p:cNvPr>
          <p:cNvSpPr txBox="1"/>
          <p:nvPr/>
        </p:nvSpPr>
        <p:spPr>
          <a:xfrm>
            <a:off x="6680454" y="4497382"/>
            <a:ext cx="3794758" cy="1200329"/>
          </a:xfrm>
          <a:prstGeom prst="rect">
            <a:avLst/>
          </a:prstGeom>
          <a:noFill/>
        </p:spPr>
        <p:txBody>
          <a:bodyPr wrap="square" rtlCol="0">
            <a:spAutoFit/>
          </a:bodyPr>
          <a:lstStyle/>
          <a:p>
            <a:r>
              <a:rPr lang="en-US" b="1" dirty="0">
                <a:solidFill>
                  <a:schemeClr val="bg1"/>
                </a:solidFill>
              </a:rPr>
              <a:t>2027 </a:t>
            </a:r>
            <a:r>
              <a:rPr lang="en-US" b="1" dirty="0" err="1">
                <a:solidFill>
                  <a:schemeClr val="bg1"/>
                </a:solidFill>
              </a:rPr>
              <a:t>Tequfah</a:t>
            </a:r>
            <a:br>
              <a:rPr lang="en-US" b="1" dirty="0">
                <a:solidFill>
                  <a:schemeClr val="bg1"/>
                </a:solidFill>
              </a:rPr>
            </a:br>
            <a:r>
              <a:rPr lang="en-US" b="1" dirty="0">
                <a:solidFill>
                  <a:schemeClr val="bg1"/>
                </a:solidFill>
              </a:rPr>
              <a:t>3/20/27    20:24 [8:24 PM]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2027 … </a:t>
            </a:r>
          </a:p>
        </p:txBody>
      </p:sp>
      <p:sp>
        <p:nvSpPr>
          <p:cNvPr id="17" name="Rectangle 16">
            <a:extLst>
              <a:ext uri="{FF2B5EF4-FFF2-40B4-BE49-F238E27FC236}">
                <a16:creationId xmlns:a16="http://schemas.microsoft.com/office/drawing/2014/main" id="{6A9C3746-693E-CB6E-18E5-6FBE7A532BA0}"/>
              </a:ext>
            </a:extLst>
          </p:cNvPr>
          <p:cNvSpPr/>
          <p:nvPr/>
        </p:nvSpPr>
        <p:spPr>
          <a:xfrm>
            <a:off x="548760" y="1847156"/>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pic>
        <p:nvPicPr>
          <p:cNvPr id="7" name="Picture 6">
            <a:extLst>
              <a:ext uri="{FF2B5EF4-FFF2-40B4-BE49-F238E27FC236}">
                <a16:creationId xmlns:a16="http://schemas.microsoft.com/office/drawing/2014/main" id="{586E3B6E-D358-2A9F-CD92-0BCD00158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23201" y="1871950"/>
            <a:ext cx="2038346" cy="1200329"/>
          </a:xfrm>
          <a:prstGeom prst="rect">
            <a:avLst/>
          </a:prstGeom>
        </p:spPr>
      </p:pic>
    </p:spTree>
    <p:extLst>
      <p:ext uri="{BB962C8B-B14F-4D97-AF65-F5344CB8AC3E}">
        <p14:creationId xmlns:p14="http://schemas.microsoft.com/office/powerpoint/2010/main" val="2165257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5CF40BC-E102-0B85-2560-7D3D686247A1}"/>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139337" y="-6393343"/>
            <a:ext cx="11912391" cy="6777020"/>
          </a:xfrm>
          <a:prstGeom prst="rect">
            <a:avLst/>
          </a:prstGeom>
          <a:ln>
            <a:solidFill>
              <a:schemeClr val="tx1"/>
            </a:solidFill>
          </a:ln>
        </p:spPr>
      </p:pic>
      <p:pic>
        <p:nvPicPr>
          <p:cNvPr id="3" name="Picture 2">
            <a:extLst>
              <a:ext uri="{FF2B5EF4-FFF2-40B4-BE49-F238E27FC236}">
                <a16:creationId xmlns:a16="http://schemas.microsoft.com/office/drawing/2014/main" id="{8B8D32B1-41C2-804E-540F-7FF62F4AC1B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9337" y="409733"/>
            <a:ext cx="11947381" cy="6266838"/>
          </a:xfrm>
          <a:prstGeom prst="rect">
            <a:avLst/>
          </a:prstGeom>
          <a:ln>
            <a:solidFill>
              <a:schemeClr val="tx1"/>
            </a:solidFill>
          </a:ln>
        </p:spPr>
      </p:pic>
      <p:sp>
        <p:nvSpPr>
          <p:cNvPr id="4" name="TextBox 3">
            <a:extLst>
              <a:ext uri="{FF2B5EF4-FFF2-40B4-BE49-F238E27FC236}">
                <a16:creationId xmlns:a16="http://schemas.microsoft.com/office/drawing/2014/main" id="{E6D8993A-1596-ACA3-7619-6F80C4B4ED62}"/>
              </a:ext>
            </a:extLst>
          </p:cNvPr>
          <p:cNvSpPr txBox="1"/>
          <p:nvPr/>
        </p:nvSpPr>
        <p:spPr>
          <a:xfrm>
            <a:off x="3689619" y="40059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2028</a:t>
            </a:r>
          </a:p>
        </p:txBody>
      </p:sp>
      <p:cxnSp>
        <p:nvCxnSpPr>
          <p:cNvPr id="6" name="Straight Arrow Connector 5">
            <a:extLst>
              <a:ext uri="{FF2B5EF4-FFF2-40B4-BE49-F238E27FC236}">
                <a16:creationId xmlns:a16="http://schemas.microsoft.com/office/drawing/2014/main" id="{17FF371E-0E0C-54E7-CA46-7D6B2C4EF003}"/>
              </a:ext>
            </a:extLst>
          </p:cNvPr>
          <p:cNvCxnSpPr>
            <a:cxnSpLocks/>
          </p:cNvCxnSpPr>
          <p:nvPr/>
        </p:nvCxnSpPr>
        <p:spPr>
          <a:xfrm>
            <a:off x="10972763" y="333827"/>
            <a:ext cx="0" cy="5778133"/>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0F495802-117F-2733-F044-249E64D9EC9A}"/>
              </a:ext>
            </a:extLst>
          </p:cNvPr>
          <p:cNvCxnSpPr/>
          <p:nvPr/>
        </p:nvCxnSpPr>
        <p:spPr>
          <a:xfrm>
            <a:off x="8064112" y="409666"/>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F0076203-00D6-D151-5BAE-B260227389B9}"/>
              </a:ext>
            </a:extLst>
          </p:cNvPr>
          <p:cNvSpPr txBox="1"/>
          <p:nvPr/>
        </p:nvSpPr>
        <p:spPr>
          <a:xfrm>
            <a:off x="8354562" y="769922"/>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accent4"/>
                </a:solidFill>
              </a:rPr>
              <a:t>Approx 6 time zones</a:t>
            </a:r>
          </a:p>
        </p:txBody>
      </p:sp>
      <p:cxnSp>
        <p:nvCxnSpPr>
          <p:cNvPr id="9" name="Straight Arrow Connector 8">
            <a:extLst>
              <a:ext uri="{FF2B5EF4-FFF2-40B4-BE49-F238E27FC236}">
                <a16:creationId xmlns:a16="http://schemas.microsoft.com/office/drawing/2014/main" id="{C809E89F-A155-3EBD-4C8D-E74CA722B647}"/>
              </a:ext>
            </a:extLst>
          </p:cNvPr>
          <p:cNvCxnSpPr>
            <a:cxnSpLocks/>
          </p:cNvCxnSpPr>
          <p:nvPr/>
        </p:nvCxnSpPr>
        <p:spPr>
          <a:xfrm>
            <a:off x="8338468" y="576799"/>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38478A2-2BB1-E95C-0E1F-EE0A5EF349FA}"/>
              </a:ext>
            </a:extLst>
          </p:cNvPr>
          <p:cNvSpPr txBox="1"/>
          <p:nvPr/>
        </p:nvSpPr>
        <p:spPr>
          <a:xfrm>
            <a:off x="4395657" y="4344534"/>
            <a:ext cx="3794758" cy="1200329"/>
          </a:xfrm>
          <a:prstGeom prst="rect">
            <a:avLst/>
          </a:prstGeom>
          <a:noFill/>
        </p:spPr>
        <p:txBody>
          <a:bodyPr wrap="square" rtlCol="0">
            <a:spAutoFit/>
          </a:bodyPr>
          <a:lstStyle/>
          <a:p>
            <a:r>
              <a:rPr lang="en-US" b="1" dirty="0">
                <a:solidFill>
                  <a:schemeClr val="bg1"/>
                </a:solidFill>
              </a:rPr>
              <a:t>2028 </a:t>
            </a:r>
            <a:r>
              <a:rPr lang="en-US" b="1" dirty="0" err="1">
                <a:solidFill>
                  <a:schemeClr val="bg1"/>
                </a:solidFill>
              </a:rPr>
              <a:t>Tequfah</a:t>
            </a:r>
            <a:br>
              <a:rPr lang="en-US" b="1" dirty="0">
                <a:solidFill>
                  <a:schemeClr val="bg1"/>
                </a:solidFill>
              </a:rPr>
            </a:br>
            <a:r>
              <a:rPr lang="en-US" b="1" dirty="0">
                <a:solidFill>
                  <a:schemeClr val="bg1"/>
                </a:solidFill>
              </a:rPr>
              <a:t>3/20/28    2:16 AM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2028 … </a:t>
            </a:r>
          </a:p>
        </p:txBody>
      </p:sp>
      <p:sp>
        <p:nvSpPr>
          <p:cNvPr id="13" name="Rectangle 12">
            <a:extLst>
              <a:ext uri="{FF2B5EF4-FFF2-40B4-BE49-F238E27FC236}">
                <a16:creationId xmlns:a16="http://schemas.microsoft.com/office/drawing/2014/main" id="{BDA4B4FC-8F45-1947-99C3-35915AEB4701}"/>
              </a:ext>
            </a:extLst>
          </p:cNvPr>
          <p:cNvSpPr/>
          <p:nvPr/>
        </p:nvSpPr>
        <p:spPr>
          <a:xfrm>
            <a:off x="7873135" y="1313137"/>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2646469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05F5B4-EDCE-7723-195C-DCAA3F9B3EE2}"/>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36914" y="-6228619"/>
            <a:ext cx="11556560" cy="6664463"/>
          </a:xfrm>
          <a:prstGeom prst="rect">
            <a:avLst/>
          </a:prstGeom>
          <a:ln>
            <a:solidFill>
              <a:schemeClr val="tx1"/>
            </a:solidFill>
          </a:ln>
        </p:spPr>
      </p:pic>
      <p:pic>
        <p:nvPicPr>
          <p:cNvPr id="3" name="Picture 2">
            <a:extLst>
              <a:ext uri="{FF2B5EF4-FFF2-40B4-BE49-F238E27FC236}">
                <a16:creationId xmlns:a16="http://schemas.microsoft.com/office/drawing/2014/main" id="{45DA78FC-2A74-83FD-C4CC-B43C7AB57EB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6914" y="473944"/>
            <a:ext cx="11542150" cy="6048646"/>
          </a:xfrm>
          <a:prstGeom prst="rect">
            <a:avLst/>
          </a:prstGeom>
          <a:ln>
            <a:solidFill>
              <a:schemeClr val="tx1"/>
            </a:solidFill>
          </a:ln>
        </p:spPr>
      </p:pic>
      <p:sp>
        <p:nvSpPr>
          <p:cNvPr id="4" name="TextBox 3">
            <a:extLst>
              <a:ext uri="{FF2B5EF4-FFF2-40B4-BE49-F238E27FC236}">
                <a16:creationId xmlns:a16="http://schemas.microsoft.com/office/drawing/2014/main" id="{3E17AD3D-2C80-35AE-4AB6-0C2D3ED14CC8}"/>
              </a:ext>
            </a:extLst>
          </p:cNvPr>
          <p:cNvSpPr txBox="1"/>
          <p:nvPr/>
        </p:nvSpPr>
        <p:spPr>
          <a:xfrm>
            <a:off x="1158240" y="44958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2029</a:t>
            </a:r>
          </a:p>
        </p:txBody>
      </p:sp>
      <p:cxnSp>
        <p:nvCxnSpPr>
          <p:cNvPr id="7" name="Straight Arrow Connector 6">
            <a:extLst>
              <a:ext uri="{FF2B5EF4-FFF2-40B4-BE49-F238E27FC236}">
                <a16:creationId xmlns:a16="http://schemas.microsoft.com/office/drawing/2014/main" id="{399F65F2-F8A1-1D3A-ED51-39B4701B0569}"/>
              </a:ext>
            </a:extLst>
          </p:cNvPr>
          <p:cNvCxnSpPr/>
          <p:nvPr/>
        </p:nvCxnSpPr>
        <p:spPr>
          <a:xfrm>
            <a:off x="7866716" y="409666"/>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EADC3819-7D2B-C30B-B2E2-3E2A4B224D27}"/>
              </a:ext>
            </a:extLst>
          </p:cNvPr>
          <p:cNvSpPr txBox="1"/>
          <p:nvPr/>
        </p:nvSpPr>
        <p:spPr>
          <a:xfrm>
            <a:off x="5332680" y="769922"/>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cxnSp>
        <p:nvCxnSpPr>
          <p:cNvPr id="9" name="Straight Arrow Connector 8">
            <a:extLst>
              <a:ext uri="{FF2B5EF4-FFF2-40B4-BE49-F238E27FC236}">
                <a16:creationId xmlns:a16="http://schemas.microsoft.com/office/drawing/2014/main" id="{8B0DE889-500F-22DF-FA8C-975130B08C68}"/>
              </a:ext>
            </a:extLst>
          </p:cNvPr>
          <p:cNvCxnSpPr>
            <a:cxnSpLocks/>
          </p:cNvCxnSpPr>
          <p:nvPr/>
        </p:nvCxnSpPr>
        <p:spPr>
          <a:xfrm>
            <a:off x="5316586" y="576799"/>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D6F6B204-5D20-5220-426F-B445ED47D56E}"/>
              </a:ext>
            </a:extLst>
          </p:cNvPr>
          <p:cNvCxnSpPr/>
          <p:nvPr/>
        </p:nvCxnSpPr>
        <p:spPr>
          <a:xfrm>
            <a:off x="5087228" y="416926"/>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CA5CD49-AEDB-965A-4528-D690900565C2}"/>
              </a:ext>
            </a:extLst>
          </p:cNvPr>
          <p:cNvSpPr txBox="1"/>
          <p:nvPr/>
        </p:nvSpPr>
        <p:spPr>
          <a:xfrm>
            <a:off x="494789" y="3835082"/>
            <a:ext cx="3794758" cy="1200329"/>
          </a:xfrm>
          <a:prstGeom prst="rect">
            <a:avLst/>
          </a:prstGeom>
          <a:noFill/>
        </p:spPr>
        <p:txBody>
          <a:bodyPr wrap="square" rtlCol="0">
            <a:spAutoFit/>
          </a:bodyPr>
          <a:lstStyle/>
          <a:p>
            <a:r>
              <a:rPr lang="en-US" b="1" dirty="0">
                <a:solidFill>
                  <a:schemeClr val="bg1"/>
                </a:solidFill>
              </a:rPr>
              <a:t>2029 </a:t>
            </a:r>
            <a:r>
              <a:rPr lang="en-US" b="1" dirty="0" err="1">
                <a:solidFill>
                  <a:schemeClr val="bg1"/>
                </a:solidFill>
              </a:rPr>
              <a:t>Tequfah</a:t>
            </a:r>
            <a:br>
              <a:rPr lang="en-US" b="1" dirty="0">
                <a:solidFill>
                  <a:schemeClr val="bg1"/>
                </a:solidFill>
              </a:rPr>
            </a:br>
            <a:r>
              <a:rPr lang="en-US" b="1" dirty="0">
                <a:solidFill>
                  <a:schemeClr val="bg1"/>
                </a:solidFill>
              </a:rPr>
              <a:t>3/20/29    8:02 AM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2029 … </a:t>
            </a:r>
          </a:p>
        </p:txBody>
      </p:sp>
      <p:sp>
        <p:nvSpPr>
          <p:cNvPr id="12" name="Rectangle 11">
            <a:extLst>
              <a:ext uri="{FF2B5EF4-FFF2-40B4-BE49-F238E27FC236}">
                <a16:creationId xmlns:a16="http://schemas.microsoft.com/office/drawing/2014/main" id="{31206F96-57B8-FFFB-F556-BFF1C2257D6D}"/>
              </a:ext>
            </a:extLst>
          </p:cNvPr>
          <p:cNvSpPr/>
          <p:nvPr/>
        </p:nvSpPr>
        <p:spPr>
          <a:xfrm>
            <a:off x="7705456" y="1139254"/>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340746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5205FE-188D-75DC-E35F-C436E20F53C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6915" y="552181"/>
            <a:ext cx="11608848" cy="6086285"/>
          </a:xfrm>
          <a:prstGeom prst="rect">
            <a:avLst/>
          </a:prstGeom>
          <a:ln>
            <a:solidFill>
              <a:schemeClr val="tx1"/>
            </a:solidFill>
          </a:ln>
        </p:spPr>
      </p:pic>
      <p:pic>
        <p:nvPicPr>
          <p:cNvPr id="6" name="Picture 5">
            <a:extLst>
              <a:ext uri="{FF2B5EF4-FFF2-40B4-BE49-F238E27FC236}">
                <a16:creationId xmlns:a16="http://schemas.microsoft.com/office/drawing/2014/main" id="{CDC23274-7298-24BA-F891-25CFF5CE1E3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65942" y="-6141535"/>
            <a:ext cx="11556560" cy="6664463"/>
          </a:xfrm>
          <a:prstGeom prst="rect">
            <a:avLst/>
          </a:prstGeom>
          <a:ln>
            <a:solidFill>
              <a:schemeClr val="tx1"/>
            </a:solidFill>
          </a:ln>
        </p:spPr>
      </p:pic>
      <p:sp>
        <p:nvSpPr>
          <p:cNvPr id="4" name="TextBox 3">
            <a:extLst>
              <a:ext uri="{FF2B5EF4-FFF2-40B4-BE49-F238E27FC236}">
                <a16:creationId xmlns:a16="http://schemas.microsoft.com/office/drawing/2014/main" id="{973B6D6D-C62E-0F75-7536-34AFA00839AF}"/>
              </a:ext>
            </a:extLst>
          </p:cNvPr>
          <p:cNvSpPr txBox="1"/>
          <p:nvPr/>
        </p:nvSpPr>
        <p:spPr>
          <a:xfrm>
            <a:off x="9512137" y="538443"/>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2030</a:t>
            </a:r>
          </a:p>
        </p:txBody>
      </p:sp>
      <p:cxnSp>
        <p:nvCxnSpPr>
          <p:cNvPr id="7" name="Straight Arrow Connector 6">
            <a:extLst>
              <a:ext uri="{FF2B5EF4-FFF2-40B4-BE49-F238E27FC236}">
                <a16:creationId xmlns:a16="http://schemas.microsoft.com/office/drawing/2014/main" id="{FD935466-35A2-5184-F71C-A502FD4CE243}"/>
              </a:ext>
            </a:extLst>
          </p:cNvPr>
          <p:cNvCxnSpPr/>
          <p:nvPr/>
        </p:nvCxnSpPr>
        <p:spPr>
          <a:xfrm>
            <a:off x="5087228" y="489496"/>
            <a:ext cx="0" cy="56388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5B4F4F4-1785-7F72-E98A-A1E7E1E98AB8}"/>
              </a:ext>
            </a:extLst>
          </p:cNvPr>
          <p:cNvCxnSpPr/>
          <p:nvPr/>
        </p:nvCxnSpPr>
        <p:spPr>
          <a:xfrm>
            <a:off x="2307745" y="525784"/>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25D78B4B-043F-6A8B-A604-D141B4F3EF65}"/>
              </a:ext>
            </a:extLst>
          </p:cNvPr>
          <p:cNvSpPr txBox="1"/>
          <p:nvPr/>
        </p:nvSpPr>
        <p:spPr>
          <a:xfrm>
            <a:off x="2545936" y="909622"/>
            <a:ext cx="2324860" cy="369332"/>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5.5 time zones</a:t>
            </a:r>
          </a:p>
        </p:txBody>
      </p:sp>
      <p:cxnSp>
        <p:nvCxnSpPr>
          <p:cNvPr id="10" name="Straight Arrow Connector 9">
            <a:extLst>
              <a:ext uri="{FF2B5EF4-FFF2-40B4-BE49-F238E27FC236}">
                <a16:creationId xmlns:a16="http://schemas.microsoft.com/office/drawing/2014/main" id="{BF72EAA4-D2A0-EA86-C7E3-A49510AA434E}"/>
              </a:ext>
            </a:extLst>
          </p:cNvPr>
          <p:cNvCxnSpPr>
            <a:cxnSpLocks/>
          </p:cNvCxnSpPr>
          <p:nvPr/>
        </p:nvCxnSpPr>
        <p:spPr>
          <a:xfrm>
            <a:off x="2529842" y="658443"/>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CFE01287-F721-5BB6-CDA5-CE3020F82E07}"/>
              </a:ext>
            </a:extLst>
          </p:cNvPr>
          <p:cNvSpPr txBox="1"/>
          <p:nvPr/>
        </p:nvSpPr>
        <p:spPr>
          <a:xfrm>
            <a:off x="8688312" y="4520715"/>
            <a:ext cx="3794758" cy="1200329"/>
          </a:xfrm>
          <a:prstGeom prst="rect">
            <a:avLst/>
          </a:prstGeom>
          <a:noFill/>
        </p:spPr>
        <p:txBody>
          <a:bodyPr wrap="square" rtlCol="0">
            <a:spAutoFit/>
          </a:bodyPr>
          <a:lstStyle/>
          <a:p>
            <a:r>
              <a:rPr lang="en-US" b="1" dirty="0">
                <a:solidFill>
                  <a:schemeClr val="bg1"/>
                </a:solidFill>
              </a:rPr>
              <a:t>2030 </a:t>
            </a:r>
            <a:r>
              <a:rPr lang="en-US" b="1" dirty="0" err="1">
                <a:solidFill>
                  <a:schemeClr val="bg1"/>
                </a:solidFill>
              </a:rPr>
              <a:t>Tequfah</a:t>
            </a:r>
            <a:br>
              <a:rPr lang="en-US" b="1" dirty="0">
                <a:solidFill>
                  <a:schemeClr val="bg1"/>
                </a:solidFill>
              </a:rPr>
            </a:br>
            <a:r>
              <a:rPr lang="en-US" b="1" dirty="0">
                <a:solidFill>
                  <a:schemeClr val="bg1"/>
                </a:solidFill>
              </a:rPr>
              <a:t>3/20/30   13:50 [1:50 PM] UTC</a:t>
            </a:r>
          </a:p>
          <a:p>
            <a:r>
              <a:rPr lang="en-US" b="1" dirty="0">
                <a:solidFill>
                  <a:schemeClr val="bg1"/>
                </a:solidFill>
              </a:rPr>
              <a:t>The Night Season location </a:t>
            </a:r>
            <a:br>
              <a:rPr lang="en-US" b="1" dirty="0">
                <a:solidFill>
                  <a:schemeClr val="bg1"/>
                </a:solidFill>
              </a:rPr>
            </a:br>
            <a:r>
              <a:rPr lang="en-US" b="1" dirty="0">
                <a:solidFill>
                  <a:schemeClr val="bg1"/>
                </a:solidFill>
              </a:rPr>
              <a:t>for </a:t>
            </a:r>
            <a:r>
              <a:rPr lang="en-US" b="1" dirty="0" err="1">
                <a:solidFill>
                  <a:schemeClr val="bg1"/>
                </a:solidFill>
              </a:rPr>
              <a:t>Teq</a:t>
            </a:r>
            <a:r>
              <a:rPr lang="en-US" b="1" dirty="0">
                <a:solidFill>
                  <a:schemeClr val="bg1"/>
                </a:solidFill>
              </a:rPr>
              <a:t>. 2030 … </a:t>
            </a:r>
          </a:p>
        </p:txBody>
      </p:sp>
      <p:sp>
        <p:nvSpPr>
          <p:cNvPr id="12" name="Rectangle 11">
            <a:extLst>
              <a:ext uri="{FF2B5EF4-FFF2-40B4-BE49-F238E27FC236}">
                <a16:creationId xmlns:a16="http://schemas.microsoft.com/office/drawing/2014/main" id="{D49C7F1F-F67E-A710-3B8A-E8DA9621B356}"/>
              </a:ext>
            </a:extLst>
          </p:cNvPr>
          <p:cNvSpPr/>
          <p:nvPr/>
        </p:nvSpPr>
        <p:spPr>
          <a:xfrm>
            <a:off x="5608969" y="5721044"/>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Tree>
    <p:extLst>
      <p:ext uri="{BB962C8B-B14F-4D97-AF65-F5344CB8AC3E}">
        <p14:creationId xmlns:p14="http://schemas.microsoft.com/office/powerpoint/2010/main" val="17543082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99FF">
            <a:alpha val="13000"/>
          </a:srgbClr>
        </a:solidFill>
        <a:effectLst/>
      </p:bgPr>
    </p:bg>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C1EF5F91-04D6-93D6-172A-9991FE078059}"/>
              </a:ext>
            </a:extLst>
          </p:cNvPr>
          <p:cNvGrpSpPr/>
          <p:nvPr/>
        </p:nvGrpSpPr>
        <p:grpSpPr>
          <a:xfrm>
            <a:off x="9035510" y="406960"/>
            <a:ext cx="2734753" cy="6098143"/>
            <a:chOff x="12186932" y="458074"/>
            <a:chExt cx="2647998" cy="6047176"/>
          </a:xfrm>
        </p:grpSpPr>
        <p:pic>
          <p:nvPicPr>
            <p:cNvPr id="39" name="Picture 38">
              <a:extLst>
                <a:ext uri="{FF2B5EF4-FFF2-40B4-BE49-F238E27FC236}">
                  <a16:creationId xmlns:a16="http://schemas.microsoft.com/office/drawing/2014/main" id="{36C6C20F-CAE0-0F46-9867-63D5B2C55CD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12186932" y="458074"/>
              <a:ext cx="2613939" cy="1486300"/>
            </a:xfrm>
            <a:prstGeom prst="rect">
              <a:avLst/>
            </a:prstGeom>
          </p:spPr>
        </p:pic>
        <p:pic>
          <p:nvPicPr>
            <p:cNvPr id="40" name="Picture 39">
              <a:extLst>
                <a:ext uri="{FF2B5EF4-FFF2-40B4-BE49-F238E27FC236}">
                  <a16:creationId xmlns:a16="http://schemas.microsoft.com/office/drawing/2014/main" id="{96B78075-421F-1F97-DFB4-61D64637D9B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93346" y="1941694"/>
              <a:ext cx="2607199" cy="1533487"/>
            </a:xfrm>
            <a:prstGeom prst="rect">
              <a:avLst/>
            </a:prstGeom>
          </p:spPr>
        </p:pic>
        <p:pic>
          <p:nvPicPr>
            <p:cNvPr id="41" name="Picture 40">
              <a:extLst>
                <a:ext uri="{FF2B5EF4-FFF2-40B4-BE49-F238E27FC236}">
                  <a16:creationId xmlns:a16="http://schemas.microsoft.com/office/drawing/2014/main" id="{07AE0238-99D8-A73A-9A18-AF5D4AD0995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213886" y="3495852"/>
              <a:ext cx="2621044" cy="1491981"/>
            </a:xfrm>
            <a:prstGeom prst="rect">
              <a:avLst/>
            </a:prstGeom>
          </p:spPr>
        </p:pic>
        <p:pic>
          <p:nvPicPr>
            <p:cNvPr id="42" name="Picture 41">
              <a:extLst>
                <a:ext uri="{FF2B5EF4-FFF2-40B4-BE49-F238E27FC236}">
                  <a16:creationId xmlns:a16="http://schemas.microsoft.com/office/drawing/2014/main" id="{C2EEBCE4-E62B-F21A-8ECB-73D04A04D0C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2210538" y="5008504"/>
              <a:ext cx="2607199" cy="1496746"/>
            </a:xfrm>
            <a:prstGeom prst="rect">
              <a:avLst/>
            </a:prstGeom>
          </p:spPr>
        </p:pic>
      </p:grpSp>
      <p:grpSp>
        <p:nvGrpSpPr>
          <p:cNvPr id="43" name="Group 42">
            <a:extLst>
              <a:ext uri="{FF2B5EF4-FFF2-40B4-BE49-F238E27FC236}">
                <a16:creationId xmlns:a16="http://schemas.microsoft.com/office/drawing/2014/main" id="{71901134-1FF6-C71A-1386-185B0E78FEE7}"/>
              </a:ext>
            </a:extLst>
          </p:cNvPr>
          <p:cNvGrpSpPr/>
          <p:nvPr/>
        </p:nvGrpSpPr>
        <p:grpSpPr>
          <a:xfrm>
            <a:off x="6088738" y="381516"/>
            <a:ext cx="2670175" cy="6141006"/>
            <a:chOff x="6088738" y="381516"/>
            <a:chExt cx="2670175" cy="6141006"/>
          </a:xfrm>
        </p:grpSpPr>
        <p:pic>
          <p:nvPicPr>
            <p:cNvPr id="38" name="Picture 37">
              <a:extLst>
                <a:ext uri="{FF2B5EF4-FFF2-40B4-BE49-F238E27FC236}">
                  <a16:creationId xmlns:a16="http://schemas.microsoft.com/office/drawing/2014/main" id="{63393D90-9E97-5C9B-1FF3-7213131BEAD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120297" y="381516"/>
              <a:ext cx="2579966" cy="1496107"/>
            </a:xfrm>
            <a:prstGeom prst="rect">
              <a:avLst/>
            </a:prstGeom>
          </p:spPr>
        </p:pic>
        <p:pic>
          <p:nvPicPr>
            <p:cNvPr id="10" name="Picture 9">
              <a:extLst>
                <a:ext uri="{FF2B5EF4-FFF2-40B4-BE49-F238E27FC236}">
                  <a16:creationId xmlns:a16="http://schemas.microsoft.com/office/drawing/2014/main" id="{3D7F6CCC-F1C3-9FF6-6D8E-CE5DC0B572E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6088738" y="1877623"/>
              <a:ext cx="2641600" cy="1901371"/>
            </a:xfrm>
            <a:prstGeom prst="rect">
              <a:avLst/>
            </a:prstGeom>
          </p:spPr>
        </p:pic>
        <p:pic>
          <p:nvPicPr>
            <p:cNvPr id="22" name="Picture 21">
              <a:extLst>
                <a:ext uri="{FF2B5EF4-FFF2-40B4-BE49-F238E27FC236}">
                  <a16:creationId xmlns:a16="http://schemas.microsoft.com/office/drawing/2014/main" id="{C615D3EB-1508-1E42-2454-0BA69CBAF1B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099557" y="3419767"/>
              <a:ext cx="2633955" cy="1901371"/>
            </a:xfrm>
            <a:prstGeom prst="rect">
              <a:avLst/>
            </a:prstGeom>
          </p:spPr>
        </p:pic>
        <p:pic>
          <p:nvPicPr>
            <p:cNvPr id="23" name="Picture 22">
              <a:extLst>
                <a:ext uri="{FF2B5EF4-FFF2-40B4-BE49-F238E27FC236}">
                  <a16:creationId xmlns:a16="http://schemas.microsoft.com/office/drawing/2014/main" id="{90AF99CE-6C53-67B2-DB21-67081CDD75A5}"/>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099557" y="4956630"/>
              <a:ext cx="2659356" cy="1565892"/>
            </a:xfrm>
            <a:prstGeom prst="rect">
              <a:avLst/>
            </a:prstGeom>
          </p:spPr>
        </p:pic>
      </p:grpSp>
      <p:sp>
        <p:nvSpPr>
          <p:cNvPr id="19" name="TextBox 18">
            <a:extLst>
              <a:ext uri="{FF2B5EF4-FFF2-40B4-BE49-F238E27FC236}">
                <a16:creationId xmlns:a16="http://schemas.microsoft.com/office/drawing/2014/main" id="{E7278A7D-4800-7EF4-D032-83CC0E3F7633}"/>
              </a:ext>
            </a:extLst>
          </p:cNvPr>
          <p:cNvSpPr txBox="1"/>
          <p:nvPr/>
        </p:nvSpPr>
        <p:spPr>
          <a:xfrm>
            <a:off x="6088738" y="0"/>
            <a:ext cx="2641600" cy="461665"/>
          </a:xfrm>
          <a:prstGeom prst="rect">
            <a:avLst/>
          </a:prstGeom>
          <a:noFill/>
        </p:spPr>
        <p:txBody>
          <a:bodyPr wrap="square" rtlCol="0">
            <a:spAutoFit/>
          </a:bodyPr>
          <a:lstStyle/>
          <a:p>
            <a:pPr algn="ctr"/>
            <a:r>
              <a:rPr lang="en-US" sz="2400" b="1" dirty="0">
                <a:solidFill>
                  <a:srgbClr val="7030A0"/>
                </a:solidFill>
              </a:rPr>
              <a:t>Years 2023-2026</a:t>
            </a:r>
          </a:p>
        </p:txBody>
      </p:sp>
      <p:sp>
        <p:nvSpPr>
          <p:cNvPr id="20" name="TextBox 19">
            <a:extLst>
              <a:ext uri="{FF2B5EF4-FFF2-40B4-BE49-F238E27FC236}">
                <a16:creationId xmlns:a16="http://schemas.microsoft.com/office/drawing/2014/main" id="{31C7CEC3-BF83-9BA1-DCAF-3809477220A3}"/>
              </a:ext>
            </a:extLst>
          </p:cNvPr>
          <p:cNvSpPr txBox="1"/>
          <p:nvPr/>
        </p:nvSpPr>
        <p:spPr>
          <a:xfrm>
            <a:off x="8929914" y="-5273"/>
            <a:ext cx="2641600" cy="461665"/>
          </a:xfrm>
          <a:prstGeom prst="rect">
            <a:avLst/>
          </a:prstGeom>
          <a:noFill/>
        </p:spPr>
        <p:txBody>
          <a:bodyPr wrap="square" rtlCol="0">
            <a:spAutoFit/>
          </a:bodyPr>
          <a:lstStyle/>
          <a:p>
            <a:pPr algn="ctr"/>
            <a:r>
              <a:rPr lang="en-US" sz="2400" b="1" dirty="0">
                <a:solidFill>
                  <a:schemeClr val="accent6">
                    <a:lumMod val="50000"/>
                  </a:schemeClr>
                </a:solidFill>
              </a:rPr>
              <a:t>Years 2027-2030</a:t>
            </a:r>
          </a:p>
        </p:txBody>
      </p:sp>
      <p:sp>
        <p:nvSpPr>
          <p:cNvPr id="24" name="Rectangle 23">
            <a:extLst>
              <a:ext uri="{FF2B5EF4-FFF2-40B4-BE49-F238E27FC236}">
                <a16:creationId xmlns:a16="http://schemas.microsoft.com/office/drawing/2014/main" id="{73999571-946A-7839-01B1-7609F6161A5E}"/>
              </a:ext>
            </a:extLst>
          </p:cNvPr>
          <p:cNvSpPr/>
          <p:nvPr/>
        </p:nvSpPr>
        <p:spPr>
          <a:xfrm>
            <a:off x="127591" y="37509"/>
            <a:ext cx="2993631" cy="286232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prst="angle"/>
            </a:sp3d>
          </a:bodyPr>
          <a:lstStyle/>
          <a:p>
            <a:pPr algn="ctr"/>
            <a:r>
              <a:rPr lang="en-US" sz="3600" b="1" dirty="0">
                <a:ln>
                  <a:solidFill>
                    <a:srgbClr val="002060"/>
                  </a:solidFill>
                </a:ln>
                <a:solidFill>
                  <a:srgbClr val="4472C4"/>
                </a:solidFill>
                <a:effectLst>
                  <a:outerShdw blurRad="60007" dist="310007" dir="7680000" sy="30000" kx="1300200" algn="ctr" rotWithShape="0">
                    <a:prstClr val="black">
                      <a:alpha val="32000"/>
                    </a:prstClr>
                  </a:outerShdw>
                </a:effectLst>
                <a:latin typeface="Berlin Sans FB Demi" panose="020E0802020502020306" pitchFamily="34" charset="0"/>
              </a:rPr>
              <a:t>How many clues to </a:t>
            </a:r>
          </a:p>
          <a:p>
            <a:pPr algn="ctr"/>
            <a:endParaRPr lang="en-US" sz="3600" b="1" dirty="0">
              <a:ln>
                <a:solidFill>
                  <a:srgbClr val="002060"/>
                </a:solidFill>
              </a:ln>
              <a:solidFill>
                <a:srgbClr val="4472C4"/>
              </a:solidFill>
              <a:effectLst>
                <a:outerShdw blurRad="60007" dist="310007" dir="7680000" sy="30000" kx="1300200" algn="ctr" rotWithShape="0">
                  <a:prstClr val="black">
                    <a:alpha val="32000"/>
                  </a:prstClr>
                </a:outerShdw>
              </a:effectLst>
              <a:latin typeface="Berlin Sans FB Demi" panose="020E0802020502020306" pitchFamily="34" charset="0"/>
            </a:endParaRPr>
          </a:p>
          <a:p>
            <a:pPr algn="ctr"/>
            <a:endParaRPr lang="en-US" sz="3600" b="1" dirty="0">
              <a:ln>
                <a:solidFill>
                  <a:srgbClr val="002060"/>
                </a:solidFill>
              </a:ln>
              <a:solidFill>
                <a:srgbClr val="4472C4"/>
              </a:solidFill>
              <a:effectLst>
                <a:outerShdw blurRad="60007" dist="310007" dir="7680000" sy="30000" kx="1300200" algn="ctr" rotWithShape="0">
                  <a:prstClr val="black">
                    <a:alpha val="32000"/>
                  </a:prstClr>
                </a:outerShdw>
              </a:effectLst>
              <a:latin typeface="Berlin Sans FB Demi" panose="020E0802020502020306" pitchFamily="34" charset="0"/>
            </a:endParaRPr>
          </a:p>
          <a:p>
            <a:pPr algn="ctr"/>
            <a:r>
              <a:rPr lang="en-US" sz="3600" b="1" dirty="0">
                <a:ln>
                  <a:solidFill>
                    <a:srgbClr val="002060"/>
                  </a:solidFill>
                </a:ln>
                <a:solidFill>
                  <a:srgbClr val="4472C4"/>
                </a:solidFill>
                <a:effectLst>
                  <a:outerShdw blurRad="60007" dist="310007" dir="7680000" sy="30000" kx="1300200" algn="ctr" rotWithShape="0">
                    <a:prstClr val="black">
                      <a:alpha val="32000"/>
                    </a:prstClr>
                  </a:outerShdw>
                </a:effectLst>
                <a:latin typeface="Berlin Sans FB Demi" panose="020E0802020502020306" pitchFamily="34" charset="0"/>
              </a:rPr>
              <a:t>can you find?</a:t>
            </a:r>
          </a:p>
        </p:txBody>
      </p:sp>
      <p:grpSp>
        <p:nvGrpSpPr>
          <p:cNvPr id="30" name="Group 29">
            <a:extLst>
              <a:ext uri="{FF2B5EF4-FFF2-40B4-BE49-F238E27FC236}">
                <a16:creationId xmlns:a16="http://schemas.microsoft.com/office/drawing/2014/main" id="{54E3F162-8005-1CE4-6A5B-B699BAA0E632}"/>
              </a:ext>
            </a:extLst>
          </p:cNvPr>
          <p:cNvGrpSpPr/>
          <p:nvPr/>
        </p:nvGrpSpPr>
        <p:grpSpPr>
          <a:xfrm>
            <a:off x="3225998" y="381516"/>
            <a:ext cx="2592800" cy="6125487"/>
            <a:chOff x="2558345" y="381516"/>
            <a:chExt cx="2592800" cy="6125487"/>
          </a:xfrm>
        </p:grpSpPr>
        <p:pic>
          <p:nvPicPr>
            <p:cNvPr id="26" name="Picture 25">
              <a:extLst>
                <a:ext uri="{FF2B5EF4-FFF2-40B4-BE49-F238E27FC236}">
                  <a16:creationId xmlns:a16="http://schemas.microsoft.com/office/drawing/2014/main" id="{17BB7BD3-CD7C-5641-2935-5F1B8CD87508}"/>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570411" y="381516"/>
              <a:ext cx="2568693" cy="1524678"/>
            </a:xfrm>
            <a:prstGeom prst="rect">
              <a:avLst/>
            </a:prstGeom>
          </p:spPr>
        </p:pic>
        <p:pic>
          <p:nvPicPr>
            <p:cNvPr id="27" name="Picture 26">
              <a:extLst>
                <a:ext uri="{FF2B5EF4-FFF2-40B4-BE49-F238E27FC236}">
                  <a16:creationId xmlns:a16="http://schemas.microsoft.com/office/drawing/2014/main" id="{65E26A77-F625-094F-6425-126E4A450DC3}"/>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2558345" y="1906194"/>
              <a:ext cx="2592800" cy="1501568"/>
            </a:xfrm>
            <a:prstGeom prst="rect">
              <a:avLst/>
            </a:prstGeom>
          </p:spPr>
        </p:pic>
        <p:pic>
          <p:nvPicPr>
            <p:cNvPr id="28" name="Picture 27">
              <a:extLst>
                <a:ext uri="{FF2B5EF4-FFF2-40B4-BE49-F238E27FC236}">
                  <a16:creationId xmlns:a16="http://schemas.microsoft.com/office/drawing/2014/main" id="{E33030C6-2359-D3A8-2BD6-2E9DCCA2FF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2599430" y="3450238"/>
              <a:ext cx="2531370" cy="1481164"/>
            </a:xfrm>
            <a:prstGeom prst="rect">
              <a:avLst/>
            </a:prstGeom>
          </p:spPr>
        </p:pic>
        <p:pic>
          <p:nvPicPr>
            <p:cNvPr id="29" name="Picture 28">
              <a:extLst>
                <a:ext uri="{FF2B5EF4-FFF2-40B4-BE49-F238E27FC236}">
                  <a16:creationId xmlns:a16="http://schemas.microsoft.com/office/drawing/2014/main" id="{816716FC-EAA3-FA14-6502-D5D8D48D1F7B}"/>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a:off x="2592494" y="5000806"/>
              <a:ext cx="2531370" cy="1506197"/>
            </a:xfrm>
            <a:prstGeom prst="rect">
              <a:avLst/>
            </a:prstGeom>
          </p:spPr>
        </p:pic>
      </p:grpSp>
      <p:sp>
        <p:nvSpPr>
          <p:cNvPr id="33" name="TextBox 32">
            <a:extLst>
              <a:ext uri="{FF2B5EF4-FFF2-40B4-BE49-F238E27FC236}">
                <a16:creationId xmlns:a16="http://schemas.microsoft.com/office/drawing/2014/main" id="{5734B848-DCB4-82A8-2FC6-BCC6E8E4E559}"/>
              </a:ext>
            </a:extLst>
          </p:cNvPr>
          <p:cNvSpPr txBox="1"/>
          <p:nvPr/>
        </p:nvSpPr>
        <p:spPr>
          <a:xfrm>
            <a:off x="3225998" y="-8004"/>
            <a:ext cx="2532542" cy="461665"/>
          </a:xfrm>
          <a:prstGeom prst="rect">
            <a:avLst/>
          </a:prstGeom>
          <a:noFill/>
        </p:spPr>
        <p:txBody>
          <a:bodyPr wrap="square" rtlCol="0">
            <a:spAutoFit/>
          </a:bodyPr>
          <a:lstStyle/>
          <a:p>
            <a:pPr algn="ctr"/>
            <a:r>
              <a:rPr lang="en-US" sz="2400" b="1" dirty="0">
                <a:solidFill>
                  <a:srgbClr val="002060"/>
                </a:solidFill>
              </a:rPr>
              <a:t>Years 2019-2022</a:t>
            </a:r>
          </a:p>
        </p:txBody>
      </p:sp>
      <p:pic>
        <p:nvPicPr>
          <p:cNvPr id="3" name="Picture 2">
            <a:extLst>
              <a:ext uri="{FF2B5EF4-FFF2-40B4-BE49-F238E27FC236}">
                <a16:creationId xmlns:a16="http://schemas.microsoft.com/office/drawing/2014/main" id="{A812D70F-6CB9-AFB2-64C4-94619B9EFA64}"/>
              </a:ext>
            </a:extLst>
          </p:cNvPr>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28237" y="886395"/>
            <a:ext cx="3246444" cy="1488369"/>
          </a:xfrm>
          <a:prstGeom prst="rect">
            <a:avLst/>
          </a:prstGeom>
        </p:spPr>
      </p:pic>
      <p:sp>
        <p:nvSpPr>
          <p:cNvPr id="4" name="TextBox 3">
            <a:extLst>
              <a:ext uri="{FF2B5EF4-FFF2-40B4-BE49-F238E27FC236}">
                <a16:creationId xmlns:a16="http://schemas.microsoft.com/office/drawing/2014/main" id="{3C9EE4EE-25D6-61F9-E3C2-B1A209E20771}"/>
              </a:ext>
            </a:extLst>
          </p:cNvPr>
          <p:cNvSpPr txBox="1"/>
          <p:nvPr/>
        </p:nvSpPr>
        <p:spPr>
          <a:xfrm>
            <a:off x="120429" y="3005909"/>
            <a:ext cx="3053181" cy="2677656"/>
          </a:xfrm>
          <a:prstGeom prst="rect">
            <a:avLst/>
          </a:prstGeom>
          <a:noFill/>
        </p:spPr>
        <p:txBody>
          <a:bodyPr wrap="square" rtlCol="0">
            <a:spAutoFit/>
          </a:bodyPr>
          <a:lstStyle/>
          <a:p>
            <a:r>
              <a:rPr lang="en-US" sz="2400" b="1" dirty="0">
                <a:ln>
                  <a:solidFill>
                    <a:srgbClr val="002060"/>
                  </a:solidFill>
                </a:ln>
                <a:solidFill>
                  <a:srgbClr val="2B587C"/>
                </a:solidFill>
                <a:latin typeface="Berlin Sans FB Demi" panose="020E0802020502020306" pitchFamily="34" charset="0"/>
              </a:rPr>
              <a:t>How many Patterns?</a:t>
            </a:r>
          </a:p>
          <a:p>
            <a:pPr marL="285750" indent="-285750">
              <a:buFont typeface="Arial" panose="020B0604020202020204" pitchFamily="34" charset="0"/>
              <a:buChar char="•"/>
            </a:pPr>
            <a:r>
              <a:rPr lang="en-US" b="1" dirty="0">
                <a:solidFill>
                  <a:schemeClr val="accent4">
                    <a:lumMod val="50000"/>
                  </a:schemeClr>
                </a:solidFill>
              </a:rPr>
              <a:t>With the sun position?</a:t>
            </a:r>
          </a:p>
          <a:p>
            <a:pPr marL="285750" indent="-285750">
              <a:buFont typeface="Arial" panose="020B0604020202020204" pitchFamily="34" charset="0"/>
              <a:buChar char="•"/>
            </a:pPr>
            <a:r>
              <a:rPr lang="en-US" b="1" dirty="0"/>
              <a:t>With the moon position?</a:t>
            </a:r>
          </a:p>
          <a:p>
            <a:pPr marL="285750" indent="-285750">
              <a:buFont typeface="Arial" panose="020B0604020202020204" pitchFamily="34" charset="0"/>
              <a:buChar char="•"/>
            </a:pPr>
            <a:r>
              <a:rPr lang="en-US" b="1" dirty="0">
                <a:solidFill>
                  <a:schemeClr val="bg2">
                    <a:lumMod val="25000"/>
                  </a:schemeClr>
                </a:solidFill>
              </a:rPr>
              <a:t>With the </a:t>
            </a:r>
            <a:r>
              <a:rPr lang="en-US" b="1" dirty="0">
                <a:solidFill>
                  <a:srgbClr val="FF0000"/>
                </a:solidFill>
              </a:rPr>
              <a:t>red</a:t>
            </a:r>
            <a:r>
              <a:rPr lang="en-US" b="1" dirty="0"/>
              <a:t>/</a:t>
            </a:r>
            <a:r>
              <a:rPr lang="en-US" b="1" dirty="0">
                <a:solidFill>
                  <a:srgbClr val="002060"/>
                </a:solidFill>
              </a:rPr>
              <a:t>blue</a:t>
            </a:r>
            <a:r>
              <a:rPr lang="en-US" b="1" dirty="0"/>
              <a:t> </a:t>
            </a:r>
            <a:r>
              <a:rPr lang="en-US" b="1" dirty="0">
                <a:solidFill>
                  <a:schemeClr val="bg2">
                    <a:lumMod val="25000"/>
                  </a:schemeClr>
                </a:solidFill>
              </a:rPr>
              <a:t>markers?</a:t>
            </a:r>
          </a:p>
          <a:p>
            <a:pPr marL="285750" indent="-285750">
              <a:buFont typeface="Arial" panose="020B0604020202020204" pitchFamily="34" charset="0"/>
              <a:buChar char="•"/>
            </a:pPr>
            <a:r>
              <a:rPr lang="en-US" b="1" dirty="0">
                <a:solidFill>
                  <a:srgbClr val="2B587C"/>
                </a:solidFill>
              </a:rPr>
              <a:t>With the Night Season?</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solidFill>
                  <a:srgbClr val="C00000"/>
                </a:solidFill>
              </a:rPr>
              <a:t>Will any of these patterns change in the near future?</a:t>
            </a:r>
          </a:p>
        </p:txBody>
      </p:sp>
    </p:spTree>
    <p:extLst>
      <p:ext uri="{BB962C8B-B14F-4D97-AF65-F5344CB8AC3E}">
        <p14:creationId xmlns:p14="http://schemas.microsoft.com/office/powerpoint/2010/main" val="36484693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99FF">
            <a:alpha val="13000"/>
          </a:srgbClr>
        </a:solidFill>
        <a:effectLst/>
      </p:bgPr>
    </p:bg>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C1EF5F91-04D6-93D6-172A-9991FE078059}"/>
              </a:ext>
            </a:extLst>
          </p:cNvPr>
          <p:cNvGrpSpPr/>
          <p:nvPr/>
        </p:nvGrpSpPr>
        <p:grpSpPr>
          <a:xfrm>
            <a:off x="9042135" y="424378"/>
            <a:ext cx="2728129" cy="6098143"/>
            <a:chOff x="12193346" y="475346"/>
            <a:chExt cx="2641584" cy="6047176"/>
          </a:xfrm>
        </p:grpSpPr>
        <p:pic>
          <p:nvPicPr>
            <p:cNvPr id="39" name="Picture 38">
              <a:extLst>
                <a:ext uri="{FF2B5EF4-FFF2-40B4-BE49-F238E27FC236}">
                  <a16:creationId xmlns:a16="http://schemas.microsoft.com/office/drawing/2014/main" id="{36C6C20F-CAE0-0F46-9867-63D5B2C55CD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12195365" y="475346"/>
              <a:ext cx="2613939" cy="1486300"/>
            </a:xfrm>
            <a:prstGeom prst="rect">
              <a:avLst/>
            </a:prstGeom>
          </p:spPr>
        </p:pic>
        <p:pic>
          <p:nvPicPr>
            <p:cNvPr id="40" name="Picture 39">
              <a:extLst>
                <a:ext uri="{FF2B5EF4-FFF2-40B4-BE49-F238E27FC236}">
                  <a16:creationId xmlns:a16="http://schemas.microsoft.com/office/drawing/2014/main" id="{96B78075-421F-1F97-DFB4-61D64637D9B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93346" y="1958966"/>
              <a:ext cx="2607199" cy="1533487"/>
            </a:xfrm>
            <a:prstGeom prst="rect">
              <a:avLst/>
            </a:prstGeom>
          </p:spPr>
        </p:pic>
        <p:pic>
          <p:nvPicPr>
            <p:cNvPr id="41" name="Picture 40">
              <a:extLst>
                <a:ext uri="{FF2B5EF4-FFF2-40B4-BE49-F238E27FC236}">
                  <a16:creationId xmlns:a16="http://schemas.microsoft.com/office/drawing/2014/main" id="{07AE0238-99D8-A73A-9A18-AF5D4AD0995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213886" y="3513124"/>
              <a:ext cx="2621044" cy="1491981"/>
            </a:xfrm>
            <a:prstGeom prst="rect">
              <a:avLst/>
            </a:prstGeom>
          </p:spPr>
        </p:pic>
        <p:pic>
          <p:nvPicPr>
            <p:cNvPr id="42" name="Picture 41">
              <a:extLst>
                <a:ext uri="{FF2B5EF4-FFF2-40B4-BE49-F238E27FC236}">
                  <a16:creationId xmlns:a16="http://schemas.microsoft.com/office/drawing/2014/main" id="{C2EEBCE4-E62B-F21A-8ECB-73D04A04D0C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2210538" y="5025776"/>
              <a:ext cx="2607199" cy="1496746"/>
            </a:xfrm>
            <a:prstGeom prst="rect">
              <a:avLst/>
            </a:prstGeom>
          </p:spPr>
        </p:pic>
      </p:grpSp>
      <p:grpSp>
        <p:nvGrpSpPr>
          <p:cNvPr id="43" name="Group 42">
            <a:extLst>
              <a:ext uri="{FF2B5EF4-FFF2-40B4-BE49-F238E27FC236}">
                <a16:creationId xmlns:a16="http://schemas.microsoft.com/office/drawing/2014/main" id="{71901134-1FF6-C71A-1386-185B0E78FEE7}"/>
              </a:ext>
            </a:extLst>
          </p:cNvPr>
          <p:cNvGrpSpPr/>
          <p:nvPr/>
        </p:nvGrpSpPr>
        <p:grpSpPr>
          <a:xfrm>
            <a:off x="6088738" y="381516"/>
            <a:ext cx="2670175" cy="6141006"/>
            <a:chOff x="6088738" y="381516"/>
            <a:chExt cx="2670175" cy="6141006"/>
          </a:xfrm>
        </p:grpSpPr>
        <p:pic>
          <p:nvPicPr>
            <p:cNvPr id="38" name="Picture 37">
              <a:extLst>
                <a:ext uri="{FF2B5EF4-FFF2-40B4-BE49-F238E27FC236}">
                  <a16:creationId xmlns:a16="http://schemas.microsoft.com/office/drawing/2014/main" id="{63393D90-9E97-5C9B-1FF3-7213131BEAD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120297" y="381516"/>
              <a:ext cx="2579966" cy="1496107"/>
            </a:xfrm>
            <a:prstGeom prst="rect">
              <a:avLst/>
            </a:prstGeom>
          </p:spPr>
        </p:pic>
        <p:pic>
          <p:nvPicPr>
            <p:cNvPr id="10" name="Picture 9">
              <a:extLst>
                <a:ext uri="{FF2B5EF4-FFF2-40B4-BE49-F238E27FC236}">
                  <a16:creationId xmlns:a16="http://schemas.microsoft.com/office/drawing/2014/main" id="{3D7F6CCC-F1C3-9FF6-6D8E-CE5DC0B572E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6088738" y="1877623"/>
              <a:ext cx="2641600" cy="1901371"/>
            </a:xfrm>
            <a:prstGeom prst="rect">
              <a:avLst/>
            </a:prstGeom>
          </p:spPr>
        </p:pic>
        <p:pic>
          <p:nvPicPr>
            <p:cNvPr id="22" name="Picture 21">
              <a:extLst>
                <a:ext uri="{FF2B5EF4-FFF2-40B4-BE49-F238E27FC236}">
                  <a16:creationId xmlns:a16="http://schemas.microsoft.com/office/drawing/2014/main" id="{C615D3EB-1508-1E42-2454-0BA69CBAF1B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099557" y="3419767"/>
              <a:ext cx="2633955" cy="1901371"/>
            </a:xfrm>
            <a:prstGeom prst="rect">
              <a:avLst/>
            </a:prstGeom>
          </p:spPr>
        </p:pic>
        <p:pic>
          <p:nvPicPr>
            <p:cNvPr id="23" name="Picture 22">
              <a:extLst>
                <a:ext uri="{FF2B5EF4-FFF2-40B4-BE49-F238E27FC236}">
                  <a16:creationId xmlns:a16="http://schemas.microsoft.com/office/drawing/2014/main" id="{90AF99CE-6C53-67B2-DB21-67081CDD75A5}"/>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099557" y="4956630"/>
              <a:ext cx="2659356" cy="1565892"/>
            </a:xfrm>
            <a:prstGeom prst="rect">
              <a:avLst/>
            </a:prstGeom>
          </p:spPr>
        </p:pic>
      </p:grpSp>
      <p:cxnSp>
        <p:nvCxnSpPr>
          <p:cNvPr id="17" name="Straight Arrow Connector 16">
            <a:extLst>
              <a:ext uri="{FF2B5EF4-FFF2-40B4-BE49-F238E27FC236}">
                <a16:creationId xmlns:a16="http://schemas.microsoft.com/office/drawing/2014/main" id="{34A564F3-F5E8-2DD3-A17E-F864648D9AC9}"/>
              </a:ext>
            </a:extLst>
          </p:cNvPr>
          <p:cNvCxnSpPr/>
          <p:nvPr/>
        </p:nvCxnSpPr>
        <p:spPr>
          <a:xfrm flipH="1">
            <a:off x="6190337" y="482600"/>
            <a:ext cx="2463800" cy="6216911"/>
          </a:xfrm>
          <a:prstGeom prst="straightConnector1">
            <a:avLst/>
          </a:prstGeom>
          <a:ln w="76200">
            <a:solidFill>
              <a:srgbClr val="FF0000"/>
            </a:solidFill>
            <a:tailEnd type="triangle"/>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0A71A5F-7B48-C0C4-CA6C-98343CD95C99}"/>
              </a:ext>
            </a:extLst>
          </p:cNvPr>
          <p:cNvCxnSpPr/>
          <p:nvPr/>
        </p:nvCxnSpPr>
        <p:spPr>
          <a:xfrm flipH="1">
            <a:off x="9300490" y="535987"/>
            <a:ext cx="2463800" cy="6216911"/>
          </a:xfrm>
          <a:prstGeom prst="straightConnector1">
            <a:avLst/>
          </a:prstGeom>
          <a:ln w="76200">
            <a:solidFill>
              <a:srgbClr val="FF0000"/>
            </a:solidFill>
            <a:tailEnd type="triangle"/>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73999571-946A-7839-01B1-7609F6161A5E}"/>
              </a:ext>
            </a:extLst>
          </p:cNvPr>
          <p:cNvSpPr/>
          <p:nvPr/>
        </p:nvSpPr>
        <p:spPr>
          <a:xfrm>
            <a:off x="127591" y="37509"/>
            <a:ext cx="2993631" cy="175432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600" b="1" dirty="0">
                <a:ln/>
                <a:solidFill>
                  <a:srgbClr val="FF0000"/>
                </a:solidFill>
              </a:rPr>
              <a:t>The red arrows are the</a:t>
            </a:r>
            <a:br>
              <a:rPr lang="en-US" sz="3600" b="1" dirty="0">
                <a:ln/>
                <a:solidFill>
                  <a:srgbClr val="FF0000"/>
                </a:solidFill>
              </a:rPr>
            </a:br>
            <a:r>
              <a:rPr lang="en-US" sz="3600" b="1" dirty="0">
                <a:ln/>
                <a:solidFill>
                  <a:srgbClr val="FF0000"/>
                </a:solidFill>
              </a:rPr>
              <a:t>angle pattern.</a:t>
            </a:r>
          </a:p>
        </p:txBody>
      </p:sp>
      <p:grpSp>
        <p:nvGrpSpPr>
          <p:cNvPr id="30" name="Group 29">
            <a:extLst>
              <a:ext uri="{FF2B5EF4-FFF2-40B4-BE49-F238E27FC236}">
                <a16:creationId xmlns:a16="http://schemas.microsoft.com/office/drawing/2014/main" id="{54E3F162-8005-1CE4-6A5B-B699BAA0E632}"/>
              </a:ext>
            </a:extLst>
          </p:cNvPr>
          <p:cNvGrpSpPr/>
          <p:nvPr/>
        </p:nvGrpSpPr>
        <p:grpSpPr>
          <a:xfrm>
            <a:off x="3225998" y="381516"/>
            <a:ext cx="2592800" cy="6125487"/>
            <a:chOff x="2558345" y="381516"/>
            <a:chExt cx="2592800" cy="6125487"/>
          </a:xfrm>
        </p:grpSpPr>
        <p:pic>
          <p:nvPicPr>
            <p:cNvPr id="26" name="Picture 25">
              <a:extLst>
                <a:ext uri="{FF2B5EF4-FFF2-40B4-BE49-F238E27FC236}">
                  <a16:creationId xmlns:a16="http://schemas.microsoft.com/office/drawing/2014/main" id="{17BB7BD3-CD7C-5641-2935-5F1B8CD87508}"/>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2570411" y="381516"/>
              <a:ext cx="2568693" cy="1524678"/>
            </a:xfrm>
            <a:prstGeom prst="rect">
              <a:avLst/>
            </a:prstGeom>
          </p:spPr>
        </p:pic>
        <p:pic>
          <p:nvPicPr>
            <p:cNvPr id="27" name="Picture 26">
              <a:extLst>
                <a:ext uri="{FF2B5EF4-FFF2-40B4-BE49-F238E27FC236}">
                  <a16:creationId xmlns:a16="http://schemas.microsoft.com/office/drawing/2014/main" id="{65E26A77-F625-094F-6425-126E4A450DC3}"/>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2558345" y="1906194"/>
              <a:ext cx="2592800" cy="1501568"/>
            </a:xfrm>
            <a:prstGeom prst="rect">
              <a:avLst/>
            </a:prstGeom>
          </p:spPr>
        </p:pic>
        <p:pic>
          <p:nvPicPr>
            <p:cNvPr id="28" name="Picture 27">
              <a:extLst>
                <a:ext uri="{FF2B5EF4-FFF2-40B4-BE49-F238E27FC236}">
                  <a16:creationId xmlns:a16="http://schemas.microsoft.com/office/drawing/2014/main" id="{E33030C6-2359-D3A8-2BD6-2E9DCCA2FF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2599430" y="3450238"/>
              <a:ext cx="2531370" cy="1481164"/>
            </a:xfrm>
            <a:prstGeom prst="rect">
              <a:avLst/>
            </a:prstGeom>
          </p:spPr>
        </p:pic>
        <p:pic>
          <p:nvPicPr>
            <p:cNvPr id="29" name="Picture 28">
              <a:extLst>
                <a:ext uri="{FF2B5EF4-FFF2-40B4-BE49-F238E27FC236}">
                  <a16:creationId xmlns:a16="http://schemas.microsoft.com/office/drawing/2014/main" id="{816716FC-EAA3-FA14-6502-D5D8D48D1F7B}"/>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a:off x="2592494" y="5000806"/>
              <a:ext cx="2531370" cy="1506197"/>
            </a:xfrm>
            <a:prstGeom prst="rect">
              <a:avLst/>
            </a:prstGeom>
          </p:spPr>
        </p:pic>
      </p:grpSp>
      <p:cxnSp>
        <p:nvCxnSpPr>
          <p:cNvPr id="31" name="Straight Arrow Connector 30">
            <a:extLst>
              <a:ext uri="{FF2B5EF4-FFF2-40B4-BE49-F238E27FC236}">
                <a16:creationId xmlns:a16="http://schemas.microsoft.com/office/drawing/2014/main" id="{406F232A-FE3B-6326-62AC-9EA765D14E55}"/>
              </a:ext>
            </a:extLst>
          </p:cNvPr>
          <p:cNvCxnSpPr/>
          <p:nvPr/>
        </p:nvCxnSpPr>
        <p:spPr>
          <a:xfrm flipH="1">
            <a:off x="3265712" y="475346"/>
            <a:ext cx="2463800" cy="6216911"/>
          </a:xfrm>
          <a:prstGeom prst="straightConnector1">
            <a:avLst/>
          </a:prstGeom>
          <a:ln w="76200">
            <a:solidFill>
              <a:srgbClr val="FF0000"/>
            </a:solidFill>
            <a:tailEnd type="triangle"/>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10BBDFEC-F69E-0C5E-B8BA-9D912533E00B}"/>
              </a:ext>
            </a:extLst>
          </p:cNvPr>
          <p:cNvSpPr txBox="1"/>
          <p:nvPr/>
        </p:nvSpPr>
        <p:spPr>
          <a:xfrm>
            <a:off x="103876" y="1791835"/>
            <a:ext cx="3053181" cy="5078313"/>
          </a:xfrm>
          <a:prstGeom prst="rect">
            <a:avLst/>
          </a:prstGeom>
          <a:noFill/>
        </p:spPr>
        <p:txBody>
          <a:bodyPr wrap="square" rtlCol="0">
            <a:spAutoFit/>
          </a:bodyPr>
          <a:lstStyle/>
          <a:p>
            <a:r>
              <a:rPr lang="en-US" dirty="0"/>
              <a:t>Next, we are going to consider some new data from Nathaniel [Faith Child] to see </a:t>
            </a:r>
            <a:br>
              <a:rPr lang="en-US" dirty="0"/>
            </a:br>
            <a:r>
              <a:rPr lang="en-US" dirty="0"/>
              <a:t>if there could be any clues of how to determine “ahead of time” where Yahuah’s International Date Line will </a:t>
            </a:r>
            <a:br>
              <a:rPr lang="en-US" dirty="0"/>
            </a:br>
            <a:r>
              <a:rPr lang="en-US" dirty="0"/>
              <a:t>be found each year.  It moves!  </a:t>
            </a:r>
          </a:p>
          <a:p>
            <a:pPr marL="285750" indent="-285750">
              <a:buFont typeface="Arial" panose="020B0604020202020204" pitchFamily="34" charset="0"/>
              <a:buChar char="•"/>
            </a:pPr>
            <a:r>
              <a:rPr lang="en-US" b="1" dirty="0">
                <a:solidFill>
                  <a:srgbClr val="FF0000"/>
                </a:solidFill>
                <a:effectLst>
                  <a:outerShdw blurRad="38100" dist="38100" dir="2700000" algn="tl">
                    <a:srgbClr val="000000">
                      <a:alpha val="43137"/>
                    </a:srgbClr>
                  </a:outerShdw>
                </a:effectLst>
              </a:rPr>
              <a:t>Will the angle pattern and the position of the sun along with a certain number of time zones have clues of how to determine WHO in the world will see the shadow first?</a:t>
            </a:r>
          </a:p>
          <a:p>
            <a:pPr marL="285750" indent="-285750">
              <a:buFont typeface="Arial" panose="020B0604020202020204" pitchFamily="34" charset="0"/>
              <a:buChar char="•"/>
            </a:pPr>
            <a:r>
              <a:rPr lang="en-US" b="1" dirty="0">
                <a:solidFill>
                  <a:srgbClr val="7030A0"/>
                </a:solidFill>
              </a:rPr>
              <a:t>Remember, we thought it would be the South Pacific in 2023.  </a:t>
            </a:r>
            <a:r>
              <a:rPr lang="en-US" dirty="0"/>
              <a:t>It did not happen?</a:t>
            </a:r>
          </a:p>
        </p:txBody>
      </p:sp>
      <p:sp>
        <p:nvSpPr>
          <p:cNvPr id="2" name="TextBox 1">
            <a:extLst>
              <a:ext uri="{FF2B5EF4-FFF2-40B4-BE49-F238E27FC236}">
                <a16:creationId xmlns:a16="http://schemas.microsoft.com/office/drawing/2014/main" id="{9C9C41B6-B92B-2944-2BC2-D6F66365586B}"/>
              </a:ext>
            </a:extLst>
          </p:cNvPr>
          <p:cNvSpPr txBox="1"/>
          <p:nvPr/>
        </p:nvSpPr>
        <p:spPr>
          <a:xfrm>
            <a:off x="6088738" y="0"/>
            <a:ext cx="2641600" cy="461665"/>
          </a:xfrm>
          <a:prstGeom prst="rect">
            <a:avLst/>
          </a:prstGeom>
          <a:noFill/>
        </p:spPr>
        <p:txBody>
          <a:bodyPr wrap="square" rtlCol="0">
            <a:spAutoFit/>
          </a:bodyPr>
          <a:lstStyle/>
          <a:p>
            <a:pPr algn="ctr"/>
            <a:r>
              <a:rPr lang="en-US" sz="2400" b="1" dirty="0">
                <a:solidFill>
                  <a:srgbClr val="7030A0"/>
                </a:solidFill>
              </a:rPr>
              <a:t>Years 2023-2026</a:t>
            </a:r>
          </a:p>
        </p:txBody>
      </p:sp>
      <p:sp>
        <p:nvSpPr>
          <p:cNvPr id="3" name="TextBox 2">
            <a:extLst>
              <a:ext uri="{FF2B5EF4-FFF2-40B4-BE49-F238E27FC236}">
                <a16:creationId xmlns:a16="http://schemas.microsoft.com/office/drawing/2014/main" id="{F3C5D28F-9497-99B7-94B6-F89B70D96E39}"/>
              </a:ext>
            </a:extLst>
          </p:cNvPr>
          <p:cNvSpPr txBox="1"/>
          <p:nvPr/>
        </p:nvSpPr>
        <p:spPr>
          <a:xfrm>
            <a:off x="8929914" y="22388"/>
            <a:ext cx="2641600" cy="461665"/>
          </a:xfrm>
          <a:prstGeom prst="rect">
            <a:avLst/>
          </a:prstGeom>
          <a:noFill/>
        </p:spPr>
        <p:txBody>
          <a:bodyPr wrap="square" rtlCol="0">
            <a:spAutoFit/>
          </a:bodyPr>
          <a:lstStyle/>
          <a:p>
            <a:pPr algn="ctr"/>
            <a:r>
              <a:rPr lang="en-US" sz="2400" b="1" dirty="0">
                <a:solidFill>
                  <a:schemeClr val="accent6">
                    <a:lumMod val="50000"/>
                  </a:schemeClr>
                </a:solidFill>
              </a:rPr>
              <a:t>Years 2027-2030</a:t>
            </a:r>
          </a:p>
        </p:txBody>
      </p:sp>
      <p:sp>
        <p:nvSpPr>
          <p:cNvPr id="4" name="TextBox 3">
            <a:extLst>
              <a:ext uri="{FF2B5EF4-FFF2-40B4-BE49-F238E27FC236}">
                <a16:creationId xmlns:a16="http://schemas.microsoft.com/office/drawing/2014/main" id="{215F7BE6-E3B3-6CB4-4B73-2587BDF984F1}"/>
              </a:ext>
            </a:extLst>
          </p:cNvPr>
          <p:cNvSpPr txBox="1"/>
          <p:nvPr/>
        </p:nvSpPr>
        <p:spPr>
          <a:xfrm>
            <a:off x="3225998" y="-8004"/>
            <a:ext cx="2532542" cy="461665"/>
          </a:xfrm>
          <a:prstGeom prst="rect">
            <a:avLst/>
          </a:prstGeom>
          <a:noFill/>
        </p:spPr>
        <p:txBody>
          <a:bodyPr wrap="square" rtlCol="0">
            <a:spAutoFit/>
          </a:bodyPr>
          <a:lstStyle/>
          <a:p>
            <a:pPr algn="ctr"/>
            <a:r>
              <a:rPr lang="en-US" sz="2400" b="1" dirty="0">
                <a:solidFill>
                  <a:srgbClr val="002060"/>
                </a:solidFill>
              </a:rPr>
              <a:t>Years 2019-2022</a:t>
            </a:r>
          </a:p>
        </p:txBody>
      </p:sp>
    </p:spTree>
    <p:extLst>
      <p:ext uri="{BB962C8B-B14F-4D97-AF65-F5344CB8AC3E}">
        <p14:creationId xmlns:p14="http://schemas.microsoft.com/office/powerpoint/2010/main" val="2743824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50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1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1000"/>
                                        <p:tgtEl>
                                          <p:spTgt spid="43"/>
                                        </p:tgtEl>
                                      </p:cBhvr>
                                    </p:animEffect>
                                    <p:anim calcmode="lin" valueType="num">
                                      <p:cBhvr>
                                        <p:cTn id="13" dur="1000" fill="hold"/>
                                        <p:tgtEl>
                                          <p:spTgt spid="43"/>
                                        </p:tgtEl>
                                        <p:attrNameLst>
                                          <p:attrName>ppt_x</p:attrName>
                                        </p:attrNameLst>
                                      </p:cBhvr>
                                      <p:tavLst>
                                        <p:tav tm="0">
                                          <p:val>
                                            <p:strVal val="#ppt_x"/>
                                          </p:val>
                                        </p:tav>
                                        <p:tav tm="100000">
                                          <p:val>
                                            <p:strVal val="#ppt_x"/>
                                          </p:val>
                                        </p:tav>
                                      </p:tavLst>
                                    </p:anim>
                                    <p:anim calcmode="lin" valueType="num">
                                      <p:cBhvr>
                                        <p:cTn id="14" dur="1000" fill="hold"/>
                                        <p:tgtEl>
                                          <p:spTgt spid="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1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22" presetClass="entr" presetSubtype="1"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up)">
                                      <p:cBhvr>
                                        <p:cTn id="29"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BE7261-AF50-95F8-97DD-50FA38D4D036}"/>
              </a:ext>
            </a:extLst>
          </p:cNvPr>
          <p:cNvSpPr>
            <a:spLocks noGrp="1"/>
          </p:cNvSpPr>
          <p:nvPr>
            <p:ph idx="1"/>
          </p:nvPr>
        </p:nvSpPr>
        <p:spPr>
          <a:xfrm>
            <a:off x="397933" y="1332931"/>
            <a:ext cx="10515600" cy="4938713"/>
          </a:xfrm>
        </p:spPr>
        <p:txBody>
          <a:bodyPr>
            <a:normAutofit fontScale="92500" lnSpcReduction="20000"/>
          </a:bodyPr>
          <a:lstStyle/>
          <a:p>
            <a:r>
              <a:rPr lang="en-US" sz="4000" dirty="0"/>
              <a:t>Nathaniel has been diligently trying to collect </a:t>
            </a:r>
            <a:r>
              <a:rPr lang="en-US" sz="4000" dirty="0" err="1"/>
              <a:t>tequfah</a:t>
            </a:r>
            <a:r>
              <a:rPr lang="en-US" sz="4000" dirty="0"/>
              <a:t> </a:t>
            </a:r>
            <a:r>
              <a:rPr lang="en-US" sz="4000" u="sng" dirty="0"/>
              <a:t>shadow si</a:t>
            </a:r>
            <a:r>
              <a:rPr lang="en-US" sz="4000" dirty="0"/>
              <a:t>g</a:t>
            </a:r>
            <a:r>
              <a:rPr lang="en-US" sz="4000" u="sng" dirty="0"/>
              <a:t>n</a:t>
            </a:r>
            <a:r>
              <a:rPr lang="en-US" sz="4000" dirty="0"/>
              <a:t> data from anyone and anywhere in the world for several years.</a:t>
            </a:r>
          </a:p>
          <a:p>
            <a:r>
              <a:rPr lang="en-US" sz="4000" dirty="0"/>
              <a:t>The following data was received Mar 30</a:t>
            </a:r>
            <a:r>
              <a:rPr lang="en-US" sz="4000" baseline="30000" dirty="0"/>
              <a:t>th</a:t>
            </a:r>
            <a:r>
              <a:rPr lang="en-US" sz="4000" dirty="0"/>
              <a:t> about noon PDT.</a:t>
            </a:r>
          </a:p>
          <a:p>
            <a:r>
              <a:rPr lang="en-US" sz="4000" dirty="0"/>
              <a:t>The data will be assessed with as much logic and common sense as we can muster – keeping in mind the equinox slides that have just been presented, and the patterns you have seen.</a:t>
            </a:r>
          </a:p>
          <a:p>
            <a:r>
              <a:rPr lang="en-US" sz="4000" dirty="0"/>
              <a:t>We will go through the chart, step by step </a:t>
            </a:r>
            <a:br>
              <a:rPr lang="en-US" sz="4000" dirty="0"/>
            </a:br>
            <a:r>
              <a:rPr lang="en-US" sz="4000" dirty="0"/>
              <a:t>watching for any key clues.</a:t>
            </a:r>
          </a:p>
        </p:txBody>
      </p:sp>
      <p:sp>
        <p:nvSpPr>
          <p:cNvPr id="4" name="Rectangle 3">
            <a:extLst>
              <a:ext uri="{FF2B5EF4-FFF2-40B4-BE49-F238E27FC236}">
                <a16:creationId xmlns:a16="http://schemas.microsoft.com/office/drawing/2014/main" id="{E106975A-DFEE-8B64-CF6C-CCBC75041A5C}"/>
              </a:ext>
            </a:extLst>
          </p:cNvPr>
          <p:cNvSpPr/>
          <p:nvPr/>
        </p:nvSpPr>
        <p:spPr>
          <a:xfrm>
            <a:off x="15251" y="265538"/>
            <a:ext cx="12161497" cy="830997"/>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800" b="1" cap="none" spc="0" dirty="0" err="1">
                <a:ln/>
                <a:solidFill>
                  <a:srgbClr val="0070C0"/>
                </a:solidFill>
                <a:effectLst/>
              </a:rPr>
              <a:t>Tequfah</a:t>
            </a:r>
            <a:r>
              <a:rPr lang="en-US" sz="4800" b="1" cap="none" spc="0" dirty="0">
                <a:ln/>
                <a:solidFill>
                  <a:srgbClr val="0070C0"/>
                </a:solidFill>
                <a:effectLst/>
              </a:rPr>
              <a:t> Shadow Data - Nathaniel [Faith Child]</a:t>
            </a:r>
          </a:p>
        </p:txBody>
      </p:sp>
      <p:pic>
        <p:nvPicPr>
          <p:cNvPr id="5" name="Picture 4">
            <a:extLst>
              <a:ext uri="{FF2B5EF4-FFF2-40B4-BE49-F238E27FC236}">
                <a16:creationId xmlns:a16="http://schemas.microsoft.com/office/drawing/2014/main" id="{23AAC2E2-81D8-5ECF-16AA-DCF787691B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43967" y="4086910"/>
            <a:ext cx="2248033" cy="277109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402902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C4B464F-B2F8-0D20-B254-68A93D08F21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0058" y="247651"/>
            <a:ext cx="12005278" cy="6357256"/>
          </a:xfrm>
          <a:prstGeom prst="rect">
            <a:avLst/>
          </a:prstGeom>
          <a:ln>
            <a:solidFill>
              <a:schemeClr val="tx1"/>
            </a:solidFill>
          </a:ln>
        </p:spPr>
      </p:pic>
      <p:pic>
        <p:nvPicPr>
          <p:cNvPr id="3" name="Picture 2">
            <a:extLst>
              <a:ext uri="{FF2B5EF4-FFF2-40B4-BE49-F238E27FC236}">
                <a16:creationId xmlns:a16="http://schemas.microsoft.com/office/drawing/2014/main" id="{74523BD5-52A5-FB89-983C-7F76638913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86881" y="247651"/>
            <a:ext cx="1896270" cy="869367"/>
          </a:xfrm>
          <a:prstGeom prst="rect">
            <a:avLst/>
          </a:prstGeom>
          <a:effectLst>
            <a:glow rad="228600">
              <a:schemeClr val="accent4">
                <a:satMod val="175000"/>
                <a:alpha val="40000"/>
              </a:schemeClr>
            </a:glow>
          </a:effectLst>
        </p:spPr>
      </p:pic>
    </p:spTree>
    <p:extLst>
      <p:ext uri="{BB962C8B-B14F-4D97-AF65-F5344CB8AC3E}">
        <p14:creationId xmlns:p14="http://schemas.microsoft.com/office/powerpoint/2010/main" val="325028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Effect transition="in" filter="fade">
                                      <p:cBhvr>
                                        <p:cTn id="9"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D2062F0-C03F-6333-A261-CDB1C9E68439}"/>
              </a:ext>
            </a:extLst>
          </p:cNvPr>
          <p:cNvGraphicFramePr>
            <a:graphicFrameLocks noGrp="1"/>
          </p:cNvGraphicFramePr>
          <p:nvPr>
            <p:ph idx="1"/>
            <p:extLst>
              <p:ext uri="{D42A27DB-BD31-4B8C-83A1-F6EECF244321}">
                <p14:modId xmlns:p14="http://schemas.microsoft.com/office/powerpoint/2010/main" val="744372016"/>
              </p:ext>
            </p:extLst>
          </p:nvPr>
        </p:nvGraphicFramePr>
        <p:xfrm>
          <a:off x="334348" y="326571"/>
          <a:ext cx="11523304" cy="6402881"/>
        </p:xfrm>
        <a:graphic>
          <a:graphicData uri="http://schemas.openxmlformats.org/drawingml/2006/table">
            <a:tbl>
              <a:tblPr firstRow="1" firstCol="1" bandRow="1">
                <a:tableStyleId>{5C22544A-7EE6-4342-B048-85BDC9FD1C3A}</a:tableStyleId>
              </a:tblPr>
              <a:tblGrid>
                <a:gridCol w="500492">
                  <a:extLst>
                    <a:ext uri="{9D8B030D-6E8A-4147-A177-3AD203B41FA5}">
                      <a16:colId xmlns:a16="http://schemas.microsoft.com/office/drawing/2014/main" val="5539147"/>
                    </a:ext>
                  </a:extLst>
                </a:gridCol>
                <a:gridCol w="1801767">
                  <a:extLst>
                    <a:ext uri="{9D8B030D-6E8A-4147-A177-3AD203B41FA5}">
                      <a16:colId xmlns:a16="http://schemas.microsoft.com/office/drawing/2014/main" val="4203919347"/>
                    </a:ext>
                  </a:extLst>
                </a:gridCol>
                <a:gridCol w="1945908">
                  <a:extLst>
                    <a:ext uri="{9D8B030D-6E8A-4147-A177-3AD203B41FA5}">
                      <a16:colId xmlns:a16="http://schemas.microsoft.com/office/drawing/2014/main" val="1652818289"/>
                    </a:ext>
                  </a:extLst>
                </a:gridCol>
                <a:gridCol w="1441414">
                  <a:extLst>
                    <a:ext uri="{9D8B030D-6E8A-4147-A177-3AD203B41FA5}">
                      <a16:colId xmlns:a16="http://schemas.microsoft.com/office/drawing/2014/main" val="2581267185"/>
                    </a:ext>
                  </a:extLst>
                </a:gridCol>
                <a:gridCol w="5833723">
                  <a:extLst>
                    <a:ext uri="{9D8B030D-6E8A-4147-A177-3AD203B41FA5}">
                      <a16:colId xmlns:a16="http://schemas.microsoft.com/office/drawing/2014/main" val="2889543907"/>
                    </a:ext>
                  </a:extLst>
                </a:gridCol>
              </a:tblGrid>
              <a:tr h="380601">
                <a:tc>
                  <a:txBody>
                    <a:bodyPr/>
                    <a:lstStyle/>
                    <a:p>
                      <a:pPr marL="0" marR="0">
                        <a:lnSpc>
                          <a:spcPct val="107000"/>
                        </a:lnSpc>
                        <a:spcBef>
                          <a:spcPts val="0"/>
                        </a:spcBef>
                        <a:spcAft>
                          <a:spcPts val="0"/>
                        </a:spcAft>
                      </a:pPr>
                      <a:r>
                        <a:rPr lang="en-US" sz="1400" kern="100" dirty="0">
                          <a:effectLst/>
                        </a:rPr>
                        <a:t>ID</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dirty="0">
                          <a:effectLst/>
                        </a:rPr>
                        <a:t>NAME</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a:effectLst/>
                        </a:rPr>
                        <a:t>LOCATION</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a:effectLst/>
                        </a:rPr>
                        <a:t>SHADOW/ 1</a:t>
                      </a:r>
                      <a:r>
                        <a:rPr lang="en-US" sz="1400" kern="100" baseline="30000">
                          <a:effectLst/>
                        </a:rPr>
                        <a:t>st</a:t>
                      </a:r>
                      <a:r>
                        <a:rPr lang="en-US" sz="1400" kern="100">
                          <a:effectLst/>
                        </a:rPr>
                        <a:t> day</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a:effectLst/>
                        </a:rPr>
                        <a:t>COMMENTS</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6007332"/>
                  </a:ext>
                </a:extLst>
              </a:tr>
              <a:tr h="575221">
                <a:tc>
                  <a:txBody>
                    <a:bodyPr/>
                    <a:lstStyle/>
                    <a:p>
                      <a:pPr marL="0" marR="0">
                        <a:lnSpc>
                          <a:spcPct val="107000"/>
                        </a:lnSpc>
                        <a:spcBef>
                          <a:spcPts val="0"/>
                        </a:spcBef>
                        <a:spcAft>
                          <a:spcPts val="0"/>
                        </a:spcAft>
                      </a:pPr>
                      <a:r>
                        <a:rPr lang="en-US" sz="1400" kern="100">
                          <a:effectLst/>
                        </a:rPr>
                        <a:t>F</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err="1">
                          <a:solidFill>
                            <a:srgbClr val="002060"/>
                          </a:solidFill>
                          <a:effectLst/>
                        </a:rPr>
                        <a:t>Pawsitive</a:t>
                      </a:r>
                      <a:r>
                        <a:rPr lang="en-US" sz="1400" b="1" kern="100" dirty="0">
                          <a:solidFill>
                            <a:srgbClr val="002060"/>
                          </a:solidFill>
                          <a:effectLst/>
                        </a:rPr>
                        <a:t> Vibes</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N central Arkansas</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3/19  … 3/20</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Straight line method (confirmed the day of the 19</a:t>
                      </a:r>
                      <a:r>
                        <a:rPr lang="en-US" sz="1400" b="1" kern="100" baseline="30000" dirty="0">
                          <a:solidFill>
                            <a:srgbClr val="002060"/>
                          </a:solidFill>
                          <a:effectLst/>
                        </a:rPr>
                        <a:t>th</a:t>
                      </a:r>
                      <a:r>
                        <a:rPr lang="en-US" sz="1400" b="1" kern="100" dirty="0">
                          <a:solidFill>
                            <a:srgbClr val="002060"/>
                          </a:solidFill>
                          <a:effectLst/>
                        </a:rPr>
                        <a:t> &amp; they saw a spring curve on the 20</a:t>
                      </a:r>
                      <a:r>
                        <a:rPr lang="en-US" sz="1400" b="1" kern="100" baseline="30000" dirty="0">
                          <a:solidFill>
                            <a:srgbClr val="002060"/>
                          </a:solidFill>
                          <a:effectLst/>
                        </a:rPr>
                        <a:t>th</a:t>
                      </a:r>
                      <a:r>
                        <a:rPr lang="en-US" sz="1400" b="1" kern="100" dirty="0">
                          <a:solidFill>
                            <a:srgbClr val="002060"/>
                          </a:solidFill>
                          <a:effectLst/>
                        </a:rPr>
                        <a:t> – they are claiming to have good sunrise and sunset data points-so seems reliable but no pictures of their data.</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5059690"/>
                  </a:ext>
                </a:extLst>
              </a:tr>
              <a:tr h="380601">
                <a:tc>
                  <a:txBody>
                    <a:bodyPr/>
                    <a:lstStyle/>
                    <a:p>
                      <a:pPr marL="0" marR="0">
                        <a:lnSpc>
                          <a:spcPct val="107000"/>
                        </a:lnSpc>
                        <a:spcBef>
                          <a:spcPts val="0"/>
                        </a:spcBef>
                        <a:spcAft>
                          <a:spcPts val="0"/>
                        </a:spcAft>
                      </a:pPr>
                      <a:r>
                        <a:rPr lang="en-US" sz="1400" kern="100">
                          <a:effectLst/>
                        </a:rPr>
                        <a:t>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Johnny T</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u="sng" kern="100" dirty="0">
                          <a:solidFill>
                            <a:srgbClr val="7030A0"/>
                          </a:solidFill>
                          <a:effectLst/>
                        </a:rPr>
                        <a:t>CCC</a:t>
                      </a:r>
                      <a:r>
                        <a:rPr lang="en-US" sz="1400" b="1" kern="100" dirty="0">
                          <a:solidFill>
                            <a:srgbClr val="7030A0"/>
                          </a:solidFill>
                          <a:effectLst/>
                        </a:rPr>
                        <a:t> Montana</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3/19 … 3/20</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Straight line Method … Collected data on 18</a:t>
                      </a:r>
                      <a:r>
                        <a:rPr lang="en-US" sz="1400" b="1" kern="100" baseline="30000" dirty="0">
                          <a:solidFill>
                            <a:srgbClr val="7030A0"/>
                          </a:solidFill>
                          <a:effectLst/>
                        </a:rPr>
                        <a:t>th</a:t>
                      </a:r>
                      <a:r>
                        <a:rPr lang="en-US" sz="1400" b="1" kern="100" dirty="0">
                          <a:solidFill>
                            <a:srgbClr val="7030A0"/>
                          </a:solidFill>
                          <a:effectLst/>
                        </a:rPr>
                        <a:t> – saw a winter curve &amp; 19</a:t>
                      </a:r>
                      <a:r>
                        <a:rPr lang="en-US" sz="1400" b="1" kern="100" baseline="30000" dirty="0">
                          <a:solidFill>
                            <a:srgbClr val="7030A0"/>
                          </a:solidFill>
                          <a:effectLst/>
                        </a:rPr>
                        <a:t>th</a:t>
                      </a:r>
                      <a:r>
                        <a:rPr lang="en-US" sz="1400" b="1" kern="100" dirty="0">
                          <a:solidFill>
                            <a:srgbClr val="7030A0"/>
                          </a:solidFill>
                          <a:effectLst/>
                        </a:rPr>
                        <a:t> thought it was straight – 44 min into CCC video</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2968833"/>
                  </a:ext>
                </a:extLst>
              </a:tr>
              <a:tr h="185981">
                <a:tc>
                  <a:txBody>
                    <a:bodyPr/>
                    <a:lstStyle/>
                    <a:p>
                      <a:pPr marL="0" marR="0">
                        <a:lnSpc>
                          <a:spcPct val="107000"/>
                        </a:lnSpc>
                        <a:spcBef>
                          <a:spcPts val="0"/>
                        </a:spcBef>
                        <a:spcAft>
                          <a:spcPts val="0"/>
                        </a:spcAft>
                      </a:pPr>
                      <a:r>
                        <a:rPr lang="en-US" sz="1400" kern="100">
                          <a:effectLst/>
                        </a:rPr>
                        <a:t>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Remnant of the Light</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Moab UT</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clouds</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Inconclusive </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5575117"/>
                  </a:ext>
                </a:extLst>
              </a:tr>
              <a:tr h="380601">
                <a:tc>
                  <a:txBody>
                    <a:bodyPr/>
                    <a:lstStyle/>
                    <a:p>
                      <a:pPr marL="0" marR="0">
                        <a:lnSpc>
                          <a:spcPct val="107000"/>
                        </a:lnSpc>
                        <a:spcBef>
                          <a:spcPts val="0"/>
                        </a:spcBef>
                        <a:spcAft>
                          <a:spcPts val="0"/>
                        </a:spcAft>
                      </a:pPr>
                      <a:r>
                        <a:rPr lang="en-US" sz="1400" kern="100">
                          <a:effectLst/>
                        </a:rPr>
                        <a:t>E3</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Tim A</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u="sng" kern="100" dirty="0">
                          <a:solidFill>
                            <a:srgbClr val="7030A0"/>
                          </a:solidFill>
                          <a:effectLst/>
                        </a:rPr>
                        <a:t>CCC</a:t>
                      </a:r>
                      <a:r>
                        <a:rPr lang="en-US" sz="1400" b="1" kern="100" dirty="0">
                          <a:solidFill>
                            <a:srgbClr val="7030A0"/>
                          </a:solidFill>
                          <a:effectLst/>
                        </a:rPr>
                        <a:t> Calgary AB</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3/19 … 3/20</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Straight line method … collected data on 21</a:t>
                      </a:r>
                      <a:r>
                        <a:rPr lang="en-US" sz="1400" b="1" kern="100" baseline="30000" dirty="0">
                          <a:solidFill>
                            <a:srgbClr val="7030A0"/>
                          </a:solidFill>
                          <a:effectLst/>
                        </a:rPr>
                        <a:t>st</a:t>
                      </a:r>
                      <a:r>
                        <a:rPr lang="en-US" sz="1400" b="1" kern="100" dirty="0">
                          <a:solidFill>
                            <a:srgbClr val="7030A0"/>
                          </a:solidFill>
                          <a:effectLst/>
                        </a:rPr>
                        <a:t> – 49 min in CCC video; long spread of large data points – good early morning points.</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1542255"/>
                  </a:ext>
                </a:extLst>
              </a:tr>
              <a:tr h="575221">
                <a:tc>
                  <a:txBody>
                    <a:bodyPr/>
                    <a:lstStyle/>
                    <a:p>
                      <a:pPr marL="0" marR="0">
                        <a:lnSpc>
                          <a:spcPct val="107000"/>
                        </a:lnSpc>
                        <a:spcBef>
                          <a:spcPts val="0"/>
                        </a:spcBef>
                        <a:spcAft>
                          <a:spcPts val="0"/>
                        </a:spcAft>
                      </a:pPr>
                      <a:r>
                        <a:rPr lang="en-US" sz="1400" kern="100">
                          <a:effectLst/>
                        </a:rPr>
                        <a:t>D4</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Rob Barron</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Vallejo CA</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 </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Armillary sundial…the video he shared on his channel was from the 20</a:t>
                      </a:r>
                      <a:r>
                        <a:rPr lang="en-US" sz="1400" b="1" kern="100" baseline="30000" dirty="0">
                          <a:solidFill>
                            <a:srgbClr val="002060"/>
                          </a:solidFill>
                          <a:effectLst/>
                        </a:rPr>
                        <a:t>th</a:t>
                      </a:r>
                      <a:r>
                        <a:rPr lang="en-US" sz="1400" b="1" kern="100" dirty="0">
                          <a:solidFill>
                            <a:srgbClr val="002060"/>
                          </a:solidFill>
                          <a:effectLst/>
                        </a:rPr>
                        <a:t> but he mentioned he thought the line looked centered on the previous day as well – in an earlier video he was still seeing winter curves prior to the 18</a:t>
                      </a:r>
                      <a:r>
                        <a:rPr lang="en-US" sz="1400" b="1" kern="100" baseline="30000" dirty="0">
                          <a:solidFill>
                            <a:srgbClr val="002060"/>
                          </a:solidFill>
                          <a:effectLst/>
                        </a:rPr>
                        <a:t>th</a:t>
                      </a:r>
                      <a:r>
                        <a:rPr lang="en-US" sz="1400" b="1" kern="100" dirty="0">
                          <a:solidFill>
                            <a:srgbClr val="002060"/>
                          </a:solidFill>
                          <a:effectLst/>
                        </a:rPr>
                        <a:t> </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7762074"/>
                  </a:ext>
                </a:extLst>
              </a:tr>
              <a:tr h="769841">
                <a:tc>
                  <a:txBody>
                    <a:bodyPr/>
                    <a:lstStyle/>
                    <a:p>
                      <a:pPr marL="0" marR="0">
                        <a:lnSpc>
                          <a:spcPct val="107000"/>
                        </a:lnSpc>
                        <a:spcBef>
                          <a:spcPts val="0"/>
                        </a:spcBef>
                        <a:spcAft>
                          <a:spcPts val="0"/>
                        </a:spcAft>
                      </a:pPr>
                      <a:r>
                        <a:rPr lang="en-US" sz="1400" kern="100">
                          <a:effectLst/>
                        </a:rPr>
                        <a:t>W9</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Allan </a:t>
                      </a:r>
                      <a:r>
                        <a:rPr lang="en-US" sz="1400" b="1" kern="100" dirty="0" err="1">
                          <a:solidFill>
                            <a:srgbClr val="C00000"/>
                          </a:solidFill>
                          <a:effectLst/>
                        </a:rPr>
                        <a:t>Riek</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Eastern Australia</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3/20 … 3/21</a:t>
                      </a:r>
                    </a:p>
                    <a:p>
                      <a:pPr marL="0" marR="0">
                        <a:lnSpc>
                          <a:spcPct val="107000"/>
                        </a:lnSpc>
                        <a:spcBef>
                          <a:spcPts val="0"/>
                        </a:spcBef>
                        <a:spcAft>
                          <a:spcPts val="0"/>
                        </a:spcAft>
                      </a:pPr>
                      <a:r>
                        <a:rPr lang="en-US" sz="1400" b="1" kern="100" dirty="0">
                          <a:solidFill>
                            <a:srgbClr val="C00000"/>
                          </a:solidFill>
                          <a:effectLst/>
                        </a:rPr>
                        <a:t> </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Tough call…my assessment of his data is that the straight line was confirmed on the 20</a:t>
                      </a:r>
                      <a:r>
                        <a:rPr lang="en-US" sz="1400" b="1" kern="100" baseline="30000" dirty="0">
                          <a:solidFill>
                            <a:srgbClr val="C00000"/>
                          </a:solidFill>
                          <a:effectLst/>
                        </a:rPr>
                        <a:t>th</a:t>
                      </a:r>
                      <a:r>
                        <a:rPr lang="en-US" sz="1400" b="1" kern="100" dirty="0">
                          <a:solidFill>
                            <a:srgbClr val="C00000"/>
                          </a:solidFill>
                          <a:effectLst/>
                        </a:rPr>
                        <a:t> (approx.) 9 </a:t>
                      </a:r>
                      <a:r>
                        <a:rPr lang="en-US" sz="1400" b="1" kern="100" dirty="0" err="1">
                          <a:solidFill>
                            <a:srgbClr val="C00000"/>
                          </a:solidFill>
                          <a:effectLst/>
                        </a:rPr>
                        <a:t>hrs</a:t>
                      </a:r>
                      <a:r>
                        <a:rPr lang="en-US" sz="1400" b="1" kern="100" dirty="0">
                          <a:solidFill>
                            <a:srgbClr val="C00000"/>
                          </a:solidFill>
                          <a:effectLst/>
                        </a:rPr>
                        <a:t> of data collected – he thought he was also seeing straight line on 21</a:t>
                      </a:r>
                      <a:r>
                        <a:rPr lang="en-US" sz="1400" b="1" kern="100" baseline="30000" dirty="0">
                          <a:solidFill>
                            <a:srgbClr val="C00000"/>
                          </a:solidFill>
                          <a:effectLst/>
                        </a:rPr>
                        <a:t>st</a:t>
                      </a:r>
                      <a:r>
                        <a:rPr lang="en-US" sz="1400" b="1" kern="100" dirty="0">
                          <a:solidFill>
                            <a:srgbClr val="C00000"/>
                          </a:solidFill>
                          <a:effectLst/>
                        </a:rPr>
                        <a:t> – but only ½ day of data collected from 9 AM to 1 PM so I would say his data from the 21</a:t>
                      </a:r>
                      <a:r>
                        <a:rPr lang="en-US" sz="1400" b="1" kern="100" baseline="30000" dirty="0">
                          <a:solidFill>
                            <a:srgbClr val="C00000"/>
                          </a:solidFill>
                          <a:effectLst/>
                        </a:rPr>
                        <a:t>st</a:t>
                      </a:r>
                      <a:r>
                        <a:rPr lang="en-US" sz="1400" b="1" kern="100" dirty="0">
                          <a:solidFill>
                            <a:srgbClr val="C00000"/>
                          </a:solidFill>
                          <a:effectLst/>
                        </a:rPr>
                        <a:t> is unfortunately inconclusive.</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58185963"/>
                  </a:ext>
                </a:extLst>
              </a:tr>
              <a:tr h="380601">
                <a:tc>
                  <a:txBody>
                    <a:bodyPr/>
                    <a:lstStyle/>
                    <a:p>
                      <a:pPr marL="0" marR="0">
                        <a:lnSpc>
                          <a:spcPct val="107000"/>
                        </a:lnSpc>
                        <a:spcBef>
                          <a:spcPts val="0"/>
                        </a:spcBef>
                        <a:spcAft>
                          <a:spcPts val="0"/>
                        </a:spcAft>
                      </a:pPr>
                      <a:r>
                        <a:rPr lang="en-US" sz="1400" kern="100">
                          <a:effectLst/>
                        </a:rPr>
                        <a:t>U8</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chemeClr val="accent2">
                              <a:lumMod val="50000"/>
                            </a:schemeClr>
                          </a:solidFill>
                          <a:effectLst/>
                        </a:rPr>
                        <a:t>Damian </a:t>
                      </a:r>
                      <a:r>
                        <a:rPr lang="en-US" sz="1400" b="1" kern="100" dirty="0" err="1">
                          <a:solidFill>
                            <a:schemeClr val="accent2">
                              <a:lumMod val="50000"/>
                            </a:schemeClr>
                          </a:solidFill>
                          <a:effectLst/>
                        </a:rPr>
                        <a:t>Iaria</a:t>
                      </a:r>
                      <a:endParaRPr lang="en-US" sz="1400" b="1" kern="1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chemeClr val="accent2">
                              <a:lumMod val="50000"/>
                            </a:schemeClr>
                          </a:solidFill>
                          <a:effectLst/>
                        </a:rPr>
                        <a:t>Western Australia</a:t>
                      </a:r>
                      <a:endParaRPr lang="en-US" sz="1400" b="1" kern="1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chemeClr val="accent2">
                              <a:lumMod val="50000"/>
                            </a:schemeClr>
                          </a:solidFill>
                          <a:effectLst/>
                        </a:rPr>
                        <a:t> </a:t>
                      </a:r>
                      <a:endParaRPr lang="en-US" sz="1400" b="1" kern="1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chemeClr val="accent2">
                              <a:lumMod val="50000"/>
                            </a:schemeClr>
                          </a:solidFill>
                          <a:effectLst/>
                        </a:rPr>
                        <a:t>Tough call…straight line data on cutting board was taken on 21</a:t>
                      </a:r>
                      <a:r>
                        <a:rPr lang="en-US" sz="1400" b="1" kern="100" baseline="30000" dirty="0">
                          <a:solidFill>
                            <a:schemeClr val="accent2">
                              <a:lumMod val="50000"/>
                            </a:schemeClr>
                          </a:solidFill>
                          <a:effectLst/>
                        </a:rPr>
                        <a:t>st</a:t>
                      </a:r>
                      <a:r>
                        <a:rPr lang="en-US" sz="1400" b="1" kern="100" dirty="0">
                          <a:solidFill>
                            <a:schemeClr val="accent2">
                              <a:lumMod val="50000"/>
                            </a:schemeClr>
                          </a:solidFill>
                          <a:effectLst/>
                        </a:rPr>
                        <a:t> – straight line or slight curve?</a:t>
                      </a:r>
                      <a:endParaRPr lang="en-US" sz="1400" b="1" kern="100" dirty="0">
                        <a:solidFill>
                          <a:schemeClr val="accent2">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9466311"/>
                  </a:ext>
                </a:extLst>
              </a:tr>
              <a:tr h="185981">
                <a:tc>
                  <a:txBody>
                    <a:bodyPr/>
                    <a:lstStyle/>
                    <a:p>
                      <a:pPr marL="0" marR="0">
                        <a:lnSpc>
                          <a:spcPct val="107000"/>
                        </a:lnSpc>
                        <a:spcBef>
                          <a:spcPts val="0"/>
                        </a:spcBef>
                        <a:spcAft>
                          <a:spcPts val="0"/>
                        </a:spcAft>
                      </a:pPr>
                      <a:r>
                        <a:rPr lang="en-US" sz="1400" kern="100">
                          <a:effectLst/>
                        </a:rPr>
                        <a:t>N5</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a:solidFill>
                            <a:srgbClr val="C00000"/>
                          </a:solidFill>
                          <a:effectLst/>
                        </a:rPr>
                        <a:t>Nick VanderLaan</a:t>
                      </a:r>
                      <a:endParaRPr lang="en-US" sz="1400" b="1" kern="10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a:solidFill>
                            <a:srgbClr val="C00000"/>
                          </a:solidFill>
                          <a:effectLst/>
                        </a:rPr>
                        <a:t>Cairo, Egypt</a:t>
                      </a:r>
                      <a:endParaRPr lang="en-US" sz="1400" b="1" kern="10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a:solidFill>
                            <a:srgbClr val="C00000"/>
                          </a:solidFill>
                          <a:effectLst/>
                        </a:rPr>
                        <a:t> </a:t>
                      </a:r>
                      <a:endParaRPr lang="en-US" sz="1400" b="1" kern="10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Inconclusive, but he was thinking the straight line happened on the 20</a:t>
                      </a:r>
                      <a:r>
                        <a:rPr lang="en-US" sz="1400" b="1" kern="100" baseline="30000" dirty="0">
                          <a:solidFill>
                            <a:srgbClr val="C00000"/>
                          </a:solidFill>
                          <a:effectLst/>
                        </a:rPr>
                        <a:t>th</a:t>
                      </a:r>
                      <a:r>
                        <a:rPr lang="en-US" sz="1400" b="1" kern="100" dirty="0">
                          <a:solidFill>
                            <a:srgbClr val="C00000"/>
                          </a:solidFill>
                          <a:effectLst/>
                        </a:rPr>
                        <a:t> </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2482969"/>
                  </a:ext>
                </a:extLst>
              </a:tr>
              <a:tr h="380601">
                <a:tc>
                  <a:txBody>
                    <a:bodyPr/>
                    <a:lstStyle/>
                    <a:p>
                      <a:pPr marL="0" marR="0">
                        <a:lnSpc>
                          <a:spcPct val="107000"/>
                        </a:lnSpc>
                        <a:spcBef>
                          <a:spcPts val="0"/>
                        </a:spcBef>
                        <a:spcAft>
                          <a:spcPts val="0"/>
                        </a:spcAft>
                      </a:pPr>
                      <a:r>
                        <a:rPr lang="en-US" sz="1400" kern="100" dirty="0">
                          <a:effectLst/>
                        </a:rPr>
                        <a:t>N9</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Anonymous Truth Seeker</a:t>
                      </a:r>
                      <a:endParaRPr lang="en-US" sz="16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South Africa</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3/20 … 3/21</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Straight line method …straight line the afternoon of the 20</a:t>
                      </a:r>
                      <a:r>
                        <a:rPr lang="en-US" sz="1400" b="1" kern="100" baseline="30000" dirty="0">
                          <a:solidFill>
                            <a:srgbClr val="002060"/>
                          </a:solidFill>
                          <a:effectLst/>
                        </a:rPr>
                        <a:t>th</a:t>
                      </a:r>
                      <a:r>
                        <a:rPr lang="en-US" sz="1400" b="1" kern="100" dirty="0">
                          <a:solidFill>
                            <a:srgbClr val="002060"/>
                          </a:solidFill>
                          <a:effectLst/>
                        </a:rPr>
                        <a:t> &amp; [??]  marks on the 21</a:t>
                      </a:r>
                      <a:r>
                        <a:rPr lang="en-US" sz="1400" b="1" kern="100" baseline="30000" dirty="0">
                          <a:solidFill>
                            <a:srgbClr val="002060"/>
                          </a:solidFill>
                          <a:effectLst/>
                        </a:rPr>
                        <a:t>st</a:t>
                      </a:r>
                      <a:r>
                        <a:rPr lang="en-US" sz="1400" b="1" kern="100" dirty="0">
                          <a:solidFill>
                            <a:srgbClr val="002060"/>
                          </a:solidFill>
                          <a:effectLst/>
                        </a:rPr>
                        <a:t> </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1481093"/>
                  </a:ext>
                </a:extLst>
              </a:tr>
              <a:tr h="185981">
                <a:tc>
                  <a:txBody>
                    <a:bodyPr/>
                    <a:lstStyle/>
                    <a:p>
                      <a:pPr marL="0" marR="0">
                        <a:lnSpc>
                          <a:spcPct val="107000"/>
                        </a:lnSpc>
                        <a:spcBef>
                          <a:spcPts val="0"/>
                        </a:spcBef>
                        <a:spcAft>
                          <a:spcPts val="0"/>
                        </a:spcAft>
                      </a:pPr>
                      <a:r>
                        <a:rPr lang="en-US" sz="1400" kern="100">
                          <a:effectLst/>
                        </a:rPr>
                        <a:t>H</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Juan Carlos</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Santiago, Chile</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clouds</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C00000"/>
                          </a:solidFill>
                          <a:effectLst/>
                        </a:rPr>
                        <a:t>Inconclusive </a:t>
                      </a:r>
                      <a:endParaRPr lang="en-US" sz="1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92196788"/>
                  </a:ext>
                </a:extLst>
              </a:tr>
              <a:tr h="380601">
                <a:tc>
                  <a:txBody>
                    <a:bodyPr/>
                    <a:lstStyle/>
                    <a:p>
                      <a:pPr marL="0" marR="0">
                        <a:lnSpc>
                          <a:spcPct val="107000"/>
                        </a:lnSpc>
                        <a:spcBef>
                          <a:spcPts val="0"/>
                        </a:spcBef>
                        <a:spcAft>
                          <a:spcPts val="0"/>
                        </a:spcAft>
                      </a:pPr>
                      <a:r>
                        <a:rPr lang="en-US" sz="1400" kern="100">
                          <a:effectLst/>
                        </a:rPr>
                        <a:t>G</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Faith Child on FB &amp; YT</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West Virginia</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3/20… 3/21</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002060"/>
                          </a:solidFill>
                          <a:effectLst/>
                        </a:rPr>
                        <a:t>Confirmed by 3 days of running data … opposite curves on the 19</a:t>
                      </a:r>
                      <a:r>
                        <a:rPr lang="en-US" sz="1400" b="1" kern="100" baseline="30000" dirty="0">
                          <a:solidFill>
                            <a:srgbClr val="002060"/>
                          </a:solidFill>
                          <a:effectLst/>
                        </a:rPr>
                        <a:t>th</a:t>
                      </a:r>
                      <a:r>
                        <a:rPr lang="en-US" sz="1400" b="1" kern="100" dirty="0">
                          <a:solidFill>
                            <a:srgbClr val="002060"/>
                          </a:solidFill>
                          <a:effectLst/>
                        </a:rPr>
                        <a:t> &amp; 21</a:t>
                      </a:r>
                      <a:r>
                        <a:rPr lang="en-US" sz="1400" b="1" kern="100" baseline="30000" dirty="0">
                          <a:solidFill>
                            <a:srgbClr val="002060"/>
                          </a:solidFill>
                          <a:effectLst/>
                        </a:rPr>
                        <a:t>st</a:t>
                      </a:r>
                      <a:r>
                        <a:rPr lang="en-US" sz="1400" b="1" kern="100" dirty="0">
                          <a:solidFill>
                            <a:srgbClr val="002060"/>
                          </a:solidFill>
                          <a:effectLst/>
                        </a:rPr>
                        <a:t> – straight line on 20</a:t>
                      </a:r>
                      <a:r>
                        <a:rPr lang="en-US" sz="1400" b="1" kern="100" baseline="30000" dirty="0">
                          <a:solidFill>
                            <a:srgbClr val="002060"/>
                          </a:solidFill>
                          <a:effectLst/>
                        </a:rPr>
                        <a:t>th</a:t>
                      </a:r>
                      <a:r>
                        <a:rPr lang="en-US" sz="1400" b="1" kern="100" dirty="0">
                          <a:solidFill>
                            <a:srgbClr val="002060"/>
                          </a:solidFill>
                          <a:effectLst/>
                        </a:rPr>
                        <a:t> – approx. 9-10 </a:t>
                      </a:r>
                      <a:r>
                        <a:rPr lang="en-US" sz="1400" b="1" kern="100" dirty="0" err="1">
                          <a:solidFill>
                            <a:srgbClr val="002060"/>
                          </a:solidFill>
                          <a:effectLst/>
                        </a:rPr>
                        <a:t>hrs</a:t>
                      </a:r>
                      <a:r>
                        <a:rPr lang="en-US" sz="1400" b="1" kern="100" dirty="0">
                          <a:solidFill>
                            <a:srgbClr val="002060"/>
                          </a:solidFill>
                          <a:effectLst/>
                        </a:rPr>
                        <a:t> of sundial marks collected each day.</a:t>
                      </a:r>
                      <a:endParaRPr lang="en-US" sz="14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79191890"/>
                  </a:ext>
                </a:extLst>
              </a:tr>
              <a:tr h="185981">
                <a:tc>
                  <a:txBody>
                    <a:bodyPr/>
                    <a:lstStyle/>
                    <a:p>
                      <a:pPr marL="0" marR="0">
                        <a:lnSpc>
                          <a:spcPct val="107000"/>
                        </a:lnSpc>
                        <a:spcBef>
                          <a:spcPts val="0"/>
                        </a:spcBef>
                        <a:spcAft>
                          <a:spcPts val="0"/>
                        </a:spcAft>
                      </a:pPr>
                      <a:r>
                        <a:rPr lang="en-US" sz="1400" kern="100">
                          <a:effectLst/>
                        </a:rPr>
                        <a:t>G5</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a:effectLst/>
                        </a:rPr>
                        <a:t>Anonymous J&amp;E</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a:effectLst/>
                        </a:rPr>
                        <a:t>Florida </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dirty="0">
                          <a:effectLst/>
                        </a:rPr>
                        <a:t>3/20 … 3/21</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kern="100" dirty="0">
                          <a:effectLst/>
                        </a:rPr>
                        <a:t>Armillary sundial</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75329680"/>
                  </a:ext>
                </a:extLst>
              </a:tr>
              <a:tr h="185981">
                <a:tc>
                  <a:txBody>
                    <a:bodyPr/>
                    <a:lstStyle/>
                    <a:p>
                      <a:pPr marL="0" marR="0">
                        <a:lnSpc>
                          <a:spcPct val="107000"/>
                        </a:lnSpc>
                        <a:spcBef>
                          <a:spcPts val="0"/>
                        </a:spcBef>
                        <a:spcAft>
                          <a:spcPts val="0"/>
                        </a:spcAft>
                      </a:pPr>
                      <a:r>
                        <a:rPr lang="en-US" sz="1400" kern="100">
                          <a:effectLst/>
                        </a:rPr>
                        <a:t>F</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Rebecca Thomas </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u="sng" kern="100">
                          <a:solidFill>
                            <a:srgbClr val="7030A0"/>
                          </a:solidFill>
                          <a:effectLst/>
                        </a:rPr>
                        <a:t>CCC</a:t>
                      </a:r>
                      <a:r>
                        <a:rPr lang="en-US" sz="1400" b="1" kern="100">
                          <a:solidFill>
                            <a:srgbClr val="7030A0"/>
                          </a:solidFill>
                          <a:effectLst/>
                        </a:rPr>
                        <a:t> Facebook Michigan</a:t>
                      </a:r>
                      <a:endParaRPr lang="en-US" sz="1400" b="1" kern="10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a:solidFill>
                            <a:srgbClr val="7030A0"/>
                          </a:solidFill>
                          <a:effectLst/>
                        </a:rPr>
                        <a:t>3/20 … 3/21</a:t>
                      </a:r>
                      <a:endParaRPr lang="en-US" sz="1400" b="1" kern="10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Straight line method</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95345117"/>
                  </a:ext>
                </a:extLst>
              </a:tr>
              <a:tr h="380601">
                <a:tc>
                  <a:txBody>
                    <a:bodyPr/>
                    <a:lstStyle/>
                    <a:p>
                      <a:pPr marL="0" marR="0">
                        <a:lnSpc>
                          <a:spcPct val="107000"/>
                        </a:lnSpc>
                        <a:spcBef>
                          <a:spcPts val="0"/>
                        </a:spcBef>
                        <a:spcAft>
                          <a:spcPts val="0"/>
                        </a:spcAft>
                      </a:pPr>
                      <a:r>
                        <a:rPr lang="en-US" sz="1400" kern="100">
                          <a:effectLst/>
                        </a:rPr>
                        <a:t>F</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M&amp;K (Kim)</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u="sng" kern="100" dirty="0">
                          <a:solidFill>
                            <a:srgbClr val="7030A0"/>
                          </a:solidFill>
                          <a:effectLst/>
                        </a:rPr>
                        <a:t>CCC</a:t>
                      </a:r>
                      <a:r>
                        <a:rPr lang="en-US" sz="1400" b="1" kern="100" dirty="0">
                          <a:solidFill>
                            <a:srgbClr val="7030A0"/>
                          </a:solidFill>
                          <a:effectLst/>
                        </a:rPr>
                        <a:t> Michigan</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3/20… 3.21</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0"/>
                        </a:spcBef>
                        <a:spcAft>
                          <a:spcPts val="0"/>
                        </a:spcAft>
                      </a:pPr>
                      <a:r>
                        <a:rPr lang="en-US" sz="1400" b="1" kern="100" dirty="0">
                          <a:solidFill>
                            <a:srgbClr val="7030A0"/>
                          </a:solidFill>
                          <a:effectLst/>
                        </a:rPr>
                        <a:t>Touch call…looked VERY close to a straight line on the 20</a:t>
                      </a:r>
                      <a:r>
                        <a:rPr lang="en-US" sz="1400" b="1" kern="100" baseline="30000" dirty="0">
                          <a:solidFill>
                            <a:srgbClr val="7030A0"/>
                          </a:solidFill>
                          <a:effectLst/>
                        </a:rPr>
                        <a:t>th</a:t>
                      </a:r>
                      <a:r>
                        <a:rPr lang="en-US" sz="1400" b="1" kern="100" dirty="0">
                          <a:solidFill>
                            <a:srgbClr val="7030A0"/>
                          </a:solidFill>
                          <a:effectLst/>
                        </a:rPr>
                        <a:t> – 31 min into the CCC summary video   [PS:  Kim used the straight line method.]</a:t>
                      </a:r>
                      <a:endParaRPr lang="en-US" sz="1400" b="1"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txBody>
                  <a:tcPr marL="60854" marR="6085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8835843"/>
                  </a:ext>
                </a:extLst>
              </a:tr>
            </a:tbl>
          </a:graphicData>
        </a:graphic>
      </p:graphicFrame>
    </p:spTree>
    <p:extLst>
      <p:ext uri="{BB962C8B-B14F-4D97-AF65-F5344CB8AC3E}">
        <p14:creationId xmlns:p14="http://schemas.microsoft.com/office/powerpoint/2010/main" val="2097822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1C6520-BBA2-67FC-46D1-AC77BC1FA4C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6128" y="0"/>
            <a:ext cx="11228811" cy="5151670"/>
          </a:xfrm>
          <a:prstGeom prst="rect">
            <a:avLst/>
          </a:prstGeom>
          <a:ln>
            <a:solidFill>
              <a:srgbClr val="7030A0"/>
            </a:solidFill>
          </a:ln>
        </p:spPr>
      </p:pic>
      <p:pic>
        <p:nvPicPr>
          <p:cNvPr id="10" name="Picture 9">
            <a:extLst>
              <a:ext uri="{FF2B5EF4-FFF2-40B4-BE49-F238E27FC236}">
                <a16:creationId xmlns:a16="http://schemas.microsoft.com/office/drawing/2014/main" id="{1C381696-D720-2E6E-BE2C-308D153D98B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00300" y="4128875"/>
            <a:ext cx="8467913" cy="2645149"/>
          </a:xfrm>
          <a:prstGeom prst="rect">
            <a:avLst/>
          </a:prstGeom>
          <a:ln>
            <a:solidFill>
              <a:schemeClr val="tx1"/>
            </a:solidFill>
          </a:ln>
        </p:spPr>
      </p:pic>
      <p:sp>
        <p:nvSpPr>
          <p:cNvPr id="11" name="Oval 10">
            <a:extLst>
              <a:ext uri="{FF2B5EF4-FFF2-40B4-BE49-F238E27FC236}">
                <a16:creationId xmlns:a16="http://schemas.microsoft.com/office/drawing/2014/main" id="{5089D2EB-A857-8BB0-3674-4A0B50C5CD0F}"/>
              </a:ext>
            </a:extLst>
          </p:cNvPr>
          <p:cNvSpPr/>
          <p:nvPr/>
        </p:nvSpPr>
        <p:spPr>
          <a:xfrm>
            <a:off x="10133045" y="2837621"/>
            <a:ext cx="687970" cy="833848"/>
          </a:xfrm>
          <a:prstGeom prst="ellipse">
            <a:avLst/>
          </a:prstGeom>
          <a:no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8BA1B9C-137C-6A90-CAF7-CC0E3FBB39CC}"/>
              </a:ext>
            </a:extLst>
          </p:cNvPr>
          <p:cNvSpPr/>
          <p:nvPr/>
        </p:nvSpPr>
        <p:spPr>
          <a:xfrm>
            <a:off x="2363051" y="889908"/>
            <a:ext cx="502062"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7821A8A-97B3-5A29-C31F-FE62394C7696}"/>
              </a:ext>
            </a:extLst>
          </p:cNvPr>
          <p:cNvSpPr/>
          <p:nvPr/>
        </p:nvSpPr>
        <p:spPr>
          <a:xfrm>
            <a:off x="2614082" y="1201369"/>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D9288B1-6DAF-6FE7-A3BA-472430E4FE4D}"/>
              </a:ext>
            </a:extLst>
          </p:cNvPr>
          <p:cNvSpPr/>
          <p:nvPr/>
        </p:nvSpPr>
        <p:spPr>
          <a:xfrm>
            <a:off x="3391593" y="1258625"/>
            <a:ext cx="367619" cy="311461"/>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14D4A943-C22D-561D-8E10-4CE4113C33A4}"/>
              </a:ext>
            </a:extLst>
          </p:cNvPr>
          <p:cNvSpPr/>
          <p:nvPr/>
        </p:nvSpPr>
        <p:spPr>
          <a:xfrm>
            <a:off x="3279669" y="1055189"/>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580A6F4E-BA85-2243-9BA7-18ABFC3DB93B}"/>
              </a:ext>
            </a:extLst>
          </p:cNvPr>
          <p:cNvSpPr txBox="1"/>
          <p:nvPr/>
        </p:nvSpPr>
        <p:spPr>
          <a:xfrm>
            <a:off x="7352527" y="436723"/>
            <a:ext cx="3913212" cy="1754326"/>
          </a:xfrm>
          <a:prstGeom prst="rect">
            <a:avLst/>
          </a:prstGeom>
          <a:solidFill>
            <a:schemeClr val="bg1"/>
          </a:solidFill>
          <a:ln>
            <a:solidFill>
              <a:schemeClr val="tx1"/>
            </a:solidFill>
          </a:ln>
        </p:spPr>
        <p:txBody>
          <a:bodyPr wrap="square" rtlCol="0">
            <a:spAutoFit/>
          </a:bodyPr>
          <a:lstStyle/>
          <a:p>
            <a:r>
              <a:rPr lang="en-US" b="1" dirty="0">
                <a:ln w="0"/>
                <a:solidFill>
                  <a:schemeClr val="accent1"/>
                </a:solidFill>
                <a:effectLst>
                  <a:outerShdw blurRad="38100" dist="25400" dir="5400000" algn="ctr" rotWithShape="0">
                    <a:srgbClr val="6E747A">
                      <a:alpha val="43000"/>
                    </a:srgbClr>
                  </a:outerShdw>
                </a:effectLst>
              </a:rPr>
              <a:t>Summary of Best Data Collected:</a:t>
            </a:r>
          </a:p>
          <a:p>
            <a:r>
              <a:rPr lang="en-US" b="1" u="sng" dirty="0">
                <a:ln>
                  <a:solidFill>
                    <a:schemeClr val="accent6">
                      <a:lumMod val="50000"/>
                    </a:schemeClr>
                  </a:solidFill>
                </a:ln>
                <a:solidFill>
                  <a:srgbClr val="00B050"/>
                </a:solidFill>
                <a:effectLst>
                  <a:outerShdw blurRad="38100" dist="38100" dir="2700000" algn="tl">
                    <a:srgbClr val="000000">
                      <a:alpha val="43137"/>
                    </a:srgbClr>
                  </a:outerShdw>
                </a:effectLst>
              </a:rPr>
              <a:t>Green F: Arkansas data</a:t>
            </a:r>
            <a:r>
              <a:rPr lang="en-US" b="1" dirty="0">
                <a:ln>
                  <a:solidFill>
                    <a:schemeClr val="accent6">
                      <a:lumMod val="50000"/>
                    </a:schemeClr>
                  </a:solidFill>
                </a:ln>
                <a:solidFill>
                  <a:srgbClr val="00B050"/>
                </a:solidFill>
              </a:rPr>
              <a:t> **</a:t>
            </a:r>
          </a:p>
          <a:p>
            <a:r>
              <a:rPr lang="en-US" b="1" dirty="0">
                <a:solidFill>
                  <a:srgbClr val="7030A0"/>
                </a:solidFill>
              </a:rPr>
              <a:t>Purple E/E3: Data 4 CCC Members ****</a:t>
            </a:r>
            <a:br>
              <a:rPr lang="en-US" b="1" dirty="0">
                <a:solidFill>
                  <a:srgbClr val="7030A0"/>
                </a:solidFill>
              </a:rPr>
            </a:br>
            <a:r>
              <a:rPr lang="en-US" b="1" dirty="0">
                <a:solidFill>
                  <a:srgbClr val="7030A0"/>
                </a:solidFill>
              </a:rPr>
              <a:t>  Alberta/Montana/Michigan [2]</a:t>
            </a:r>
          </a:p>
          <a:p>
            <a:r>
              <a:rPr lang="en-US" b="1" dirty="0">
                <a:solidFill>
                  <a:srgbClr val="002060"/>
                </a:solidFill>
              </a:rPr>
              <a:t>G: Faith Child Data ** West Virginia</a:t>
            </a:r>
          </a:p>
          <a:p>
            <a:r>
              <a:rPr lang="en-US" b="1" dirty="0">
                <a:solidFill>
                  <a:schemeClr val="accent1">
                    <a:lumMod val="75000"/>
                  </a:schemeClr>
                </a:solidFill>
              </a:rPr>
              <a:t>D4: Rob B data **  California</a:t>
            </a:r>
            <a:endParaRPr lang="en-US" dirty="0">
              <a:solidFill>
                <a:schemeClr val="accent1">
                  <a:lumMod val="75000"/>
                </a:schemeClr>
              </a:solidFill>
            </a:endParaRPr>
          </a:p>
        </p:txBody>
      </p:sp>
      <p:sp>
        <p:nvSpPr>
          <p:cNvPr id="17" name="Oval 16">
            <a:extLst>
              <a:ext uri="{FF2B5EF4-FFF2-40B4-BE49-F238E27FC236}">
                <a16:creationId xmlns:a16="http://schemas.microsoft.com/office/drawing/2014/main" id="{7471884E-DF25-106F-E2D2-2CADFC4DDFC2}"/>
              </a:ext>
            </a:extLst>
          </p:cNvPr>
          <p:cNvSpPr/>
          <p:nvPr/>
        </p:nvSpPr>
        <p:spPr>
          <a:xfrm>
            <a:off x="2909815" y="1331748"/>
            <a:ext cx="367619" cy="311461"/>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8" name="Oval 17">
            <a:extLst>
              <a:ext uri="{FF2B5EF4-FFF2-40B4-BE49-F238E27FC236}">
                <a16:creationId xmlns:a16="http://schemas.microsoft.com/office/drawing/2014/main" id="{4144FD00-D61E-AB19-BFF8-006A9C21D1CC}"/>
              </a:ext>
            </a:extLst>
          </p:cNvPr>
          <p:cNvSpPr/>
          <p:nvPr/>
        </p:nvSpPr>
        <p:spPr>
          <a:xfrm>
            <a:off x="2221116" y="1366650"/>
            <a:ext cx="502062" cy="311461"/>
          </a:xfrm>
          <a:prstGeom prst="ellipse">
            <a:avLst/>
          </a:prstGeom>
          <a:noFill/>
          <a:ln w="28575">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lumMod val="50000"/>
                </a:schemeClr>
              </a:solidFill>
            </a:endParaRPr>
          </a:p>
        </p:txBody>
      </p:sp>
      <p:sp>
        <p:nvSpPr>
          <p:cNvPr id="19" name="Oval 18">
            <a:extLst>
              <a:ext uri="{FF2B5EF4-FFF2-40B4-BE49-F238E27FC236}">
                <a16:creationId xmlns:a16="http://schemas.microsoft.com/office/drawing/2014/main" id="{9FF2ADAE-A0F7-BD63-B276-8894F5AB4320}"/>
              </a:ext>
            </a:extLst>
          </p:cNvPr>
          <p:cNvSpPr/>
          <p:nvPr/>
        </p:nvSpPr>
        <p:spPr>
          <a:xfrm>
            <a:off x="6361837" y="3060442"/>
            <a:ext cx="514823" cy="388207"/>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C3D96730-7047-54F0-912D-6A9C99B507D6}"/>
              </a:ext>
            </a:extLst>
          </p:cNvPr>
          <p:cNvSpPr txBox="1"/>
          <p:nvPr/>
        </p:nvSpPr>
        <p:spPr>
          <a:xfrm>
            <a:off x="3214304" y="3471868"/>
            <a:ext cx="7357537" cy="369332"/>
          </a:xfrm>
          <a:prstGeom prst="rect">
            <a:avLst/>
          </a:prstGeom>
          <a:solidFill>
            <a:schemeClr val="accent5">
              <a:lumMod val="60000"/>
              <a:lumOff val="40000"/>
            </a:schemeClr>
          </a:solidFill>
          <a:effectLst>
            <a:softEdge rad="127000"/>
          </a:effectLst>
        </p:spPr>
        <p:txBody>
          <a:bodyPr wrap="square" rtlCol="0">
            <a:spAutoFit/>
          </a:bodyPr>
          <a:lstStyle/>
          <a:p>
            <a:pPr algn="ctr"/>
            <a:r>
              <a:rPr lang="en-US" b="1" dirty="0">
                <a:ln>
                  <a:solidFill>
                    <a:srgbClr val="002060"/>
                  </a:solidFill>
                </a:ln>
                <a:solidFill>
                  <a:srgbClr val="00B050"/>
                </a:solidFill>
              </a:rPr>
              <a:t>It appears the 1</a:t>
            </a:r>
            <a:r>
              <a:rPr lang="en-US" b="1" baseline="30000" dirty="0">
                <a:ln>
                  <a:solidFill>
                    <a:srgbClr val="002060"/>
                  </a:solidFill>
                </a:ln>
                <a:solidFill>
                  <a:srgbClr val="00B050"/>
                </a:solidFill>
              </a:rPr>
              <a:t>st</a:t>
            </a:r>
            <a:r>
              <a:rPr lang="en-US" b="1" dirty="0">
                <a:ln>
                  <a:solidFill>
                    <a:srgbClr val="002060"/>
                  </a:solidFill>
                </a:ln>
                <a:solidFill>
                  <a:srgbClr val="00B050"/>
                </a:solidFill>
              </a:rPr>
              <a:t> day of spring may have begun somewhere in time zone F.</a:t>
            </a:r>
            <a:endParaRPr lang="en-US" dirty="0">
              <a:solidFill>
                <a:srgbClr val="00B050"/>
              </a:solidFill>
            </a:endParaRPr>
          </a:p>
        </p:txBody>
      </p:sp>
      <p:sp>
        <p:nvSpPr>
          <p:cNvPr id="22" name="TextBox 21">
            <a:extLst>
              <a:ext uri="{FF2B5EF4-FFF2-40B4-BE49-F238E27FC236}">
                <a16:creationId xmlns:a16="http://schemas.microsoft.com/office/drawing/2014/main" id="{74674EDA-40C7-236C-6EDA-43CEB69C441B}"/>
              </a:ext>
            </a:extLst>
          </p:cNvPr>
          <p:cNvSpPr txBox="1"/>
          <p:nvPr/>
        </p:nvSpPr>
        <p:spPr>
          <a:xfrm>
            <a:off x="3463477" y="2149603"/>
            <a:ext cx="7357537" cy="968278"/>
          </a:xfrm>
          <a:prstGeom prst="rect">
            <a:avLst/>
          </a:prstGeom>
          <a:noFill/>
        </p:spPr>
        <p:txBody>
          <a:bodyPr wrap="square">
            <a:spAutoFit/>
          </a:bodyPr>
          <a:lstStyle/>
          <a:p>
            <a:pPr marL="0" marR="0">
              <a:lnSpc>
                <a:spcPct val="107000"/>
              </a:lnSpc>
              <a:spcBef>
                <a:spcPts val="0"/>
              </a:spcBef>
              <a:spcAft>
                <a:spcPts val="0"/>
              </a:spcAft>
            </a:pPr>
            <a:r>
              <a:rPr lang="en-US" sz="1800" b="1" kern="100" dirty="0">
                <a:ln>
                  <a:solidFill>
                    <a:srgbClr val="002060"/>
                  </a:solidFill>
                </a:ln>
                <a:solidFill>
                  <a:srgbClr val="00B050"/>
                </a:solidFill>
                <a:effectLst/>
              </a:rPr>
              <a:t>From Arkansas:  Straight line method (confirmed the day of the 19</a:t>
            </a:r>
            <a:r>
              <a:rPr lang="en-US" sz="1800" b="1" kern="100" baseline="30000" dirty="0">
                <a:ln>
                  <a:solidFill>
                    <a:srgbClr val="002060"/>
                  </a:solidFill>
                </a:ln>
                <a:solidFill>
                  <a:srgbClr val="00B050"/>
                </a:solidFill>
                <a:effectLst/>
              </a:rPr>
              <a:t>th</a:t>
            </a:r>
            <a:r>
              <a:rPr lang="en-US" sz="1800" b="1" kern="100" dirty="0">
                <a:ln>
                  <a:solidFill>
                    <a:srgbClr val="002060"/>
                  </a:solidFill>
                </a:ln>
                <a:solidFill>
                  <a:srgbClr val="00B050"/>
                </a:solidFill>
                <a:effectLst/>
              </a:rPr>
              <a:t>) &amp; they saw a spring curve on the 20</a:t>
            </a:r>
            <a:r>
              <a:rPr lang="en-US" sz="1800" b="1" kern="100" baseline="30000" dirty="0">
                <a:ln>
                  <a:solidFill>
                    <a:srgbClr val="002060"/>
                  </a:solidFill>
                </a:ln>
                <a:solidFill>
                  <a:srgbClr val="00B050"/>
                </a:solidFill>
                <a:effectLst/>
              </a:rPr>
              <a:t>th</a:t>
            </a:r>
            <a:r>
              <a:rPr lang="en-US" sz="1800" b="1" kern="100" dirty="0">
                <a:ln>
                  <a:solidFill>
                    <a:srgbClr val="002060"/>
                  </a:solidFill>
                </a:ln>
                <a:solidFill>
                  <a:srgbClr val="00B050"/>
                </a:solidFill>
                <a:effectLst/>
              </a:rPr>
              <a:t> – they are claiming to have good sunrise and sunset data points-so seems reliable but no pictures of their data.</a:t>
            </a:r>
            <a:endParaRPr lang="en-US" sz="1800" b="1" kern="100" dirty="0">
              <a:ln>
                <a:solidFill>
                  <a:srgbClr val="002060"/>
                </a:solidFill>
              </a:ln>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697FB15C-E204-D80B-B651-CD90E5B9E9AF}"/>
              </a:ext>
            </a:extLst>
          </p:cNvPr>
          <p:cNvSpPr txBox="1"/>
          <p:nvPr/>
        </p:nvSpPr>
        <p:spPr>
          <a:xfrm>
            <a:off x="185483" y="5230043"/>
            <a:ext cx="3277994" cy="1477328"/>
          </a:xfrm>
          <a:prstGeom prst="rect">
            <a:avLst/>
          </a:prstGeom>
          <a:solidFill>
            <a:schemeClr val="accent4">
              <a:lumMod val="60000"/>
              <a:lumOff val="40000"/>
            </a:schemeClr>
          </a:solidFill>
          <a:effectLst>
            <a:softEdge rad="127000"/>
          </a:effectLst>
        </p:spPr>
        <p:txBody>
          <a:bodyPr wrap="square" rtlCol="0">
            <a:spAutoFit/>
          </a:bodyPr>
          <a:lstStyle/>
          <a:p>
            <a:r>
              <a:rPr lang="en-US" b="1" dirty="0">
                <a:solidFill>
                  <a:srgbClr val="002060"/>
                </a:solidFill>
              </a:rPr>
              <a:t>It also appears time zone F is equivalent to world time zone around -6.  </a:t>
            </a:r>
            <a:r>
              <a:rPr lang="en-US" dirty="0">
                <a:solidFill>
                  <a:srgbClr val="002060"/>
                </a:solidFill>
              </a:rPr>
              <a:t>(It’s hard to tell because the map doesn’t seem to be showing a true scale.)</a:t>
            </a:r>
            <a:endParaRPr lang="en-US" dirty="0"/>
          </a:p>
        </p:txBody>
      </p:sp>
      <p:pic>
        <p:nvPicPr>
          <p:cNvPr id="24" name="Picture 23">
            <a:extLst>
              <a:ext uri="{FF2B5EF4-FFF2-40B4-BE49-F238E27FC236}">
                <a16:creationId xmlns:a16="http://schemas.microsoft.com/office/drawing/2014/main" id="{07E74634-8621-3659-5982-5E7079C8E88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45201" y="-17913"/>
            <a:ext cx="10620538" cy="438952"/>
          </a:xfrm>
          <a:prstGeom prst="rect">
            <a:avLst/>
          </a:prstGeom>
          <a:ln>
            <a:solidFill>
              <a:schemeClr val="tx1"/>
            </a:solidFill>
          </a:ln>
        </p:spPr>
      </p:pic>
    </p:spTree>
    <p:extLst>
      <p:ext uri="{BB962C8B-B14F-4D97-AF65-F5344CB8AC3E}">
        <p14:creationId xmlns:p14="http://schemas.microsoft.com/office/powerpoint/2010/main" val="387081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Effect transition="in" filter="fade">
                                      <p:cBhvr>
                                        <p:cTn id="7" dur="1000"/>
                                        <p:tgtEl>
                                          <p:spTgt spid="16">
                                            <p:txEl>
                                              <p:pRg st="1" end="1"/>
                                            </p:txEl>
                                          </p:spTgt>
                                        </p:tgtEl>
                                      </p:cBhvr>
                                    </p:animEffect>
                                    <p:anim calcmode="lin" valueType="num">
                                      <p:cBhvr>
                                        <p:cTn id="8"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6">
                                            <p:txEl>
                                              <p:pRg st="2" end="2"/>
                                            </p:txEl>
                                          </p:spTgt>
                                        </p:tgtEl>
                                        <p:attrNameLst>
                                          <p:attrName>style.visibility</p:attrName>
                                        </p:attrNameLst>
                                      </p:cBhvr>
                                      <p:to>
                                        <p:strVal val="visible"/>
                                      </p:to>
                                    </p:set>
                                    <p:animEffect transition="in" filter="barn(inVertical)">
                                      <p:cBhvr>
                                        <p:cTn id="31" dur="500"/>
                                        <p:tgtEl>
                                          <p:spTgt spid="16">
                                            <p:txEl>
                                              <p:pRg st="2" end="2"/>
                                            </p:txEl>
                                          </p:spTgt>
                                        </p:tgtEl>
                                      </p:cBhvr>
                                    </p:animEffect>
                                  </p:childTnLst>
                                </p:cTn>
                              </p:par>
                            </p:childTnLst>
                          </p:cTn>
                        </p:par>
                        <p:par>
                          <p:cTn id="32" fill="hold">
                            <p:stCondLst>
                              <p:cond delay="500"/>
                            </p:stCondLst>
                            <p:childTnLst>
                              <p:par>
                                <p:cTn id="33" presetID="26"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down)">
                                      <p:cBhvr>
                                        <p:cTn id="35" dur="580">
                                          <p:stCondLst>
                                            <p:cond delay="0"/>
                                          </p:stCondLst>
                                        </p:cTn>
                                        <p:tgtEl>
                                          <p:spTgt spid="12"/>
                                        </p:tgtEl>
                                      </p:cBhvr>
                                    </p:animEffect>
                                    <p:anim calcmode="lin" valueType="num">
                                      <p:cBhvr>
                                        <p:cTn id="36"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1" dur="26">
                                          <p:stCondLst>
                                            <p:cond delay="650"/>
                                          </p:stCondLst>
                                        </p:cTn>
                                        <p:tgtEl>
                                          <p:spTgt spid="12"/>
                                        </p:tgtEl>
                                      </p:cBhvr>
                                      <p:to x="100000" y="60000"/>
                                    </p:animScale>
                                    <p:animScale>
                                      <p:cBhvr>
                                        <p:cTn id="42" dur="166" decel="50000">
                                          <p:stCondLst>
                                            <p:cond delay="676"/>
                                          </p:stCondLst>
                                        </p:cTn>
                                        <p:tgtEl>
                                          <p:spTgt spid="12"/>
                                        </p:tgtEl>
                                      </p:cBhvr>
                                      <p:to x="100000" y="100000"/>
                                    </p:animScale>
                                    <p:animScale>
                                      <p:cBhvr>
                                        <p:cTn id="43" dur="26">
                                          <p:stCondLst>
                                            <p:cond delay="1312"/>
                                          </p:stCondLst>
                                        </p:cTn>
                                        <p:tgtEl>
                                          <p:spTgt spid="12"/>
                                        </p:tgtEl>
                                      </p:cBhvr>
                                      <p:to x="100000" y="80000"/>
                                    </p:animScale>
                                    <p:animScale>
                                      <p:cBhvr>
                                        <p:cTn id="44" dur="166" decel="50000">
                                          <p:stCondLst>
                                            <p:cond delay="1338"/>
                                          </p:stCondLst>
                                        </p:cTn>
                                        <p:tgtEl>
                                          <p:spTgt spid="12"/>
                                        </p:tgtEl>
                                      </p:cBhvr>
                                      <p:to x="100000" y="100000"/>
                                    </p:animScale>
                                    <p:animScale>
                                      <p:cBhvr>
                                        <p:cTn id="45" dur="26">
                                          <p:stCondLst>
                                            <p:cond delay="1642"/>
                                          </p:stCondLst>
                                        </p:cTn>
                                        <p:tgtEl>
                                          <p:spTgt spid="12"/>
                                        </p:tgtEl>
                                      </p:cBhvr>
                                      <p:to x="100000" y="90000"/>
                                    </p:animScale>
                                    <p:animScale>
                                      <p:cBhvr>
                                        <p:cTn id="46" dur="166" decel="50000">
                                          <p:stCondLst>
                                            <p:cond delay="1668"/>
                                          </p:stCondLst>
                                        </p:cTn>
                                        <p:tgtEl>
                                          <p:spTgt spid="12"/>
                                        </p:tgtEl>
                                      </p:cBhvr>
                                      <p:to x="100000" y="100000"/>
                                    </p:animScale>
                                    <p:animScale>
                                      <p:cBhvr>
                                        <p:cTn id="47" dur="26">
                                          <p:stCondLst>
                                            <p:cond delay="1808"/>
                                          </p:stCondLst>
                                        </p:cTn>
                                        <p:tgtEl>
                                          <p:spTgt spid="12"/>
                                        </p:tgtEl>
                                      </p:cBhvr>
                                      <p:to x="100000" y="95000"/>
                                    </p:animScale>
                                    <p:animScale>
                                      <p:cBhvr>
                                        <p:cTn id="48" dur="166" decel="50000">
                                          <p:stCondLst>
                                            <p:cond delay="1834"/>
                                          </p:stCondLst>
                                        </p:cTn>
                                        <p:tgtEl>
                                          <p:spTgt spid="12"/>
                                        </p:tgtEl>
                                      </p:cBhvr>
                                      <p:to x="100000" y="100000"/>
                                    </p:animScale>
                                  </p:childTnLst>
                                </p:cTn>
                              </p:par>
                            </p:childTnLst>
                          </p:cTn>
                        </p:par>
                        <p:par>
                          <p:cTn id="49" fill="hold">
                            <p:stCondLst>
                              <p:cond delay="2500"/>
                            </p:stCondLst>
                            <p:childTnLst>
                              <p:par>
                                <p:cTn id="50" presetID="26"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580">
                                          <p:stCondLst>
                                            <p:cond delay="0"/>
                                          </p:stCondLst>
                                        </p:cTn>
                                        <p:tgtEl>
                                          <p:spTgt spid="13"/>
                                        </p:tgtEl>
                                      </p:cBhvr>
                                    </p:animEffect>
                                    <p:anim calcmode="lin" valueType="num">
                                      <p:cBhvr>
                                        <p:cTn id="53"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54"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5"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56"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57"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58" dur="26">
                                          <p:stCondLst>
                                            <p:cond delay="650"/>
                                          </p:stCondLst>
                                        </p:cTn>
                                        <p:tgtEl>
                                          <p:spTgt spid="13"/>
                                        </p:tgtEl>
                                      </p:cBhvr>
                                      <p:to x="100000" y="60000"/>
                                    </p:animScale>
                                    <p:animScale>
                                      <p:cBhvr>
                                        <p:cTn id="59" dur="166" decel="50000">
                                          <p:stCondLst>
                                            <p:cond delay="676"/>
                                          </p:stCondLst>
                                        </p:cTn>
                                        <p:tgtEl>
                                          <p:spTgt spid="13"/>
                                        </p:tgtEl>
                                      </p:cBhvr>
                                      <p:to x="100000" y="100000"/>
                                    </p:animScale>
                                    <p:animScale>
                                      <p:cBhvr>
                                        <p:cTn id="60" dur="26">
                                          <p:stCondLst>
                                            <p:cond delay="1312"/>
                                          </p:stCondLst>
                                        </p:cTn>
                                        <p:tgtEl>
                                          <p:spTgt spid="13"/>
                                        </p:tgtEl>
                                      </p:cBhvr>
                                      <p:to x="100000" y="80000"/>
                                    </p:animScale>
                                    <p:animScale>
                                      <p:cBhvr>
                                        <p:cTn id="61" dur="166" decel="50000">
                                          <p:stCondLst>
                                            <p:cond delay="1338"/>
                                          </p:stCondLst>
                                        </p:cTn>
                                        <p:tgtEl>
                                          <p:spTgt spid="13"/>
                                        </p:tgtEl>
                                      </p:cBhvr>
                                      <p:to x="100000" y="100000"/>
                                    </p:animScale>
                                    <p:animScale>
                                      <p:cBhvr>
                                        <p:cTn id="62" dur="26">
                                          <p:stCondLst>
                                            <p:cond delay="1642"/>
                                          </p:stCondLst>
                                        </p:cTn>
                                        <p:tgtEl>
                                          <p:spTgt spid="13"/>
                                        </p:tgtEl>
                                      </p:cBhvr>
                                      <p:to x="100000" y="90000"/>
                                    </p:animScale>
                                    <p:animScale>
                                      <p:cBhvr>
                                        <p:cTn id="63" dur="166" decel="50000">
                                          <p:stCondLst>
                                            <p:cond delay="1668"/>
                                          </p:stCondLst>
                                        </p:cTn>
                                        <p:tgtEl>
                                          <p:spTgt spid="13"/>
                                        </p:tgtEl>
                                      </p:cBhvr>
                                      <p:to x="100000" y="100000"/>
                                    </p:animScale>
                                    <p:animScale>
                                      <p:cBhvr>
                                        <p:cTn id="64" dur="26">
                                          <p:stCondLst>
                                            <p:cond delay="1808"/>
                                          </p:stCondLst>
                                        </p:cTn>
                                        <p:tgtEl>
                                          <p:spTgt spid="13"/>
                                        </p:tgtEl>
                                      </p:cBhvr>
                                      <p:to x="100000" y="95000"/>
                                    </p:animScale>
                                    <p:animScale>
                                      <p:cBhvr>
                                        <p:cTn id="65" dur="166" decel="50000">
                                          <p:stCondLst>
                                            <p:cond delay="1834"/>
                                          </p:stCondLst>
                                        </p:cTn>
                                        <p:tgtEl>
                                          <p:spTgt spid="13"/>
                                        </p:tgtEl>
                                      </p:cBhvr>
                                      <p:to x="100000" y="100000"/>
                                    </p:animScale>
                                  </p:childTnLst>
                                </p:cTn>
                              </p:par>
                            </p:childTnLst>
                          </p:cTn>
                        </p:par>
                        <p:par>
                          <p:cTn id="66" fill="hold">
                            <p:stCondLst>
                              <p:cond delay="4500"/>
                            </p:stCondLst>
                            <p:childTnLst>
                              <p:par>
                                <p:cTn id="67" presetID="26" presetClass="entr" presetSubtype="0"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580">
                                          <p:stCondLst>
                                            <p:cond delay="0"/>
                                          </p:stCondLst>
                                        </p:cTn>
                                        <p:tgtEl>
                                          <p:spTgt spid="15"/>
                                        </p:tgtEl>
                                      </p:cBhvr>
                                    </p:animEffect>
                                    <p:anim calcmode="lin" valueType="num">
                                      <p:cBhvr>
                                        <p:cTn id="7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75" dur="26">
                                          <p:stCondLst>
                                            <p:cond delay="650"/>
                                          </p:stCondLst>
                                        </p:cTn>
                                        <p:tgtEl>
                                          <p:spTgt spid="15"/>
                                        </p:tgtEl>
                                      </p:cBhvr>
                                      <p:to x="100000" y="60000"/>
                                    </p:animScale>
                                    <p:animScale>
                                      <p:cBhvr>
                                        <p:cTn id="76" dur="166" decel="50000">
                                          <p:stCondLst>
                                            <p:cond delay="676"/>
                                          </p:stCondLst>
                                        </p:cTn>
                                        <p:tgtEl>
                                          <p:spTgt spid="15"/>
                                        </p:tgtEl>
                                      </p:cBhvr>
                                      <p:to x="100000" y="100000"/>
                                    </p:animScale>
                                    <p:animScale>
                                      <p:cBhvr>
                                        <p:cTn id="77" dur="26">
                                          <p:stCondLst>
                                            <p:cond delay="1312"/>
                                          </p:stCondLst>
                                        </p:cTn>
                                        <p:tgtEl>
                                          <p:spTgt spid="15"/>
                                        </p:tgtEl>
                                      </p:cBhvr>
                                      <p:to x="100000" y="80000"/>
                                    </p:animScale>
                                    <p:animScale>
                                      <p:cBhvr>
                                        <p:cTn id="78" dur="166" decel="50000">
                                          <p:stCondLst>
                                            <p:cond delay="1338"/>
                                          </p:stCondLst>
                                        </p:cTn>
                                        <p:tgtEl>
                                          <p:spTgt spid="15"/>
                                        </p:tgtEl>
                                      </p:cBhvr>
                                      <p:to x="100000" y="100000"/>
                                    </p:animScale>
                                    <p:animScale>
                                      <p:cBhvr>
                                        <p:cTn id="79" dur="26">
                                          <p:stCondLst>
                                            <p:cond delay="1642"/>
                                          </p:stCondLst>
                                        </p:cTn>
                                        <p:tgtEl>
                                          <p:spTgt spid="15"/>
                                        </p:tgtEl>
                                      </p:cBhvr>
                                      <p:to x="100000" y="90000"/>
                                    </p:animScale>
                                    <p:animScale>
                                      <p:cBhvr>
                                        <p:cTn id="80" dur="166" decel="50000">
                                          <p:stCondLst>
                                            <p:cond delay="1668"/>
                                          </p:stCondLst>
                                        </p:cTn>
                                        <p:tgtEl>
                                          <p:spTgt spid="15"/>
                                        </p:tgtEl>
                                      </p:cBhvr>
                                      <p:to x="100000" y="100000"/>
                                    </p:animScale>
                                    <p:animScale>
                                      <p:cBhvr>
                                        <p:cTn id="81" dur="26">
                                          <p:stCondLst>
                                            <p:cond delay="1808"/>
                                          </p:stCondLst>
                                        </p:cTn>
                                        <p:tgtEl>
                                          <p:spTgt spid="15"/>
                                        </p:tgtEl>
                                      </p:cBhvr>
                                      <p:to x="100000" y="95000"/>
                                    </p:animScale>
                                    <p:animScale>
                                      <p:cBhvr>
                                        <p:cTn id="82" dur="166" decel="50000">
                                          <p:stCondLst>
                                            <p:cond delay="1834"/>
                                          </p:stCondLst>
                                        </p:cTn>
                                        <p:tgtEl>
                                          <p:spTgt spid="15"/>
                                        </p:tgtEl>
                                      </p:cBhvr>
                                      <p:to x="100000" y="100000"/>
                                    </p:animScale>
                                  </p:childTnLst>
                                </p:cTn>
                              </p:par>
                            </p:childTnLst>
                          </p:cTn>
                        </p:par>
                      </p:childTnLst>
                    </p:cTn>
                  </p:par>
                  <p:par>
                    <p:cTn id="83" fill="hold">
                      <p:stCondLst>
                        <p:cond delay="indefinite"/>
                      </p:stCondLst>
                      <p:childTnLst>
                        <p:par>
                          <p:cTn id="84" fill="hold">
                            <p:stCondLst>
                              <p:cond delay="0"/>
                            </p:stCondLst>
                            <p:childTnLst>
                              <p:par>
                                <p:cTn id="85" presetID="16" presetClass="entr" presetSubtype="21" fill="hold" nodeType="clickEffect">
                                  <p:stCondLst>
                                    <p:cond delay="0"/>
                                  </p:stCondLst>
                                  <p:childTnLst>
                                    <p:set>
                                      <p:cBhvr>
                                        <p:cTn id="86" dur="1" fill="hold">
                                          <p:stCondLst>
                                            <p:cond delay="0"/>
                                          </p:stCondLst>
                                        </p:cTn>
                                        <p:tgtEl>
                                          <p:spTgt spid="16">
                                            <p:txEl>
                                              <p:pRg st="3" end="3"/>
                                            </p:txEl>
                                          </p:spTgt>
                                        </p:tgtEl>
                                        <p:attrNameLst>
                                          <p:attrName>style.visibility</p:attrName>
                                        </p:attrNameLst>
                                      </p:cBhvr>
                                      <p:to>
                                        <p:strVal val="visible"/>
                                      </p:to>
                                    </p:set>
                                    <p:animEffect transition="in" filter="barn(inVertical)">
                                      <p:cBhvr>
                                        <p:cTn id="87" dur="500"/>
                                        <p:tgtEl>
                                          <p:spTgt spid="16">
                                            <p:txEl>
                                              <p:pRg st="3" end="3"/>
                                            </p:txEl>
                                          </p:spTgt>
                                        </p:tgtEl>
                                      </p:cBhvr>
                                    </p:animEffect>
                                  </p:childTnLst>
                                </p:cTn>
                              </p:par>
                            </p:childTnLst>
                          </p:cTn>
                        </p:par>
                        <p:par>
                          <p:cTn id="88" fill="hold">
                            <p:stCondLst>
                              <p:cond delay="500"/>
                            </p:stCondLst>
                            <p:childTnLst>
                              <p:par>
                                <p:cTn id="89" presetID="26" presetClass="entr" presetSubtype="0"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down)">
                                      <p:cBhvr>
                                        <p:cTn id="91" dur="580">
                                          <p:stCondLst>
                                            <p:cond delay="0"/>
                                          </p:stCondLst>
                                        </p:cTn>
                                        <p:tgtEl>
                                          <p:spTgt spid="14"/>
                                        </p:tgtEl>
                                      </p:cBhvr>
                                    </p:animEffect>
                                    <p:anim calcmode="lin" valueType="num">
                                      <p:cBhvr>
                                        <p:cTn id="9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97" dur="26">
                                          <p:stCondLst>
                                            <p:cond delay="650"/>
                                          </p:stCondLst>
                                        </p:cTn>
                                        <p:tgtEl>
                                          <p:spTgt spid="14"/>
                                        </p:tgtEl>
                                      </p:cBhvr>
                                      <p:to x="100000" y="60000"/>
                                    </p:animScale>
                                    <p:animScale>
                                      <p:cBhvr>
                                        <p:cTn id="98" dur="166" decel="50000">
                                          <p:stCondLst>
                                            <p:cond delay="676"/>
                                          </p:stCondLst>
                                        </p:cTn>
                                        <p:tgtEl>
                                          <p:spTgt spid="14"/>
                                        </p:tgtEl>
                                      </p:cBhvr>
                                      <p:to x="100000" y="100000"/>
                                    </p:animScale>
                                    <p:animScale>
                                      <p:cBhvr>
                                        <p:cTn id="99" dur="26">
                                          <p:stCondLst>
                                            <p:cond delay="1312"/>
                                          </p:stCondLst>
                                        </p:cTn>
                                        <p:tgtEl>
                                          <p:spTgt spid="14"/>
                                        </p:tgtEl>
                                      </p:cBhvr>
                                      <p:to x="100000" y="80000"/>
                                    </p:animScale>
                                    <p:animScale>
                                      <p:cBhvr>
                                        <p:cTn id="100" dur="166" decel="50000">
                                          <p:stCondLst>
                                            <p:cond delay="1338"/>
                                          </p:stCondLst>
                                        </p:cTn>
                                        <p:tgtEl>
                                          <p:spTgt spid="14"/>
                                        </p:tgtEl>
                                      </p:cBhvr>
                                      <p:to x="100000" y="100000"/>
                                    </p:animScale>
                                    <p:animScale>
                                      <p:cBhvr>
                                        <p:cTn id="101" dur="26">
                                          <p:stCondLst>
                                            <p:cond delay="1642"/>
                                          </p:stCondLst>
                                        </p:cTn>
                                        <p:tgtEl>
                                          <p:spTgt spid="14"/>
                                        </p:tgtEl>
                                      </p:cBhvr>
                                      <p:to x="100000" y="90000"/>
                                    </p:animScale>
                                    <p:animScale>
                                      <p:cBhvr>
                                        <p:cTn id="102" dur="166" decel="50000">
                                          <p:stCondLst>
                                            <p:cond delay="1668"/>
                                          </p:stCondLst>
                                        </p:cTn>
                                        <p:tgtEl>
                                          <p:spTgt spid="14"/>
                                        </p:tgtEl>
                                      </p:cBhvr>
                                      <p:to x="100000" y="100000"/>
                                    </p:animScale>
                                    <p:animScale>
                                      <p:cBhvr>
                                        <p:cTn id="103" dur="26">
                                          <p:stCondLst>
                                            <p:cond delay="1808"/>
                                          </p:stCondLst>
                                        </p:cTn>
                                        <p:tgtEl>
                                          <p:spTgt spid="14"/>
                                        </p:tgtEl>
                                      </p:cBhvr>
                                      <p:to x="100000" y="95000"/>
                                    </p:animScale>
                                    <p:animScale>
                                      <p:cBhvr>
                                        <p:cTn id="104" dur="166" decel="50000">
                                          <p:stCondLst>
                                            <p:cond delay="1834"/>
                                          </p:stCondLst>
                                        </p:cTn>
                                        <p:tgtEl>
                                          <p:spTgt spid="14"/>
                                        </p:tgtEl>
                                      </p:cBhvr>
                                      <p:to x="100000" y="100000"/>
                                    </p:animScale>
                                  </p:childTnLst>
                                </p:cTn>
                              </p:par>
                            </p:childTnLst>
                          </p:cTn>
                        </p:par>
                      </p:childTnLst>
                    </p:cTn>
                  </p:par>
                  <p:par>
                    <p:cTn id="105" fill="hold">
                      <p:stCondLst>
                        <p:cond delay="indefinite"/>
                      </p:stCondLst>
                      <p:childTnLst>
                        <p:par>
                          <p:cTn id="106" fill="hold">
                            <p:stCondLst>
                              <p:cond delay="0"/>
                            </p:stCondLst>
                            <p:childTnLst>
                              <p:par>
                                <p:cTn id="107" presetID="16" presetClass="entr" presetSubtype="21" fill="hold" nodeType="clickEffect">
                                  <p:stCondLst>
                                    <p:cond delay="0"/>
                                  </p:stCondLst>
                                  <p:childTnLst>
                                    <p:set>
                                      <p:cBhvr>
                                        <p:cTn id="108" dur="1" fill="hold">
                                          <p:stCondLst>
                                            <p:cond delay="0"/>
                                          </p:stCondLst>
                                        </p:cTn>
                                        <p:tgtEl>
                                          <p:spTgt spid="16">
                                            <p:txEl>
                                              <p:pRg st="4" end="4"/>
                                            </p:txEl>
                                          </p:spTgt>
                                        </p:tgtEl>
                                        <p:attrNameLst>
                                          <p:attrName>style.visibility</p:attrName>
                                        </p:attrNameLst>
                                      </p:cBhvr>
                                      <p:to>
                                        <p:strVal val="visible"/>
                                      </p:to>
                                    </p:set>
                                    <p:animEffect transition="in" filter="barn(inVertical)">
                                      <p:cBhvr>
                                        <p:cTn id="109" dur="500"/>
                                        <p:tgtEl>
                                          <p:spTgt spid="16">
                                            <p:txEl>
                                              <p:pRg st="4" end="4"/>
                                            </p:txEl>
                                          </p:spTgt>
                                        </p:tgtEl>
                                      </p:cBhvr>
                                    </p:animEffect>
                                  </p:childTnLst>
                                </p:cTn>
                              </p:par>
                            </p:childTnLst>
                          </p:cTn>
                        </p:par>
                        <p:par>
                          <p:cTn id="110" fill="hold">
                            <p:stCondLst>
                              <p:cond delay="500"/>
                            </p:stCondLst>
                            <p:childTnLst>
                              <p:par>
                                <p:cTn id="111" presetID="26" presetClass="entr" presetSubtype="0"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down)">
                                      <p:cBhvr>
                                        <p:cTn id="113" dur="580">
                                          <p:stCondLst>
                                            <p:cond delay="0"/>
                                          </p:stCondLst>
                                        </p:cTn>
                                        <p:tgtEl>
                                          <p:spTgt spid="18"/>
                                        </p:tgtEl>
                                      </p:cBhvr>
                                    </p:animEffect>
                                    <p:anim calcmode="lin" valueType="num">
                                      <p:cBhvr>
                                        <p:cTn id="114"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15"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16"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17"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18"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19" dur="26">
                                          <p:stCondLst>
                                            <p:cond delay="650"/>
                                          </p:stCondLst>
                                        </p:cTn>
                                        <p:tgtEl>
                                          <p:spTgt spid="18"/>
                                        </p:tgtEl>
                                      </p:cBhvr>
                                      <p:to x="100000" y="60000"/>
                                    </p:animScale>
                                    <p:animScale>
                                      <p:cBhvr>
                                        <p:cTn id="120" dur="166" decel="50000">
                                          <p:stCondLst>
                                            <p:cond delay="676"/>
                                          </p:stCondLst>
                                        </p:cTn>
                                        <p:tgtEl>
                                          <p:spTgt spid="18"/>
                                        </p:tgtEl>
                                      </p:cBhvr>
                                      <p:to x="100000" y="100000"/>
                                    </p:animScale>
                                    <p:animScale>
                                      <p:cBhvr>
                                        <p:cTn id="121" dur="26">
                                          <p:stCondLst>
                                            <p:cond delay="1312"/>
                                          </p:stCondLst>
                                        </p:cTn>
                                        <p:tgtEl>
                                          <p:spTgt spid="18"/>
                                        </p:tgtEl>
                                      </p:cBhvr>
                                      <p:to x="100000" y="80000"/>
                                    </p:animScale>
                                    <p:animScale>
                                      <p:cBhvr>
                                        <p:cTn id="122" dur="166" decel="50000">
                                          <p:stCondLst>
                                            <p:cond delay="1338"/>
                                          </p:stCondLst>
                                        </p:cTn>
                                        <p:tgtEl>
                                          <p:spTgt spid="18"/>
                                        </p:tgtEl>
                                      </p:cBhvr>
                                      <p:to x="100000" y="100000"/>
                                    </p:animScale>
                                    <p:animScale>
                                      <p:cBhvr>
                                        <p:cTn id="123" dur="26">
                                          <p:stCondLst>
                                            <p:cond delay="1642"/>
                                          </p:stCondLst>
                                        </p:cTn>
                                        <p:tgtEl>
                                          <p:spTgt spid="18"/>
                                        </p:tgtEl>
                                      </p:cBhvr>
                                      <p:to x="100000" y="90000"/>
                                    </p:animScale>
                                    <p:animScale>
                                      <p:cBhvr>
                                        <p:cTn id="124" dur="166" decel="50000">
                                          <p:stCondLst>
                                            <p:cond delay="1668"/>
                                          </p:stCondLst>
                                        </p:cTn>
                                        <p:tgtEl>
                                          <p:spTgt spid="18"/>
                                        </p:tgtEl>
                                      </p:cBhvr>
                                      <p:to x="100000" y="100000"/>
                                    </p:animScale>
                                    <p:animScale>
                                      <p:cBhvr>
                                        <p:cTn id="125" dur="26">
                                          <p:stCondLst>
                                            <p:cond delay="1808"/>
                                          </p:stCondLst>
                                        </p:cTn>
                                        <p:tgtEl>
                                          <p:spTgt spid="18"/>
                                        </p:tgtEl>
                                      </p:cBhvr>
                                      <p:to x="100000" y="95000"/>
                                    </p:animScale>
                                    <p:animScale>
                                      <p:cBhvr>
                                        <p:cTn id="126" dur="166" decel="50000">
                                          <p:stCondLst>
                                            <p:cond delay="1834"/>
                                          </p:stCondLst>
                                        </p:cTn>
                                        <p:tgtEl>
                                          <p:spTgt spid="18"/>
                                        </p:tgtEl>
                                      </p:cBhvr>
                                      <p:to x="100000" y="100000"/>
                                    </p:animScale>
                                  </p:childTnLst>
                                </p:cTn>
                              </p:par>
                            </p:childTnLst>
                          </p:cTn>
                        </p:par>
                      </p:childTnLst>
                    </p:cTn>
                  </p:par>
                  <p:par>
                    <p:cTn id="127" fill="hold">
                      <p:stCondLst>
                        <p:cond delay="indefinite"/>
                      </p:stCondLst>
                      <p:childTnLst>
                        <p:par>
                          <p:cTn id="128" fill="hold">
                            <p:stCondLst>
                              <p:cond delay="0"/>
                            </p:stCondLst>
                            <p:childTnLst>
                              <p:par>
                                <p:cTn id="129" presetID="26" presetClass="entr" presetSubtype="0" fill="hold" grpId="0" nodeType="clickEffect">
                                  <p:stCondLst>
                                    <p:cond delay="0"/>
                                  </p:stCondLst>
                                  <p:childTnLst>
                                    <p:set>
                                      <p:cBhvr>
                                        <p:cTn id="130" dur="1" fill="hold">
                                          <p:stCondLst>
                                            <p:cond delay="0"/>
                                          </p:stCondLst>
                                        </p:cTn>
                                        <p:tgtEl>
                                          <p:spTgt spid="19"/>
                                        </p:tgtEl>
                                        <p:attrNameLst>
                                          <p:attrName>style.visibility</p:attrName>
                                        </p:attrNameLst>
                                      </p:cBhvr>
                                      <p:to>
                                        <p:strVal val="visible"/>
                                      </p:to>
                                    </p:set>
                                    <p:animEffect transition="in" filter="wipe(down)">
                                      <p:cBhvr>
                                        <p:cTn id="131" dur="580">
                                          <p:stCondLst>
                                            <p:cond delay="0"/>
                                          </p:stCondLst>
                                        </p:cTn>
                                        <p:tgtEl>
                                          <p:spTgt spid="19"/>
                                        </p:tgtEl>
                                      </p:cBhvr>
                                    </p:animEffect>
                                    <p:anim calcmode="lin" valueType="num">
                                      <p:cBhvr>
                                        <p:cTn id="132"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3"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34"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35"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36"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37" dur="26">
                                          <p:stCondLst>
                                            <p:cond delay="650"/>
                                          </p:stCondLst>
                                        </p:cTn>
                                        <p:tgtEl>
                                          <p:spTgt spid="19"/>
                                        </p:tgtEl>
                                      </p:cBhvr>
                                      <p:to x="100000" y="60000"/>
                                    </p:animScale>
                                    <p:animScale>
                                      <p:cBhvr>
                                        <p:cTn id="138" dur="166" decel="50000">
                                          <p:stCondLst>
                                            <p:cond delay="676"/>
                                          </p:stCondLst>
                                        </p:cTn>
                                        <p:tgtEl>
                                          <p:spTgt spid="19"/>
                                        </p:tgtEl>
                                      </p:cBhvr>
                                      <p:to x="100000" y="100000"/>
                                    </p:animScale>
                                    <p:animScale>
                                      <p:cBhvr>
                                        <p:cTn id="139" dur="26">
                                          <p:stCondLst>
                                            <p:cond delay="1312"/>
                                          </p:stCondLst>
                                        </p:cTn>
                                        <p:tgtEl>
                                          <p:spTgt spid="19"/>
                                        </p:tgtEl>
                                      </p:cBhvr>
                                      <p:to x="100000" y="80000"/>
                                    </p:animScale>
                                    <p:animScale>
                                      <p:cBhvr>
                                        <p:cTn id="140" dur="166" decel="50000">
                                          <p:stCondLst>
                                            <p:cond delay="1338"/>
                                          </p:stCondLst>
                                        </p:cTn>
                                        <p:tgtEl>
                                          <p:spTgt spid="19"/>
                                        </p:tgtEl>
                                      </p:cBhvr>
                                      <p:to x="100000" y="100000"/>
                                    </p:animScale>
                                    <p:animScale>
                                      <p:cBhvr>
                                        <p:cTn id="141" dur="26">
                                          <p:stCondLst>
                                            <p:cond delay="1642"/>
                                          </p:stCondLst>
                                        </p:cTn>
                                        <p:tgtEl>
                                          <p:spTgt spid="19"/>
                                        </p:tgtEl>
                                      </p:cBhvr>
                                      <p:to x="100000" y="90000"/>
                                    </p:animScale>
                                    <p:animScale>
                                      <p:cBhvr>
                                        <p:cTn id="142" dur="166" decel="50000">
                                          <p:stCondLst>
                                            <p:cond delay="1668"/>
                                          </p:stCondLst>
                                        </p:cTn>
                                        <p:tgtEl>
                                          <p:spTgt spid="19"/>
                                        </p:tgtEl>
                                      </p:cBhvr>
                                      <p:to x="100000" y="100000"/>
                                    </p:animScale>
                                    <p:animScale>
                                      <p:cBhvr>
                                        <p:cTn id="143" dur="26">
                                          <p:stCondLst>
                                            <p:cond delay="1808"/>
                                          </p:stCondLst>
                                        </p:cTn>
                                        <p:tgtEl>
                                          <p:spTgt spid="19"/>
                                        </p:tgtEl>
                                      </p:cBhvr>
                                      <p:to x="100000" y="95000"/>
                                    </p:animScale>
                                    <p:animScale>
                                      <p:cBhvr>
                                        <p:cTn id="144" dur="166" decel="50000">
                                          <p:stCondLst>
                                            <p:cond delay="1834"/>
                                          </p:stCondLst>
                                        </p:cTn>
                                        <p:tgtEl>
                                          <p:spTgt spid="19"/>
                                        </p:tgtEl>
                                      </p:cBhvr>
                                      <p:to x="100000" y="100000"/>
                                    </p:animScale>
                                  </p:childTnLst>
                                </p:cTn>
                              </p:par>
                            </p:childTnLst>
                          </p:cTn>
                        </p:par>
                      </p:childTnLst>
                    </p:cTn>
                  </p:par>
                  <p:par>
                    <p:cTn id="145" fill="hold">
                      <p:stCondLst>
                        <p:cond delay="indefinite"/>
                      </p:stCondLst>
                      <p:childTnLst>
                        <p:par>
                          <p:cTn id="146" fill="hold">
                            <p:stCondLst>
                              <p:cond delay="0"/>
                            </p:stCondLst>
                            <p:childTnLst>
                              <p:par>
                                <p:cTn id="147" presetID="26" presetClass="entr" presetSubtype="0" fill="hold" grpId="0" nodeType="clickEffect">
                                  <p:stCondLst>
                                    <p:cond delay="0"/>
                                  </p:stCondLst>
                                  <p:childTnLst>
                                    <p:set>
                                      <p:cBhvr>
                                        <p:cTn id="148" dur="1" fill="hold">
                                          <p:stCondLst>
                                            <p:cond delay="0"/>
                                          </p:stCondLst>
                                        </p:cTn>
                                        <p:tgtEl>
                                          <p:spTgt spid="11"/>
                                        </p:tgtEl>
                                        <p:attrNameLst>
                                          <p:attrName>style.visibility</p:attrName>
                                        </p:attrNameLst>
                                      </p:cBhvr>
                                      <p:to>
                                        <p:strVal val="visible"/>
                                      </p:to>
                                    </p:set>
                                    <p:animEffect transition="in" filter="wipe(down)">
                                      <p:cBhvr>
                                        <p:cTn id="149" dur="580">
                                          <p:stCondLst>
                                            <p:cond delay="0"/>
                                          </p:stCondLst>
                                        </p:cTn>
                                        <p:tgtEl>
                                          <p:spTgt spid="11"/>
                                        </p:tgtEl>
                                      </p:cBhvr>
                                    </p:animEffect>
                                    <p:anim calcmode="lin" valueType="num">
                                      <p:cBhvr>
                                        <p:cTn id="15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5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5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5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5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55" dur="26">
                                          <p:stCondLst>
                                            <p:cond delay="650"/>
                                          </p:stCondLst>
                                        </p:cTn>
                                        <p:tgtEl>
                                          <p:spTgt spid="11"/>
                                        </p:tgtEl>
                                      </p:cBhvr>
                                      <p:to x="100000" y="60000"/>
                                    </p:animScale>
                                    <p:animScale>
                                      <p:cBhvr>
                                        <p:cTn id="156" dur="166" decel="50000">
                                          <p:stCondLst>
                                            <p:cond delay="676"/>
                                          </p:stCondLst>
                                        </p:cTn>
                                        <p:tgtEl>
                                          <p:spTgt spid="11"/>
                                        </p:tgtEl>
                                      </p:cBhvr>
                                      <p:to x="100000" y="100000"/>
                                    </p:animScale>
                                    <p:animScale>
                                      <p:cBhvr>
                                        <p:cTn id="157" dur="26">
                                          <p:stCondLst>
                                            <p:cond delay="1312"/>
                                          </p:stCondLst>
                                        </p:cTn>
                                        <p:tgtEl>
                                          <p:spTgt spid="11"/>
                                        </p:tgtEl>
                                      </p:cBhvr>
                                      <p:to x="100000" y="80000"/>
                                    </p:animScale>
                                    <p:animScale>
                                      <p:cBhvr>
                                        <p:cTn id="158" dur="166" decel="50000">
                                          <p:stCondLst>
                                            <p:cond delay="1338"/>
                                          </p:stCondLst>
                                        </p:cTn>
                                        <p:tgtEl>
                                          <p:spTgt spid="11"/>
                                        </p:tgtEl>
                                      </p:cBhvr>
                                      <p:to x="100000" y="100000"/>
                                    </p:animScale>
                                    <p:animScale>
                                      <p:cBhvr>
                                        <p:cTn id="159" dur="26">
                                          <p:stCondLst>
                                            <p:cond delay="1642"/>
                                          </p:stCondLst>
                                        </p:cTn>
                                        <p:tgtEl>
                                          <p:spTgt spid="11"/>
                                        </p:tgtEl>
                                      </p:cBhvr>
                                      <p:to x="100000" y="90000"/>
                                    </p:animScale>
                                    <p:animScale>
                                      <p:cBhvr>
                                        <p:cTn id="160" dur="166" decel="50000">
                                          <p:stCondLst>
                                            <p:cond delay="1668"/>
                                          </p:stCondLst>
                                        </p:cTn>
                                        <p:tgtEl>
                                          <p:spTgt spid="11"/>
                                        </p:tgtEl>
                                      </p:cBhvr>
                                      <p:to x="100000" y="100000"/>
                                    </p:animScale>
                                    <p:animScale>
                                      <p:cBhvr>
                                        <p:cTn id="161" dur="26">
                                          <p:stCondLst>
                                            <p:cond delay="1808"/>
                                          </p:stCondLst>
                                        </p:cTn>
                                        <p:tgtEl>
                                          <p:spTgt spid="11"/>
                                        </p:tgtEl>
                                      </p:cBhvr>
                                      <p:to x="100000" y="95000"/>
                                    </p:animScale>
                                    <p:animScale>
                                      <p:cBhvr>
                                        <p:cTn id="162" dur="166" decel="50000">
                                          <p:stCondLst>
                                            <p:cond delay="1834"/>
                                          </p:stCondLst>
                                        </p:cTn>
                                        <p:tgtEl>
                                          <p:spTgt spid="11"/>
                                        </p:tgtEl>
                                      </p:cBhvr>
                                      <p:to x="100000" y="100000"/>
                                    </p:animScale>
                                  </p:childTnLst>
                                </p:cTn>
                              </p:par>
                            </p:childTnLst>
                          </p:cTn>
                        </p:par>
                      </p:childTnLst>
                    </p:cTn>
                  </p:par>
                  <p:par>
                    <p:cTn id="163" fill="hold">
                      <p:stCondLst>
                        <p:cond delay="indefinite"/>
                      </p:stCondLst>
                      <p:childTnLst>
                        <p:par>
                          <p:cTn id="164" fill="hold">
                            <p:stCondLst>
                              <p:cond delay="0"/>
                            </p:stCondLst>
                            <p:childTnLst>
                              <p:par>
                                <p:cTn id="165" presetID="16" presetClass="entr" presetSubtype="21" fill="hold" grpId="0" nodeType="clickEffect">
                                  <p:stCondLst>
                                    <p:cond delay="0"/>
                                  </p:stCondLst>
                                  <p:childTnLst>
                                    <p:set>
                                      <p:cBhvr>
                                        <p:cTn id="166" dur="1" fill="hold">
                                          <p:stCondLst>
                                            <p:cond delay="0"/>
                                          </p:stCondLst>
                                        </p:cTn>
                                        <p:tgtEl>
                                          <p:spTgt spid="22"/>
                                        </p:tgtEl>
                                        <p:attrNameLst>
                                          <p:attrName>style.visibility</p:attrName>
                                        </p:attrNameLst>
                                      </p:cBhvr>
                                      <p:to>
                                        <p:strVal val="visible"/>
                                      </p:to>
                                    </p:set>
                                    <p:animEffect transition="in" filter="barn(inVertical)">
                                      <p:cBhvr>
                                        <p:cTn id="167" dur="500"/>
                                        <p:tgtEl>
                                          <p:spTgt spid="22"/>
                                        </p:tgtEl>
                                      </p:cBhvr>
                                    </p:animEffect>
                                  </p:childTnLst>
                                </p:cTn>
                              </p:par>
                            </p:childTnLst>
                          </p:cTn>
                        </p:par>
                      </p:childTnLst>
                    </p:cTn>
                  </p:par>
                  <p:par>
                    <p:cTn id="168" fill="hold">
                      <p:stCondLst>
                        <p:cond delay="indefinite"/>
                      </p:stCondLst>
                      <p:childTnLst>
                        <p:par>
                          <p:cTn id="169" fill="hold">
                            <p:stCondLst>
                              <p:cond delay="0"/>
                            </p:stCondLst>
                            <p:childTnLst>
                              <p:par>
                                <p:cTn id="170" presetID="31" presetClass="entr" presetSubtype="0" fill="hold" grpId="0" nodeType="clickEffect">
                                  <p:stCondLst>
                                    <p:cond delay="0"/>
                                  </p:stCondLst>
                                  <p:childTnLst>
                                    <p:set>
                                      <p:cBhvr>
                                        <p:cTn id="171" dur="1" fill="hold">
                                          <p:stCondLst>
                                            <p:cond delay="0"/>
                                          </p:stCondLst>
                                        </p:cTn>
                                        <p:tgtEl>
                                          <p:spTgt spid="20"/>
                                        </p:tgtEl>
                                        <p:attrNameLst>
                                          <p:attrName>style.visibility</p:attrName>
                                        </p:attrNameLst>
                                      </p:cBhvr>
                                      <p:to>
                                        <p:strVal val="visible"/>
                                      </p:to>
                                    </p:set>
                                    <p:anim calcmode="lin" valueType="num">
                                      <p:cBhvr>
                                        <p:cTn id="172" dur="1000" fill="hold"/>
                                        <p:tgtEl>
                                          <p:spTgt spid="20"/>
                                        </p:tgtEl>
                                        <p:attrNameLst>
                                          <p:attrName>ppt_w</p:attrName>
                                        </p:attrNameLst>
                                      </p:cBhvr>
                                      <p:tavLst>
                                        <p:tav tm="0">
                                          <p:val>
                                            <p:fltVal val="0"/>
                                          </p:val>
                                        </p:tav>
                                        <p:tav tm="100000">
                                          <p:val>
                                            <p:strVal val="#ppt_w"/>
                                          </p:val>
                                        </p:tav>
                                      </p:tavLst>
                                    </p:anim>
                                    <p:anim calcmode="lin" valueType="num">
                                      <p:cBhvr>
                                        <p:cTn id="173" dur="1000" fill="hold"/>
                                        <p:tgtEl>
                                          <p:spTgt spid="20"/>
                                        </p:tgtEl>
                                        <p:attrNameLst>
                                          <p:attrName>ppt_h</p:attrName>
                                        </p:attrNameLst>
                                      </p:cBhvr>
                                      <p:tavLst>
                                        <p:tav tm="0">
                                          <p:val>
                                            <p:fltVal val="0"/>
                                          </p:val>
                                        </p:tav>
                                        <p:tav tm="100000">
                                          <p:val>
                                            <p:strVal val="#ppt_h"/>
                                          </p:val>
                                        </p:tav>
                                      </p:tavLst>
                                    </p:anim>
                                    <p:anim calcmode="lin" valueType="num">
                                      <p:cBhvr>
                                        <p:cTn id="174" dur="1000" fill="hold"/>
                                        <p:tgtEl>
                                          <p:spTgt spid="20"/>
                                        </p:tgtEl>
                                        <p:attrNameLst>
                                          <p:attrName>style.rotation</p:attrName>
                                        </p:attrNameLst>
                                      </p:cBhvr>
                                      <p:tavLst>
                                        <p:tav tm="0">
                                          <p:val>
                                            <p:fltVal val="90"/>
                                          </p:val>
                                        </p:tav>
                                        <p:tav tm="100000">
                                          <p:val>
                                            <p:fltVal val="0"/>
                                          </p:val>
                                        </p:tav>
                                      </p:tavLst>
                                    </p:anim>
                                    <p:animEffect transition="in" filter="fade">
                                      <p:cBhvr>
                                        <p:cTn id="175" dur="1000"/>
                                        <p:tgtEl>
                                          <p:spTgt spid="20"/>
                                        </p:tgtEl>
                                      </p:cBhvr>
                                    </p:animEffect>
                                  </p:childTnLst>
                                </p:cTn>
                              </p:par>
                            </p:childTnLst>
                          </p:cTn>
                        </p:par>
                      </p:childTnLst>
                    </p:cTn>
                  </p:par>
                  <p:par>
                    <p:cTn id="176" fill="hold">
                      <p:stCondLst>
                        <p:cond delay="indefinite"/>
                      </p:stCondLst>
                      <p:childTnLst>
                        <p:par>
                          <p:cTn id="177" fill="hold">
                            <p:stCondLst>
                              <p:cond delay="0"/>
                            </p:stCondLst>
                            <p:childTnLst>
                              <p:par>
                                <p:cTn id="178" presetID="31" presetClass="entr" presetSubtype="0" fill="hold" grpId="0" nodeType="click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p:cTn id="180" dur="1000" fill="hold"/>
                                        <p:tgtEl>
                                          <p:spTgt spid="23"/>
                                        </p:tgtEl>
                                        <p:attrNameLst>
                                          <p:attrName>ppt_w</p:attrName>
                                        </p:attrNameLst>
                                      </p:cBhvr>
                                      <p:tavLst>
                                        <p:tav tm="0">
                                          <p:val>
                                            <p:fltVal val="0"/>
                                          </p:val>
                                        </p:tav>
                                        <p:tav tm="100000">
                                          <p:val>
                                            <p:strVal val="#ppt_w"/>
                                          </p:val>
                                        </p:tav>
                                      </p:tavLst>
                                    </p:anim>
                                    <p:anim calcmode="lin" valueType="num">
                                      <p:cBhvr>
                                        <p:cTn id="181" dur="1000" fill="hold"/>
                                        <p:tgtEl>
                                          <p:spTgt spid="23"/>
                                        </p:tgtEl>
                                        <p:attrNameLst>
                                          <p:attrName>ppt_h</p:attrName>
                                        </p:attrNameLst>
                                      </p:cBhvr>
                                      <p:tavLst>
                                        <p:tav tm="0">
                                          <p:val>
                                            <p:fltVal val="0"/>
                                          </p:val>
                                        </p:tav>
                                        <p:tav tm="100000">
                                          <p:val>
                                            <p:strVal val="#ppt_h"/>
                                          </p:val>
                                        </p:tav>
                                      </p:tavLst>
                                    </p:anim>
                                    <p:anim calcmode="lin" valueType="num">
                                      <p:cBhvr>
                                        <p:cTn id="182" dur="1000" fill="hold"/>
                                        <p:tgtEl>
                                          <p:spTgt spid="23"/>
                                        </p:tgtEl>
                                        <p:attrNameLst>
                                          <p:attrName>style.rotation</p:attrName>
                                        </p:attrNameLst>
                                      </p:cBhvr>
                                      <p:tavLst>
                                        <p:tav tm="0">
                                          <p:val>
                                            <p:fltVal val="90"/>
                                          </p:val>
                                        </p:tav>
                                        <p:tav tm="100000">
                                          <p:val>
                                            <p:fltVal val="0"/>
                                          </p:val>
                                        </p:tav>
                                      </p:tavLst>
                                    </p:anim>
                                    <p:animEffect transition="in" filter="fade">
                                      <p:cBhvr>
                                        <p:cTn id="183"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7" grpId="0" animBg="1"/>
      <p:bldP spid="18" grpId="0" animBg="1"/>
      <p:bldP spid="19" grpId="0" animBg="1"/>
      <p:bldP spid="20" grpId="0" animBg="1"/>
      <p:bldP spid="22" grpId="0"/>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99FF">
            <a:alpha val="13000"/>
          </a:srgbClr>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1C6520-BBA2-67FC-46D1-AC77BC1FA4C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6128" y="0"/>
            <a:ext cx="11228811" cy="5151670"/>
          </a:xfrm>
          <a:prstGeom prst="rect">
            <a:avLst/>
          </a:prstGeom>
          <a:ln>
            <a:solidFill>
              <a:srgbClr val="7030A0"/>
            </a:solidFill>
          </a:ln>
        </p:spPr>
      </p:pic>
      <p:sp>
        <p:nvSpPr>
          <p:cNvPr id="11" name="Oval 10">
            <a:extLst>
              <a:ext uri="{FF2B5EF4-FFF2-40B4-BE49-F238E27FC236}">
                <a16:creationId xmlns:a16="http://schemas.microsoft.com/office/drawing/2014/main" id="{5089D2EB-A857-8BB0-3674-4A0B50C5CD0F}"/>
              </a:ext>
            </a:extLst>
          </p:cNvPr>
          <p:cNvSpPr/>
          <p:nvPr/>
        </p:nvSpPr>
        <p:spPr>
          <a:xfrm>
            <a:off x="10133045" y="2837621"/>
            <a:ext cx="687970" cy="833848"/>
          </a:xfrm>
          <a:prstGeom prst="ellipse">
            <a:avLst/>
          </a:prstGeom>
          <a:no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8BA1B9C-137C-6A90-CAF7-CC0E3FBB39CC}"/>
              </a:ext>
            </a:extLst>
          </p:cNvPr>
          <p:cNvSpPr/>
          <p:nvPr/>
        </p:nvSpPr>
        <p:spPr>
          <a:xfrm>
            <a:off x="2363051" y="889908"/>
            <a:ext cx="502062"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7821A8A-97B3-5A29-C31F-FE62394C7696}"/>
              </a:ext>
            </a:extLst>
          </p:cNvPr>
          <p:cNvSpPr/>
          <p:nvPr/>
        </p:nvSpPr>
        <p:spPr>
          <a:xfrm>
            <a:off x="2614082" y="1201369"/>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D9288B1-6DAF-6FE7-A3BA-472430E4FE4D}"/>
              </a:ext>
            </a:extLst>
          </p:cNvPr>
          <p:cNvSpPr/>
          <p:nvPr/>
        </p:nvSpPr>
        <p:spPr>
          <a:xfrm>
            <a:off x="3391593" y="1258625"/>
            <a:ext cx="367619" cy="311461"/>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14D4A943-C22D-561D-8E10-4CE4113C33A4}"/>
              </a:ext>
            </a:extLst>
          </p:cNvPr>
          <p:cNvSpPr/>
          <p:nvPr/>
        </p:nvSpPr>
        <p:spPr>
          <a:xfrm>
            <a:off x="3279669" y="1055189"/>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580A6F4E-BA85-2243-9BA7-18ABFC3DB93B}"/>
              </a:ext>
            </a:extLst>
          </p:cNvPr>
          <p:cNvSpPr txBox="1"/>
          <p:nvPr/>
        </p:nvSpPr>
        <p:spPr>
          <a:xfrm>
            <a:off x="7352527" y="408730"/>
            <a:ext cx="3913212" cy="1754326"/>
          </a:xfrm>
          <a:prstGeom prst="rect">
            <a:avLst/>
          </a:prstGeom>
          <a:solidFill>
            <a:schemeClr val="bg1"/>
          </a:solidFill>
          <a:ln>
            <a:solidFill>
              <a:schemeClr val="tx1"/>
            </a:solidFill>
          </a:ln>
        </p:spPr>
        <p:txBody>
          <a:bodyPr wrap="square" rtlCol="0">
            <a:spAutoFit/>
          </a:bodyPr>
          <a:lstStyle/>
          <a:p>
            <a:r>
              <a:rPr lang="en-US" b="1" dirty="0">
                <a:ln w="0"/>
                <a:solidFill>
                  <a:schemeClr val="accent1"/>
                </a:solidFill>
                <a:effectLst>
                  <a:outerShdw blurRad="38100" dist="25400" dir="5400000" algn="ctr" rotWithShape="0">
                    <a:srgbClr val="6E747A">
                      <a:alpha val="43000"/>
                    </a:srgbClr>
                  </a:outerShdw>
                </a:effectLst>
              </a:rPr>
              <a:t>Summary of Best Data Collected:</a:t>
            </a:r>
          </a:p>
          <a:p>
            <a:r>
              <a:rPr lang="en-US" b="1" u="sng" dirty="0">
                <a:ln>
                  <a:solidFill>
                    <a:schemeClr val="accent6">
                      <a:lumMod val="50000"/>
                    </a:schemeClr>
                  </a:solidFill>
                </a:ln>
                <a:solidFill>
                  <a:srgbClr val="00B050"/>
                </a:solidFill>
                <a:effectLst>
                  <a:outerShdw blurRad="38100" dist="38100" dir="2700000" algn="tl">
                    <a:srgbClr val="000000">
                      <a:alpha val="43137"/>
                    </a:srgbClr>
                  </a:outerShdw>
                </a:effectLst>
              </a:rPr>
              <a:t>Green F: Arkansas data</a:t>
            </a:r>
            <a:r>
              <a:rPr lang="en-US" b="1" dirty="0">
                <a:ln>
                  <a:solidFill>
                    <a:schemeClr val="accent6">
                      <a:lumMod val="50000"/>
                    </a:schemeClr>
                  </a:solidFill>
                </a:ln>
                <a:solidFill>
                  <a:srgbClr val="00B050"/>
                </a:solidFill>
              </a:rPr>
              <a:t> **</a:t>
            </a:r>
          </a:p>
          <a:p>
            <a:r>
              <a:rPr lang="en-US" b="1" dirty="0">
                <a:solidFill>
                  <a:srgbClr val="7030A0"/>
                </a:solidFill>
              </a:rPr>
              <a:t>Purple E/E3: Data 4 CCC Members ****</a:t>
            </a:r>
            <a:br>
              <a:rPr lang="en-US" b="1" dirty="0">
                <a:solidFill>
                  <a:srgbClr val="7030A0"/>
                </a:solidFill>
              </a:rPr>
            </a:br>
            <a:r>
              <a:rPr lang="en-US" b="1" dirty="0">
                <a:solidFill>
                  <a:srgbClr val="7030A0"/>
                </a:solidFill>
              </a:rPr>
              <a:t>  Alberta/Montana/Michigan [2]</a:t>
            </a:r>
          </a:p>
          <a:p>
            <a:r>
              <a:rPr lang="en-US" b="1" dirty="0">
                <a:solidFill>
                  <a:srgbClr val="002060"/>
                </a:solidFill>
              </a:rPr>
              <a:t>G: Faith Child Data ** West Virginia</a:t>
            </a:r>
          </a:p>
          <a:p>
            <a:r>
              <a:rPr lang="en-US" b="1" dirty="0">
                <a:solidFill>
                  <a:srgbClr val="002060"/>
                </a:solidFill>
              </a:rPr>
              <a:t>D4: Rob B data **  California</a:t>
            </a:r>
            <a:endParaRPr lang="en-US" dirty="0"/>
          </a:p>
        </p:txBody>
      </p:sp>
      <p:sp>
        <p:nvSpPr>
          <p:cNvPr id="17" name="Oval 16">
            <a:extLst>
              <a:ext uri="{FF2B5EF4-FFF2-40B4-BE49-F238E27FC236}">
                <a16:creationId xmlns:a16="http://schemas.microsoft.com/office/drawing/2014/main" id="{7471884E-DF25-106F-E2D2-2CADFC4DDFC2}"/>
              </a:ext>
            </a:extLst>
          </p:cNvPr>
          <p:cNvSpPr/>
          <p:nvPr/>
        </p:nvSpPr>
        <p:spPr>
          <a:xfrm>
            <a:off x="2909815" y="1331748"/>
            <a:ext cx="367619" cy="311461"/>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8" name="Oval 17">
            <a:extLst>
              <a:ext uri="{FF2B5EF4-FFF2-40B4-BE49-F238E27FC236}">
                <a16:creationId xmlns:a16="http://schemas.microsoft.com/office/drawing/2014/main" id="{4144FD00-D61E-AB19-BFF8-006A9C21D1CC}"/>
              </a:ext>
            </a:extLst>
          </p:cNvPr>
          <p:cNvSpPr/>
          <p:nvPr/>
        </p:nvSpPr>
        <p:spPr>
          <a:xfrm>
            <a:off x="2221116" y="1366650"/>
            <a:ext cx="502062" cy="311461"/>
          </a:xfrm>
          <a:prstGeom prst="ellipse">
            <a:avLst/>
          </a:prstGeom>
          <a:noFill/>
          <a:ln w="28575">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lumMod val="50000"/>
                </a:schemeClr>
              </a:solidFill>
            </a:endParaRPr>
          </a:p>
        </p:txBody>
      </p:sp>
      <p:sp>
        <p:nvSpPr>
          <p:cNvPr id="19" name="Oval 18">
            <a:extLst>
              <a:ext uri="{FF2B5EF4-FFF2-40B4-BE49-F238E27FC236}">
                <a16:creationId xmlns:a16="http://schemas.microsoft.com/office/drawing/2014/main" id="{9FF2ADAE-A0F7-BD63-B276-8894F5AB4320}"/>
              </a:ext>
            </a:extLst>
          </p:cNvPr>
          <p:cNvSpPr/>
          <p:nvPr/>
        </p:nvSpPr>
        <p:spPr>
          <a:xfrm>
            <a:off x="6361837" y="3060442"/>
            <a:ext cx="514823" cy="388207"/>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07E74634-8621-3659-5982-5E7079C8E88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5201" y="-17913"/>
            <a:ext cx="10620538" cy="438952"/>
          </a:xfrm>
          <a:prstGeom prst="rect">
            <a:avLst/>
          </a:prstGeom>
          <a:ln>
            <a:solidFill>
              <a:schemeClr val="tx1"/>
            </a:solidFill>
          </a:ln>
        </p:spPr>
      </p:pic>
      <p:sp>
        <p:nvSpPr>
          <p:cNvPr id="2" name="Rectangle 1">
            <a:extLst>
              <a:ext uri="{FF2B5EF4-FFF2-40B4-BE49-F238E27FC236}">
                <a16:creationId xmlns:a16="http://schemas.microsoft.com/office/drawing/2014/main" id="{C05EC22B-ABCE-9BA7-75F4-14924069B3EC}"/>
              </a:ext>
            </a:extLst>
          </p:cNvPr>
          <p:cNvSpPr/>
          <p:nvPr/>
        </p:nvSpPr>
        <p:spPr>
          <a:xfrm>
            <a:off x="3277434" y="4150125"/>
            <a:ext cx="7988305" cy="267765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prst="angle"/>
            </a:sp3d>
          </a:bodyPr>
          <a:lstStyle/>
          <a:p>
            <a:pPr algn="ctr"/>
            <a:r>
              <a:rPr lang="en-US" sz="2800" b="1" cap="none" spc="0" dirty="0">
                <a:ln/>
                <a:solidFill>
                  <a:srgbClr val="0070C0"/>
                </a:solidFill>
                <a:effectLst>
                  <a:glow rad="228600">
                    <a:schemeClr val="accent4">
                      <a:satMod val="175000"/>
                      <a:alpha val="40000"/>
                    </a:schemeClr>
                  </a:glow>
                </a:effectLst>
              </a:rPr>
              <a:t>It appears the most reliable readings are from USA/Canada.  Other notes:</a:t>
            </a:r>
          </a:p>
          <a:p>
            <a:pPr algn="ctr"/>
            <a:r>
              <a:rPr lang="en-US" sz="2800" b="1" dirty="0">
                <a:ln/>
                <a:solidFill>
                  <a:srgbClr val="7030A0"/>
                </a:solidFill>
              </a:rPr>
              <a:t>CCC Tim &amp; Johnny sighted Mar </a:t>
            </a:r>
            <a:r>
              <a:rPr lang="en-US" sz="2800" b="1" u="sng" dirty="0">
                <a:ln/>
                <a:solidFill>
                  <a:srgbClr val="7030A0"/>
                </a:solidFill>
              </a:rPr>
              <a:t>19</a:t>
            </a:r>
            <a:r>
              <a:rPr lang="en-US" sz="2800" b="1" u="sng" baseline="30000" dirty="0">
                <a:ln/>
                <a:solidFill>
                  <a:srgbClr val="7030A0"/>
                </a:solidFill>
              </a:rPr>
              <a:t>th</a:t>
            </a:r>
            <a:r>
              <a:rPr lang="en-US" sz="2800" b="1" dirty="0">
                <a:ln/>
                <a:solidFill>
                  <a:srgbClr val="7030A0"/>
                </a:solidFill>
              </a:rPr>
              <a:t> shadow.</a:t>
            </a:r>
          </a:p>
          <a:p>
            <a:pPr algn="ctr"/>
            <a:r>
              <a:rPr lang="en-US" sz="2800" b="1" cap="none" spc="0" dirty="0">
                <a:ln/>
                <a:solidFill>
                  <a:srgbClr val="00B050"/>
                </a:solidFill>
                <a:effectLst/>
              </a:rPr>
              <a:t>Arkansas sighted Mar </a:t>
            </a:r>
            <a:r>
              <a:rPr lang="en-US" sz="2800" b="1" u="sng" cap="none" spc="0" dirty="0">
                <a:ln/>
                <a:solidFill>
                  <a:srgbClr val="00B050"/>
                </a:solidFill>
                <a:effectLst/>
              </a:rPr>
              <a:t>19</a:t>
            </a:r>
            <a:r>
              <a:rPr lang="en-US" sz="2800" b="1" u="sng" cap="none" spc="0" baseline="30000" dirty="0">
                <a:ln/>
                <a:solidFill>
                  <a:srgbClr val="00B050"/>
                </a:solidFill>
                <a:effectLst/>
              </a:rPr>
              <a:t>th</a:t>
            </a:r>
            <a:r>
              <a:rPr lang="en-US" sz="2800" b="1" cap="none" spc="0" dirty="0">
                <a:ln/>
                <a:solidFill>
                  <a:srgbClr val="00B050"/>
                </a:solidFill>
                <a:effectLst/>
              </a:rPr>
              <a:t> shadow.</a:t>
            </a:r>
          </a:p>
          <a:p>
            <a:pPr algn="ctr"/>
            <a:r>
              <a:rPr lang="en-US" sz="2800" b="1" dirty="0">
                <a:ln/>
                <a:solidFill>
                  <a:srgbClr val="002060"/>
                </a:solidFill>
              </a:rPr>
              <a:t>W Virginia </a:t>
            </a:r>
            <a:r>
              <a:rPr lang="en-US" sz="2800" b="1" dirty="0">
                <a:ln/>
                <a:solidFill>
                  <a:srgbClr val="0070C0"/>
                </a:solidFill>
              </a:rPr>
              <a:t>&amp; </a:t>
            </a:r>
            <a:r>
              <a:rPr lang="en-US" sz="2800" b="1" dirty="0">
                <a:ln/>
                <a:solidFill>
                  <a:srgbClr val="7030A0"/>
                </a:solidFill>
              </a:rPr>
              <a:t>MI</a:t>
            </a:r>
            <a:r>
              <a:rPr lang="en-US" sz="2800" b="1" dirty="0">
                <a:ln/>
                <a:solidFill>
                  <a:srgbClr val="0070C0"/>
                </a:solidFill>
              </a:rPr>
              <a:t> sighted Mar </a:t>
            </a:r>
            <a:r>
              <a:rPr lang="en-US" sz="2800" b="1" u="sng" dirty="0">
                <a:ln/>
                <a:solidFill>
                  <a:srgbClr val="0070C0"/>
                </a:solidFill>
              </a:rPr>
              <a:t>20</a:t>
            </a:r>
            <a:r>
              <a:rPr lang="en-US" sz="2800" b="1" u="sng" baseline="30000" dirty="0">
                <a:ln/>
                <a:solidFill>
                  <a:srgbClr val="0070C0"/>
                </a:solidFill>
              </a:rPr>
              <a:t>th</a:t>
            </a:r>
            <a:r>
              <a:rPr lang="en-US" sz="2800" b="1" dirty="0">
                <a:ln/>
                <a:solidFill>
                  <a:srgbClr val="0070C0"/>
                </a:solidFill>
              </a:rPr>
              <a:t> shadow.</a:t>
            </a:r>
          </a:p>
          <a:p>
            <a:pPr algn="ctr"/>
            <a:r>
              <a:rPr lang="en-US" sz="2800" b="1" cap="none" spc="0" dirty="0">
                <a:ln/>
                <a:solidFill>
                  <a:srgbClr val="002060"/>
                </a:solidFill>
                <a:effectLst/>
              </a:rPr>
              <a:t>South Africa sighted Mar </a:t>
            </a:r>
            <a:r>
              <a:rPr lang="en-US" sz="2800" b="1" u="sng" cap="none" spc="0" dirty="0">
                <a:ln/>
                <a:solidFill>
                  <a:srgbClr val="002060"/>
                </a:solidFill>
                <a:effectLst/>
              </a:rPr>
              <a:t>20</a:t>
            </a:r>
            <a:r>
              <a:rPr lang="en-US" sz="2800" b="1" u="sng" cap="none" spc="0" baseline="30000" dirty="0">
                <a:ln/>
                <a:solidFill>
                  <a:srgbClr val="002060"/>
                </a:solidFill>
                <a:effectLst/>
              </a:rPr>
              <a:t>th</a:t>
            </a:r>
            <a:r>
              <a:rPr lang="en-US" sz="2800" b="1" cap="none" spc="0" dirty="0">
                <a:ln/>
                <a:solidFill>
                  <a:srgbClr val="002060"/>
                </a:solidFill>
                <a:effectLst/>
              </a:rPr>
              <a:t> shadow.</a:t>
            </a:r>
          </a:p>
        </p:txBody>
      </p:sp>
      <p:sp>
        <p:nvSpPr>
          <p:cNvPr id="5" name="TextBox 4">
            <a:extLst>
              <a:ext uri="{FF2B5EF4-FFF2-40B4-BE49-F238E27FC236}">
                <a16:creationId xmlns:a16="http://schemas.microsoft.com/office/drawing/2014/main" id="{43AD9C35-15F5-E99E-D1A6-C45BBB421E21}"/>
              </a:ext>
            </a:extLst>
          </p:cNvPr>
          <p:cNvSpPr txBox="1"/>
          <p:nvPr/>
        </p:nvSpPr>
        <p:spPr>
          <a:xfrm>
            <a:off x="3214304" y="3471868"/>
            <a:ext cx="7357537" cy="369332"/>
          </a:xfrm>
          <a:prstGeom prst="rect">
            <a:avLst/>
          </a:prstGeom>
          <a:solidFill>
            <a:schemeClr val="accent5">
              <a:lumMod val="60000"/>
              <a:lumOff val="40000"/>
            </a:schemeClr>
          </a:solidFill>
          <a:effectLst>
            <a:softEdge rad="127000"/>
          </a:effectLst>
        </p:spPr>
        <p:txBody>
          <a:bodyPr wrap="square" rtlCol="0">
            <a:spAutoFit/>
          </a:bodyPr>
          <a:lstStyle/>
          <a:p>
            <a:pPr algn="ctr"/>
            <a:r>
              <a:rPr lang="en-US" b="1" dirty="0">
                <a:ln>
                  <a:solidFill>
                    <a:srgbClr val="002060"/>
                  </a:solidFill>
                </a:ln>
                <a:solidFill>
                  <a:srgbClr val="00B050"/>
                </a:solidFill>
              </a:rPr>
              <a:t>It appears the 1</a:t>
            </a:r>
            <a:r>
              <a:rPr lang="en-US" b="1" baseline="30000" dirty="0">
                <a:ln>
                  <a:solidFill>
                    <a:srgbClr val="002060"/>
                  </a:solidFill>
                </a:ln>
                <a:solidFill>
                  <a:srgbClr val="00B050"/>
                </a:solidFill>
              </a:rPr>
              <a:t>st</a:t>
            </a:r>
            <a:r>
              <a:rPr lang="en-US" b="1" dirty="0">
                <a:ln>
                  <a:solidFill>
                    <a:srgbClr val="002060"/>
                  </a:solidFill>
                </a:ln>
                <a:solidFill>
                  <a:srgbClr val="00B050"/>
                </a:solidFill>
              </a:rPr>
              <a:t> day of spring may have begun somewhere in time zone F.</a:t>
            </a:r>
            <a:endParaRPr lang="en-US" dirty="0">
              <a:solidFill>
                <a:srgbClr val="00B050"/>
              </a:solidFill>
            </a:endParaRPr>
          </a:p>
        </p:txBody>
      </p:sp>
      <p:sp>
        <p:nvSpPr>
          <p:cNvPr id="6" name="TextBox 5">
            <a:extLst>
              <a:ext uri="{FF2B5EF4-FFF2-40B4-BE49-F238E27FC236}">
                <a16:creationId xmlns:a16="http://schemas.microsoft.com/office/drawing/2014/main" id="{B63D80FA-BEA6-7B5F-C05A-2F54FD91221A}"/>
              </a:ext>
            </a:extLst>
          </p:cNvPr>
          <p:cNvSpPr txBox="1"/>
          <p:nvPr/>
        </p:nvSpPr>
        <p:spPr>
          <a:xfrm>
            <a:off x="3463477" y="2149603"/>
            <a:ext cx="7357537" cy="968278"/>
          </a:xfrm>
          <a:prstGeom prst="rect">
            <a:avLst/>
          </a:prstGeom>
          <a:noFill/>
        </p:spPr>
        <p:txBody>
          <a:bodyPr wrap="square">
            <a:spAutoFit/>
          </a:bodyPr>
          <a:lstStyle/>
          <a:p>
            <a:pPr marL="0" marR="0">
              <a:lnSpc>
                <a:spcPct val="107000"/>
              </a:lnSpc>
              <a:spcBef>
                <a:spcPts val="0"/>
              </a:spcBef>
              <a:spcAft>
                <a:spcPts val="0"/>
              </a:spcAft>
            </a:pPr>
            <a:r>
              <a:rPr lang="en-US" sz="1800" b="1" kern="100" dirty="0">
                <a:ln>
                  <a:solidFill>
                    <a:srgbClr val="002060"/>
                  </a:solidFill>
                </a:ln>
                <a:solidFill>
                  <a:srgbClr val="00B050"/>
                </a:solidFill>
                <a:effectLst/>
              </a:rPr>
              <a:t>From Arkansas:  Straight line method (confirmed the day of the 19</a:t>
            </a:r>
            <a:r>
              <a:rPr lang="en-US" sz="1800" b="1" kern="100" baseline="30000" dirty="0">
                <a:ln>
                  <a:solidFill>
                    <a:srgbClr val="002060"/>
                  </a:solidFill>
                </a:ln>
                <a:solidFill>
                  <a:srgbClr val="00B050"/>
                </a:solidFill>
                <a:effectLst/>
              </a:rPr>
              <a:t>th</a:t>
            </a:r>
            <a:r>
              <a:rPr lang="en-US" sz="1800" b="1" kern="100" dirty="0">
                <a:ln>
                  <a:solidFill>
                    <a:srgbClr val="002060"/>
                  </a:solidFill>
                </a:ln>
                <a:solidFill>
                  <a:srgbClr val="00B050"/>
                </a:solidFill>
                <a:effectLst/>
              </a:rPr>
              <a:t>) &amp; they saw a spring curve on the 20</a:t>
            </a:r>
            <a:r>
              <a:rPr lang="en-US" sz="1800" b="1" kern="100" baseline="30000" dirty="0">
                <a:ln>
                  <a:solidFill>
                    <a:srgbClr val="002060"/>
                  </a:solidFill>
                </a:ln>
                <a:solidFill>
                  <a:srgbClr val="00B050"/>
                </a:solidFill>
                <a:effectLst/>
              </a:rPr>
              <a:t>th</a:t>
            </a:r>
            <a:r>
              <a:rPr lang="en-US" sz="1800" b="1" kern="100" dirty="0">
                <a:ln>
                  <a:solidFill>
                    <a:srgbClr val="002060"/>
                  </a:solidFill>
                </a:ln>
                <a:solidFill>
                  <a:srgbClr val="00B050"/>
                </a:solidFill>
                <a:effectLst/>
              </a:rPr>
              <a:t> – they are claiming to have good sunrise and sunset data points-so seems reliable but no pictures of their data.</a:t>
            </a:r>
            <a:endParaRPr lang="en-US" sz="1800" b="1" kern="100" dirty="0">
              <a:ln>
                <a:solidFill>
                  <a:srgbClr val="002060"/>
                </a:solidFill>
              </a:ln>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1BCB9F8-3379-A5C7-2EC9-4AEFC7FED16B}"/>
              </a:ext>
            </a:extLst>
          </p:cNvPr>
          <p:cNvSpPr txBox="1"/>
          <p:nvPr/>
        </p:nvSpPr>
        <p:spPr>
          <a:xfrm>
            <a:off x="185483" y="5230043"/>
            <a:ext cx="3277994" cy="1477328"/>
          </a:xfrm>
          <a:prstGeom prst="rect">
            <a:avLst/>
          </a:prstGeom>
          <a:solidFill>
            <a:schemeClr val="accent4">
              <a:lumMod val="60000"/>
              <a:lumOff val="40000"/>
            </a:schemeClr>
          </a:solidFill>
          <a:effectLst>
            <a:softEdge rad="127000"/>
          </a:effectLst>
        </p:spPr>
        <p:txBody>
          <a:bodyPr wrap="square" rtlCol="0">
            <a:spAutoFit/>
          </a:bodyPr>
          <a:lstStyle/>
          <a:p>
            <a:r>
              <a:rPr lang="en-US" b="1" dirty="0">
                <a:solidFill>
                  <a:srgbClr val="002060"/>
                </a:solidFill>
              </a:rPr>
              <a:t>It also appears time zone F is equivalent to world time zone around -6.  </a:t>
            </a:r>
            <a:r>
              <a:rPr lang="en-US" dirty="0">
                <a:solidFill>
                  <a:srgbClr val="002060"/>
                </a:solidFill>
              </a:rPr>
              <a:t>(It’s hard to tell because the map doesn’t seem to be showing a true scale.)</a:t>
            </a:r>
            <a:endParaRPr lang="en-US" dirty="0"/>
          </a:p>
        </p:txBody>
      </p:sp>
      <p:pic>
        <p:nvPicPr>
          <p:cNvPr id="4" name="Picture 3">
            <a:extLst>
              <a:ext uri="{FF2B5EF4-FFF2-40B4-BE49-F238E27FC236}">
                <a16:creationId xmlns:a16="http://schemas.microsoft.com/office/drawing/2014/main" id="{55619AC3-CBD8-65AA-95E6-822C208D67B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571841" y="5348197"/>
            <a:ext cx="1333315" cy="1283057"/>
          </a:xfrm>
          <a:prstGeom prst="rect">
            <a:avLst/>
          </a:prstGeom>
          <a:ln>
            <a:noFill/>
          </a:ln>
          <a:effectLst>
            <a:softEdge rad="112500"/>
          </a:effectLst>
        </p:spPr>
      </p:pic>
    </p:spTree>
    <p:extLst>
      <p:ext uri="{BB962C8B-B14F-4D97-AF65-F5344CB8AC3E}">
        <p14:creationId xmlns:p14="http://schemas.microsoft.com/office/powerpoint/2010/main" val="791736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75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barn(inVertical)">
                                      <p:cBhvr>
                                        <p:cTn id="15" dur="500"/>
                                        <p:tgtEl>
                                          <p:spTgt spid="2">
                                            <p:txEl>
                                              <p:pRg st="1" end="1"/>
                                            </p:txEl>
                                          </p:spTgt>
                                        </p:tgtEl>
                                      </p:cBhvr>
                                    </p:animEffect>
                                  </p:childTnLst>
                                </p:cTn>
                              </p:par>
                            </p:childTnLst>
                          </p:cTn>
                        </p:par>
                        <p:par>
                          <p:cTn id="16" fill="hold">
                            <p:stCondLst>
                              <p:cond delay="500"/>
                            </p:stCondLst>
                            <p:childTnLst>
                              <p:par>
                                <p:cTn id="17" presetID="16" presetClass="entr" presetSubtype="21" fill="hold" nodeType="afterEffect">
                                  <p:stCondLst>
                                    <p:cond delay="100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barn(inVertical)">
                                      <p:cBhvr>
                                        <p:cTn id="19" dur="10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par>
                          <p:cTn id="25" fill="hold">
                            <p:stCondLst>
                              <p:cond delay="500"/>
                            </p:stCondLst>
                            <p:childTnLst>
                              <p:par>
                                <p:cTn id="26" presetID="53" presetClass="entr" presetSubtype="16" fill="hold" nodeType="afterEffect">
                                  <p:stCondLst>
                                    <p:cond delay="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1250" fill="hold"/>
                                        <p:tgtEl>
                                          <p:spTgt spid="4"/>
                                        </p:tgtEl>
                                        <p:attrNameLst>
                                          <p:attrName>ppt_w</p:attrName>
                                        </p:attrNameLst>
                                      </p:cBhvr>
                                      <p:tavLst>
                                        <p:tav tm="0">
                                          <p:val>
                                            <p:fltVal val="0"/>
                                          </p:val>
                                        </p:tav>
                                        <p:tav tm="100000">
                                          <p:val>
                                            <p:strVal val="#ppt_w"/>
                                          </p:val>
                                        </p:tav>
                                      </p:tavLst>
                                    </p:anim>
                                    <p:anim calcmode="lin" valueType="num">
                                      <p:cBhvr>
                                        <p:cTn id="29" dur="1250" fill="hold"/>
                                        <p:tgtEl>
                                          <p:spTgt spid="4"/>
                                        </p:tgtEl>
                                        <p:attrNameLst>
                                          <p:attrName>ppt_h</p:attrName>
                                        </p:attrNameLst>
                                      </p:cBhvr>
                                      <p:tavLst>
                                        <p:tav tm="0">
                                          <p:val>
                                            <p:fltVal val="0"/>
                                          </p:val>
                                        </p:tav>
                                        <p:tav tm="100000">
                                          <p:val>
                                            <p:strVal val="#ppt_h"/>
                                          </p:val>
                                        </p:tav>
                                      </p:tavLst>
                                    </p:anim>
                                    <p:animEffect transition="in" filter="fade">
                                      <p:cBhvr>
                                        <p:cTn id="30" dur="1250"/>
                                        <p:tgtEl>
                                          <p:spTgt spid="4"/>
                                        </p:tgtEl>
                                      </p:cBhvr>
                                    </p:animEffect>
                                  </p:childTnLst>
                                </p:cTn>
                              </p:par>
                            </p:childTnLst>
                          </p:cTn>
                        </p:par>
                        <p:par>
                          <p:cTn id="31" fill="hold">
                            <p:stCondLst>
                              <p:cond delay="2250"/>
                            </p:stCondLst>
                            <p:childTnLst>
                              <p:par>
                                <p:cTn id="32" presetID="16" presetClass="entr" presetSubtype="21" fill="hold" nodeType="afterEffect">
                                  <p:stCondLst>
                                    <p:cond delay="0"/>
                                  </p:stCondLst>
                                  <p:childTnLst>
                                    <p:set>
                                      <p:cBhvr>
                                        <p:cTn id="33" dur="1" fill="hold">
                                          <p:stCondLst>
                                            <p:cond delay="0"/>
                                          </p:stCondLst>
                                        </p:cTn>
                                        <p:tgtEl>
                                          <p:spTgt spid="2">
                                            <p:txEl>
                                              <p:pRg st="4" end="4"/>
                                            </p:txEl>
                                          </p:spTgt>
                                        </p:tgtEl>
                                        <p:attrNameLst>
                                          <p:attrName>style.visibility</p:attrName>
                                        </p:attrNameLst>
                                      </p:cBhvr>
                                      <p:to>
                                        <p:strVal val="visible"/>
                                      </p:to>
                                    </p:set>
                                    <p:animEffect transition="in" filter="barn(inVertical)">
                                      <p:cBhvr>
                                        <p:cTn id="34"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042DC66-C89F-5B03-C654-A6AFB65DD2D6}"/>
              </a:ext>
            </a:extLst>
          </p:cNvPr>
          <p:cNvSpPr/>
          <p:nvPr/>
        </p:nvSpPr>
        <p:spPr>
          <a:xfrm>
            <a:off x="15251" y="-37324"/>
            <a:ext cx="12161497" cy="76944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400" b="1" cap="none" spc="0" dirty="0">
                <a:ln/>
                <a:solidFill>
                  <a:srgbClr val="0070C0"/>
                </a:solidFill>
                <a:effectLst/>
              </a:rPr>
              <a:t>Summary Comments from Nathaniel [Faith Child]</a:t>
            </a:r>
          </a:p>
        </p:txBody>
      </p:sp>
      <p:pic>
        <p:nvPicPr>
          <p:cNvPr id="6" name="Picture 5">
            <a:extLst>
              <a:ext uri="{FF2B5EF4-FFF2-40B4-BE49-F238E27FC236}">
                <a16:creationId xmlns:a16="http://schemas.microsoft.com/office/drawing/2014/main" id="{CB6F153A-3382-EB4F-B3C8-1FE965A0A61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6128" y="718456"/>
            <a:ext cx="11228811" cy="5151670"/>
          </a:xfrm>
          <a:prstGeom prst="rect">
            <a:avLst/>
          </a:prstGeom>
          <a:ln>
            <a:solidFill>
              <a:srgbClr val="7030A0"/>
            </a:solidFill>
          </a:ln>
        </p:spPr>
      </p:pic>
      <p:sp>
        <p:nvSpPr>
          <p:cNvPr id="7" name="Oval 6">
            <a:extLst>
              <a:ext uri="{FF2B5EF4-FFF2-40B4-BE49-F238E27FC236}">
                <a16:creationId xmlns:a16="http://schemas.microsoft.com/office/drawing/2014/main" id="{04FEDDBB-EA92-61E4-7597-625EC4A52C5A}"/>
              </a:ext>
            </a:extLst>
          </p:cNvPr>
          <p:cNvSpPr/>
          <p:nvPr/>
        </p:nvSpPr>
        <p:spPr>
          <a:xfrm>
            <a:off x="2363051" y="1608364"/>
            <a:ext cx="502062"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276F89C8-9FB7-DCBB-0BF3-F09CAFA116D8}"/>
              </a:ext>
            </a:extLst>
          </p:cNvPr>
          <p:cNvSpPr/>
          <p:nvPr/>
        </p:nvSpPr>
        <p:spPr>
          <a:xfrm>
            <a:off x="2614082" y="1919825"/>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00F468B2-6090-9B2D-0F21-04A3A4AC892C}"/>
              </a:ext>
            </a:extLst>
          </p:cNvPr>
          <p:cNvSpPr/>
          <p:nvPr/>
        </p:nvSpPr>
        <p:spPr>
          <a:xfrm>
            <a:off x="3391593" y="1977081"/>
            <a:ext cx="367619" cy="311461"/>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D4D867D0-E193-BDE2-E911-4DCBE77DAFB2}"/>
              </a:ext>
            </a:extLst>
          </p:cNvPr>
          <p:cNvSpPr/>
          <p:nvPr/>
        </p:nvSpPr>
        <p:spPr>
          <a:xfrm>
            <a:off x="3279669" y="1773645"/>
            <a:ext cx="367619" cy="311461"/>
          </a:xfrm>
          <a:prstGeom prst="ellipse">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5699499B-162E-E651-C9D9-0911665B028A}"/>
              </a:ext>
            </a:extLst>
          </p:cNvPr>
          <p:cNvSpPr/>
          <p:nvPr/>
        </p:nvSpPr>
        <p:spPr>
          <a:xfrm>
            <a:off x="2909815" y="2050204"/>
            <a:ext cx="367619" cy="311461"/>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2" name="Oval 11">
            <a:extLst>
              <a:ext uri="{FF2B5EF4-FFF2-40B4-BE49-F238E27FC236}">
                <a16:creationId xmlns:a16="http://schemas.microsoft.com/office/drawing/2014/main" id="{AF01FF8A-23AD-7443-092F-7D40FD4EAE58}"/>
              </a:ext>
            </a:extLst>
          </p:cNvPr>
          <p:cNvSpPr/>
          <p:nvPr/>
        </p:nvSpPr>
        <p:spPr>
          <a:xfrm>
            <a:off x="6361837" y="3778898"/>
            <a:ext cx="514823" cy="388207"/>
          </a:xfrm>
          <a:prstGeom prst="ellipse">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772164D-D895-3804-26E1-B77F39B249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5201" y="700543"/>
            <a:ext cx="10620538" cy="438952"/>
          </a:xfrm>
          <a:prstGeom prst="rect">
            <a:avLst/>
          </a:prstGeom>
          <a:ln>
            <a:solidFill>
              <a:schemeClr val="tx1"/>
            </a:solidFill>
          </a:ln>
        </p:spPr>
      </p:pic>
      <p:sp>
        <p:nvSpPr>
          <p:cNvPr id="15" name="Rectangle 14">
            <a:extLst>
              <a:ext uri="{FF2B5EF4-FFF2-40B4-BE49-F238E27FC236}">
                <a16:creationId xmlns:a16="http://schemas.microsoft.com/office/drawing/2014/main" id="{547621E3-64D5-CFC6-0B3B-9D5F1382B1FC}"/>
              </a:ext>
            </a:extLst>
          </p:cNvPr>
          <p:cNvSpPr/>
          <p:nvPr/>
        </p:nvSpPr>
        <p:spPr>
          <a:xfrm>
            <a:off x="3277434" y="4494029"/>
            <a:ext cx="7988305" cy="156966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prst="angle"/>
            </a:sp3d>
          </a:bodyPr>
          <a:lstStyle/>
          <a:p>
            <a:pPr algn="ctr"/>
            <a:r>
              <a:rPr lang="en-US" sz="3200" b="1" cap="none" spc="0" dirty="0">
                <a:ln>
                  <a:solidFill>
                    <a:srgbClr val="002060"/>
                  </a:solidFill>
                </a:ln>
                <a:solidFill>
                  <a:srgbClr val="FF0000"/>
                </a:solidFill>
                <a:effectLst>
                  <a:glow rad="127000">
                    <a:schemeClr val="accent2"/>
                  </a:glow>
                </a:effectLst>
              </a:rPr>
              <a:t>Question:  Where are you on this map? </a:t>
            </a:r>
          </a:p>
          <a:p>
            <a:pPr algn="ctr"/>
            <a:r>
              <a:rPr lang="en-US" sz="3200" b="1" dirty="0">
                <a:ln>
                  <a:solidFill>
                    <a:srgbClr val="002060"/>
                  </a:solidFill>
                </a:ln>
                <a:solidFill>
                  <a:srgbClr val="FF0000"/>
                </a:solidFill>
                <a:effectLst>
                  <a:glow rad="127000">
                    <a:schemeClr val="accent2"/>
                  </a:glow>
                </a:effectLst>
              </a:rPr>
              <a:t>If you were sighting the shadow, what data </a:t>
            </a:r>
            <a:br>
              <a:rPr lang="en-US" sz="3200" b="1" dirty="0">
                <a:ln>
                  <a:solidFill>
                    <a:srgbClr val="002060"/>
                  </a:solidFill>
                </a:ln>
                <a:solidFill>
                  <a:srgbClr val="FF0000"/>
                </a:solidFill>
                <a:effectLst>
                  <a:glow rad="127000">
                    <a:schemeClr val="accent2"/>
                  </a:glow>
                </a:effectLst>
              </a:rPr>
            </a:br>
            <a:r>
              <a:rPr lang="en-US" sz="3200" b="1" dirty="0">
                <a:ln>
                  <a:solidFill>
                    <a:srgbClr val="002060"/>
                  </a:solidFill>
                </a:ln>
                <a:solidFill>
                  <a:srgbClr val="FF0000"/>
                </a:solidFill>
                <a:effectLst>
                  <a:glow rad="127000">
                    <a:schemeClr val="accent2"/>
                  </a:glow>
                </a:effectLst>
              </a:rPr>
              <a:t>do you think you would have observed?</a:t>
            </a:r>
            <a:endParaRPr lang="en-US" sz="3200" b="1" cap="none" spc="0" dirty="0">
              <a:ln>
                <a:solidFill>
                  <a:srgbClr val="002060"/>
                </a:solidFill>
              </a:ln>
              <a:solidFill>
                <a:srgbClr val="FF0000"/>
              </a:solidFill>
              <a:effectLst>
                <a:glow rad="127000">
                  <a:schemeClr val="accent2"/>
                </a:glow>
              </a:effectLst>
            </a:endParaRPr>
          </a:p>
        </p:txBody>
      </p:sp>
      <p:sp>
        <p:nvSpPr>
          <p:cNvPr id="16" name="TextBox 15">
            <a:extLst>
              <a:ext uri="{FF2B5EF4-FFF2-40B4-BE49-F238E27FC236}">
                <a16:creationId xmlns:a16="http://schemas.microsoft.com/office/drawing/2014/main" id="{03F358CC-4DFC-3235-801E-2C02E9D921C3}"/>
              </a:ext>
            </a:extLst>
          </p:cNvPr>
          <p:cNvSpPr txBox="1"/>
          <p:nvPr/>
        </p:nvSpPr>
        <p:spPr>
          <a:xfrm>
            <a:off x="3973264" y="1181161"/>
            <a:ext cx="7972552" cy="2862322"/>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US" b="1" dirty="0">
                <a:solidFill>
                  <a:srgbClr val="002060"/>
                </a:solidFill>
              </a:rPr>
              <a:t>“Since zone F, and points west, sighted the </a:t>
            </a:r>
            <a:r>
              <a:rPr lang="en-US" b="1" dirty="0" err="1">
                <a:solidFill>
                  <a:srgbClr val="002060"/>
                </a:solidFill>
              </a:rPr>
              <a:t>tequfah</a:t>
            </a:r>
            <a:r>
              <a:rPr lang="en-US" b="1" dirty="0">
                <a:solidFill>
                  <a:srgbClr val="002060"/>
                </a:solidFill>
              </a:rPr>
              <a:t> shadow first – on Mar 19</a:t>
            </a:r>
            <a:r>
              <a:rPr lang="en-US" b="1" baseline="30000" dirty="0">
                <a:solidFill>
                  <a:srgbClr val="002060"/>
                </a:solidFill>
              </a:rPr>
              <a:t>th</a:t>
            </a:r>
            <a:r>
              <a:rPr lang="en-US" b="1" dirty="0">
                <a:solidFill>
                  <a:srgbClr val="002060"/>
                </a:solidFill>
              </a:rPr>
              <a:t>, it appears this is where </a:t>
            </a:r>
            <a:r>
              <a:rPr lang="en-US" b="1" dirty="0">
                <a:solidFill>
                  <a:srgbClr val="002060"/>
                </a:solidFill>
                <a:effectLst>
                  <a:outerShdw blurRad="50800" dist="50800" dir="5400000" algn="ctr" rotWithShape="0">
                    <a:srgbClr val="FFFF00"/>
                  </a:outerShdw>
                </a:effectLst>
              </a:rPr>
              <a:t>Yahuah’s International Date Line </a:t>
            </a:r>
            <a:r>
              <a:rPr lang="en-US" b="1" dirty="0">
                <a:solidFill>
                  <a:srgbClr val="002060"/>
                </a:solidFill>
              </a:rPr>
              <a:t>started the count for the new year – especially since Arkansas reported good data points.</a:t>
            </a:r>
          </a:p>
          <a:p>
            <a:pPr marL="285750" indent="-285750">
              <a:buFont typeface="Arial" panose="020B0604020202020204" pitchFamily="34" charset="0"/>
              <a:buChar char="•"/>
            </a:pPr>
            <a:r>
              <a:rPr lang="en-US" b="1" dirty="0">
                <a:solidFill>
                  <a:srgbClr val="00B050"/>
                </a:solidFill>
              </a:rPr>
              <a:t>“This is the 1</a:t>
            </a:r>
            <a:r>
              <a:rPr lang="en-US" b="1" baseline="30000" dirty="0">
                <a:solidFill>
                  <a:srgbClr val="00B050"/>
                </a:solidFill>
              </a:rPr>
              <a:t>st</a:t>
            </a:r>
            <a:r>
              <a:rPr lang="en-US" b="1" dirty="0">
                <a:solidFill>
                  <a:srgbClr val="00B050"/>
                </a:solidFill>
              </a:rPr>
              <a:t> year (that we know of) where Yahuah’s IDL landed on a Land Mass, dividing the USA/Canada with interesting &amp; consistent data.</a:t>
            </a:r>
          </a:p>
          <a:p>
            <a:pPr marL="285750" indent="-285750">
              <a:buFont typeface="Arial" panose="020B0604020202020204" pitchFamily="34" charset="0"/>
              <a:buChar char="•"/>
            </a:pPr>
            <a:r>
              <a:rPr lang="en-US" b="1" dirty="0">
                <a:solidFill>
                  <a:srgbClr val="C00000"/>
                </a:solidFill>
              </a:rPr>
              <a:t>“Usually this dividing line lands in the ocean somewhere, and doesn’t seem important.  This year the division seems tricky, but be at peace,” remembering </a:t>
            </a:r>
            <a:r>
              <a:rPr lang="en-US" b="1" u="sng" dirty="0" err="1">
                <a:solidFill>
                  <a:srgbClr val="0000FF"/>
                </a:solidFill>
              </a:rPr>
              <a:t>Yahusha’s</a:t>
            </a:r>
            <a:r>
              <a:rPr lang="en-US" b="1" u="sng" dirty="0">
                <a:solidFill>
                  <a:srgbClr val="0000FF"/>
                </a:solidFill>
              </a:rPr>
              <a:t> words</a:t>
            </a:r>
            <a:r>
              <a:rPr lang="en-US" b="1" dirty="0">
                <a:solidFill>
                  <a:srgbClr val="0000FF"/>
                </a:solidFill>
              </a:rPr>
              <a:t> </a:t>
            </a:r>
            <a:r>
              <a:rPr lang="en-US" b="1" dirty="0">
                <a:solidFill>
                  <a:srgbClr val="C00000"/>
                </a:solidFill>
              </a:rPr>
              <a:t>- </a:t>
            </a:r>
            <a:r>
              <a:rPr lang="en-US" b="1" dirty="0">
                <a:solidFill>
                  <a:schemeClr val="accent2">
                    <a:lumMod val="75000"/>
                  </a:schemeClr>
                </a:solidFill>
              </a:rPr>
              <a:t>John 4, </a:t>
            </a:r>
            <a:r>
              <a:rPr lang="en-US" b="1" u="sng" dirty="0">
                <a:solidFill>
                  <a:srgbClr val="0000FF"/>
                </a:solidFill>
              </a:rPr>
              <a:t>to worshi</a:t>
            </a:r>
            <a:r>
              <a:rPr lang="en-US" b="1" dirty="0">
                <a:solidFill>
                  <a:srgbClr val="0000FF"/>
                </a:solidFill>
              </a:rPr>
              <a:t>p </a:t>
            </a:r>
            <a:r>
              <a:rPr lang="en-US" b="1" u="sng" dirty="0">
                <a:solidFill>
                  <a:srgbClr val="0000FF"/>
                </a:solidFill>
              </a:rPr>
              <a:t>in s</a:t>
            </a:r>
            <a:r>
              <a:rPr lang="en-US" b="1" dirty="0">
                <a:solidFill>
                  <a:srgbClr val="0000FF"/>
                </a:solidFill>
              </a:rPr>
              <a:t>p</a:t>
            </a:r>
            <a:r>
              <a:rPr lang="en-US" b="1" u="sng" dirty="0">
                <a:solidFill>
                  <a:srgbClr val="0000FF"/>
                </a:solidFill>
              </a:rPr>
              <a:t>irit and truth wherever</a:t>
            </a:r>
            <a:r>
              <a:rPr lang="en-US" b="1" dirty="0">
                <a:solidFill>
                  <a:srgbClr val="0000FF"/>
                </a:solidFill>
              </a:rPr>
              <a:t> y</a:t>
            </a:r>
            <a:r>
              <a:rPr lang="en-US" b="1" u="sng" dirty="0">
                <a:solidFill>
                  <a:srgbClr val="0000FF"/>
                </a:solidFill>
              </a:rPr>
              <a:t>ou are</a:t>
            </a:r>
            <a:r>
              <a:rPr lang="en-US" b="1" dirty="0">
                <a:solidFill>
                  <a:srgbClr val="0000FF"/>
                </a:solidFill>
              </a:rPr>
              <a:t>. </a:t>
            </a:r>
          </a:p>
          <a:p>
            <a:pPr marL="285750" indent="-285750">
              <a:buFont typeface="Arial" panose="020B0604020202020204" pitchFamily="34" charset="0"/>
              <a:buChar char="•"/>
            </a:pPr>
            <a:r>
              <a:rPr lang="en-US" b="1" dirty="0">
                <a:solidFill>
                  <a:srgbClr val="002060"/>
                </a:solidFill>
              </a:rPr>
              <a:t>This year some will have Passover on Apr 2</a:t>
            </a:r>
            <a:r>
              <a:rPr lang="en-US" b="1" baseline="30000" dirty="0">
                <a:solidFill>
                  <a:srgbClr val="002060"/>
                </a:solidFill>
              </a:rPr>
              <a:t>nd</a:t>
            </a:r>
            <a:r>
              <a:rPr lang="en-US" b="1" dirty="0">
                <a:solidFill>
                  <a:srgbClr val="002060"/>
                </a:solidFill>
              </a:rPr>
              <a:t>, and some will be on April 3</a:t>
            </a:r>
            <a:r>
              <a:rPr lang="en-US" b="1" baseline="30000" dirty="0">
                <a:solidFill>
                  <a:srgbClr val="002060"/>
                </a:solidFill>
              </a:rPr>
              <a:t>rd</a:t>
            </a:r>
            <a:r>
              <a:rPr lang="en-US" b="1" dirty="0">
                <a:solidFill>
                  <a:srgbClr val="002060"/>
                </a:solidFill>
              </a:rPr>
              <a:t> with our Covenant Calendar family east of the “F” time zone. </a:t>
            </a:r>
            <a:endParaRPr lang="en-US" dirty="0"/>
          </a:p>
        </p:txBody>
      </p:sp>
      <p:sp>
        <p:nvSpPr>
          <p:cNvPr id="18" name="Rectangle 17">
            <a:extLst>
              <a:ext uri="{FF2B5EF4-FFF2-40B4-BE49-F238E27FC236}">
                <a16:creationId xmlns:a16="http://schemas.microsoft.com/office/drawing/2014/main" id="{6A21A8F6-E2F0-DA4C-B7AA-78EF51DCDB75}"/>
              </a:ext>
            </a:extLst>
          </p:cNvPr>
          <p:cNvSpPr/>
          <p:nvPr/>
        </p:nvSpPr>
        <p:spPr>
          <a:xfrm>
            <a:off x="173296" y="5932691"/>
            <a:ext cx="7171832" cy="830997"/>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prst="angle"/>
            </a:sp3d>
          </a:bodyPr>
          <a:lstStyle/>
          <a:p>
            <a:pPr algn="ctr"/>
            <a:r>
              <a:rPr lang="en-US" sz="2400" b="1" cap="none" spc="0" dirty="0">
                <a:ln/>
                <a:solidFill>
                  <a:srgbClr val="0070C0"/>
                </a:solidFill>
                <a:effectLst/>
              </a:rPr>
              <a:t>Let’s take a closer look at USA &amp; Canada in hopes that will benefit your next important decision.</a:t>
            </a:r>
          </a:p>
        </p:txBody>
      </p:sp>
      <p:sp>
        <p:nvSpPr>
          <p:cNvPr id="20" name="TextBox 19">
            <a:extLst>
              <a:ext uri="{FF2B5EF4-FFF2-40B4-BE49-F238E27FC236}">
                <a16:creationId xmlns:a16="http://schemas.microsoft.com/office/drawing/2014/main" id="{70D47283-4F90-7AC5-48D4-240BC2B92F7D}"/>
              </a:ext>
            </a:extLst>
          </p:cNvPr>
          <p:cNvSpPr txBox="1"/>
          <p:nvPr/>
        </p:nvSpPr>
        <p:spPr>
          <a:xfrm>
            <a:off x="3277434" y="4162895"/>
            <a:ext cx="7357537" cy="369332"/>
          </a:xfrm>
          <a:prstGeom prst="rect">
            <a:avLst/>
          </a:prstGeom>
          <a:solidFill>
            <a:schemeClr val="accent5">
              <a:lumMod val="60000"/>
              <a:lumOff val="40000"/>
            </a:schemeClr>
          </a:solidFill>
          <a:effectLst>
            <a:softEdge rad="127000"/>
          </a:effectLst>
        </p:spPr>
        <p:txBody>
          <a:bodyPr wrap="square" rtlCol="0">
            <a:spAutoFit/>
          </a:bodyPr>
          <a:lstStyle/>
          <a:p>
            <a:pPr algn="ctr"/>
            <a:r>
              <a:rPr lang="en-US" b="1" dirty="0">
                <a:ln>
                  <a:solidFill>
                    <a:srgbClr val="002060"/>
                  </a:solidFill>
                </a:ln>
                <a:solidFill>
                  <a:srgbClr val="00B050"/>
                </a:solidFill>
              </a:rPr>
              <a:t>It appears the 1</a:t>
            </a:r>
            <a:r>
              <a:rPr lang="en-US" b="1" baseline="30000" dirty="0">
                <a:ln>
                  <a:solidFill>
                    <a:srgbClr val="002060"/>
                  </a:solidFill>
                </a:ln>
                <a:solidFill>
                  <a:srgbClr val="00B050"/>
                </a:solidFill>
              </a:rPr>
              <a:t>st</a:t>
            </a:r>
            <a:r>
              <a:rPr lang="en-US" b="1" dirty="0">
                <a:ln>
                  <a:solidFill>
                    <a:srgbClr val="002060"/>
                  </a:solidFill>
                </a:ln>
                <a:solidFill>
                  <a:srgbClr val="00B050"/>
                </a:solidFill>
              </a:rPr>
              <a:t> day of spring may have begun somewhere in time zone F.</a:t>
            </a:r>
            <a:endParaRPr lang="en-US" dirty="0">
              <a:solidFill>
                <a:srgbClr val="00B050"/>
              </a:solidFill>
            </a:endParaRPr>
          </a:p>
        </p:txBody>
      </p:sp>
    </p:spTree>
    <p:extLst>
      <p:ext uri="{BB962C8B-B14F-4D97-AF65-F5344CB8AC3E}">
        <p14:creationId xmlns:p14="http://schemas.microsoft.com/office/powerpoint/2010/main" val="279607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Effect transition="in" filter="barn(inVertical)">
                                      <p:cBhvr>
                                        <p:cTn id="7" dur="500"/>
                                        <p:tgtEl>
                                          <p:spTgt spid="1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2" end="2"/>
                                            </p:txEl>
                                          </p:spTgt>
                                        </p:tgtEl>
                                        <p:attrNameLst>
                                          <p:attrName>style.visibility</p:attrName>
                                        </p:attrNameLst>
                                      </p:cBhvr>
                                      <p:to>
                                        <p:strVal val="visible"/>
                                      </p:to>
                                    </p:set>
                                    <p:animEffect transition="in" filter="barn(inVertical)">
                                      <p:cBhvr>
                                        <p:cTn id="12" dur="500"/>
                                        <p:tgtEl>
                                          <p:spTgt spid="1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3" end="3"/>
                                            </p:txEl>
                                          </p:spTgt>
                                        </p:tgtEl>
                                        <p:attrNameLst>
                                          <p:attrName>style.visibility</p:attrName>
                                        </p:attrNameLst>
                                      </p:cBhvr>
                                      <p:to>
                                        <p:strVal val="visible"/>
                                      </p:to>
                                    </p:set>
                                    <p:animEffect transition="in" filter="barn(inVertical)">
                                      <p:cBhvr>
                                        <p:cTn id="17" dur="500"/>
                                        <p:tgtEl>
                                          <p:spTgt spid="1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arn(inVertical)">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2A5CF4-25C6-5AFA-299E-14BE2775C6F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255" y="3175"/>
            <a:ext cx="6906936" cy="6882485"/>
          </a:xfrm>
          <a:prstGeom prst="rect">
            <a:avLst/>
          </a:prstGeom>
          <a:ln>
            <a:solidFill>
              <a:schemeClr val="tx1"/>
            </a:solidFill>
          </a:ln>
        </p:spPr>
      </p:pic>
      <p:cxnSp>
        <p:nvCxnSpPr>
          <p:cNvPr id="6" name="Straight Arrow Connector 5">
            <a:extLst>
              <a:ext uri="{FF2B5EF4-FFF2-40B4-BE49-F238E27FC236}">
                <a16:creationId xmlns:a16="http://schemas.microsoft.com/office/drawing/2014/main" id="{14521B7D-CA56-6D51-DDA9-B5AA8FE07196}"/>
              </a:ext>
            </a:extLst>
          </p:cNvPr>
          <p:cNvCxnSpPr>
            <a:cxnSpLocks/>
          </p:cNvCxnSpPr>
          <p:nvPr/>
        </p:nvCxnSpPr>
        <p:spPr>
          <a:xfrm>
            <a:off x="4040870" y="-24033"/>
            <a:ext cx="314325" cy="68824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18682CF1-32D6-B16E-748F-6DFB501E2032}"/>
              </a:ext>
            </a:extLst>
          </p:cNvPr>
          <p:cNvCxnSpPr>
            <a:cxnSpLocks/>
          </p:cNvCxnSpPr>
          <p:nvPr/>
        </p:nvCxnSpPr>
        <p:spPr>
          <a:xfrm flipH="1">
            <a:off x="3244475" y="-24033"/>
            <a:ext cx="392822" cy="68824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16CBCF37-548E-05BB-140F-C7D970E874DC}"/>
              </a:ext>
            </a:extLst>
          </p:cNvPr>
          <p:cNvSpPr/>
          <p:nvPr/>
        </p:nvSpPr>
        <p:spPr>
          <a:xfrm>
            <a:off x="3454310" y="1154490"/>
            <a:ext cx="750526" cy="1569660"/>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9600" b="1" cap="none" spc="0" dirty="0">
                <a:ln>
                  <a:solidFill>
                    <a:schemeClr val="tx1"/>
                  </a:solidFill>
                </a:ln>
                <a:solidFill>
                  <a:srgbClr val="FF0000"/>
                </a:solidFill>
                <a:effectLst/>
              </a:rPr>
              <a:t>F</a:t>
            </a:r>
          </a:p>
        </p:txBody>
      </p:sp>
      <p:sp>
        <p:nvSpPr>
          <p:cNvPr id="12" name="Oval 11">
            <a:extLst>
              <a:ext uri="{FF2B5EF4-FFF2-40B4-BE49-F238E27FC236}">
                <a16:creationId xmlns:a16="http://schemas.microsoft.com/office/drawing/2014/main" id="{CBD72BB7-0696-1471-B45C-36ED6301772E}"/>
              </a:ext>
            </a:extLst>
          </p:cNvPr>
          <p:cNvSpPr/>
          <p:nvPr/>
        </p:nvSpPr>
        <p:spPr>
          <a:xfrm>
            <a:off x="3946145" y="4133850"/>
            <a:ext cx="502062" cy="31146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1E49B61E-44D4-6DCF-8D87-E1D4CDBED0FD}"/>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939192" y="491136"/>
            <a:ext cx="5220554" cy="2953280"/>
          </a:xfrm>
          <a:prstGeom prst="rect">
            <a:avLst/>
          </a:prstGeom>
        </p:spPr>
      </p:pic>
      <p:sp>
        <p:nvSpPr>
          <p:cNvPr id="11" name="Rectangle 10">
            <a:extLst>
              <a:ext uri="{FF2B5EF4-FFF2-40B4-BE49-F238E27FC236}">
                <a16:creationId xmlns:a16="http://schemas.microsoft.com/office/drawing/2014/main" id="{89BA3082-8EF7-188E-1ED2-99D8CEABD368}"/>
              </a:ext>
            </a:extLst>
          </p:cNvPr>
          <p:cNvSpPr/>
          <p:nvPr/>
        </p:nvSpPr>
        <p:spPr>
          <a:xfrm>
            <a:off x="7887470" y="1042987"/>
            <a:ext cx="502061" cy="52322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2800" b="1" cap="none" spc="0" dirty="0">
                <a:ln/>
                <a:solidFill>
                  <a:srgbClr val="FF0000"/>
                </a:solidFill>
                <a:effectLst/>
              </a:rPr>
              <a:t>F</a:t>
            </a:r>
          </a:p>
        </p:txBody>
      </p:sp>
      <p:sp>
        <p:nvSpPr>
          <p:cNvPr id="17" name="TextBox 16">
            <a:extLst>
              <a:ext uri="{FF2B5EF4-FFF2-40B4-BE49-F238E27FC236}">
                <a16:creationId xmlns:a16="http://schemas.microsoft.com/office/drawing/2014/main" id="{60B4ED49-E91C-A142-B90A-55A013A26AD4}"/>
              </a:ext>
            </a:extLst>
          </p:cNvPr>
          <p:cNvSpPr txBox="1"/>
          <p:nvPr/>
        </p:nvSpPr>
        <p:spPr>
          <a:xfrm>
            <a:off x="6987694" y="3444416"/>
            <a:ext cx="5062309" cy="3108543"/>
          </a:xfrm>
          <a:prstGeom prst="rect">
            <a:avLst/>
          </a:prstGeom>
          <a:noFill/>
        </p:spPr>
        <p:txBody>
          <a:bodyPr wrap="square" rtlCol="0">
            <a:spAutoFit/>
          </a:bodyPr>
          <a:lstStyle/>
          <a:p>
            <a:r>
              <a:rPr lang="en-US" sz="2800" dirty="0"/>
              <a:t>The time zone marked </a:t>
            </a:r>
            <a:r>
              <a:rPr lang="en-US" sz="2800" b="1" dirty="0">
                <a:solidFill>
                  <a:srgbClr val="FF0000"/>
                </a:solidFill>
              </a:rPr>
              <a:t>“F”</a:t>
            </a:r>
            <a:r>
              <a:rPr lang="en-US" sz="2800" dirty="0"/>
              <a:t> is approx. </a:t>
            </a:r>
            <a:r>
              <a:rPr lang="en-US" sz="2800" b="1" dirty="0">
                <a:solidFill>
                  <a:srgbClr val="FF0000"/>
                </a:solidFill>
              </a:rPr>
              <a:t>-6 </a:t>
            </a:r>
            <a:r>
              <a:rPr lang="en-US" sz="2800" dirty="0"/>
              <a:t>according to world time zone designation.</a:t>
            </a:r>
          </a:p>
          <a:p>
            <a:r>
              <a:rPr lang="en-US" sz="2800" b="1" dirty="0">
                <a:ln>
                  <a:solidFill>
                    <a:srgbClr val="002060"/>
                  </a:solidFill>
                </a:ln>
                <a:solidFill>
                  <a:srgbClr val="FF0000"/>
                </a:solidFill>
              </a:rPr>
              <a:t>Take note of the sun’s position that marked the FIRST recorded shadow in the world from the red bar moving WEST.</a:t>
            </a:r>
          </a:p>
        </p:txBody>
      </p:sp>
      <p:cxnSp>
        <p:nvCxnSpPr>
          <p:cNvPr id="18" name="Straight Arrow Connector 17">
            <a:extLst>
              <a:ext uri="{FF2B5EF4-FFF2-40B4-BE49-F238E27FC236}">
                <a16:creationId xmlns:a16="http://schemas.microsoft.com/office/drawing/2014/main" id="{59324EED-AD61-1023-274E-B4C91349F82A}"/>
              </a:ext>
            </a:extLst>
          </p:cNvPr>
          <p:cNvCxnSpPr>
            <a:cxnSpLocks/>
          </p:cNvCxnSpPr>
          <p:nvPr/>
        </p:nvCxnSpPr>
        <p:spPr>
          <a:xfrm>
            <a:off x="8240005" y="85725"/>
            <a:ext cx="0" cy="1914525"/>
          </a:xfrm>
          <a:prstGeom prst="straightConnector1">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16D285A-2244-F105-1EA5-A8A1C16BC67B}"/>
              </a:ext>
            </a:extLst>
          </p:cNvPr>
          <p:cNvCxnSpPr>
            <a:cxnSpLocks/>
          </p:cNvCxnSpPr>
          <p:nvPr/>
        </p:nvCxnSpPr>
        <p:spPr>
          <a:xfrm>
            <a:off x="8028707" y="85725"/>
            <a:ext cx="0" cy="1914525"/>
          </a:xfrm>
          <a:prstGeom prst="straightConnector1">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180C68A0-F2FC-C554-1A13-5D2DFF3F8E2C}"/>
              </a:ext>
            </a:extLst>
          </p:cNvPr>
          <p:cNvCxnSpPr>
            <a:cxnSpLocks/>
          </p:cNvCxnSpPr>
          <p:nvPr/>
        </p:nvCxnSpPr>
        <p:spPr>
          <a:xfrm flipH="1">
            <a:off x="2355591" y="0"/>
            <a:ext cx="813386" cy="6854825"/>
          </a:xfrm>
          <a:prstGeom prst="straightConnector1">
            <a:avLst/>
          </a:prstGeom>
          <a:ln w="38100">
            <a:solidFill>
              <a:srgbClr val="7030A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244721B4-F2AE-E3DA-4933-F36026287104}"/>
              </a:ext>
            </a:extLst>
          </p:cNvPr>
          <p:cNvSpPr/>
          <p:nvPr/>
        </p:nvSpPr>
        <p:spPr>
          <a:xfrm>
            <a:off x="2851115" y="1160979"/>
            <a:ext cx="750526" cy="1569660"/>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9600" b="1" cap="none" spc="0" dirty="0">
                <a:ln>
                  <a:solidFill>
                    <a:schemeClr val="bg1"/>
                  </a:solidFill>
                </a:ln>
                <a:solidFill>
                  <a:srgbClr val="7030A0"/>
                </a:solidFill>
                <a:effectLst/>
              </a:rPr>
              <a:t>E</a:t>
            </a:r>
          </a:p>
        </p:txBody>
      </p:sp>
      <p:sp>
        <p:nvSpPr>
          <p:cNvPr id="29" name="Rectangle 28">
            <a:extLst>
              <a:ext uri="{FF2B5EF4-FFF2-40B4-BE49-F238E27FC236}">
                <a16:creationId xmlns:a16="http://schemas.microsoft.com/office/drawing/2014/main" id="{92089B5A-AD57-AB83-CD82-2D21FB851BCF}"/>
              </a:ext>
            </a:extLst>
          </p:cNvPr>
          <p:cNvSpPr/>
          <p:nvPr/>
        </p:nvSpPr>
        <p:spPr>
          <a:xfrm>
            <a:off x="4222888" y="1148260"/>
            <a:ext cx="750526" cy="1569660"/>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9600" b="1" cap="none" spc="0" dirty="0">
                <a:ln>
                  <a:solidFill>
                    <a:schemeClr val="tx1"/>
                  </a:solidFill>
                </a:ln>
                <a:solidFill>
                  <a:srgbClr val="091792"/>
                </a:solidFill>
                <a:effectLst/>
              </a:rPr>
              <a:t>G</a:t>
            </a:r>
          </a:p>
        </p:txBody>
      </p:sp>
      <p:sp>
        <p:nvSpPr>
          <p:cNvPr id="30" name="Oval 29">
            <a:extLst>
              <a:ext uri="{FF2B5EF4-FFF2-40B4-BE49-F238E27FC236}">
                <a16:creationId xmlns:a16="http://schemas.microsoft.com/office/drawing/2014/main" id="{B0C0DBFC-8CEA-F748-ADAF-35397FB36A12}"/>
              </a:ext>
            </a:extLst>
          </p:cNvPr>
          <p:cNvSpPr/>
          <p:nvPr/>
        </p:nvSpPr>
        <p:spPr>
          <a:xfrm>
            <a:off x="4714135" y="3760230"/>
            <a:ext cx="502062" cy="311461"/>
          </a:xfrm>
          <a:prstGeom prst="ellipse">
            <a:avLst/>
          </a:prstGeom>
          <a:noFill/>
          <a:ln w="28575">
            <a:solidFill>
              <a:srgbClr val="0917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A6D4FC1F-D0A9-D795-B336-92EF9FCB0FD1}"/>
              </a:ext>
            </a:extLst>
          </p:cNvPr>
          <p:cNvSpPr/>
          <p:nvPr/>
        </p:nvSpPr>
        <p:spPr>
          <a:xfrm>
            <a:off x="4397891" y="3307428"/>
            <a:ext cx="502062" cy="311461"/>
          </a:xfrm>
          <a:prstGeom prst="ellipse">
            <a:avLst/>
          </a:prstGeom>
          <a:noFill/>
          <a:ln w="28575">
            <a:solidFill>
              <a:srgbClr val="7030A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9701BDAF-D147-18CF-2F1A-47E9EE9FA686}"/>
              </a:ext>
            </a:extLst>
          </p:cNvPr>
          <p:cNvSpPr/>
          <p:nvPr/>
        </p:nvSpPr>
        <p:spPr>
          <a:xfrm>
            <a:off x="2870784" y="2946645"/>
            <a:ext cx="502062" cy="311461"/>
          </a:xfrm>
          <a:prstGeom prst="ellipse">
            <a:avLst/>
          </a:prstGeom>
          <a:noFill/>
          <a:ln w="28575">
            <a:solidFill>
              <a:schemeClr val="bg1"/>
            </a:solidFill>
          </a:ln>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3EC54E29-E843-9597-1779-46B62F57E978}"/>
              </a:ext>
            </a:extLst>
          </p:cNvPr>
          <p:cNvSpPr/>
          <p:nvPr/>
        </p:nvSpPr>
        <p:spPr>
          <a:xfrm>
            <a:off x="2771257" y="2511213"/>
            <a:ext cx="502062" cy="311461"/>
          </a:xfrm>
          <a:prstGeom prst="ellipse">
            <a:avLst/>
          </a:prstGeom>
          <a:noFill/>
          <a:ln w="28575">
            <a:solidFill>
              <a:schemeClr val="bg1"/>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74330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2A5CF4-25C6-5AFA-299E-14BE2775C6F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255" y="3175"/>
            <a:ext cx="6906936" cy="6882485"/>
          </a:xfrm>
          <a:prstGeom prst="rect">
            <a:avLst/>
          </a:prstGeom>
          <a:ln>
            <a:solidFill>
              <a:schemeClr val="tx1"/>
            </a:solidFill>
          </a:ln>
        </p:spPr>
      </p:pic>
      <p:cxnSp>
        <p:nvCxnSpPr>
          <p:cNvPr id="6" name="Straight Arrow Connector 5">
            <a:extLst>
              <a:ext uri="{FF2B5EF4-FFF2-40B4-BE49-F238E27FC236}">
                <a16:creationId xmlns:a16="http://schemas.microsoft.com/office/drawing/2014/main" id="{14521B7D-CA56-6D51-DDA9-B5AA8FE07196}"/>
              </a:ext>
            </a:extLst>
          </p:cNvPr>
          <p:cNvCxnSpPr>
            <a:cxnSpLocks/>
          </p:cNvCxnSpPr>
          <p:nvPr/>
        </p:nvCxnSpPr>
        <p:spPr>
          <a:xfrm>
            <a:off x="4040870" y="-24033"/>
            <a:ext cx="314325" cy="68824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18682CF1-32D6-B16E-748F-6DFB501E2032}"/>
              </a:ext>
            </a:extLst>
          </p:cNvPr>
          <p:cNvCxnSpPr>
            <a:cxnSpLocks/>
          </p:cNvCxnSpPr>
          <p:nvPr/>
        </p:nvCxnSpPr>
        <p:spPr>
          <a:xfrm flipH="1">
            <a:off x="3244475" y="-24033"/>
            <a:ext cx="392822" cy="68824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16CBCF37-548E-05BB-140F-C7D970E874DC}"/>
              </a:ext>
            </a:extLst>
          </p:cNvPr>
          <p:cNvSpPr/>
          <p:nvPr/>
        </p:nvSpPr>
        <p:spPr>
          <a:xfrm>
            <a:off x="3454310" y="1154490"/>
            <a:ext cx="750526" cy="1569660"/>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9600" b="1" cap="none" spc="0" dirty="0">
                <a:ln>
                  <a:solidFill>
                    <a:schemeClr val="tx1"/>
                  </a:solidFill>
                </a:ln>
                <a:solidFill>
                  <a:srgbClr val="FF0000"/>
                </a:solidFill>
                <a:effectLst/>
              </a:rPr>
              <a:t>F</a:t>
            </a:r>
          </a:p>
        </p:txBody>
      </p:sp>
      <p:sp>
        <p:nvSpPr>
          <p:cNvPr id="12" name="Oval 11">
            <a:extLst>
              <a:ext uri="{FF2B5EF4-FFF2-40B4-BE49-F238E27FC236}">
                <a16:creationId xmlns:a16="http://schemas.microsoft.com/office/drawing/2014/main" id="{CBD72BB7-0696-1471-B45C-36ED6301772E}"/>
              </a:ext>
            </a:extLst>
          </p:cNvPr>
          <p:cNvSpPr/>
          <p:nvPr/>
        </p:nvSpPr>
        <p:spPr>
          <a:xfrm>
            <a:off x="3946145" y="4133850"/>
            <a:ext cx="502062" cy="31146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60B4ED49-E91C-A142-B90A-55A013A26AD4}"/>
              </a:ext>
            </a:extLst>
          </p:cNvPr>
          <p:cNvSpPr txBox="1"/>
          <p:nvPr/>
        </p:nvSpPr>
        <p:spPr>
          <a:xfrm>
            <a:off x="7114439" y="1658090"/>
            <a:ext cx="5062309" cy="5262979"/>
          </a:xfrm>
          <a:prstGeom prst="rect">
            <a:avLst/>
          </a:prstGeom>
          <a:noFill/>
        </p:spPr>
        <p:txBody>
          <a:bodyPr wrap="square" rtlCol="0">
            <a:spAutoFit/>
          </a:bodyPr>
          <a:lstStyle/>
          <a:p>
            <a:r>
              <a:rPr lang="en-US" sz="2800" dirty="0"/>
              <a:t>Just as there are many in the world that celebrate their weekly Shabbat on a “different” DAY and DATE – [and we’re OK with that], is there any reason to question that at times the Festivals will follow the same pattern even within one country or continent?</a:t>
            </a:r>
          </a:p>
          <a:p>
            <a:r>
              <a:rPr lang="en-US" sz="2800" b="1" dirty="0">
                <a:ln>
                  <a:solidFill>
                    <a:srgbClr val="002060"/>
                  </a:solidFill>
                </a:ln>
                <a:solidFill>
                  <a:srgbClr val="FF0000"/>
                </a:solidFill>
              </a:rPr>
              <a:t>According to John 4 this is quite alright – especially when we know we all start within the </a:t>
            </a:r>
            <a:br>
              <a:rPr lang="en-US" sz="2800" b="1" dirty="0">
                <a:ln>
                  <a:solidFill>
                    <a:srgbClr val="002060"/>
                  </a:solidFill>
                </a:ln>
                <a:solidFill>
                  <a:srgbClr val="FF0000"/>
                </a:solidFill>
              </a:rPr>
            </a:br>
            <a:r>
              <a:rPr lang="en-US" sz="2800" b="1" dirty="0">
                <a:ln>
                  <a:solidFill>
                    <a:srgbClr val="002060"/>
                  </a:solidFill>
                </a:ln>
                <a:solidFill>
                  <a:srgbClr val="FF0000"/>
                </a:solidFill>
              </a:rPr>
              <a:t>same 24 hour timeframe!</a:t>
            </a:r>
          </a:p>
        </p:txBody>
      </p:sp>
      <p:cxnSp>
        <p:nvCxnSpPr>
          <p:cNvPr id="24" name="Straight Arrow Connector 23">
            <a:extLst>
              <a:ext uri="{FF2B5EF4-FFF2-40B4-BE49-F238E27FC236}">
                <a16:creationId xmlns:a16="http://schemas.microsoft.com/office/drawing/2014/main" id="{180C68A0-F2FC-C554-1A13-5D2DFF3F8E2C}"/>
              </a:ext>
            </a:extLst>
          </p:cNvPr>
          <p:cNvCxnSpPr>
            <a:cxnSpLocks/>
          </p:cNvCxnSpPr>
          <p:nvPr/>
        </p:nvCxnSpPr>
        <p:spPr>
          <a:xfrm flipH="1">
            <a:off x="2355591" y="0"/>
            <a:ext cx="813386" cy="6854825"/>
          </a:xfrm>
          <a:prstGeom prst="straightConnector1">
            <a:avLst/>
          </a:prstGeom>
          <a:ln w="38100">
            <a:solidFill>
              <a:srgbClr val="7030A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244721B4-F2AE-E3DA-4933-F36026287104}"/>
              </a:ext>
            </a:extLst>
          </p:cNvPr>
          <p:cNvSpPr/>
          <p:nvPr/>
        </p:nvSpPr>
        <p:spPr>
          <a:xfrm>
            <a:off x="2851115" y="1160979"/>
            <a:ext cx="750526" cy="1569660"/>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9600" b="1" cap="none" spc="0" dirty="0">
                <a:ln>
                  <a:solidFill>
                    <a:schemeClr val="bg1"/>
                  </a:solidFill>
                </a:ln>
                <a:solidFill>
                  <a:srgbClr val="7030A0"/>
                </a:solidFill>
                <a:effectLst/>
              </a:rPr>
              <a:t>E</a:t>
            </a:r>
          </a:p>
        </p:txBody>
      </p:sp>
      <p:sp>
        <p:nvSpPr>
          <p:cNvPr id="29" name="Rectangle 28">
            <a:extLst>
              <a:ext uri="{FF2B5EF4-FFF2-40B4-BE49-F238E27FC236}">
                <a16:creationId xmlns:a16="http://schemas.microsoft.com/office/drawing/2014/main" id="{92089B5A-AD57-AB83-CD82-2D21FB851BCF}"/>
              </a:ext>
            </a:extLst>
          </p:cNvPr>
          <p:cNvSpPr/>
          <p:nvPr/>
        </p:nvSpPr>
        <p:spPr>
          <a:xfrm>
            <a:off x="4290358" y="1304597"/>
            <a:ext cx="750526" cy="1323439"/>
          </a:xfrm>
          <a:prstGeom prst="rect">
            <a:avLst/>
          </a:prstGeom>
          <a:noFill/>
        </p:spPr>
        <p:txBody>
          <a:bodyPr wrap="square" lIns="91440" tIns="45720" rIns="91440" bIns="45720">
            <a:spAutoFit/>
            <a:scene3d>
              <a:camera prst="orthographicFront"/>
              <a:lightRig rig="harsh" dir="t"/>
            </a:scene3d>
            <a:sp3d extrusionH="57150" prstMaterial="matte">
              <a:bevelT w="63500" h="12700"/>
              <a:contourClr>
                <a:schemeClr val="bg1">
                  <a:lumMod val="65000"/>
                </a:schemeClr>
              </a:contourClr>
            </a:sp3d>
          </a:bodyPr>
          <a:lstStyle/>
          <a:p>
            <a:pPr algn="ctr"/>
            <a:r>
              <a:rPr lang="en-US" sz="8000" b="1" cap="none" spc="0" dirty="0">
                <a:ln>
                  <a:solidFill>
                    <a:schemeClr val="tx1"/>
                  </a:solidFill>
                </a:ln>
                <a:solidFill>
                  <a:srgbClr val="091792"/>
                </a:solidFill>
                <a:effectLst/>
              </a:rPr>
              <a:t>G</a:t>
            </a:r>
          </a:p>
        </p:txBody>
      </p:sp>
      <p:sp>
        <p:nvSpPr>
          <p:cNvPr id="30" name="Oval 29">
            <a:extLst>
              <a:ext uri="{FF2B5EF4-FFF2-40B4-BE49-F238E27FC236}">
                <a16:creationId xmlns:a16="http://schemas.microsoft.com/office/drawing/2014/main" id="{B0C0DBFC-8CEA-F748-ADAF-35397FB36A12}"/>
              </a:ext>
            </a:extLst>
          </p:cNvPr>
          <p:cNvSpPr/>
          <p:nvPr/>
        </p:nvSpPr>
        <p:spPr>
          <a:xfrm>
            <a:off x="4714135" y="3760230"/>
            <a:ext cx="502062" cy="311461"/>
          </a:xfrm>
          <a:prstGeom prst="ellipse">
            <a:avLst/>
          </a:prstGeom>
          <a:noFill/>
          <a:ln w="28575">
            <a:solidFill>
              <a:srgbClr val="0917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A6D4FC1F-D0A9-D795-B336-92EF9FCB0FD1}"/>
              </a:ext>
            </a:extLst>
          </p:cNvPr>
          <p:cNvSpPr/>
          <p:nvPr/>
        </p:nvSpPr>
        <p:spPr>
          <a:xfrm>
            <a:off x="4397891" y="3307428"/>
            <a:ext cx="502062" cy="311461"/>
          </a:xfrm>
          <a:prstGeom prst="ellipse">
            <a:avLst/>
          </a:prstGeom>
          <a:noFill/>
          <a:ln w="28575">
            <a:solidFill>
              <a:srgbClr val="7030A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9701BDAF-D147-18CF-2F1A-47E9EE9FA686}"/>
              </a:ext>
            </a:extLst>
          </p:cNvPr>
          <p:cNvSpPr/>
          <p:nvPr/>
        </p:nvSpPr>
        <p:spPr>
          <a:xfrm>
            <a:off x="2870784" y="2946645"/>
            <a:ext cx="502062" cy="311461"/>
          </a:xfrm>
          <a:prstGeom prst="ellipse">
            <a:avLst/>
          </a:prstGeom>
          <a:noFill/>
          <a:ln w="28575">
            <a:solidFill>
              <a:schemeClr val="bg1"/>
            </a:solidFill>
          </a:ln>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3EC54E29-E843-9597-1779-46B62F57E978}"/>
              </a:ext>
            </a:extLst>
          </p:cNvPr>
          <p:cNvSpPr/>
          <p:nvPr/>
        </p:nvSpPr>
        <p:spPr>
          <a:xfrm>
            <a:off x="2771257" y="2511213"/>
            <a:ext cx="502062" cy="311461"/>
          </a:xfrm>
          <a:prstGeom prst="ellipse">
            <a:avLst/>
          </a:prstGeom>
          <a:noFill/>
          <a:ln w="28575">
            <a:solidFill>
              <a:schemeClr val="bg1"/>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2DEB30F3-590C-E158-5C98-8F435FDA48A3}"/>
              </a:ext>
            </a:extLst>
          </p:cNvPr>
          <p:cNvSpPr/>
          <p:nvPr/>
        </p:nvSpPr>
        <p:spPr>
          <a:xfrm>
            <a:off x="6987694" y="-37324"/>
            <a:ext cx="5062309" cy="1938992"/>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000" b="1" cap="none" spc="0" dirty="0">
                <a:ln/>
                <a:solidFill>
                  <a:srgbClr val="0070C0"/>
                </a:solidFill>
                <a:effectLst/>
              </a:rPr>
              <a:t>Is it time to make a decision depending </a:t>
            </a:r>
            <a:br>
              <a:rPr lang="en-US" sz="4000" b="1" cap="none" spc="0" dirty="0">
                <a:ln/>
                <a:solidFill>
                  <a:srgbClr val="0070C0"/>
                </a:solidFill>
                <a:effectLst/>
              </a:rPr>
            </a:br>
            <a:r>
              <a:rPr lang="en-US" sz="4000" b="1" cap="none" spc="0" dirty="0">
                <a:ln/>
                <a:solidFill>
                  <a:srgbClr val="0070C0"/>
                </a:solidFill>
                <a:effectLst/>
              </a:rPr>
              <a:t>on where you live?</a:t>
            </a:r>
          </a:p>
        </p:txBody>
      </p:sp>
    </p:spTree>
    <p:extLst>
      <p:ext uri="{BB962C8B-B14F-4D97-AF65-F5344CB8AC3E}">
        <p14:creationId xmlns:p14="http://schemas.microsoft.com/office/powerpoint/2010/main" val="40457751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99FF">
            <a:alpha val="13000"/>
          </a:srgb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E7A92A-9821-B06C-E153-EAFCB25F1138}"/>
              </a:ext>
            </a:extLst>
          </p:cNvPr>
          <p:cNvSpPr>
            <a:spLocks noGrp="1"/>
          </p:cNvSpPr>
          <p:nvPr>
            <p:ph idx="1"/>
          </p:nvPr>
        </p:nvSpPr>
        <p:spPr>
          <a:xfrm>
            <a:off x="482599" y="1713826"/>
            <a:ext cx="11226800" cy="5004473"/>
          </a:xfrm>
        </p:spPr>
        <p:txBody>
          <a:bodyPr>
            <a:normAutofit/>
          </a:bodyPr>
          <a:lstStyle/>
          <a:p>
            <a:pPr marL="0" indent="0">
              <a:buNone/>
            </a:pPr>
            <a:r>
              <a:rPr lang="en-US" b="1" dirty="0">
                <a:solidFill>
                  <a:srgbClr val="0070C0"/>
                </a:solidFill>
              </a:rPr>
              <a:t>Ps 90:12</a:t>
            </a:r>
            <a:r>
              <a:rPr lang="en-US" dirty="0"/>
              <a:t> … Teach us to number our days, and apply our hearts unto wisdom.</a:t>
            </a:r>
          </a:p>
          <a:p>
            <a:r>
              <a:rPr lang="en-US" dirty="0"/>
              <a:t>What does this really mean? </a:t>
            </a:r>
          </a:p>
          <a:p>
            <a:r>
              <a:rPr lang="en-US" dirty="0"/>
              <a:t>Find the shadow (in the most accurate way) </a:t>
            </a:r>
            <a:r>
              <a:rPr lang="en-US" dirty="0">
                <a:effectLst>
                  <a:glow rad="127000">
                    <a:srgbClr val="00B0F0"/>
                  </a:glow>
                </a:effectLst>
              </a:rPr>
              <a:t>for where you live </a:t>
            </a:r>
            <a:r>
              <a:rPr lang="en-US" dirty="0"/>
              <a:t>– then start counting - the next day!  Start practicing now – use the summer solstice and fall </a:t>
            </a:r>
            <a:r>
              <a:rPr lang="en-US" dirty="0" err="1"/>
              <a:t>tequfah</a:t>
            </a:r>
            <a:r>
              <a:rPr lang="en-US" dirty="0"/>
              <a:t> to your advantage to be ready for the spring </a:t>
            </a:r>
            <a:r>
              <a:rPr lang="en-US" dirty="0" err="1"/>
              <a:t>tequfah</a:t>
            </a:r>
            <a:r>
              <a:rPr lang="en-US" dirty="0"/>
              <a:t>.</a:t>
            </a:r>
          </a:p>
          <a:p>
            <a:r>
              <a:rPr lang="en-US" dirty="0"/>
              <a:t>Count all the way to around 355 or so, and be ready to start marking the shadows at least a week in advance of when you expect to see the </a:t>
            </a:r>
            <a:r>
              <a:rPr lang="en-US" dirty="0" err="1"/>
              <a:t>tequfah</a:t>
            </a:r>
            <a:r>
              <a:rPr lang="en-US" dirty="0"/>
              <a:t> shadow </a:t>
            </a:r>
            <a:r>
              <a:rPr lang="en-US" u="sng" dirty="0">
                <a:solidFill>
                  <a:srgbClr val="0000FF"/>
                </a:solidFill>
              </a:rPr>
              <a:t>SIGN</a:t>
            </a:r>
            <a:r>
              <a:rPr lang="en-US" dirty="0">
                <a:solidFill>
                  <a:srgbClr val="0000FF"/>
                </a:solidFill>
              </a:rPr>
              <a:t>.</a:t>
            </a:r>
            <a:r>
              <a:rPr lang="en-US" dirty="0"/>
              <a:t>  One of these years it will appear on the 360</a:t>
            </a:r>
            <a:r>
              <a:rPr lang="en-US" baseline="30000" dirty="0"/>
              <a:t>th</a:t>
            </a:r>
            <a:r>
              <a:rPr lang="en-US" dirty="0"/>
              <a:t> count.</a:t>
            </a:r>
          </a:p>
          <a:p>
            <a:r>
              <a:rPr lang="en-US" dirty="0"/>
              <a:t>Collect data with others in your own time zone, so you can verify with other witnesses.</a:t>
            </a:r>
          </a:p>
          <a:p>
            <a:r>
              <a:rPr lang="en-US" dirty="0"/>
              <a:t>Join together in your time zones to celebrate together. (When in Rome …!)</a:t>
            </a:r>
          </a:p>
          <a:p>
            <a:endParaRPr lang="en-US" dirty="0"/>
          </a:p>
        </p:txBody>
      </p:sp>
      <p:sp>
        <p:nvSpPr>
          <p:cNvPr id="4" name="Rectangle 3">
            <a:extLst>
              <a:ext uri="{FF2B5EF4-FFF2-40B4-BE49-F238E27FC236}">
                <a16:creationId xmlns:a16="http://schemas.microsoft.com/office/drawing/2014/main" id="{C6E2CCFE-D8B6-52A0-A9E4-193F45F055B9}"/>
              </a:ext>
            </a:extLst>
          </p:cNvPr>
          <p:cNvSpPr/>
          <p:nvPr/>
        </p:nvSpPr>
        <p:spPr>
          <a:xfrm>
            <a:off x="15251" y="-37324"/>
            <a:ext cx="12161497"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0070C0"/>
                </a:solidFill>
                <a:effectLst/>
              </a:rPr>
              <a:t>According to Scripture, </a:t>
            </a:r>
            <a:br>
              <a:rPr lang="en-US" sz="5400" b="1" cap="none" spc="0" dirty="0">
                <a:ln/>
                <a:solidFill>
                  <a:srgbClr val="0070C0"/>
                </a:solidFill>
                <a:effectLst/>
              </a:rPr>
            </a:br>
            <a:r>
              <a:rPr lang="en-US" sz="5400" b="1" cap="none" spc="0" dirty="0">
                <a:ln/>
                <a:solidFill>
                  <a:srgbClr val="0070C0"/>
                </a:solidFill>
                <a:effectLst/>
              </a:rPr>
              <a:t>what are we instructed to do?</a:t>
            </a:r>
          </a:p>
        </p:txBody>
      </p:sp>
    </p:spTree>
    <p:extLst>
      <p:ext uri="{BB962C8B-B14F-4D97-AF65-F5344CB8AC3E}">
        <p14:creationId xmlns:p14="http://schemas.microsoft.com/office/powerpoint/2010/main" val="4020196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99FF">
            <a:alpha val="13000"/>
          </a:srgb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E7A92A-9821-B06C-E153-EAFCB25F1138}"/>
              </a:ext>
            </a:extLst>
          </p:cNvPr>
          <p:cNvSpPr>
            <a:spLocks noGrp="1"/>
          </p:cNvSpPr>
          <p:nvPr>
            <p:ph idx="1"/>
          </p:nvPr>
        </p:nvSpPr>
        <p:spPr>
          <a:xfrm>
            <a:off x="450848" y="926763"/>
            <a:ext cx="11290302" cy="5677237"/>
          </a:xfrm>
        </p:spPr>
        <p:txBody>
          <a:bodyPr>
            <a:normAutofit/>
          </a:bodyPr>
          <a:lstStyle/>
          <a:p>
            <a:r>
              <a:rPr lang="en-US" b="1" dirty="0">
                <a:ln>
                  <a:solidFill>
                    <a:srgbClr val="002060"/>
                  </a:solidFill>
                </a:ln>
                <a:solidFill>
                  <a:srgbClr val="C00000"/>
                </a:solidFill>
              </a:rPr>
              <a:t>Did we not say at Sukkot Sundial 101 Workshop in 2022 that we can estimate the spring dates, but we will have to check the shadows to be sure, and if the shadow dictates otherwise, we will adjust accordingly?</a:t>
            </a:r>
          </a:p>
          <a:p>
            <a:r>
              <a:rPr lang="en-US" b="1" dirty="0"/>
              <a:t>Yet what happened?  </a:t>
            </a:r>
            <a:r>
              <a:rPr lang="en-US" u="sng" dirty="0"/>
              <a:t>Few of us</a:t>
            </a:r>
            <a:r>
              <a:rPr lang="en-US" dirty="0"/>
              <a:t> took the time to get ready to watch the shadow – </a:t>
            </a:r>
            <a:r>
              <a:rPr lang="en-US" dirty="0">
                <a:effectLst>
                  <a:glow rad="228600">
                    <a:schemeClr val="accent6">
                      <a:satMod val="175000"/>
                      <a:alpha val="40000"/>
                    </a:schemeClr>
                  </a:glow>
                </a:effectLst>
              </a:rPr>
              <a:t>when we should have been divorcing ourselves from NASA.</a:t>
            </a:r>
          </a:p>
          <a:p>
            <a:r>
              <a:rPr lang="en-US" b="1" dirty="0">
                <a:ln>
                  <a:solidFill>
                    <a:srgbClr val="002060"/>
                  </a:solidFill>
                </a:ln>
                <a:solidFill>
                  <a:srgbClr val="C00000"/>
                </a:solidFill>
              </a:rPr>
              <a:t>What is a conclusion to this?  </a:t>
            </a:r>
            <a:r>
              <a:rPr lang="en-US" dirty="0"/>
              <a:t>Perhaps we now understand that we do not have to depend on any NASA information – when we just faithfully do our counting, and be prepared just as the virgins that had enough oil.</a:t>
            </a:r>
          </a:p>
          <a:p>
            <a:r>
              <a:rPr lang="en-US" b="1" dirty="0">
                <a:ln>
                  <a:solidFill>
                    <a:srgbClr val="002060"/>
                  </a:solidFill>
                </a:ln>
                <a:solidFill>
                  <a:srgbClr val="0070C0"/>
                </a:solidFill>
              </a:rPr>
              <a:t>Will each CCC member agree that we have been given an interesting lesson in 2023 – that Yahuah has been so faithful to catch our attention and to follow His ways so we all can know exactly what our marching orders are?</a:t>
            </a:r>
          </a:p>
          <a:p>
            <a:r>
              <a:rPr lang="en-US" b="1" dirty="0">
                <a:ln>
                  <a:solidFill>
                    <a:srgbClr val="002060"/>
                  </a:solidFill>
                </a:ln>
                <a:solidFill>
                  <a:schemeClr val="accent2">
                    <a:lumMod val="75000"/>
                  </a:schemeClr>
                </a:solidFill>
              </a:rPr>
              <a:t>Summary:  We’re almost done – there’s one more thing!</a:t>
            </a:r>
          </a:p>
          <a:p>
            <a:endParaRPr lang="en-US" dirty="0"/>
          </a:p>
          <a:p>
            <a:endParaRPr lang="en-US" dirty="0"/>
          </a:p>
        </p:txBody>
      </p:sp>
      <p:sp>
        <p:nvSpPr>
          <p:cNvPr id="4" name="Rectangle 3">
            <a:extLst>
              <a:ext uri="{FF2B5EF4-FFF2-40B4-BE49-F238E27FC236}">
                <a16:creationId xmlns:a16="http://schemas.microsoft.com/office/drawing/2014/main" id="{C6E2CCFE-D8B6-52A0-A9E4-193F45F055B9}"/>
              </a:ext>
            </a:extLst>
          </p:cNvPr>
          <p:cNvSpPr/>
          <p:nvPr/>
        </p:nvSpPr>
        <p:spPr>
          <a:xfrm>
            <a:off x="15251" y="-37324"/>
            <a:ext cx="12161497"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0070C0"/>
                </a:solidFill>
                <a:effectLst/>
              </a:rPr>
              <a:t>Assessments – </a:t>
            </a:r>
            <a:r>
              <a:rPr lang="en-US" sz="5400" b="1" cap="none" spc="0" dirty="0" err="1">
                <a:ln/>
                <a:solidFill>
                  <a:srgbClr val="0070C0"/>
                </a:solidFill>
                <a:effectLst/>
              </a:rPr>
              <a:t>con’t</a:t>
            </a:r>
            <a:endParaRPr lang="en-US" sz="5400" b="1" cap="none" spc="0" dirty="0">
              <a:ln/>
              <a:solidFill>
                <a:srgbClr val="0070C0"/>
              </a:solidFill>
              <a:effectLst/>
            </a:endParaRPr>
          </a:p>
        </p:txBody>
      </p:sp>
    </p:spTree>
    <p:extLst>
      <p:ext uri="{BB962C8B-B14F-4D97-AF65-F5344CB8AC3E}">
        <p14:creationId xmlns:p14="http://schemas.microsoft.com/office/powerpoint/2010/main" val="309563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E7A92A-9821-B06C-E153-EAFCB25F1138}"/>
              </a:ext>
            </a:extLst>
          </p:cNvPr>
          <p:cNvSpPr>
            <a:spLocks noGrp="1"/>
          </p:cNvSpPr>
          <p:nvPr>
            <p:ph idx="1"/>
          </p:nvPr>
        </p:nvSpPr>
        <p:spPr>
          <a:xfrm>
            <a:off x="482599" y="1713826"/>
            <a:ext cx="11290302" cy="5004473"/>
          </a:xfrm>
        </p:spPr>
        <p:txBody>
          <a:bodyPr>
            <a:normAutofit/>
          </a:bodyPr>
          <a:lstStyle/>
          <a:p>
            <a:pPr marL="0" indent="0">
              <a:buNone/>
            </a:pPr>
            <a:r>
              <a:rPr lang="en-US" dirty="0"/>
              <a:t>On Mar 25</a:t>
            </a:r>
            <a:r>
              <a:rPr lang="en-US" baseline="30000" dirty="0"/>
              <a:t>th</a:t>
            </a:r>
            <a:r>
              <a:rPr lang="en-US" dirty="0"/>
              <a:t>, the only data that CCC Team members had was presented to the panel that had the highest attendance in the last 5½ years.</a:t>
            </a:r>
          </a:p>
          <a:p>
            <a:r>
              <a:rPr lang="en-US" dirty="0"/>
              <a:t>At the time we felt the only reliable data we had was from AB and MT – because at the time we did not know if the MI data was accurate or not.</a:t>
            </a:r>
          </a:p>
          <a:p>
            <a:r>
              <a:rPr lang="en-US" dirty="0"/>
              <a:t>The data recommended was:  Mar 19</a:t>
            </a:r>
            <a:r>
              <a:rPr lang="en-US" baseline="30000" dirty="0"/>
              <a:t>th</a:t>
            </a:r>
            <a:r>
              <a:rPr lang="en-US" dirty="0"/>
              <a:t> shadow; Mar 20</a:t>
            </a:r>
            <a:r>
              <a:rPr lang="en-US" baseline="30000" dirty="0"/>
              <a:t>th</a:t>
            </a:r>
            <a:r>
              <a:rPr lang="en-US" dirty="0"/>
              <a:t> as the 1</a:t>
            </a:r>
            <a:r>
              <a:rPr lang="en-US" baseline="30000" dirty="0"/>
              <a:t>st</a:t>
            </a:r>
            <a:r>
              <a:rPr lang="en-US" dirty="0"/>
              <a:t> day; Passover relocates to Apr 2</a:t>
            </a:r>
            <a:r>
              <a:rPr lang="en-US" baseline="30000" dirty="0"/>
              <a:t>nd</a:t>
            </a:r>
            <a:r>
              <a:rPr lang="en-US" dirty="0"/>
              <a:t> from Apr 3</a:t>
            </a:r>
            <a:r>
              <a:rPr lang="en-US" baseline="30000" dirty="0"/>
              <a:t>rd</a:t>
            </a:r>
            <a:r>
              <a:rPr lang="en-US" dirty="0"/>
              <a:t>.  This was the best decision possible under the circumstances since very few took time to watch the shadow.  </a:t>
            </a:r>
            <a:r>
              <a:rPr lang="en-US" b="1" dirty="0">
                <a:ln>
                  <a:solidFill>
                    <a:srgbClr val="002060"/>
                  </a:solidFill>
                </a:ln>
                <a:solidFill>
                  <a:srgbClr val="C00000"/>
                </a:solidFill>
              </a:rPr>
              <a:t>But, this decision seemed to cause much alarm &amp; concern.  </a:t>
            </a:r>
          </a:p>
          <a:p>
            <a:r>
              <a:rPr lang="en-US" b="1" dirty="0">
                <a:ln>
                  <a:solidFill>
                    <a:srgbClr val="002060"/>
                  </a:solidFill>
                </a:ln>
                <a:solidFill>
                  <a:srgbClr val="C00000"/>
                </a:solidFill>
              </a:rPr>
              <a:t>WHY?  </a:t>
            </a:r>
            <a:r>
              <a:rPr lang="en-US" b="1" dirty="0">
                <a:ln>
                  <a:solidFill>
                    <a:srgbClr val="002060"/>
                  </a:solidFill>
                </a:ln>
                <a:solidFill>
                  <a:schemeClr val="accent2">
                    <a:lumMod val="50000"/>
                  </a:schemeClr>
                </a:solidFill>
              </a:rPr>
              <a:t>Is it because most of us have been “married” to NASA and the information on the equinox </a:t>
            </a:r>
            <a:r>
              <a:rPr lang="en-US" b="1" u="sng" dirty="0">
                <a:ln>
                  <a:solidFill>
                    <a:srgbClr val="002060"/>
                  </a:solidFill>
                </a:ln>
                <a:solidFill>
                  <a:schemeClr val="accent2">
                    <a:lumMod val="50000"/>
                  </a:schemeClr>
                </a:solidFill>
              </a:rPr>
              <a:t>moment</a:t>
            </a:r>
            <a:r>
              <a:rPr lang="en-US" b="1" dirty="0">
                <a:ln>
                  <a:solidFill>
                    <a:srgbClr val="002060"/>
                  </a:solidFill>
                </a:ln>
                <a:solidFill>
                  <a:schemeClr val="accent2">
                    <a:lumMod val="50000"/>
                  </a:schemeClr>
                </a:solidFill>
              </a:rPr>
              <a:t>?  </a:t>
            </a:r>
            <a:r>
              <a:rPr lang="en-US" b="1" dirty="0">
                <a:ln>
                  <a:solidFill>
                    <a:srgbClr val="002060"/>
                  </a:solidFill>
                </a:ln>
                <a:solidFill>
                  <a:srgbClr val="00B050"/>
                </a:solidFill>
              </a:rPr>
              <a:t>Did we feel that was good enough and trustworthy enough to have a firm date for New Year’s Day?</a:t>
            </a:r>
            <a:endParaRPr lang="en-US" dirty="0">
              <a:ln>
                <a:solidFill>
                  <a:srgbClr val="002060"/>
                </a:solidFill>
              </a:ln>
              <a:solidFill>
                <a:srgbClr val="00B050"/>
              </a:solidFill>
            </a:endParaRPr>
          </a:p>
          <a:p>
            <a:endParaRPr lang="en-US" dirty="0"/>
          </a:p>
          <a:p>
            <a:pPr marL="0" indent="0">
              <a:buNone/>
            </a:pPr>
            <a:endParaRPr lang="en-US" dirty="0"/>
          </a:p>
        </p:txBody>
      </p:sp>
      <p:sp>
        <p:nvSpPr>
          <p:cNvPr id="4" name="Rectangle 3">
            <a:extLst>
              <a:ext uri="{FF2B5EF4-FFF2-40B4-BE49-F238E27FC236}">
                <a16:creationId xmlns:a16="http://schemas.microsoft.com/office/drawing/2014/main" id="{C6E2CCFE-D8B6-52A0-A9E4-193F45F055B9}"/>
              </a:ext>
            </a:extLst>
          </p:cNvPr>
          <p:cNvSpPr/>
          <p:nvPr/>
        </p:nvSpPr>
        <p:spPr>
          <a:xfrm>
            <a:off x="0" y="0"/>
            <a:ext cx="12161497" cy="156966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800" b="1" cap="none" spc="0" dirty="0">
                <a:ln/>
                <a:solidFill>
                  <a:srgbClr val="0070C0"/>
                </a:solidFill>
                <a:effectLst/>
              </a:rPr>
              <a:t>Assessments of Recommendations</a:t>
            </a:r>
            <a:br>
              <a:rPr lang="en-US" sz="4800" b="1" cap="none" spc="0" dirty="0">
                <a:ln/>
                <a:solidFill>
                  <a:srgbClr val="0070C0"/>
                </a:solidFill>
                <a:effectLst/>
              </a:rPr>
            </a:br>
            <a:r>
              <a:rPr lang="en-US" sz="4800" b="1" cap="none" spc="0" dirty="0">
                <a:ln/>
                <a:solidFill>
                  <a:srgbClr val="0070C0"/>
                </a:solidFill>
                <a:effectLst/>
              </a:rPr>
              <a:t>from CCC Team Leaders Last Week Mar 25</a:t>
            </a:r>
            <a:r>
              <a:rPr lang="en-US" sz="4800" b="1" cap="none" spc="0" baseline="30000" dirty="0">
                <a:ln/>
                <a:solidFill>
                  <a:srgbClr val="0070C0"/>
                </a:solidFill>
                <a:effectLst/>
              </a:rPr>
              <a:t>th</a:t>
            </a:r>
            <a:r>
              <a:rPr lang="en-US" sz="4800" b="1" cap="none" spc="0" dirty="0">
                <a:ln/>
                <a:solidFill>
                  <a:srgbClr val="0070C0"/>
                </a:solidFill>
                <a:effectLst/>
              </a:rPr>
              <a:t> </a:t>
            </a:r>
          </a:p>
        </p:txBody>
      </p:sp>
    </p:spTree>
    <p:extLst>
      <p:ext uri="{BB962C8B-B14F-4D97-AF65-F5344CB8AC3E}">
        <p14:creationId xmlns:p14="http://schemas.microsoft.com/office/powerpoint/2010/main" val="398595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1BD72F-7C19-DAD8-850B-7E856A75A855}"/>
              </a:ext>
            </a:extLst>
          </p:cNvPr>
          <p:cNvSpPr/>
          <p:nvPr/>
        </p:nvSpPr>
        <p:spPr>
          <a:xfrm rot="21047472">
            <a:off x="-69157" y="3746"/>
            <a:ext cx="7081362" cy="1669109"/>
          </a:xfrm>
          <a:prstGeom prst="rect">
            <a:avLst/>
          </a:prstGeom>
          <a:noFill/>
        </p:spPr>
        <p:txBody>
          <a:bodyPr wrap="none" lIns="91440" tIns="45720" rIns="91440" bIns="45720">
            <a:prstTxWarp prst="textCurveDown">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What about</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4" name="Rectangle 3">
            <a:extLst>
              <a:ext uri="{FF2B5EF4-FFF2-40B4-BE49-F238E27FC236}">
                <a16:creationId xmlns:a16="http://schemas.microsoft.com/office/drawing/2014/main" id="{23C5D07A-7204-ED14-5CE4-4EB47DA1346C}"/>
              </a:ext>
            </a:extLst>
          </p:cNvPr>
          <p:cNvSpPr/>
          <p:nvPr/>
        </p:nvSpPr>
        <p:spPr>
          <a:xfrm rot="21047472">
            <a:off x="4836087" y="742421"/>
            <a:ext cx="5408530" cy="1669109"/>
          </a:xfrm>
          <a:prstGeom prst="rect">
            <a:avLst/>
          </a:prstGeom>
          <a:noFill/>
        </p:spPr>
        <p:txBody>
          <a:bodyPr wrap="none" lIns="91440" tIns="45720" rIns="91440" bIns="45720">
            <a:prstTxWarp prst="textCurveUp">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that sun?</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pic>
        <p:nvPicPr>
          <p:cNvPr id="5" name="Picture 4">
            <a:extLst>
              <a:ext uri="{FF2B5EF4-FFF2-40B4-BE49-F238E27FC236}">
                <a16:creationId xmlns:a16="http://schemas.microsoft.com/office/drawing/2014/main" id="{7E81DF99-2FEE-8D5B-5157-EBBE4B5108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5428" y="3717653"/>
            <a:ext cx="4018083" cy="3256414"/>
          </a:xfrm>
          <a:prstGeom prst="rect">
            <a:avLst/>
          </a:prstGeom>
          <a:effectLst>
            <a:glow rad="228600">
              <a:schemeClr val="accent4">
                <a:satMod val="175000"/>
                <a:alpha val="40000"/>
              </a:schemeClr>
            </a:glow>
          </a:effectLst>
        </p:spPr>
      </p:pic>
    </p:spTree>
    <p:extLst>
      <p:ext uri="{BB962C8B-B14F-4D97-AF65-F5344CB8AC3E}">
        <p14:creationId xmlns:p14="http://schemas.microsoft.com/office/powerpoint/2010/main" val="3605307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99FF">
            <a:alpha val="12000"/>
          </a:srgb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7649" y="-44942"/>
            <a:ext cx="11241167" cy="6629167"/>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7650" y="-5827833"/>
            <a:ext cx="11241166" cy="6664463"/>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991725" y="746631"/>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64752B8-2A53-5FE5-3780-65670A744734}"/>
              </a:ext>
            </a:extLst>
          </p:cNvPr>
          <p:cNvSpPr txBox="1"/>
          <p:nvPr/>
        </p:nvSpPr>
        <p:spPr>
          <a:xfrm>
            <a:off x="5739765" y="83663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cxnSp>
        <p:nvCxnSpPr>
          <p:cNvPr id="2" name="Straight Arrow Connector 1">
            <a:extLst>
              <a:ext uri="{FF2B5EF4-FFF2-40B4-BE49-F238E27FC236}">
                <a16:creationId xmlns:a16="http://schemas.microsoft.com/office/drawing/2014/main" id="{3B2D0D28-4986-E4B7-FAB4-F7ECB5A66541}"/>
              </a:ext>
            </a:extLst>
          </p:cNvPr>
          <p:cNvCxnSpPr>
            <a:cxnSpLocks/>
          </p:cNvCxnSpPr>
          <p:nvPr/>
        </p:nvCxnSpPr>
        <p:spPr>
          <a:xfrm>
            <a:off x="1441905" y="809625"/>
            <a:ext cx="0" cy="54102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980CF75-2701-1DB0-F318-E65484B5B9E1}"/>
              </a:ext>
            </a:extLst>
          </p:cNvPr>
          <p:cNvSpPr txBox="1"/>
          <p:nvPr/>
        </p:nvSpPr>
        <p:spPr>
          <a:xfrm>
            <a:off x="1535376" y="4067129"/>
            <a:ext cx="1005928" cy="923330"/>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3.5 time zones</a:t>
            </a:r>
          </a:p>
        </p:txBody>
      </p:sp>
      <p:cxnSp>
        <p:nvCxnSpPr>
          <p:cNvPr id="11" name="Straight Arrow Connector 10">
            <a:extLst>
              <a:ext uri="{FF2B5EF4-FFF2-40B4-BE49-F238E27FC236}">
                <a16:creationId xmlns:a16="http://schemas.microsoft.com/office/drawing/2014/main" id="{77027272-325D-B117-4757-67D514C0AAD6}"/>
              </a:ext>
            </a:extLst>
          </p:cNvPr>
          <p:cNvCxnSpPr>
            <a:cxnSpLocks/>
          </p:cNvCxnSpPr>
          <p:nvPr/>
        </p:nvCxnSpPr>
        <p:spPr>
          <a:xfrm>
            <a:off x="1549400" y="3210920"/>
            <a:ext cx="1458205"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34938E8-1A7E-693C-AC78-58AEAA3E8664}"/>
              </a:ext>
            </a:extLst>
          </p:cNvPr>
          <p:cNvCxnSpPr>
            <a:cxnSpLocks/>
          </p:cNvCxnSpPr>
          <p:nvPr/>
        </p:nvCxnSpPr>
        <p:spPr>
          <a:xfrm>
            <a:off x="10092998" y="963020"/>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A2579B1-23B9-1561-04CE-CCF8C1742167}"/>
              </a:ext>
            </a:extLst>
          </p:cNvPr>
          <p:cNvSpPr/>
          <p:nvPr/>
        </p:nvSpPr>
        <p:spPr>
          <a:xfrm>
            <a:off x="142997" y="4969367"/>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
        <p:nvSpPr>
          <p:cNvPr id="6" name="Content Placeholder 2">
            <a:extLst>
              <a:ext uri="{FF2B5EF4-FFF2-40B4-BE49-F238E27FC236}">
                <a16:creationId xmlns:a16="http://schemas.microsoft.com/office/drawing/2014/main" id="{9F866E85-0275-9427-3CD0-005EE7A1107D}"/>
              </a:ext>
            </a:extLst>
          </p:cNvPr>
          <p:cNvSpPr txBox="1">
            <a:spLocks/>
          </p:cNvSpPr>
          <p:nvPr/>
        </p:nvSpPr>
        <p:spPr>
          <a:xfrm>
            <a:off x="5029200" y="2226607"/>
            <a:ext cx="4381500" cy="44916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b="1" dirty="0">
                <a:ln>
                  <a:solidFill>
                    <a:srgbClr val="002060"/>
                  </a:solidFill>
                </a:ln>
                <a:solidFill>
                  <a:schemeClr val="bg1"/>
                </a:solidFill>
              </a:rPr>
              <a:t>Did you notice that on every </a:t>
            </a:r>
            <a:r>
              <a:rPr lang="en-US" b="1" dirty="0" err="1">
                <a:ln>
                  <a:solidFill>
                    <a:srgbClr val="002060"/>
                  </a:solidFill>
                </a:ln>
                <a:solidFill>
                  <a:schemeClr val="bg1"/>
                </a:solidFill>
              </a:rPr>
              <a:t>tequfah</a:t>
            </a:r>
            <a:r>
              <a:rPr lang="en-US" b="1" dirty="0">
                <a:ln>
                  <a:solidFill>
                    <a:srgbClr val="002060"/>
                  </a:solidFill>
                </a:ln>
                <a:solidFill>
                  <a:schemeClr val="bg1"/>
                </a:solidFill>
              </a:rPr>
              <a:t> slide (2020-2030) the sun followed the red marker?  Is there a clue here we can be watching for?  Note the position of the sun in relation to the red marker for zone -6 [F].</a:t>
            </a:r>
          </a:p>
        </p:txBody>
      </p:sp>
      <p:cxnSp>
        <p:nvCxnSpPr>
          <p:cNvPr id="9" name="Straight Arrow Connector 8">
            <a:extLst>
              <a:ext uri="{FF2B5EF4-FFF2-40B4-BE49-F238E27FC236}">
                <a16:creationId xmlns:a16="http://schemas.microsoft.com/office/drawing/2014/main" id="{201E2E76-36B2-84DE-7212-9391C10CC205}"/>
              </a:ext>
            </a:extLst>
          </p:cNvPr>
          <p:cNvCxnSpPr>
            <a:cxnSpLocks/>
          </p:cNvCxnSpPr>
          <p:nvPr/>
        </p:nvCxnSpPr>
        <p:spPr>
          <a:xfrm>
            <a:off x="3020305" y="695325"/>
            <a:ext cx="0" cy="3533775"/>
          </a:xfrm>
          <a:prstGeom prst="straightConnector1">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76CAF0D-D738-ADF8-30FC-2850974263BE}"/>
              </a:ext>
            </a:extLst>
          </p:cNvPr>
          <p:cNvCxnSpPr>
            <a:cxnSpLocks/>
          </p:cNvCxnSpPr>
          <p:nvPr/>
        </p:nvCxnSpPr>
        <p:spPr>
          <a:xfrm>
            <a:off x="2618507" y="695325"/>
            <a:ext cx="0" cy="3597275"/>
          </a:xfrm>
          <a:prstGeom prst="straightConnector1">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652A6F17-3827-93A4-D30D-B9F8142E3A5B}"/>
              </a:ext>
            </a:extLst>
          </p:cNvPr>
          <p:cNvSpPr/>
          <p:nvPr/>
        </p:nvSpPr>
        <p:spPr>
          <a:xfrm>
            <a:off x="2566170" y="1703387"/>
            <a:ext cx="502061" cy="52322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2800" b="1" cap="none" spc="0" dirty="0">
                <a:ln/>
                <a:solidFill>
                  <a:srgbClr val="FF0000"/>
                </a:solidFill>
                <a:effectLst/>
              </a:rPr>
              <a:t>F</a:t>
            </a:r>
          </a:p>
        </p:txBody>
      </p:sp>
      <p:pic>
        <p:nvPicPr>
          <p:cNvPr id="15" name="Picture 14">
            <a:extLst>
              <a:ext uri="{FF2B5EF4-FFF2-40B4-BE49-F238E27FC236}">
                <a16:creationId xmlns:a16="http://schemas.microsoft.com/office/drawing/2014/main" id="{69AD0FB1-DAB0-D441-AEA4-00BF7966742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78101" y="5196651"/>
            <a:ext cx="2807402" cy="168578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7251287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1BD72F-7C19-DAD8-850B-7E856A75A855}"/>
              </a:ext>
            </a:extLst>
          </p:cNvPr>
          <p:cNvSpPr/>
          <p:nvPr/>
        </p:nvSpPr>
        <p:spPr>
          <a:xfrm rot="21047472">
            <a:off x="276054" y="283994"/>
            <a:ext cx="6898114" cy="1841937"/>
          </a:xfrm>
          <a:prstGeom prst="rect">
            <a:avLst/>
          </a:prstGeom>
          <a:noFill/>
        </p:spPr>
        <p:txBody>
          <a:bodyPr wrap="none" lIns="91440" tIns="45720" rIns="91440" bIns="45720">
            <a:prstTxWarp prst="textCurveDown">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Let’s  pose  a</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4" name="Rectangle 3">
            <a:extLst>
              <a:ext uri="{FF2B5EF4-FFF2-40B4-BE49-F238E27FC236}">
                <a16:creationId xmlns:a16="http://schemas.microsoft.com/office/drawing/2014/main" id="{23C5D07A-7204-ED14-5CE4-4EB47DA1346C}"/>
              </a:ext>
            </a:extLst>
          </p:cNvPr>
          <p:cNvSpPr/>
          <p:nvPr/>
        </p:nvSpPr>
        <p:spPr>
          <a:xfrm rot="21047472">
            <a:off x="3308541" y="1394172"/>
            <a:ext cx="7861882" cy="1669109"/>
          </a:xfrm>
          <a:prstGeom prst="rect">
            <a:avLst/>
          </a:prstGeom>
          <a:noFill/>
        </p:spPr>
        <p:txBody>
          <a:bodyPr wrap="none" lIns="91440" tIns="45720" rIns="91440" bIns="45720">
            <a:prstTxWarp prst="textCurveUp">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question &amp; a theory</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pic>
        <p:nvPicPr>
          <p:cNvPr id="5" name="Picture 4">
            <a:extLst>
              <a:ext uri="{FF2B5EF4-FFF2-40B4-BE49-F238E27FC236}">
                <a16:creationId xmlns:a16="http://schemas.microsoft.com/office/drawing/2014/main" id="{97CD3ACA-D271-3D93-100C-CC3F378FAE3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502939" y="3095236"/>
            <a:ext cx="3551990" cy="3762764"/>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7926269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99FF">
            <a:alpha val="11000"/>
          </a:srgb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7649" y="-44942"/>
            <a:ext cx="11241167" cy="6629167"/>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7650" y="-5827833"/>
            <a:ext cx="11241166" cy="6664463"/>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991725" y="746631"/>
            <a:ext cx="0" cy="5638800"/>
          </a:xfrm>
          <a:prstGeom prst="straightConnector1">
            <a:avLst/>
          </a:prstGeom>
          <a:ln w="76200">
            <a:solidFill>
              <a:srgbClr val="00206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64752B8-2A53-5FE5-3780-65670A744734}"/>
              </a:ext>
            </a:extLst>
          </p:cNvPr>
          <p:cNvSpPr txBox="1"/>
          <p:nvPr/>
        </p:nvSpPr>
        <p:spPr>
          <a:xfrm>
            <a:off x="5739765" y="83663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cxnSp>
        <p:nvCxnSpPr>
          <p:cNvPr id="2" name="Straight Arrow Connector 1">
            <a:extLst>
              <a:ext uri="{FF2B5EF4-FFF2-40B4-BE49-F238E27FC236}">
                <a16:creationId xmlns:a16="http://schemas.microsoft.com/office/drawing/2014/main" id="{3B2D0D28-4986-E4B7-FAB4-F7ECB5A66541}"/>
              </a:ext>
            </a:extLst>
          </p:cNvPr>
          <p:cNvCxnSpPr>
            <a:cxnSpLocks/>
          </p:cNvCxnSpPr>
          <p:nvPr/>
        </p:nvCxnSpPr>
        <p:spPr>
          <a:xfrm>
            <a:off x="1441905" y="809625"/>
            <a:ext cx="0" cy="5410200"/>
          </a:xfrm>
          <a:prstGeom prst="straightConnector1">
            <a:avLst/>
          </a:prstGeom>
          <a:ln w="76200">
            <a:solidFill>
              <a:srgbClr val="FF0000"/>
            </a:solidFill>
            <a:headEnd type="oval" w="med" len="med"/>
            <a:tailEnd type="oval"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980CF75-2701-1DB0-F318-E65484B5B9E1}"/>
              </a:ext>
            </a:extLst>
          </p:cNvPr>
          <p:cNvSpPr txBox="1"/>
          <p:nvPr/>
        </p:nvSpPr>
        <p:spPr>
          <a:xfrm>
            <a:off x="1535376" y="4067129"/>
            <a:ext cx="1005928" cy="923330"/>
          </a:xfrm>
          <a:prstGeom prst="rect">
            <a:avLst/>
          </a:prstGeom>
          <a:solidFill>
            <a:srgbClr val="002060"/>
          </a:solidFill>
          <a:scene3d>
            <a:camera prst="orthographicFront"/>
            <a:lightRig rig="threePt" dir="t"/>
          </a:scene3d>
          <a:sp3d>
            <a:bevelT/>
          </a:sp3d>
        </p:spPr>
        <p:txBody>
          <a:bodyPr wrap="square" rtlCol="0">
            <a:spAutoFit/>
          </a:bodyPr>
          <a:lstStyle/>
          <a:p>
            <a:pPr algn="ctr"/>
            <a:r>
              <a:rPr lang="en-US" b="1" dirty="0">
                <a:solidFill>
                  <a:schemeClr val="bg1"/>
                </a:solidFill>
              </a:rPr>
              <a:t>Approx 3.5 time zones</a:t>
            </a:r>
          </a:p>
        </p:txBody>
      </p:sp>
      <p:cxnSp>
        <p:nvCxnSpPr>
          <p:cNvPr id="11" name="Straight Arrow Connector 10">
            <a:extLst>
              <a:ext uri="{FF2B5EF4-FFF2-40B4-BE49-F238E27FC236}">
                <a16:creationId xmlns:a16="http://schemas.microsoft.com/office/drawing/2014/main" id="{77027272-325D-B117-4757-67D514C0AAD6}"/>
              </a:ext>
            </a:extLst>
          </p:cNvPr>
          <p:cNvCxnSpPr>
            <a:cxnSpLocks/>
          </p:cNvCxnSpPr>
          <p:nvPr/>
        </p:nvCxnSpPr>
        <p:spPr>
          <a:xfrm>
            <a:off x="1549400" y="3210920"/>
            <a:ext cx="1458205"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34938E8-1A7E-693C-AC78-58AEAA3E8664}"/>
              </a:ext>
            </a:extLst>
          </p:cNvPr>
          <p:cNvCxnSpPr>
            <a:cxnSpLocks/>
          </p:cNvCxnSpPr>
          <p:nvPr/>
        </p:nvCxnSpPr>
        <p:spPr>
          <a:xfrm>
            <a:off x="10092998" y="963020"/>
            <a:ext cx="2388870" cy="0"/>
          </a:xfrm>
          <a:prstGeom prst="straightConnector1">
            <a:avLst/>
          </a:prstGeom>
          <a:ln w="76200">
            <a:solidFill>
              <a:srgbClr val="FF0000"/>
            </a:solidFill>
            <a:headEnd type="triangl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A2579B1-23B9-1561-04CE-CCF8C1742167}"/>
              </a:ext>
            </a:extLst>
          </p:cNvPr>
          <p:cNvSpPr/>
          <p:nvPr/>
        </p:nvSpPr>
        <p:spPr>
          <a:xfrm>
            <a:off x="142997" y="4969367"/>
            <a:ext cx="2991608" cy="58477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cap="none" spc="0" dirty="0">
                <a:ln/>
                <a:solidFill>
                  <a:srgbClr val="FF0000"/>
                </a:solidFill>
                <a:effectLst/>
              </a:rPr>
              <a:t>Sun?  Moon?</a:t>
            </a:r>
          </a:p>
        </p:txBody>
      </p:sp>
      <p:sp>
        <p:nvSpPr>
          <p:cNvPr id="6" name="Content Placeholder 2">
            <a:extLst>
              <a:ext uri="{FF2B5EF4-FFF2-40B4-BE49-F238E27FC236}">
                <a16:creationId xmlns:a16="http://schemas.microsoft.com/office/drawing/2014/main" id="{9F866E85-0275-9427-3CD0-005EE7A1107D}"/>
              </a:ext>
            </a:extLst>
          </p:cNvPr>
          <p:cNvSpPr txBox="1">
            <a:spLocks/>
          </p:cNvSpPr>
          <p:nvPr/>
        </p:nvSpPr>
        <p:spPr>
          <a:xfrm>
            <a:off x="4970313" y="1529678"/>
            <a:ext cx="4381500" cy="44916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b="1" dirty="0">
                <a:ln>
                  <a:solidFill>
                    <a:srgbClr val="002060"/>
                  </a:solidFill>
                </a:ln>
                <a:solidFill>
                  <a:schemeClr val="bg1"/>
                </a:solidFill>
              </a:rPr>
              <a:t>Is it possible that when the sun follows the red marker, that Yahuah’s NEW International Date Line will be located about 3.5 time zones east of its location?</a:t>
            </a:r>
          </a:p>
        </p:txBody>
      </p:sp>
      <p:cxnSp>
        <p:nvCxnSpPr>
          <p:cNvPr id="9" name="Straight Arrow Connector 8">
            <a:extLst>
              <a:ext uri="{FF2B5EF4-FFF2-40B4-BE49-F238E27FC236}">
                <a16:creationId xmlns:a16="http://schemas.microsoft.com/office/drawing/2014/main" id="{201E2E76-36B2-84DE-7212-9391C10CC205}"/>
              </a:ext>
            </a:extLst>
          </p:cNvPr>
          <p:cNvCxnSpPr>
            <a:cxnSpLocks/>
          </p:cNvCxnSpPr>
          <p:nvPr/>
        </p:nvCxnSpPr>
        <p:spPr>
          <a:xfrm>
            <a:off x="3020305" y="695325"/>
            <a:ext cx="0" cy="3533775"/>
          </a:xfrm>
          <a:prstGeom prst="straightConnector1">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76CAF0D-D738-ADF8-30FC-2850974263BE}"/>
              </a:ext>
            </a:extLst>
          </p:cNvPr>
          <p:cNvCxnSpPr>
            <a:cxnSpLocks/>
          </p:cNvCxnSpPr>
          <p:nvPr/>
        </p:nvCxnSpPr>
        <p:spPr>
          <a:xfrm>
            <a:off x="2618507" y="695325"/>
            <a:ext cx="0" cy="3597275"/>
          </a:xfrm>
          <a:prstGeom prst="straightConnector1">
            <a:avLst/>
          </a:prstGeom>
          <a:ln w="28575">
            <a:solidFill>
              <a:srgbClr val="00206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652A6F17-3827-93A4-D30D-B9F8142E3A5B}"/>
              </a:ext>
            </a:extLst>
          </p:cNvPr>
          <p:cNvSpPr/>
          <p:nvPr/>
        </p:nvSpPr>
        <p:spPr>
          <a:xfrm>
            <a:off x="2566170" y="1703387"/>
            <a:ext cx="502061" cy="52322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2800" b="1" cap="none" spc="0" dirty="0">
                <a:ln/>
                <a:solidFill>
                  <a:srgbClr val="FF0000"/>
                </a:solidFill>
                <a:effectLst/>
              </a:rPr>
              <a:t>F</a:t>
            </a:r>
          </a:p>
        </p:txBody>
      </p:sp>
      <p:cxnSp>
        <p:nvCxnSpPr>
          <p:cNvPr id="15" name="Straight Arrow Connector 14">
            <a:extLst>
              <a:ext uri="{FF2B5EF4-FFF2-40B4-BE49-F238E27FC236}">
                <a16:creationId xmlns:a16="http://schemas.microsoft.com/office/drawing/2014/main" id="{8FD6DDEB-1893-4944-A2D4-9FFA9A3A78C4}"/>
              </a:ext>
            </a:extLst>
          </p:cNvPr>
          <p:cNvCxnSpPr>
            <a:cxnSpLocks/>
          </p:cNvCxnSpPr>
          <p:nvPr/>
        </p:nvCxnSpPr>
        <p:spPr>
          <a:xfrm flipH="1">
            <a:off x="2375338" y="4635062"/>
            <a:ext cx="903890" cy="1660635"/>
          </a:xfrm>
          <a:prstGeom prst="straightConnector1">
            <a:avLst/>
          </a:prstGeom>
          <a:ln w="76200">
            <a:solidFill>
              <a:srgbClr val="00B050"/>
            </a:solidFill>
            <a:tailEnd type="triangle"/>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06184DE9-3B08-B14B-3492-AF23123BB92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53530" y="3814880"/>
            <a:ext cx="2468718" cy="304312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940670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1BD72F-7C19-DAD8-850B-7E856A75A855}"/>
              </a:ext>
            </a:extLst>
          </p:cNvPr>
          <p:cNvSpPr/>
          <p:nvPr/>
        </p:nvSpPr>
        <p:spPr>
          <a:xfrm rot="21047472">
            <a:off x="285424" y="192667"/>
            <a:ext cx="9279672" cy="2150847"/>
          </a:xfrm>
          <a:prstGeom prst="rect">
            <a:avLst/>
          </a:prstGeom>
          <a:noFill/>
        </p:spPr>
        <p:txBody>
          <a:bodyPr wrap="none" lIns="91440" tIns="45720" rIns="91440" bIns="45720">
            <a:prstTxWarp prst="textCurveDown">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Shall we test that theory</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524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4" name="Rectangle 3">
            <a:extLst>
              <a:ext uri="{FF2B5EF4-FFF2-40B4-BE49-F238E27FC236}">
                <a16:creationId xmlns:a16="http://schemas.microsoft.com/office/drawing/2014/main" id="{23C5D07A-7204-ED14-5CE4-4EB47DA1346C}"/>
              </a:ext>
            </a:extLst>
          </p:cNvPr>
          <p:cNvSpPr/>
          <p:nvPr/>
        </p:nvSpPr>
        <p:spPr>
          <a:xfrm rot="21047472">
            <a:off x="2385834" y="2529063"/>
            <a:ext cx="9150499" cy="1669109"/>
          </a:xfrm>
          <a:prstGeom prst="rect">
            <a:avLst/>
          </a:prstGeom>
          <a:noFill/>
        </p:spPr>
        <p:txBody>
          <a:bodyPr wrap="none" lIns="91440" tIns="45720" rIns="91440" bIns="45720">
            <a:prstTxWarp prst="textCurveUp">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at the 2024 Spring </a:t>
            </a:r>
            <a:r>
              <a:rPr lang="en-US" sz="32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tequfah</a:t>
            </a:r>
            <a:r>
              <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rPr>
              <a:t>?</a:t>
            </a:r>
            <a:endPar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65100">
                  <a:srgbClr val="002060"/>
                </a:glow>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5" name="Content Placeholder 2">
            <a:extLst>
              <a:ext uri="{FF2B5EF4-FFF2-40B4-BE49-F238E27FC236}">
                <a16:creationId xmlns:a16="http://schemas.microsoft.com/office/drawing/2014/main" id="{84C1CE6A-7502-9BD7-6C65-58BB029EF10E}"/>
              </a:ext>
            </a:extLst>
          </p:cNvPr>
          <p:cNvSpPr txBox="1">
            <a:spLocks/>
          </p:cNvSpPr>
          <p:nvPr/>
        </p:nvSpPr>
        <p:spPr>
          <a:xfrm>
            <a:off x="3917212" y="4612154"/>
            <a:ext cx="8184864" cy="22458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600" b="1" dirty="0">
                <a:ln>
                  <a:solidFill>
                    <a:srgbClr val="002060"/>
                  </a:solidFill>
                </a:ln>
                <a:solidFill>
                  <a:schemeClr val="bg1"/>
                </a:solidFill>
                <a:effectLst>
                  <a:glow rad="228600">
                    <a:schemeClr val="accent6">
                      <a:satMod val="175000"/>
                      <a:alpha val="40000"/>
                    </a:schemeClr>
                  </a:glow>
                </a:effectLst>
              </a:rPr>
              <a:t>This might be another KEY to help us understand “where” and “who” in the world will see the shadow first?</a:t>
            </a:r>
          </a:p>
          <a:p>
            <a:pPr marL="0" indent="0" algn="ctr">
              <a:buFont typeface="Arial" panose="020B0604020202020204" pitchFamily="34" charset="0"/>
              <a:buNone/>
            </a:pPr>
            <a:r>
              <a:rPr lang="en-US" sz="3600" b="1" dirty="0">
                <a:ln>
                  <a:solidFill>
                    <a:srgbClr val="002060"/>
                  </a:solidFill>
                </a:ln>
                <a:solidFill>
                  <a:schemeClr val="bg1"/>
                </a:solidFill>
                <a:effectLst>
                  <a:glow rad="228600">
                    <a:schemeClr val="accent6">
                      <a:satMod val="175000"/>
                      <a:alpha val="40000"/>
                    </a:schemeClr>
                  </a:glow>
                </a:effectLst>
              </a:rPr>
              <a:t>Please share your thoughts!</a:t>
            </a:r>
          </a:p>
        </p:txBody>
      </p:sp>
      <p:pic>
        <p:nvPicPr>
          <p:cNvPr id="6" name="Picture 5">
            <a:extLst>
              <a:ext uri="{FF2B5EF4-FFF2-40B4-BE49-F238E27FC236}">
                <a16:creationId xmlns:a16="http://schemas.microsoft.com/office/drawing/2014/main" id="{51CFA0AC-50A2-AF57-BEF2-D29304D2F1C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3120" y="4612154"/>
            <a:ext cx="4128441" cy="1892731"/>
          </a:xfrm>
          <a:prstGeom prst="rect">
            <a:avLst/>
          </a:prstGeom>
          <a:effectLst>
            <a:glow rad="228600">
              <a:schemeClr val="accent4">
                <a:satMod val="175000"/>
                <a:alpha val="40000"/>
              </a:schemeClr>
            </a:glow>
          </a:effectLst>
        </p:spPr>
      </p:pic>
    </p:spTree>
    <p:extLst>
      <p:ext uri="{BB962C8B-B14F-4D97-AF65-F5344CB8AC3E}">
        <p14:creationId xmlns:p14="http://schemas.microsoft.com/office/powerpoint/2010/main" val="223751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6950A1-6A29-3B8F-A901-0A455F7674E8}"/>
              </a:ext>
            </a:extLst>
          </p:cNvPr>
          <p:cNvPicPr>
            <a:picLocks noChangeAspect="1"/>
          </p:cNvPicPr>
          <p:nvPr/>
        </p:nvPicPr>
        <p:blipFill>
          <a:blip r:embed="rId2"/>
          <a:stretch>
            <a:fillRect/>
          </a:stretch>
        </p:blipFill>
        <p:spPr>
          <a:xfrm>
            <a:off x="-7810500" y="-933016"/>
            <a:ext cx="21488400" cy="8724032"/>
          </a:xfrm>
          <a:prstGeom prst="rect">
            <a:avLst/>
          </a:prstGeom>
        </p:spPr>
      </p:pic>
      <p:sp>
        <p:nvSpPr>
          <p:cNvPr id="4" name="Rectangle 3">
            <a:extLst>
              <a:ext uri="{FF2B5EF4-FFF2-40B4-BE49-F238E27FC236}">
                <a16:creationId xmlns:a16="http://schemas.microsoft.com/office/drawing/2014/main" id="{55B1192F-466F-AC00-8A74-AF65CA3F7E2D}"/>
              </a:ext>
            </a:extLst>
          </p:cNvPr>
          <p:cNvSpPr/>
          <p:nvPr/>
        </p:nvSpPr>
        <p:spPr>
          <a:xfrm>
            <a:off x="-612741" y="672353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5" name="Rectangle 4">
            <a:extLst>
              <a:ext uri="{FF2B5EF4-FFF2-40B4-BE49-F238E27FC236}">
                <a16:creationId xmlns:a16="http://schemas.microsoft.com/office/drawing/2014/main" id="{C68A11FF-D40D-1789-EE65-663BEAD8642B}"/>
              </a:ext>
            </a:extLst>
          </p:cNvPr>
          <p:cNvSpPr/>
          <p:nvPr/>
        </p:nvSpPr>
        <p:spPr>
          <a:xfrm rot="5400000">
            <a:off x="-6650982" y="4158359"/>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on Lunar</a:t>
            </a:r>
            <a:endParaRPr lang="en-US" sz="2800" b="1" spc="300" dirty="0">
              <a:ln w="38100">
                <a:solidFill>
                  <a:srgbClr val="96004B"/>
                </a:solidFill>
              </a:ln>
              <a:solidFill>
                <a:srgbClr val="96004B"/>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6" name="Rectangle 5">
            <a:extLst>
              <a:ext uri="{FF2B5EF4-FFF2-40B4-BE49-F238E27FC236}">
                <a16:creationId xmlns:a16="http://schemas.microsoft.com/office/drawing/2014/main" id="{068CB3F3-F1FD-60F3-7F4D-883AF0ADE0C6}"/>
              </a:ext>
            </a:extLst>
          </p:cNvPr>
          <p:cNvSpPr/>
          <p:nvPr/>
        </p:nvSpPr>
        <p:spPr>
          <a:xfrm rot="16200000">
            <a:off x="5837911" y="414906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a:t>
            </a:r>
            <a:r>
              <a:rPr lang="en-US" sz="2800" b="1" spc="300" dirty="0">
                <a:ln w="38100">
                  <a:solidFill>
                    <a:srgbClr val="6F3350"/>
                  </a:solidFill>
                </a:ln>
                <a:solidFill>
                  <a:srgbClr val="016A6F"/>
                </a:solidFill>
                <a:effectLst>
                  <a:glow rad="736600">
                    <a:schemeClr val="bg1">
                      <a:alpha val="66000"/>
                    </a:schemeClr>
                  </a:glow>
                  <a:outerShdw blurRad="50800" dist="39000" dir="5460000" algn="tl">
                    <a:srgbClr val="000000">
                      <a:alpha val="38000"/>
                    </a:srgbClr>
                  </a:outerShdw>
                </a:effectLst>
                <a:latin typeface="Eras Bold ITC" pitchFamily="34" charset="0"/>
              </a:rPr>
              <a:t>on Lunar</a:t>
            </a:r>
            <a:endParaRPr lang="en-US" sz="2800" b="1" spc="300" dirty="0">
              <a:ln w="38100">
                <a:solidFill>
                  <a:srgbClr val="96004B"/>
                </a:solidFill>
              </a:ln>
              <a:solidFill>
                <a:srgbClr val="96004B"/>
              </a:solidFill>
              <a:effectLst>
                <a:glow rad="736600">
                  <a:schemeClr val="bg1">
                    <a:alpha val="66000"/>
                  </a:schemeClr>
                </a:glow>
                <a:outerShdw blurRad="50800" dist="39000" dir="5460000" algn="tl">
                  <a:srgbClr val="000000">
                    <a:alpha val="38000"/>
                  </a:srgbClr>
                </a:outerShdw>
              </a:effectLst>
              <a:latin typeface="Eras Bold ITC" pitchFamily="34" charset="0"/>
            </a:endParaRPr>
          </a:p>
        </p:txBody>
      </p:sp>
      <p:sp>
        <p:nvSpPr>
          <p:cNvPr id="7" name="Rectangle 6">
            <a:extLst>
              <a:ext uri="{FF2B5EF4-FFF2-40B4-BE49-F238E27FC236}">
                <a16:creationId xmlns:a16="http://schemas.microsoft.com/office/drawing/2014/main" id="{FC1E38FE-A7AB-8A8C-2B4C-252C25285ADD}"/>
              </a:ext>
            </a:extLst>
          </p:cNvPr>
          <p:cNvSpPr/>
          <p:nvPr/>
        </p:nvSpPr>
        <p:spPr>
          <a:xfrm>
            <a:off x="-407081" y="-530707"/>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pic>
        <p:nvPicPr>
          <p:cNvPr id="8" name="Picture 7" descr="C:\Users\Rae\Desktop\Best CCC Logo Clear with colors in circle SMS.png">
            <a:extLst>
              <a:ext uri="{FF2B5EF4-FFF2-40B4-BE49-F238E27FC236}">
                <a16:creationId xmlns:a16="http://schemas.microsoft.com/office/drawing/2014/main" id="{C3A9C04F-E116-4805-028E-057B91BCEDD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8949" y="3145158"/>
            <a:ext cx="1746501" cy="1807143"/>
          </a:xfrm>
          <a:prstGeom prst="rect">
            <a:avLst/>
          </a:prstGeom>
          <a:noFill/>
          <a:effectLst>
            <a:glow rad="520700">
              <a:schemeClr val="accent1">
                <a:satMod val="175000"/>
                <a:alpha val="24000"/>
              </a:schemeClr>
            </a:glo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96DB96E-EACC-8673-3E8F-E2B38444FC31}"/>
              </a:ext>
            </a:extLst>
          </p:cNvPr>
          <p:cNvSpPr/>
          <p:nvPr/>
        </p:nvSpPr>
        <p:spPr>
          <a:xfrm rot="21047472">
            <a:off x="44110" y="-310337"/>
            <a:ext cx="7081362" cy="1669109"/>
          </a:xfrm>
          <a:prstGeom prst="rect">
            <a:avLst/>
          </a:prstGeom>
          <a:noFill/>
        </p:spPr>
        <p:txBody>
          <a:bodyPr wrap="none" lIns="91440" tIns="45720" rIns="91440" bIns="45720">
            <a:prstTxWarp prst="textCurveDown">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8000" b="1"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latin typeface="Algerian" pitchFamily="82" charset="0"/>
              </a:rPr>
              <a:t>happy </a:t>
            </a:r>
            <a:r>
              <a:rPr lang="en-US" sz="8000" b="1" dirty="0" err="1">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latin typeface="Algerian" pitchFamily="82" charset="0"/>
              </a:rPr>
              <a:t>passover</a:t>
            </a:r>
            <a:r>
              <a:rPr lang="en-US" sz="8000" b="1"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latin typeface="Algerian" pitchFamily="82" charset="0"/>
              </a:rPr>
              <a:t> </a:t>
            </a:r>
          </a:p>
        </p:txBody>
      </p:sp>
      <p:sp>
        <p:nvSpPr>
          <p:cNvPr id="10" name="Rectangle 9">
            <a:extLst>
              <a:ext uri="{FF2B5EF4-FFF2-40B4-BE49-F238E27FC236}">
                <a16:creationId xmlns:a16="http://schemas.microsoft.com/office/drawing/2014/main" id="{E13D3229-F440-553D-5E6B-795C983DCAB9}"/>
              </a:ext>
            </a:extLst>
          </p:cNvPr>
          <p:cNvSpPr/>
          <p:nvPr/>
        </p:nvSpPr>
        <p:spPr>
          <a:xfrm rot="21047472">
            <a:off x="1994107" y="1504289"/>
            <a:ext cx="5408530" cy="877868"/>
          </a:xfrm>
          <a:prstGeom prst="rect">
            <a:avLst/>
          </a:prstGeom>
          <a:noFill/>
        </p:spPr>
        <p:txBody>
          <a:bodyPr wrap="none" lIns="91440" tIns="45720" rIns="91440" bIns="45720">
            <a:prstTxWarp prst="textCanDown">
              <a:avLst/>
            </a:prstTxWarp>
            <a:spAutoFit/>
            <a:scene3d>
              <a:camera prst="orthographicFront"/>
              <a:lightRig rig="threePt" dir="t"/>
            </a:scene3d>
            <a:sp3d extrusionH="57150">
              <a:bevelT h="25400" prst="softRound"/>
            </a:sp3d>
          </a:bodyPr>
          <a:lstStyle/>
          <a:p>
            <a:pPr algn="ctr"/>
            <a:r>
              <a:rPr lang="en-US" sz="8000" b="1"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Apr 2</a:t>
            </a:r>
            <a:r>
              <a:rPr lang="en-US" sz="8000" b="1" baseline="30000"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nd</a:t>
            </a:r>
            <a:r>
              <a:rPr lang="en-US" sz="8000" b="1"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 </a:t>
            </a:r>
            <a:r>
              <a:rPr lang="en-US" sz="8000" b="1"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Sunday</a:t>
            </a:r>
            <a:endParaRPr lang="en-US" sz="8000" b="1" cap="none" spc="0"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139700" endPos="29000" dist="63500" dir="5400000" sy="-100000" algn="bl" rotWithShape="0"/>
              </a:effectLst>
              <a:latin typeface="Algerian" pitchFamily="82" charset="0"/>
            </a:endParaRPr>
          </a:p>
        </p:txBody>
      </p:sp>
      <p:pic>
        <p:nvPicPr>
          <p:cNvPr id="11" name="Picture 10" descr="C:\Users\Rae\Desktop\silver trumpets7.jpg">
            <a:extLst>
              <a:ext uri="{FF2B5EF4-FFF2-40B4-BE49-F238E27FC236}">
                <a16:creationId xmlns:a16="http://schemas.microsoft.com/office/drawing/2014/main" id="{DE499D70-D190-5064-27A5-BB62FB03B843}"/>
              </a:ext>
            </a:extLst>
          </p:cNvPr>
          <p:cNvPicPr>
            <a:picLocks noChangeAspect="1" noChangeArrowheads="1"/>
          </p:cNvPicPr>
          <p:nvPr/>
        </p:nvPicPr>
        <p:blipFill>
          <a:blip r:embed="rId4" cstate="email">
            <a:extLst>
              <a:ext uri="{BEBA8EAE-BF5A-486C-A8C5-ECC9F3942E4B}">
                <a14:imgProps xmlns:a14="http://schemas.microsoft.com/office/drawing/2010/main">
                  <a14:imgLayer r:embed="rId5">
                    <a14:imgEffect>
                      <a14:backgroundRemoval t="1143" b="100000" l="0" r="100000"/>
                    </a14:imgEffect>
                  </a14:imgLayer>
                </a14:imgProps>
              </a:ext>
              <a:ext uri="{28A0092B-C50C-407E-A947-70E740481C1C}">
                <a14:useLocalDpi xmlns:a14="http://schemas.microsoft.com/office/drawing/2010/main"/>
              </a:ext>
            </a:extLst>
          </a:blip>
          <a:srcRect/>
          <a:stretch>
            <a:fillRect/>
          </a:stretch>
        </p:blipFill>
        <p:spPr bwMode="auto">
          <a:xfrm rot="21130045" flipH="1">
            <a:off x="-1177988" y="1713444"/>
            <a:ext cx="2320291" cy="16668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8EB9CE66-42C2-8CA5-FEC9-290396140AD8}"/>
              </a:ext>
            </a:extLst>
          </p:cNvPr>
          <p:cNvSpPr/>
          <p:nvPr/>
        </p:nvSpPr>
        <p:spPr>
          <a:xfrm>
            <a:off x="703389" y="8273947"/>
            <a:ext cx="10380943" cy="34163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The</a:t>
            </a:r>
            <a:r>
              <a:rPr lang="en-US" sz="3200" b="1" dirty="0">
                <a:ln w="11430">
                  <a:solidFill>
                    <a:schemeClr val="bg1"/>
                  </a:solidFill>
                </a:ln>
                <a:solidFill>
                  <a:srgbClr val="002060"/>
                </a:solidFill>
                <a:effectLst>
                  <a:outerShdw blurRad="50800" dist="39000" dir="5460000" algn="tl">
                    <a:srgbClr val="000000">
                      <a:alpha val="38000"/>
                    </a:srgbClr>
                  </a:outerShdw>
                </a:effectLst>
                <a:latin typeface="Comic Sans MS" pitchFamily="66" charset="0"/>
              </a:rPr>
              <a:t> </a:t>
            </a:r>
            <a:r>
              <a:rPr lang="en-US" sz="36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tequfah</a:t>
            </a:r>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 shadow [for N America] </a:t>
            </a:r>
            <a:b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br>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was marked and verified on Mar 19</a:t>
            </a:r>
            <a:r>
              <a:rPr lang="en-US" sz="3600" b="1" baseline="30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th</a:t>
            </a:r>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 </a:t>
            </a:r>
            <a:b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br>
            <a:r>
              <a:rPr lang="en-US" sz="3600" b="1" dirty="0">
                <a:ln w="1905"/>
                <a:solidFill>
                  <a:srgbClr val="FF0066"/>
                </a:solidFill>
                <a:effectLst>
                  <a:innerShdw blurRad="69850" dist="43180" dir="5400000">
                    <a:srgbClr val="000000">
                      <a:alpha val="65000"/>
                    </a:srgbClr>
                  </a:innerShdw>
                </a:effectLst>
                <a:latin typeface="Comic Sans MS" pitchFamily="66" charset="0"/>
              </a:rPr>
              <a:t>Please download the updated </a:t>
            </a:r>
            <a:br>
              <a:rPr lang="en-US" sz="3600" b="1" dirty="0">
                <a:ln w="1905"/>
                <a:solidFill>
                  <a:srgbClr val="FF0066"/>
                </a:solidFill>
                <a:effectLst>
                  <a:innerShdw blurRad="69850" dist="43180" dir="5400000">
                    <a:srgbClr val="000000">
                      <a:alpha val="65000"/>
                    </a:srgbClr>
                  </a:innerShdw>
                </a:effectLst>
                <a:latin typeface="Comic Sans MS" pitchFamily="66" charset="0"/>
              </a:rPr>
            </a:br>
            <a:r>
              <a:rPr lang="en-US" sz="3600" b="1" dirty="0">
                <a:ln w="1905"/>
                <a:solidFill>
                  <a:srgbClr val="FF0066"/>
                </a:solidFill>
                <a:effectLst>
                  <a:innerShdw blurRad="69850" dist="43180" dir="5400000">
                    <a:srgbClr val="000000">
                      <a:alpha val="65000"/>
                    </a:srgbClr>
                  </a:innerShdw>
                </a:effectLst>
                <a:latin typeface="Comic Sans MS" pitchFamily="66" charset="0"/>
              </a:rPr>
              <a:t>Covenant Calendar for 2023-2024.  </a:t>
            </a:r>
            <a:br>
              <a:rPr lang="en-US" sz="3600" b="1" dirty="0">
                <a:ln w="1905"/>
                <a:solidFill>
                  <a:srgbClr val="FF0066"/>
                </a:solidFill>
                <a:effectLst>
                  <a:innerShdw blurRad="69850" dist="43180" dir="5400000">
                    <a:srgbClr val="000000">
                      <a:alpha val="65000"/>
                    </a:srgbClr>
                  </a:innerShdw>
                </a:effectLst>
                <a:latin typeface="Comic Sans MS" pitchFamily="66" charset="0"/>
              </a:rPr>
            </a:br>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Several varieties are included with </a:t>
            </a:r>
            <a:b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br>
            <a:r>
              <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omic Sans MS" pitchFamily="66" charset="0"/>
              </a:rPr>
              <a:t>this newsletter and on the website.  </a:t>
            </a:r>
          </a:p>
        </p:txBody>
      </p:sp>
      <p:sp>
        <p:nvSpPr>
          <p:cNvPr id="13" name="Rectangle 12">
            <a:extLst>
              <a:ext uri="{FF2B5EF4-FFF2-40B4-BE49-F238E27FC236}">
                <a16:creationId xmlns:a16="http://schemas.microsoft.com/office/drawing/2014/main" id="{11585411-413B-C823-7219-3C210B1CCA89}"/>
              </a:ext>
            </a:extLst>
          </p:cNvPr>
          <p:cNvSpPr/>
          <p:nvPr/>
        </p:nvSpPr>
        <p:spPr>
          <a:xfrm rot="21047472">
            <a:off x="3340507" y="2546159"/>
            <a:ext cx="3416809" cy="800794"/>
          </a:xfrm>
          <a:prstGeom prst="rect">
            <a:avLst/>
          </a:prstGeom>
          <a:noFill/>
        </p:spPr>
        <p:txBody>
          <a:bodyPr wrap="none" lIns="91440" tIns="45720" rIns="91440" bIns="45720">
            <a:prstTxWarp prst="textCanDown">
              <a:avLst/>
            </a:prstTxWarp>
            <a:spAutoFit/>
            <a:scene3d>
              <a:camera prst="orthographicFront"/>
              <a:lightRig rig="threePt" dir="t"/>
            </a:scene3d>
            <a:sp3d extrusionH="57150">
              <a:bevelT h="25400" prst="softRound"/>
            </a:sp3d>
          </a:bodyPr>
          <a:lstStyle/>
          <a:p>
            <a:pPr algn="ctr"/>
            <a:r>
              <a:rPr lang="en-US" sz="7200" b="1" cap="none" spc="0" dirty="0">
                <a:ln w="1905">
                  <a:solidFill>
                    <a:srgbClr val="002060"/>
                  </a:solidFill>
                </a:ln>
                <a:solidFill>
                  <a:srgbClr val="FF0066"/>
                </a:solidFill>
                <a:effectLst>
                  <a:innerShdw blurRad="69850" dist="43180" dir="5400000">
                    <a:srgbClr val="000000">
                      <a:alpha val="65000"/>
                    </a:srgbClr>
                  </a:innerShdw>
                  <a:reflection blurRad="139700" endPos="29000" dist="63500" dir="5400000" sy="-100000" algn="bl" rotWithShape="0"/>
                </a:effectLst>
                <a:latin typeface="Algerian" pitchFamily="82" charset="0"/>
              </a:rPr>
              <a:t>- OR -</a:t>
            </a:r>
          </a:p>
        </p:txBody>
      </p:sp>
      <p:sp>
        <p:nvSpPr>
          <p:cNvPr id="14" name="Rectangle 13">
            <a:extLst>
              <a:ext uri="{FF2B5EF4-FFF2-40B4-BE49-F238E27FC236}">
                <a16:creationId xmlns:a16="http://schemas.microsoft.com/office/drawing/2014/main" id="{BFE8B7BB-5843-D448-8BCE-A971AA14AF1E}"/>
              </a:ext>
            </a:extLst>
          </p:cNvPr>
          <p:cNvSpPr/>
          <p:nvPr/>
        </p:nvSpPr>
        <p:spPr>
          <a:xfrm rot="21047472">
            <a:off x="8250761" y="9142847"/>
            <a:ext cx="3416809" cy="800794"/>
          </a:xfrm>
          <a:prstGeom prst="rect">
            <a:avLst/>
          </a:prstGeom>
          <a:noFill/>
        </p:spPr>
        <p:txBody>
          <a:bodyPr wrap="none" lIns="91440" tIns="45720" rIns="91440" bIns="45720">
            <a:prstTxWarp prst="textCanDown">
              <a:avLst/>
            </a:prstTxWarp>
            <a:spAutoFit/>
            <a:scene3d>
              <a:camera prst="orthographicFront"/>
              <a:lightRig rig="threePt" dir="t"/>
            </a:scene3d>
            <a:sp3d extrusionH="57150">
              <a:bevelT h="25400" prst="softRound"/>
            </a:sp3d>
          </a:bodyPr>
          <a:lstStyle/>
          <a:p>
            <a:pPr algn="ctr"/>
            <a:r>
              <a:rPr lang="en-US" sz="7200" b="1" cap="none" spc="0" dirty="0">
                <a:ln w="1905"/>
                <a:solidFill>
                  <a:srgbClr val="FF0066"/>
                </a:solidFill>
                <a:effectLst>
                  <a:innerShdw blurRad="69850" dist="43180" dir="5400000">
                    <a:srgbClr val="000000">
                      <a:alpha val="65000"/>
                    </a:srgbClr>
                  </a:innerShdw>
                  <a:reflection blurRad="139700" endPos="29000" dist="63500" dir="5400000" sy="-100000" algn="bl" rotWithShape="0"/>
                </a:effectLst>
                <a:latin typeface="Algerian" pitchFamily="82" charset="0"/>
              </a:rPr>
              <a:t>- Apr 9</a:t>
            </a:r>
            <a:r>
              <a:rPr lang="en-US" sz="7200" b="1" cap="none" spc="0" baseline="30000" dirty="0">
                <a:ln w="1905"/>
                <a:solidFill>
                  <a:srgbClr val="FF0066"/>
                </a:solidFill>
                <a:effectLst>
                  <a:innerShdw blurRad="69850" dist="43180" dir="5400000">
                    <a:srgbClr val="000000">
                      <a:alpha val="65000"/>
                    </a:srgbClr>
                  </a:innerShdw>
                  <a:reflection blurRad="139700" endPos="29000" dist="63500" dir="5400000" sy="-100000" algn="bl" rotWithShape="0"/>
                </a:effectLst>
                <a:latin typeface="Algerian" pitchFamily="82" charset="0"/>
              </a:rPr>
              <a:t>th</a:t>
            </a:r>
            <a:endParaRPr lang="en-US" sz="7200" b="1" cap="none" spc="0" dirty="0">
              <a:ln w="1905"/>
              <a:solidFill>
                <a:srgbClr val="FF0066"/>
              </a:solidFill>
              <a:effectLst>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15" name="Rectangle 14">
            <a:extLst>
              <a:ext uri="{FF2B5EF4-FFF2-40B4-BE49-F238E27FC236}">
                <a16:creationId xmlns:a16="http://schemas.microsoft.com/office/drawing/2014/main" id="{0ED582F5-4E38-90EF-236F-7347979E7D78}"/>
              </a:ext>
            </a:extLst>
          </p:cNvPr>
          <p:cNvSpPr/>
          <p:nvPr/>
        </p:nvSpPr>
        <p:spPr>
          <a:xfrm rot="21047472">
            <a:off x="2534865" y="3651638"/>
            <a:ext cx="5408530" cy="877868"/>
          </a:xfrm>
          <a:prstGeom prst="rect">
            <a:avLst/>
          </a:prstGeom>
          <a:noFill/>
        </p:spPr>
        <p:txBody>
          <a:bodyPr wrap="none" lIns="91440" tIns="45720" rIns="91440" bIns="45720">
            <a:prstTxWarp prst="textCanDown">
              <a:avLst/>
            </a:prstTxWarp>
            <a:spAutoFit/>
            <a:scene3d>
              <a:camera prst="orthographicFront"/>
              <a:lightRig rig="threePt" dir="t"/>
            </a:scene3d>
            <a:sp3d extrusionH="57150">
              <a:bevelT h="25400" prst="softRound"/>
            </a:sp3d>
          </a:bodyPr>
          <a:lstStyle/>
          <a:p>
            <a:pPr algn="ctr"/>
            <a:r>
              <a:rPr lang="en-US" sz="8000" b="1"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Apr 3</a:t>
            </a:r>
            <a:r>
              <a:rPr lang="en-US" sz="8000" b="1" baseline="30000"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rd</a:t>
            </a:r>
            <a:r>
              <a:rPr lang="en-US" sz="8000" b="1" dirty="0">
                <a:ln w="1905">
                  <a:solidFill>
                    <a:srgbClr val="002060"/>
                  </a:solidFill>
                </a:ln>
                <a:solidFill>
                  <a:srgbClr val="FF0066"/>
                </a:solidFill>
                <a:effectLst>
                  <a:innerShdw blurRad="69850" dist="43180" dir="5400000">
                    <a:srgbClr val="000000">
                      <a:alpha val="65000"/>
                    </a:srgbClr>
                  </a:innerShdw>
                </a:effectLst>
                <a:latin typeface="Algerian" pitchFamily="82" charset="0"/>
              </a:rPr>
              <a:t> </a:t>
            </a:r>
            <a:r>
              <a:rPr lang="en-US" sz="8000" b="1"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8000" b="1" dirty="0" err="1">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monday</a:t>
            </a:r>
            <a:endParaRPr lang="en-US" sz="8000" b="1" cap="none" spc="0"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139700" endPos="29000" dist="63500" dir="5400000" sy="-100000" algn="bl" rotWithShape="0"/>
              </a:effectLst>
              <a:latin typeface="Algerian" pitchFamily="82" charset="0"/>
            </a:endParaRPr>
          </a:p>
        </p:txBody>
      </p:sp>
      <p:sp>
        <p:nvSpPr>
          <p:cNvPr id="16" name="Rectangle 15">
            <a:extLst>
              <a:ext uri="{FF2B5EF4-FFF2-40B4-BE49-F238E27FC236}">
                <a16:creationId xmlns:a16="http://schemas.microsoft.com/office/drawing/2014/main" id="{19D04FE6-E20F-5504-B268-EEFDCCA4D94A}"/>
              </a:ext>
            </a:extLst>
          </p:cNvPr>
          <p:cNvSpPr/>
          <p:nvPr/>
        </p:nvSpPr>
        <p:spPr>
          <a:xfrm rot="21047472">
            <a:off x="62533" y="4397062"/>
            <a:ext cx="11187260" cy="1682471"/>
          </a:xfrm>
          <a:prstGeom prst="rect">
            <a:avLst/>
          </a:prstGeom>
          <a:noFill/>
          <a:effectLst>
            <a:glow rad="228600">
              <a:schemeClr val="accent1">
                <a:satMod val="175000"/>
                <a:alpha val="40000"/>
              </a:schemeClr>
            </a:glow>
          </a:effectLst>
        </p:spPr>
        <p:txBody>
          <a:bodyPr wrap="none" lIns="91440" tIns="45720" rIns="91440" bIns="45720">
            <a:prstTxWarp prst="textCurveDown">
              <a:avLst/>
            </a:prstTxWarp>
            <a:spAutoFit/>
            <a:scene3d>
              <a:camera prst="orthographicFront"/>
              <a:lightRig rig="threePt" dir="t"/>
            </a:scene3d>
            <a:sp3d extrusionH="57150">
              <a:bevelT h="25400" prst="softRound"/>
            </a:sp3d>
          </a:bodyPr>
          <a:lstStyle/>
          <a:p>
            <a:pPr algn="ctr"/>
            <a:r>
              <a:rPr lang="en-US" sz="8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lgerian" pitchFamily="82" charset="0"/>
              </a:rPr>
              <a:t> </a:t>
            </a:r>
            <a:r>
              <a:rPr lang="en-US" sz="8000" b="1" cap="none" spc="0" dirty="0">
                <a:ln w="1905">
                  <a:solidFill>
                    <a:srgbClr val="00206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228600">
                    <a:schemeClr val="accent4">
                      <a:satMod val="175000"/>
                      <a:alpha val="40000"/>
                    </a:schemeClr>
                  </a:glow>
                  <a:innerShdw blurRad="69850" dist="43180" dir="5400000">
                    <a:srgbClr val="000000">
                      <a:alpha val="65000"/>
                    </a:srgbClr>
                  </a:innerShdw>
                </a:effectLst>
                <a:latin typeface="Algerian" pitchFamily="82" charset="0"/>
              </a:rPr>
              <a:t>depending where you are!</a:t>
            </a:r>
          </a:p>
        </p:txBody>
      </p:sp>
      <p:sp>
        <p:nvSpPr>
          <p:cNvPr id="17" name="Rectangle 16">
            <a:extLst>
              <a:ext uri="{FF2B5EF4-FFF2-40B4-BE49-F238E27FC236}">
                <a16:creationId xmlns:a16="http://schemas.microsoft.com/office/drawing/2014/main" id="{C9365ED0-C27E-1906-E1BF-FC51B6B80AE7}"/>
              </a:ext>
            </a:extLst>
          </p:cNvPr>
          <p:cNvSpPr/>
          <p:nvPr/>
        </p:nvSpPr>
        <p:spPr>
          <a:xfrm>
            <a:off x="5223947" y="5863493"/>
            <a:ext cx="5509678" cy="120032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7200" b="1" cap="none" spc="0" dirty="0">
                <a:ln/>
                <a:solidFill>
                  <a:srgbClr val="002060"/>
                </a:solidFill>
                <a:effectLst/>
                <a:latin typeface="Edwardian Script ITC" panose="030303020407070D0804" pitchFamily="66" charset="0"/>
              </a:rPr>
              <a:t>The End</a:t>
            </a:r>
          </a:p>
        </p:txBody>
      </p:sp>
    </p:spTree>
    <p:extLst>
      <p:ext uri="{BB962C8B-B14F-4D97-AF65-F5344CB8AC3E}">
        <p14:creationId xmlns:p14="http://schemas.microsoft.com/office/powerpoint/2010/main" val="37970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grpId="0" nodeType="after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5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par>
                          <p:cTn id="22" fill="hold">
                            <p:stCondLst>
                              <p:cond delay="4500"/>
                            </p:stCondLst>
                            <p:childTnLst>
                              <p:par>
                                <p:cTn id="23" presetID="22" presetClass="entr" presetSubtype="8" fill="hold" grpId="0" nodeType="afterEffect">
                                  <p:stCondLst>
                                    <p:cond delay="5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1750"/>
                                        <p:tgtEl>
                                          <p:spTgt spid="16"/>
                                        </p:tgtEl>
                                      </p:cBhvr>
                                    </p:animEffect>
                                  </p:childTnLst>
                                </p:cTn>
                              </p:par>
                            </p:childTnLst>
                          </p:cTn>
                        </p:par>
                        <p:par>
                          <p:cTn id="26" fill="hold">
                            <p:stCondLst>
                              <p:cond delay="6750"/>
                            </p:stCondLst>
                            <p:childTnLst>
                              <p:par>
                                <p:cTn id="27" presetID="22" presetClass="entr" presetSubtype="8"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5" grpId="0"/>
      <p:bldP spid="16" grpId="0"/>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67614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57875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2AA7DBF-6973-E509-03CC-1A40B45CCC0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54575" y="-8803029"/>
            <a:ext cx="10851243" cy="6215743"/>
          </a:xfrm>
          <a:prstGeom prst="rect">
            <a:avLst/>
          </a:prstGeom>
          <a:ln>
            <a:solidFill>
              <a:schemeClr val="tx1"/>
            </a:solidFill>
          </a:ln>
        </p:spPr>
      </p:pic>
      <p:pic>
        <p:nvPicPr>
          <p:cNvPr id="9" name="Picture 8">
            <a:extLst>
              <a:ext uri="{FF2B5EF4-FFF2-40B4-BE49-F238E27FC236}">
                <a16:creationId xmlns:a16="http://schemas.microsoft.com/office/drawing/2014/main" id="{EB6782BE-C1DE-1603-0FB0-53B93FD8A7D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42086" y="-10807"/>
            <a:ext cx="15876219" cy="7283856"/>
          </a:xfrm>
          <a:prstGeom prst="rect">
            <a:avLst/>
          </a:prstGeom>
          <a:ln>
            <a:solidFill>
              <a:schemeClr val="tx1"/>
            </a:solidFill>
          </a:ln>
        </p:spPr>
      </p:pic>
      <p:grpSp>
        <p:nvGrpSpPr>
          <p:cNvPr id="2" name="Group 1">
            <a:extLst>
              <a:ext uri="{FF2B5EF4-FFF2-40B4-BE49-F238E27FC236}">
                <a16:creationId xmlns:a16="http://schemas.microsoft.com/office/drawing/2014/main" id="{4B1119DA-7004-4270-88C9-003C4A7CD6D8}"/>
              </a:ext>
            </a:extLst>
          </p:cNvPr>
          <p:cNvGrpSpPr/>
          <p:nvPr/>
        </p:nvGrpSpPr>
        <p:grpSpPr>
          <a:xfrm>
            <a:off x="-138015" y="-96229"/>
            <a:ext cx="6002537" cy="7050458"/>
            <a:chOff x="1138335" y="-725858"/>
            <a:chExt cx="6002537" cy="7050458"/>
          </a:xfrm>
        </p:grpSpPr>
        <p:pic>
          <p:nvPicPr>
            <p:cNvPr id="3" name="Picture 2">
              <a:extLst>
                <a:ext uri="{FF2B5EF4-FFF2-40B4-BE49-F238E27FC236}">
                  <a16:creationId xmlns:a16="http://schemas.microsoft.com/office/drawing/2014/main" id="{6F780469-3B43-4F0C-40C5-743D56CE6330}"/>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rcRect/>
            <a:stretch/>
          </p:blipFill>
          <p:spPr>
            <a:xfrm>
              <a:off x="1138335" y="-725858"/>
              <a:ext cx="6002537" cy="6383707"/>
            </a:xfrm>
            <a:prstGeom prst="rect">
              <a:avLst/>
            </a:prstGeom>
            <a:ln>
              <a:noFill/>
            </a:ln>
          </p:spPr>
        </p:pic>
        <p:cxnSp>
          <p:nvCxnSpPr>
            <p:cNvPr id="4" name="Straight Arrow Connector 3">
              <a:extLst>
                <a:ext uri="{FF2B5EF4-FFF2-40B4-BE49-F238E27FC236}">
                  <a16:creationId xmlns:a16="http://schemas.microsoft.com/office/drawing/2014/main" id="{5179461C-AD86-71B1-F00D-0BEB59AA96EB}"/>
                </a:ext>
              </a:extLst>
            </p:cNvPr>
            <p:cNvCxnSpPr>
              <a:cxnSpLocks/>
            </p:cNvCxnSpPr>
            <p:nvPr/>
          </p:nvCxnSpPr>
          <p:spPr>
            <a:xfrm>
              <a:off x="4448175" y="-5578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8501440-70E9-CD28-D512-54AEFECD87A2}"/>
                </a:ext>
              </a:extLst>
            </p:cNvPr>
            <p:cNvCxnSpPr>
              <a:cxnSpLocks/>
            </p:cNvCxnSpPr>
            <p:nvPr/>
          </p:nvCxnSpPr>
          <p:spPr>
            <a:xfrm>
              <a:off x="3959225" y="-5451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751548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51431F1-63A6-3C3C-91A7-A7EE92C52181}"/>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30296" b="89941" l="20592" r="89941"/>
                    </a14:imgEffect>
                  </a14:imgLayer>
                </a14:imgProps>
              </a:ext>
              <a:ext uri="{28A0092B-C50C-407E-A947-70E740481C1C}">
                <a14:useLocalDpi xmlns:a14="http://schemas.microsoft.com/office/drawing/2010/main"/>
              </a:ext>
            </a:extLst>
          </a:blip>
          <a:srcRect l="20000" t="28890" r="9630" b="11480"/>
          <a:stretch/>
        </p:blipFill>
        <p:spPr>
          <a:xfrm>
            <a:off x="-2667899" y="-3245256"/>
            <a:ext cx="11923097" cy="10103256"/>
          </a:xfrm>
          <a:prstGeom prst="rect">
            <a:avLst/>
          </a:prstGeom>
        </p:spPr>
      </p:pic>
      <p:cxnSp>
        <p:nvCxnSpPr>
          <p:cNvPr id="10" name="Straight Arrow Connector 9">
            <a:extLst>
              <a:ext uri="{FF2B5EF4-FFF2-40B4-BE49-F238E27FC236}">
                <a16:creationId xmlns:a16="http://schemas.microsoft.com/office/drawing/2014/main" id="{226B5568-B3BA-0C24-8DDF-CAE1A1FB4ABD}"/>
              </a:ext>
            </a:extLst>
          </p:cNvPr>
          <p:cNvCxnSpPr>
            <a:cxnSpLocks/>
          </p:cNvCxnSpPr>
          <p:nvPr/>
        </p:nvCxnSpPr>
        <p:spPr>
          <a:xfrm>
            <a:off x="5238750" y="-5578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4EA8383-FD22-6C9C-36A3-C64E51CB2F98}"/>
              </a:ext>
            </a:extLst>
          </p:cNvPr>
          <p:cNvCxnSpPr>
            <a:cxnSpLocks/>
          </p:cNvCxnSpPr>
          <p:nvPr/>
        </p:nvCxnSpPr>
        <p:spPr>
          <a:xfrm>
            <a:off x="3359150" y="-5451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82AA7DBF-6973-E509-03CC-1A40B45CCC0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54575" y="-8803029"/>
            <a:ext cx="10851243" cy="6215743"/>
          </a:xfrm>
          <a:prstGeom prst="rect">
            <a:avLst/>
          </a:prstGeom>
          <a:ln>
            <a:solidFill>
              <a:schemeClr val="tx1"/>
            </a:solidFill>
          </a:ln>
        </p:spPr>
      </p:pic>
      <p:pic>
        <p:nvPicPr>
          <p:cNvPr id="9" name="Picture 8">
            <a:extLst>
              <a:ext uri="{FF2B5EF4-FFF2-40B4-BE49-F238E27FC236}">
                <a16:creationId xmlns:a16="http://schemas.microsoft.com/office/drawing/2014/main" id="{EB6782BE-C1DE-1603-0FB0-53B93FD8A7D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2993527" y="-3245256"/>
            <a:ext cx="11457039" cy="5256379"/>
          </a:xfrm>
          <a:prstGeom prst="rect">
            <a:avLst/>
          </a:prstGeom>
          <a:ln>
            <a:solidFill>
              <a:schemeClr val="tx1"/>
            </a:solidFill>
          </a:ln>
        </p:spPr>
      </p:pic>
      <p:sp>
        <p:nvSpPr>
          <p:cNvPr id="14" name="Rectangle 13">
            <a:extLst>
              <a:ext uri="{FF2B5EF4-FFF2-40B4-BE49-F238E27FC236}">
                <a16:creationId xmlns:a16="http://schemas.microsoft.com/office/drawing/2014/main" id="{5019A7F0-C83F-B0D1-A4BC-2655E0DED2EB}"/>
              </a:ext>
            </a:extLst>
          </p:cNvPr>
          <p:cNvSpPr/>
          <p:nvPr/>
        </p:nvSpPr>
        <p:spPr>
          <a:xfrm>
            <a:off x="3800299" y="-1077673"/>
            <a:ext cx="750526" cy="156966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9600" b="1" cap="none" spc="0" dirty="0">
                <a:ln/>
                <a:solidFill>
                  <a:srgbClr val="FF0000"/>
                </a:solidFill>
                <a:effectLst/>
              </a:rPr>
              <a:t>F</a:t>
            </a:r>
          </a:p>
        </p:txBody>
      </p:sp>
      <p:sp>
        <p:nvSpPr>
          <p:cNvPr id="15" name="Rectangle 14">
            <a:extLst>
              <a:ext uri="{FF2B5EF4-FFF2-40B4-BE49-F238E27FC236}">
                <a16:creationId xmlns:a16="http://schemas.microsoft.com/office/drawing/2014/main" id="{B2249A73-A9A8-5A98-8245-2401BE069B88}"/>
              </a:ext>
            </a:extLst>
          </p:cNvPr>
          <p:cNvSpPr/>
          <p:nvPr/>
        </p:nvSpPr>
        <p:spPr>
          <a:xfrm>
            <a:off x="4723119" y="4885923"/>
            <a:ext cx="502061"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FF0000"/>
                </a:solidFill>
                <a:effectLst/>
              </a:rPr>
              <a:t>F</a:t>
            </a:r>
          </a:p>
        </p:txBody>
      </p:sp>
      <p:sp>
        <p:nvSpPr>
          <p:cNvPr id="16" name="Oval 15">
            <a:extLst>
              <a:ext uri="{FF2B5EF4-FFF2-40B4-BE49-F238E27FC236}">
                <a16:creationId xmlns:a16="http://schemas.microsoft.com/office/drawing/2014/main" id="{11710E28-BFA5-53AC-6223-136191324502}"/>
              </a:ext>
            </a:extLst>
          </p:cNvPr>
          <p:cNvSpPr/>
          <p:nvPr/>
        </p:nvSpPr>
        <p:spPr>
          <a:xfrm>
            <a:off x="4723119" y="4495800"/>
            <a:ext cx="579975" cy="39012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4B1119DA-7004-4270-88C9-003C4A7CD6D8}"/>
              </a:ext>
            </a:extLst>
          </p:cNvPr>
          <p:cNvGrpSpPr/>
          <p:nvPr/>
        </p:nvGrpSpPr>
        <p:grpSpPr>
          <a:xfrm>
            <a:off x="7882035" y="0"/>
            <a:ext cx="6002537" cy="7050458"/>
            <a:chOff x="1138335" y="-725858"/>
            <a:chExt cx="6002537" cy="7050458"/>
          </a:xfrm>
        </p:grpSpPr>
        <p:pic>
          <p:nvPicPr>
            <p:cNvPr id="3" name="Picture 2">
              <a:extLst>
                <a:ext uri="{FF2B5EF4-FFF2-40B4-BE49-F238E27FC236}">
                  <a16:creationId xmlns:a16="http://schemas.microsoft.com/office/drawing/2014/main" id="{6F780469-3B43-4F0C-40C5-743D56CE6330}"/>
                </a:ext>
              </a:extLst>
            </p:cNvPr>
            <p:cNvPicPr>
              <a:picLocks noChangeAspect="1"/>
            </p:cNvPicPr>
            <p:nvPr/>
          </p:nvPicPr>
          <p:blipFill rotWithShape="1">
            <a:blip r:embed="rId6" cstate="email">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a:ext>
              </a:extLst>
            </a:blip>
            <a:srcRect/>
            <a:stretch/>
          </p:blipFill>
          <p:spPr>
            <a:xfrm>
              <a:off x="1138335" y="-725858"/>
              <a:ext cx="6002537" cy="6383707"/>
            </a:xfrm>
            <a:prstGeom prst="rect">
              <a:avLst/>
            </a:prstGeom>
            <a:ln>
              <a:noFill/>
            </a:ln>
          </p:spPr>
        </p:pic>
        <p:cxnSp>
          <p:nvCxnSpPr>
            <p:cNvPr id="4" name="Straight Arrow Connector 3">
              <a:extLst>
                <a:ext uri="{FF2B5EF4-FFF2-40B4-BE49-F238E27FC236}">
                  <a16:creationId xmlns:a16="http://schemas.microsoft.com/office/drawing/2014/main" id="{5179461C-AD86-71B1-F00D-0BEB59AA96EB}"/>
                </a:ext>
              </a:extLst>
            </p:cNvPr>
            <p:cNvCxnSpPr>
              <a:cxnSpLocks/>
            </p:cNvCxnSpPr>
            <p:nvPr/>
          </p:nvCxnSpPr>
          <p:spPr>
            <a:xfrm>
              <a:off x="4343400" y="-5578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8501440-70E9-CD28-D512-54AEFECD87A2}"/>
                </a:ext>
              </a:extLst>
            </p:cNvPr>
            <p:cNvCxnSpPr>
              <a:cxnSpLocks/>
            </p:cNvCxnSpPr>
            <p:nvPr/>
          </p:nvCxnSpPr>
          <p:spPr>
            <a:xfrm>
              <a:off x="3854450" y="-5451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cxnSp>
        <p:nvCxnSpPr>
          <p:cNvPr id="6" name="Straight Arrow Connector 5">
            <a:extLst>
              <a:ext uri="{FF2B5EF4-FFF2-40B4-BE49-F238E27FC236}">
                <a16:creationId xmlns:a16="http://schemas.microsoft.com/office/drawing/2014/main" id="{79386800-0978-9519-C434-BE09655F540C}"/>
              </a:ext>
            </a:extLst>
          </p:cNvPr>
          <p:cNvCxnSpPr>
            <a:cxnSpLocks/>
          </p:cNvCxnSpPr>
          <p:nvPr/>
        </p:nvCxnSpPr>
        <p:spPr>
          <a:xfrm>
            <a:off x="5391150" y="-4054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AFD75E2A-6A28-D122-881B-F6F34EDEAA5E}"/>
              </a:ext>
            </a:extLst>
          </p:cNvPr>
          <p:cNvCxnSpPr>
            <a:cxnSpLocks/>
          </p:cNvCxnSpPr>
          <p:nvPr/>
        </p:nvCxnSpPr>
        <p:spPr>
          <a:xfrm>
            <a:off x="3511550" y="-3927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98593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51431F1-63A6-3C3C-91A7-A7EE92C52181}"/>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30296" b="89941" l="20592" r="89941"/>
                    </a14:imgEffect>
                  </a14:imgLayer>
                </a14:imgProps>
              </a:ext>
              <a:ext uri="{28A0092B-C50C-407E-A947-70E740481C1C}">
                <a14:useLocalDpi xmlns:a14="http://schemas.microsoft.com/office/drawing/2010/main"/>
              </a:ext>
            </a:extLst>
          </a:blip>
          <a:srcRect l="20000" t="28890" r="9630" b="11480"/>
          <a:stretch/>
        </p:blipFill>
        <p:spPr>
          <a:xfrm>
            <a:off x="-2667899" y="-3245256"/>
            <a:ext cx="11923097" cy="10103256"/>
          </a:xfrm>
          <a:prstGeom prst="rect">
            <a:avLst/>
          </a:prstGeom>
        </p:spPr>
      </p:pic>
      <p:pic>
        <p:nvPicPr>
          <p:cNvPr id="8" name="Picture 7">
            <a:extLst>
              <a:ext uri="{FF2B5EF4-FFF2-40B4-BE49-F238E27FC236}">
                <a16:creationId xmlns:a16="http://schemas.microsoft.com/office/drawing/2014/main" id="{9BD93DCB-F978-B050-69EB-8A337A8B024E}"/>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rcRect l="8948" t="5358" r="7992" b="17704"/>
          <a:stretch/>
        </p:blipFill>
        <p:spPr>
          <a:xfrm>
            <a:off x="8832851" y="1181100"/>
            <a:ext cx="8895456" cy="5708578"/>
          </a:xfrm>
          <a:prstGeom prst="rect">
            <a:avLst/>
          </a:prstGeom>
        </p:spPr>
      </p:pic>
      <p:cxnSp>
        <p:nvCxnSpPr>
          <p:cNvPr id="10" name="Straight Arrow Connector 9">
            <a:extLst>
              <a:ext uri="{FF2B5EF4-FFF2-40B4-BE49-F238E27FC236}">
                <a16:creationId xmlns:a16="http://schemas.microsoft.com/office/drawing/2014/main" id="{226B5568-B3BA-0C24-8DDF-CAE1A1FB4ABD}"/>
              </a:ext>
            </a:extLst>
          </p:cNvPr>
          <p:cNvCxnSpPr>
            <a:cxnSpLocks/>
          </p:cNvCxnSpPr>
          <p:nvPr/>
        </p:nvCxnSpPr>
        <p:spPr>
          <a:xfrm>
            <a:off x="5238750" y="-5578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4EA8383-FD22-6C9C-36A3-C64E51CB2F98}"/>
              </a:ext>
            </a:extLst>
          </p:cNvPr>
          <p:cNvCxnSpPr>
            <a:cxnSpLocks/>
          </p:cNvCxnSpPr>
          <p:nvPr/>
        </p:nvCxnSpPr>
        <p:spPr>
          <a:xfrm>
            <a:off x="3359150" y="-5451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82AA7DBF-6973-E509-03CC-1A40B45CCC0B}"/>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154575" y="-8803029"/>
            <a:ext cx="10851243" cy="6215743"/>
          </a:xfrm>
          <a:prstGeom prst="rect">
            <a:avLst/>
          </a:prstGeom>
          <a:ln>
            <a:solidFill>
              <a:schemeClr val="tx1"/>
            </a:solidFill>
          </a:ln>
        </p:spPr>
      </p:pic>
      <p:pic>
        <p:nvPicPr>
          <p:cNvPr id="9" name="Picture 8">
            <a:extLst>
              <a:ext uri="{FF2B5EF4-FFF2-40B4-BE49-F238E27FC236}">
                <a16:creationId xmlns:a16="http://schemas.microsoft.com/office/drawing/2014/main" id="{EB6782BE-C1DE-1603-0FB0-53B93FD8A7D6}"/>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6708277" y="-5215476"/>
            <a:ext cx="11457039" cy="5256379"/>
          </a:xfrm>
          <a:prstGeom prst="rect">
            <a:avLst/>
          </a:prstGeom>
          <a:ln>
            <a:solidFill>
              <a:schemeClr val="tx1"/>
            </a:solidFill>
          </a:ln>
        </p:spPr>
      </p:pic>
      <p:sp>
        <p:nvSpPr>
          <p:cNvPr id="14" name="Rectangle 13">
            <a:extLst>
              <a:ext uri="{FF2B5EF4-FFF2-40B4-BE49-F238E27FC236}">
                <a16:creationId xmlns:a16="http://schemas.microsoft.com/office/drawing/2014/main" id="{5019A7F0-C83F-B0D1-A4BC-2655E0DED2EB}"/>
              </a:ext>
            </a:extLst>
          </p:cNvPr>
          <p:cNvSpPr/>
          <p:nvPr/>
        </p:nvSpPr>
        <p:spPr>
          <a:xfrm>
            <a:off x="3800299" y="-1077673"/>
            <a:ext cx="750526" cy="156966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9600" b="1" cap="none" spc="0" dirty="0">
                <a:ln/>
                <a:solidFill>
                  <a:srgbClr val="FF0000"/>
                </a:solidFill>
                <a:effectLst/>
              </a:rPr>
              <a:t>F</a:t>
            </a:r>
          </a:p>
        </p:txBody>
      </p:sp>
      <p:sp>
        <p:nvSpPr>
          <p:cNvPr id="15" name="Rectangle 14">
            <a:extLst>
              <a:ext uri="{FF2B5EF4-FFF2-40B4-BE49-F238E27FC236}">
                <a16:creationId xmlns:a16="http://schemas.microsoft.com/office/drawing/2014/main" id="{B2249A73-A9A8-5A98-8245-2401BE069B88}"/>
              </a:ext>
            </a:extLst>
          </p:cNvPr>
          <p:cNvSpPr/>
          <p:nvPr/>
        </p:nvSpPr>
        <p:spPr>
          <a:xfrm>
            <a:off x="4723119" y="4885923"/>
            <a:ext cx="502061"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FF0000"/>
                </a:solidFill>
                <a:effectLst/>
              </a:rPr>
              <a:t>F</a:t>
            </a:r>
          </a:p>
        </p:txBody>
      </p:sp>
      <p:sp>
        <p:nvSpPr>
          <p:cNvPr id="16" name="Oval 15">
            <a:extLst>
              <a:ext uri="{FF2B5EF4-FFF2-40B4-BE49-F238E27FC236}">
                <a16:creationId xmlns:a16="http://schemas.microsoft.com/office/drawing/2014/main" id="{11710E28-BFA5-53AC-6223-136191324502}"/>
              </a:ext>
            </a:extLst>
          </p:cNvPr>
          <p:cNvSpPr/>
          <p:nvPr/>
        </p:nvSpPr>
        <p:spPr>
          <a:xfrm>
            <a:off x="4723119" y="4495800"/>
            <a:ext cx="579975" cy="39012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Arrow Connector 16">
            <a:extLst>
              <a:ext uri="{FF2B5EF4-FFF2-40B4-BE49-F238E27FC236}">
                <a16:creationId xmlns:a16="http://schemas.microsoft.com/office/drawing/2014/main" id="{57BE340C-12CA-FCDC-366A-75D5FAF94C2D}"/>
              </a:ext>
            </a:extLst>
          </p:cNvPr>
          <p:cNvCxnSpPr>
            <a:cxnSpLocks/>
          </p:cNvCxnSpPr>
          <p:nvPr/>
        </p:nvCxnSpPr>
        <p:spPr>
          <a:xfrm>
            <a:off x="14249400" y="-4054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C6B2A60-59C2-159F-8645-CF0FCDD5088B}"/>
              </a:ext>
            </a:extLst>
          </p:cNvPr>
          <p:cNvCxnSpPr>
            <a:cxnSpLocks/>
          </p:cNvCxnSpPr>
          <p:nvPr/>
        </p:nvCxnSpPr>
        <p:spPr>
          <a:xfrm flipH="1">
            <a:off x="11084896" y="-392786"/>
            <a:ext cx="656254" cy="68570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06005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FB0BDB8D-D63B-B17C-0132-D87864D6DF16}"/>
              </a:ext>
            </a:extLst>
          </p:cNvPr>
          <p:cNvGrpSpPr/>
          <p:nvPr/>
        </p:nvGrpSpPr>
        <p:grpSpPr>
          <a:xfrm>
            <a:off x="331709" y="-161926"/>
            <a:ext cx="8941832" cy="12875035"/>
            <a:chOff x="493634" y="1530634"/>
            <a:chExt cx="4304955" cy="4578325"/>
          </a:xfrm>
        </p:grpSpPr>
        <p:pic>
          <p:nvPicPr>
            <p:cNvPr id="2" name="Picture 1">
              <a:extLst>
                <a:ext uri="{FF2B5EF4-FFF2-40B4-BE49-F238E27FC236}">
                  <a16:creationId xmlns:a16="http://schemas.microsoft.com/office/drawing/2014/main" id="{EB0CF049-D820-63E7-E95E-CE0CE4421D60}"/>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a:ext>
              </a:extLst>
            </a:blip>
            <a:srcRect/>
            <a:stretch/>
          </p:blipFill>
          <p:spPr>
            <a:xfrm>
              <a:off x="493634" y="1530634"/>
              <a:ext cx="4304955" cy="4578325"/>
            </a:xfrm>
            <a:prstGeom prst="rect">
              <a:avLst/>
            </a:prstGeom>
            <a:ln>
              <a:noFill/>
            </a:ln>
          </p:spPr>
        </p:pic>
        <p:cxnSp>
          <p:nvCxnSpPr>
            <p:cNvPr id="3" name="Straight Connector 2">
              <a:extLst>
                <a:ext uri="{FF2B5EF4-FFF2-40B4-BE49-F238E27FC236}">
                  <a16:creationId xmlns:a16="http://schemas.microsoft.com/office/drawing/2014/main" id="{ED362F30-C219-4022-59F1-F7946123440A}"/>
                </a:ext>
              </a:extLst>
            </p:cNvPr>
            <p:cNvCxnSpPr>
              <a:cxnSpLocks/>
            </p:cNvCxnSpPr>
            <p:nvPr/>
          </p:nvCxnSpPr>
          <p:spPr>
            <a:xfrm>
              <a:off x="635000" y="3819797"/>
              <a:ext cx="4076700"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14E63B1-1B77-C3CD-0A24-5FA9E8CCB7FE}"/>
                </a:ext>
              </a:extLst>
            </p:cNvPr>
            <p:cNvCxnSpPr>
              <a:cxnSpLocks/>
            </p:cNvCxnSpPr>
            <p:nvPr/>
          </p:nvCxnSpPr>
          <p:spPr>
            <a:xfrm>
              <a:off x="615950" y="4410347"/>
              <a:ext cx="4076700"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1581CF5-6796-FAE7-7065-6A52FEC475BA}"/>
                </a:ext>
              </a:extLst>
            </p:cNvPr>
            <p:cNvCxnSpPr>
              <a:cxnSpLocks/>
            </p:cNvCxnSpPr>
            <p:nvPr/>
          </p:nvCxnSpPr>
          <p:spPr>
            <a:xfrm>
              <a:off x="635000" y="4969147"/>
              <a:ext cx="4076700" cy="0"/>
            </a:xfrm>
            <a:prstGeom prst="line">
              <a:avLst/>
            </a:prstGeom>
            <a:ln w="9525">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13" name="Picture 12">
            <a:extLst>
              <a:ext uri="{FF2B5EF4-FFF2-40B4-BE49-F238E27FC236}">
                <a16:creationId xmlns:a16="http://schemas.microsoft.com/office/drawing/2014/main" id="{41C23252-6C8D-D328-5036-E8F53896AFEF}"/>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rcRect l="8948" t="5358" r="7992" b="17704"/>
          <a:stretch/>
        </p:blipFill>
        <p:spPr>
          <a:xfrm>
            <a:off x="3376402" y="4013606"/>
            <a:ext cx="3557797" cy="2138592"/>
          </a:xfrm>
          <a:prstGeom prst="rect">
            <a:avLst/>
          </a:prstGeom>
        </p:spPr>
      </p:pic>
      <p:cxnSp>
        <p:nvCxnSpPr>
          <p:cNvPr id="14" name="Straight Arrow Connector 13">
            <a:extLst>
              <a:ext uri="{FF2B5EF4-FFF2-40B4-BE49-F238E27FC236}">
                <a16:creationId xmlns:a16="http://schemas.microsoft.com/office/drawing/2014/main" id="{613D7248-C646-A64E-821D-78DC10C8BD3F}"/>
              </a:ext>
            </a:extLst>
          </p:cNvPr>
          <p:cNvCxnSpPr/>
          <p:nvPr/>
        </p:nvCxnSpPr>
        <p:spPr>
          <a:xfrm>
            <a:off x="9658350" y="711708"/>
            <a:ext cx="0" cy="5638800"/>
          </a:xfrm>
          <a:prstGeom prst="straightConnector1">
            <a:avLst/>
          </a:prstGeom>
          <a:ln w="762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518578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1C6520-BBA2-67FC-46D1-AC77BC1FA4C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7744" y="-567986"/>
            <a:ext cx="16186012" cy="7425986"/>
          </a:xfrm>
          <a:prstGeom prst="rect">
            <a:avLst/>
          </a:prstGeom>
          <a:ln>
            <a:solidFill>
              <a:schemeClr val="tx1"/>
            </a:solidFill>
          </a:ln>
        </p:spPr>
      </p:pic>
      <p:pic>
        <p:nvPicPr>
          <p:cNvPr id="3" name="Picture 2">
            <a:extLst>
              <a:ext uri="{FF2B5EF4-FFF2-40B4-BE49-F238E27FC236}">
                <a16:creationId xmlns:a16="http://schemas.microsoft.com/office/drawing/2014/main" id="{A47D9D93-963F-613C-B80D-E3B894239F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7650" y="7376943"/>
            <a:ext cx="10972800" cy="6858000"/>
          </a:xfrm>
          <a:prstGeom prst="rect">
            <a:avLst/>
          </a:prstGeom>
        </p:spPr>
      </p:pic>
      <p:grpSp>
        <p:nvGrpSpPr>
          <p:cNvPr id="6" name="Group 5">
            <a:extLst>
              <a:ext uri="{FF2B5EF4-FFF2-40B4-BE49-F238E27FC236}">
                <a16:creationId xmlns:a16="http://schemas.microsoft.com/office/drawing/2014/main" id="{F174C9CB-D616-3E58-9289-5F9E58635901}"/>
              </a:ext>
            </a:extLst>
          </p:cNvPr>
          <p:cNvGrpSpPr/>
          <p:nvPr/>
        </p:nvGrpSpPr>
        <p:grpSpPr>
          <a:xfrm>
            <a:off x="1138335" y="-725858"/>
            <a:ext cx="6002537" cy="7050458"/>
            <a:chOff x="1138335" y="-725858"/>
            <a:chExt cx="6002537" cy="7050458"/>
          </a:xfrm>
        </p:grpSpPr>
        <p:pic>
          <p:nvPicPr>
            <p:cNvPr id="8" name="Picture 7">
              <a:extLst>
                <a:ext uri="{FF2B5EF4-FFF2-40B4-BE49-F238E27FC236}">
                  <a16:creationId xmlns:a16="http://schemas.microsoft.com/office/drawing/2014/main" id="{F13F7C88-05F1-0C0F-2B1F-806ED1E88205}"/>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rcRect/>
            <a:stretch/>
          </p:blipFill>
          <p:spPr>
            <a:xfrm>
              <a:off x="1138335" y="-725858"/>
              <a:ext cx="6002537" cy="6383707"/>
            </a:xfrm>
            <a:prstGeom prst="rect">
              <a:avLst/>
            </a:prstGeom>
            <a:ln>
              <a:noFill/>
            </a:ln>
          </p:spPr>
        </p:pic>
        <p:cxnSp>
          <p:nvCxnSpPr>
            <p:cNvPr id="4" name="Straight Arrow Connector 3">
              <a:extLst>
                <a:ext uri="{FF2B5EF4-FFF2-40B4-BE49-F238E27FC236}">
                  <a16:creationId xmlns:a16="http://schemas.microsoft.com/office/drawing/2014/main" id="{943A8114-4B8E-7175-40E5-96B4B574ED0E}"/>
                </a:ext>
              </a:extLst>
            </p:cNvPr>
            <p:cNvCxnSpPr>
              <a:cxnSpLocks/>
            </p:cNvCxnSpPr>
            <p:nvPr/>
          </p:nvCxnSpPr>
          <p:spPr>
            <a:xfrm>
              <a:off x="4343400" y="-557886"/>
              <a:ext cx="0" cy="6869786"/>
            </a:xfrm>
            <a:prstGeom prst="straightConnector1">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8E3B28CA-7D42-0F36-48F8-922EAE5CBCA6}"/>
                </a:ext>
              </a:extLst>
            </p:cNvPr>
            <p:cNvCxnSpPr>
              <a:cxnSpLocks/>
            </p:cNvCxnSpPr>
            <p:nvPr/>
          </p:nvCxnSpPr>
          <p:spPr>
            <a:xfrm>
              <a:off x="3854450" y="-545186"/>
              <a:ext cx="0" cy="6869786"/>
            </a:xfrm>
            <a:prstGeom prst="straightConnector1">
              <a:avLst/>
            </a:prstGeom>
            <a:ln w="38100">
              <a:solidFill>
                <a:srgbClr val="0070C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37487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1450" y="149948"/>
            <a:ext cx="10984230" cy="6558103"/>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79802" y="-5969433"/>
            <a:ext cx="11650248" cy="6840291"/>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658350" y="711708"/>
            <a:ext cx="0" cy="5638800"/>
          </a:xfrm>
          <a:prstGeom prst="straightConnector1">
            <a:avLst/>
          </a:prstGeom>
          <a:ln w="762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3D6203F-4EF0-61E4-FE1A-43FB0E60210D}"/>
              </a:ext>
            </a:extLst>
          </p:cNvPr>
          <p:cNvSpPr txBox="1"/>
          <p:nvPr/>
        </p:nvSpPr>
        <p:spPr>
          <a:xfrm>
            <a:off x="5285234" y="4319183"/>
            <a:ext cx="3794758" cy="1200329"/>
          </a:xfrm>
          <a:prstGeom prst="rect">
            <a:avLst/>
          </a:prstGeom>
          <a:noFill/>
        </p:spPr>
        <p:txBody>
          <a:bodyPr wrap="square" rtlCol="0">
            <a:spAutoFit/>
          </a:bodyPr>
          <a:lstStyle/>
          <a:p>
            <a:r>
              <a:rPr lang="en-US" b="1" dirty="0">
                <a:solidFill>
                  <a:schemeClr val="bg1"/>
                </a:solidFill>
              </a:rPr>
              <a:t>2023 </a:t>
            </a:r>
            <a:r>
              <a:rPr lang="en-US" b="1" dirty="0" err="1">
                <a:solidFill>
                  <a:schemeClr val="bg1"/>
                </a:solidFill>
              </a:rPr>
              <a:t>Tequfah</a:t>
            </a:r>
            <a:br>
              <a:rPr lang="en-US" b="1" dirty="0">
                <a:solidFill>
                  <a:schemeClr val="bg1"/>
                </a:solidFill>
              </a:rPr>
            </a:br>
            <a:r>
              <a:rPr lang="en-US" b="1" dirty="0">
                <a:solidFill>
                  <a:schemeClr val="bg1"/>
                </a:solidFill>
              </a:rPr>
              <a:t>3/20/23    21:24 [924 PM] UTC</a:t>
            </a:r>
          </a:p>
          <a:p>
            <a:r>
              <a:rPr lang="en-US" b="1" dirty="0">
                <a:solidFill>
                  <a:schemeClr val="bg1"/>
                </a:solidFill>
              </a:rPr>
              <a:t>The Night Season location for </a:t>
            </a:r>
            <a:r>
              <a:rPr lang="en-US" b="1" dirty="0" err="1">
                <a:solidFill>
                  <a:schemeClr val="bg1"/>
                </a:solidFill>
              </a:rPr>
              <a:t>Teq</a:t>
            </a:r>
            <a:r>
              <a:rPr lang="en-US" b="1" dirty="0">
                <a:solidFill>
                  <a:schemeClr val="bg1"/>
                </a:solidFill>
              </a:rPr>
              <a:t>. 2023 … </a:t>
            </a:r>
          </a:p>
        </p:txBody>
      </p:sp>
      <p:pic>
        <p:nvPicPr>
          <p:cNvPr id="2" name="Picture 1">
            <a:extLst>
              <a:ext uri="{FF2B5EF4-FFF2-40B4-BE49-F238E27FC236}">
                <a16:creationId xmlns:a16="http://schemas.microsoft.com/office/drawing/2014/main" id="{5F6116B1-25E0-704C-8288-863F327A65B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997668" y="5199159"/>
            <a:ext cx="12729494" cy="5945632"/>
          </a:xfrm>
          <a:prstGeom prst="rect">
            <a:avLst/>
          </a:prstGeom>
          <a:ln>
            <a:solidFill>
              <a:schemeClr val="tx1"/>
            </a:solidFill>
          </a:ln>
        </p:spPr>
      </p:pic>
      <p:cxnSp>
        <p:nvCxnSpPr>
          <p:cNvPr id="5" name="Straight Arrow Connector 4">
            <a:extLst>
              <a:ext uri="{FF2B5EF4-FFF2-40B4-BE49-F238E27FC236}">
                <a16:creationId xmlns:a16="http://schemas.microsoft.com/office/drawing/2014/main" id="{4FADF570-46DC-0FB7-A130-9ED5194A4D02}"/>
              </a:ext>
            </a:extLst>
          </p:cNvPr>
          <p:cNvCxnSpPr/>
          <p:nvPr/>
        </p:nvCxnSpPr>
        <p:spPr>
          <a:xfrm>
            <a:off x="2769870" y="870858"/>
            <a:ext cx="0" cy="5638800"/>
          </a:xfrm>
          <a:prstGeom prst="straightConnector1">
            <a:avLst/>
          </a:prstGeom>
          <a:ln w="28575">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DCA107B1-5E61-1ADE-07EB-A79DC5FE0029}"/>
              </a:ext>
            </a:extLst>
          </p:cNvPr>
          <p:cNvSpPr/>
          <p:nvPr/>
        </p:nvSpPr>
        <p:spPr>
          <a:xfrm>
            <a:off x="4829060" y="1975034"/>
            <a:ext cx="4099391" cy="175432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Working slide</a:t>
            </a:r>
            <a:br>
              <a:rPr lang="en-US" sz="5400" b="1" cap="none" spc="0" dirty="0">
                <a:ln/>
                <a:solidFill>
                  <a:schemeClr val="accent4"/>
                </a:solidFill>
                <a:effectLst/>
              </a:rPr>
            </a:br>
            <a:r>
              <a:rPr lang="en-US" sz="5400" b="1" cap="none" spc="0" dirty="0">
                <a:ln/>
                <a:solidFill>
                  <a:schemeClr val="accent4"/>
                </a:solidFill>
                <a:effectLst/>
              </a:rPr>
              <a:t>for #5</a:t>
            </a:r>
          </a:p>
        </p:txBody>
      </p:sp>
    </p:spTree>
    <p:extLst>
      <p:ext uri="{BB962C8B-B14F-4D97-AF65-F5344CB8AC3E}">
        <p14:creationId xmlns:p14="http://schemas.microsoft.com/office/powerpoint/2010/main" val="38254735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9F438B-A517-4672-3ED3-743D7B1A3EC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2810" y="311088"/>
            <a:ext cx="5990319" cy="6235824"/>
          </a:xfrm>
          <a:prstGeom prst="rect">
            <a:avLst/>
          </a:prstGeom>
          <a:ln>
            <a:solidFill>
              <a:schemeClr val="tx1"/>
            </a:solidFill>
          </a:ln>
        </p:spPr>
      </p:pic>
      <p:pic>
        <p:nvPicPr>
          <p:cNvPr id="5" name="Picture 4">
            <a:extLst>
              <a:ext uri="{FF2B5EF4-FFF2-40B4-BE49-F238E27FC236}">
                <a16:creationId xmlns:a16="http://schemas.microsoft.com/office/drawing/2014/main" id="{95A69F06-41D3-2951-A2A6-A253D2E67800}"/>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a:ext>
            </a:extLst>
          </a:blip>
          <a:srcRect l="8948" t="5358" r="7992" b="17704"/>
          <a:stretch/>
        </p:blipFill>
        <p:spPr>
          <a:xfrm>
            <a:off x="229960" y="4657725"/>
            <a:ext cx="3743326" cy="1823358"/>
          </a:xfrm>
          <a:prstGeom prst="rect">
            <a:avLst/>
          </a:prstGeom>
        </p:spPr>
      </p:pic>
      <p:cxnSp>
        <p:nvCxnSpPr>
          <p:cNvPr id="6" name="Straight Arrow Connector 5">
            <a:extLst>
              <a:ext uri="{FF2B5EF4-FFF2-40B4-BE49-F238E27FC236}">
                <a16:creationId xmlns:a16="http://schemas.microsoft.com/office/drawing/2014/main" id="{30DF6528-59BA-4E5D-8750-561C456D80D5}"/>
              </a:ext>
            </a:extLst>
          </p:cNvPr>
          <p:cNvCxnSpPr/>
          <p:nvPr/>
        </p:nvCxnSpPr>
        <p:spPr>
          <a:xfrm>
            <a:off x="2337435" y="870858"/>
            <a:ext cx="0" cy="5638800"/>
          </a:xfrm>
          <a:prstGeom prst="straightConnector1">
            <a:avLst/>
          </a:prstGeom>
          <a:ln w="57150">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31382CE-9D05-E439-100C-E745CBC58410}"/>
              </a:ext>
            </a:extLst>
          </p:cNvPr>
          <p:cNvCxnSpPr/>
          <p:nvPr/>
        </p:nvCxnSpPr>
        <p:spPr>
          <a:xfrm>
            <a:off x="1236345" y="870858"/>
            <a:ext cx="0" cy="5638800"/>
          </a:xfrm>
          <a:prstGeom prst="straightConnector1">
            <a:avLst/>
          </a:prstGeom>
          <a:ln w="28575">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2D1199D-A517-A395-7946-90C33D53988C}"/>
              </a:ext>
            </a:extLst>
          </p:cNvPr>
          <p:cNvSpPr txBox="1"/>
          <p:nvPr/>
        </p:nvSpPr>
        <p:spPr>
          <a:xfrm>
            <a:off x="6248401" y="149163"/>
            <a:ext cx="5770789" cy="6494085"/>
          </a:xfrm>
          <a:prstGeom prst="rect">
            <a:avLst/>
          </a:prstGeom>
          <a:noFill/>
        </p:spPr>
        <p:txBody>
          <a:bodyPr wrap="square" rtlCol="0">
            <a:spAutoFit/>
          </a:bodyPr>
          <a:lstStyle/>
          <a:p>
            <a:r>
              <a:rPr lang="en-US" sz="1600" dirty="0"/>
              <a:t>I </a:t>
            </a:r>
            <a:r>
              <a:rPr lang="en-US" sz="1600" b="1" u="sng" dirty="0"/>
              <a:t>tried</a:t>
            </a:r>
            <a:r>
              <a:rPr lang="en-US" sz="1600" dirty="0"/>
              <a:t> to overlay a USA map along with the markings that Nathaniel had for where he saw the shadows FIRST recorded.  </a:t>
            </a:r>
          </a:p>
          <a:p>
            <a:pPr marL="285750" indent="-285750">
              <a:buFont typeface="Arial" panose="020B0604020202020204" pitchFamily="34" charset="0"/>
              <a:buChar char="•"/>
            </a:pPr>
            <a:r>
              <a:rPr lang="en-US" sz="1600" dirty="0"/>
              <a:t>It appears that locations WEST of the blue marker recorded shadows on Mar 19</a:t>
            </a:r>
            <a:r>
              <a:rPr lang="en-US" sz="1600" baseline="30000" dirty="0"/>
              <a:t>th</a:t>
            </a:r>
            <a:r>
              <a:rPr lang="en-US" sz="1600" dirty="0"/>
              <a:t> </a:t>
            </a:r>
          </a:p>
          <a:p>
            <a:pPr marL="285750" indent="-285750">
              <a:buFont typeface="Arial" panose="020B0604020202020204" pitchFamily="34" charset="0"/>
              <a:buChar char="•"/>
            </a:pPr>
            <a:r>
              <a:rPr lang="en-US" sz="1600" dirty="0"/>
              <a:t>There is also recorded information that EAST of the blue marker, straight line shadows were recorded on Mar 20</a:t>
            </a:r>
            <a:r>
              <a:rPr lang="en-US" sz="1600" baseline="30000" dirty="0"/>
              <a:t>th</a:t>
            </a:r>
            <a:r>
              <a:rPr lang="en-US" sz="1600" dirty="0"/>
              <a:t> </a:t>
            </a:r>
          </a:p>
          <a:p>
            <a:r>
              <a:rPr lang="en-US" sz="1600" dirty="0"/>
              <a:t>What does that mean? </a:t>
            </a:r>
          </a:p>
          <a:p>
            <a:pPr marL="285750" indent="-285750">
              <a:buFont typeface="Arial" panose="020B0604020202020204" pitchFamily="34" charset="0"/>
              <a:buChar char="•"/>
            </a:pPr>
            <a:r>
              <a:rPr lang="en-US" sz="1600" dirty="0"/>
              <a:t>Those WEST of the blue marker would count their Passover on Sunday Apr 2</a:t>
            </a:r>
            <a:r>
              <a:rPr lang="en-US" sz="1600" baseline="30000" dirty="0"/>
              <a:t>nd</a:t>
            </a:r>
            <a:endParaRPr lang="en-US" sz="1600" dirty="0"/>
          </a:p>
          <a:p>
            <a:pPr marL="285750" indent="-285750">
              <a:buFont typeface="Arial" panose="020B0604020202020204" pitchFamily="34" charset="0"/>
              <a:buChar char="•"/>
            </a:pPr>
            <a:r>
              <a:rPr lang="en-US" sz="1600" dirty="0"/>
              <a:t>Those EAST of the blue marker would count their Passover on Monday Apr 3</a:t>
            </a:r>
            <a:r>
              <a:rPr lang="en-US" sz="1600" baseline="30000" dirty="0"/>
              <a:t>rd</a:t>
            </a:r>
            <a:r>
              <a:rPr lang="en-US" sz="1600" dirty="0"/>
              <a:t> </a:t>
            </a:r>
          </a:p>
          <a:p>
            <a:pPr marL="285750" indent="-285750">
              <a:buFont typeface="Arial" panose="020B0604020202020204" pitchFamily="34" charset="0"/>
              <a:buChar char="•"/>
            </a:pPr>
            <a:r>
              <a:rPr lang="en-US" sz="1600" b="1" dirty="0">
                <a:solidFill>
                  <a:srgbClr val="C00000"/>
                </a:solidFill>
              </a:rPr>
              <a:t>It appears this year that the USA is getting a wake-up call … as the nation and continent is practically split right in half. </a:t>
            </a:r>
          </a:p>
          <a:p>
            <a:pPr marL="285750" indent="-285750">
              <a:buFont typeface="Arial" panose="020B0604020202020204" pitchFamily="34" charset="0"/>
              <a:buChar char="•"/>
            </a:pPr>
            <a:r>
              <a:rPr lang="en-US" sz="1600" b="1" dirty="0">
                <a:solidFill>
                  <a:srgbClr val="00B050"/>
                </a:solidFill>
              </a:rPr>
              <a:t>This scenario actually happens every year in the world, we just haven’t realized it yet, because we’ve been concentrating mostly on the USA.</a:t>
            </a:r>
          </a:p>
          <a:p>
            <a:pPr marL="285750" indent="-285750">
              <a:buFont typeface="Arial" panose="020B0604020202020204" pitchFamily="34" charset="0"/>
              <a:buChar char="•"/>
            </a:pPr>
            <a:r>
              <a:rPr lang="en-US" sz="1600" dirty="0"/>
              <a:t>Most of the world will have their Passover on the DATE of Apr 3</a:t>
            </a:r>
            <a:r>
              <a:rPr lang="en-US" sz="1600" baseline="30000" dirty="0"/>
              <a:t>rd</a:t>
            </a:r>
            <a:r>
              <a:rPr lang="en-US" sz="1600" dirty="0"/>
              <a:t>.  But remember, it is NOT the DATE that matters – as the whole world is NEVER on the same DATE for any 24 </a:t>
            </a:r>
            <a:r>
              <a:rPr lang="en-US" sz="1600" dirty="0" err="1"/>
              <a:t>hrs</a:t>
            </a:r>
            <a:r>
              <a:rPr lang="en-US" sz="1600" dirty="0"/>
              <a:t>, ever.</a:t>
            </a:r>
          </a:p>
          <a:p>
            <a:pPr marL="285750" indent="-285750">
              <a:buFont typeface="Arial" panose="020B0604020202020204" pitchFamily="34" charset="0"/>
              <a:buChar char="•"/>
            </a:pPr>
            <a:r>
              <a:rPr lang="en-US" sz="1600" b="1" dirty="0">
                <a:solidFill>
                  <a:srgbClr val="FF0000"/>
                </a:solidFill>
              </a:rPr>
              <a:t>There is no way a joint decision could have been made by the CCC panel members for this tricky situation, because not enough people had marked their shadows.</a:t>
            </a:r>
          </a:p>
          <a:p>
            <a:pPr marL="285750" indent="-285750">
              <a:buFont typeface="Arial" panose="020B0604020202020204" pitchFamily="34" charset="0"/>
              <a:buChar char="•"/>
            </a:pPr>
            <a:r>
              <a:rPr lang="en-US" sz="1600" b="1" dirty="0">
                <a:solidFill>
                  <a:srgbClr val="002060"/>
                </a:solidFill>
              </a:rPr>
              <a:t>Nathaniel’s compilation of data from various parts of the world held the clue as to what is going on.</a:t>
            </a:r>
          </a:p>
          <a:p>
            <a:pPr marL="285750" indent="-285750">
              <a:buFont typeface="Arial" panose="020B0604020202020204" pitchFamily="34" charset="0"/>
              <a:buChar char="•"/>
            </a:pPr>
            <a:r>
              <a:rPr lang="en-US" sz="1600" b="1" dirty="0"/>
              <a:t>On the next 2 slides are demo’s of how the Night Season is going to relocate further west by about 5.5 </a:t>
            </a:r>
            <a:r>
              <a:rPr lang="en-US" sz="1600" b="1" dirty="0" err="1"/>
              <a:t>hrs</a:t>
            </a:r>
            <a:r>
              <a:rPr lang="en-US" sz="1600" b="1" dirty="0"/>
              <a:t> each year.</a:t>
            </a:r>
          </a:p>
        </p:txBody>
      </p:sp>
      <p:sp>
        <p:nvSpPr>
          <p:cNvPr id="9" name="Rectangle 8">
            <a:extLst>
              <a:ext uri="{FF2B5EF4-FFF2-40B4-BE49-F238E27FC236}">
                <a16:creationId xmlns:a16="http://schemas.microsoft.com/office/drawing/2014/main" id="{95624341-3125-0F72-49C6-2783DFF5DCA3}"/>
              </a:ext>
            </a:extLst>
          </p:cNvPr>
          <p:cNvSpPr/>
          <p:nvPr/>
        </p:nvSpPr>
        <p:spPr>
          <a:xfrm>
            <a:off x="1535860" y="3690258"/>
            <a:ext cx="502061"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rgbClr val="FF0000"/>
                </a:solidFill>
              </a:rPr>
              <a:t>F</a:t>
            </a:r>
            <a:endParaRPr lang="en-US" sz="5400" b="1" cap="none" spc="0" dirty="0">
              <a:ln/>
              <a:solidFill>
                <a:srgbClr val="FF0000"/>
              </a:solidFill>
              <a:effectLst/>
            </a:endParaRPr>
          </a:p>
        </p:txBody>
      </p:sp>
      <p:sp>
        <p:nvSpPr>
          <p:cNvPr id="10" name="TextBox 9">
            <a:extLst>
              <a:ext uri="{FF2B5EF4-FFF2-40B4-BE49-F238E27FC236}">
                <a16:creationId xmlns:a16="http://schemas.microsoft.com/office/drawing/2014/main" id="{78251DB4-FF41-7081-8A7C-40CAA00B364F}"/>
              </a:ext>
            </a:extLst>
          </p:cNvPr>
          <p:cNvSpPr txBox="1"/>
          <p:nvPr/>
        </p:nvSpPr>
        <p:spPr>
          <a:xfrm>
            <a:off x="2457450" y="1219200"/>
            <a:ext cx="3638550" cy="369332"/>
          </a:xfrm>
          <a:prstGeom prst="rect">
            <a:avLst/>
          </a:prstGeom>
          <a:noFill/>
        </p:spPr>
        <p:txBody>
          <a:bodyPr wrap="square" rtlCol="0">
            <a:spAutoFit/>
          </a:bodyPr>
          <a:lstStyle/>
          <a:p>
            <a:r>
              <a:rPr lang="en-US" dirty="0"/>
              <a:t>April 3</a:t>
            </a:r>
            <a:r>
              <a:rPr lang="en-US" baseline="30000" dirty="0"/>
              <a:t>rd</a:t>
            </a:r>
            <a:r>
              <a:rPr lang="en-US" dirty="0"/>
              <a:t> Passover</a:t>
            </a:r>
          </a:p>
        </p:txBody>
      </p:sp>
      <p:sp>
        <p:nvSpPr>
          <p:cNvPr id="11" name="TextBox 10">
            <a:extLst>
              <a:ext uri="{FF2B5EF4-FFF2-40B4-BE49-F238E27FC236}">
                <a16:creationId xmlns:a16="http://schemas.microsoft.com/office/drawing/2014/main" id="{11680B57-B712-73B4-DE4E-036752F76504}"/>
              </a:ext>
            </a:extLst>
          </p:cNvPr>
          <p:cNvSpPr txBox="1"/>
          <p:nvPr/>
        </p:nvSpPr>
        <p:spPr>
          <a:xfrm>
            <a:off x="342471" y="1219200"/>
            <a:ext cx="1817800" cy="369332"/>
          </a:xfrm>
          <a:prstGeom prst="rect">
            <a:avLst/>
          </a:prstGeom>
          <a:noFill/>
        </p:spPr>
        <p:txBody>
          <a:bodyPr wrap="square" rtlCol="0">
            <a:spAutoFit/>
          </a:bodyPr>
          <a:lstStyle/>
          <a:p>
            <a:r>
              <a:rPr lang="en-US" dirty="0"/>
              <a:t>April 2</a:t>
            </a:r>
            <a:r>
              <a:rPr lang="en-US" baseline="30000" dirty="0"/>
              <a:t>nd</a:t>
            </a:r>
            <a:r>
              <a:rPr lang="en-US" dirty="0"/>
              <a:t> Passover</a:t>
            </a:r>
          </a:p>
        </p:txBody>
      </p:sp>
    </p:spTree>
    <p:extLst>
      <p:ext uri="{BB962C8B-B14F-4D97-AF65-F5344CB8AC3E}">
        <p14:creationId xmlns:p14="http://schemas.microsoft.com/office/powerpoint/2010/main" val="21439423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1450" y="149948"/>
            <a:ext cx="10984230" cy="6558103"/>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0765" y="-6146079"/>
            <a:ext cx="11650248" cy="6840291"/>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658350" y="711708"/>
            <a:ext cx="0" cy="5638800"/>
          </a:xfrm>
          <a:prstGeom prst="straightConnector1">
            <a:avLst/>
          </a:prstGeom>
          <a:ln w="762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3D6203F-4EF0-61E4-FE1A-43FB0E60210D}"/>
              </a:ext>
            </a:extLst>
          </p:cNvPr>
          <p:cNvSpPr txBox="1"/>
          <p:nvPr/>
        </p:nvSpPr>
        <p:spPr>
          <a:xfrm>
            <a:off x="5285234" y="4319183"/>
            <a:ext cx="3794758" cy="1200329"/>
          </a:xfrm>
          <a:prstGeom prst="rect">
            <a:avLst/>
          </a:prstGeom>
          <a:noFill/>
        </p:spPr>
        <p:txBody>
          <a:bodyPr wrap="square" rtlCol="0">
            <a:spAutoFit/>
          </a:bodyPr>
          <a:lstStyle/>
          <a:p>
            <a:r>
              <a:rPr lang="en-US" b="1" dirty="0">
                <a:solidFill>
                  <a:schemeClr val="bg1"/>
                </a:solidFill>
              </a:rPr>
              <a:t>2023 </a:t>
            </a:r>
            <a:r>
              <a:rPr lang="en-US" b="1" dirty="0" err="1">
                <a:solidFill>
                  <a:schemeClr val="bg1"/>
                </a:solidFill>
              </a:rPr>
              <a:t>Tequfah</a:t>
            </a:r>
            <a:br>
              <a:rPr lang="en-US" b="1" dirty="0">
                <a:solidFill>
                  <a:schemeClr val="bg1"/>
                </a:solidFill>
              </a:rPr>
            </a:br>
            <a:r>
              <a:rPr lang="en-US" b="1" dirty="0">
                <a:solidFill>
                  <a:schemeClr val="bg1"/>
                </a:solidFill>
              </a:rPr>
              <a:t>3/20/23    21:24 [924 PM] UTC</a:t>
            </a:r>
          </a:p>
          <a:p>
            <a:r>
              <a:rPr lang="en-US" b="1" dirty="0">
                <a:solidFill>
                  <a:schemeClr val="bg1"/>
                </a:solidFill>
              </a:rPr>
              <a:t>The Night Season location for </a:t>
            </a:r>
            <a:r>
              <a:rPr lang="en-US" b="1" dirty="0" err="1">
                <a:solidFill>
                  <a:schemeClr val="bg1"/>
                </a:solidFill>
              </a:rPr>
              <a:t>Teq</a:t>
            </a:r>
            <a:r>
              <a:rPr lang="en-US" b="1" dirty="0">
                <a:solidFill>
                  <a:schemeClr val="bg1"/>
                </a:solidFill>
              </a:rPr>
              <a:t>. 2023 … </a:t>
            </a:r>
          </a:p>
        </p:txBody>
      </p:sp>
      <p:pic>
        <p:nvPicPr>
          <p:cNvPr id="2" name="Picture 1">
            <a:extLst>
              <a:ext uri="{FF2B5EF4-FFF2-40B4-BE49-F238E27FC236}">
                <a16:creationId xmlns:a16="http://schemas.microsoft.com/office/drawing/2014/main" id="{5F6116B1-25E0-704C-8288-863F327A65B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979380" y="637867"/>
            <a:ext cx="12729494" cy="5945632"/>
          </a:xfrm>
          <a:prstGeom prst="rect">
            <a:avLst/>
          </a:prstGeom>
          <a:ln>
            <a:solidFill>
              <a:schemeClr val="tx1"/>
            </a:solidFill>
          </a:ln>
        </p:spPr>
      </p:pic>
      <p:cxnSp>
        <p:nvCxnSpPr>
          <p:cNvPr id="5" name="Straight Arrow Connector 4">
            <a:extLst>
              <a:ext uri="{FF2B5EF4-FFF2-40B4-BE49-F238E27FC236}">
                <a16:creationId xmlns:a16="http://schemas.microsoft.com/office/drawing/2014/main" id="{4FADF570-46DC-0FB7-A130-9ED5194A4D02}"/>
              </a:ext>
            </a:extLst>
          </p:cNvPr>
          <p:cNvCxnSpPr/>
          <p:nvPr/>
        </p:nvCxnSpPr>
        <p:spPr>
          <a:xfrm>
            <a:off x="2769870" y="870858"/>
            <a:ext cx="0" cy="5638800"/>
          </a:xfrm>
          <a:prstGeom prst="straightConnector1">
            <a:avLst/>
          </a:prstGeom>
          <a:ln w="28575">
            <a:solidFill>
              <a:srgbClr val="00B0F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DCA107B1-5E61-1ADE-07EB-A79DC5FE0029}"/>
              </a:ext>
            </a:extLst>
          </p:cNvPr>
          <p:cNvSpPr/>
          <p:nvPr/>
        </p:nvSpPr>
        <p:spPr>
          <a:xfrm>
            <a:off x="5558959" y="6600995"/>
            <a:ext cx="4099391" cy="175432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Working slide</a:t>
            </a:r>
            <a:br>
              <a:rPr lang="en-US" sz="5400" b="1" cap="none" spc="0" dirty="0">
                <a:ln/>
                <a:solidFill>
                  <a:schemeClr val="accent4"/>
                </a:solidFill>
                <a:effectLst/>
              </a:rPr>
            </a:br>
            <a:endParaRPr lang="en-US" sz="5400" b="1" cap="none" spc="0" dirty="0">
              <a:ln/>
              <a:solidFill>
                <a:schemeClr val="accent4"/>
              </a:solidFill>
              <a:effectLst/>
            </a:endParaRPr>
          </a:p>
        </p:txBody>
      </p:sp>
      <p:pic>
        <p:nvPicPr>
          <p:cNvPr id="9" name="Picture 8">
            <a:extLst>
              <a:ext uri="{FF2B5EF4-FFF2-40B4-BE49-F238E27FC236}">
                <a16:creationId xmlns:a16="http://schemas.microsoft.com/office/drawing/2014/main" id="{4FA775E8-72E6-604F-B4BD-ACC385CEDDA1}"/>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p:blipFill>
        <p:spPr>
          <a:xfrm>
            <a:off x="-2732671" y="1356033"/>
            <a:ext cx="4573666" cy="4864100"/>
          </a:xfrm>
          <a:prstGeom prst="rect">
            <a:avLst/>
          </a:prstGeom>
          <a:ln>
            <a:noFill/>
          </a:ln>
        </p:spPr>
      </p:pic>
      <p:pic>
        <p:nvPicPr>
          <p:cNvPr id="11" name="Picture 10">
            <a:extLst>
              <a:ext uri="{FF2B5EF4-FFF2-40B4-BE49-F238E27FC236}">
                <a16:creationId xmlns:a16="http://schemas.microsoft.com/office/drawing/2014/main" id="{296952DB-125E-D625-0784-F0220F85C72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79380" y="-1367086"/>
            <a:ext cx="8339652" cy="5138985"/>
          </a:xfrm>
          <a:prstGeom prst="rect">
            <a:avLst/>
          </a:prstGeom>
        </p:spPr>
      </p:pic>
      <p:pic>
        <p:nvPicPr>
          <p:cNvPr id="13" name="Picture 12">
            <a:extLst>
              <a:ext uri="{FF2B5EF4-FFF2-40B4-BE49-F238E27FC236}">
                <a16:creationId xmlns:a16="http://schemas.microsoft.com/office/drawing/2014/main" id="{8BF476D9-D3E3-C210-B084-BC2626C6EB12}"/>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3911178" y="568184"/>
            <a:ext cx="10947400" cy="4559300"/>
          </a:xfrm>
          <a:prstGeom prst="rect">
            <a:avLst/>
          </a:prstGeom>
        </p:spPr>
      </p:pic>
    </p:spTree>
    <p:extLst>
      <p:ext uri="{BB962C8B-B14F-4D97-AF65-F5344CB8AC3E}">
        <p14:creationId xmlns:p14="http://schemas.microsoft.com/office/powerpoint/2010/main" val="39335617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8A56F45-77F9-46FD-70B9-23172DC988C2}"/>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0" b="100000" l="0" r="99805"/>
                    </a14:imgEffect>
                  </a14:imgLayer>
                </a14:imgProps>
              </a:ext>
              <a:ext uri="{28A0092B-C50C-407E-A947-70E740481C1C}">
                <a14:useLocalDpi xmlns:a14="http://schemas.microsoft.com/office/drawing/2010/main"/>
              </a:ext>
            </a:extLst>
          </a:blip>
          <a:srcRect/>
          <a:stretch/>
        </p:blipFill>
        <p:spPr>
          <a:xfrm>
            <a:off x="-801580" y="-4851401"/>
            <a:ext cx="8339652" cy="4559301"/>
          </a:xfrm>
          <a:prstGeom prst="rect">
            <a:avLst/>
          </a:prstGeom>
        </p:spPr>
      </p:pic>
      <p:pic>
        <p:nvPicPr>
          <p:cNvPr id="3" name="Picture 2">
            <a:extLst>
              <a:ext uri="{FF2B5EF4-FFF2-40B4-BE49-F238E27FC236}">
                <a16:creationId xmlns:a16="http://schemas.microsoft.com/office/drawing/2014/main" id="{4F0F7DAC-1C57-3796-B684-E9969743642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89636" y="211580"/>
            <a:ext cx="12365380" cy="6267452"/>
          </a:xfrm>
          <a:prstGeom prst="rect">
            <a:avLst/>
          </a:prstGeom>
        </p:spPr>
      </p:pic>
    </p:spTree>
    <p:extLst>
      <p:ext uri="{BB962C8B-B14F-4D97-AF65-F5344CB8AC3E}">
        <p14:creationId xmlns:p14="http://schemas.microsoft.com/office/powerpoint/2010/main" val="42555951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2EB31B-FF07-6212-C80B-983B03299D0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66700" y="261257"/>
            <a:ext cx="10851243" cy="6215743"/>
          </a:xfrm>
          <a:prstGeom prst="rect">
            <a:avLst/>
          </a:prstGeom>
          <a:ln>
            <a:solidFill>
              <a:schemeClr val="tx1"/>
            </a:solidFill>
          </a:ln>
        </p:spPr>
      </p:pic>
      <p:pic>
        <p:nvPicPr>
          <p:cNvPr id="5" name="Picture 4">
            <a:extLst>
              <a:ext uri="{FF2B5EF4-FFF2-40B4-BE49-F238E27FC236}">
                <a16:creationId xmlns:a16="http://schemas.microsoft.com/office/drawing/2014/main" id="{ED49E136-CF5B-B549-8E69-6DB71D17D45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72058" y="4633468"/>
            <a:ext cx="12729494" cy="5945632"/>
          </a:xfrm>
          <a:prstGeom prst="rect">
            <a:avLst/>
          </a:prstGeom>
          <a:ln>
            <a:solidFill>
              <a:schemeClr val="tx1"/>
            </a:solidFill>
          </a:ln>
        </p:spPr>
      </p:pic>
      <p:pic>
        <p:nvPicPr>
          <p:cNvPr id="6" name="Picture 5">
            <a:extLst>
              <a:ext uri="{FF2B5EF4-FFF2-40B4-BE49-F238E27FC236}">
                <a16:creationId xmlns:a16="http://schemas.microsoft.com/office/drawing/2014/main" id="{8F4FDE1A-EFB7-BBC7-69AB-BC90C779FEA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325705" y="363644"/>
            <a:ext cx="11228811" cy="5151670"/>
          </a:xfrm>
          <a:prstGeom prst="rect">
            <a:avLst/>
          </a:prstGeom>
          <a:ln>
            <a:solidFill>
              <a:schemeClr val="tx1"/>
            </a:solidFill>
          </a:ln>
        </p:spPr>
      </p:pic>
      <p:pic>
        <p:nvPicPr>
          <p:cNvPr id="2" name="Picture 1">
            <a:extLst>
              <a:ext uri="{FF2B5EF4-FFF2-40B4-BE49-F238E27FC236}">
                <a16:creationId xmlns:a16="http://schemas.microsoft.com/office/drawing/2014/main" id="{2C567CAF-4656-A075-32FD-2E589AE5D44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3150850" y="6858000"/>
            <a:ext cx="12365380" cy="6267452"/>
          </a:xfrm>
          <a:prstGeom prst="rect">
            <a:avLst/>
          </a:prstGeom>
        </p:spPr>
      </p:pic>
      <p:pic>
        <p:nvPicPr>
          <p:cNvPr id="10" name="Picture 9">
            <a:extLst>
              <a:ext uri="{FF2B5EF4-FFF2-40B4-BE49-F238E27FC236}">
                <a16:creationId xmlns:a16="http://schemas.microsoft.com/office/drawing/2014/main" id="{39D1DB06-2086-3FCF-D2CA-1157230D42C7}"/>
              </a:ext>
            </a:extLst>
          </p:cNvPr>
          <p:cNvPicPr>
            <a:picLocks noChangeAspect="1"/>
          </p:cNvPicPr>
          <p:nvPr/>
        </p:nvPicPr>
        <p:blipFill rotWithShape="1">
          <a:blip r:embed="rId6" cstate="email">
            <a:extLst>
              <a:ext uri="{BEBA8EAE-BF5A-486C-A8C5-ECC9F3942E4B}">
                <a14:imgProps xmlns:a14="http://schemas.microsoft.com/office/drawing/2010/main">
                  <a14:imgLayer r:embed="rId7">
                    <a14:imgEffect>
                      <a14:backgroundRemoval t="0" b="100000" l="0" r="100000"/>
                    </a14:imgEffect>
                  </a14:imgLayer>
                </a14:imgProps>
              </a:ext>
              <a:ext uri="{28A0092B-C50C-407E-A947-70E740481C1C}">
                <a14:useLocalDpi xmlns:a14="http://schemas.microsoft.com/office/drawing/2010/main"/>
              </a:ext>
            </a:extLst>
          </a:blip>
          <a:srcRect/>
          <a:stretch/>
        </p:blipFill>
        <p:spPr>
          <a:xfrm>
            <a:off x="404734" y="1530634"/>
            <a:ext cx="4304955" cy="4578325"/>
          </a:xfrm>
          <a:prstGeom prst="rect">
            <a:avLst/>
          </a:prstGeom>
          <a:ln>
            <a:noFill/>
          </a:ln>
        </p:spPr>
      </p:pic>
      <p:cxnSp>
        <p:nvCxnSpPr>
          <p:cNvPr id="7" name="Straight Connector 6">
            <a:extLst>
              <a:ext uri="{FF2B5EF4-FFF2-40B4-BE49-F238E27FC236}">
                <a16:creationId xmlns:a16="http://schemas.microsoft.com/office/drawing/2014/main" id="{83270D2B-8068-49CC-B659-94C691B60DCE}"/>
              </a:ext>
            </a:extLst>
          </p:cNvPr>
          <p:cNvCxnSpPr/>
          <p:nvPr/>
        </p:nvCxnSpPr>
        <p:spPr>
          <a:xfrm>
            <a:off x="0" y="3819797"/>
            <a:ext cx="15900400" cy="0"/>
          </a:xfrm>
          <a:prstGeom prst="line">
            <a:avLst/>
          </a:prstGeom>
          <a:ln w="9525"/>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7F88001-22AC-034B-EDBD-13267C1ABF80}"/>
              </a:ext>
            </a:extLst>
          </p:cNvPr>
          <p:cNvCxnSpPr/>
          <p:nvPr/>
        </p:nvCxnSpPr>
        <p:spPr>
          <a:xfrm>
            <a:off x="-815340" y="4414157"/>
            <a:ext cx="15900400" cy="0"/>
          </a:xfrm>
          <a:prstGeom prst="line">
            <a:avLst/>
          </a:prstGeom>
          <a:ln w="95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62AC33D-B1AD-247E-1900-CC98CBB92FB7}"/>
              </a:ext>
            </a:extLst>
          </p:cNvPr>
          <p:cNvCxnSpPr/>
          <p:nvPr/>
        </p:nvCxnSpPr>
        <p:spPr>
          <a:xfrm>
            <a:off x="-1143000" y="4968893"/>
            <a:ext cx="15900400" cy="0"/>
          </a:xfrm>
          <a:prstGeom prst="line">
            <a:avLst/>
          </a:prstGeom>
          <a:ln w="9525">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2957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7B02D-5ED7-AA1B-58C5-9DFEA3B21AE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7649" y="-44942"/>
            <a:ext cx="11241167" cy="6629167"/>
          </a:xfrm>
          <a:prstGeom prst="rect">
            <a:avLst/>
          </a:prstGeom>
          <a:ln>
            <a:solidFill>
              <a:schemeClr val="tx1"/>
            </a:solidFill>
          </a:ln>
        </p:spPr>
      </p:pic>
      <p:pic>
        <p:nvPicPr>
          <p:cNvPr id="4" name="Picture 3">
            <a:extLst>
              <a:ext uri="{FF2B5EF4-FFF2-40B4-BE49-F238E27FC236}">
                <a16:creationId xmlns:a16="http://schemas.microsoft.com/office/drawing/2014/main" id="{29B6DD2E-DD34-1E99-99EB-566F2E119E3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7650" y="-5827833"/>
            <a:ext cx="11241166" cy="6664463"/>
          </a:xfrm>
          <a:prstGeom prst="rect">
            <a:avLst/>
          </a:prstGeom>
          <a:ln>
            <a:solidFill>
              <a:schemeClr val="tx1"/>
            </a:solidFill>
          </a:ln>
        </p:spPr>
      </p:pic>
      <p:cxnSp>
        <p:nvCxnSpPr>
          <p:cNvPr id="7" name="Straight Arrow Connector 6">
            <a:extLst>
              <a:ext uri="{FF2B5EF4-FFF2-40B4-BE49-F238E27FC236}">
                <a16:creationId xmlns:a16="http://schemas.microsoft.com/office/drawing/2014/main" id="{4E4761E0-B6E8-5DD2-1233-2D6375524F89}"/>
              </a:ext>
            </a:extLst>
          </p:cNvPr>
          <p:cNvCxnSpPr/>
          <p:nvPr/>
        </p:nvCxnSpPr>
        <p:spPr>
          <a:xfrm>
            <a:off x="9896475" y="746631"/>
            <a:ext cx="0" cy="5638800"/>
          </a:xfrm>
          <a:prstGeom prst="straightConnector1">
            <a:avLst/>
          </a:prstGeom>
          <a:ln w="762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3D6203F-4EF0-61E4-FE1A-43FB0E60210D}"/>
              </a:ext>
            </a:extLst>
          </p:cNvPr>
          <p:cNvSpPr txBox="1"/>
          <p:nvPr/>
        </p:nvSpPr>
        <p:spPr>
          <a:xfrm>
            <a:off x="5361434" y="4195358"/>
            <a:ext cx="3794758" cy="1200329"/>
          </a:xfrm>
          <a:prstGeom prst="rect">
            <a:avLst/>
          </a:prstGeom>
          <a:noFill/>
        </p:spPr>
        <p:txBody>
          <a:bodyPr wrap="square" rtlCol="0">
            <a:spAutoFit/>
          </a:bodyPr>
          <a:lstStyle/>
          <a:p>
            <a:r>
              <a:rPr lang="en-US" b="1" dirty="0">
                <a:solidFill>
                  <a:schemeClr val="bg1"/>
                </a:solidFill>
              </a:rPr>
              <a:t>2023 </a:t>
            </a:r>
            <a:r>
              <a:rPr lang="en-US" b="1" dirty="0" err="1">
                <a:solidFill>
                  <a:schemeClr val="bg1"/>
                </a:solidFill>
              </a:rPr>
              <a:t>Tequfah</a:t>
            </a:r>
            <a:br>
              <a:rPr lang="en-US" b="1" dirty="0">
                <a:solidFill>
                  <a:schemeClr val="bg1"/>
                </a:solidFill>
              </a:rPr>
            </a:br>
            <a:r>
              <a:rPr lang="en-US" b="1" dirty="0">
                <a:solidFill>
                  <a:schemeClr val="bg1"/>
                </a:solidFill>
              </a:rPr>
              <a:t>3/20/23    21:24 [924 PM] UTC</a:t>
            </a:r>
          </a:p>
          <a:p>
            <a:r>
              <a:rPr lang="en-US" b="1" dirty="0">
                <a:solidFill>
                  <a:schemeClr val="bg1"/>
                </a:solidFill>
              </a:rPr>
              <a:t>The Night Season location for </a:t>
            </a:r>
            <a:br>
              <a:rPr lang="en-US" b="1" dirty="0">
                <a:solidFill>
                  <a:schemeClr val="bg1"/>
                </a:solidFill>
              </a:rPr>
            </a:br>
            <a:r>
              <a:rPr lang="en-US" b="1" dirty="0" err="1">
                <a:solidFill>
                  <a:schemeClr val="bg1"/>
                </a:solidFill>
              </a:rPr>
              <a:t>Teq</a:t>
            </a:r>
            <a:r>
              <a:rPr lang="en-US" b="1" dirty="0">
                <a:solidFill>
                  <a:schemeClr val="bg1"/>
                </a:solidFill>
              </a:rPr>
              <a:t>. 2023 … </a:t>
            </a:r>
          </a:p>
        </p:txBody>
      </p:sp>
      <p:sp>
        <p:nvSpPr>
          <p:cNvPr id="5" name="TextBox 4">
            <a:extLst>
              <a:ext uri="{FF2B5EF4-FFF2-40B4-BE49-F238E27FC236}">
                <a16:creationId xmlns:a16="http://schemas.microsoft.com/office/drawing/2014/main" id="{964752B8-2A53-5FE5-3780-65670A744734}"/>
              </a:ext>
            </a:extLst>
          </p:cNvPr>
          <p:cNvSpPr txBox="1"/>
          <p:nvPr/>
        </p:nvSpPr>
        <p:spPr>
          <a:xfrm>
            <a:off x="5739765" y="836630"/>
            <a:ext cx="2333625" cy="369332"/>
          </a:xfrm>
          <a:prstGeom prst="rect">
            <a:avLst/>
          </a:prstGeom>
          <a:solidFill>
            <a:schemeClr val="bg1"/>
          </a:solidFill>
          <a:ln>
            <a:solidFill>
              <a:schemeClr val="tx1"/>
            </a:solidFill>
          </a:ln>
        </p:spPr>
        <p:txBody>
          <a:bodyPr wrap="square" rtlCol="0">
            <a:spAutoFit/>
          </a:bodyPr>
          <a:lstStyle/>
          <a:p>
            <a:pPr algn="ctr"/>
            <a:r>
              <a:rPr lang="en-US" b="1" dirty="0">
                <a:solidFill>
                  <a:schemeClr val="tx1">
                    <a:lumMod val="75000"/>
                    <a:lumOff val="25000"/>
                  </a:schemeClr>
                </a:solidFill>
              </a:rPr>
              <a:t>March Equinox 2023</a:t>
            </a:r>
          </a:p>
        </p:txBody>
      </p:sp>
    </p:spTree>
    <p:extLst>
      <p:ext uri="{BB962C8B-B14F-4D97-AF65-F5344CB8AC3E}">
        <p14:creationId xmlns:p14="http://schemas.microsoft.com/office/powerpoint/2010/main" val="19744016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B0F9-7846-65F2-6153-D8F863107D40}"/>
              </a:ext>
            </a:extLst>
          </p:cNvPr>
          <p:cNvSpPr>
            <a:spLocks noGrp="1"/>
          </p:cNvSpPr>
          <p:nvPr>
            <p:ph type="ctrTitle"/>
          </p:nvPr>
        </p:nvSpPr>
        <p:spPr>
          <a:xfrm>
            <a:off x="639723" y="536643"/>
            <a:ext cx="9144000" cy="1853750"/>
          </a:xfrm>
        </p:spPr>
        <p:txBody>
          <a:bodyPr>
            <a:normAutofit/>
            <a:scene3d>
              <a:camera prst="orthographicFront"/>
              <a:lightRig rig="threePt" dir="t"/>
            </a:scene3d>
            <a:sp3d extrusionH="57150">
              <a:bevelT w="38100" h="38100"/>
            </a:sp3d>
          </a:bodyPr>
          <a:lstStyle/>
          <a:p>
            <a:r>
              <a:rPr lang="en-US" b="1" dirty="0" err="1">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Tequfah’s</a:t>
            </a:r>
            <a:r>
              <a:rPr lang="en-US" b="1" dirty="0">
                <a:ln>
                  <a:solidFill>
                    <a:srgbClr val="002060"/>
                  </a:solidFill>
                </a:ln>
                <a:solidFill>
                  <a:schemeClr val="accent6"/>
                </a:solidFill>
                <a:effectLst>
                  <a:glow rad="165100">
                    <a:schemeClr val="accent4">
                      <a:lumMod val="40000"/>
                      <a:lumOff val="60000"/>
                    </a:schemeClr>
                  </a:glow>
                </a:effectLst>
                <a:latin typeface="Copperplate Gothic Bold" panose="020E0705020206020404" pitchFamily="34" charset="0"/>
              </a:rPr>
              <a:t> Next Lesson</a:t>
            </a:r>
          </a:p>
        </p:txBody>
      </p:sp>
      <p:pic>
        <p:nvPicPr>
          <p:cNvPr id="11" name="Picture 10">
            <a:extLst>
              <a:ext uri="{FF2B5EF4-FFF2-40B4-BE49-F238E27FC236}">
                <a16:creationId xmlns:a16="http://schemas.microsoft.com/office/drawing/2014/main" id="{0E5F7E24-8A44-1F99-67CC-9913B7060AD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3199" y="3265142"/>
            <a:ext cx="3273144" cy="362283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Subtitle 2">
            <a:extLst>
              <a:ext uri="{FF2B5EF4-FFF2-40B4-BE49-F238E27FC236}">
                <a16:creationId xmlns:a16="http://schemas.microsoft.com/office/drawing/2014/main" id="{BC777D4D-4AEF-DAA0-0184-DAF937FE59DD}"/>
              </a:ext>
            </a:extLst>
          </p:cNvPr>
          <p:cNvSpPr>
            <a:spLocks noGrp="1"/>
          </p:cNvSpPr>
          <p:nvPr>
            <p:ph type="subTitle" idx="1"/>
          </p:nvPr>
        </p:nvSpPr>
        <p:spPr>
          <a:xfrm>
            <a:off x="2830504" y="2595305"/>
            <a:ext cx="6126714" cy="2906562"/>
          </a:xfrm>
        </p:spPr>
        <p:txBody>
          <a:bodyPr>
            <a:noAutofit/>
            <a:scene3d>
              <a:camera prst="orthographicFront"/>
              <a:lightRig rig="threePt" dir="t"/>
            </a:scene3d>
            <a:sp3d extrusionH="57150">
              <a:bevelT w="38100" h="38100" prst="angle"/>
            </a:sp3d>
          </a:bodyPr>
          <a:lstStyle/>
          <a:p>
            <a:r>
              <a:rPr lang="en-US" sz="6600" b="1" dirty="0">
                <a:ln>
                  <a:solidFill>
                    <a:srgbClr val="002060"/>
                  </a:solidFill>
                </a:ln>
                <a:solidFill>
                  <a:schemeClr val="tx1">
                    <a:lumMod val="65000"/>
                    <a:lumOff val="35000"/>
                  </a:schemeClr>
                </a:solidFill>
              </a:rPr>
              <a:t>Through the </a:t>
            </a:r>
            <a:br>
              <a:rPr lang="en-US" sz="6600" b="1" dirty="0">
                <a:ln>
                  <a:solidFill>
                    <a:srgbClr val="002060"/>
                  </a:solidFill>
                </a:ln>
                <a:solidFill>
                  <a:schemeClr val="tx1">
                    <a:lumMod val="65000"/>
                    <a:lumOff val="35000"/>
                  </a:schemeClr>
                </a:solidFill>
              </a:rPr>
            </a:br>
            <a:r>
              <a:rPr lang="en-US" sz="6600" b="1" dirty="0">
                <a:ln>
                  <a:solidFill>
                    <a:srgbClr val="0000FF"/>
                  </a:solidFill>
                </a:ln>
                <a:solidFill>
                  <a:schemeClr val="accent2">
                    <a:lumMod val="75000"/>
                  </a:schemeClr>
                </a:solidFill>
                <a:effectLst>
                  <a:outerShdw blurRad="50800" dist="50800" dir="5400000" sx="102000" sy="102000" algn="ctr" rotWithShape="0">
                    <a:srgbClr val="FF99FF"/>
                  </a:outerShdw>
                </a:effectLst>
              </a:rPr>
              <a:t>2023 </a:t>
            </a:r>
            <a:r>
              <a:rPr lang="en-US" sz="6600" b="1" dirty="0" err="1">
                <a:ln>
                  <a:solidFill>
                    <a:srgbClr val="0000FF"/>
                  </a:solidFill>
                </a:ln>
                <a:solidFill>
                  <a:schemeClr val="accent2">
                    <a:lumMod val="75000"/>
                  </a:schemeClr>
                </a:solidFill>
                <a:effectLst>
                  <a:outerShdw blurRad="50800" dist="50800" dir="5400000" sx="102000" sy="102000" algn="ctr" rotWithShape="0">
                    <a:srgbClr val="FF99FF"/>
                  </a:outerShdw>
                </a:effectLst>
              </a:rPr>
              <a:t>Tequfah</a:t>
            </a:r>
            <a:r>
              <a:rPr lang="en-US" sz="6600" b="1" dirty="0"/>
              <a:t> </a:t>
            </a:r>
            <a:br>
              <a:rPr lang="en-US" sz="6600" b="1" dirty="0"/>
            </a:br>
            <a:r>
              <a:rPr lang="en-US" sz="6600" b="1" u="sng" dirty="0">
                <a:solidFill>
                  <a:srgbClr val="FF0000"/>
                </a:solidFill>
                <a:effectLst>
                  <a:outerShdw blurRad="50800" dist="50800" dir="5400000" sx="101000" sy="101000" algn="ctr" rotWithShape="0">
                    <a:srgbClr val="FFFF00"/>
                  </a:outerShdw>
                </a:effectLst>
              </a:rPr>
              <a:t>Shadow Si</a:t>
            </a:r>
            <a:r>
              <a:rPr lang="en-US" sz="6600" b="1" dirty="0">
                <a:solidFill>
                  <a:srgbClr val="FF0000"/>
                </a:solidFill>
                <a:effectLst>
                  <a:outerShdw blurRad="50800" dist="50800" dir="5400000" sx="101000" sy="101000" algn="ctr" rotWithShape="0">
                    <a:srgbClr val="FFFF00"/>
                  </a:outerShdw>
                </a:effectLst>
              </a:rPr>
              <a:t>g</a:t>
            </a:r>
            <a:r>
              <a:rPr lang="en-US" sz="6600" b="1" u="sng" dirty="0">
                <a:solidFill>
                  <a:srgbClr val="FF0000"/>
                </a:solidFill>
                <a:effectLst>
                  <a:outerShdw blurRad="50800" dist="50800" dir="5400000" sx="101000" sy="101000" algn="ctr" rotWithShape="0">
                    <a:srgbClr val="FFFF00"/>
                  </a:outerShdw>
                </a:effectLst>
              </a:rPr>
              <a:t>n</a:t>
            </a:r>
            <a:r>
              <a:rPr lang="en-US" sz="6600" b="1" dirty="0">
                <a:solidFill>
                  <a:srgbClr val="FF0000"/>
                </a:solidFill>
                <a:effectLst>
                  <a:outerShdw blurRad="50800" dist="50800" dir="5400000" sx="101000" sy="101000" algn="ctr" rotWithShape="0">
                    <a:srgbClr val="FFFF00"/>
                  </a:outerShdw>
                </a:effectLst>
              </a:rPr>
              <a:t> </a:t>
            </a:r>
            <a:br>
              <a:rPr lang="en-US" sz="6600" b="1" dirty="0">
                <a:solidFill>
                  <a:srgbClr val="FF0000"/>
                </a:solidFill>
                <a:effectLst>
                  <a:outerShdw blurRad="50800" dist="50800" dir="5400000" sx="101000" sy="101000" algn="ctr" rotWithShape="0">
                    <a:srgbClr val="FFFF00"/>
                  </a:outerShdw>
                </a:effectLst>
              </a:rPr>
            </a:br>
            <a:endParaRPr lang="en-US" sz="8000" b="1" dirty="0">
              <a:ln>
                <a:solidFill>
                  <a:srgbClr val="002060"/>
                </a:solidFill>
              </a:ln>
              <a:solidFill>
                <a:srgbClr val="FF0000"/>
              </a:solidFill>
              <a:effectLst>
                <a:outerShdw blurRad="50800" dist="50800" dir="5400000" sx="101000" sy="101000" algn="ctr" rotWithShape="0">
                  <a:srgbClr val="FFFF00"/>
                </a:outerShdw>
              </a:effectLst>
            </a:endParaRPr>
          </a:p>
        </p:txBody>
      </p:sp>
      <p:sp>
        <p:nvSpPr>
          <p:cNvPr id="4" name="Rectangle 3">
            <a:extLst>
              <a:ext uri="{FF2B5EF4-FFF2-40B4-BE49-F238E27FC236}">
                <a16:creationId xmlns:a16="http://schemas.microsoft.com/office/drawing/2014/main" id="{37E52825-6AC0-077E-A2F8-9BC28956E875}"/>
              </a:ext>
            </a:extLst>
          </p:cNvPr>
          <p:cNvSpPr/>
          <p:nvPr/>
        </p:nvSpPr>
        <p:spPr>
          <a:xfrm>
            <a:off x="-612741" y="672353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5" name="Rectangle 4">
            <a:extLst>
              <a:ext uri="{FF2B5EF4-FFF2-40B4-BE49-F238E27FC236}">
                <a16:creationId xmlns:a16="http://schemas.microsoft.com/office/drawing/2014/main" id="{53AFD4DD-695B-C3F2-B32F-1B627813089C}"/>
              </a:ext>
            </a:extLst>
          </p:cNvPr>
          <p:cNvSpPr/>
          <p:nvPr/>
        </p:nvSpPr>
        <p:spPr>
          <a:xfrm rot="5400000">
            <a:off x="-6650982" y="4158359"/>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on Lunar</a:t>
            </a:r>
            <a:endParaRPr lang="en-US" sz="2800" b="1" spc="300" dirty="0">
              <a:ln w="38100">
                <a:solidFill>
                  <a:srgbClr val="96004B"/>
                </a:solidFill>
              </a:ln>
              <a:solidFill>
                <a:srgbClr val="96004B"/>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endParaRPr>
          </a:p>
        </p:txBody>
      </p:sp>
      <p:sp>
        <p:nvSpPr>
          <p:cNvPr id="6" name="Rectangle 5">
            <a:extLst>
              <a:ext uri="{FF2B5EF4-FFF2-40B4-BE49-F238E27FC236}">
                <a16:creationId xmlns:a16="http://schemas.microsoft.com/office/drawing/2014/main" id="{3BAC86B4-0634-64BD-82F3-E6DE438ECA0B}"/>
              </a:ext>
            </a:extLst>
          </p:cNvPr>
          <p:cNvSpPr/>
          <p:nvPr/>
        </p:nvSpPr>
        <p:spPr>
          <a:xfrm rot="16200000">
            <a:off x="5837911" y="4149063"/>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Joe Brown’s Lazy Dog </a:t>
            </a:r>
            <a:r>
              <a:rPr lang="en-US" sz="2800" b="1" spc="300" dirty="0" err="1">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jumpesNew</a:t>
            </a:r>
            <a:r>
              <a:rPr lang="en-US" sz="2800" b="1" spc="300" dirty="0">
                <a:ln w="38100">
                  <a:solidFill>
                    <a:srgbClr val="6F3350"/>
                  </a:solidFill>
                </a:ln>
                <a:solidFill>
                  <a:srgbClr val="016A6F"/>
                </a:solidFill>
                <a:effectLst>
                  <a:glow rad="1625600">
                    <a:schemeClr val="accent1">
                      <a:satMod val="175000"/>
                      <a:alpha val="40000"/>
                    </a:schemeClr>
                  </a:glow>
                  <a:outerShdw blurRad="50800" dist="39000" dir="5460000" algn="tl">
                    <a:srgbClr val="000000">
                      <a:alpha val="38000"/>
                    </a:srgbClr>
                  </a:outerShdw>
                </a:effectLst>
                <a:latin typeface="Eras Bold ITC" pitchFamily="34" charset="0"/>
              </a:rPr>
              <a:t> Bunny Trail </a:t>
            </a:r>
            <a:r>
              <a:rPr lang="en-US" sz="2800" b="1" spc="300" dirty="0">
                <a:ln w="38100">
                  <a:solidFill>
                    <a:srgbClr val="6F3350"/>
                  </a:solidFill>
                </a:ln>
                <a:solidFill>
                  <a:srgbClr val="016A6F"/>
                </a:solidFill>
                <a:effectLst>
                  <a:glow rad="736600">
                    <a:schemeClr val="bg1">
                      <a:alpha val="66000"/>
                    </a:schemeClr>
                  </a:glow>
                  <a:outerShdw blurRad="50800" dist="39000" dir="5460000" algn="tl">
                    <a:srgbClr val="000000">
                      <a:alpha val="38000"/>
                    </a:srgbClr>
                  </a:outerShdw>
                </a:effectLst>
                <a:latin typeface="Eras Bold ITC" pitchFamily="34" charset="0"/>
              </a:rPr>
              <a:t>on Lunar</a:t>
            </a:r>
            <a:endParaRPr lang="en-US" sz="2800" b="1" spc="300" dirty="0">
              <a:ln w="38100">
                <a:solidFill>
                  <a:srgbClr val="96004B"/>
                </a:solidFill>
              </a:ln>
              <a:solidFill>
                <a:srgbClr val="96004B"/>
              </a:solidFill>
              <a:effectLst>
                <a:glow rad="736600">
                  <a:schemeClr val="bg1">
                    <a:alpha val="66000"/>
                  </a:schemeClr>
                </a:glow>
                <a:outerShdw blurRad="50800" dist="39000" dir="5460000" algn="tl">
                  <a:srgbClr val="000000">
                    <a:alpha val="38000"/>
                  </a:srgbClr>
                </a:outerShdw>
              </a:effectLst>
              <a:latin typeface="Eras Bold ITC" pitchFamily="34" charset="0"/>
            </a:endParaRPr>
          </a:p>
        </p:txBody>
      </p:sp>
      <p:sp>
        <p:nvSpPr>
          <p:cNvPr id="7" name="Rectangle 6">
            <a:extLst>
              <a:ext uri="{FF2B5EF4-FFF2-40B4-BE49-F238E27FC236}">
                <a16:creationId xmlns:a16="http://schemas.microsoft.com/office/drawing/2014/main" id="{C3C647F6-E277-0EED-FD34-9C52C65F48CC}"/>
              </a:ext>
            </a:extLst>
          </p:cNvPr>
          <p:cNvSpPr/>
          <p:nvPr/>
        </p:nvSpPr>
        <p:spPr>
          <a:xfrm>
            <a:off x="-407081" y="-530707"/>
            <a:ext cx="13013204"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742950" indent="-742950" algn="ctr">
              <a:buFontTx/>
              <a:buAutoNum type="arabicParenR"/>
            </a:pPr>
            <a:r>
              <a:rPr lang="en-US" sz="2800" b="1" spc="300" dirty="0">
                <a:ln w="38100">
                  <a:solidFill>
                    <a:srgbClr val="6F3350"/>
                  </a:solidFill>
                </a:ln>
                <a:solidFill>
                  <a:srgbClr val="016A6F"/>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rPr>
              <a:t>Joe Brown’s Lazy Dog jumps New Bunny Trail on Lunar</a:t>
            </a:r>
            <a:endParaRPr lang="en-US" sz="2800" b="1" spc="300" dirty="0">
              <a:ln w="38100">
                <a:solidFill>
                  <a:srgbClr val="96004B"/>
                </a:solidFill>
              </a:ln>
              <a:solidFill>
                <a:srgbClr val="96004B"/>
              </a:solidFill>
              <a:effectLst>
                <a:glow rad="1600200">
                  <a:schemeClr val="accent1">
                    <a:satMod val="175000"/>
                    <a:alpha val="40000"/>
                  </a:schemeClr>
                </a:glow>
                <a:outerShdw blurRad="50800" dist="39000" dir="5460000" algn="tl">
                  <a:srgbClr val="000000">
                    <a:alpha val="38000"/>
                  </a:srgbClr>
                </a:outerShdw>
              </a:effectLst>
              <a:latin typeface="Eras Bold ITC" pitchFamily="34" charset="0"/>
            </a:endParaRPr>
          </a:p>
        </p:txBody>
      </p:sp>
      <p:pic>
        <p:nvPicPr>
          <p:cNvPr id="8" name="Picture 7" descr="C:\Users\Rae\Desktop\Best CCC Logo Clear with colors in circle SMS.png">
            <a:extLst>
              <a:ext uri="{FF2B5EF4-FFF2-40B4-BE49-F238E27FC236}">
                <a16:creationId xmlns:a16="http://schemas.microsoft.com/office/drawing/2014/main" id="{928BC4C8-CA2D-8C65-BF96-1DA4D2CB298D}"/>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570146" y="4570114"/>
            <a:ext cx="1746501" cy="1807143"/>
          </a:xfrm>
          <a:prstGeom prst="rect">
            <a:avLst/>
          </a:prstGeom>
          <a:noFill/>
          <a:effectLst>
            <a:glow rad="520700">
              <a:schemeClr val="accent1">
                <a:satMod val="175000"/>
                <a:alpha val="24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995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1462</TotalTime>
  <Words>3931</Words>
  <Application>Microsoft Office PowerPoint</Application>
  <PresentationFormat>Widescreen</PresentationFormat>
  <Paragraphs>343</Paragraphs>
  <Slides>56</Slides>
  <Notes>0</Notes>
  <HiddenSlides>14</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Aharoni</vt:lpstr>
      <vt:lpstr>Algerian</vt:lpstr>
      <vt:lpstr>Arial</vt:lpstr>
      <vt:lpstr>Berlin Sans FB Demi</vt:lpstr>
      <vt:lpstr>Calibri</vt:lpstr>
      <vt:lpstr>Calibri Light</vt:lpstr>
      <vt:lpstr>Comic Sans MS</vt:lpstr>
      <vt:lpstr>Copperplate Gothic Bold</vt:lpstr>
      <vt:lpstr>Edwardian Script ITC</vt:lpstr>
      <vt:lpstr>Eras Bold ITC</vt:lpstr>
      <vt:lpstr>Office Theme</vt:lpstr>
      <vt:lpstr>Tequfah’s Next Lesson</vt:lpstr>
      <vt:lpstr>Is Tequfah’s Next Lesson something about a special key?</vt:lpstr>
      <vt:lpstr>We heartily extend our thanks and appreciation to Faith Child  in Western Virginia  for his diligence to collect as much data as possible from around the world so you can have this presentation today!</vt:lpstr>
      <vt:lpstr>Facts about Weekly Sabbath Worship  days/cycles &amp; dates!</vt:lpstr>
      <vt:lpstr>What do you think about this?   Why are all of us not celebrating  Sabbath at the exact same time?</vt:lpstr>
      <vt:lpstr>PowerPoint Presentation</vt:lpstr>
      <vt:lpstr>We all say that is not hard to understand and we accept such things … UNTIL …</vt:lpstr>
      <vt:lpstr>PowerPoint Presentation</vt:lpstr>
      <vt:lpstr>PowerPoint Presentation</vt:lpstr>
      <vt:lpstr>PowerPoint Presentation</vt:lpstr>
      <vt:lpstr>As Covenant Calendar Lessons Expand  to Other Parts of the World,  Everyone is Learning New Lessons!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Tequfah’s Next Lesson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User55</dc:creator>
  <cp:lastModifiedBy>User55</cp:lastModifiedBy>
  <cp:revision>81</cp:revision>
  <cp:lastPrinted>2023-03-31T20:30:56Z</cp:lastPrinted>
  <dcterms:created xsi:type="dcterms:W3CDTF">2023-03-30T21:46:47Z</dcterms:created>
  <dcterms:modified xsi:type="dcterms:W3CDTF">2023-04-01T22:18:28Z</dcterms:modified>
</cp:coreProperties>
</file>