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9" r:id="rId2"/>
    <p:sldId id="313" r:id="rId3"/>
    <p:sldId id="266" r:id="rId4"/>
    <p:sldId id="267" r:id="rId5"/>
    <p:sldId id="268" r:id="rId6"/>
    <p:sldId id="270" r:id="rId7"/>
    <p:sldId id="272" r:id="rId8"/>
    <p:sldId id="269" r:id="rId9"/>
    <p:sldId id="297" r:id="rId10"/>
    <p:sldId id="259" r:id="rId11"/>
    <p:sldId id="298" r:id="rId12"/>
    <p:sldId id="295" r:id="rId13"/>
    <p:sldId id="294" r:id="rId14"/>
    <p:sldId id="293" r:id="rId15"/>
    <p:sldId id="287" r:id="rId16"/>
    <p:sldId id="290" r:id="rId17"/>
    <p:sldId id="258" r:id="rId18"/>
    <p:sldId id="261" r:id="rId19"/>
    <p:sldId id="274" r:id="rId20"/>
    <p:sldId id="275" r:id="rId21"/>
    <p:sldId id="276" r:id="rId22"/>
    <p:sldId id="277" r:id="rId23"/>
    <p:sldId id="278" r:id="rId24"/>
    <p:sldId id="314" r:id="rId25"/>
    <p:sldId id="289" r:id="rId26"/>
    <p:sldId id="299" r:id="rId27"/>
    <p:sldId id="257" r:id="rId28"/>
    <p:sldId id="300" r:id="rId29"/>
    <p:sldId id="271" r:id="rId30"/>
    <p:sldId id="301" r:id="rId31"/>
    <p:sldId id="302" r:id="rId32"/>
    <p:sldId id="282" r:id="rId33"/>
    <p:sldId id="303" r:id="rId34"/>
    <p:sldId id="304" r:id="rId35"/>
    <p:sldId id="305" r:id="rId36"/>
    <p:sldId id="306" r:id="rId37"/>
    <p:sldId id="307" r:id="rId38"/>
    <p:sldId id="308" r:id="rId39"/>
    <p:sldId id="309" r:id="rId40"/>
    <p:sldId id="310" r:id="rId41"/>
    <p:sldId id="311" r:id="rId42"/>
    <p:sldId id="312" r:id="rId43"/>
    <p:sldId id="315" r:id="rId44"/>
    <p:sldId id="316" r:id="rId45"/>
    <p:sldId id="284" r:id="rId46"/>
    <p:sldId id="285" r:id="rId47"/>
    <p:sldId id="283" r:id="rId48"/>
    <p:sldId id="281" r:id="rId49"/>
    <p:sldId id="280" r:id="rId50"/>
    <p:sldId id="262" r:id="rId51"/>
    <p:sldId id="263" r:id="rId52"/>
    <p:sldId id="264" r:id="rId53"/>
    <p:sldId id="273" r:id="rId54"/>
    <p:sldId id="260" r:id="rId55"/>
    <p:sldId id="288" r:id="rId56"/>
    <p:sldId id="317"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55" initials="U" lastIdx="5" clrIdx="0">
    <p:extLst>
      <p:ext uri="{19B8F6BF-5375-455C-9EA6-DF929625EA0E}">
        <p15:presenceInfo xmlns:p15="http://schemas.microsoft.com/office/powerpoint/2012/main" userId="User55" providerId="None"/>
      </p:ext>
    </p:extLst>
  </p:cmAuthor>
  <p:cmAuthor id="2" name="Timothy" initials="T" lastIdx="9" clrIdx="1">
    <p:extLst>
      <p:ext uri="{19B8F6BF-5375-455C-9EA6-DF929625EA0E}">
        <p15:presenceInfo xmlns:p15="http://schemas.microsoft.com/office/powerpoint/2012/main" userId="6f70958e306951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87C"/>
    <a:srgbClr val="4472C4"/>
    <a:srgbClr val="FF99FF"/>
    <a:srgbClr val="0000FF"/>
    <a:srgbClr val="091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36" autoAdjust="0"/>
    <p:restoredTop sz="94660"/>
  </p:normalViewPr>
  <p:slideViewPr>
    <p:cSldViewPr snapToGrid="0">
      <p:cViewPr>
        <p:scale>
          <a:sx n="66" d="100"/>
          <a:sy n="66" d="100"/>
        </p:scale>
        <p:origin x="1902" y="1014"/>
      </p:cViewPr>
      <p:guideLst/>
    </p:cSldViewPr>
  </p:slideViewPr>
  <p:notesTextViewPr>
    <p:cViewPr>
      <p:scale>
        <a:sx n="3" d="2"/>
        <a:sy n="3" d="2"/>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66DEEE2-E32A-41B7-A362-25B1944D9176}" type="datetimeFigureOut">
              <a:rPr lang="en-US" smtClean="0"/>
              <a:t>4/1/2023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6F53B24-24D1-4C49-ABA7-31F2EF35304F}" type="slidenum">
              <a:rPr lang="en-US" smtClean="0"/>
              <a:t>‹#›</a:t>
            </a:fld>
            <a:endParaRPr lang="en-US"/>
          </a:p>
        </p:txBody>
      </p:sp>
    </p:spTree>
    <p:extLst>
      <p:ext uri="{BB962C8B-B14F-4D97-AF65-F5344CB8AC3E}">
        <p14:creationId xmlns:p14="http://schemas.microsoft.com/office/powerpoint/2010/main" val="196609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6B1E-9618-A500-85F9-0478EA8F2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D8D05-E5ED-8A85-4573-257A0A758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7A5FA-8F87-FCE1-6FFD-743548131F7C}"/>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5" name="Footer Placeholder 4">
            <a:extLst>
              <a:ext uri="{FF2B5EF4-FFF2-40B4-BE49-F238E27FC236}">
                <a16:creationId xmlns:a16="http://schemas.microsoft.com/office/drawing/2014/main" id="{A15F6551-33DD-9EC1-0855-64913997D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01DA7-244A-7EBA-F224-AC76E5CF9BA1}"/>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338735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B481-6F29-E04B-C076-7B34FEDCE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5798EE-37CE-7EFD-A0F2-BB39C32A6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1CBC-00F5-CCCA-7751-8E3B6785CB63}"/>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5" name="Footer Placeholder 4">
            <a:extLst>
              <a:ext uri="{FF2B5EF4-FFF2-40B4-BE49-F238E27FC236}">
                <a16:creationId xmlns:a16="http://schemas.microsoft.com/office/drawing/2014/main" id="{432AEF3F-10F9-3FB0-138B-773DD3521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494EE-52AA-0897-3CD8-ED44226C981F}"/>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417052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9610EB-2B77-AC43-5ACE-39D26537A5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0E1204-BD69-B055-B97A-0A6563F46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23F7F-D582-C7CE-4546-72161FA59F0B}"/>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5" name="Footer Placeholder 4">
            <a:extLst>
              <a:ext uri="{FF2B5EF4-FFF2-40B4-BE49-F238E27FC236}">
                <a16:creationId xmlns:a16="http://schemas.microsoft.com/office/drawing/2014/main" id="{BA1EF129-42F5-33EC-2CB6-E05C84E34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9DEA9-3E7F-8724-6633-4EFE1FC667DE}"/>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284834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ACBE-F470-CBA1-7B28-5D389B80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E6515-86F9-8E02-2C79-9F1A8BED3E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B27E0-BB49-2A20-95E8-1AD71EF13833}"/>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5" name="Footer Placeholder 4">
            <a:extLst>
              <a:ext uri="{FF2B5EF4-FFF2-40B4-BE49-F238E27FC236}">
                <a16:creationId xmlns:a16="http://schemas.microsoft.com/office/drawing/2014/main" id="{D7162ADF-E4F1-726F-095D-402035DD1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E24AD-8C84-BAB6-E979-E0188D59B0EB}"/>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129209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E12B-4D9E-80C5-2BB3-9F483D6F9E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ED2861-15E9-F2CC-9021-EB7C13E47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B4D374-2342-6A54-70A1-B9AA60941A23}"/>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5" name="Footer Placeholder 4">
            <a:extLst>
              <a:ext uri="{FF2B5EF4-FFF2-40B4-BE49-F238E27FC236}">
                <a16:creationId xmlns:a16="http://schemas.microsoft.com/office/drawing/2014/main" id="{E08F4421-E554-4429-446A-6FBEF77D3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06376-8388-6826-5632-00673EB3A519}"/>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261342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F34E-3F3C-DFDA-F19D-9E8EAE88B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523207-D3BA-C0D2-4F7E-4245D7687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C05D6A-F0DA-0DD6-821D-99CF9773A0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B1672-F454-D066-8B83-E08A304F1F9E}"/>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6" name="Footer Placeholder 5">
            <a:extLst>
              <a:ext uri="{FF2B5EF4-FFF2-40B4-BE49-F238E27FC236}">
                <a16:creationId xmlns:a16="http://schemas.microsoft.com/office/drawing/2014/main" id="{D491DBAD-1C49-1E6B-818E-6A0806475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166C1-C3AD-5E0E-A3FB-32C79EE9B0D9}"/>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414950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5B36-61DF-E66F-DE7E-8A68BE155F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687990-873F-09C6-BCCC-91AFE21CF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D222AB-F4A0-C56D-E7F3-B63BA86308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FB10A9-4989-C163-F19C-289B27C12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8B43A-6A96-56FE-78BC-98433889D0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128DF4-7C5F-CAB2-85C0-BAF01FC700F1}"/>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8" name="Footer Placeholder 7">
            <a:extLst>
              <a:ext uri="{FF2B5EF4-FFF2-40B4-BE49-F238E27FC236}">
                <a16:creationId xmlns:a16="http://schemas.microsoft.com/office/drawing/2014/main" id="{253D93D4-6122-6FF9-AFD5-E10154FE42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57AFC-ACA9-6B4B-40F2-47986232EABF}"/>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131254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6A90-842A-5457-1F94-89CDDA35B0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65DDD-278B-5A82-6DA0-06298248E2ED}"/>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4" name="Footer Placeholder 3">
            <a:extLst>
              <a:ext uri="{FF2B5EF4-FFF2-40B4-BE49-F238E27FC236}">
                <a16:creationId xmlns:a16="http://schemas.microsoft.com/office/drawing/2014/main" id="{0401C9AF-47F8-72A0-4075-CDE58AF39F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3805CE-792E-07CB-1023-7AEDB21D2C11}"/>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2398609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69B26-5871-2E1D-E53E-BD2E1D9B7F74}"/>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3" name="Footer Placeholder 2">
            <a:extLst>
              <a:ext uri="{FF2B5EF4-FFF2-40B4-BE49-F238E27FC236}">
                <a16:creationId xmlns:a16="http://schemas.microsoft.com/office/drawing/2014/main" id="{A1771CA0-2B25-6029-72DB-701991B018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4DA4D-14E0-91D1-41B6-2E82553A253A}"/>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295936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A461-33A1-2DD8-F6C6-5849918BE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1F1B8D-FE68-F461-FF4E-E28773E9CE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0E7CF-266C-706A-4427-9899DD084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753D1-7152-101E-6FA4-5083EE40D2B7}"/>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6" name="Footer Placeholder 5">
            <a:extLst>
              <a:ext uri="{FF2B5EF4-FFF2-40B4-BE49-F238E27FC236}">
                <a16:creationId xmlns:a16="http://schemas.microsoft.com/office/drawing/2014/main" id="{88805349-0443-9D9A-845D-89017A584B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90B83-A24B-9DEA-1C5D-8BC9D7409A19}"/>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254985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5C8A-1A2F-B5A4-E7F2-268E6D7BE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CF904-AF0F-D9EF-DB05-D05B9736B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EDDCDE-70D6-80A2-9F23-8DC153B12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03060-369D-9BFA-904A-0767640A4DAD}"/>
              </a:ext>
            </a:extLst>
          </p:cNvPr>
          <p:cNvSpPr>
            <a:spLocks noGrp="1"/>
          </p:cNvSpPr>
          <p:nvPr>
            <p:ph type="dt" sz="half" idx="10"/>
          </p:nvPr>
        </p:nvSpPr>
        <p:spPr/>
        <p:txBody>
          <a:bodyPr/>
          <a:lstStyle/>
          <a:p>
            <a:fld id="{71E6B11F-F27D-4C73-95BF-3AA8A97A1569}" type="datetimeFigureOut">
              <a:rPr lang="en-US" smtClean="0"/>
              <a:t>4/1/2023</a:t>
            </a:fld>
            <a:endParaRPr lang="en-US"/>
          </a:p>
        </p:txBody>
      </p:sp>
      <p:sp>
        <p:nvSpPr>
          <p:cNvPr id="6" name="Footer Placeholder 5">
            <a:extLst>
              <a:ext uri="{FF2B5EF4-FFF2-40B4-BE49-F238E27FC236}">
                <a16:creationId xmlns:a16="http://schemas.microsoft.com/office/drawing/2014/main" id="{8290121C-6D77-E111-6595-29C6F9580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0DA9A-7AEE-CC95-BBF1-D0813A2FCFB8}"/>
              </a:ext>
            </a:extLst>
          </p:cNvPr>
          <p:cNvSpPr>
            <a:spLocks noGrp="1"/>
          </p:cNvSpPr>
          <p:nvPr>
            <p:ph type="sldNum" sz="quarter" idx="12"/>
          </p:nvPr>
        </p:nvSpPr>
        <p:spPr/>
        <p:txBody>
          <a:bodyPr/>
          <a:lstStyle/>
          <a:p>
            <a:fld id="{8574A488-1BA5-4985-AFD4-A3216A896468}" type="slidenum">
              <a:rPr lang="en-US" smtClean="0"/>
              <a:t>‹#›</a:t>
            </a:fld>
            <a:endParaRPr lang="en-US"/>
          </a:p>
        </p:txBody>
      </p:sp>
    </p:spTree>
    <p:extLst>
      <p:ext uri="{BB962C8B-B14F-4D97-AF65-F5344CB8AC3E}">
        <p14:creationId xmlns:p14="http://schemas.microsoft.com/office/powerpoint/2010/main" val="203198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273FE-5682-48AB-7E88-139E39BFBE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7B76CE-BBE9-4B46-ADD9-9A029CA5D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1F3FB-A748-FC5A-7372-9D6FD8D5F9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6B11F-F27D-4C73-95BF-3AA8A97A1569}" type="datetimeFigureOut">
              <a:rPr lang="en-US" smtClean="0"/>
              <a:t>4/1/2023</a:t>
            </a:fld>
            <a:endParaRPr lang="en-US"/>
          </a:p>
        </p:txBody>
      </p:sp>
      <p:sp>
        <p:nvSpPr>
          <p:cNvPr id="5" name="Footer Placeholder 4">
            <a:extLst>
              <a:ext uri="{FF2B5EF4-FFF2-40B4-BE49-F238E27FC236}">
                <a16:creationId xmlns:a16="http://schemas.microsoft.com/office/drawing/2014/main" id="{9BEA8D23-EBB5-269F-E445-0DB4EE14A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235F9-AEEE-541E-9D00-2EDB5DBF30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4A488-1BA5-4985-AFD4-A3216A896468}" type="slidenum">
              <a:rPr lang="en-US" smtClean="0"/>
              <a:t>‹#›</a:t>
            </a:fld>
            <a:endParaRPr lang="en-US"/>
          </a:p>
        </p:txBody>
      </p:sp>
    </p:spTree>
    <p:extLst>
      <p:ext uri="{BB962C8B-B14F-4D97-AF65-F5344CB8AC3E}">
        <p14:creationId xmlns:p14="http://schemas.microsoft.com/office/powerpoint/2010/main" val="39920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0.jpe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0.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png"/><Relationship Id="rId1" Type="http://schemas.openxmlformats.org/officeDocument/2006/relationships/slideLayout" Target="../slideLayouts/slideLayout7.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1.jpg"/><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B0F9-7846-65F2-6153-D8F863107D40}"/>
              </a:ext>
            </a:extLst>
          </p:cNvPr>
          <p:cNvSpPr>
            <a:spLocks noGrp="1"/>
          </p:cNvSpPr>
          <p:nvPr>
            <p:ph type="ctrTitle"/>
          </p:nvPr>
        </p:nvSpPr>
        <p:spPr>
          <a:xfrm>
            <a:off x="639723" y="536643"/>
            <a:ext cx="9144000" cy="1853750"/>
          </a:xfrm>
        </p:spPr>
        <p:txBody>
          <a:bodyPr>
            <a:normAutofit/>
            <a:scene3d>
              <a:camera prst="orthographicFront"/>
              <a:lightRig rig="threePt" dir="t"/>
            </a:scene3d>
            <a:sp3d extrusionH="57150">
              <a:bevelT w="38100" h="38100"/>
            </a:sp3d>
          </a:bodyPr>
          <a:lstStyle/>
          <a:p>
            <a:r>
              <a:rPr lang="en-US" b="1" dirty="0" err="1">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Tequfah’s</a:t>
            </a:r>
            <a:r>
              <a:rPr lang="en-US" b="1" dirty="0">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 Next Lesson</a:t>
            </a:r>
          </a:p>
        </p:txBody>
      </p:sp>
      <p:pic>
        <p:nvPicPr>
          <p:cNvPr id="11" name="Picture 10">
            <a:extLst>
              <a:ext uri="{FF2B5EF4-FFF2-40B4-BE49-F238E27FC236}">
                <a16:creationId xmlns:a16="http://schemas.microsoft.com/office/drawing/2014/main" id="{0E5F7E24-8A44-1F99-67CC-9913B7060A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18" y="3878871"/>
            <a:ext cx="2707305" cy="29965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ubtitle 2">
            <a:extLst>
              <a:ext uri="{FF2B5EF4-FFF2-40B4-BE49-F238E27FC236}">
                <a16:creationId xmlns:a16="http://schemas.microsoft.com/office/drawing/2014/main" id="{BC777D4D-4AEF-DAA0-0184-DAF937FE59DD}"/>
              </a:ext>
            </a:extLst>
          </p:cNvPr>
          <p:cNvSpPr>
            <a:spLocks noGrp="1"/>
          </p:cNvSpPr>
          <p:nvPr>
            <p:ph type="subTitle" idx="1"/>
          </p:nvPr>
        </p:nvSpPr>
        <p:spPr>
          <a:xfrm>
            <a:off x="349404" y="2637049"/>
            <a:ext cx="11152227" cy="2906562"/>
          </a:xfrm>
        </p:spPr>
        <p:txBody>
          <a:bodyPr>
            <a:noAutofit/>
            <a:scene3d>
              <a:camera prst="orthographicFront"/>
              <a:lightRig rig="threePt" dir="t"/>
            </a:scene3d>
            <a:sp3d extrusionH="57150">
              <a:bevelT w="38100" h="38100" prst="angle"/>
            </a:sp3d>
          </a:bodyPr>
          <a:lstStyle/>
          <a:p>
            <a:r>
              <a:rPr lang="en-US" sz="4400" b="1" dirty="0">
                <a:ln>
                  <a:solidFill>
                    <a:srgbClr val="002060"/>
                  </a:solidFill>
                </a:ln>
                <a:solidFill>
                  <a:schemeClr val="tx1">
                    <a:lumMod val="65000"/>
                    <a:lumOff val="35000"/>
                  </a:schemeClr>
                </a:solidFill>
              </a:rPr>
              <a:t>What happened this year in 2023 for </a:t>
            </a:r>
            <a:br>
              <a:rPr lang="en-US" sz="4400" b="1" dirty="0">
                <a:ln>
                  <a:solidFill>
                    <a:srgbClr val="002060"/>
                  </a:solidFill>
                </a:ln>
                <a:solidFill>
                  <a:schemeClr val="tx1">
                    <a:lumMod val="65000"/>
                    <a:lumOff val="35000"/>
                  </a:schemeClr>
                </a:solidFill>
              </a:rPr>
            </a:br>
            <a:r>
              <a:rPr lang="en-US" sz="4400" b="1" dirty="0">
                <a:ln>
                  <a:solidFill>
                    <a:srgbClr val="002060"/>
                  </a:solidFill>
                </a:ln>
                <a:solidFill>
                  <a:schemeClr val="tx1">
                    <a:lumMod val="65000"/>
                    <a:lumOff val="35000"/>
                  </a:schemeClr>
                </a:solidFill>
              </a:rPr>
              <a:t>the marking of the </a:t>
            </a:r>
            <a:r>
              <a:rPr lang="en-US" sz="4400" b="1" dirty="0">
                <a:ln>
                  <a:solidFill>
                    <a:srgbClr val="0000FF"/>
                  </a:solidFill>
                </a:ln>
                <a:solidFill>
                  <a:schemeClr val="accent2">
                    <a:lumMod val="75000"/>
                  </a:schemeClr>
                </a:solidFill>
                <a:effectLst>
                  <a:outerShdw blurRad="50800" dist="50800" dir="5400000" sx="102000" sy="102000" algn="ctr" rotWithShape="0">
                    <a:srgbClr val="FF99FF"/>
                  </a:outerShdw>
                </a:effectLst>
              </a:rPr>
              <a:t>Tequfah</a:t>
            </a:r>
            <a:r>
              <a:rPr lang="en-US" sz="4400" b="1" dirty="0"/>
              <a:t> </a:t>
            </a:r>
            <a:r>
              <a:rPr lang="en-US" sz="4400" b="1" u="sng" dirty="0">
                <a:solidFill>
                  <a:srgbClr val="FF0000"/>
                </a:solidFill>
                <a:effectLst>
                  <a:outerShdw blurRad="50800" dist="50800" dir="5400000" sx="101000" sy="101000" algn="ctr" rotWithShape="0">
                    <a:srgbClr val="FFFF00"/>
                  </a:outerShdw>
                </a:effectLst>
              </a:rPr>
              <a:t>Shadow Si</a:t>
            </a:r>
            <a:r>
              <a:rPr lang="en-US" sz="4400" b="1" dirty="0">
                <a:solidFill>
                  <a:srgbClr val="FF0000"/>
                </a:solidFill>
                <a:effectLst>
                  <a:outerShdw blurRad="50800" dist="50800" dir="5400000" sx="101000" sy="101000" algn="ctr" rotWithShape="0">
                    <a:srgbClr val="FFFF00"/>
                  </a:outerShdw>
                </a:effectLst>
              </a:rPr>
              <a:t>g</a:t>
            </a:r>
            <a:r>
              <a:rPr lang="en-US" sz="4400" b="1" u="sng" dirty="0">
                <a:solidFill>
                  <a:srgbClr val="FF0000"/>
                </a:solidFill>
                <a:effectLst>
                  <a:outerShdw blurRad="50800" dist="50800" dir="5400000" sx="101000" sy="101000" algn="ctr" rotWithShape="0">
                    <a:srgbClr val="FFFF00"/>
                  </a:outerShdw>
                </a:effectLst>
              </a:rPr>
              <a:t>n</a:t>
            </a:r>
            <a:r>
              <a:rPr lang="en-US" sz="4400" b="1" dirty="0">
                <a:solidFill>
                  <a:srgbClr val="FF0000"/>
                </a:solidFill>
                <a:effectLst>
                  <a:outerShdw blurRad="50800" dist="50800" dir="5400000" sx="101000" sy="101000" algn="ctr" rotWithShape="0">
                    <a:srgbClr val="FFFF00"/>
                  </a:outerShdw>
                </a:effectLst>
              </a:rPr>
              <a:t> </a:t>
            </a:r>
            <a:br>
              <a:rPr lang="en-US" sz="4400" b="1" dirty="0">
                <a:solidFill>
                  <a:srgbClr val="FF0000"/>
                </a:solidFill>
                <a:effectLst>
                  <a:outerShdw blurRad="50800" dist="50800" dir="5400000" sx="101000" sy="101000" algn="ctr" rotWithShape="0">
                    <a:srgbClr val="FFFF00"/>
                  </a:outerShdw>
                </a:effectLst>
              </a:rPr>
            </a:br>
            <a:r>
              <a:rPr lang="en-US" sz="4400" b="1" dirty="0">
                <a:ln>
                  <a:solidFill>
                    <a:srgbClr val="002060"/>
                  </a:solidFill>
                </a:ln>
                <a:solidFill>
                  <a:schemeClr val="tx1">
                    <a:lumMod val="65000"/>
                    <a:lumOff val="35000"/>
                  </a:schemeClr>
                </a:solidFill>
              </a:rPr>
              <a:t>that we have not recognized before? </a:t>
            </a:r>
          </a:p>
          <a:p>
            <a:endParaRPr lang="en-US" sz="1000" dirty="0">
              <a:ln>
                <a:solidFill>
                  <a:srgbClr val="002060"/>
                </a:solidFill>
              </a:ln>
              <a:solidFill>
                <a:schemeClr val="tx1">
                  <a:lumMod val="65000"/>
                  <a:lumOff val="35000"/>
                </a:schemeClr>
              </a:solidFill>
            </a:endParaRPr>
          </a:p>
          <a:p>
            <a:r>
              <a:rPr lang="en-US" sz="5400" b="1" u="sng" dirty="0">
                <a:ln>
                  <a:solidFill>
                    <a:srgbClr val="002060"/>
                  </a:solidFill>
                </a:ln>
                <a:solidFill>
                  <a:srgbClr val="FF0000"/>
                </a:solidFill>
                <a:effectLst>
                  <a:outerShdw blurRad="50800" dist="50800" dir="5400000" sx="101000" sy="101000" algn="ctr" rotWithShape="0">
                    <a:srgbClr val="FFFF00"/>
                  </a:outerShdw>
                </a:effectLst>
              </a:rPr>
              <a:t>Should this be </a:t>
            </a:r>
            <a:br>
              <a:rPr lang="en-US" sz="5400" b="1" u="sng" dirty="0">
                <a:ln>
                  <a:solidFill>
                    <a:srgbClr val="002060"/>
                  </a:solidFill>
                </a:ln>
                <a:solidFill>
                  <a:srgbClr val="FF0000"/>
                </a:solidFill>
                <a:effectLst>
                  <a:outerShdw blurRad="50800" dist="50800" dir="5400000" sx="101000" sy="101000" algn="ctr" rotWithShape="0">
                    <a:srgbClr val="FFFF00"/>
                  </a:outerShdw>
                </a:effectLst>
              </a:rPr>
            </a:br>
            <a:r>
              <a:rPr lang="en-US" sz="5400" b="1" dirty="0">
                <a:ln>
                  <a:solidFill>
                    <a:srgbClr val="002060"/>
                  </a:solidFill>
                </a:ln>
                <a:solidFill>
                  <a:srgbClr val="FF0000"/>
                </a:solidFill>
                <a:effectLst>
                  <a:outerShdw blurRad="50800" dist="50800" dir="5400000" sx="101000" sy="101000" algn="ctr" rotWithShape="0">
                    <a:srgbClr val="FFFF00"/>
                  </a:outerShdw>
                </a:effectLst>
              </a:rPr>
              <a:t>g</a:t>
            </a:r>
            <a:r>
              <a:rPr lang="en-US" sz="5400" b="1" u="sng" dirty="0">
                <a:ln>
                  <a:solidFill>
                    <a:srgbClr val="002060"/>
                  </a:solidFill>
                </a:ln>
                <a:solidFill>
                  <a:srgbClr val="FF0000"/>
                </a:solidFill>
                <a:effectLst>
                  <a:outerShdw blurRad="50800" dist="50800" dir="5400000" sx="101000" sy="101000" algn="ctr" rotWithShape="0">
                    <a:srgbClr val="FFFF00"/>
                  </a:outerShdw>
                </a:effectLst>
              </a:rPr>
              <a:t>ettin</a:t>
            </a:r>
            <a:r>
              <a:rPr lang="en-US" sz="5400" b="1" dirty="0">
                <a:ln>
                  <a:solidFill>
                    <a:srgbClr val="002060"/>
                  </a:solidFill>
                </a:ln>
                <a:solidFill>
                  <a:srgbClr val="FF0000"/>
                </a:solidFill>
                <a:effectLst>
                  <a:outerShdw blurRad="50800" dist="50800" dir="5400000" sx="101000" sy="101000" algn="ctr" rotWithShape="0">
                    <a:srgbClr val="FFFF00"/>
                  </a:outerShdw>
                </a:effectLst>
              </a:rPr>
              <a:t>g</a:t>
            </a:r>
            <a:r>
              <a:rPr lang="en-US" sz="5400" b="1" u="sng" dirty="0">
                <a:ln>
                  <a:solidFill>
                    <a:srgbClr val="002060"/>
                  </a:solidFill>
                </a:ln>
                <a:solidFill>
                  <a:srgbClr val="FF0000"/>
                </a:solidFill>
                <a:effectLst>
                  <a:outerShdw blurRad="50800" dist="50800" dir="5400000" sx="101000" sy="101000" algn="ctr" rotWithShape="0">
                    <a:srgbClr val="FFFF00"/>
                  </a:outerShdw>
                </a:effectLst>
              </a:rPr>
              <a:t> our attention</a:t>
            </a:r>
            <a:r>
              <a:rPr lang="en-US" sz="5400" b="1" dirty="0">
                <a:ln>
                  <a:solidFill>
                    <a:srgbClr val="002060"/>
                  </a:solidFill>
                </a:ln>
                <a:solidFill>
                  <a:srgbClr val="FF0000"/>
                </a:solidFill>
                <a:effectLst>
                  <a:outerShdw blurRad="50800" dist="50800" dir="5400000" sx="101000" sy="101000" algn="ctr" rotWithShape="0">
                    <a:srgbClr val="FFFF00"/>
                  </a:outerShdw>
                </a:effectLst>
              </a:rPr>
              <a:t>?</a:t>
            </a:r>
          </a:p>
        </p:txBody>
      </p:sp>
      <p:sp>
        <p:nvSpPr>
          <p:cNvPr id="4" name="Rectangle 3">
            <a:extLst>
              <a:ext uri="{FF2B5EF4-FFF2-40B4-BE49-F238E27FC236}">
                <a16:creationId xmlns:a16="http://schemas.microsoft.com/office/drawing/2014/main" id="{37E52825-6AC0-077E-A2F8-9BC28956E875}"/>
              </a:ext>
            </a:extLst>
          </p:cNvPr>
          <p:cNvSpPr/>
          <p:nvPr/>
        </p:nvSpPr>
        <p:spPr>
          <a:xfrm>
            <a:off x="-612741" y="6723533"/>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rPr>
              <a:t>Joe Brown’s Lazy Dog jumps New Bunny Trail on Lunar</a:t>
            </a:r>
            <a:endParaRPr lang="en-US" sz="2800" b="1" spc="300" dirty="0">
              <a:ln w="38100">
                <a:solidFill>
                  <a:srgbClr val="96004B"/>
                </a:solidFill>
              </a:ln>
              <a:solidFill>
                <a:srgbClr val="96004B"/>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endParaRPr>
          </a:p>
        </p:txBody>
      </p:sp>
      <p:sp>
        <p:nvSpPr>
          <p:cNvPr id="5" name="Rectangle 4">
            <a:extLst>
              <a:ext uri="{FF2B5EF4-FFF2-40B4-BE49-F238E27FC236}">
                <a16:creationId xmlns:a16="http://schemas.microsoft.com/office/drawing/2014/main" id="{53AFD4DD-695B-C3F2-B32F-1B627813089C}"/>
              </a:ext>
            </a:extLst>
          </p:cNvPr>
          <p:cNvSpPr/>
          <p:nvPr/>
        </p:nvSpPr>
        <p:spPr>
          <a:xfrm rot="5400000">
            <a:off x="-6650982" y="4158359"/>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Joe Brown’s Lazy Dog </a:t>
            </a:r>
            <a:r>
              <a:rPr lang="en-US" sz="2800" b="1" spc="300" dirty="0" err="1">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jumpesNew</a:t>
            </a: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 Bunny Trail on Lunar</a:t>
            </a:r>
            <a:endParaRPr lang="en-US" sz="2800" b="1" spc="300" dirty="0">
              <a:ln w="38100">
                <a:solidFill>
                  <a:srgbClr val="96004B"/>
                </a:solidFill>
              </a:ln>
              <a:solidFill>
                <a:srgbClr val="96004B"/>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endParaRPr>
          </a:p>
        </p:txBody>
      </p:sp>
      <p:sp>
        <p:nvSpPr>
          <p:cNvPr id="6" name="Rectangle 5">
            <a:extLst>
              <a:ext uri="{FF2B5EF4-FFF2-40B4-BE49-F238E27FC236}">
                <a16:creationId xmlns:a16="http://schemas.microsoft.com/office/drawing/2014/main" id="{3BAC86B4-0634-64BD-82F3-E6DE438ECA0B}"/>
              </a:ext>
            </a:extLst>
          </p:cNvPr>
          <p:cNvSpPr/>
          <p:nvPr/>
        </p:nvSpPr>
        <p:spPr>
          <a:xfrm rot="16200000">
            <a:off x="5837911" y="4149063"/>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Joe Brown’s Lazy Dog </a:t>
            </a:r>
            <a:r>
              <a:rPr lang="en-US" sz="2800" b="1" spc="300" dirty="0" err="1">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jumpesNew</a:t>
            </a: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 Bunny Trail </a:t>
            </a:r>
            <a:r>
              <a:rPr lang="en-US" sz="2800" b="1" spc="300" dirty="0">
                <a:ln w="38100">
                  <a:solidFill>
                    <a:srgbClr val="6F3350"/>
                  </a:solidFill>
                </a:ln>
                <a:solidFill>
                  <a:srgbClr val="016A6F"/>
                </a:solidFill>
                <a:effectLst>
                  <a:glow rad="736600">
                    <a:schemeClr val="bg1">
                      <a:alpha val="66000"/>
                    </a:schemeClr>
                  </a:glow>
                  <a:outerShdw blurRad="50800" dist="39000" dir="5460000" algn="tl">
                    <a:srgbClr val="000000">
                      <a:alpha val="38000"/>
                    </a:srgbClr>
                  </a:outerShdw>
                </a:effectLst>
                <a:latin typeface="Eras Bold ITC" pitchFamily="34" charset="0"/>
              </a:rPr>
              <a:t>on Lunar</a:t>
            </a:r>
            <a:endParaRPr lang="en-US" sz="2800" b="1" spc="300" dirty="0">
              <a:ln w="38100">
                <a:solidFill>
                  <a:srgbClr val="96004B"/>
                </a:solidFill>
              </a:ln>
              <a:solidFill>
                <a:srgbClr val="96004B"/>
              </a:solidFill>
              <a:effectLst>
                <a:glow rad="736600">
                  <a:schemeClr val="bg1">
                    <a:alpha val="66000"/>
                  </a:schemeClr>
                </a:glow>
                <a:outerShdw blurRad="50800" dist="39000" dir="5460000" algn="tl">
                  <a:srgbClr val="000000">
                    <a:alpha val="38000"/>
                  </a:srgbClr>
                </a:outerShdw>
              </a:effectLst>
              <a:latin typeface="Eras Bold ITC" pitchFamily="34" charset="0"/>
            </a:endParaRPr>
          </a:p>
        </p:txBody>
      </p:sp>
      <p:sp>
        <p:nvSpPr>
          <p:cNvPr id="7" name="Rectangle 6">
            <a:extLst>
              <a:ext uri="{FF2B5EF4-FFF2-40B4-BE49-F238E27FC236}">
                <a16:creationId xmlns:a16="http://schemas.microsoft.com/office/drawing/2014/main" id="{C3C647F6-E277-0EED-FD34-9C52C65F48CC}"/>
              </a:ext>
            </a:extLst>
          </p:cNvPr>
          <p:cNvSpPr/>
          <p:nvPr/>
        </p:nvSpPr>
        <p:spPr>
          <a:xfrm>
            <a:off x="-407081" y="-530707"/>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rPr>
              <a:t>Joe Brown’s Lazy Dog jumps New Bunny Trail on Lunar</a:t>
            </a:r>
            <a:endParaRPr lang="en-US" sz="2800" b="1" spc="300" dirty="0">
              <a:ln w="38100">
                <a:solidFill>
                  <a:srgbClr val="96004B"/>
                </a:solidFill>
              </a:ln>
              <a:solidFill>
                <a:srgbClr val="96004B"/>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endParaRPr>
          </a:p>
        </p:txBody>
      </p:sp>
      <p:pic>
        <p:nvPicPr>
          <p:cNvPr id="8" name="Picture 7" descr="C:\Users\Rae\Desktop\Best CCC Logo Clear with colors in circle SMS.png">
            <a:extLst>
              <a:ext uri="{FF2B5EF4-FFF2-40B4-BE49-F238E27FC236}">
                <a16:creationId xmlns:a16="http://schemas.microsoft.com/office/drawing/2014/main" id="{928BC4C8-CA2D-8C65-BF96-1DA4D2CB29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70146" y="4570114"/>
            <a:ext cx="1746501" cy="1807143"/>
          </a:xfrm>
          <a:prstGeom prst="rect">
            <a:avLst/>
          </a:prstGeom>
          <a:noFill/>
          <a:effectLst>
            <a:glow rad="520700">
              <a:schemeClr val="accent1">
                <a:satMod val="175000"/>
                <a:alpha val="24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4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par>
                          <p:cTn id="8" fill="hold">
                            <p:stCondLst>
                              <p:cond delay="1000"/>
                            </p:stCondLst>
                            <p:childTnLst>
                              <p:par>
                                <p:cTn id="9" presetID="16" presetClass="entr" presetSubtype="21" fill="hold" grpId="0" nodeType="afterEffect">
                                  <p:stCondLst>
                                    <p:cond delay="2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99FF">
                <a:alpha val="20000"/>
              </a:srgbClr>
            </a:gs>
            <a:gs pos="54000">
              <a:srgbClr val="FFFF00">
                <a:alpha val="15000"/>
              </a:srgbClr>
            </a:gs>
            <a:gs pos="100000">
              <a:srgbClr val="0000FF">
                <a:alpha val="31000"/>
              </a:srgbClr>
            </a:gs>
          </a:gsLst>
          <a:lin ang="54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E0951E-B671-8E58-CC57-588DF4292A59}"/>
              </a:ext>
            </a:extLst>
          </p:cNvPr>
          <p:cNvGrpSpPr/>
          <p:nvPr/>
        </p:nvGrpSpPr>
        <p:grpSpPr>
          <a:xfrm>
            <a:off x="5592872" y="115476"/>
            <a:ext cx="6178548" cy="3636632"/>
            <a:chOff x="171450" y="228453"/>
            <a:chExt cx="10984230" cy="6479598"/>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450" y="960455"/>
              <a:ext cx="10984230" cy="5747596"/>
            </a:xfrm>
            <a:prstGeom prst="rect">
              <a:avLst/>
            </a:prstGeom>
            <a:ln>
              <a:solidFill>
                <a:schemeClr val="tx1"/>
              </a:solidFill>
            </a:ln>
          </p:spPr>
        </p:pic>
        <p:sp>
          <p:nvSpPr>
            <p:cNvPr id="5" name="TextBox 4">
              <a:extLst>
                <a:ext uri="{FF2B5EF4-FFF2-40B4-BE49-F238E27FC236}">
                  <a16:creationId xmlns:a16="http://schemas.microsoft.com/office/drawing/2014/main" id="{964752B8-2A53-5FE5-3780-65670A744734}"/>
                </a:ext>
              </a:extLst>
            </p:cNvPr>
            <p:cNvSpPr txBox="1"/>
            <p:nvPr/>
          </p:nvSpPr>
          <p:spPr>
            <a:xfrm>
              <a:off x="3704922" y="228453"/>
              <a:ext cx="4472894" cy="658060"/>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2023</a:t>
              </a:r>
            </a:p>
          </p:txBody>
        </p:sp>
      </p:grpSp>
      <p:sp>
        <p:nvSpPr>
          <p:cNvPr id="9" name="TextBox 8">
            <a:extLst>
              <a:ext uri="{FF2B5EF4-FFF2-40B4-BE49-F238E27FC236}">
                <a16:creationId xmlns:a16="http://schemas.microsoft.com/office/drawing/2014/main" id="{92A3DA71-8940-ECD8-B584-BDB56416404B}"/>
              </a:ext>
            </a:extLst>
          </p:cNvPr>
          <p:cNvSpPr txBox="1"/>
          <p:nvPr/>
        </p:nvSpPr>
        <p:spPr>
          <a:xfrm>
            <a:off x="329610" y="221806"/>
            <a:ext cx="4774018" cy="6124754"/>
          </a:xfrm>
          <a:prstGeom prst="rect">
            <a:avLst/>
          </a:prstGeom>
          <a:noFill/>
        </p:spPr>
        <p:txBody>
          <a:bodyPr wrap="square" rtlCol="0">
            <a:spAutoFit/>
          </a:bodyPr>
          <a:lstStyle/>
          <a:p>
            <a:r>
              <a:rPr lang="en-US" sz="2800" dirty="0"/>
              <a:t>After examining the world map for Mar 20</a:t>
            </a:r>
            <a:r>
              <a:rPr lang="en-US" sz="2800" baseline="30000" dirty="0"/>
              <a:t>th</a:t>
            </a:r>
            <a:r>
              <a:rPr lang="en-US" sz="2800" dirty="0"/>
              <a:t> </a:t>
            </a:r>
            <a:r>
              <a:rPr lang="en-US" sz="2800" dirty="0" err="1"/>
              <a:t>tequfah</a:t>
            </a:r>
            <a:r>
              <a:rPr lang="en-US" sz="2800" dirty="0"/>
              <a:t> 2023, these questions were asked:</a:t>
            </a:r>
          </a:p>
          <a:p>
            <a:pPr marL="457200" indent="-457200">
              <a:buFont typeface="Arial" panose="020B0604020202020204" pitchFamily="34" charset="0"/>
              <a:buChar char="•"/>
            </a:pPr>
            <a:r>
              <a:rPr lang="en-US" sz="2800" dirty="0"/>
              <a:t>Who will be able to sight the </a:t>
            </a:r>
            <a:r>
              <a:rPr lang="en-US" sz="2800" dirty="0" err="1"/>
              <a:t>tequfah</a:t>
            </a:r>
            <a:r>
              <a:rPr lang="en-US" sz="2800" dirty="0"/>
              <a:t> </a:t>
            </a:r>
            <a:r>
              <a:rPr lang="en-US" sz="2800" u="sng" dirty="0"/>
              <a:t>shadow si</a:t>
            </a:r>
            <a:r>
              <a:rPr lang="en-US" sz="2800" dirty="0"/>
              <a:t>g</a:t>
            </a:r>
            <a:r>
              <a:rPr lang="en-US" sz="2800" u="sng" dirty="0"/>
              <a:t>n</a:t>
            </a:r>
            <a:r>
              <a:rPr lang="en-US" sz="2800" dirty="0"/>
              <a:t> first? </a:t>
            </a:r>
          </a:p>
          <a:p>
            <a:r>
              <a:rPr lang="en-US" sz="2800" dirty="0"/>
              <a:t>At first glance it appears that eastern Australia and New Zealand would be the first to see the </a:t>
            </a:r>
            <a:r>
              <a:rPr lang="en-US" sz="2800" dirty="0" err="1"/>
              <a:t>tequfah</a:t>
            </a:r>
            <a:r>
              <a:rPr lang="en-US" sz="2800" dirty="0"/>
              <a:t> </a:t>
            </a:r>
            <a:r>
              <a:rPr lang="en-US" sz="2800" u="sng" dirty="0"/>
              <a:t>shadow si</a:t>
            </a:r>
            <a:r>
              <a:rPr lang="en-US" sz="2800" dirty="0"/>
              <a:t>g</a:t>
            </a:r>
            <a:r>
              <a:rPr lang="en-US" sz="2800" u="sng" dirty="0"/>
              <a:t>n</a:t>
            </a:r>
            <a:r>
              <a:rPr lang="en-US" sz="2800" dirty="0"/>
              <a:t>.</a:t>
            </a:r>
          </a:p>
          <a:p>
            <a:pPr marL="457200" indent="-457200">
              <a:buFont typeface="Arial" panose="020B0604020202020204" pitchFamily="34" charset="0"/>
              <a:buChar char="•"/>
            </a:pPr>
            <a:r>
              <a:rPr lang="en-US" sz="2800" dirty="0"/>
              <a:t>CCC Team Members were attempting to give some guidance to new people in the South Pacific so they could be prepared.</a:t>
            </a:r>
          </a:p>
        </p:txBody>
      </p:sp>
      <p:sp>
        <p:nvSpPr>
          <p:cNvPr id="10" name="TextBox 9">
            <a:extLst>
              <a:ext uri="{FF2B5EF4-FFF2-40B4-BE49-F238E27FC236}">
                <a16:creationId xmlns:a16="http://schemas.microsoft.com/office/drawing/2014/main" id="{42EBA9A5-1216-3685-AA89-55E4EA8FA6D5}"/>
              </a:ext>
            </a:extLst>
          </p:cNvPr>
          <p:cNvSpPr txBox="1"/>
          <p:nvPr/>
        </p:nvSpPr>
        <p:spPr>
          <a:xfrm>
            <a:off x="5582238" y="3752108"/>
            <a:ext cx="6189179" cy="646331"/>
          </a:xfrm>
          <a:prstGeom prst="rect">
            <a:avLst/>
          </a:prstGeom>
          <a:solidFill>
            <a:srgbClr val="002060"/>
          </a:solidFill>
        </p:spPr>
        <p:txBody>
          <a:bodyPr wrap="square" rtlCol="0">
            <a:spAutoFit/>
          </a:bodyPr>
          <a:lstStyle/>
          <a:p>
            <a:pPr algn="ctr"/>
            <a:r>
              <a:rPr lang="en-US" b="1" dirty="0">
                <a:solidFill>
                  <a:schemeClr val="bg1"/>
                </a:solidFill>
              </a:rPr>
              <a:t>2023 </a:t>
            </a:r>
            <a:r>
              <a:rPr lang="en-US" b="1" dirty="0" err="1">
                <a:solidFill>
                  <a:schemeClr val="bg1"/>
                </a:solidFill>
              </a:rPr>
              <a:t>Tequfah</a:t>
            </a:r>
            <a:r>
              <a:rPr lang="en-US" b="1" dirty="0">
                <a:solidFill>
                  <a:schemeClr val="bg1"/>
                </a:solidFill>
              </a:rPr>
              <a:t>    3/20/23    21:24 [9:24 PM] UTC</a:t>
            </a:r>
          </a:p>
          <a:p>
            <a:pPr algn="ctr"/>
            <a:r>
              <a:rPr lang="en-US" b="1" dirty="0">
                <a:solidFill>
                  <a:schemeClr val="bg1"/>
                </a:solidFill>
              </a:rPr>
              <a:t>The Night Season location for </a:t>
            </a:r>
            <a:r>
              <a:rPr lang="en-US" b="1" dirty="0" err="1">
                <a:solidFill>
                  <a:schemeClr val="bg1"/>
                </a:solidFill>
              </a:rPr>
              <a:t>Teq</a:t>
            </a:r>
            <a:r>
              <a:rPr lang="en-US" b="1" dirty="0">
                <a:solidFill>
                  <a:schemeClr val="bg1"/>
                </a:solidFill>
              </a:rPr>
              <a:t>. 2023 … </a:t>
            </a:r>
          </a:p>
        </p:txBody>
      </p:sp>
      <p:sp>
        <p:nvSpPr>
          <p:cNvPr id="11" name="TextBox 10">
            <a:extLst>
              <a:ext uri="{FF2B5EF4-FFF2-40B4-BE49-F238E27FC236}">
                <a16:creationId xmlns:a16="http://schemas.microsoft.com/office/drawing/2014/main" id="{DD8305EA-A56B-9982-296C-FDA183EE631B}"/>
              </a:ext>
            </a:extLst>
          </p:cNvPr>
          <p:cNvSpPr txBox="1"/>
          <p:nvPr/>
        </p:nvSpPr>
        <p:spPr>
          <a:xfrm>
            <a:off x="5582238" y="4398439"/>
            <a:ext cx="6189178" cy="1200329"/>
          </a:xfrm>
          <a:prstGeom prst="rect">
            <a:avLst/>
          </a:prstGeom>
          <a:noFill/>
        </p:spPr>
        <p:txBody>
          <a:bodyPr wrap="square" rtlCol="0">
            <a:spAutoFit/>
          </a:bodyPr>
          <a:lstStyle/>
          <a:p>
            <a:pPr marL="457200" indent="-457200">
              <a:buFont typeface="Arial" panose="020B0604020202020204" pitchFamily="34" charset="0"/>
              <a:buChar char="•"/>
            </a:pPr>
            <a:r>
              <a:rPr lang="en-US" sz="2400" dirty="0"/>
              <a:t>Some CCC members were checking with one another on Mar 18, 19 &amp; 20</a:t>
            </a:r>
            <a:r>
              <a:rPr lang="en-US" sz="2400" baseline="30000" dirty="0"/>
              <a:t>th</a:t>
            </a:r>
            <a:r>
              <a:rPr lang="en-US" sz="2400" dirty="0"/>
              <a:t>, but it appeared our guesstimate was incorrect.</a:t>
            </a:r>
          </a:p>
        </p:txBody>
      </p:sp>
      <p:sp>
        <p:nvSpPr>
          <p:cNvPr id="12" name="Rectangle 11">
            <a:extLst>
              <a:ext uri="{FF2B5EF4-FFF2-40B4-BE49-F238E27FC236}">
                <a16:creationId xmlns:a16="http://schemas.microsoft.com/office/drawing/2014/main" id="{E365BD16-9074-3D68-DCD8-634518FFDB17}"/>
              </a:ext>
            </a:extLst>
          </p:cNvPr>
          <p:cNvSpPr/>
          <p:nvPr/>
        </p:nvSpPr>
        <p:spPr>
          <a:xfrm>
            <a:off x="5103628" y="5549699"/>
            <a:ext cx="693153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If you were the teacher, what would you have told them?</a:t>
            </a:r>
          </a:p>
        </p:txBody>
      </p:sp>
    </p:spTree>
    <p:extLst>
      <p:ext uri="{BB962C8B-B14F-4D97-AF65-F5344CB8AC3E}">
        <p14:creationId xmlns:p14="http://schemas.microsoft.com/office/powerpoint/2010/main" val="82611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99FF">
                <a:alpha val="20000"/>
              </a:srgbClr>
            </a:gs>
            <a:gs pos="54000">
              <a:srgbClr val="FFFF00">
                <a:alpha val="15000"/>
              </a:srgbClr>
            </a:gs>
            <a:gs pos="100000">
              <a:srgbClr val="0000FF">
                <a:alpha val="31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99E7-885B-9975-A6A7-388D2E8922D3}"/>
              </a:ext>
            </a:extLst>
          </p:cNvPr>
          <p:cNvSpPr>
            <a:spLocks noGrp="1"/>
          </p:cNvSpPr>
          <p:nvPr>
            <p:ph type="title"/>
          </p:nvPr>
        </p:nvSpPr>
        <p:spPr>
          <a:xfrm>
            <a:off x="265814" y="160043"/>
            <a:ext cx="11660372" cy="2186578"/>
          </a:xfrm>
        </p:spPr>
        <p:txBody>
          <a:bodyPr>
            <a:normAutofit fontScale="90000"/>
            <a:scene3d>
              <a:camera prst="orthographicFront"/>
              <a:lightRig rig="threePt" dir="t"/>
            </a:scene3d>
            <a:sp3d extrusionH="57150">
              <a:bevelT w="38100" h="38100"/>
            </a:sp3d>
          </a:bodyPr>
          <a:lstStyle/>
          <a:p>
            <a:pPr algn="ctr"/>
            <a:r>
              <a:rPr lang="en-US" sz="5400" b="1" dirty="0">
                <a:ln>
                  <a:solidFill>
                    <a:srgbClr val="002060"/>
                  </a:solidFill>
                </a:ln>
                <a:solidFill>
                  <a:srgbClr val="FF0000"/>
                </a:solidFill>
                <a:latin typeface="Aharoni" panose="02010803020104030203" pitchFamily="2" charset="-79"/>
                <a:cs typeface="Aharoni" panose="02010803020104030203" pitchFamily="2" charset="-79"/>
              </a:rPr>
              <a:t>As Covenant Calendar Lessons Expand </a:t>
            </a:r>
            <a:br>
              <a:rPr lang="en-US" sz="5400" b="1" dirty="0">
                <a:ln>
                  <a:solidFill>
                    <a:srgbClr val="002060"/>
                  </a:solidFill>
                </a:ln>
                <a:solidFill>
                  <a:srgbClr val="FF0000"/>
                </a:solidFill>
                <a:latin typeface="Aharoni" panose="02010803020104030203" pitchFamily="2" charset="-79"/>
                <a:cs typeface="Aharoni" panose="02010803020104030203" pitchFamily="2" charset="-79"/>
              </a:rPr>
            </a:br>
            <a:r>
              <a:rPr lang="en-US" sz="5400" b="1" dirty="0">
                <a:ln>
                  <a:solidFill>
                    <a:srgbClr val="002060"/>
                  </a:solidFill>
                </a:ln>
                <a:solidFill>
                  <a:srgbClr val="FF0000"/>
                </a:solidFill>
                <a:latin typeface="Aharoni" panose="02010803020104030203" pitchFamily="2" charset="-79"/>
                <a:cs typeface="Aharoni" panose="02010803020104030203" pitchFamily="2" charset="-79"/>
              </a:rPr>
              <a:t>to Other Parts of the World, </a:t>
            </a:r>
            <a:br>
              <a:rPr lang="en-US" sz="5400" b="1" dirty="0">
                <a:ln>
                  <a:solidFill>
                    <a:srgbClr val="002060"/>
                  </a:solidFill>
                </a:ln>
                <a:solidFill>
                  <a:srgbClr val="FF0000"/>
                </a:solidFill>
                <a:latin typeface="Aharoni" panose="02010803020104030203" pitchFamily="2" charset="-79"/>
                <a:cs typeface="Aharoni" panose="02010803020104030203" pitchFamily="2" charset="-79"/>
              </a:rPr>
            </a:br>
            <a:r>
              <a:rPr lang="en-US" sz="5400" b="1" dirty="0">
                <a:ln>
                  <a:solidFill>
                    <a:srgbClr val="002060"/>
                  </a:solidFill>
                </a:ln>
                <a:solidFill>
                  <a:srgbClr val="FF0000"/>
                </a:solidFill>
                <a:latin typeface="Aharoni" panose="02010803020104030203" pitchFamily="2" charset="-79"/>
                <a:cs typeface="Aharoni" panose="02010803020104030203" pitchFamily="2" charset="-79"/>
              </a:rPr>
              <a:t>Everyone is Learning New Lessons!</a:t>
            </a:r>
            <a:endParaRPr lang="en-US" sz="5400" b="1" dirty="0">
              <a:ln>
                <a:solidFill>
                  <a:srgbClr val="002060"/>
                </a:solidFill>
              </a:ln>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40DCB958-EE71-2BCC-2FFF-50CC909C346B}"/>
              </a:ext>
            </a:extLst>
          </p:cNvPr>
          <p:cNvSpPr>
            <a:spLocks noGrp="1"/>
          </p:cNvSpPr>
          <p:nvPr>
            <p:ph idx="1"/>
          </p:nvPr>
        </p:nvSpPr>
        <p:spPr>
          <a:xfrm>
            <a:off x="584983" y="2346621"/>
            <a:ext cx="8080346" cy="4351338"/>
          </a:xfrm>
        </p:spPr>
        <p:txBody>
          <a:bodyPr>
            <a:normAutofit fontScale="92500" lnSpcReduction="10000"/>
          </a:bodyPr>
          <a:lstStyle/>
          <a:p>
            <a:r>
              <a:rPr lang="en-US" dirty="0"/>
              <a:t>Next, we are going to make some observations of what the world map looks like on the day of </a:t>
            </a:r>
            <a:r>
              <a:rPr lang="en-US" dirty="0" err="1"/>
              <a:t>tequfah</a:t>
            </a:r>
            <a:r>
              <a:rPr lang="en-US" dirty="0"/>
              <a:t> </a:t>
            </a:r>
            <a:r>
              <a:rPr lang="en-US" u="sng" dirty="0"/>
              <a:t>shadow si</a:t>
            </a:r>
            <a:r>
              <a:rPr lang="en-US" dirty="0"/>
              <a:t>g</a:t>
            </a:r>
            <a:r>
              <a:rPr lang="en-US" u="sng" dirty="0"/>
              <a:t>n </a:t>
            </a:r>
            <a:r>
              <a:rPr lang="en-US" dirty="0"/>
              <a:t>from 2019 to 2030.</a:t>
            </a:r>
          </a:p>
          <a:p>
            <a:r>
              <a:rPr lang="en-US" dirty="0"/>
              <a:t>Please pay very close attention to see what is happening with the position of the Night Season and the dawn and dusk twilights that surround the both edges of the Night Season. </a:t>
            </a:r>
          </a:p>
          <a:p>
            <a:r>
              <a:rPr lang="en-US" dirty="0"/>
              <a:t>Also watch the red and blue bar markers – and their positions and the approx. # of time zones between them.</a:t>
            </a:r>
          </a:p>
          <a:p>
            <a:r>
              <a:rPr lang="en-US" dirty="0"/>
              <a:t>At the end there will be a brief summary before we start the next exciting part of this lesson. </a:t>
            </a:r>
          </a:p>
        </p:txBody>
      </p:sp>
      <p:cxnSp>
        <p:nvCxnSpPr>
          <p:cNvPr id="4" name="Straight Arrow Connector 3">
            <a:extLst>
              <a:ext uri="{FF2B5EF4-FFF2-40B4-BE49-F238E27FC236}">
                <a16:creationId xmlns:a16="http://schemas.microsoft.com/office/drawing/2014/main" id="{0F945F79-8312-6248-15F3-1F2C160EAC41}"/>
              </a:ext>
            </a:extLst>
          </p:cNvPr>
          <p:cNvCxnSpPr/>
          <p:nvPr/>
        </p:nvCxnSpPr>
        <p:spPr>
          <a:xfrm>
            <a:off x="9122122" y="2301656"/>
            <a:ext cx="0" cy="5638800"/>
          </a:xfrm>
          <a:prstGeom prst="straightConnector1">
            <a:avLst/>
          </a:prstGeom>
          <a:ln w="762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0535841-5A2D-A6BB-6E79-0C1E6F3B5CA3}"/>
              </a:ext>
            </a:extLst>
          </p:cNvPr>
          <p:cNvCxnSpPr/>
          <p:nvPr/>
        </p:nvCxnSpPr>
        <p:spPr>
          <a:xfrm>
            <a:off x="11821359" y="2258028"/>
            <a:ext cx="0" cy="563880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04DD729-B040-D3DA-B812-7091004E5433}"/>
              </a:ext>
            </a:extLst>
          </p:cNvPr>
          <p:cNvCxnSpPr>
            <a:cxnSpLocks/>
          </p:cNvCxnSpPr>
          <p:nvPr/>
        </p:nvCxnSpPr>
        <p:spPr>
          <a:xfrm>
            <a:off x="9286596" y="2447382"/>
            <a:ext cx="2388870"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634806-B6D2-DE30-E0ED-FC0CCE0B0716}"/>
              </a:ext>
            </a:extLst>
          </p:cNvPr>
          <p:cNvSpPr txBox="1"/>
          <p:nvPr/>
        </p:nvSpPr>
        <p:spPr>
          <a:xfrm>
            <a:off x="9303024" y="2676008"/>
            <a:ext cx="2324860" cy="369332"/>
          </a:xfrm>
          <a:prstGeom prst="rect">
            <a:avLst/>
          </a:prstGeom>
          <a:solidFill>
            <a:srgbClr val="002060"/>
          </a:solidFill>
        </p:spPr>
        <p:txBody>
          <a:bodyPr wrap="square" rtlCol="0">
            <a:spAutoFit/>
          </a:bodyPr>
          <a:lstStyle/>
          <a:p>
            <a:pPr algn="ctr"/>
            <a:r>
              <a:rPr lang="en-US" b="1" dirty="0">
                <a:solidFill>
                  <a:schemeClr val="bg1"/>
                </a:solidFill>
              </a:rPr>
              <a:t>Approx 5.5 time zones</a:t>
            </a:r>
          </a:p>
        </p:txBody>
      </p:sp>
      <p:sp>
        <p:nvSpPr>
          <p:cNvPr id="8" name="TextBox 7">
            <a:extLst>
              <a:ext uri="{FF2B5EF4-FFF2-40B4-BE49-F238E27FC236}">
                <a16:creationId xmlns:a16="http://schemas.microsoft.com/office/drawing/2014/main" id="{C5B2400A-4D12-7917-EDD2-9424375A11C0}"/>
              </a:ext>
            </a:extLst>
          </p:cNvPr>
          <p:cNvSpPr txBox="1"/>
          <p:nvPr/>
        </p:nvSpPr>
        <p:spPr>
          <a:xfrm>
            <a:off x="9315598" y="3588830"/>
            <a:ext cx="2324860" cy="369332"/>
          </a:xfrm>
          <a:prstGeom prst="rect">
            <a:avLst/>
          </a:prstGeom>
          <a:solidFill>
            <a:srgbClr val="002060"/>
          </a:solidFill>
        </p:spPr>
        <p:txBody>
          <a:bodyPr wrap="square" rtlCol="0">
            <a:spAutoFit/>
          </a:bodyPr>
          <a:lstStyle/>
          <a:p>
            <a:pPr algn="ctr"/>
            <a:r>
              <a:rPr lang="en-US" b="1" dirty="0">
                <a:solidFill>
                  <a:schemeClr val="accent4"/>
                </a:solidFill>
              </a:rPr>
              <a:t>Approx 6 time zones</a:t>
            </a:r>
          </a:p>
        </p:txBody>
      </p:sp>
      <p:sp>
        <p:nvSpPr>
          <p:cNvPr id="9" name="TextBox 8">
            <a:extLst>
              <a:ext uri="{FF2B5EF4-FFF2-40B4-BE49-F238E27FC236}">
                <a16:creationId xmlns:a16="http://schemas.microsoft.com/office/drawing/2014/main" id="{D3CEF29B-B44B-C410-54CF-B830880920BD}"/>
              </a:ext>
            </a:extLst>
          </p:cNvPr>
          <p:cNvSpPr txBox="1"/>
          <p:nvPr/>
        </p:nvSpPr>
        <p:spPr>
          <a:xfrm>
            <a:off x="10067925" y="3132419"/>
            <a:ext cx="813002" cy="369332"/>
          </a:xfrm>
          <a:prstGeom prst="rect">
            <a:avLst/>
          </a:prstGeom>
          <a:solidFill>
            <a:srgbClr val="00B0F0"/>
          </a:solidFill>
        </p:spPr>
        <p:txBody>
          <a:bodyPr wrap="square" rtlCol="0">
            <a:spAutoFit/>
          </a:bodyPr>
          <a:lstStyle/>
          <a:p>
            <a:pPr algn="ctr"/>
            <a:r>
              <a:rPr lang="en-US" b="1" dirty="0">
                <a:ln>
                  <a:solidFill>
                    <a:srgbClr val="002060"/>
                  </a:solidFill>
                </a:ln>
                <a:solidFill>
                  <a:schemeClr val="accent4"/>
                </a:solidFill>
              </a:rPr>
              <a:t>~ OR ~</a:t>
            </a:r>
          </a:p>
        </p:txBody>
      </p:sp>
    </p:spTree>
    <p:extLst>
      <p:ext uri="{BB962C8B-B14F-4D97-AF65-F5344CB8AC3E}">
        <p14:creationId xmlns:p14="http://schemas.microsoft.com/office/powerpoint/2010/main" val="404590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0E89B-D8FB-1FE3-D117-DEA1C202A9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9484" y="626344"/>
            <a:ext cx="11348019" cy="6003056"/>
          </a:xfrm>
          <a:prstGeom prst="rect">
            <a:avLst/>
          </a:prstGeom>
          <a:ln>
            <a:solidFill>
              <a:srgbClr val="002060"/>
            </a:solidFill>
          </a:ln>
        </p:spPr>
      </p:pic>
      <p:pic>
        <p:nvPicPr>
          <p:cNvPr id="4" name="Picture 3">
            <a:extLst>
              <a:ext uri="{FF2B5EF4-FFF2-40B4-BE49-F238E27FC236}">
                <a16:creationId xmlns:a16="http://schemas.microsoft.com/office/drawing/2014/main" id="{A2CC2BAE-C79C-E27D-C4F8-877B975392E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9484" y="-6038119"/>
            <a:ext cx="11350782" cy="6664463"/>
          </a:xfrm>
          <a:prstGeom prst="rect">
            <a:avLst/>
          </a:prstGeom>
          <a:ln>
            <a:solidFill>
              <a:schemeClr val="tx1"/>
            </a:solidFill>
          </a:ln>
        </p:spPr>
      </p:pic>
      <p:sp>
        <p:nvSpPr>
          <p:cNvPr id="5" name="TextBox 4">
            <a:extLst>
              <a:ext uri="{FF2B5EF4-FFF2-40B4-BE49-F238E27FC236}">
                <a16:creationId xmlns:a16="http://schemas.microsoft.com/office/drawing/2014/main" id="{CF098DE0-690E-8B1C-53D8-61F076635E55}"/>
              </a:ext>
            </a:extLst>
          </p:cNvPr>
          <p:cNvSpPr txBox="1"/>
          <p:nvPr/>
        </p:nvSpPr>
        <p:spPr>
          <a:xfrm>
            <a:off x="5802886" y="626344"/>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2019</a:t>
            </a:r>
          </a:p>
        </p:txBody>
      </p:sp>
      <p:cxnSp>
        <p:nvCxnSpPr>
          <p:cNvPr id="6" name="Straight Arrow Connector 5">
            <a:extLst>
              <a:ext uri="{FF2B5EF4-FFF2-40B4-BE49-F238E27FC236}">
                <a16:creationId xmlns:a16="http://schemas.microsoft.com/office/drawing/2014/main" id="{2D4F15D7-29ED-4313-C8A8-36F9535534E4}"/>
              </a:ext>
            </a:extLst>
          </p:cNvPr>
          <p:cNvCxnSpPr/>
          <p:nvPr/>
        </p:nvCxnSpPr>
        <p:spPr>
          <a:xfrm>
            <a:off x="9829765" y="638908"/>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024B612-4F60-B789-E091-05EA09D886E5}"/>
              </a:ext>
            </a:extLst>
          </p:cNvPr>
          <p:cNvCxnSpPr>
            <a:cxnSpLocks/>
          </p:cNvCxnSpPr>
          <p:nvPr/>
        </p:nvCxnSpPr>
        <p:spPr>
          <a:xfrm>
            <a:off x="9915112" y="892339"/>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4E9AFA8-B774-D228-58E7-ADB1DF7EBA66}"/>
              </a:ext>
            </a:extLst>
          </p:cNvPr>
          <p:cNvSpPr txBox="1"/>
          <p:nvPr/>
        </p:nvSpPr>
        <p:spPr>
          <a:xfrm>
            <a:off x="534497" y="3958174"/>
            <a:ext cx="3794758" cy="1200329"/>
          </a:xfrm>
          <a:prstGeom prst="rect">
            <a:avLst/>
          </a:prstGeom>
          <a:noFill/>
        </p:spPr>
        <p:txBody>
          <a:bodyPr wrap="square" rtlCol="0">
            <a:spAutoFit/>
          </a:bodyPr>
          <a:lstStyle/>
          <a:p>
            <a:r>
              <a:rPr lang="en-US" b="1" dirty="0">
                <a:solidFill>
                  <a:srgbClr val="002060"/>
                </a:solidFill>
              </a:rPr>
              <a:t>2019 </a:t>
            </a:r>
            <a:r>
              <a:rPr lang="en-US" b="1" dirty="0" err="1">
                <a:solidFill>
                  <a:srgbClr val="002060"/>
                </a:solidFill>
              </a:rPr>
              <a:t>Tequfah</a:t>
            </a:r>
            <a:br>
              <a:rPr lang="en-US" b="1" dirty="0">
                <a:solidFill>
                  <a:srgbClr val="002060"/>
                </a:solidFill>
              </a:rPr>
            </a:br>
            <a:r>
              <a:rPr lang="en-US" b="1" dirty="0">
                <a:solidFill>
                  <a:srgbClr val="002060"/>
                </a:solidFill>
              </a:rPr>
              <a:t>3/20/19    21:58 [9:28 PM] UTC</a:t>
            </a:r>
          </a:p>
          <a:p>
            <a:r>
              <a:rPr lang="en-US" b="1" dirty="0">
                <a:solidFill>
                  <a:srgbClr val="002060"/>
                </a:solidFill>
              </a:rPr>
              <a:t>The Night Season location for </a:t>
            </a:r>
            <a:br>
              <a:rPr lang="en-US" b="1" dirty="0">
                <a:solidFill>
                  <a:srgbClr val="002060"/>
                </a:solidFill>
              </a:rPr>
            </a:br>
            <a:r>
              <a:rPr lang="en-US" b="1" dirty="0" err="1">
                <a:solidFill>
                  <a:srgbClr val="002060"/>
                </a:solidFill>
              </a:rPr>
              <a:t>Teq</a:t>
            </a:r>
            <a:r>
              <a:rPr lang="en-US" b="1" dirty="0">
                <a:solidFill>
                  <a:srgbClr val="002060"/>
                </a:solidFill>
              </a:rPr>
              <a:t>. 2019 … </a:t>
            </a:r>
          </a:p>
        </p:txBody>
      </p:sp>
      <p:sp>
        <p:nvSpPr>
          <p:cNvPr id="9" name="Rectangle 8">
            <a:extLst>
              <a:ext uri="{FF2B5EF4-FFF2-40B4-BE49-F238E27FC236}">
                <a16:creationId xmlns:a16="http://schemas.microsoft.com/office/drawing/2014/main" id="{2302B374-910B-6CF1-456E-863ACACB28DD}"/>
              </a:ext>
            </a:extLst>
          </p:cNvPr>
          <p:cNvSpPr/>
          <p:nvPr/>
        </p:nvSpPr>
        <p:spPr>
          <a:xfrm>
            <a:off x="866430" y="1902502"/>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
        <p:nvSpPr>
          <p:cNvPr id="11" name="TextBox 10">
            <a:extLst>
              <a:ext uri="{FF2B5EF4-FFF2-40B4-BE49-F238E27FC236}">
                <a16:creationId xmlns:a16="http://schemas.microsoft.com/office/drawing/2014/main" id="{EE5E44D7-5183-4EB0-81EB-8B19B5857CA3}"/>
              </a:ext>
            </a:extLst>
          </p:cNvPr>
          <p:cNvSpPr txBox="1"/>
          <p:nvPr/>
        </p:nvSpPr>
        <p:spPr>
          <a:xfrm>
            <a:off x="5113984" y="4141054"/>
            <a:ext cx="3794758" cy="1200329"/>
          </a:xfrm>
          <a:prstGeom prst="rect">
            <a:avLst/>
          </a:prstGeom>
          <a:noFill/>
        </p:spPr>
        <p:txBody>
          <a:bodyPr wrap="square" rtlCol="0">
            <a:spAutoFit/>
          </a:bodyPr>
          <a:lstStyle/>
          <a:p>
            <a:pPr algn="ctr"/>
            <a:r>
              <a:rPr lang="en-US" b="1" dirty="0">
                <a:solidFill>
                  <a:schemeClr val="bg1"/>
                </a:solidFill>
              </a:rPr>
              <a:t>Let’s try to trust that these world maps from Time &amp; Date.com are accurate as they chart the movements of the heavenly bodies.</a:t>
            </a:r>
          </a:p>
        </p:txBody>
      </p:sp>
    </p:spTree>
    <p:extLst>
      <p:ext uri="{BB962C8B-B14F-4D97-AF65-F5344CB8AC3E}">
        <p14:creationId xmlns:p14="http://schemas.microsoft.com/office/powerpoint/2010/main" val="13286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7FFC5-9DAD-F86C-EA34-FA037425E44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9484" y="-6038119"/>
            <a:ext cx="11350782" cy="6664463"/>
          </a:xfrm>
          <a:prstGeom prst="rect">
            <a:avLst/>
          </a:prstGeom>
          <a:ln>
            <a:solidFill>
              <a:schemeClr val="tx1"/>
            </a:solidFill>
          </a:ln>
        </p:spPr>
      </p:pic>
      <p:pic>
        <p:nvPicPr>
          <p:cNvPr id="4" name="Picture 3">
            <a:extLst>
              <a:ext uri="{FF2B5EF4-FFF2-40B4-BE49-F238E27FC236}">
                <a16:creationId xmlns:a16="http://schemas.microsoft.com/office/drawing/2014/main" id="{D7C36DA8-C3D3-BB37-2798-82B5F5C413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484" y="626344"/>
            <a:ext cx="11380086" cy="5963142"/>
          </a:xfrm>
          <a:prstGeom prst="rect">
            <a:avLst/>
          </a:prstGeom>
          <a:ln>
            <a:solidFill>
              <a:srgbClr val="002060"/>
            </a:solidFill>
          </a:ln>
        </p:spPr>
      </p:pic>
      <p:cxnSp>
        <p:nvCxnSpPr>
          <p:cNvPr id="6" name="Straight Arrow Connector 5">
            <a:extLst>
              <a:ext uri="{FF2B5EF4-FFF2-40B4-BE49-F238E27FC236}">
                <a16:creationId xmlns:a16="http://schemas.microsoft.com/office/drawing/2014/main" id="{B951B3B9-6770-7B7F-4E56-584EDCA35844}"/>
              </a:ext>
            </a:extLst>
          </p:cNvPr>
          <p:cNvCxnSpPr/>
          <p:nvPr/>
        </p:nvCxnSpPr>
        <p:spPr>
          <a:xfrm>
            <a:off x="7130528" y="647700"/>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D359B5-02FC-7601-A200-05284EB82FDC}"/>
              </a:ext>
            </a:extLst>
          </p:cNvPr>
          <p:cNvSpPr txBox="1"/>
          <p:nvPr/>
        </p:nvSpPr>
        <p:spPr>
          <a:xfrm>
            <a:off x="3029959" y="626344"/>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2020</a:t>
            </a:r>
          </a:p>
        </p:txBody>
      </p:sp>
      <p:cxnSp>
        <p:nvCxnSpPr>
          <p:cNvPr id="8" name="Straight Arrow Connector 7">
            <a:extLst>
              <a:ext uri="{FF2B5EF4-FFF2-40B4-BE49-F238E27FC236}">
                <a16:creationId xmlns:a16="http://schemas.microsoft.com/office/drawing/2014/main" id="{C5C1D3BE-1C86-0C69-71B1-27E3B0814903}"/>
              </a:ext>
            </a:extLst>
          </p:cNvPr>
          <p:cNvCxnSpPr/>
          <p:nvPr/>
        </p:nvCxnSpPr>
        <p:spPr>
          <a:xfrm>
            <a:off x="9829765" y="638908"/>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445257-3716-D014-B08C-483DF546B3B2}"/>
              </a:ext>
            </a:extLst>
          </p:cNvPr>
          <p:cNvCxnSpPr>
            <a:cxnSpLocks/>
          </p:cNvCxnSpPr>
          <p:nvPr/>
        </p:nvCxnSpPr>
        <p:spPr>
          <a:xfrm>
            <a:off x="7295002" y="793426"/>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A6558F-2EFA-3FEF-5A5E-AC2B1DCF000C}"/>
              </a:ext>
            </a:extLst>
          </p:cNvPr>
          <p:cNvSpPr txBox="1"/>
          <p:nvPr/>
        </p:nvSpPr>
        <p:spPr>
          <a:xfrm>
            <a:off x="4198621" y="4443147"/>
            <a:ext cx="3794758" cy="1200329"/>
          </a:xfrm>
          <a:prstGeom prst="rect">
            <a:avLst/>
          </a:prstGeom>
          <a:noFill/>
        </p:spPr>
        <p:txBody>
          <a:bodyPr wrap="square" rtlCol="0">
            <a:spAutoFit/>
          </a:bodyPr>
          <a:lstStyle/>
          <a:p>
            <a:r>
              <a:rPr lang="en-US" b="1" dirty="0">
                <a:solidFill>
                  <a:schemeClr val="bg1"/>
                </a:solidFill>
              </a:rPr>
              <a:t>2020 </a:t>
            </a:r>
            <a:r>
              <a:rPr lang="en-US" b="1" dirty="0" err="1">
                <a:solidFill>
                  <a:schemeClr val="bg1"/>
                </a:solidFill>
              </a:rPr>
              <a:t>Tequfah</a:t>
            </a:r>
            <a:br>
              <a:rPr lang="en-US" b="1" dirty="0">
                <a:solidFill>
                  <a:schemeClr val="bg1"/>
                </a:solidFill>
              </a:rPr>
            </a:br>
            <a:r>
              <a:rPr lang="en-US" b="1" dirty="0">
                <a:solidFill>
                  <a:schemeClr val="bg1"/>
                </a:solidFill>
              </a:rPr>
              <a:t>3/20/20   3:48 AM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2001 … </a:t>
            </a:r>
          </a:p>
        </p:txBody>
      </p:sp>
      <p:sp>
        <p:nvSpPr>
          <p:cNvPr id="11" name="TextBox 10">
            <a:extLst>
              <a:ext uri="{FF2B5EF4-FFF2-40B4-BE49-F238E27FC236}">
                <a16:creationId xmlns:a16="http://schemas.microsoft.com/office/drawing/2014/main" id="{8720BDE3-DCE4-82A2-65B5-15E7E1A8FB78}"/>
              </a:ext>
            </a:extLst>
          </p:cNvPr>
          <p:cNvSpPr txBox="1"/>
          <p:nvPr/>
        </p:nvSpPr>
        <p:spPr>
          <a:xfrm>
            <a:off x="7311430" y="1022052"/>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5.5 time zones</a:t>
            </a:r>
          </a:p>
        </p:txBody>
      </p:sp>
      <p:sp>
        <p:nvSpPr>
          <p:cNvPr id="12" name="Rectangle 11">
            <a:extLst>
              <a:ext uri="{FF2B5EF4-FFF2-40B4-BE49-F238E27FC236}">
                <a16:creationId xmlns:a16="http://schemas.microsoft.com/office/drawing/2014/main" id="{1B2A485B-D8C3-DFA2-3E05-0CB861397E32}"/>
              </a:ext>
            </a:extLst>
          </p:cNvPr>
          <p:cNvSpPr/>
          <p:nvPr/>
        </p:nvSpPr>
        <p:spPr>
          <a:xfrm>
            <a:off x="341858" y="2424674"/>
            <a:ext cx="2991608"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chemeClr val="bg1"/>
                </a:solidFill>
                <a:effectLst>
                  <a:glow rad="177800">
                    <a:srgbClr val="091792"/>
                  </a:glow>
                </a:effectLst>
              </a:rPr>
              <a:t>Note the</a:t>
            </a:r>
          </a:p>
          <a:p>
            <a:pPr algn="ctr"/>
            <a:r>
              <a:rPr lang="en-US" sz="3200" b="1" cap="none" spc="0" dirty="0">
                <a:ln/>
                <a:solidFill>
                  <a:schemeClr val="bg1"/>
                </a:solidFill>
                <a:effectLst>
                  <a:glow rad="177800">
                    <a:srgbClr val="091792"/>
                  </a:glow>
                </a:effectLst>
              </a:rPr>
              <a:t>Sun?  Moon?</a:t>
            </a:r>
            <a:br>
              <a:rPr lang="en-US" sz="3200" b="1" cap="none" spc="0" dirty="0">
                <a:ln/>
                <a:solidFill>
                  <a:schemeClr val="bg1"/>
                </a:solidFill>
                <a:effectLst>
                  <a:glow rad="177800">
                    <a:srgbClr val="091792"/>
                  </a:glow>
                </a:effectLst>
              </a:rPr>
            </a:br>
            <a:r>
              <a:rPr lang="en-US" sz="3200" b="1" cap="none" spc="0" dirty="0">
                <a:ln/>
                <a:solidFill>
                  <a:schemeClr val="bg1"/>
                </a:solidFill>
                <a:effectLst>
                  <a:glow rad="177800">
                    <a:srgbClr val="091792"/>
                  </a:glow>
                </a:effectLst>
              </a:rPr>
              <a:t>position according to </a:t>
            </a:r>
            <a:br>
              <a:rPr lang="en-US" sz="3200" b="1" cap="none" spc="0" dirty="0">
                <a:ln/>
                <a:solidFill>
                  <a:schemeClr val="bg1"/>
                </a:solidFill>
                <a:effectLst>
                  <a:glow rad="177800">
                    <a:srgbClr val="091792"/>
                  </a:glow>
                </a:effectLst>
              </a:rPr>
            </a:br>
            <a:r>
              <a:rPr lang="en-US" sz="3200" b="1" cap="none" spc="0" dirty="0">
                <a:ln/>
                <a:solidFill>
                  <a:schemeClr val="bg1"/>
                </a:solidFill>
                <a:effectLst>
                  <a:glow rad="177800">
                    <a:srgbClr val="091792"/>
                  </a:glow>
                </a:effectLst>
              </a:rPr>
              <a:t>the </a:t>
            </a:r>
            <a:r>
              <a:rPr lang="en-US" sz="3200" b="1" cap="none" spc="0" dirty="0">
                <a:ln/>
                <a:solidFill>
                  <a:srgbClr val="FF0000"/>
                </a:solidFill>
                <a:effectLst>
                  <a:glow rad="177800">
                    <a:srgbClr val="091792"/>
                  </a:glow>
                </a:effectLst>
              </a:rPr>
              <a:t>red marker </a:t>
            </a:r>
            <a:r>
              <a:rPr lang="en-US" sz="3200" b="1" cap="none" spc="0" dirty="0">
                <a:ln/>
                <a:solidFill>
                  <a:schemeClr val="bg1"/>
                </a:solidFill>
                <a:effectLst>
                  <a:glow rad="177800">
                    <a:srgbClr val="091792"/>
                  </a:glow>
                </a:effectLst>
              </a:rPr>
              <a:t>from now on.</a:t>
            </a:r>
          </a:p>
        </p:txBody>
      </p:sp>
      <p:sp>
        <p:nvSpPr>
          <p:cNvPr id="13" name="Rectangle 12">
            <a:extLst>
              <a:ext uri="{FF2B5EF4-FFF2-40B4-BE49-F238E27FC236}">
                <a16:creationId xmlns:a16="http://schemas.microsoft.com/office/drawing/2014/main" id="{611ECC16-579D-2047-F6FD-CD66567F3602}"/>
              </a:ext>
            </a:extLst>
          </p:cNvPr>
          <p:cNvSpPr/>
          <p:nvPr/>
        </p:nvSpPr>
        <p:spPr>
          <a:xfrm>
            <a:off x="6899784" y="4556508"/>
            <a:ext cx="4760482"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chemeClr val="bg1"/>
                </a:solidFill>
                <a:effectLst>
                  <a:glow rad="177800">
                    <a:srgbClr val="091792"/>
                  </a:glow>
                </a:effectLst>
              </a:rPr>
              <a:t>Will the sun follow </a:t>
            </a:r>
            <a:br>
              <a:rPr lang="en-US" sz="3200" b="1" cap="none" spc="0" dirty="0">
                <a:ln/>
                <a:solidFill>
                  <a:schemeClr val="bg1"/>
                </a:solidFill>
                <a:effectLst>
                  <a:glow rad="177800">
                    <a:srgbClr val="091792"/>
                  </a:glow>
                </a:effectLst>
              </a:rPr>
            </a:br>
            <a:r>
              <a:rPr lang="en-US" sz="3200" b="1" cap="none" spc="0" dirty="0">
                <a:ln/>
                <a:solidFill>
                  <a:schemeClr val="bg1"/>
                </a:solidFill>
                <a:effectLst>
                  <a:glow rad="177800">
                    <a:srgbClr val="091792"/>
                  </a:glow>
                </a:effectLst>
              </a:rPr>
              <a:t>the </a:t>
            </a:r>
            <a:r>
              <a:rPr lang="en-US" sz="3200" b="1" cap="none" spc="0" dirty="0">
                <a:ln/>
                <a:solidFill>
                  <a:srgbClr val="FF0000"/>
                </a:solidFill>
                <a:effectLst>
                  <a:glow rad="177800">
                    <a:srgbClr val="091792"/>
                  </a:glow>
                </a:effectLst>
              </a:rPr>
              <a:t>red marker</a:t>
            </a:r>
            <a:r>
              <a:rPr lang="en-US" sz="3200" b="1" dirty="0">
                <a:ln/>
                <a:solidFill>
                  <a:schemeClr val="bg1"/>
                </a:solidFill>
                <a:effectLst>
                  <a:glow rad="177800">
                    <a:srgbClr val="091792"/>
                  </a:glow>
                </a:effectLst>
              </a:rPr>
              <a:t>?  And if so, will that mean anything?</a:t>
            </a:r>
            <a:endParaRPr lang="en-US" sz="3200" b="1" cap="none" spc="0" dirty="0">
              <a:ln/>
              <a:solidFill>
                <a:schemeClr val="bg1"/>
              </a:solidFill>
              <a:effectLst>
                <a:glow rad="177800">
                  <a:srgbClr val="091792"/>
                </a:glow>
              </a:effectLst>
            </a:endParaRPr>
          </a:p>
        </p:txBody>
      </p:sp>
      <p:cxnSp>
        <p:nvCxnSpPr>
          <p:cNvPr id="5" name="Straight Arrow Connector 4">
            <a:extLst>
              <a:ext uri="{FF2B5EF4-FFF2-40B4-BE49-F238E27FC236}">
                <a16:creationId xmlns:a16="http://schemas.microsoft.com/office/drawing/2014/main" id="{570D5C9D-FFFA-488B-8D9B-00B9C4F1FE96}"/>
              </a:ext>
            </a:extLst>
          </p:cNvPr>
          <p:cNvCxnSpPr/>
          <p:nvPr/>
        </p:nvCxnSpPr>
        <p:spPr>
          <a:xfrm>
            <a:off x="7701679" y="3248951"/>
            <a:ext cx="729465" cy="688368"/>
          </a:xfrm>
          <a:prstGeom prst="straightConnector1">
            <a:avLst/>
          </a:prstGeom>
          <a:ln w="57150">
            <a:solidFill>
              <a:srgbClr val="0000FF"/>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48EE9A-A7D7-44F5-AF4A-274A2F15C82B}"/>
              </a:ext>
            </a:extLst>
          </p:cNvPr>
          <p:cNvCxnSpPr>
            <a:cxnSpLocks/>
          </p:cNvCxnSpPr>
          <p:nvPr/>
        </p:nvCxnSpPr>
        <p:spPr>
          <a:xfrm flipH="1">
            <a:off x="10154510" y="2496620"/>
            <a:ext cx="859387" cy="821510"/>
          </a:xfrm>
          <a:prstGeom prst="straightConnector1">
            <a:avLst/>
          </a:prstGeom>
          <a:ln w="57150">
            <a:solidFill>
              <a:srgbClr val="0000FF"/>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4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71C04D-28D7-6689-22A9-D311A65972C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9484" y="-6038119"/>
            <a:ext cx="11350782" cy="6664463"/>
          </a:xfrm>
          <a:prstGeom prst="rect">
            <a:avLst/>
          </a:prstGeom>
          <a:ln>
            <a:solidFill>
              <a:schemeClr val="tx1"/>
            </a:solidFill>
          </a:ln>
        </p:spPr>
      </p:pic>
      <p:pic>
        <p:nvPicPr>
          <p:cNvPr id="4" name="Picture 3">
            <a:extLst>
              <a:ext uri="{FF2B5EF4-FFF2-40B4-BE49-F238E27FC236}">
                <a16:creationId xmlns:a16="http://schemas.microsoft.com/office/drawing/2014/main" id="{BBAE09FB-CE16-76D1-AA2D-04F9C7A046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484" y="626344"/>
            <a:ext cx="11405804" cy="6003056"/>
          </a:xfrm>
          <a:prstGeom prst="rect">
            <a:avLst/>
          </a:prstGeom>
          <a:ln>
            <a:solidFill>
              <a:srgbClr val="002060"/>
            </a:solidFill>
          </a:ln>
        </p:spPr>
      </p:pic>
      <p:cxnSp>
        <p:nvCxnSpPr>
          <p:cNvPr id="6" name="Straight Arrow Connector 5">
            <a:extLst>
              <a:ext uri="{FF2B5EF4-FFF2-40B4-BE49-F238E27FC236}">
                <a16:creationId xmlns:a16="http://schemas.microsoft.com/office/drawing/2014/main" id="{4252F8E7-25F5-F211-13CB-1BF25702B221}"/>
              </a:ext>
            </a:extLst>
          </p:cNvPr>
          <p:cNvCxnSpPr/>
          <p:nvPr/>
        </p:nvCxnSpPr>
        <p:spPr>
          <a:xfrm>
            <a:off x="4378537" y="647700"/>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118907-32C3-F2CE-11F0-939B6F45DE39}"/>
              </a:ext>
            </a:extLst>
          </p:cNvPr>
          <p:cNvSpPr txBox="1"/>
          <p:nvPr/>
        </p:nvSpPr>
        <p:spPr>
          <a:xfrm>
            <a:off x="553882" y="626344"/>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2021</a:t>
            </a:r>
          </a:p>
        </p:txBody>
      </p:sp>
      <p:cxnSp>
        <p:nvCxnSpPr>
          <p:cNvPr id="8" name="Straight Arrow Connector 7">
            <a:extLst>
              <a:ext uri="{FF2B5EF4-FFF2-40B4-BE49-F238E27FC236}">
                <a16:creationId xmlns:a16="http://schemas.microsoft.com/office/drawing/2014/main" id="{F4ADD840-5C9D-C5A1-40FC-FCECCEB30275}"/>
              </a:ext>
            </a:extLst>
          </p:cNvPr>
          <p:cNvCxnSpPr/>
          <p:nvPr/>
        </p:nvCxnSpPr>
        <p:spPr>
          <a:xfrm>
            <a:off x="7130528" y="647700"/>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B59ADD-6E9D-9478-69FB-BEFB45A380E8}"/>
              </a:ext>
            </a:extLst>
          </p:cNvPr>
          <p:cNvSpPr txBox="1"/>
          <p:nvPr/>
        </p:nvSpPr>
        <p:spPr>
          <a:xfrm>
            <a:off x="4481469" y="4468686"/>
            <a:ext cx="3794758" cy="1200329"/>
          </a:xfrm>
          <a:prstGeom prst="rect">
            <a:avLst/>
          </a:prstGeom>
          <a:noFill/>
        </p:spPr>
        <p:txBody>
          <a:bodyPr wrap="square" rtlCol="0">
            <a:spAutoFit/>
          </a:bodyPr>
          <a:lstStyle/>
          <a:p>
            <a:r>
              <a:rPr lang="en-US" b="1" dirty="0">
                <a:solidFill>
                  <a:srgbClr val="002060"/>
                </a:solidFill>
              </a:rPr>
              <a:t>2021 </a:t>
            </a:r>
            <a:r>
              <a:rPr lang="en-US" b="1" dirty="0" err="1">
                <a:solidFill>
                  <a:srgbClr val="002060"/>
                </a:solidFill>
              </a:rPr>
              <a:t>Tequfah</a:t>
            </a:r>
            <a:br>
              <a:rPr lang="en-US" b="1" dirty="0">
                <a:solidFill>
                  <a:srgbClr val="002060"/>
                </a:solidFill>
              </a:rPr>
            </a:br>
            <a:r>
              <a:rPr lang="en-US" b="1" dirty="0">
                <a:solidFill>
                  <a:srgbClr val="002060"/>
                </a:solidFill>
              </a:rPr>
              <a:t>3/20/21    9:36 AM UTC</a:t>
            </a:r>
          </a:p>
          <a:p>
            <a:r>
              <a:rPr lang="en-US" b="1" dirty="0">
                <a:solidFill>
                  <a:srgbClr val="002060"/>
                </a:solidFill>
              </a:rPr>
              <a:t>The Night Season location </a:t>
            </a:r>
            <a:br>
              <a:rPr lang="en-US" b="1" dirty="0">
                <a:solidFill>
                  <a:srgbClr val="002060"/>
                </a:solidFill>
              </a:rPr>
            </a:br>
            <a:r>
              <a:rPr lang="en-US" b="1" dirty="0">
                <a:solidFill>
                  <a:srgbClr val="002060"/>
                </a:solidFill>
              </a:rPr>
              <a:t>for </a:t>
            </a:r>
            <a:r>
              <a:rPr lang="en-US" b="1" dirty="0" err="1">
                <a:solidFill>
                  <a:srgbClr val="002060"/>
                </a:solidFill>
              </a:rPr>
              <a:t>Teq</a:t>
            </a:r>
            <a:r>
              <a:rPr lang="en-US" b="1" dirty="0">
                <a:solidFill>
                  <a:srgbClr val="002060"/>
                </a:solidFill>
              </a:rPr>
              <a:t>. 2021 … </a:t>
            </a:r>
          </a:p>
        </p:txBody>
      </p:sp>
      <p:sp>
        <p:nvSpPr>
          <p:cNvPr id="10" name="TextBox 9">
            <a:extLst>
              <a:ext uri="{FF2B5EF4-FFF2-40B4-BE49-F238E27FC236}">
                <a16:creationId xmlns:a16="http://schemas.microsoft.com/office/drawing/2014/main" id="{A9D92A87-1C09-7179-CE81-590D98FD0F99}"/>
              </a:ext>
            </a:extLst>
          </p:cNvPr>
          <p:cNvSpPr txBox="1"/>
          <p:nvPr/>
        </p:nvSpPr>
        <p:spPr>
          <a:xfrm>
            <a:off x="4585977" y="995676"/>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5.5 time zones</a:t>
            </a:r>
          </a:p>
        </p:txBody>
      </p:sp>
      <p:cxnSp>
        <p:nvCxnSpPr>
          <p:cNvPr id="11" name="Straight Arrow Connector 10">
            <a:extLst>
              <a:ext uri="{FF2B5EF4-FFF2-40B4-BE49-F238E27FC236}">
                <a16:creationId xmlns:a16="http://schemas.microsoft.com/office/drawing/2014/main" id="{FB1DF3E1-2766-F20F-1453-9E8F9D318F0D}"/>
              </a:ext>
            </a:extLst>
          </p:cNvPr>
          <p:cNvCxnSpPr>
            <a:cxnSpLocks/>
          </p:cNvCxnSpPr>
          <p:nvPr/>
        </p:nvCxnSpPr>
        <p:spPr>
          <a:xfrm>
            <a:off x="4589904" y="813208"/>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98FEB8A-FED7-8A0B-C7BC-6FC664830931}"/>
              </a:ext>
            </a:extLst>
          </p:cNvPr>
          <p:cNvSpPr/>
          <p:nvPr/>
        </p:nvSpPr>
        <p:spPr>
          <a:xfrm>
            <a:off x="6993633" y="1403948"/>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113305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6A3E9D-CB14-3E20-4A96-669781BD1B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810" y="638483"/>
            <a:ext cx="11350780" cy="5994546"/>
          </a:xfrm>
          <a:prstGeom prst="rect">
            <a:avLst/>
          </a:prstGeom>
          <a:ln>
            <a:solidFill>
              <a:srgbClr val="002060"/>
            </a:solidFill>
          </a:ln>
        </p:spPr>
      </p:pic>
      <p:sp>
        <p:nvSpPr>
          <p:cNvPr id="4" name="TextBox 3">
            <a:extLst>
              <a:ext uri="{FF2B5EF4-FFF2-40B4-BE49-F238E27FC236}">
                <a16:creationId xmlns:a16="http://schemas.microsoft.com/office/drawing/2014/main" id="{A1DC3AF8-9A4E-AA9A-0C58-3F6FA68AFCD6}"/>
              </a:ext>
            </a:extLst>
          </p:cNvPr>
          <p:cNvSpPr txBox="1"/>
          <p:nvPr/>
        </p:nvSpPr>
        <p:spPr>
          <a:xfrm>
            <a:off x="8862605" y="626344"/>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2022</a:t>
            </a:r>
          </a:p>
        </p:txBody>
      </p:sp>
      <p:pic>
        <p:nvPicPr>
          <p:cNvPr id="5" name="Picture 4">
            <a:extLst>
              <a:ext uri="{FF2B5EF4-FFF2-40B4-BE49-F238E27FC236}">
                <a16:creationId xmlns:a16="http://schemas.microsoft.com/office/drawing/2014/main" id="{BE4A928F-53C3-E789-4B15-CFB0AFFF0BF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9484" y="-6038119"/>
            <a:ext cx="11350782" cy="6664463"/>
          </a:xfrm>
          <a:prstGeom prst="rect">
            <a:avLst/>
          </a:prstGeom>
          <a:ln>
            <a:solidFill>
              <a:schemeClr val="tx1"/>
            </a:solidFill>
          </a:ln>
        </p:spPr>
      </p:pic>
      <p:sp>
        <p:nvSpPr>
          <p:cNvPr id="6" name="TextBox 5">
            <a:extLst>
              <a:ext uri="{FF2B5EF4-FFF2-40B4-BE49-F238E27FC236}">
                <a16:creationId xmlns:a16="http://schemas.microsoft.com/office/drawing/2014/main" id="{47E6F136-CE97-6A28-2C1D-88D72E4A5D48}"/>
              </a:ext>
            </a:extLst>
          </p:cNvPr>
          <p:cNvSpPr txBox="1"/>
          <p:nvPr/>
        </p:nvSpPr>
        <p:spPr>
          <a:xfrm>
            <a:off x="4585977" y="4468686"/>
            <a:ext cx="3794758" cy="1200329"/>
          </a:xfrm>
          <a:prstGeom prst="rect">
            <a:avLst/>
          </a:prstGeom>
          <a:noFill/>
        </p:spPr>
        <p:txBody>
          <a:bodyPr wrap="square" rtlCol="0">
            <a:spAutoFit/>
          </a:bodyPr>
          <a:lstStyle/>
          <a:p>
            <a:r>
              <a:rPr lang="en-US" b="1" dirty="0">
                <a:solidFill>
                  <a:srgbClr val="002060"/>
                </a:solidFill>
              </a:rPr>
              <a:t>2022 </a:t>
            </a:r>
            <a:r>
              <a:rPr lang="en-US" b="1" dirty="0" err="1">
                <a:solidFill>
                  <a:srgbClr val="002060"/>
                </a:solidFill>
              </a:rPr>
              <a:t>Tequfah</a:t>
            </a:r>
            <a:br>
              <a:rPr lang="en-US" b="1" dirty="0">
                <a:solidFill>
                  <a:srgbClr val="002060"/>
                </a:solidFill>
              </a:rPr>
            </a:br>
            <a:r>
              <a:rPr lang="en-US" b="1" dirty="0">
                <a:solidFill>
                  <a:srgbClr val="002060"/>
                </a:solidFill>
              </a:rPr>
              <a:t>3/20/22   15:32 [3:32 PM] UTC</a:t>
            </a:r>
          </a:p>
          <a:p>
            <a:r>
              <a:rPr lang="en-US" b="1" dirty="0">
                <a:solidFill>
                  <a:srgbClr val="002060"/>
                </a:solidFill>
              </a:rPr>
              <a:t>The Night Season location </a:t>
            </a:r>
            <a:br>
              <a:rPr lang="en-US" b="1" dirty="0">
                <a:solidFill>
                  <a:srgbClr val="002060"/>
                </a:solidFill>
              </a:rPr>
            </a:br>
            <a:r>
              <a:rPr lang="en-US" b="1" dirty="0">
                <a:solidFill>
                  <a:srgbClr val="002060"/>
                </a:solidFill>
              </a:rPr>
              <a:t>for </a:t>
            </a:r>
            <a:r>
              <a:rPr lang="en-US" b="1" dirty="0" err="1">
                <a:solidFill>
                  <a:srgbClr val="002060"/>
                </a:solidFill>
              </a:rPr>
              <a:t>Teq</a:t>
            </a:r>
            <a:r>
              <a:rPr lang="en-US" b="1" dirty="0">
                <a:solidFill>
                  <a:srgbClr val="002060"/>
                </a:solidFill>
              </a:rPr>
              <a:t>. 2022 … </a:t>
            </a:r>
          </a:p>
        </p:txBody>
      </p:sp>
      <p:cxnSp>
        <p:nvCxnSpPr>
          <p:cNvPr id="9" name="Straight Arrow Connector 8">
            <a:extLst>
              <a:ext uri="{FF2B5EF4-FFF2-40B4-BE49-F238E27FC236}">
                <a16:creationId xmlns:a16="http://schemas.microsoft.com/office/drawing/2014/main" id="{DBA18E09-E254-6860-AAB6-A5ED3B2845D7}"/>
              </a:ext>
            </a:extLst>
          </p:cNvPr>
          <p:cNvCxnSpPr/>
          <p:nvPr/>
        </p:nvCxnSpPr>
        <p:spPr>
          <a:xfrm>
            <a:off x="1524455" y="647700"/>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116CF15-2CB6-10C1-A40B-EF6484C846F8}"/>
              </a:ext>
            </a:extLst>
          </p:cNvPr>
          <p:cNvSpPr txBox="1"/>
          <p:nvPr/>
        </p:nvSpPr>
        <p:spPr>
          <a:xfrm>
            <a:off x="1799812" y="1023010"/>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accent4"/>
                </a:solidFill>
              </a:rPr>
              <a:t>Approx 6 time zones</a:t>
            </a:r>
          </a:p>
        </p:txBody>
      </p:sp>
      <p:cxnSp>
        <p:nvCxnSpPr>
          <p:cNvPr id="11" name="Straight Arrow Connector 10">
            <a:extLst>
              <a:ext uri="{FF2B5EF4-FFF2-40B4-BE49-F238E27FC236}">
                <a16:creationId xmlns:a16="http://schemas.microsoft.com/office/drawing/2014/main" id="{260BA530-2425-C409-AB29-0051F3CB395E}"/>
              </a:ext>
            </a:extLst>
          </p:cNvPr>
          <p:cNvCxnSpPr>
            <a:cxnSpLocks/>
          </p:cNvCxnSpPr>
          <p:nvPr/>
        </p:nvCxnSpPr>
        <p:spPr>
          <a:xfrm>
            <a:off x="1799812" y="839585"/>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0957718-B01E-30A2-F515-6CB8B57DCE45}"/>
              </a:ext>
            </a:extLst>
          </p:cNvPr>
          <p:cNvCxnSpPr/>
          <p:nvPr/>
        </p:nvCxnSpPr>
        <p:spPr>
          <a:xfrm>
            <a:off x="4387329" y="647700"/>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868C3FB-E31A-143A-089F-FED366BAFD5D}"/>
              </a:ext>
            </a:extLst>
          </p:cNvPr>
          <p:cNvSpPr/>
          <p:nvPr/>
        </p:nvSpPr>
        <p:spPr>
          <a:xfrm>
            <a:off x="3096670" y="2389314"/>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889393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649" y="-44942"/>
            <a:ext cx="11241167" cy="6629167"/>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7650" y="-5827833"/>
            <a:ext cx="11241166" cy="666446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991725" y="746631"/>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D6203F-4EF0-61E4-FE1A-43FB0E60210D}"/>
              </a:ext>
            </a:extLst>
          </p:cNvPr>
          <p:cNvSpPr txBox="1"/>
          <p:nvPr/>
        </p:nvSpPr>
        <p:spPr>
          <a:xfrm>
            <a:off x="5361434" y="4195358"/>
            <a:ext cx="3794758" cy="1200329"/>
          </a:xfrm>
          <a:prstGeom prst="rect">
            <a:avLst/>
          </a:prstGeom>
          <a:noFill/>
        </p:spPr>
        <p:txBody>
          <a:bodyPr wrap="square" rtlCol="0">
            <a:spAutoFit/>
          </a:bodyPr>
          <a:lstStyle/>
          <a:p>
            <a:r>
              <a:rPr lang="en-US" b="1" dirty="0">
                <a:solidFill>
                  <a:schemeClr val="bg1"/>
                </a:solidFill>
              </a:rPr>
              <a:t>2023 </a:t>
            </a:r>
            <a:r>
              <a:rPr lang="en-US" b="1" dirty="0" err="1">
                <a:solidFill>
                  <a:schemeClr val="bg1"/>
                </a:solidFill>
              </a:rPr>
              <a:t>Tequfah</a:t>
            </a:r>
            <a:br>
              <a:rPr lang="en-US" b="1" dirty="0">
                <a:solidFill>
                  <a:schemeClr val="bg1"/>
                </a:solidFill>
              </a:rPr>
            </a:br>
            <a:r>
              <a:rPr lang="en-US" b="1" dirty="0">
                <a:solidFill>
                  <a:schemeClr val="bg1"/>
                </a:solidFill>
              </a:rPr>
              <a:t>3/20/23    21:24 [9:24 PM] UTC</a:t>
            </a:r>
          </a:p>
          <a:p>
            <a:r>
              <a:rPr lang="en-US" b="1" dirty="0">
                <a:solidFill>
                  <a:schemeClr val="bg1"/>
                </a:solidFill>
              </a:rPr>
              <a:t>The Night Season location for </a:t>
            </a:r>
            <a:br>
              <a:rPr lang="en-US" b="1" dirty="0">
                <a:solidFill>
                  <a:schemeClr val="bg1"/>
                </a:solidFill>
              </a:rPr>
            </a:br>
            <a:r>
              <a:rPr lang="en-US" b="1" dirty="0" err="1">
                <a:solidFill>
                  <a:schemeClr val="bg1"/>
                </a:solidFill>
              </a:rPr>
              <a:t>Teq</a:t>
            </a:r>
            <a:r>
              <a:rPr lang="en-US" b="1" dirty="0">
                <a:solidFill>
                  <a:schemeClr val="bg1"/>
                </a:solidFill>
              </a:rPr>
              <a:t>. 2023 … </a:t>
            </a:r>
          </a:p>
        </p:txBody>
      </p:sp>
      <p:sp>
        <p:nvSpPr>
          <p:cNvPr id="5" name="TextBox 4">
            <a:extLst>
              <a:ext uri="{FF2B5EF4-FFF2-40B4-BE49-F238E27FC236}">
                <a16:creationId xmlns:a16="http://schemas.microsoft.com/office/drawing/2014/main" id="{964752B8-2A53-5FE5-3780-65670A744734}"/>
              </a:ext>
            </a:extLst>
          </p:cNvPr>
          <p:cNvSpPr txBox="1"/>
          <p:nvPr/>
        </p:nvSpPr>
        <p:spPr>
          <a:xfrm>
            <a:off x="5739765" y="836630"/>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2023</a:t>
            </a:r>
          </a:p>
        </p:txBody>
      </p:sp>
      <p:cxnSp>
        <p:nvCxnSpPr>
          <p:cNvPr id="2" name="Straight Arrow Connector 1">
            <a:extLst>
              <a:ext uri="{FF2B5EF4-FFF2-40B4-BE49-F238E27FC236}">
                <a16:creationId xmlns:a16="http://schemas.microsoft.com/office/drawing/2014/main" id="{3B2D0D28-4986-E4B7-FAB4-F7ECB5A66541}"/>
              </a:ext>
            </a:extLst>
          </p:cNvPr>
          <p:cNvCxnSpPr>
            <a:cxnSpLocks/>
          </p:cNvCxnSpPr>
          <p:nvPr/>
        </p:nvCxnSpPr>
        <p:spPr>
          <a:xfrm>
            <a:off x="1441905" y="809625"/>
            <a:ext cx="0" cy="54102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80CF75-2701-1DB0-F318-E65484B5B9E1}"/>
              </a:ext>
            </a:extLst>
          </p:cNvPr>
          <p:cNvSpPr txBox="1"/>
          <p:nvPr/>
        </p:nvSpPr>
        <p:spPr>
          <a:xfrm>
            <a:off x="323848" y="1155162"/>
            <a:ext cx="1005928" cy="923330"/>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5.5 time zones</a:t>
            </a:r>
          </a:p>
        </p:txBody>
      </p:sp>
      <p:cxnSp>
        <p:nvCxnSpPr>
          <p:cNvPr id="11" name="Straight Arrow Connector 10">
            <a:extLst>
              <a:ext uri="{FF2B5EF4-FFF2-40B4-BE49-F238E27FC236}">
                <a16:creationId xmlns:a16="http://schemas.microsoft.com/office/drawing/2014/main" id="{77027272-325D-B117-4757-67D514C0AAD6}"/>
              </a:ext>
            </a:extLst>
          </p:cNvPr>
          <p:cNvCxnSpPr>
            <a:cxnSpLocks/>
          </p:cNvCxnSpPr>
          <p:nvPr/>
        </p:nvCxnSpPr>
        <p:spPr>
          <a:xfrm>
            <a:off x="-1019502" y="963020"/>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4938E8-1A7E-693C-AC78-58AEAA3E8664}"/>
              </a:ext>
            </a:extLst>
          </p:cNvPr>
          <p:cNvCxnSpPr>
            <a:cxnSpLocks/>
          </p:cNvCxnSpPr>
          <p:nvPr/>
        </p:nvCxnSpPr>
        <p:spPr>
          <a:xfrm>
            <a:off x="10092998" y="963020"/>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A2579B1-23B9-1561-04CE-CCF8C1742167}"/>
              </a:ext>
            </a:extLst>
          </p:cNvPr>
          <p:cNvSpPr/>
          <p:nvPr/>
        </p:nvSpPr>
        <p:spPr>
          <a:xfrm>
            <a:off x="174933" y="2348284"/>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1937570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3B9303-8951-1875-C053-AB9A40F3C6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1167" y="-72009"/>
            <a:ext cx="11207062" cy="6592824"/>
          </a:xfrm>
          <a:prstGeom prst="rect">
            <a:avLst/>
          </a:prstGeom>
          <a:ln>
            <a:solidFill>
              <a:schemeClr val="tx1"/>
            </a:solidFill>
          </a:ln>
        </p:spPr>
      </p:pic>
      <p:pic>
        <p:nvPicPr>
          <p:cNvPr id="9" name="Picture 8">
            <a:extLst>
              <a:ext uri="{FF2B5EF4-FFF2-40B4-BE49-F238E27FC236}">
                <a16:creationId xmlns:a16="http://schemas.microsoft.com/office/drawing/2014/main" id="{471D4141-CFAC-027F-5218-E0561772D9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1167" y="-5852430"/>
            <a:ext cx="11216997" cy="6522316"/>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C88D2BAE-8608-E26E-483D-392DEC16776C}"/>
              </a:ext>
            </a:extLst>
          </p:cNvPr>
          <p:cNvCxnSpPr/>
          <p:nvPr/>
        </p:nvCxnSpPr>
        <p:spPr>
          <a:xfrm>
            <a:off x="9903276" y="621843"/>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5C4D019-B634-D6FB-DDFC-408161DEFD6C}"/>
              </a:ext>
            </a:extLst>
          </p:cNvPr>
          <p:cNvCxnSpPr/>
          <p:nvPr/>
        </p:nvCxnSpPr>
        <p:spPr>
          <a:xfrm>
            <a:off x="7237584" y="649783"/>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37BE74-9A28-D73D-7B96-A89AB8ADBB3F}"/>
              </a:ext>
            </a:extLst>
          </p:cNvPr>
          <p:cNvCxnSpPr>
            <a:cxnSpLocks/>
          </p:cNvCxnSpPr>
          <p:nvPr/>
        </p:nvCxnSpPr>
        <p:spPr>
          <a:xfrm>
            <a:off x="7420721" y="879185"/>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C116CB-E767-1BC3-9BAB-AF6ABA9C13B4}"/>
              </a:ext>
            </a:extLst>
          </p:cNvPr>
          <p:cNvSpPr txBox="1"/>
          <p:nvPr/>
        </p:nvSpPr>
        <p:spPr>
          <a:xfrm>
            <a:off x="7391838" y="1049873"/>
            <a:ext cx="2324860" cy="369332"/>
          </a:xfrm>
          <a:prstGeom prst="rect">
            <a:avLst/>
          </a:prstGeom>
          <a:solidFill>
            <a:srgbClr val="002060"/>
          </a:solidFill>
          <a:scene3d>
            <a:camera prst="orthographicFront"/>
            <a:lightRig rig="threePt" dir="t"/>
          </a:scene3d>
          <a:sp3d>
            <a:bevelT/>
          </a:sp3d>
        </p:spPr>
        <p:txBody>
          <a:bodyPr wrap="square" rtlCol="0">
            <a:spAutoFit/>
          </a:bodyPr>
          <a:lstStyle/>
          <a:p>
            <a:r>
              <a:rPr lang="en-US" b="1" dirty="0">
                <a:solidFill>
                  <a:schemeClr val="bg1"/>
                </a:solidFill>
              </a:rPr>
              <a:t>Approx 5.5 time zones</a:t>
            </a:r>
          </a:p>
        </p:txBody>
      </p:sp>
      <p:sp>
        <p:nvSpPr>
          <p:cNvPr id="12" name="TextBox 11">
            <a:extLst>
              <a:ext uri="{FF2B5EF4-FFF2-40B4-BE49-F238E27FC236}">
                <a16:creationId xmlns:a16="http://schemas.microsoft.com/office/drawing/2014/main" id="{B47CEE2F-E366-B2C8-191E-6F863CE9FC0C}"/>
              </a:ext>
            </a:extLst>
          </p:cNvPr>
          <p:cNvSpPr txBox="1"/>
          <p:nvPr/>
        </p:nvSpPr>
        <p:spPr>
          <a:xfrm>
            <a:off x="7322165" y="3429000"/>
            <a:ext cx="2487417" cy="2031325"/>
          </a:xfrm>
          <a:prstGeom prst="rect">
            <a:avLst/>
          </a:prstGeom>
          <a:noFill/>
        </p:spPr>
        <p:txBody>
          <a:bodyPr wrap="square" rtlCol="0">
            <a:spAutoFit/>
          </a:bodyPr>
          <a:lstStyle/>
          <a:p>
            <a:r>
              <a:rPr lang="en-US" b="1" dirty="0">
                <a:solidFill>
                  <a:srgbClr val="002060"/>
                </a:solidFill>
              </a:rPr>
              <a:t>2024 </a:t>
            </a:r>
            <a:r>
              <a:rPr lang="en-US" b="1" dirty="0" err="1">
                <a:solidFill>
                  <a:srgbClr val="002060"/>
                </a:solidFill>
              </a:rPr>
              <a:t>Tequfah</a:t>
            </a:r>
            <a:br>
              <a:rPr lang="en-US" b="1" dirty="0">
                <a:solidFill>
                  <a:srgbClr val="002060"/>
                </a:solidFill>
              </a:rPr>
            </a:br>
            <a:r>
              <a:rPr lang="en-US" b="1" dirty="0">
                <a:solidFill>
                  <a:srgbClr val="002060"/>
                </a:solidFill>
              </a:rPr>
              <a:t>3/20/24   3:06 AM UTC</a:t>
            </a:r>
          </a:p>
          <a:p>
            <a:r>
              <a:rPr lang="en-US" b="1" dirty="0">
                <a:solidFill>
                  <a:srgbClr val="002060"/>
                </a:solidFill>
              </a:rPr>
              <a:t>The Night Season location from </a:t>
            </a:r>
            <a:r>
              <a:rPr lang="en-US" b="1" dirty="0" err="1">
                <a:solidFill>
                  <a:srgbClr val="002060"/>
                </a:solidFill>
              </a:rPr>
              <a:t>Teq</a:t>
            </a:r>
            <a:r>
              <a:rPr lang="en-US" b="1" dirty="0">
                <a:solidFill>
                  <a:srgbClr val="002060"/>
                </a:solidFill>
              </a:rPr>
              <a:t>. 2023 to </a:t>
            </a:r>
            <a:r>
              <a:rPr lang="en-US" b="1" dirty="0" err="1">
                <a:solidFill>
                  <a:srgbClr val="002060"/>
                </a:solidFill>
              </a:rPr>
              <a:t>Teq</a:t>
            </a:r>
            <a:r>
              <a:rPr lang="en-US" b="1" dirty="0">
                <a:solidFill>
                  <a:srgbClr val="002060"/>
                </a:solidFill>
              </a:rPr>
              <a:t>. 2024 moved west approx. 5.5 time zones.</a:t>
            </a:r>
          </a:p>
        </p:txBody>
      </p:sp>
      <p:sp>
        <p:nvSpPr>
          <p:cNvPr id="8" name="TextBox 7">
            <a:extLst>
              <a:ext uri="{FF2B5EF4-FFF2-40B4-BE49-F238E27FC236}">
                <a16:creationId xmlns:a16="http://schemas.microsoft.com/office/drawing/2014/main" id="{2B90F9EE-4CEF-EEB8-B56D-683699829843}"/>
              </a:ext>
            </a:extLst>
          </p:cNvPr>
          <p:cNvSpPr txBox="1"/>
          <p:nvPr/>
        </p:nvSpPr>
        <p:spPr>
          <a:xfrm>
            <a:off x="3092387" y="681371"/>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2024</a:t>
            </a:r>
          </a:p>
        </p:txBody>
      </p:sp>
      <p:sp>
        <p:nvSpPr>
          <p:cNvPr id="10" name="Rectangle 9">
            <a:extLst>
              <a:ext uri="{FF2B5EF4-FFF2-40B4-BE49-F238E27FC236}">
                <a16:creationId xmlns:a16="http://schemas.microsoft.com/office/drawing/2014/main" id="{A1EE9B3F-854F-0E8D-9FE1-C306F57B91FD}"/>
              </a:ext>
            </a:extLst>
          </p:cNvPr>
          <p:cNvSpPr/>
          <p:nvPr/>
        </p:nvSpPr>
        <p:spPr>
          <a:xfrm>
            <a:off x="7227649" y="1403948"/>
            <a:ext cx="2757591"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114737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57E80-A2FE-220F-D9C7-BAA4392B86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5052" y="515112"/>
            <a:ext cx="11353828" cy="6126480"/>
          </a:xfrm>
          <a:prstGeom prst="rect">
            <a:avLst/>
          </a:prstGeom>
          <a:ln>
            <a:solidFill>
              <a:schemeClr val="tx1"/>
            </a:solidFill>
          </a:ln>
        </p:spPr>
      </p:pic>
      <p:pic>
        <p:nvPicPr>
          <p:cNvPr id="9" name="Picture 8">
            <a:extLst>
              <a:ext uri="{FF2B5EF4-FFF2-40B4-BE49-F238E27FC236}">
                <a16:creationId xmlns:a16="http://schemas.microsoft.com/office/drawing/2014/main" id="{CBD0725D-6CC1-0E84-601C-6001E9F55F6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648" y="-6038119"/>
            <a:ext cx="11350782" cy="6664463"/>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45C4D019-B634-D6FB-DDFC-408161DEFD6C}"/>
              </a:ext>
            </a:extLst>
          </p:cNvPr>
          <p:cNvCxnSpPr/>
          <p:nvPr/>
        </p:nvCxnSpPr>
        <p:spPr>
          <a:xfrm>
            <a:off x="7357878" y="615762"/>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37BE74-9A28-D73D-7B96-A89AB8ADBB3F}"/>
              </a:ext>
            </a:extLst>
          </p:cNvPr>
          <p:cNvCxnSpPr>
            <a:cxnSpLocks/>
          </p:cNvCxnSpPr>
          <p:nvPr/>
        </p:nvCxnSpPr>
        <p:spPr>
          <a:xfrm>
            <a:off x="4758690" y="781810"/>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C116CB-E767-1BC3-9BAB-AF6ABA9C13B4}"/>
              </a:ext>
            </a:extLst>
          </p:cNvPr>
          <p:cNvSpPr txBox="1"/>
          <p:nvPr/>
        </p:nvSpPr>
        <p:spPr>
          <a:xfrm>
            <a:off x="4831842" y="938202"/>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accent4"/>
                </a:solidFill>
              </a:rPr>
              <a:t>Approx 6 time zones</a:t>
            </a:r>
          </a:p>
        </p:txBody>
      </p:sp>
      <p:sp>
        <p:nvSpPr>
          <p:cNvPr id="12" name="TextBox 11">
            <a:extLst>
              <a:ext uri="{FF2B5EF4-FFF2-40B4-BE49-F238E27FC236}">
                <a16:creationId xmlns:a16="http://schemas.microsoft.com/office/drawing/2014/main" id="{B47CEE2F-E366-B2C8-191E-6F863CE9FC0C}"/>
              </a:ext>
            </a:extLst>
          </p:cNvPr>
          <p:cNvSpPr txBox="1"/>
          <p:nvPr/>
        </p:nvSpPr>
        <p:spPr>
          <a:xfrm>
            <a:off x="753620" y="3101340"/>
            <a:ext cx="2324860" cy="2031325"/>
          </a:xfrm>
          <a:prstGeom prst="rect">
            <a:avLst/>
          </a:prstGeom>
          <a:noFill/>
        </p:spPr>
        <p:txBody>
          <a:bodyPr wrap="square" rtlCol="0">
            <a:spAutoFit/>
          </a:bodyPr>
          <a:lstStyle/>
          <a:p>
            <a:r>
              <a:rPr lang="en-US" b="1" dirty="0">
                <a:solidFill>
                  <a:schemeClr val="bg1"/>
                </a:solidFill>
              </a:rPr>
              <a:t>2025 </a:t>
            </a:r>
            <a:r>
              <a:rPr lang="en-US" b="1" dirty="0" err="1">
                <a:solidFill>
                  <a:schemeClr val="bg1"/>
                </a:solidFill>
              </a:rPr>
              <a:t>Tequfah</a:t>
            </a:r>
            <a:br>
              <a:rPr lang="en-US" b="1" dirty="0">
                <a:solidFill>
                  <a:schemeClr val="bg1"/>
                </a:solidFill>
              </a:rPr>
            </a:br>
            <a:r>
              <a:rPr lang="en-US" b="1" dirty="0">
                <a:solidFill>
                  <a:schemeClr val="bg1"/>
                </a:solidFill>
              </a:rPr>
              <a:t>3/20/25  9:01 AM UTC</a:t>
            </a:r>
          </a:p>
          <a:p>
            <a:r>
              <a:rPr lang="en-US" b="1" dirty="0">
                <a:solidFill>
                  <a:schemeClr val="bg1"/>
                </a:solidFill>
              </a:rPr>
              <a:t>The Night Season location from </a:t>
            </a:r>
            <a:r>
              <a:rPr lang="en-US" b="1" dirty="0" err="1">
                <a:solidFill>
                  <a:schemeClr val="bg1"/>
                </a:solidFill>
              </a:rPr>
              <a:t>Teq</a:t>
            </a:r>
            <a:r>
              <a:rPr lang="en-US" b="1" dirty="0">
                <a:solidFill>
                  <a:schemeClr val="bg1"/>
                </a:solidFill>
              </a:rPr>
              <a:t>. 2024 to </a:t>
            </a:r>
            <a:r>
              <a:rPr lang="en-US" b="1" dirty="0" err="1">
                <a:solidFill>
                  <a:schemeClr val="bg1"/>
                </a:solidFill>
              </a:rPr>
              <a:t>Teq</a:t>
            </a:r>
            <a:r>
              <a:rPr lang="en-US" b="1" dirty="0">
                <a:solidFill>
                  <a:schemeClr val="bg1"/>
                </a:solidFill>
              </a:rPr>
              <a:t>. 2025 moved west approx. 5.5 time zones.</a:t>
            </a:r>
          </a:p>
        </p:txBody>
      </p:sp>
      <p:cxnSp>
        <p:nvCxnSpPr>
          <p:cNvPr id="13" name="Straight Arrow Connector 12">
            <a:extLst>
              <a:ext uri="{FF2B5EF4-FFF2-40B4-BE49-F238E27FC236}">
                <a16:creationId xmlns:a16="http://schemas.microsoft.com/office/drawing/2014/main" id="{F563A5BC-CA3E-2A4F-D486-4DE5B6DCA9E9}"/>
              </a:ext>
            </a:extLst>
          </p:cNvPr>
          <p:cNvCxnSpPr/>
          <p:nvPr/>
        </p:nvCxnSpPr>
        <p:spPr>
          <a:xfrm>
            <a:off x="4583031" y="620262"/>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86EA74D-83F5-54A0-5A41-8DCD35803603}"/>
              </a:ext>
            </a:extLst>
          </p:cNvPr>
          <p:cNvSpPr txBox="1"/>
          <p:nvPr/>
        </p:nvSpPr>
        <p:spPr>
          <a:xfrm>
            <a:off x="563309" y="546948"/>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2025</a:t>
            </a:r>
          </a:p>
        </p:txBody>
      </p:sp>
      <p:sp>
        <p:nvSpPr>
          <p:cNvPr id="10" name="Rectangle 9">
            <a:extLst>
              <a:ext uri="{FF2B5EF4-FFF2-40B4-BE49-F238E27FC236}">
                <a16:creationId xmlns:a16="http://schemas.microsoft.com/office/drawing/2014/main" id="{EC467BDB-6720-C760-CC00-B4D8C94741BB}"/>
              </a:ext>
            </a:extLst>
          </p:cNvPr>
          <p:cNvSpPr/>
          <p:nvPr/>
        </p:nvSpPr>
        <p:spPr>
          <a:xfrm>
            <a:off x="7326492" y="1307534"/>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393231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FE725-31A3-B27C-3676-B8F7A204DD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1168" y="457962"/>
            <a:ext cx="11592306" cy="6227064"/>
          </a:xfrm>
          <a:prstGeom prst="rect">
            <a:avLst/>
          </a:prstGeom>
          <a:ln>
            <a:solidFill>
              <a:schemeClr val="tx1"/>
            </a:solidFill>
          </a:ln>
        </p:spPr>
      </p:pic>
      <p:pic>
        <p:nvPicPr>
          <p:cNvPr id="14" name="Picture 13">
            <a:extLst>
              <a:ext uri="{FF2B5EF4-FFF2-40B4-BE49-F238E27FC236}">
                <a16:creationId xmlns:a16="http://schemas.microsoft.com/office/drawing/2014/main" id="{8A90F1CF-5FB5-1417-12FC-0E320794BAB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6914" y="-6228619"/>
            <a:ext cx="11556560" cy="6664463"/>
          </a:xfrm>
          <a:prstGeom prst="rect">
            <a:avLst/>
          </a:prstGeom>
          <a:ln>
            <a:solidFill>
              <a:schemeClr val="tx1"/>
            </a:solidFill>
          </a:ln>
        </p:spPr>
      </p:pic>
      <p:sp>
        <p:nvSpPr>
          <p:cNvPr id="7" name="TextBox 6">
            <a:extLst>
              <a:ext uri="{FF2B5EF4-FFF2-40B4-BE49-F238E27FC236}">
                <a16:creationId xmlns:a16="http://schemas.microsoft.com/office/drawing/2014/main" id="{100645FC-2B66-9A0B-5894-C7CB82D8702F}"/>
              </a:ext>
            </a:extLst>
          </p:cNvPr>
          <p:cNvSpPr txBox="1"/>
          <p:nvPr/>
        </p:nvSpPr>
        <p:spPr>
          <a:xfrm>
            <a:off x="9401159" y="447032"/>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2026</a:t>
            </a:r>
          </a:p>
        </p:txBody>
      </p:sp>
      <p:cxnSp>
        <p:nvCxnSpPr>
          <p:cNvPr id="8" name="Straight Arrow Connector 7">
            <a:extLst>
              <a:ext uri="{FF2B5EF4-FFF2-40B4-BE49-F238E27FC236}">
                <a16:creationId xmlns:a16="http://schemas.microsoft.com/office/drawing/2014/main" id="{6F471975-F497-1BD0-7EF0-C38028DDA391}"/>
              </a:ext>
            </a:extLst>
          </p:cNvPr>
          <p:cNvCxnSpPr/>
          <p:nvPr/>
        </p:nvCxnSpPr>
        <p:spPr>
          <a:xfrm>
            <a:off x="4560351" y="392579"/>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3ACE72-7CFB-C318-4D52-DFEE2979F780}"/>
              </a:ext>
            </a:extLst>
          </p:cNvPr>
          <p:cNvCxnSpPr/>
          <p:nvPr/>
        </p:nvCxnSpPr>
        <p:spPr>
          <a:xfrm>
            <a:off x="1798284" y="399839"/>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58331D8-712F-3B38-B94F-EC08DFDEEB27}"/>
              </a:ext>
            </a:extLst>
          </p:cNvPr>
          <p:cNvCxnSpPr>
            <a:cxnSpLocks/>
          </p:cNvCxnSpPr>
          <p:nvPr/>
        </p:nvCxnSpPr>
        <p:spPr>
          <a:xfrm>
            <a:off x="2021838" y="612179"/>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CABE7D-C462-190E-5A98-84082D1DC40B}"/>
              </a:ext>
            </a:extLst>
          </p:cNvPr>
          <p:cNvSpPr txBox="1"/>
          <p:nvPr/>
        </p:nvSpPr>
        <p:spPr>
          <a:xfrm>
            <a:off x="2080473" y="839324"/>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accent4"/>
                </a:solidFill>
              </a:rPr>
              <a:t>Approx 6 time zones</a:t>
            </a:r>
          </a:p>
        </p:txBody>
      </p:sp>
      <p:sp>
        <p:nvSpPr>
          <p:cNvPr id="15" name="TextBox 14">
            <a:extLst>
              <a:ext uri="{FF2B5EF4-FFF2-40B4-BE49-F238E27FC236}">
                <a16:creationId xmlns:a16="http://schemas.microsoft.com/office/drawing/2014/main" id="{98FD6C40-94B1-E3E2-D9A6-1C9ACEC35DF7}"/>
              </a:ext>
            </a:extLst>
          </p:cNvPr>
          <p:cNvSpPr txBox="1"/>
          <p:nvPr/>
        </p:nvSpPr>
        <p:spPr>
          <a:xfrm>
            <a:off x="8670592" y="4362036"/>
            <a:ext cx="3794758" cy="1200329"/>
          </a:xfrm>
          <a:prstGeom prst="rect">
            <a:avLst/>
          </a:prstGeom>
          <a:noFill/>
        </p:spPr>
        <p:txBody>
          <a:bodyPr wrap="square" rtlCol="0">
            <a:spAutoFit/>
          </a:bodyPr>
          <a:lstStyle/>
          <a:p>
            <a:r>
              <a:rPr lang="en-US" b="1" dirty="0">
                <a:solidFill>
                  <a:schemeClr val="bg1"/>
                </a:solidFill>
              </a:rPr>
              <a:t>2026 </a:t>
            </a:r>
            <a:r>
              <a:rPr lang="en-US" b="1" dirty="0" err="1">
                <a:solidFill>
                  <a:schemeClr val="bg1"/>
                </a:solidFill>
              </a:rPr>
              <a:t>Tequfah</a:t>
            </a:r>
            <a:br>
              <a:rPr lang="en-US" b="1" dirty="0">
                <a:solidFill>
                  <a:schemeClr val="bg1"/>
                </a:solidFill>
              </a:rPr>
            </a:br>
            <a:r>
              <a:rPr lang="en-US" b="1" dirty="0">
                <a:solidFill>
                  <a:schemeClr val="bg1"/>
                </a:solidFill>
              </a:rPr>
              <a:t>3/20/26    14:46 [2:46 PM]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2026 … </a:t>
            </a:r>
          </a:p>
        </p:txBody>
      </p:sp>
      <p:sp>
        <p:nvSpPr>
          <p:cNvPr id="16" name="Rectangle 15">
            <a:extLst>
              <a:ext uri="{FF2B5EF4-FFF2-40B4-BE49-F238E27FC236}">
                <a16:creationId xmlns:a16="http://schemas.microsoft.com/office/drawing/2014/main" id="{415C5D1E-DD69-3136-B2F1-9B0935024C29}"/>
              </a:ext>
            </a:extLst>
          </p:cNvPr>
          <p:cNvSpPr/>
          <p:nvPr/>
        </p:nvSpPr>
        <p:spPr>
          <a:xfrm>
            <a:off x="3277078" y="1847908"/>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361772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B0F9-7846-65F2-6153-D8F863107D40}"/>
              </a:ext>
            </a:extLst>
          </p:cNvPr>
          <p:cNvSpPr>
            <a:spLocks noGrp="1"/>
          </p:cNvSpPr>
          <p:nvPr>
            <p:ph type="ctrTitle"/>
          </p:nvPr>
        </p:nvSpPr>
        <p:spPr>
          <a:xfrm>
            <a:off x="723699" y="352055"/>
            <a:ext cx="9144000" cy="2713066"/>
          </a:xfrm>
        </p:spPr>
        <p:txBody>
          <a:bodyPr>
            <a:normAutofit/>
            <a:scene3d>
              <a:camera prst="orthographicFront"/>
              <a:lightRig rig="threePt" dir="t"/>
            </a:scene3d>
            <a:sp3d extrusionH="57150">
              <a:bevelT w="38100" h="38100"/>
            </a:sp3d>
          </a:bodyPr>
          <a:lstStyle/>
          <a:p>
            <a:r>
              <a:rPr lang="en-US" b="1" dirty="0">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Is </a:t>
            </a:r>
            <a:r>
              <a:rPr lang="en-US" b="1" dirty="0" err="1">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Tequfah’s</a:t>
            </a:r>
            <a:r>
              <a:rPr lang="en-US" b="1" dirty="0">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 Next Lesson something</a:t>
            </a:r>
            <a:br>
              <a:rPr lang="en-US" b="1" dirty="0">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br>
            <a:r>
              <a:rPr lang="en-US" b="1" dirty="0">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about a special key?</a:t>
            </a:r>
          </a:p>
        </p:txBody>
      </p:sp>
      <p:sp>
        <p:nvSpPr>
          <p:cNvPr id="5" name="Rectangle 4">
            <a:extLst>
              <a:ext uri="{FF2B5EF4-FFF2-40B4-BE49-F238E27FC236}">
                <a16:creationId xmlns:a16="http://schemas.microsoft.com/office/drawing/2014/main" id="{BE8DEE7F-DA2D-1A58-74FD-D5B1869DD383}"/>
              </a:ext>
            </a:extLst>
          </p:cNvPr>
          <p:cNvSpPr/>
          <p:nvPr/>
        </p:nvSpPr>
        <p:spPr>
          <a:xfrm>
            <a:off x="101600" y="4227255"/>
            <a:ext cx="12090400" cy="255454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CA" sz="4000" b="1" cap="none" spc="0" dirty="0">
                <a:ln>
                  <a:solidFill>
                    <a:srgbClr val="002060"/>
                  </a:solidFill>
                </a:ln>
                <a:solidFill>
                  <a:srgbClr val="4472C4"/>
                </a:solidFill>
                <a:effectLst>
                  <a:glow rad="215900">
                    <a:schemeClr val="bg1"/>
                  </a:glow>
                </a:effectLst>
              </a:rPr>
              <a:t>Could this research be another KEY OF RESTORATION,  </a:t>
            </a:r>
            <a:r>
              <a:rPr lang="en-CA" sz="4000" b="1" dirty="0">
                <a:ln>
                  <a:solidFill>
                    <a:srgbClr val="002060"/>
                  </a:solidFill>
                </a:ln>
                <a:solidFill>
                  <a:srgbClr val="4472C4"/>
                </a:solidFill>
                <a:effectLst>
                  <a:glow rad="215900">
                    <a:schemeClr val="bg1"/>
                  </a:glow>
                </a:effectLst>
              </a:rPr>
              <a:t>Yahuah has handed to us, </a:t>
            </a:r>
            <a:r>
              <a:rPr lang="en-CA" sz="4000" b="1" cap="none" spc="0" dirty="0">
                <a:ln>
                  <a:solidFill>
                    <a:srgbClr val="002060"/>
                  </a:solidFill>
                </a:ln>
                <a:solidFill>
                  <a:srgbClr val="4472C4"/>
                </a:solidFill>
                <a:effectLst>
                  <a:glow rad="215900">
                    <a:schemeClr val="bg1"/>
                  </a:glow>
                </a:effectLst>
              </a:rPr>
              <a:t>to understand the </a:t>
            </a:r>
            <a:br>
              <a:rPr lang="en-CA" sz="4000" b="1" cap="none" spc="0" dirty="0">
                <a:ln>
                  <a:solidFill>
                    <a:srgbClr val="002060"/>
                  </a:solidFill>
                </a:ln>
                <a:solidFill>
                  <a:srgbClr val="4472C4"/>
                </a:solidFill>
                <a:effectLst>
                  <a:glow rad="215900">
                    <a:schemeClr val="bg1"/>
                  </a:glow>
                </a:effectLst>
              </a:rPr>
            </a:br>
            <a:r>
              <a:rPr lang="en-CA" sz="4000" b="1" cap="none" spc="0" dirty="0">
                <a:ln>
                  <a:solidFill>
                    <a:srgbClr val="002060"/>
                  </a:solidFill>
                </a:ln>
                <a:solidFill>
                  <a:srgbClr val="4472C4"/>
                </a:solidFill>
                <a:effectLst>
                  <a:glow rad="215900">
                    <a:schemeClr val="bg1"/>
                  </a:glow>
                </a:effectLst>
              </a:rPr>
              <a:t>Knowledge ESTABLISHED ON Creation cycle #4 </a:t>
            </a:r>
            <a:br>
              <a:rPr lang="en-CA" sz="4000" b="1" cap="none" spc="0" dirty="0">
                <a:ln>
                  <a:solidFill>
                    <a:srgbClr val="002060"/>
                  </a:solidFill>
                </a:ln>
                <a:solidFill>
                  <a:srgbClr val="4472C4"/>
                </a:solidFill>
                <a:effectLst>
                  <a:glow rad="215900">
                    <a:schemeClr val="bg1"/>
                  </a:glow>
                </a:effectLst>
              </a:rPr>
            </a:br>
            <a:r>
              <a:rPr lang="en-CA" sz="4000" b="1" cap="none" spc="0" dirty="0">
                <a:ln>
                  <a:solidFill>
                    <a:srgbClr val="002060"/>
                  </a:solidFill>
                </a:ln>
                <a:solidFill>
                  <a:srgbClr val="4472C4"/>
                </a:solidFill>
                <a:effectLst>
                  <a:glow rad="215900">
                    <a:schemeClr val="bg1"/>
                  </a:glow>
                </a:effectLst>
              </a:rPr>
              <a:t>with the commission of the Mazzaroth? </a:t>
            </a:r>
            <a:endParaRPr lang="en-US" sz="4000" b="1" cap="none" spc="0" dirty="0">
              <a:ln>
                <a:solidFill>
                  <a:srgbClr val="002060"/>
                </a:solidFill>
              </a:ln>
              <a:solidFill>
                <a:srgbClr val="4472C4"/>
              </a:solidFill>
              <a:effectLst>
                <a:glow rad="215900">
                  <a:schemeClr val="bg1"/>
                </a:glow>
              </a:effectLst>
            </a:endParaRPr>
          </a:p>
        </p:txBody>
      </p:sp>
      <p:pic>
        <p:nvPicPr>
          <p:cNvPr id="7" name="Picture 6">
            <a:extLst>
              <a:ext uri="{FF2B5EF4-FFF2-40B4-BE49-F238E27FC236}">
                <a16:creationId xmlns:a16="http://schemas.microsoft.com/office/drawing/2014/main" id="{C5EFFB4B-A18A-8AD1-F7B2-FC93668EEC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9860" y="2236237"/>
            <a:ext cx="4128441" cy="1892731"/>
          </a:xfrm>
          <a:prstGeom prst="rect">
            <a:avLst/>
          </a:prstGeom>
        </p:spPr>
      </p:pic>
    </p:spTree>
    <p:extLst>
      <p:ext uri="{BB962C8B-B14F-4D97-AF65-F5344CB8AC3E}">
        <p14:creationId xmlns:p14="http://schemas.microsoft.com/office/powerpoint/2010/main" val="20668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56C97-DEDF-1E72-44D9-43657C8899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914" y="434723"/>
            <a:ext cx="11790828" cy="6217920"/>
          </a:xfrm>
          <a:prstGeom prst="rect">
            <a:avLst/>
          </a:prstGeom>
          <a:ln>
            <a:solidFill>
              <a:schemeClr val="tx1"/>
            </a:solidFill>
          </a:ln>
        </p:spPr>
      </p:pic>
      <p:pic>
        <p:nvPicPr>
          <p:cNvPr id="12" name="Picture 11">
            <a:extLst>
              <a:ext uri="{FF2B5EF4-FFF2-40B4-BE49-F238E27FC236}">
                <a16:creationId xmlns:a16="http://schemas.microsoft.com/office/drawing/2014/main" id="{33BE5970-1946-7B44-E5AA-68CFFC5EFD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6914" y="-6229740"/>
            <a:ext cx="11556560" cy="6664463"/>
          </a:xfrm>
          <a:prstGeom prst="rect">
            <a:avLst/>
          </a:prstGeom>
          <a:ln>
            <a:solidFill>
              <a:schemeClr val="tx1"/>
            </a:solidFill>
          </a:ln>
        </p:spPr>
      </p:pic>
      <p:sp>
        <p:nvSpPr>
          <p:cNvPr id="5" name="TextBox 4">
            <a:extLst>
              <a:ext uri="{FF2B5EF4-FFF2-40B4-BE49-F238E27FC236}">
                <a16:creationId xmlns:a16="http://schemas.microsoft.com/office/drawing/2014/main" id="{2DBE27C6-B183-E26D-4A36-0ACF6F5C4FE5}"/>
              </a:ext>
            </a:extLst>
          </p:cNvPr>
          <p:cNvSpPr txBox="1"/>
          <p:nvPr/>
        </p:nvSpPr>
        <p:spPr>
          <a:xfrm>
            <a:off x="6680454" y="448459"/>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2027</a:t>
            </a:r>
          </a:p>
        </p:txBody>
      </p:sp>
      <p:cxnSp>
        <p:nvCxnSpPr>
          <p:cNvPr id="8" name="Straight Arrow Connector 7">
            <a:extLst>
              <a:ext uri="{FF2B5EF4-FFF2-40B4-BE49-F238E27FC236}">
                <a16:creationId xmlns:a16="http://schemas.microsoft.com/office/drawing/2014/main" id="{2D6988AE-1652-CAB6-5470-689BA255654E}"/>
              </a:ext>
            </a:extLst>
          </p:cNvPr>
          <p:cNvCxnSpPr>
            <a:cxnSpLocks/>
          </p:cNvCxnSpPr>
          <p:nvPr/>
        </p:nvCxnSpPr>
        <p:spPr>
          <a:xfrm>
            <a:off x="1826043" y="395094"/>
            <a:ext cx="0" cy="5838578"/>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51E3A3E-14B1-F620-403B-30ACCFF6E98B}"/>
              </a:ext>
            </a:extLst>
          </p:cNvPr>
          <p:cNvCxnSpPr>
            <a:cxnSpLocks/>
          </p:cNvCxnSpPr>
          <p:nvPr/>
        </p:nvCxnSpPr>
        <p:spPr>
          <a:xfrm>
            <a:off x="10856651" y="404917"/>
            <a:ext cx="0" cy="5785213"/>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DC4511-9E0A-BC05-C0DD-11C29496208D}"/>
              </a:ext>
            </a:extLst>
          </p:cNvPr>
          <p:cNvSpPr txBox="1"/>
          <p:nvPr/>
        </p:nvSpPr>
        <p:spPr>
          <a:xfrm>
            <a:off x="458507" y="850378"/>
            <a:ext cx="1127178" cy="923330"/>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5.5 time zones</a:t>
            </a:r>
          </a:p>
        </p:txBody>
      </p:sp>
      <p:cxnSp>
        <p:nvCxnSpPr>
          <p:cNvPr id="11" name="Straight Arrow Connector 10">
            <a:extLst>
              <a:ext uri="{FF2B5EF4-FFF2-40B4-BE49-F238E27FC236}">
                <a16:creationId xmlns:a16="http://schemas.microsoft.com/office/drawing/2014/main" id="{F4292217-C673-F76A-93CB-D71C70AC863E}"/>
              </a:ext>
            </a:extLst>
          </p:cNvPr>
          <p:cNvCxnSpPr>
            <a:cxnSpLocks/>
          </p:cNvCxnSpPr>
          <p:nvPr/>
        </p:nvCxnSpPr>
        <p:spPr>
          <a:xfrm>
            <a:off x="-581877" y="665391"/>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255957-0B34-734B-230B-DF4DB01BA15E}"/>
              </a:ext>
            </a:extLst>
          </p:cNvPr>
          <p:cNvCxnSpPr>
            <a:cxnSpLocks/>
          </p:cNvCxnSpPr>
          <p:nvPr/>
        </p:nvCxnSpPr>
        <p:spPr>
          <a:xfrm>
            <a:off x="10959465" y="608003"/>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18D64B-D551-43BF-FCD4-0AE75FAF9BAF}"/>
              </a:ext>
            </a:extLst>
          </p:cNvPr>
          <p:cNvSpPr txBox="1"/>
          <p:nvPr/>
        </p:nvSpPr>
        <p:spPr>
          <a:xfrm>
            <a:off x="6680454" y="4497382"/>
            <a:ext cx="3794758" cy="1200329"/>
          </a:xfrm>
          <a:prstGeom prst="rect">
            <a:avLst/>
          </a:prstGeom>
          <a:noFill/>
        </p:spPr>
        <p:txBody>
          <a:bodyPr wrap="square" rtlCol="0">
            <a:spAutoFit/>
          </a:bodyPr>
          <a:lstStyle/>
          <a:p>
            <a:r>
              <a:rPr lang="en-US" b="1" dirty="0">
                <a:solidFill>
                  <a:schemeClr val="bg1"/>
                </a:solidFill>
              </a:rPr>
              <a:t>2027 </a:t>
            </a:r>
            <a:r>
              <a:rPr lang="en-US" b="1" dirty="0" err="1">
                <a:solidFill>
                  <a:schemeClr val="bg1"/>
                </a:solidFill>
              </a:rPr>
              <a:t>Tequfah</a:t>
            </a:r>
            <a:br>
              <a:rPr lang="en-US" b="1" dirty="0">
                <a:solidFill>
                  <a:schemeClr val="bg1"/>
                </a:solidFill>
              </a:rPr>
            </a:br>
            <a:r>
              <a:rPr lang="en-US" b="1" dirty="0">
                <a:solidFill>
                  <a:schemeClr val="bg1"/>
                </a:solidFill>
              </a:rPr>
              <a:t>3/20/27    20:24 [8:24 PM]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2027 … </a:t>
            </a:r>
          </a:p>
        </p:txBody>
      </p:sp>
      <p:sp>
        <p:nvSpPr>
          <p:cNvPr id="17" name="Rectangle 16">
            <a:extLst>
              <a:ext uri="{FF2B5EF4-FFF2-40B4-BE49-F238E27FC236}">
                <a16:creationId xmlns:a16="http://schemas.microsoft.com/office/drawing/2014/main" id="{6A9C3746-693E-CB6E-18E5-6FBE7A532BA0}"/>
              </a:ext>
            </a:extLst>
          </p:cNvPr>
          <p:cNvSpPr/>
          <p:nvPr/>
        </p:nvSpPr>
        <p:spPr>
          <a:xfrm>
            <a:off x="548760" y="1847156"/>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pic>
        <p:nvPicPr>
          <p:cNvPr id="7" name="Picture 6">
            <a:extLst>
              <a:ext uri="{FF2B5EF4-FFF2-40B4-BE49-F238E27FC236}">
                <a16:creationId xmlns:a16="http://schemas.microsoft.com/office/drawing/2014/main" id="{586E3B6E-D358-2A9F-CD92-0BCD001580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23201" y="1871950"/>
            <a:ext cx="2038346" cy="1200329"/>
          </a:xfrm>
          <a:prstGeom prst="rect">
            <a:avLst/>
          </a:prstGeom>
        </p:spPr>
      </p:pic>
    </p:spTree>
    <p:extLst>
      <p:ext uri="{BB962C8B-B14F-4D97-AF65-F5344CB8AC3E}">
        <p14:creationId xmlns:p14="http://schemas.microsoft.com/office/powerpoint/2010/main" val="2165257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CF40BC-E102-0B85-2560-7D3D686247A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9337" y="-6393343"/>
            <a:ext cx="11912391" cy="6777020"/>
          </a:xfrm>
          <a:prstGeom prst="rect">
            <a:avLst/>
          </a:prstGeom>
          <a:ln>
            <a:solidFill>
              <a:schemeClr val="tx1"/>
            </a:solidFill>
          </a:ln>
        </p:spPr>
      </p:pic>
      <p:pic>
        <p:nvPicPr>
          <p:cNvPr id="3" name="Picture 2">
            <a:extLst>
              <a:ext uri="{FF2B5EF4-FFF2-40B4-BE49-F238E27FC236}">
                <a16:creationId xmlns:a16="http://schemas.microsoft.com/office/drawing/2014/main" id="{8B8D32B1-41C2-804E-540F-7FF62F4AC1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9337" y="409733"/>
            <a:ext cx="11947381" cy="6266838"/>
          </a:xfrm>
          <a:prstGeom prst="rect">
            <a:avLst/>
          </a:prstGeom>
          <a:ln>
            <a:solidFill>
              <a:schemeClr val="tx1"/>
            </a:solidFill>
          </a:ln>
        </p:spPr>
      </p:pic>
      <p:sp>
        <p:nvSpPr>
          <p:cNvPr id="4" name="TextBox 3">
            <a:extLst>
              <a:ext uri="{FF2B5EF4-FFF2-40B4-BE49-F238E27FC236}">
                <a16:creationId xmlns:a16="http://schemas.microsoft.com/office/drawing/2014/main" id="{E6D8993A-1596-ACA3-7619-6F80C4B4ED62}"/>
              </a:ext>
            </a:extLst>
          </p:cNvPr>
          <p:cNvSpPr txBox="1"/>
          <p:nvPr/>
        </p:nvSpPr>
        <p:spPr>
          <a:xfrm>
            <a:off x="3689619" y="400590"/>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2028</a:t>
            </a:r>
          </a:p>
        </p:txBody>
      </p:sp>
      <p:cxnSp>
        <p:nvCxnSpPr>
          <p:cNvPr id="6" name="Straight Arrow Connector 5">
            <a:extLst>
              <a:ext uri="{FF2B5EF4-FFF2-40B4-BE49-F238E27FC236}">
                <a16:creationId xmlns:a16="http://schemas.microsoft.com/office/drawing/2014/main" id="{17FF371E-0E0C-54E7-CA46-7D6B2C4EF003}"/>
              </a:ext>
            </a:extLst>
          </p:cNvPr>
          <p:cNvCxnSpPr>
            <a:cxnSpLocks/>
          </p:cNvCxnSpPr>
          <p:nvPr/>
        </p:nvCxnSpPr>
        <p:spPr>
          <a:xfrm>
            <a:off x="10972763" y="333827"/>
            <a:ext cx="0" cy="5778133"/>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F495802-117F-2733-F044-249E64D9EC9A}"/>
              </a:ext>
            </a:extLst>
          </p:cNvPr>
          <p:cNvCxnSpPr/>
          <p:nvPr/>
        </p:nvCxnSpPr>
        <p:spPr>
          <a:xfrm>
            <a:off x="8064112" y="409666"/>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0076203-00D6-D151-5BAE-B260227389B9}"/>
              </a:ext>
            </a:extLst>
          </p:cNvPr>
          <p:cNvSpPr txBox="1"/>
          <p:nvPr/>
        </p:nvSpPr>
        <p:spPr>
          <a:xfrm>
            <a:off x="8354562" y="769922"/>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accent4"/>
                </a:solidFill>
              </a:rPr>
              <a:t>Approx 6 time zones</a:t>
            </a:r>
          </a:p>
        </p:txBody>
      </p:sp>
      <p:cxnSp>
        <p:nvCxnSpPr>
          <p:cNvPr id="9" name="Straight Arrow Connector 8">
            <a:extLst>
              <a:ext uri="{FF2B5EF4-FFF2-40B4-BE49-F238E27FC236}">
                <a16:creationId xmlns:a16="http://schemas.microsoft.com/office/drawing/2014/main" id="{C809E89F-A155-3EBD-4C8D-E74CA722B647}"/>
              </a:ext>
            </a:extLst>
          </p:cNvPr>
          <p:cNvCxnSpPr>
            <a:cxnSpLocks/>
          </p:cNvCxnSpPr>
          <p:nvPr/>
        </p:nvCxnSpPr>
        <p:spPr>
          <a:xfrm>
            <a:off x="8338468" y="576799"/>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8478A2-2BB1-E95C-0E1F-EE0A5EF349FA}"/>
              </a:ext>
            </a:extLst>
          </p:cNvPr>
          <p:cNvSpPr txBox="1"/>
          <p:nvPr/>
        </p:nvSpPr>
        <p:spPr>
          <a:xfrm>
            <a:off x="4395657" y="4344534"/>
            <a:ext cx="3794758" cy="1200329"/>
          </a:xfrm>
          <a:prstGeom prst="rect">
            <a:avLst/>
          </a:prstGeom>
          <a:noFill/>
        </p:spPr>
        <p:txBody>
          <a:bodyPr wrap="square" rtlCol="0">
            <a:spAutoFit/>
          </a:bodyPr>
          <a:lstStyle/>
          <a:p>
            <a:r>
              <a:rPr lang="en-US" b="1" dirty="0">
                <a:solidFill>
                  <a:schemeClr val="bg1"/>
                </a:solidFill>
              </a:rPr>
              <a:t>2028 </a:t>
            </a:r>
            <a:r>
              <a:rPr lang="en-US" b="1" dirty="0" err="1">
                <a:solidFill>
                  <a:schemeClr val="bg1"/>
                </a:solidFill>
              </a:rPr>
              <a:t>Tequfah</a:t>
            </a:r>
            <a:br>
              <a:rPr lang="en-US" b="1" dirty="0">
                <a:solidFill>
                  <a:schemeClr val="bg1"/>
                </a:solidFill>
              </a:rPr>
            </a:br>
            <a:r>
              <a:rPr lang="en-US" b="1" dirty="0">
                <a:solidFill>
                  <a:schemeClr val="bg1"/>
                </a:solidFill>
              </a:rPr>
              <a:t>3/20/28    2:16 AM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2028 … </a:t>
            </a:r>
          </a:p>
        </p:txBody>
      </p:sp>
      <p:sp>
        <p:nvSpPr>
          <p:cNvPr id="13" name="Rectangle 12">
            <a:extLst>
              <a:ext uri="{FF2B5EF4-FFF2-40B4-BE49-F238E27FC236}">
                <a16:creationId xmlns:a16="http://schemas.microsoft.com/office/drawing/2014/main" id="{BDA4B4FC-8F45-1947-99C3-35915AEB4701}"/>
              </a:ext>
            </a:extLst>
          </p:cNvPr>
          <p:cNvSpPr/>
          <p:nvPr/>
        </p:nvSpPr>
        <p:spPr>
          <a:xfrm>
            <a:off x="7873135" y="1313137"/>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264646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05F5B4-EDCE-7723-195C-DCAA3F9B3EE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36914" y="-6228619"/>
            <a:ext cx="11556560" cy="6664463"/>
          </a:xfrm>
          <a:prstGeom prst="rect">
            <a:avLst/>
          </a:prstGeom>
          <a:ln>
            <a:solidFill>
              <a:schemeClr val="tx1"/>
            </a:solidFill>
          </a:ln>
        </p:spPr>
      </p:pic>
      <p:pic>
        <p:nvPicPr>
          <p:cNvPr id="3" name="Picture 2">
            <a:extLst>
              <a:ext uri="{FF2B5EF4-FFF2-40B4-BE49-F238E27FC236}">
                <a16:creationId xmlns:a16="http://schemas.microsoft.com/office/drawing/2014/main" id="{45DA78FC-2A74-83FD-C4CC-B43C7AB57E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6914" y="473944"/>
            <a:ext cx="11542150" cy="6048646"/>
          </a:xfrm>
          <a:prstGeom prst="rect">
            <a:avLst/>
          </a:prstGeom>
          <a:ln>
            <a:solidFill>
              <a:schemeClr val="tx1"/>
            </a:solidFill>
          </a:ln>
        </p:spPr>
      </p:pic>
      <p:sp>
        <p:nvSpPr>
          <p:cNvPr id="4" name="TextBox 3">
            <a:extLst>
              <a:ext uri="{FF2B5EF4-FFF2-40B4-BE49-F238E27FC236}">
                <a16:creationId xmlns:a16="http://schemas.microsoft.com/office/drawing/2014/main" id="{3E17AD3D-2C80-35AE-4AB6-0C2D3ED14CC8}"/>
              </a:ext>
            </a:extLst>
          </p:cNvPr>
          <p:cNvSpPr txBox="1"/>
          <p:nvPr/>
        </p:nvSpPr>
        <p:spPr>
          <a:xfrm>
            <a:off x="1158240" y="449580"/>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2029</a:t>
            </a:r>
          </a:p>
        </p:txBody>
      </p:sp>
      <p:cxnSp>
        <p:nvCxnSpPr>
          <p:cNvPr id="7" name="Straight Arrow Connector 6">
            <a:extLst>
              <a:ext uri="{FF2B5EF4-FFF2-40B4-BE49-F238E27FC236}">
                <a16:creationId xmlns:a16="http://schemas.microsoft.com/office/drawing/2014/main" id="{399F65F2-F8A1-1D3A-ED51-39B4701B0569}"/>
              </a:ext>
            </a:extLst>
          </p:cNvPr>
          <p:cNvCxnSpPr/>
          <p:nvPr/>
        </p:nvCxnSpPr>
        <p:spPr>
          <a:xfrm>
            <a:off x="7866716" y="409666"/>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DC3819-7D2B-C30B-B2E2-3E2A4B224D27}"/>
              </a:ext>
            </a:extLst>
          </p:cNvPr>
          <p:cNvSpPr txBox="1"/>
          <p:nvPr/>
        </p:nvSpPr>
        <p:spPr>
          <a:xfrm>
            <a:off x="5332680" y="769922"/>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5.5 time zones</a:t>
            </a:r>
          </a:p>
        </p:txBody>
      </p:sp>
      <p:cxnSp>
        <p:nvCxnSpPr>
          <p:cNvPr id="9" name="Straight Arrow Connector 8">
            <a:extLst>
              <a:ext uri="{FF2B5EF4-FFF2-40B4-BE49-F238E27FC236}">
                <a16:creationId xmlns:a16="http://schemas.microsoft.com/office/drawing/2014/main" id="{8B0DE889-500F-22DF-FA8C-975130B08C68}"/>
              </a:ext>
            </a:extLst>
          </p:cNvPr>
          <p:cNvCxnSpPr>
            <a:cxnSpLocks/>
          </p:cNvCxnSpPr>
          <p:nvPr/>
        </p:nvCxnSpPr>
        <p:spPr>
          <a:xfrm>
            <a:off x="5316586" y="576799"/>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6F6B204-5D20-5220-426F-B445ED47D56E}"/>
              </a:ext>
            </a:extLst>
          </p:cNvPr>
          <p:cNvCxnSpPr/>
          <p:nvPr/>
        </p:nvCxnSpPr>
        <p:spPr>
          <a:xfrm>
            <a:off x="5087228" y="416926"/>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A5CD49-AEDB-965A-4528-D690900565C2}"/>
              </a:ext>
            </a:extLst>
          </p:cNvPr>
          <p:cNvSpPr txBox="1"/>
          <p:nvPr/>
        </p:nvSpPr>
        <p:spPr>
          <a:xfrm>
            <a:off x="494789" y="3835082"/>
            <a:ext cx="3794758" cy="1200329"/>
          </a:xfrm>
          <a:prstGeom prst="rect">
            <a:avLst/>
          </a:prstGeom>
          <a:noFill/>
        </p:spPr>
        <p:txBody>
          <a:bodyPr wrap="square" rtlCol="0">
            <a:spAutoFit/>
          </a:bodyPr>
          <a:lstStyle/>
          <a:p>
            <a:r>
              <a:rPr lang="en-US" b="1" dirty="0">
                <a:solidFill>
                  <a:schemeClr val="bg1"/>
                </a:solidFill>
              </a:rPr>
              <a:t>2029 </a:t>
            </a:r>
            <a:r>
              <a:rPr lang="en-US" b="1" dirty="0" err="1">
                <a:solidFill>
                  <a:schemeClr val="bg1"/>
                </a:solidFill>
              </a:rPr>
              <a:t>Tequfah</a:t>
            </a:r>
            <a:br>
              <a:rPr lang="en-US" b="1" dirty="0">
                <a:solidFill>
                  <a:schemeClr val="bg1"/>
                </a:solidFill>
              </a:rPr>
            </a:br>
            <a:r>
              <a:rPr lang="en-US" b="1" dirty="0">
                <a:solidFill>
                  <a:schemeClr val="bg1"/>
                </a:solidFill>
              </a:rPr>
              <a:t>3/20/29    8:02 AM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2029 … </a:t>
            </a:r>
          </a:p>
        </p:txBody>
      </p:sp>
      <p:sp>
        <p:nvSpPr>
          <p:cNvPr id="12" name="Rectangle 11">
            <a:extLst>
              <a:ext uri="{FF2B5EF4-FFF2-40B4-BE49-F238E27FC236}">
                <a16:creationId xmlns:a16="http://schemas.microsoft.com/office/drawing/2014/main" id="{31206F96-57B8-FFFB-F556-BFF1C2257D6D}"/>
              </a:ext>
            </a:extLst>
          </p:cNvPr>
          <p:cNvSpPr/>
          <p:nvPr/>
        </p:nvSpPr>
        <p:spPr>
          <a:xfrm>
            <a:off x="7705456" y="1139254"/>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340746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205FE-188D-75DC-E35F-C436E20F5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915" y="552181"/>
            <a:ext cx="11608848" cy="6086285"/>
          </a:xfrm>
          <a:prstGeom prst="rect">
            <a:avLst/>
          </a:prstGeom>
          <a:ln>
            <a:solidFill>
              <a:schemeClr val="tx1"/>
            </a:solidFill>
          </a:ln>
        </p:spPr>
      </p:pic>
      <p:pic>
        <p:nvPicPr>
          <p:cNvPr id="6" name="Picture 5">
            <a:extLst>
              <a:ext uri="{FF2B5EF4-FFF2-40B4-BE49-F238E27FC236}">
                <a16:creationId xmlns:a16="http://schemas.microsoft.com/office/drawing/2014/main" id="{CDC23274-7298-24BA-F891-25CFF5CE1E3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5942" y="-6141535"/>
            <a:ext cx="11556560" cy="6664463"/>
          </a:xfrm>
          <a:prstGeom prst="rect">
            <a:avLst/>
          </a:prstGeom>
          <a:ln>
            <a:solidFill>
              <a:schemeClr val="tx1"/>
            </a:solidFill>
          </a:ln>
        </p:spPr>
      </p:pic>
      <p:sp>
        <p:nvSpPr>
          <p:cNvPr id="4" name="TextBox 3">
            <a:extLst>
              <a:ext uri="{FF2B5EF4-FFF2-40B4-BE49-F238E27FC236}">
                <a16:creationId xmlns:a16="http://schemas.microsoft.com/office/drawing/2014/main" id="{973B6D6D-C62E-0F75-7536-34AFA00839AF}"/>
              </a:ext>
            </a:extLst>
          </p:cNvPr>
          <p:cNvSpPr txBox="1"/>
          <p:nvPr/>
        </p:nvSpPr>
        <p:spPr>
          <a:xfrm>
            <a:off x="9512137" y="538443"/>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2030</a:t>
            </a:r>
          </a:p>
        </p:txBody>
      </p:sp>
      <p:cxnSp>
        <p:nvCxnSpPr>
          <p:cNvPr id="7" name="Straight Arrow Connector 6">
            <a:extLst>
              <a:ext uri="{FF2B5EF4-FFF2-40B4-BE49-F238E27FC236}">
                <a16:creationId xmlns:a16="http://schemas.microsoft.com/office/drawing/2014/main" id="{FD935466-35A2-5184-F71C-A502FD4CE243}"/>
              </a:ext>
            </a:extLst>
          </p:cNvPr>
          <p:cNvCxnSpPr/>
          <p:nvPr/>
        </p:nvCxnSpPr>
        <p:spPr>
          <a:xfrm>
            <a:off x="5087228" y="489496"/>
            <a:ext cx="0" cy="56388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5B4F4F4-1785-7F72-E98A-A1E7E1E98AB8}"/>
              </a:ext>
            </a:extLst>
          </p:cNvPr>
          <p:cNvCxnSpPr/>
          <p:nvPr/>
        </p:nvCxnSpPr>
        <p:spPr>
          <a:xfrm>
            <a:off x="2307745" y="525784"/>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5D78B4B-043F-6A8B-A604-D141B4F3EF65}"/>
              </a:ext>
            </a:extLst>
          </p:cNvPr>
          <p:cNvSpPr txBox="1"/>
          <p:nvPr/>
        </p:nvSpPr>
        <p:spPr>
          <a:xfrm>
            <a:off x="2545936" y="909622"/>
            <a:ext cx="2324860" cy="369332"/>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5.5 time zones</a:t>
            </a:r>
          </a:p>
        </p:txBody>
      </p:sp>
      <p:cxnSp>
        <p:nvCxnSpPr>
          <p:cNvPr id="10" name="Straight Arrow Connector 9">
            <a:extLst>
              <a:ext uri="{FF2B5EF4-FFF2-40B4-BE49-F238E27FC236}">
                <a16:creationId xmlns:a16="http://schemas.microsoft.com/office/drawing/2014/main" id="{BF72EAA4-D2A0-EA86-C7E3-A49510AA434E}"/>
              </a:ext>
            </a:extLst>
          </p:cNvPr>
          <p:cNvCxnSpPr>
            <a:cxnSpLocks/>
          </p:cNvCxnSpPr>
          <p:nvPr/>
        </p:nvCxnSpPr>
        <p:spPr>
          <a:xfrm>
            <a:off x="2529842" y="658443"/>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E01287-F721-5BB6-CDA5-CE3020F82E07}"/>
              </a:ext>
            </a:extLst>
          </p:cNvPr>
          <p:cNvSpPr txBox="1"/>
          <p:nvPr/>
        </p:nvSpPr>
        <p:spPr>
          <a:xfrm>
            <a:off x="8688312" y="4520715"/>
            <a:ext cx="3794758" cy="1200329"/>
          </a:xfrm>
          <a:prstGeom prst="rect">
            <a:avLst/>
          </a:prstGeom>
          <a:noFill/>
        </p:spPr>
        <p:txBody>
          <a:bodyPr wrap="square" rtlCol="0">
            <a:spAutoFit/>
          </a:bodyPr>
          <a:lstStyle/>
          <a:p>
            <a:r>
              <a:rPr lang="en-US" b="1" dirty="0">
                <a:solidFill>
                  <a:schemeClr val="bg1"/>
                </a:solidFill>
              </a:rPr>
              <a:t>2030 </a:t>
            </a:r>
            <a:r>
              <a:rPr lang="en-US" b="1" dirty="0" err="1">
                <a:solidFill>
                  <a:schemeClr val="bg1"/>
                </a:solidFill>
              </a:rPr>
              <a:t>Tequfah</a:t>
            </a:r>
            <a:br>
              <a:rPr lang="en-US" b="1" dirty="0">
                <a:solidFill>
                  <a:schemeClr val="bg1"/>
                </a:solidFill>
              </a:rPr>
            </a:br>
            <a:r>
              <a:rPr lang="en-US" b="1" dirty="0">
                <a:solidFill>
                  <a:schemeClr val="bg1"/>
                </a:solidFill>
              </a:rPr>
              <a:t>3/20/30   13:50 [1:50 PM]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2030 … </a:t>
            </a:r>
          </a:p>
        </p:txBody>
      </p:sp>
      <p:sp>
        <p:nvSpPr>
          <p:cNvPr id="12" name="Rectangle 11">
            <a:extLst>
              <a:ext uri="{FF2B5EF4-FFF2-40B4-BE49-F238E27FC236}">
                <a16:creationId xmlns:a16="http://schemas.microsoft.com/office/drawing/2014/main" id="{D49C7F1F-F67E-A710-3B8A-E8DA9621B356}"/>
              </a:ext>
            </a:extLst>
          </p:cNvPr>
          <p:cNvSpPr/>
          <p:nvPr/>
        </p:nvSpPr>
        <p:spPr>
          <a:xfrm>
            <a:off x="5608969" y="5721044"/>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Tree>
    <p:extLst>
      <p:ext uri="{BB962C8B-B14F-4D97-AF65-F5344CB8AC3E}">
        <p14:creationId xmlns:p14="http://schemas.microsoft.com/office/powerpoint/2010/main" val="1754308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FF">
            <a:alpha val="13000"/>
          </a:srgbClr>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1EF5F91-04D6-93D6-172A-9991FE078059}"/>
              </a:ext>
            </a:extLst>
          </p:cNvPr>
          <p:cNvGrpSpPr/>
          <p:nvPr/>
        </p:nvGrpSpPr>
        <p:grpSpPr>
          <a:xfrm>
            <a:off x="9035510" y="406960"/>
            <a:ext cx="2734753" cy="6098143"/>
            <a:chOff x="12186932" y="458074"/>
            <a:chExt cx="2647998" cy="6047176"/>
          </a:xfrm>
        </p:grpSpPr>
        <p:pic>
          <p:nvPicPr>
            <p:cNvPr id="39" name="Picture 38">
              <a:extLst>
                <a:ext uri="{FF2B5EF4-FFF2-40B4-BE49-F238E27FC236}">
                  <a16:creationId xmlns:a16="http://schemas.microsoft.com/office/drawing/2014/main" id="{36C6C20F-CAE0-0F46-9867-63D5B2C55CD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2186932" y="458074"/>
              <a:ext cx="2613939" cy="1486300"/>
            </a:xfrm>
            <a:prstGeom prst="rect">
              <a:avLst/>
            </a:prstGeom>
          </p:spPr>
        </p:pic>
        <p:pic>
          <p:nvPicPr>
            <p:cNvPr id="40" name="Picture 39">
              <a:extLst>
                <a:ext uri="{FF2B5EF4-FFF2-40B4-BE49-F238E27FC236}">
                  <a16:creationId xmlns:a16="http://schemas.microsoft.com/office/drawing/2014/main" id="{96B78075-421F-1F97-DFB4-61D64637D9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3346" y="1941694"/>
              <a:ext cx="2607199" cy="1533487"/>
            </a:xfrm>
            <a:prstGeom prst="rect">
              <a:avLst/>
            </a:prstGeom>
          </p:spPr>
        </p:pic>
        <p:pic>
          <p:nvPicPr>
            <p:cNvPr id="41" name="Picture 40">
              <a:extLst>
                <a:ext uri="{FF2B5EF4-FFF2-40B4-BE49-F238E27FC236}">
                  <a16:creationId xmlns:a16="http://schemas.microsoft.com/office/drawing/2014/main" id="{07AE0238-99D8-A73A-9A18-AF5D4AD099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213886" y="3495852"/>
              <a:ext cx="2621044" cy="1491981"/>
            </a:xfrm>
            <a:prstGeom prst="rect">
              <a:avLst/>
            </a:prstGeom>
          </p:spPr>
        </p:pic>
        <p:pic>
          <p:nvPicPr>
            <p:cNvPr id="42" name="Picture 41">
              <a:extLst>
                <a:ext uri="{FF2B5EF4-FFF2-40B4-BE49-F238E27FC236}">
                  <a16:creationId xmlns:a16="http://schemas.microsoft.com/office/drawing/2014/main" id="{C2EEBCE4-E62B-F21A-8ECB-73D04A04D0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10538" y="5008504"/>
              <a:ext cx="2607199" cy="1496746"/>
            </a:xfrm>
            <a:prstGeom prst="rect">
              <a:avLst/>
            </a:prstGeom>
          </p:spPr>
        </p:pic>
      </p:grpSp>
      <p:grpSp>
        <p:nvGrpSpPr>
          <p:cNvPr id="43" name="Group 42">
            <a:extLst>
              <a:ext uri="{FF2B5EF4-FFF2-40B4-BE49-F238E27FC236}">
                <a16:creationId xmlns:a16="http://schemas.microsoft.com/office/drawing/2014/main" id="{71901134-1FF6-C71A-1386-185B0E78FEE7}"/>
              </a:ext>
            </a:extLst>
          </p:cNvPr>
          <p:cNvGrpSpPr/>
          <p:nvPr/>
        </p:nvGrpSpPr>
        <p:grpSpPr>
          <a:xfrm>
            <a:off x="6088738" y="381516"/>
            <a:ext cx="2670175" cy="6141006"/>
            <a:chOff x="6088738" y="381516"/>
            <a:chExt cx="2670175" cy="6141006"/>
          </a:xfrm>
        </p:grpSpPr>
        <p:pic>
          <p:nvPicPr>
            <p:cNvPr id="38" name="Picture 37">
              <a:extLst>
                <a:ext uri="{FF2B5EF4-FFF2-40B4-BE49-F238E27FC236}">
                  <a16:creationId xmlns:a16="http://schemas.microsoft.com/office/drawing/2014/main" id="{63393D90-9E97-5C9B-1FF3-7213131BEA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0297" y="381516"/>
              <a:ext cx="2579966" cy="1496107"/>
            </a:xfrm>
            <a:prstGeom prst="rect">
              <a:avLst/>
            </a:prstGeom>
          </p:spPr>
        </p:pic>
        <p:pic>
          <p:nvPicPr>
            <p:cNvPr id="10" name="Picture 9">
              <a:extLst>
                <a:ext uri="{FF2B5EF4-FFF2-40B4-BE49-F238E27FC236}">
                  <a16:creationId xmlns:a16="http://schemas.microsoft.com/office/drawing/2014/main" id="{3D7F6CCC-F1C3-9FF6-6D8E-CE5DC0B57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88738" y="1877623"/>
              <a:ext cx="2641600" cy="1901371"/>
            </a:xfrm>
            <a:prstGeom prst="rect">
              <a:avLst/>
            </a:prstGeom>
          </p:spPr>
        </p:pic>
        <p:pic>
          <p:nvPicPr>
            <p:cNvPr id="22" name="Picture 21">
              <a:extLst>
                <a:ext uri="{FF2B5EF4-FFF2-40B4-BE49-F238E27FC236}">
                  <a16:creationId xmlns:a16="http://schemas.microsoft.com/office/drawing/2014/main" id="{C615D3EB-1508-1E42-2454-0BA69CBAF1B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9557" y="3419767"/>
              <a:ext cx="2633955" cy="1901371"/>
            </a:xfrm>
            <a:prstGeom prst="rect">
              <a:avLst/>
            </a:prstGeom>
          </p:spPr>
        </p:pic>
        <p:pic>
          <p:nvPicPr>
            <p:cNvPr id="23" name="Picture 22">
              <a:extLst>
                <a:ext uri="{FF2B5EF4-FFF2-40B4-BE49-F238E27FC236}">
                  <a16:creationId xmlns:a16="http://schemas.microsoft.com/office/drawing/2014/main" id="{90AF99CE-6C53-67B2-DB21-67081CDD75A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099557" y="4956630"/>
              <a:ext cx="2659356" cy="1565892"/>
            </a:xfrm>
            <a:prstGeom prst="rect">
              <a:avLst/>
            </a:prstGeom>
          </p:spPr>
        </p:pic>
      </p:grpSp>
      <p:sp>
        <p:nvSpPr>
          <p:cNvPr id="19" name="TextBox 18">
            <a:extLst>
              <a:ext uri="{FF2B5EF4-FFF2-40B4-BE49-F238E27FC236}">
                <a16:creationId xmlns:a16="http://schemas.microsoft.com/office/drawing/2014/main" id="{E7278A7D-4800-7EF4-D032-83CC0E3F7633}"/>
              </a:ext>
            </a:extLst>
          </p:cNvPr>
          <p:cNvSpPr txBox="1"/>
          <p:nvPr/>
        </p:nvSpPr>
        <p:spPr>
          <a:xfrm>
            <a:off x="6088738" y="0"/>
            <a:ext cx="2641600" cy="461665"/>
          </a:xfrm>
          <a:prstGeom prst="rect">
            <a:avLst/>
          </a:prstGeom>
          <a:noFill/>
        </p:spPr>
        <p:txBody>
          <a:bodyPr wrap="square" rtlCol="0">
            <a:spAutoFit/>
          </a:bodyPr>
          <a:lstStyle/>
          <a:p>
            <a:pPr algn="ctr"/>
            <a:r>
              <a:rPr lang="en-US" sz="2400" b="1" dirty="0">
                <a:solidFill>
                  <a:srgbClr val="7030A0"/>
                </a:solidFill>
              </a:rPr>
              <a:t>Years 2023-2026</a:t>
            </a:r>
          </a:p>
        </p:txBody>
      </p:sp>
      <p:sp>
        <p:nvSpPr>
          <p:cNvPr id="20" name="TextBox 19">
            <a:extLst>
              <a:ext uri="{FF2B5EF4-FFF2-40B4-BE49-F238E27FC236}">
                <a16:creationId xmlns:a16="http://schemas.microsoft.com/office/drawing/2014/main" id="{31C7CEC3-BF83-9BA1-DCAF-3809477220A3}"/>
              </a:ext>
            </a:extLst>
          </p:cNvPr>
          <p:cNvSpPr txBox="1"/>
          <p:nvPr/>
        </p:nvSpPr>
        <p:spPr>
          <a:xfrm>
            <a:off x="8929914" y="-5273"/>
            <a:ext cx="2641600" cy="461665"/>
          </a:xfrm>
          <a:prstGeom prst="rect">
            <a:avLst/>
          </a:prstGeom>
          <a:noFill/>
        </p:spPr>
        <p:txBody>
          <a:bodyPr wrap="square" rtlCol="0">
            <a:spAutoFit/>
          </a:bodyPr>
          <a:lstStyle/>
          <a:p>
            <a:pPr algn="ctr"/>
            <a:r>
              <a:rPr lang="en-US" sz="2400" b="1" dirty="0">
                <a:solidFill>
                  <a:schemeClr val="accent6">
                    <a:lumMod val="50000"/>
                  </a:schemeClr>
                </a:solidFill>
              </a:rPr>
              <a:t>Years 2027-2030</a:t>
            </a:r>
          </a:p>
        </p:txBody>
      </p:sp>
      <p:sp>
        <p:nvSpPr>
          <p:cNvPr id="24" name="Rectangle 23">
            <a:extLst>
              <a:ext uri="{FF2B5EF4-FFF2-40B4-BE49-F238E27FC236}">
                <a16:creationId xmlns:a16="http://schemas.microsoft.com/office/drawing/2014/main" id="{73999571-946A-7839-01B1-7609F6161A5E}"/>
              </a:ext>
            </a:extLst>
          </p:cNvPr>
          <p:cNvSpPr/>
          <p:nvPr/>
        </p:nvSpPr>
        <p:spPr>
          <a:xfrm>
            <a:off x="127591" y="37509"/>
            <a:ext cx="2993631"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3600" b="1" dirty="0">
                <a:ln>
                  <a:solidFill>
                    <a:srgbClr val="002060"/>
                  </a:solidFill>
                </a:ln>
                <a:solidFill>
                  <a:srgbClr val="4472C4"/>
                </a:solidFill>
                <a:effectLst>
                  <a:outerShdw blurRad="60007" dist="310007" dir="7680000" sy="30000" kx="1300200" algn="ctr" rotWithShape="0">
                    <a:prstClr val="black">
                      <a:alpha val="32000"/>
                    </a:prstClr>
                  </a:outerShdw>
                </a:effectLst>
                <a:latin typeface="Berlin Sans FB Demi" panose="020E0802020502020306" pitchFamily="34" charset="0"/>
              </a:rPr>
              <a:t>How many clues to </a:t>
            </a:r>
          </a:p>
          <a:p>
            <a:pPr algn="ctr"/>
            <a:endParaRPr lang="en-US" sz="3600" b="1" dirty="0">
              <a:ln>
                <a:solidFill>
                  <a:srgbClr val="002060"/>
                </a:solidFill>
              </a:ln>
              <a:solidFill>
                <a:srgbClr val="4472C4"/>
              </a:solidFill>
              <a:effectLst>
                <a:outerShdw blurRad="60007" dist="310007" dir="7680000" sy="30000" kx="1300200" algn="ctr" rotWithShape="0">
                  <a:prstClr val="black">
                    <a:alpha val="32000"/>
                  </a:prstClr>
                </a:outerShdw>
              </a:effectLst>
              <a:latin typeface="Berlin Sans FB Demi" panose="020E0802020502020306" pitchFamily="34" charset="0"/>
            </a:endParaRPr>
          </a:p>
          <a:p>
            <a:pPr algn="ctr"/>
            <a:endParaRPr lang="en-US" sz="3600" b="1" dirty="0">
              <a:ln>
                <a:solidFill>
                  <a:srgbClr val="002060"/>
                </a:solidFill>
              </a:ln>
              <a:solidFill>
                <a:srgbClr val="4472C4"/>
              </a:solidFill>
              <a:effectLst>
                <a:outerShdw blurRad="60007" dist="310007" dir="7680000" sy="30000" kx="1300200" algn="ctr" rotWithShape="0">
                  <a:prstClr val="black">
                    <a:alpha val="32000"/>
                  </a:prstClr>
                </a:outerShdw>
              </a:effectLst>
              <a:latin typeface="Berlin Sans FB Demi" panose="020E0802020502020306" pitchFamily="34" charset="0"/>
            </a:endParaRPr>
          </a:p>
          <a:p>
            <a:pPr algn="ctr"/>
            <a:r>
              <a:rPr lang="en-US" sz="3600" b="1" dirty="0">
                <a:ln>
                  <a:solidFill>
                    <a:srgbClr val="002060"/>
                  </a:solidFill>
                </a:ln>
                <a:solidFill>
                  <a:srgbClr val="4472C4"/>
                </a:solidFill>
                <a:effectLst>
                  <a:outerShdw blurRad="60007" dist="310007" dir="7680000" sy="30000" kx="1300200" algn="ctr" rotWithShape="0">
                    <a:prstClr val="black">
                      <a:alpha val="32000"/>
                    </a:prstClr>
                  </a:outerShdw>
                </a:effectLst>
                <a:latin typeface="Berlin Sans FB Demi" panose="020E0802020502020306" pitchFamily="34" charset="0"/>
              </a:rPr>
              <a:t>can you find?</a:t>
            </a:r>
          </a:p>
        </p:txBody>
      </p:sp>
      <p:grpSp>
        <p:nvGrpSpPr>
          <p:cNvPr id="30" name="Group 29">
            <a:extLst>
              <a:ext uri="{FF2B5EF4-FFF2-40B4-BE49-F238E27FC236}">
                <a16:creationId xmlns:a16="http://schemas.microsoft.com/office/drawing/2014/main" id="{54E3F162-8005-1CE4-6A5B-B699BAA0E632}"/>
              </a:ext>
            </a:extLst>
          </p:cNvPr>
          <p:cNvGrpSpPr/>
          <p:nvPr/>
        </p:nvGrpSpPr>
        <p:grpSpPr>
          <a:xfrm>
            <a:off x="3225998" y="381516"/>
            <a:ext cx="2592800" cy="6125487"/>
            <a:chOff x="2558345" y="381516"/>
            <a:chExt cx="2592800" cy="6125487"/>
          </a:xfrm>
        </p:grpSpPr>
        <p:pic>
          <p:nvPicPr>
            <p:cNvPr id="26" name="Picture 25">
              <a:extLst>
                <a:ext uri="{FF2B5EF4-FFF2-40B4-BE49-F238E27FC236}">
                  <a16:creationId xmlns:a16="http://schemas.microsoft.com/office/drawing/2014/main" id="{17BB7BD3-CD7C-5641-2935-5F1B8CD8750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70411" y="381516"/>
              <a:ext cx="2568693" cy="1524678"/>
            </a:xfrm>
            <a:prstGeom prst="rect">
              <a:avLst/>
            </a:prstGeom>
          </p:spPr>
        </p:pic>
        <p:pic>
          <p:nvPicPr>
            <p:cNvPr id="27" name="Picture 26">
              <a:extLst>
                <a:ext uri="{FF2B5EF4-FFF2-40B4-BE49-F238E27FC236}">
                  <a16:creationId xmlns:a16="http://schemas.microsoft.com/office/drawing/2014/main" id="{65E26A77-F625-094F-6425-126E4A450DC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558345" y="1906194"/>
              <a:ext cx="2592800" cy="1501568"/>
            </a:xfrm>
            <a:prstGeom prst="rect">
              <a:avLst/>
            </a:prstGeom>
          </p:spPr>
        </p:pic>
        <p:pic>
          <p:nvPicPr>
            <p:cNvPr id="28" name="Picture 27">
              <a:extLst>
                <a:ext uri="{FF2B5EF4-FFF2-40B4-BE49-F238E27FC236}">
                  <a16:creationId xmlns:a16="http://schemas.microsoft.com/office/drawing/2014/main" id="{E33030C6-2359-D3A8-2BD6-2E9DCCA2FFE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599430" y="3450238"/>
              <a:ext cx="2531370" cy="1481164"/>
            </a:xfrm>
            <a:prstGeom prst="rect">
              <a:avLst/>
            </a:prstGeom>
          </p:spPr>
        </p:pic>
        <p:pic>
          <p:nvPicPr>
            <p:cNvPr id="29" name="Picture 28">
              <a:extLst>
                <a:ext uri="{FF2B5EF4-FFF2-40B4-BE49-F238E27FC236}">
                  <a16:creationId xmlns:a16="http://schemas.microsoft.com/office/drawing/2014/main" id="{816716FC-EAA3-FA14-6502-D5D8D48D1F7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592494" y="5000806"/>
              <a:ext cx="2531370" cy="1506197"/>
            </a:xfrm>
            <a:prstGeom prst="rect">
              <a:avLst/>
            </a:prstGeom>
          </p:spPr>
        </p:pic>
      </p:grpSp>
      <p:sp>
        <p:nvSpPr>
          <p:cNvPr id="33" name="TextBox 32">
            <a:extLst>
              <a:ext uri="{FF2B5EF4-FFF2-40B4-BE49-F238E27FC236}">
                <a16:creationId xmlns:a16="http://schemas.microsoft.com/office/drawing/2014/main" id="{5734B848-DCB4-82A8-2FC6-BCC6E8E4E559}"/>
              </a:ext>
            </a:extLst>
          </p:cNvPr>
          <p:cNvSpPr txBox="1"/>
          <p:nvPr/>
        </p:nvSpPr>
        <p:spPr>
          <a:xfrm>
            <a:off x="3225998" y="-8004"/>
            <a:ext cx="2532542" cy="461665"/>
          </a:xfrm>
          <a:prstGeom prst="rect">
            <a:avLst/>
          </a:prstGeom>
          <a:noFill/>
        </p:spPr>
        <p:txBody>
          <a:bodyPr wrap="square" rtlCol="0">
            <a:spAutoFit/>
          </a:bodyPr>
          <a:lstStyle/>
          <a:p>
            <a:pPr algn="ctr"/>
            <a:r>
              <a:rPr lang="en-US" sz="2400" b="1" dirty="0">
                <a:solidFill>
                  <a:srgbClr val="002060"/>
                </a:solidFill>
              </a:rPr>
              <a:t>Years 2019-2022</a:t>
            </a:r>
          </a:p>
        </p:txBody>
      </p:sp>
      <p:pic>
        <p:nvPicPr>
          <p:cNvPr id="3" name="Picture 2">
            <a:extLst>
              <a:ext uri="{FF2B5EF4-FFF2-40B4-BE49-F238E27FC236}">
                <a16:creationId xmlns:a16="http://schemas.microsoft.com/office/drawing/2014/main" id="{A812D70F-6CB9-AFB2-64C4-94619B9EFA6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8237" y="886395"/>
            <a:ext cx="3246444" cy="1488369"/>
          </a:xfrm>
          <a:prstGeom prst="rect">
            <a:avLst/>
          </a:prstGeom>
        </p:spPr>
      </p:pic>
      <p:sp>
        <p:nvSpPr>
          <p:cNvPr id="4" name="TextBox 3">
            <a:extLst>
              <a:ext uri="{FF2B5EF4-FFF2-40B4-BE49-F238E27FC236}">
                <a16:creationId xmlns:a16="http://schemas.microsoft.com/office/drawing/2014/main" id="{3C9EE4EE-25D6-61F9-E3C2-B1A209E20771}"/>
              </a:ext>
            </a:extLst>
          </p:cNvPr>
          <p:cNvSpPr txBox="1"/>
          <p:nvPr/>
        </p:nvSpPr>
        <p:spPr>
          <a:xfrm>
            <a:off x="120429" y="3005909"/>
            <a:ext cx="3053181" cy="2677656"/>
          </a:xfrm>
          <a:prstGeom prst="rect">
            <a:avLst/>
          </a:prstGeom>
          <a:noFill/>
        </p:spPr>
        <p:txBody>
          <a:bodyPr wrap="square" rtlCol="0">
            <a:spAutoFit/>
          </a:bodyPr>
          <a:lstStyle/>
          <a:p>
            <a:r>
              <a:rPr lang="en-US" sz="2400" b="1" dirty="0">
                <a:ln>
                  <a:solidFill>
                    <a:srgbClr val="002060"/>
                  </a:solidFill>
                </a:ln>
                <a:solidFill>
                  <a:srgbClr val="2B587C"/>
                </a:solidFill>
                <a:latin typeface="Berlin Sans FB Demi" panose="020E0802020502020306" pitchFamily="34" charset="0"/>
              </a:rPr>
              <a:t>How many Patterns?</a:t>
            </a:r>
          </a:p>
          <a:p>
            <a:pPr marL="285750" indent="-285750">
              <a:buFont typeface="Arial" panose="020B0604020202020204" pitchFamily="34" charset="0"/>
              <a:buChar char="•"/>
            </a:pPr>
            <a:r>
              <a:rPr lang="en-US" b="1" dirty="0">
                <a:solidFill>
                  <a:schemeClr val="accent4">
                    <a:lumMod val="50000"/>
                  </a:schemeClr>
                </a:solidFill>
              </a:rPr>
              <a:t>With the sun position?</a:t>
            </a:r>
          </a:p>
          <a:p>
            <a:pPr marL="285750" indent="-285750">
              <a:buFont typeface="Arial" panose="020B0604020202020204" pitchFamily="34" charset="0"/>
              <a:buChar char="•"/>
            </a:pPr>
            <a:r>
              <a:rPr lang="en-US" b="1" dirty="0"/>
              <a:t>With the moon position?</a:t>
            </a:r>
          </a:p>
          <a:p>
            <a:pPr marL="285750" indent="-285750">
              <a:buFont typeface="Arial" panose="020B0604020202020204" pitchFamily="34" charset="0"/>
              <a:buChar char="•"/>
            </a:pPr>
            <a:r>
              <a:rPr lang="en-US" b="1" dirty="0">
                <a:solidFill>
                  <a:schemeClr val="bg2">
                    <a:lumMod val="25000"/>
                  </a:schemeClr>
                </a:solidFill>
              </a:rPr>
              <a:t>With the </a:t>
            </a:r>
            <a:r>
              <a:rPr lang="en-US" b="1" dirty="0">
                <a:solidFill>
                  <a:srgbClr val="FF0000"/>
                </a:solidFill>
              </a:rPr>
              <a:t>red</a:t>
            </a:r>
            <a:r>
              <a:rPr lang="en-US" b="1" dirty="0"/>
              <a:t>/</a:t>
            </a:r>
            <a:r>
              <a:rPr lang="en-US" b="1" dirty="0">
                <a:solidFill>
                  <a:srgbClr val="002060"/>
                </a:solidFill>
              </a:rPr>
              <a:t>blue</a:t>
            </a:r>
            <a:r>
              <a:rPr lang="en-US" b="1" dirty="0"/>
              <a:t> </a:t>
            </a:r>
            <a:r>
              <a:rPr lang="en-US" b="1" dirty="0">
                <a:solidFill>
                  <a:schemeClr val="bg2">
                    <a:lumMod val="25000"/>
                  </a:schemeClr>
                </a:solidFill>
              </a:rPr>
              <a:t>markers?</a:t>
            </a:r>
          </a:p>
          <a:p>
            <a:pPr marL="285750" indent="-285750">
              <a:buFont typeface="Arial" panose="020B0604020202020204" pitchFamily="34" charset="0"/>
              <a:buChar char="•"/>
            </a:pPr>
            <a:r>
              <a:rPr lang="en-US" b="1" dirty="0">
                <a:solidFill>
                  <a:srgbClr val="2B587C"/>
                </a:solidFill>
              </a:rPr>
              <a:t>With the Night Season?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solidFill>
                  <a:srgbClr val="C00000"/>
                </a:solidFill>
              </a:rPr>
              <a:t>Will any of these patterns change in the near future?</a:t>
            </a:r>
          </a:p>
        </p:txBody>
      </p:sp>
    </p:spTree>
    <p:extLst>
      <p:ext uri="{BB962C8B-B14F-4D97-AF65-F5344CB8AC3E}">
        <p14:creationId xmlns:p14="http://schemas.microsoft.com/office/powerpoint/2010/main" val="3648469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99FF">
            <a:alpha val="13000"/>
          </a:srgbClr>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1EF5F91-04D6-93D6-172A-9991FE078059}"/>
              </a:ext>
            </a:extLst>
          </p:cNvPr>
          <p:cNvGrpSpPr/>
          <p:nvPr/>
        </p:nvGrpSpPr>
        <p:grpSpPr>
          <a:xfrm>
            <a:off x="9042135" y="424378"/>
            <a:ext cx="2728129" cy="6098143"/>
            <a:chOff x="12193346" y="475346"/>
            <a:chExt cx="2641584" cy="6047176"/>
          </a:xfrm>
        </p:grpSpPr>
        <p:pic>
          <p:nvPicPr>
            <p:cNvPr id="39" name="Picture 38">
              <a:extLst>
                <a:ext uri="{FF2B5EF4-FFF2-40B4-BE49-F238E27FC236}">
                  <a16:creationId xmlns:a16="http://schemas.microsoft.com/office/drawing/2014/main" id="{36C6C20F-CAE0-0F46-9867-63D5B2C55CD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2195365" y="475346"/>
              <a:ext cx="2613939" cy="1486300"/>
            </a:xfrm>
            <a:prstGeom prst="rect">
              <a:avLst/>
            </a:prstGeom>
          </p:spPr>
        </p:pic>
        <p:pic>
          <p:nvPicPr>
            <p:cNvPr id="40" name="Picture 39">
              <a:extLst>
                <a:ext uri="{FF2B5EF4-FFF2-40B4-BE49-F238E27FC236}">
                  <a16:creationId xmlns:a16="http://schemas.microsoft.com/office/drawing/2014/main" id="{96B78075-421F-1F97-DFB4-61D64637D9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3346" y="1958966"/>
              <a:ext cx="2607199" cy="1533487"/>
            </a:xfrm>
            <a:prstGeom prst="rect">
              <a:avLst/>
            </a:prstGeom>
          </p:spPr>
        </p:pic>
        <p:pic>
          <p:nvPicPr>
            <p:cNvPr id="41" name="Picture 40">
              <a:extLst>
                <a:ext uri="{FF2B5EF4-FFF2-40B4-BE49-F238E27FC236}">
                  <a16:creationId xmlns:a16="http://schemas.microsoft.com/office/drawing/2014/main" id="{07AE0238-99D8-A73A-9A18-AF5D4AD099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213886" y="3513124"/>
              <a:ext cx="2621044" cy="1491981"/>
            </a:xfrm>
            <a:prstGeom prst="rect">
              <a:avLst/>
            </a:prstGeom>
          </p:spPr>
        </p:pic>
        <p:pic>
          <p:nvPicPr>
            <p:cNvPr id="42" name="Picture 41">
              <a:extLst>
                <a:ext uri="{FF2B5EF4-FFF2-40B4-BE49-F238E27FC236}">
                  <a16:creationId xmlns:a16="http://schemas.microsoft.com/office/drawing/2014/main" id="{C2EEBCE4-E62B-F21A-8ECB-73D04A04D0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10538" y="5025776"/>
              <a:ext cx="2607199" cy="1496746"/>
            </a:xfrm>
            <a:prstGeom prst="rect">
              <a:avLst/>
            </a:prstGeom>
          </p:spPr>
        </p:pic>
      </p:grpSp>
      <p:grpSp>
        <p:nvGrpSpPr>
          <p:cNvPr id="43" name="Group 42">
            <a:extLst>
              <a:ext uri="{FF2B5EF4-FFF2-40B4-BE49-F238E27FC236}">
                <a16:creationId xmlns:a16="http://schemas.microsoft.com/office/drawing/2014/main" id="{71901134-1FF6-C71A-1386-185B0E78FEE7}"/>
              </a:ext>
            </a:extLst>
          </p:cNvPr>
          <p:cNvGrpSpPr/>
          <p:nvPr/>
        </p:nvGrpSpPr>
        <p:grpSpPr>
          <a:xfrm>
            <a:off x="6088738" y="381516"/>
            <a:ext cx="2670175" cy="6141006"/>
            <a:chOff x="6088738" y="381516"/>
            <a:chExt cx="2670175" cy="6141006"/>
          </a:xfrm>
        </p:grpSpPr>
        <p:pic>
          <p:nvPicPr>
            <p:cNvPr id="38" name="Picture 37">
              <a:extLst>
                <a:ext uri="{FF2B5EF4-FFF2-40B4-BE49-F238E27FC236}">
                  <a16:creationId xmlns:a16="http://schemas.microsoft.com/office/drawing/2014/main" id="{63393D90-9E97-5C9B-1FF3-7213131BEA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0297" y="381516"/>
              <a:ext cx="2579966" cy="1496107"/>
            </a:xfrm>
            <a:prstGeom prst="rect">
              <a:avLst/>
            </a:prstGeom>
          </p:spPr>
        </p:pic>
        <p:pic>
          <p:nvPicPr>
            <p:cNvPr id="10" name="Picture 9">
              <a:extLst>
                <a:ext uri="{FF2B5EF4-FFF2-40B4-BE49-F238E27FC236}">
                  <a16:creationId xmlns:a16="http://schemas.microsoft.com/office/drawing/2014/main" id="{3D7F6CCC-F1C3-9FF6-6D8E-CE5DC0B57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88738" y="1877623"/>
              <a:ext cx="2641600" cy="1901371"/>
            </a:xfrm>
            <a:prstGeom prst="rect">
              <a:avLst/>
            </a:prstGeom>
          </p:spPr>
        </p:pic>
        <p:pic>
          <p:nvPicPr>
            <p:cNvPr id="22" name="Picture 21">
              <a:extLst>
                <a:ext uri="{FF2B5EF4-FFF2-40B4-BE49-F238E27FC236}">
                  <a16:creationId xmlns:a16="http://schemas.microsoft.com/office/drawing/2014/main" id="{C615D3EB-1508-1E42-2454-0BA69CBAF1B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9557" y="3419767"/>
              <a:ext cx="2633955" cy="1901371"/>
            </a:xfrm>
            <a:prstGeom prst="rect">
              <a:avLst/>
            </a:prstGeom>
          </p:spPr>
        </p:pic>
        <p:pic>
          <p:nvPicPr>
            <p:cNvPr id="23" name="Picture 22">
              <a:extLst>
                <a:ext uri="{FF2B5EF4-FFF2-40B4-BE49-F238E27FC236}">
                  <a16:creationId xmlns:a16="http://schemas.microsoft.com/office/drawing/2014/main" id="{90AF99CE-6C53-67B2-DB21-67081CDD75A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099557" y="4956630"/>
              <a:ext cx="2659356" cy="1565892"/>
            </a:xfrm>
            <a:prstGeom prst="rect">
              <a:avLst/>
            </a:prstGeom>
          </p:spPr>
        </p:pic>
      </p:grpSp>
      <p:cxnSp>
        <p:nvCxnSpPr>
          <p:cNvPr id="17" name="Straight Arrow Connector 16">
            <a:extLst>
              <a:ext uri="{FF2B5EF4-FFF2-40B4-BE49-F238E27FC236}">
                <a16:creationId xmlns:a16="http://schemas.microsoft.com/office/drawing/2014/main" id="{34A564F3-F5E8-2DD3-A17E-F864648D9AC9}"/>
              </a:ext>
            </a:extLst>
          </p:cNvPr>
          <p:cNvCxnSpPr/>
          <p:nvPr/>
        </p:nvCxnSpPr>
        <p:spPr>
          <a:xfrm flipH="1">
            <a:off x="6190337" y="482600"/>
            <a:ext cx="2463800" cy="6216911"/>
          </a:xfrm>
          <a:prstGeom prst="straightConnector1">
            <a:avLst/>
          </a:prstGeom>
          <a:ln w="762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A71A5F-7B48-C0C4-CA6C-98343CD95C99}"/>
              </a:ext>
            </a:extLst>
          </p:cNvPr>
          <p:cNvCxnSpPr/>
          <p:nvPr/>
        </p:nvCxnSpPr>
        <p:spPr>
          <a:xfrm flipH="1">
            <a:off x="9300490" y="535987"/>
            <a:ext cx="2463800" cy="6216911"/>
          </a:xfrm>
          <a:prstGeom prst="straightConnector1">
            <a:avLst/>
          </a:prstGeom>
          <a:ln w="762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999571-946A-7839-01B1-7609F6161A5E}"/>
              </a:ext>
            </a:extLst>
          </p:cNvPr>
          <p:cNvSpPr/>
          <p:nvPr/>
        </p:nvSpPr>
        <p:spPr>
          <a:xfrm>
            <a:off x="127591" y="37509"/>
            <a:ext cx="2993631"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0000"/>
                </a:solidFill>
              </a:rPr>
              <a:t>The red arrows are the</a:t>
            </a:r>
            <a:br>
              <a:rPr lang="en-US" sz="3600" b="1" dirty="0">
                <a:ln/>
                <a:solidFill>
                  <a:srgbClr val="FF0000"/>
                </a:solidFill>
              </a:rPr>
            </a:br>
            <a:r>
              <a:rPr lang="en-US" sz="3600" b="1" dirty="0">
                <a:ln/>
                <a:solidFill>
                  <a:srgbClr val="FF0000"/>
                </a:solidFill>
              </a:rPr>
              <a:t>angle pattern.</a:t>
            </a:r>
          </a:p>
        </p:txBody>
      </p:sp>
      <p:grpSp>
        <p:nvGrpSpPr>
          <p:cNvPr id="30" name="Group 29">
            <a:extLst>
              <a:ext uri="{FF2B5EF4-FFF2-40B4-BE49-F238E27FC236}">
                <a16:creationId xmlns:a16="http://schemas.microsoft.com/office/drawing/2014/main" id="{54E3F162-8005-1CE4-6A5B-B699BAA0E632}"/>
              </a:ext>
            </a:extLst>
          </p:cNvPr>
          <p:cNvGrpSpPr/>
          <p:nvPr/>
        </p:nvGrpSpPr>
        <p:grpSpPr>
          <a:xfrm>
            <a:off x="3225998" y="381516"/>
            <a:ext cx="2592800" cy="6125487"/>
            <a:chOff x="2558345" y="381516"/>
            <a:chExt cx="2592800" cy="6125487"/>
          </a:xfrm>
        </p:grpSpPr>
        <p:pic>
          <p:nvPicPr>
            <p:cNvPr id="26" name="Picture 25">
              <a:extLst>
                <a:ext uri="{FF2B5EF4-FFF2-40B4-BE49-F238E27FC236}">
                  <a16:creationId xmlns:a16="http://schemas.microsoft.com/office/drawing/2014/main" id="{17BB7BD3-CD7C-5641-2935-5F1B8CD8750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70411" y="381516"/>
              <a:ext cx="2568693" cy="1524678"/>
            </a:xfrm>
            <a:prstGeom prst="rect">
              <a:avLst/>
            </a:prstGeom>
          </p:spPr>
        </p:pic>
        <p:pic>
          <p:nvPicPr>
            <p:cNvPr id="27" name="Picture 26">
              <a:extLst>
                <a:ext uri="{FF2B5EF4-FFF2-40B4-BE49-F238E27FC236}">
                  <a16:creationId xmlns:a16="http://schemas.microsoft.com/office/drawing/2014/main" id="{65E26A77-F625-094F-6425-126E4A450DC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558345" y="1906194"/>
              <a:ext cx="2592800" cy="1501568"/>
            </a:xfrm>
            <a:prstGeom prst="rect">
              <a:avLst/>
            </a:prstGeom>
          </p:spPr>
        </p:pic>
        <p:pic>
          <p:nvPicPr>
            <p:cNvPr id="28" name="Picture 27">
              <a:extLst>
                <a:ext uri="{FF2B5EF4-FFF2-40B4-BE49-F238E27FC236}">
                  <a16:creationId xmlns:a16="http://schemas.microsoft.com/office/drawing/2014/main" id="{E33030C6-2359-D3A8-2BD6-2E9DCCA2FFE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599430" y="3450238"/>
              <a:ext cx="2531370" cy="1481164"/>
            </a:xfrm>
            <a:prstGeom prst="rect">
              <a:avLst/>
            </a:prstGeom>
          </p:spPr>
        </p:pic>
        <p:pic>
          <p:nvPicPr>
            <p:cNvPr id="29" name="Picture 28">
              <a:extLst>
                <a:ext uri="{FF2B5EF4-FFF2-40B4-BE49-F238E27FC236}">
                  <a16:creationId xmlns:a16="http://schemas.microsoft.com/office/drawing/2014/main" id="{816716FC-EAA3-FA14-6502-D5D8D48D1F7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592494" y="5000806"/>
              <a:ext cx="2531370" cy="1506197"/>
            </a:xfrm>
            <a:prstGeom prst="rect">
              <a:avLst/>
            </a:prstGeom>
          </p:spPr>
        </p:pic>
      </p:grpSp>
      <p:cxnSp>
        <p:nvCxnSpPr>
          <p:cNvPr id="31" name="Straight Arrow Connector 30">
            <a:extLst>
              <a:ext uri="{FF2B5EF4-FFF2-40B4-BE49-F238E27FC236}">
                <a16:creationId xmlns:a16="http://schemas.microsoft.com/office/drawing/2014/main" id="{406F232A-FE3B-6326-62AC-9EA765D14E55}"/>
              </a:ext>
            </a:extLst>
          </p:cNvPr>
          <p:cNvCxnSpPr/>
          <p:nvPr/>
        </p:nvCxnSpPr>
        <p:spPr>
          <a:xfrm flipH="1">
            <a:off x="3265712" y="475346"/>
            <a:ext cx="2463800" cy="6216911"/>
          </a:xfrm>
          <a:prstGeom prst="straightConnector1">
            <a:avLst/>
          </a:prstGeom>
          <a:ln w="762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0BBDFEC-F69E-0C5E-B8BA-9D912533E00B}"/>
              </a:ext>
            </a:extLst>
          </p:cNvPr>
          <p:cNvSpPr txBox="1"/>
          <p:nvPr/>
        </p:nvSpPr>
        <p:spPr>
          <a:xfrm>
            <a:off x="103876" y="1791835"/>
            <a:ext cx="3053181" cy="5078313"/>
          </a:xfrm>
          <a:prstGeom prst="rect">
            <a:avLst/>
          </a:prstGeom>
          <a:noFill/>
        </p:spPr>
        <p:txBody>
          <a:bodyPr wrap="square" rtlCol="0">
            <a:spAutoFit/>
          </a:bodyPr>
          <a:lstStyle/>
          <a:p>
            <a:r>
              <a:rPr lang="en-US" dirty="0"/>
              <a:t>Next, we are going to consider some new data from Nathaniel [Faith Child] to see </a:t>
            </a:r>
            <a:br>
              <a:rPr lang="en-US" dirty="0"/>
            </a:br>
            <a:r>
              <a:rPr lang="en-US" dirty="0"/>
              <a:t>if there could be any clues of how to determine “ahead of time” where Yahuah’s International Date Line will </a:t>
            </a:r>
            <a:br>
              <a:rPr lang="en-US" dirty="0"/>
            </a:br>
            <a:r>
              <a:rPr lang="en-US" dirty="0"/>
              <a:t>be found each year.  It moves!  </a:t>
            </a:r>
          </a:p>
          <a:p>
            <a:pPr marL="285750" indent="-285750">
              <a:buFont typeface="Arial" panose="020B0604020202020204" pitchFamily="34" charset="0"/>
              <a:buChar char="•"/>
            </a:pPr>
            <a:r>
              <a:rPr lang="en-US" b="1" dirty="0">
                <a:solidFill>
                  <a:srgbClr val="FF0000"/>
                </a:solidFill>
                <a:effectLst>
                  <a:outerShdw blurRad="38100" dist="38100" dir="2700000" algn="tl">
                    <a:srgbClr val="000000">
                      <a:alpha val="43137"/>
                    </a:srgbClr>
                  </a:outerShdw>
                </a:effectLst>
              </a:rPr>
              <a:t>Will the angle pattern and the position of the sun along with a certain number of time zones have clues of how to determine WHO in the world will see the shadow first?</a:t>
            </a:r>
          </a:p>
          <a:p>
            <a:pPr marL="285750" indent="-285750">
              <a:buFont typeface="Arial" panose="020B0604020202020204" pitchFamily="34" charset="0"/>
              <a:buChar char="•"/>
            </a:pPr>
            <a:r>
              <a:rPr lang="en-US" b="1" dirty="0">
                <a:solidFill>
                  <a:srgbClr val="7030A0"/>
                </a:solidFill>
              </a:rPr>
              <a:t>Remember, we thought it would be the South Pacific in 2023.  </a:t>
            </a:r>
            <a:r>
              <a:rPr lang="en-US" dirty="0"/>
              <a:t>It did not happen?</a:t>
            </a:r>
          </a:p>
        </p:txBody>
      </p:sp>
      <p:sp>
        <p:nvSpPr>
          <p:cNvPr id="2" name="TextBox 1">
            <a:extLst>
              <a:ext uri="{FF2B5EF4-FFF2-40B4-BE49-F238E27FC236}">
                <a16:creationId xmlns:a16="http://schemas.microsoft.com/office/drawing/2014/main" id="{9C9C41B6-B92B-2944-2BC2-D6F66365586B}"/>
              </a:ext>
            </a:extLst>
          </p:cNvPr>
          <p:cNvSpPr txBox="1"/>
          <p:nvPr/>
        </p:nvSpPr>
        <p:spPr>
          <a:xfrm>
            <a:off x="6088738" y="0"/>
            <a:ext cx="2641600" cy="461665"/>
          </a:xfrm>
          <a:prstGeom prst="rect">
            <a:avLst/>
          </a:prstGeom>
          <a:noFill/>
        </p:spPr>
        <p:txBody>
          <a:bodyPr wrap="square" rtlCol="0">
            <a:spAutoFit/>
          </a:bodyPr>
          <a:lstStyle/>
          <a:p>
            <a:pPr algn="ctr"/>
            <a:r>
              <a:rPr lang="en-US" sz="2400" b="1" dirty="0">
                <a:solidFill>
                  <a:srgbClr val="7030A0"/>
                </a:solidFill>
              </a:rPr>
              <a:t>Years 2023-2026</a:t>
            </a:r>
          </a:p>
        </p:txBody>
      </p:sp>
      <p:sp>
        <p:nvSpPr>
          <p:cNvPr id="3" name="TextBox 2">
            <a:extLst>
              <a:ext uri="{FF2B5EF4-FFF2-40B4-BE49-F238E27FC236}">
                <a16:creationId xmlns:a16="http://schemas.microsoft.com/office/drawing/2014/main" id="{F3C5D28F-9497-99B7-94B6-F89B70D96E39}"/>
              </a:ext>
            </a:extLst>
          </p:cNvPr>
          <p:cNvSpPr txBox="1"/>
          <p:nvPr/>
        </p:nvSpPr>
        <p:spPr>
          <a:xfrm>
            <a:off x="8929914" y="22388"/>
            <a:ext cx="2641600" cy="461665"/>
          </a:xfrm>
          <a:prstGeom prst="rect">
            <a:avLst/>
          </a:prstGeom>
          <a:noFill/>
        </p:spPr>
        <p:txBody>
          <a:bodyPr wrap="square" rtlCol="0">
            <a:spAutoFit/>
          </a:bodyPr>
          <a:lstStyle/>
          <a:p>
            <a:pPr algn="ctr"/>
            <a:r>
              <a:rPr lang="en-US" sz="2400" b="1" dirty="0">
                <a:solidFill>
                  <a:schemeClr val="accent6">
                    <a:lumMod val="50000"/>
                  </a:schemeClr>
                </a:solidFill>
              </a:rPr>
              <a:t>Years 2027-2030</a:t>
            </a:r>
          </a:p>
        </p:txBody>
      </p:sp>
      <p:sp>
        <p:nvSpPr>
          <p:cNvPr id="4" name="TextBox 3">
            <a:extLst>
              <a:ext uri="{FF2B5EF4-FFF2-40B4-BE49-F238E27FC236}">
                <a16:creationId xmlns:a16="http://schemas.microsoft.com/office/drawing/2014/main" id="{215F7BE6-E3B3-6CB4-4B73-2587BDF984F1}"/>
              </a:ext>
            </a:extLst>
          </p:cNvPr>
          <p:cNvSpPr txBox="1"/>
          <p:nvPr/>
        </p:nvSpPr>
        <p:spPr>
          <a:xfrm>
            <a:off x="3225998" y="-8004"/>
            <a:ext cx="2532542" cy="461665"/>
          </a:xfrm>
          <a:prstGeom prst="rect">
            <a:avLst/>
          </a:prstGeom>
          <a:noFill/>
        </p:spPr>
        <p:txBody>
          <a:bodyPr wrap="square" rtlCol="0">
            <a:spAutoFit/>
          </a:bodyPr>
          <a:lstStyle/>
          <a:p>
            <a:pPr algn="ctr"/>
            <a:r>
              <a:rPr lang="en-US" sz="2400" b="1" dirty="0">
                <a:solidFill>
                  <a:srgbClr val="002060"/>
                </a:solidFill>
              </a:rPr>
              <a:t>Years 2019-2022</a:t>
            </a:r>
          </a:p>
        </p:txBody>
      </p:sp>
    </p:spTree>
    <p:extLst>
      <p:ext uri="{BB962C8B-B14F-4D97-AF65-F5344CB8AC3E}">
        <p14:creationId xmlns:p14="http://schemas.microsoft.com/office/powerpoint/2010/main" val="27438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50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1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1000" fill="hold"/>
                                        <p:tgtEl>
                                          <p:spTgt spid="4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E7261-AF50-95F8-97DD-50FA38D4D036}"/>
              </a:ext>
            </a:extLst>
          </p:cNvPr>
          <p:cNvSpPr>
            <a:spLocks noGrp="1"/>
          </p:cNvSpPr>
          <p:nvPr>
            <p:ph idx="1"/>
          </p:nvPr>
        </p:nvSpPr>
        <p:spPr>
          <a:xfrm>
            <a:off x="397933" y="1332931"/>
            <a:ext cx="10515600" cy="4938713"/>
          </a:xfrm>
        </p:spPr>
        <p:txBody>
          <a:bodyPr>
            <a:normAutofit fontScale="92500" lnSpcReduction="20000"/>
          </a:bodyPr>
          <a:lstStyle/>
          <a:p>
            <a:r>
              <a:rPr lang="en-US" sz="4000" dirty="0"/>
              <a:t>Nathaniel has been diligently trying to collect </a:t>
            </a:r>
            <a:r>
              <a:rPr lang="en-US" sz="4000" dirty="0" err="1"/>
              <a:t>tequfah</a:t>
            </a:r>
            <a:r>
              <a:rPr lang="en-US" sz="4000" dirty="0"/>
              <a:t> </a:t>
            </a:r>
            <a:r>
              <a:rPr lang="en-US" sz="4000" u="sng" dirty="0"/>
              <a:t>shadow si</a:t>
            </a:r>
            <a:r>
              <a:rPr lang="en-US" sz="4000" dirty="0"/>
              <a:t>g</a:t>
            </a:r>
            <a:r>
              <a:rPr lang="en-US" sz="4000" u="sng" dirty="0"/>
              <a:t>n</a:t>
            </a:r>
            <a:r>
              <a:rPr lang="en-US" sz="4000" dirty="0"/>
              <a:t> data from anyone and anywhere in the world for several years.</a:t>
            </a:r>
          </a:p>
          <a:p>
            <a:r>
              <a:rPr lang="en-US" sz="4000" dirty="0"/>
              <a:t>The following data was received Mar 30</a:t>
            </a:r>
            <a:r>
              <a:rPr lang="en-US" sz="4000" baseline="30000" dirty="0"/>
              <a:t>th</a:t>
            </a:r>
            <a:r>
              <a:rPr lang="en-US" sz="4000" dirty="0"/>
              <a:t> about noon PDT.</a:t>
            </a:r>
          </a:p>
          <a:p>
            <a:r>
              <a:rPr lang="en-US" sz="4000" dirty="0"/>
              <a:t>The data will be assessed with as much logic and common sense as we can muster – keeping in mind the equinox slides that have just been presented, and the patterns you have seen.</a:t>
            </a:r>
          </a:p>
          <a:p>
            <a:r>
              <a:rPr lang="en-US" sz="4000" dirty="0"/>
              <a:t>We will go through the chart, step by step </a:t>
            </a:r>
            <a:br>
              <a:rPr lang="en-US" sz="4000" dirty="0"/>
            </a:br>
            <a:r>
              <a:rPr lang="en-US" sz="4000" dirty="0"/>
              <a:t>watching for any key clues.</a:t>
            </a:r>
          </a:p>
        </p:txBody>
      </p:sp>
      <p:sp>
        <p:nvSpPr>
          <p:cNvPr id="4" name="Rectangle 3">
            <a:extLst>
              <a:ext uri="{FF2B5EF4-FFF2-40B4-BE49-F238E27FC236}">
                <a16:creationId xmlns:a16="http://schemas.microsoft.com/office/drawing/2014/main" id="{E106975A-DFEE-8B64-CF6C-CCBC75041A5C}"/>
              </a:ext>
            </a:extLst>
          </p:cNvPr>
          <p:cNvSpPr/>
          <p:nvPr/>
        </p:nvSpPr>
        <p:spPr>
          <a:xfrm>
            <a:off x="15251" y="265538"/>
            <a:ext cx="12161497"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err="1">
                <a:ln/>
                <a:solidFill>
                  <a:srgbClr val="0070C0"/>
                </a:solidFill>
                <a:effectLst/>
              </a:rPr>
              <a:t>Tequfah</a:t>
            </a:r>
            <a:r>
              <a:rPr lang="en-US" sz="4800" b="1" cap="none" spc="0" dirty="0">
                <a:ln/>
                <a:solidFill>
                  <a:srgbClr val="0070C0"/>
                </a:solidFill>
                <a:effectLst/>
              </a:rPr>
              <a:t> Shadow Data - Nathaniel [Faith Child]</a:t>
            </a:r>
          </a:p>
        </p:txBody>
      </p:sp>
      <p:pic>
        <p:nvPicPr>
          <p:cNvPr id="5" name="Picture 4">
            <a:extLst>
              <a:ext uri="{FF2B5EF4-FFF2-40B4-BE49-F238E27FC236}">
                <a16:creationId xmlns:a16="http://schemas.microsoft.com/office/drawing/2014/main" id="{23AAC2E2-81D8-5ECF-16AA-DCF787691B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43967" y="4086910"/>
            <a:ext cx="2248033" cy="27710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402902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4B464F-B2F8-0D20-B254-68A93D08F2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058" y="247651"/>
            <a:ext cx="12005278" cy="6357256"/>
          </a:xfrm>
          <a:prstGeom prst="rect">
            <a:avLst/>
          </a:prstGeom>
          <a:ln>
            <a:solidFill>
              <a:schemeClr val="tx1"/>
            </a:solidFill>
          </a:ln>
        </p:spPr>
      </p:pic>
      <p:pic>
        <p:nvPicPr>
          <p:cNvPr id="3" name="Picture 2">
            <a:extLst>
              <a:ext uri="{FF2B5EF4-FFF2-40B4-BE49-F238E27FC236}">
                <a16:creationId xmlns:a16="http://schemas.microsoft.com/office/drawing/2014/main" id="{74523BD5-52A5-FB89-983C-7F76638913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6881" y="247651"/>
            <a:ext cx="1896270" cy="869367"/>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2502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2062F0-C03F-6333-A261-CDB1C9E68439}"/>
              </a:ext>
            </a:extLst>
          </p:cNvPr>
          <p:cNvGraphicFramePr>
            <a:graphicFrameLocks noGrp="1"/>
          </p:cNvGraphicFramePr>
          <p:nvPr>
            <p:ph idx="1"/>
            <p:extLst>
              <p:ext uri="{D42A27DB-BD31-4B8C-83A1-F6EECF244321}">
                <p14:modId xmlns:p14="http://schemas.microsoft.com/office/powerpoint/2010/main" val="744372016"/>
              </p:ext>
            </p:extLst>
          </p:nvPr>
        </p:nvGraphicFramePr>
        <p:xfrm>
          <a:off x="334348" y="326571"/>
          <a:ext cx="11523304" cy="6402881"/>
        </p:xfrm>
        <a:graphic>
          <a:graphicData uri="http://schemas.openxmlformats.org/drawingml/2006/table">
            <a:tbl>
              <a:tblPr firstRow="1" firstCol="1" bandRow="1">
                <a:tableStyleId>{5C22544A-7EE6-4342-B048-85BDC9FD1C3A}</a:tableStyleId>
              </a:tblPr>
              <a:tblGrid>
                <a:gridCol w="500492">
                  <a:extLst>
                    <a:ext uri="{9D8B030D-6E8A-4147-A177-3AD203B41FA5}">
                      <a16:colId xmlns:a16="http://schemas.microsoft.com/office/drawing/2014/main" val="5539147"/>
                    </a:ext>
                  </a:extLst>
                </a:gridCol>
                <a:gridCol w="1801767">
                  <a:extLst>
                    <a:ext uri="{9D8B030D-6E8A-4147-A177-3AD203B41FA5}">
                      <a16:colId xmlns:a16="http://schemas.microsoft.com/office/drawing/2014/main" val="4203919347"/>
                    </a:ext>
                  </a:extLst>
                </a:gridCol>
                <a:gridCol w="1945908">
                  <a:extLst>
                    <a:ext uri="{9D8B030D-6E8A-4147-A177-3AD203B41FA5}">
                      <a16:colId xmlns:a16="http://schemas.microsoft.com/office/drawing/2014/main" val="1652818289"/>
                    </a:ext>
                  </a:extLst>
                </a:gridCol>
                <a:gridCol w="1441414">
                  <a:extLst>
                    <a:ext uri="{9D8B030D-6E8A-4147-A177-3AD203B41FA5}">
                      <a16:colId xmlns:a16="http://schemas.microsoft.com/office/drawing/2014/main" val="2581267185"/>
                    </a:ext>
                  </a:extLst>
                </a:gridCol>
                <a:gridCol w="5833723">
                  <a:extLst>
                    <a:ext uri="{9D8B030D-6E8A-4147-A177-3AD203B41FA5}">
                      <a16:colId xmlns:a16="http://schemas.microsoft.com/office/drawing/2014/main" val="2889543907"/>
                    </a:ext>
                  </a:extLst>
                </a:gridCol>
              </a:tblGrid>
              <a:tr h="380601">
                <a:tc>
                  <a:txBody>
                    <a:bodyPr/>
                    <a:lstStyle/>
                    <a:p>
                      <a:pPr marL="0" marR="0">
                        <a:lnSpc>
                          <a:spcPct val="107000"/>
                        </a:lnSpc>
                        <a:spcBef>
                          <a:spcPts val="0"/>
                        </a:spcBef>
                        <a:spcAft>
                          <a:spcPts val="0"/>
                        </a:spcAft>
                      </a:pPr>
                      <a:r>
                        <a:rPr lang="en-US" sz="1400" kern="100" dirty="0">
                          <a:effectLst/>
                        </a:rPr>
                        <a:t>ID</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dirty="0">
                          <a:effectLst/>
                        </a:rPr>
                        <a:t>NAME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a:effectLst/>
                        </a:rPr>
                        <a:t>LOCATION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a:effectLst/>
                        </a:rPr>
                        <a:t>SHADOW/ 1</a:t>
                      </a:r>
                      <a:r>
                        <a:rPr lang="en-US" sz="1400" kern="100" baseline="30000">
                          <a:effectLst/>
                        </a:rPr>
                        <a:t>st</a:t>
                      </a:r>
                      <a:r>
                        <a:rPr lang="en-US" sz="1400" kern="100">
                          <a:effectLst/>
                        </a:rPr>
                        <a:t> day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a:effectLst/>
                        </a:rPr>
                        <a:t>COMMENTS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6007332"/>
                  </a:ext>
                </a:extLst>
              </a:tr>
              <a:tr h="575221">
                <a:tc>
                  <a:txBody>
                    <a:bodyPr/>
                    <a:lstStyle/>
                    <a:p>
                      <a:pPr marL="0" marR="0">
                        <a:lnSpc>
                          <a:spcPct val="107000"/>
                        </a:lnSpc>
                        <a:spcBef>
                          <a:spcPts val="0"/>
                        </a:spcBef>
                        <a:spcAft>
                          <a:spcPts val="0"/>
                        </a:spcAft>
                      </a:pPr>
                      <a:r>
                        <a:rPr lang="en-US" sz="1400" kern="100">
                          <a:effectLst/>
                        </a:rPr>
                        <a:t>F</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err="1">
                          <a:solidFill>
                            <a:srgbClr val="002060"/>
                          </a:solidFill>
                          <a:effectLst/>
                        </a:rPr>
                        <a:t>Pawsitive</a:t>
                      </a:r>
                      <a:r>
                        <a:rPr lang="en-US" sz="1400" b="1" kern="100" dirty="0">
                          <a:solidFill>
                            <a:srgbClr val="002060"/>
                          </a:solidFill>
                          <a:effectLst/>
                        </a:rPr>
                        <a:t> Vibes</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N central Arkansas</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3/19  … 3/20</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Straight line method (confirmed the day of the 19</a:t>
                      </a:r>
                      <a:r>
                        <a:rPr lang="en-US" sz="1400" b="1" kern="100" baseline="30000" dirty="0">
                          <a:solidFill>
                            <a:srgbClr val="002060"/>
                          </a:solidFill>
                          <a:effectLst/>
                        </a:rPr>
                        <a:t>th</a:t>
                      </a:r>
                      <a:r>
                        <a:rPr lang="en-US" sz="1400" b="1" kern="100" dirty="0">
                          <a:solidFill>
                            <a:srgbClr val="002060"/>
                          </a:solidFill>
                          <a:effectLst/>
                        </a:rPr>
                        <a:t> &amp; they saw a spring curve on the 20</a:t>
                      </a:r>
                      <a:r>
                        <a:rPr lang="en-US" sz="1400" b="1" kern="100" baseline="30000" dirty="0">
                          <a:solidFill>
                            <a:srgbClr val="002060"/>
                          </a:solidFill>
                          <a:effectLst/>
                        </a:rPr>
                        <a:t>th</a:t>
                      </a:r>
                      <a:r>
                        <a:rPr lang="en-US" sz="1400" b="1" kern="100" dirty="0">
                          <a:solidFill>
                            <a:srgbClr val="002060"/>
                          </a:solidFill>
                          <a:effectLst/>
                        </a:rPr>
                        <a:t> – they are claiming to have good sunrise and sunset data points-so seems reliable but no pictures of their data.</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5059690"/>
                  </a:ext>
                </a:extLst>
              </a:tr>
              <a:tr h="380601">
                <a:tc>
                  <a:txBody>
                    <a:bodyPr/>
                    <a:lstStyle/>
                    <a:p>
                      <a:pPr marL="0" marR="0">
                        <a:lnSpc>
                          <a:spcPct val="107000"/>
                        </a:lnSpc>
                        <a:spcBef>
                          <a:spcPts val="0"/>
                        </a:spcBef>
                        <a:spcAft>
                          <a:spcPts val="0"/>
                        </a:spcAft>
                      </a:pPr>
                      <a:r>
                        <a:rPr lang="en-US" sz="1400" kern="100">
                          <a:effectLst/>
                        </a:rPr>
                        <a:t>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Johnny T</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u="sng" kern="100" dirty="0">
                          <a:solidFill>
                            <a:srgbClr val="7030A0"/>
                          </a:solidFill>
                          <a:effectLst/>
                        </a:rPr>
                        <a:t>CCC</a:t>
                      </a:r>
                      <a:r>
                        <a:rPr lang="en-US" sz="1400" b="1" kern="100" dirty="0">
                          <a:solidFill>
                            <a:srgbClr val="7030A0"/>
                          </a:solidFill>
                          <a:effectLst/>
                        </a:rPr>
                        <a:t> Montana</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3/19 … 3/20</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Straight line Method … Collected data on 18</a:t>
                      </a:r>
                      <a:r>
                        <a:rPr lang="en-US" sz="1400" b="1" kern="100" baseline="30000" dirty="0">
                          <a:solidFill>
                            <a:srgbClr val="7030A0"/>
                          </a:solidFill>
                          <a:effectLst/>
                        </a:rPr>
                        <a:t>th</a:t>
                      </a:r>
                      <a:r>
                        <a:rPr lang="en-US" sz="1400" b="1" kern="100" dirty="0">
                          <a:solidFill>
                            <a:srgbClr val="7030A0"/>
                          </a:solidFill>
                          <a:effectLst/>
                        </a:rPr>
                        <a:t> – saw a winter curve &amp; 19</a:t>
                      </a:r>
                      <a:r>
                        <a:rPr lang="en-US" sz="1400" b="1" kern="100" baseline="30000" dirty="0">
                          <a:solidFill>
                            <a:srgbClr val="7030A0"/>
                          </a:solidFill>
                          <a:effectLst/>
                        </a:rPr>
                        <a:t>th</a:t>
                      </a:r>
                      <a:r>
                        <a:rPr lang="en-US" sz="1400" b="1" kern="100" dirty="0">
                          <a:solidFill>
                            <a:srgbClr val="7030A0"/>
                          </a:solidFill>
                          <a:effectLst/>
                        </a:rPr>
                        <a:t> thought it was straight – 44 min into CCC video</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968833"/>
                  </a:ext>
                </a:extLst>
              </a:tr>
              <a:tr h="185981">
                <a:tc>
                  <a:txBody>
                    <a:bodyPr/>
                    <a:lstStyle/>
                    <a:p>
                      <a:pPr marL="0" marR="0">
                        <a:lnSpc>
                          <a:spcPct val="107000"/>
                        </a:lnSpc>
                        <a:spcBef>
                          <a:spcPts val="0"/>
                        </a:spcBef>
                        <a:spcAft>
                          <a:spcPts val="0"/>
                        </a:spcAft>
                      </a:pPr>
                      <a:r>
                        <a:rPr lang="en-US" sz="1400" kern="100">
                          <a:effectLst/>
                        </a:rPr>
                        <a:t>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Remnant of the Light</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Moab UT</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clouds</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Inconclusive </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5575117"/>
                  </a:ext>
                </a:extLst>
              </a:tr>
              <a:tr h="380601">
                <a:tc>
                  <a:txBody>
                    <a:bodyPr/>
                    <a:lstStyle/>
                    <a:p>
                      <a:pPr marL="0" marR="0">
                        <a:lnSpc>
                          <a:spcPct val="107000"/>
                        </a:lnSpc>
                        <a:spcBef>
                          <a:spcPts val="0"/>
                        </a:spcBef>
                        <a:spcAft>
                          <a:spcPts val="0"/>
                        </a:spcAft>
                      </a:pPr>
                      <a:r>
                        <a:rPr lang="en-US" sz="1400" kern="100">
                          <a:effectLst/>
                        </a:rPr>
                        <a:t>E3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Tim A</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u="sng" kern="100" dirty="0">
                          <a:solidFill>
                            <a:srgbClr val="7030A0"/>
                          </a:solidFill>
                          <a:effectLst/>
                        </a:rPr>
                        <a:t>CCC</a:t>
                      </a:r>
                      <a:r>
                        <a:rPr lang="en-US" sz="1400" b="1" kern="100" dirty="0">
                          <a:solidFill>
                            <a:srgbClr val="7030A0"/>
                          </a:solidFill>
                          <a:effectLst/>
                        </a:rPr>
                        <a:t> Calgary AB</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3/19 … 3/20</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Straight line method … collected data on 21</a:t>
                      </a:r>
                      <a:r>
                        <a:rPr lang="en-US" sz="1400" b="1" kern="100" baseline="30000" dirty="0">
                          <a:solidFill>
                            <a:srgbClr val="7030A0"/>
                          </a:solidFill>
                          <a:effectLst/>
                        </a:rPr>
                        <a:t>st</a:t>
                      </a:r>
                      <a:r>
                        <a:rPr lang="en-US" sz="1400" b="1" kern="100" dirty="0">
                          <a:solidFill>
                            <a:srgbClr val="7030A0"/>
                          </a:solidFill>
                          <a:effectLst/>
                        </a:rPr>
                        <a:t> – 49 min in CCC video; long spread of large data points – good early morning points.</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542255"/>
                  </a:ext>
                </a:extLst>
              </a:tr>
              <a:tr h="575221">
                <a:tc>
                  <a:txBody>
                    <a:bodyPr/>
                    <a:lstStyle/>
                    <a:p>
                      <a:pPr marL="0" marR="0">
                        <a:lnSpc>
                          <a:spcPct val="107000"/>
                        </a:lnSpc>
                        <a:spcBef>
                          <a:spcPts val="0"/>
                        </a:spcBef>
                        <a:spcAft>
                          <a:spcPts val="0"/>
                        </a:spcAft>
                      </a:pPr>
                      <a:r>
                        <a:rPr lang="en-US" sz="1400" kern="100">
                          <a:effectLst/>
                        </a:rPr>
                        <a:t>D4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Rob Barron</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Vallejo CA</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 </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Armillary sundial…the video he shared on his channel was from the 20</a:t>
                      </a:r>
                      <a:r>
                        <a:rPr lang="en-US" sz="1400" b="1" kern="100" baseline="30000" dirty="0">
                          <a:solidFill>
                            <a:srgbClr val="002060"/>
                          </a:solidFill>
                          <a:effectLst/>
                        </a:rPr>
                        <a:t>th</a:t>
                      </a:r>
                      <a:r>
                        <a:rPr lang="en-US" sz="1400" b="1" kern="100" dirty="0">
                          <a:solidFill>
                            <a:srgbClr val="002060"/>
                          </a:solidFill>
                          <a:effectLst/>
                        </a:rPr>
                        <a:t> but he mentioned he thought the line looked centered on the previous day as well – in an earlier video he was still seeing winter curves prior to the 18</a:t>
                      </a:r>
                      <a:r>
                        <a:rPr lang="en-US" sz="1400" b="1" kern="100" baseline="30000" dirty="0">
                          <a:solidFill>
                            <a:srgbClr val="002060"/>
                          </a:solidFill>
                          <a:effectLst/>
                        </a:rPr>
                        <a:t>th</a:t>
                      </a:r>
                      <a:r>
                        <a:rPr lang="en-US" sz="1400" b="1" kern="100" dirty="0">
                          <a:solidFill>
                            <a:srgbClr val="002060"/>
                          </a:solidFill>
                          <a:effectLst/>
                        </a:rPr>
                        <a:t> </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762074"/>
                  </a:ext>
                </a:extLst>
              </a:tr>
              <a:tr h="769841">
                <a:tc>
                  <a:txBody>
                    <a:bodyPr/>
                    <a:lstStyle/>
                    <a:p>
                      <a:pPr marL="0" marR="0">
                        <a:lnSpc>
                          <a:spcPct val="107000"/>
                        </a:lnSpc>
                        <a:spcBef>
                          <a:spcPts val="0"/>
                        </a:spcBef>
                        <a:spcAft>
                          <a:spcPts val="0"/>
                        </a:spcAft>
                      </a:pPr>
                      <a:r>
                        <a:rPr lang="en-US" sz="1400" kern="100">
                          <a:effectLst/>
                        </a:rPr>
                        <a:t>W9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Allan </a:t>
                      </a:r>
                      <a:r>
                        <a:rPr lang="en-US" sz="1400" b="1" kern="100" dirty="0" err="1">
                          <a:solidFill>
                            <a:srgbClr val="C00000"/>
                          </a:solidFill>
                          <a:effectLst/>
                        </a:rPr>
                        <a:t>Riek</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Eastern Australia</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3/20 … 3/21</a:t>
                      </a:r>
                    </a:p>
                    <a:p>
                      <a:pPr marL="0" marR="0">
                        <a:lnSpc>
                          <a:spcPct val="107000"/>
                        </a:lnSpc>
                        <a:spcBef>
                          <a:spcPts val="0"/>
                        </a:spcBef>
                        <a:spcAft>
                          <a:spcPts val="0"/>
                        </a:spcAft>
                      </a:pPr>
                      <a:r>
                        <a:rPr lang="en-US" sz="1400" b="1" kern="100" dirty="0">
                          <a:solidFill>
                            <a:srgbClr val="C00000"/>
                          </a:solidFill>
                          <a:effectLst/>
                        </a:rPr>
                        <a:t> </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Tough call…my assessment of his data is that the straight line was confirmed on the 20</a:t>
                      </a:r>
                      <a:r>
                        <a:rPr lang="en-US" sz="1400" b="1" kern="100" baseline="30000" dirty="0">
                          <a:solidFill>
                            <a:srgbClr val="C00000"/>
                          </a:solidFill>
                          <a:effectLst/>
                        </a:rPr>
                        <a:t>th</a:t>
                      </a:r>
                      <a:r>
                        <a:rPr lang="en-US" sz="1400" b="1" kern="100" dirty="0">
                          <a:solidFill>
                            <a:srgbClr val="C00000"/>
                          </a:solidFill>
                          <a:effectLst/>
                        </a:rPr>
                        <a:t> (approx.) 9 </a:t>
                      </a:r>
                      <a:r>
                        <a:rPr lang="en-US" sz="1400" b="1" kern="100" dirty="0" err="1">
                          <a:solidFill>
                            <a:srgbClr val="C00000"/>
                          </a:solidFill>
                          <a:effectLst/>
                        </a:rPr>
                        <a:t>hrs</a:t>
                      </a:r>
                      <a:r>
                        <a:rPr lang="en-US" sz="1400" b="1" kern="100" dirty="0">
                          <a:solidFill>
                            <a:srgbClr val="C00000"/>
                          </a:solidFill>
                          <a:effectLst/>
                        </a:rPr>
                        <a:t> of data collected – he thought he was also seeing straight line on 21</a:t>
                      </a:r>
                      <a:r>
                        <a:rPr lang="en-US" sz="1400" b="1" kern="100" baseline="30000" dirty="0">
                          <a:solidFill>
                            <a:srgbClr val="C00000"/>
                          </a:solidFill>
                          <a:effectLst/>
                        </a:rPr>
                        <a:t>st</a:t>
                      </a:r>
                      <a:r>
                        <a:rPr lang="en-US" sz="1400" b="1" kern="100" dirty="0">
                          <a:solidFill>
                            <a:srgbClr val="C00000"/>
                          </a:solidFill>
                          <a:effectLst/>
                        </a:rPr>
                        <a:t> – but only ½ day of data collected from 9 AM to 1 PM so I would say his data from the 21</a:t>
                      </a:r>
                      <a:r>
                        <a:rPr lang="en-US" sz="1400" b="1" kern="100" baseline="30000" dirty="0">
                          <a:solidFill>
                            <a:srgbClr val="C00000"/>
                          </a:solidFill>
                          <a:effectLst/>
                        </a:rPr>
                        <a:t>st</a:t>
                      </a:r>
                      <a:r>
                        <a:rPr lang="en-US" sz="1400" b="1" kern="100" dirty="0">
                          <a:solidFill>
                            <a:srgbClr val="C00000"/>
                          </a:solidFill>
                          <a:effectLst/>
                        </a:rPr>
                        <a:t> is unfortunately inconclusive.</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8185963"/>
                  </a:ext>
                </a:extLst>
              </a:tr>
              <a:tr h="380601">
                <a:tc>
                  <a:txBody>
                    <a:bodyPr/>
                    <a:lstStyle/>
                    <a:p>
                      <a:pPr marL="0" marR="0">
                        <a:lnSpc>
                          <a:spcPct val="107000"/>
                        </a:lnSpc>
                        <a:spcBef>
                          <a:spcPts val="0"/>
                        </a:spcBef>
                        <a:spcAft>
                          <a:spcPts val="0"/>
                        </a:spcAft>
                      </a:pPr>
                      <a:r>
                        <a:rPr lang="en-US" sz="1400" kern="100">
                          <a:effectLst/>
                        </a:rPr>
                        <a:t>U8</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chemeClr val="accent2">
                              <a:lumMod val="50000"/>
                            </a:schemeClr>
                          </a:solidFill>
                          <a:effectLst/>
                        </a:rPr>
                        <a:t>Damian </a:t>
                      </a:r>
                      <a:r>
                        <a:rPr lang="en-US" sz="1400" b="1" kern="100" dirty="0" err="1">
                          <a:solidFill>
                            <a:schemeClr val="accent2">
                              <a:lumMod val="50000"/>
                            </a:schemeClr>
                          </a:solidFill>
                          <a:effectLst/>
                        </a:rPr>
                        <a:t>Iaria</a:t>
                      </a:r>
                      <a:endParaRPr lang="en-US" sz="14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chemeClr val="accent2">
                              <a:lumMod val="50000"/>
                            </a:schemeClr>
                          </a:solidFill>
                          <a:effectLst/>
                        </a:rPr>
                        <a:t>Western Australia</a:t>
                      </a:r>
                      <a:endParaRPr lang="en-US" sz="14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chemeClr val="accent2">
                              <a:lumMod val="50000"/>
                            </a:schemeClr>
                          </a:solidFill>
                          <a:effectLst/>
                        </a:rPr>
                        <a:t> </a:t>
                      </a:r>
                      <a:endParaRPr lang="en-US" sz="14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chemeClr val="accent2">
                              <a:lumMod val="50000"/>
                            </a:schemeClr>
                          </a:solidFill>
                          <a:effectLst/>
                        </a:rPr>
                        <a:t>Tough call…straight line data on cutting board was taken on 21</a:t>
                      </a:r>
                      <a:r>
                        <a:rPr lang="en-US" sz="1400" b="1" kern="100" baseline="30000" dirty="0">
                          <a:solidFill>
                            <a:schemeClr val="accent2">
                              <a:lumMod val="50000"/>
                            </a:schemeClr>
                          </a:solidFill>
                          <a:effectLst/>
                        </a:rPr>
                        <a:t>st</a:t>
                      </a:r>
                      <a:r>
                        <a:rPr lang="en-US" sz="1400" b="1" kern="100" dirty="0">
                          <a:solidFill>
                            <a:schemeClr val="accent2">
                              <a:lumMod val="50000"/>
                            </a:schemeClr>
                          </a:solidFill>
                          <a:effectLst/>
                        </a:rPr>
                        <a:t> – straight line or slight curve?</a:t>
                      </a:r>
                      <a:endParaRPr lang="en-US" sz="14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466311"/>
                  </a:ext>
                </a:extLst>
              </a:tr>
              <a:tr h="185981">
                <a:tc>
                  <a:txBody>
                    <a:bodyPr/>
                    <a:lstStyle/>
                    <a:p>
                      <a:pPr marL="0" marR="0">
                        <a:lnSpc>
                          <a:spcPct val="107000"/>
                        </a:lnSpc>
                        <a:spcBef>
                          <a:spcPts val="0"/>
                        </a:spcBef>
                        <a:spcAft>
                          <a:spcPts val="0"/>
                        </a:spcAft>
                      </a:pPr>
                      <a:r>
                        <a:rPr lang="en-US" sz="1400" kern="100">
                          <a:effectLst/>
                        </a:rPr>
                        <a:t>N5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a:solidFill>
                            <a:srgbClr val="C00000"/>
                          </a:solidFill>
                          <a:effectLst/>
                        </a:rPr>
                        <a:t>Nick VanderLaan</a:t>
                      </a:r>
                      <a:endParaRPr lang="en-US" sz="14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a:solidFill>
                            <a:srgbClr val="C00000"/>
                          </a:solidFill>
                          <a:effectLst/>
                        </a:rPr>
                        <a:t>Cairo, Egypt</a:t>
                      </a:r>
                      <a:endParaRPr lang="en-US" sz="14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a:solidFill>
                            <a:srgbClr val="C00000"/>
                          </a:solidFill>
                          <a:effectLst/>
                        </a:rPr>
                        <a:t> </a:t>
                      </a:r>
                      <a:endParaRPr lang="en-US" sz="14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Inconclusive, but he was thinking the straight line happened on the 20</a:t>
                      </a:r>
                      <a:r>
                        <a:rPr lang="en-US" sz="1400" b="1" kern="100" baseline="30000" dirty="0">
                          <a:solidFill>
                            <a:srgbClr val="C00000"/>
                          </a:solidFill>
                          <a:effectLst/>
                        </a:rPr>
                        <a:t>th</a:t>
                      </a:r>
                      <a:r>
                        <a:rPr lang="en-US" sz="1400" b="1" kern="100" dirty="0">
                          <a:solidFill>
                            <a:srgbClr val="C00000"/>
                          </a:solidFill>
                          <a:effectLst/>
                        </a:rPr>
                        <a:t> </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2482969"/>
                  </a:ext>
                </a:extLst>
              </a:tr>
              <a:tr h="380601">
                <a:tc>
                  <a:txBody>
                    <a:bodyPr/>
                    <a:lstStyle/>
                    <a:p>
                      <a:pPr marL="0" marR="0">
                        <a:lnSpc>
                          <a:spcPct val="107000"/>
                        </a:lnSpc>
                        <a:spcBef>
                          <a:spcPts val="0"/>
                        </a:spcBef>
                        <a:spcAft>
                          <a:spcPts val="0"/>
                        </a:spcAft>
                      </a:pPr>
                      <a:r>
                        <a:rPr lang="en-US" sz="1400" kern="100" dirty="0">
                          <a:effectLst/>
                        </a:rPr>
                        <a:t>N9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Anonymous Truth Seeker</a:t>
                      </a:r>
                      <a:endParaRPr lang="en-US" sz="16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South Africa</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3/20 … 3/21</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Straight line method …straight line the afternoon of the 20</a:t>
                      </a:r>
                      <a:r>
                        <a:rPr lang="en-US" sz="1400" b="1" kern="100" baseline="30000" dirty="0">
                          <a:solidFill>
                            <a:srgbClr val="002060"/>
                          </a:solidFill>
                          <a:effectLst/>
                        </a:rPr>
                        <a:t>th</a:t>
                      </a:r>
                      <a:r>
                        <a:rPr lang="en-US" sz="1400" b="1" kern="100" dirty="0">
                          <a:solidFill>
                            <a:srgbClr val="002060"/>
                          </a:solidFill>
                          <a:effectLst/>
                        </a:rPr>
                        <a:t> &amp; [??]  marks on the 21</a:t>
                      </a:r>
                      <a:r>
                        <a:rPr lang="en-US" sz="1400" b="1" kern="100" baseline="30000" dirty="0">
                          <a:solidFill>
                            <a:srgbClr val="002060"/>
                          </a:solidFill>
                          <a:effectLst/>
                        </a:rPr>
                        <a:t>st</a:t>
                      </a:r>
                      <a:r>
                        <a:rPr lang="en-US" sz="1400" b="1" kern="100" dirty="0">
                          <a:solidFill>
                            <a:srgbClr val="002060"/>
                          </a:solidFill>
                          <a:effectLst/>
                        </a:rPr>
                        <a:t> </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481093"/>
                  </a:ext>
                </a:extLst>
              </a:tr>
              <a:tr h="185981">
                <a:tc>
                  <a:txBody>
                    <a:bodyPr/>
                    <a:lstStyle/>
                    <a:p>
                      <a:pPr marL="0" marR="0">
                        <a:lnSpc>
                          <a:spcPct val="107000"/>
                        </a:lnSpc>
                        <a:spcBef>
                          <a:spcPts val="0"/>
                        </a:spcBef>
                        <a:spcAft>
                          <a:spcPts val="0"/>
                        </a:spcAft>
                      </a:pPr>
                      <a:r>
                        <a:rPr lang="en-US" sz="1400" kern="100">
                          <a:effectLst/>
                        </a:rPr>
                        <a:t>H</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Juan Carlos</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Santiago, Chile</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clouds</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C00000"/>
                          </a:solidFill>
                          <a:effectLst/>
                        </a:rPr>
                        <a:t>Inconclusive </a:t>
                      </a:r>
                      <a:endPar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196788"/>
                  </a:ext>
                </a:extLst>
              </a:tr>
              <a:tr h="380601">
                <a:tc>
                  <a:txBody>
                    <a:bodyPr/>
                    <a:lstStyle/>
                    <a:p>
                      <a:pPr marL="0" marR="0">
                        <a:lnSpc>
                          <a:spcPct val="107000"/>
                        </a:lnSpc>
                        <a:spcBef>
                          <a:spcPts val="0"/>
                        </a:spcBef>
                        <a:spcAft>
                          <a:spcPts val="0"/>
                        </a:spcAft>
                      </a:pPr>
                      <a:r>
                        <a:rPr lang="en-US" sz="1400" kern="100">
                          <a:effectLst/>
                        </a:rPr>
                        <a:t>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Faith Child on FB &amp; YT</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West Virginia</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3/20… 3/21</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002060"/>
                          </a:solidFill>
                          <a:effectLst/>
                        </a:rPr>
                        <a:t>Confirmed by 3 days of running data … opposite curves on the 19</a:t>
                      </a:r>
                      <a:r>
                        <a:rPr lang="en-US" sz="1400" b="1" kern="100" baseline="30000" dirty="0">
                          <a:solidFill>
                            <a:srgbClr val="002060"/>
                          </a:solidFill>
                          <a:effectLst/>
                        </a:rPr>
                        <a:t>th</a:t>
                      </a:r>
                      <a:r>
                        <a:rPr lang="en-US" sz="1400" b="1" kern="100" dirty="0">
                          <a:solidFill>
                            <a:srgbClr val="002060"/>
                          </a:solidFill>
                          <a:effectLst/>
                        </a:rPr>
                        <a:t> &amp; 21</a:t>
                      </a:r>
                      <a:r>
                        <a:rPr lang="en-US" sz="1400" b="1" kern="100" baseline="30000" dirty="0">
                          <a:solidFill>
                            <a:srgbClr val="002060"/>
                          </a:solidFill>
                          <a:effectLst/>
                        </a:rPr>
                        <a:t>st</a:t>
                      </a:r>
                      <a:r>
                        <a:rPr lang="en-US" sz="1400" b="1" kern="100" dirty="0">
                          <a:solidFill>
                            <a:srgbClr val="002060"/>
                          </a:solidFill>
                          <a:effectLst/>
                        </a:rPr>
                        <a:t> – straight line on 20</a:t>
                      </a:r>
                      <a:r>
                        <a:rPr lang="en-US" sz="1400" b="1" kern="100" baseline="30000" dirty="0">
                          <a:solidFill>
                            <a:srgbClr val="002060"/>
                          </a:solidFill>
                          <a:effectLst/>
                        </a:rPr>
                        <a:t>th</a:t>
                      </a:r>
                      <a:r>
                        <a:rPr lang="en-US" sz="1400" b="1" kern="100" dirty="0">
                          <a:solidFill>
                            <a:srgbClr val="002060"/>
                          </a:solidFill>
                          <a:effectLst/>
                        </a:rPr>
                        <a:t> – approx. 9-10 </a:t>
                      </a:r>
                      <a:r>
                        <a:rPr lang="en-US" sz="1400" b="1" kern="100" dirty="0" err="1">
                          <a:solidFill>
                            <a:srgbClr val="002060"/>
                          </a:solidFill>
                          <a:effectLst/>
                        </a:rPr>
                        <a:t>hrs</a:t>
                      </a:r>
                      <a:r>
                        <a:rPr lang="en-US" sz="1400" b="1" kern="100" dirty="0">
                          <a:solidFill>
                            <a:srgbClr val="002060"/>
                          </a:solidFill>
                          <a:effectLst/>
                        </a:rPr>
                        <a:t> of sundial marks collected each day.</a:t>
                      </a:r>
                      <a:endPar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191890"/>
                  </a:ext>
                </a:extLst>
              </a:tr>
              <a:tr h="185981">
                <a:tc>
                  <a:txBody>
                    <a:bodyPr/>
                    <a:lstStyle/>
                    <a:p>
                      <a:pPr marL="0" marR="0">
                        <a:lnSpc>
                          <a:spcPct val="107000"/>
                        </a:lnSpc>
                        <a:spcBef>
                          <a:spcPts val="0"/>
                        </a:spcBef>
                        <a:spcAft>
                          <a:spcPts val="0"/>
                        </a:spcAft>
                      </a:pPr>
                      <a:r>
                        <a:rPr lang="en-US" sz="1400" kern="100">
                          <a:effectLst/>
                        </a:rPr>
                        <a:t>G5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a:effectLst/>
                        </a:rPr>
                        <a:t>Anonymous J&amp;E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a:effectLst/>
                        </a:rPr>
                        <a:t>Florida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dirty="0">
                          <a:effectLst/>
                        </a:rPr>
                        <a:t>3/20 … 3/21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kern="100" dirty="0">
                          <a:effectLst/>
                        </a:rPr>
                        <a:t>Armillary sundial</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5329680"/>
                  </a:ext>
                </a:extLst>
              </a:tr>
              <a:tr h="185981">
                <a:tc>
                  <a:txBody>
                    <a:bodyPr/>
                    <a:lstStyle/>
                    <a:p>
                      <a:pPr marL="0" marR="0">
                        <a:lnSpc>
                          <a:spcPct val="107000"/>
                        </a:lnSpc>
                        <a:spcBef>
                          <a:spcPts val="0"/>
                        </a:spcBef>
                        <a:spcAft>
                          <a:spcPts val="0"/>
                        </a:spcAft>
                      </a:pPr>
                      <a:r>
                        <a:rPr lang="en-US" sz="1400" kern="100">
                          <a:effectLst/>
                        </a:rPr>
                        <a:t>F</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Rebecca Thomas </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u="sng" kern="100">
                          <a:solidFill>
                            <a:srgbClr val="7030A0"/>
                          </a:solidFill>
                          <a:effectLst/>
                        </a:rPr>
                        <a:t>CCC</a:t>
                      </a:r>
                      <a:r>
                        <a:rPr lang="en-US" sz="1400" b="1" kern="100">
                          <a:solidFill>
                            <a:srgbClr val="7030A0"/>
                          </a:solidFill>
                          <a:effectLst/>
                        </a:rPr>
                        <a:t> Facebook Michigan</a:t>
                      </a:r>
                      <a:endParaRPr lang="en-US" sz="1400" b="1" kern="1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a:solidFill>
                            <a:srgbClr val="7030A0"/>
                          </a:solidFill>
                          <a:effectLst/>
                        </a:rPr>
                        <a:t>3/20 … 3/21</a:t>
                      </a:r>
                      <a:endParaRPr lang="en-US" sz="1400" b="1" kern="1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Straight line method</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345117"/>
                  </a:ext>
                </a:extLst>
              </a:tr>
              <a:tr h="380601">
                <a:tc>
                  <a:txBody>
                    <a:bodyPr/>
                    <a:lstStyle/>
                    <a:p>
                      <a:pPr marL="0" marR="0">
                        <a:lnSpc>
                          <a:spcPct val="107000"/>
                        </a:lnSpc>
                        <a:spcBef>
                          <a:spcPts val="0"/>
                        </a:spcBef>
                        <a:spcAft>
                          <a:spcPts val="0"/>
                        </a:spcAft>
                      </a:pPr>
                      <a:r>
                        <a:rPr lang="en-US" sz="1400" kern="100">
                          <a:effectLst/>
                        </a:rPr>
                        <a:t>F</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M&amp;K (Kim)</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u="sng" kern="100" dirty="0">
                          <a:solidFill>
                            <a:srgbClr val="7030A0"/>
                          </a:solidFill>
                          <a:effectLst/>
                        </a:rPr>
                        <a:t>CCC</a:t>
                      </a:r>
                      <a:r>
                        <a:rPr lang="en-US" sz="1400" b="1" kern="100" dirty="0">
                          <a:solidFill>
                            <a:srgbClr val="7030A0"/>
                          </a:solidFill>
                          <a:effectLst/>
                        </a:rPr>
                        <a:t> Michigan</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3/20… 3.21</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kern="100" dirty="0">
                          <a:solidFill>
                            <a:srgbClr val="7030A0"/>
                          </a:solidFill>
                          <a:effectLst/>
                        </a:rPr>
                        <a:t>Touch call…looked VERY close to a straight line on the 20</a:t>
                      </a:r>
                      <a:r>
                        <a:rPr lang="en-US" sz="1400" b="1" kern="100" baseline="30000" dirty="0">
                          <a:solidFill>
                            <a:srgbClr val="7030A0"/>
                          </a:solidFill>
                          <a:effectLst/>
                        </a:rPr>
                        <a:t>th</a:t>
                      </a:r>
                      <a:r>
                        <a:rPr lang="en-US" sz="1400" b="1" kern="100" dirty="0">
                          <a:solidFill>
                            <a:srgbClr val="7030A0"/>
                          </a:solidFill>
                          <a:effectLst/>
                        </a:rPr>
                        <a:t> – 31 min into the CCC summary video   [PS:  Kim used the straight line method.]</a:t>
                      </a:r>
                      <a:endParaRPr lang="en-US"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54" marR="608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835843"/>
                  </a:ext>
                </a:extLst>
              </a:tr>
            </a:tbl>
          </a:graphicData>
        </a:graphic>
      </p:graphicFrame>
    </p:spTree>
    <p:extLst>
      <p:ext uri="{BB962C8B-B14F-4D97-AF65-F5344CB8AC3E}">
        <p14:creationId xmlns:p14="http://schemas.microsoft.com/office/powerpoint/2010/main" val="2097822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FF">
            <a:alpha val="1100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1C6520-BBA2-67FC-46D1-AC77BC1FA4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6128" y="0"/>
            <a:ext cx="11228811" cy="5151670"/>
          </a:xfrm>
          <a:prstGeom prst="rect">
            <a:avLst/>
          </a:prstGeom>
          <a:ln>
            <a:solidFill>
              <a:srgbClr val="7030A0"/>
            </a:solidFill>
          </a:ln>
        </p:spPr>
      </p:pic>
      <p:pic>
        <p:nvPicPr>
          <p:cNvPr id="10" name="Picture 9">
            <a:extLst>
              <a:ext uri="{FF2B5EF4-FFF2-40B4-BE49-F238E27FC236}">
                <a16:creationId xmlns:a16="http://schemas.microsoft.com/office/drawing/2014/main" id="{1C381696-D720-2E6E-BE2C-308D153D98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00300" y="4128875"/>
            <a:ext cx="8467913" cy="2645149"/>
          </a:xfrm>
          <a:prstGeom prst="rect">
            <a:avLst/>
          </a:prstGeom>
          <a:ln>
            <a:solidFill>
              <a:schemeClr val="tx1"/>
            </a:solidFill>
          </a:ln>
        </p:spPr>
      </p:pic>
      <p:sp>
        <p:nvSpPr>
          <p:cNvPr id="11" name="Oval 10">
            <a:extLst>
              <a:ext uri="{FF2B5EF4-FFF2-40B4-BE49-F238E27FC236}">
                <a16:creationId xmlns:a16="http://schemas.microsoft.com/office/drawing/2014/main" id="{5089D2EB-A857-8BB0-3674-4A0B50C5CD0F}"/>
              </a:ext>
            </a:extLst>
          </p:cNvPr>
          <p:cNvSpPr/>
          <p:nvPr/>
        </p:nvSpPr>
        <p:spPr>
          <a:xfrm>
            <a:off x="10133045" y="2837621"/>
            <a:ext cx="687970" cy="833848"/>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BA1B9C-137C-6A90-CAF7-CC0E3FBB39CC}"/>
              </a:ext>
            </a:extLst>
          </p:cNvPr>
          <p:cNvSpPr/>
          <p:nvPr/>
        </p:nvSpPr>
        <p:spPr>
          <a:xfrm>
            <a:off x="2363051" y="889908"/>
            <a:ext cx="502062"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821A8A-97B3-5A29-C31F-FE62394C7696}"/>
              </a:ext>
            </a:extLst>
          </p:cNvPr>
          <p:cNvSpPr/>
          <p:nvPr/>
        </p:nvSpPr>
        <p:spPr>
          <a:xfrm>
            <a:off x="2614082" y="1201369"/>
            <a:ext cx="367619"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9288B1-6DAF-6FE7-A3BA-472430E4FE4D}"/>
              </a:ext>
            </a:extLst>
          </p:cNvPr>
          <p:cNvSpPr/>
          <p:nvPr/>
        </p:nvSpPr>
        <p:spPr>
          <a:xfrm>
            <a:off x="3391593" y="1258625"/>
            <a:ext cx="367619" cy="311461"/>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D4A943-C22D-561D-8E10-4CE4113C33A4}"/>
              </a:ext>
            </a:extLst>
          </p:cNvPr>
          <p:cNvSpPr/>
          <p:nvPr/>
        </p:nvSpPr>
        <p:spPr>
          <a:xfrm>
            <a:off x="3279669" y="1055189"/>
            <a:ext cx="367619"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0A6F4E-BA85-2243-9BA7-18ABFC3DB93B}"/>
              </a:ext>
            </a:extLst>
          </p:cNvPr>
          <p:cNvSpPr txBox="1"/>
          <p:nvPr/>
        </p:nvSpPr>
        <p:spPr>
          <a:xfrm>
            <a:off x="7352527" y="436723"/>
            <a:ext cx="3913212" cy="1754326"/>
          </a:xfrm>
          <a:prstGeom prst="rect">
            <a:avLst/>
          </a:prstGeom>
          <a:solidFill>
            <a:schemeClr val="bg1"/>
          </a:solidFill>
          <a:ln>
            <a:solidFill>
              <a:schemeClr val="tx1"/>
            </a:solidFill>
          </a:ln>
        </p:spPr>
        <p:txBody>
          <a:bodyPr wrap="square" rtlCol="0">
            <a:spAutoFit/>
          </a:bodyPr>
          <a:lstStyle/>
          <a:p>
            <a:r>
              <a:rPr lang="en-US" b="1" dirty="0">
                <a:ln w="0"/>
                <a:solidFill>
                  <a:schemeClr val="accent1"/>
                </a:solidFill>
                <a:effectLst>
                  <a:outerShdw blurRad="38100" dist="25400" dir="5400000" algn="ctr" rotWithShape="0">
                    <a:srgbClr val="6E747A">
                      <a:alpha val="43000"/>
                    </a:srgbClr>
                  </a:outerShdw>
                </a:effectLst>
              </a:rPr>
              <a:t>Summary of Best Data Collected:</a:t>
            </a:r>
          </a:p>
          <a:p>
            <a:r>
              <a:rPr lang="en-US" b="1" u="sng" dirty="0">
                <a:ln>
                  <a:solidFill>
                    <a:schemeClr val="accent6">
                      <a:lumMod val="50000"/>
                    </a:schemeClr>
                  </a:solidFill>
                </a:ln>
                <a:solidFill>
                  <a:srgbClr val="00B050"/>
                </a:solidFill>
                <a:effectLst>
                  <a:outerShdw blurRad="38100" dist="38100" dir="2700000" algn="tl">
                    <a:srgbClr val="000000">
                      <a:alpha val="43137"/>
                    </a:srgbClr>
                  </a:outerShdw>
                </a:effectLst>
              </a:rPr>
              <a:t>Green F: Arkansas data</a:t>
            </a:r>
            <a:r>
              <a:rPr lang="en-US" b="1" dirty="0">
                <a:ln>
                  <a:solidFill>
                    <a:schemeClr val="accent6">
                      <a:lumMod val="50000"/>
                    </a:schemeClr>
                  </a:solidFill>
                </a:ln>
                <a:solidFill>
                  <a:srgbClr val="00B050"/>
                </a:solidFill>
              </a:rPr>
              <a:t> **</a:t>
            </a:r>
          </a:p>
          <a:p>
            <a:r>
              <a:rPr lang="en-US" b="1" dirty="0">
                <a:solidFill>
                  <a:srgbClr val="7030A0"/>
                </a:solidFill>
              </a:rPr>
              <a:t>Purple E/E3: Data 4 CCC Members ****</a:t>
            </a:r>
            <a:br>
              <a:rPr lang="en-US" b="1" dirty="0">
                <a:solidFill>
                  <a:srgbClr val="7030A0"/>
                </a:solidFill>
              </a:rPr>
            </a:br>
            <a:r>
              <a:rPr lang="en-US" b="1" dirty="0">
                <a:solidFill>
                  <a:srgbClr val="7030A0"/>
                </a:solidFill>
              </a:rPr>
              <a:t>  Alberta/Montana/Michigan [2]</a:t>
            </a:r>
          </a:p>
          <a:p>
            <a:r>
              <a:rPr lang="en-US" b="1" dirty="0">
                <a:solidFill>
                  <a:srgbClr val="002060"/>
                </a:solidFill>
              </a:rPr>
              <a:t>G: Faith Child Data ** West Virginia</a:t>
            </a:r>
          </a:p>
          <a:p>
            <a:r>
              <a:rPr lang="en-US" b="1" dirty="0">
                <a:solidFill>
                  <a:schemeClr val="accent1">
                    <a:lumMod val="75000"/>
                  </a:schemeClr>
                </a:solidFill>
              </a:rPr>
              <a:t>D4: Rob B data **  California</a:t>
            </a:r>
            <a:endParaRPr lang="en-US" dirty="0">
              <a:solidFill>
                <a:schemeClr val="accent1">
                  <a:lumMod val="75000"/>
                </a:schemeClr>
              </a:solidFill>
            </a:endParaRPr>
          </a:p>
        </p:txBody>
      </p:sp>
      <p:sp>
        <p:nvSpPr>
          <p:cNvPr id="17" name="Oval 16">
            <a:extLst>
              <a:ext uri="{FF2B5EF4-FFF2-40B4-BE49-F238E27FC236}">
                <a16:creationId xmlns:a16="http://schemas.microsoft.com/office/drawing/2014/main" id="{7471884E-DF25-106F-E2D2-2CADFC4DDFC2}"/>
              </a:ext>
            </a:extLst>
          </p:cNvPr>
          <p:cNvSpPr/>
          <p:nvPr/>
        </p:nvSpPr>
        <p:spPr>
          <a:xfrm>
            <a:off x="2909815" y="1331748"/>
            <a:ext cx="367619" cy="31146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8" name="Oval 17">
            <a:extLst>
              <a:ext uri="{FF2B5EF4-FFF2-40B4-BE49-F238E27FC236}">
                <a16:creationId xmlns:a16="http://schemas.microsoft.com/office/drawing/2014/main" id="{4144FD00-D61E-AB19-BFF8-006A9C21D1CC}"/>
              </a:ext>
            </a:extLst>
          </p:cNvPr>
          <p:cNvSpPr/>
          <p:nvPr/>
        </p:nvSpPr>
        <p:spPr>
          <a:xfrm>
            <a:off x="2221116" y="1366650"/>
            <a:ext cx="502062" cy="311461"/>
          </a:xfrm>
          <a:prstGeom prst="ellipse">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9" name="Oval 18">
            <a:extLst>
              <a:ext uri="{FF2B5EF4-FFF2-40B4-BE49-F238E27FC236}">
                <a16:creationId xmlns:a16="http://schemas.microsoft.com/office/drawing/2014/main" id="{9FF2ADAE-A0F7-BD63-B276-8894F5AB4320}"/>
              </a:ext>
            </a:extLst>
          </p:cNvPr>
          <p:cNvSpPr/>
          <p:nvPr/>
        </p:nvSpPr>
        <p:spPr>
          <a:xfrm>
            <a:off x="6361837" y="3060442"/>
            <a:ext cx="514823" cy="38820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3D96730-7047-54F0-912D-6A9C99B507D6}"/>
              </a:ext>
            </a:extLst>
          </p:cNvPr>
          <p:cNvSpPr txBox="1"/>
          <p:nvPr/>
        </p:nvSpPr>
        <p:spPr>
          <a:xfrm>
            <a:off x="3214304" y="3471868"/>
            <a:ext cx="7357537" cy="369332"/>
          </a:xfrm>
          <a:prstGeom prst="rect">
            <a:avLst/>
          </a:prstGeom>
          <a:solidFill>
            <a:schemeClr val="accent5">
              <a:lumMod val="60000"/>
              <a:lumOff val="40000"/>
            </a:schemeClr>
          </a:solidFill>
          <a:effectLst>
            <a:softEdge rad="127000"/>
          </a:effectLst>
        </p:spPr>
        <p:txBody>
          <a:bodyPr wrap="square" rtlCol="0">
            <a:spAutoFit/>
          </a:bodyPr>
          <a:lstStyle/>
          <a:p>
            <a:pPr algn="ctr"/>
            <a:r>
              <a:rPr lang="en-US" b="1" dirty="0">
                <a:ln>
                  <a:solidFill>
                    <a:srgbClr val="002060"/>
                  </a:solidFill>
                </a:ln>
                <a:solidFill>
                  <a:srgbClr val="00B050"/>
                </a:solidFill>
              </a:rPr>
              <a:t>It appears the 1</a:t>
            </a:r>
            <a:r>
              <a:rPr lang="en-US" b="1" baseline="30000" dirty="0">
                <a:ln>
                  <a:solidFill>
                    <a:srgbClr val="002060"/>
                  </a:solidFill>
                </a:ln>
                <a:solidFill>
                  <a:srgbClr val="00B050"/>
                </a:solidFill>
              </a:rPr>
              <a:t>st</a:t>
            </a:r>
            <a:r>
              <a:rPr lang="en-US" b="1" dirty="0">
                <a:ln>
                  <a:solidFill>
                    <a:srgbClr val="002060"/>
                  </a:solidFill>
                </a:ln>
                <a:solidFill>
                  <a:srgbClr val="00B050"/>
                </a:solidFill>
              </a:rPr>
              <a:t> day of spring may have begun somewhere in time zone F.</a:t>
            </a:r>
            <a:endParaRPr lang="en-US" dirty="0">
              <a:solidFill>
                <a:srgbClr val="00B050"/>
              </a:solidFill>
            </a:endParaRPr>
          </a:p>
        </p:txBody>
      </p:sp>
      <p:sp>
        <p:nvSpPr>
          <p:cNvPr id="22" name="TextBox 21">
            <a:extLst>
              <a:ext uri="{FF2B5EF4-FFF2-40B4-BE49-F238E27FC236}">
                <a16:creationId xmlns:a16="http://schemas.microsoft.com/office/drawing/2014/main" id="{74674EDA-40C7-236C-6EDA-43CEB69C441B}"/>
              </a:ext>
            </a:extLst>
          </p:cNvPr>
          <p:cNvSpPr txBox="1"/>
          <p:nvPr/>
        </p:nvSpPr>
        <p:spPr>
          <a:xfrm>
            <a:off x="3463477" y="2149603"/>
            <a:ext cx="7357537" cy="968278"/>
          </a:xfrm>
          <a:prstGeom prst="rect">
            <a:avLst/>
          </a:prstGeom>
          <a:noFill/>
        </p:spPr>
        <p:txBody>
          <a:bodyPr wrap="square">
            <a:spAutoFit/>
          </a:bodyPr>
          <a:lstStyle/>
          <a:p>
            <a:pPr marL="0" marR="0">
              <a:lnSpc>
                <a:spcPct val="107000"/>
              </a:lnSpc>
              <a:spcBef>
                <a:spcPts val="0"/>
              </a:spcBef>
              <a:spcAft>
                <a:spcPts val="0"/>
              </a:spcAft>
            </a:pPr>
            <a:r>
              <a:rPr lang="en-US" sz="1800" b="1" kern="100" dirty="0">
                <a:ln>
                  <a:solidFill>
                    <a:srgbClr val="002060"/>
                  </a:solidFill>
                </a:ln>
                <a:solidFill>
                  <a:srgbClr val="00B050"/>
                </a:solidFill>
                <a:effectLst/>
              </a:rPr>
              <a:t>From Arkansas:  Straight line method (confirmed the day of the 19</a:t>
            </a:r>
            <a:r>
              <a:rPr lang="en-US" sz="1800" b="1" kern="100" baseline="30000" dirty="0">
                <a:ln>
                  <a:solidFill>
                    <a:srgbClr val="002060"/>
                  </a:solidFill>
                </a:ln>
                <a:solidFill>
                  <a:srgbClr val="00B050"/>
                </a:solidFill>
                <a:effectLst/>
              </a:rPr>
              <a:t>th</a:t>
            </a:r>
            <a:r>
              <a:rPr lang="en-US" sz="1800" b="1" kern="100" dirty="0">
                <a:ln>
                  <a:solidFill>
                    <a:srgbClr val="002060"/>
                  </a:solidFill>
                </a:ln>
                <a:solidFill>
                  <a:srgbClr val="00B050"/>
                </a:solidFill>
                <a:effectLst/>
              </a:rPr>
              <a:t>) &amp; they saw a spring curve on the 20</a:t>
            </a:r>
            <a:r>
              <a:rPr lang="en-US" sz="1800" b="1" kern="100" baseline="30000" dirty="0">
                <a:ln>
                  <a:solidFill>
                    <a:srgbClr val="002060"/>
                  </a:solidFill>
                </a:ln>
                <a:solidFill>
                  <a:srgbClr val="00B050"/>
                </a:solidFill>
                <a:effectLst/>
              </a:rPr>
              <a:t>th</a:t>
            </a:r>
            <a:r>
              <a:rPr lang="en-US" sz="1800" b="1" kern="100" dirty="0">
                <a:ln>
                  <a:solidFill>
                    <a:srgbClr val="002060"/>
                  </a:solidFill>
                </a:ln>
                <a:solidFill>
                  <a:srgbClr val="00B050"/>
                </a:solidFill>
                <a:effectLst/>
              </a:rPr>
              <a:t> – they are claiming to have good sunrise and sunset data points-so seems reliable but no pictures of their data.</a:t>
            </a:r>
            <a:endParaRPr lang="en-US" sz="1800" b="1" kern="100" dirty="0">
              <a:ln>
                <a:solidFill>
                  <a:srgbClr val="002060"/>
                </a:solid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697FB15C-E204-D80B-B651-CD90E5B9E9AF}"/>
              </a:ext>
            </a:extLst>
          </p:cNvPr>
          <p:cNvSpPr txBox="1"/>
          <p:nvPr/>
        </p:nvSpPr>
        <p:spPr>
          <a:xfrm>
            <a:off x="185483" y="5230043"/>
            <a:ext cx="3277994" cy="1477328"/>
          </a:xfrm>
          <a:prstGeom prst="rect">
            <a:avLst/>
          </a:prstGeom>
          <a:solidFill>
            <a:schemeClr val="accent4">
              <a:lumMod val="60000"/>
              <a:lumOff val="40000"/>
            </a:schemeClr>
          </a:solidFill>
          <a:effectLst>
            <a:softEdge rad="127000"/>
          </a:effectLst>
        </p:spPr>
        <p:txBody>
          <a:bodyPr wrap="square" rtlCol="0">
            <a:spAutoFit/>
          </a:bodyPr>
          <a:lstStyle/>
          <a:p>
            <a:r>
              <a:rPr lang="en-US" b="1" dirty="0">
                <a:solidFill>
                  <a:srgbClr val="002060"/>
                </a:solidFill>
              </a:rPr>
              <a:t>It also appears time zone F is equivalent to world time zone around -6.  </a:t>
            </a:r>
            <a:r>
              <a:rPr lang="en-US" dirty="0">
                <a:solidFill>
                  <a:srgbClr val="002060"/>
                </a:solidFill>
              </a:rPr>
              <a:t>(It’s hard to tell because the map doesn’t seem to be showing a true scale.)</a:t>
            </a:r>
            <a:endParaRPr lang="en-US" dirty="0"/>
          </a:p>
        </p:txBody>
      </p:sp>
      <p:pic>
        <p:nvPicPr>
          <p:cNvPr id="24" name="Picture 23">
            <a:extLst>
              <a:ext uri="{FF2B5EF4-FFF2-40B4-BE49-F238E27FC236}">
                <a16:creationId xmlns:a16="http://schemas.microsoft.com/office/drawing/2014/main" id="{07E74634-8621-3659-5982-5E7079C8E8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5201" y="-17913"/>
            <a:ext cx="10620538" cy="438952"/>
          </a:xfrm>
          <a:prstGeom prst="rect">
            <a:avLst/>
          </a:prstGeom>
          <a:ln>
            <a:solidFill>
              <a:schemeClr val="tx1"/>
            </a:solidFill>
          </a:ln>
        </p:spPr>
      </p:pic>
    </p:spTree>
    <p:extLst>
      <p:ext uri="{BB962C8B-B14F-4D97-AF65-F5344CB8AC3E}">
        <p14:creationId xmlns:p14="http://schemas.microsoft.com/office/powerpoint/2010/main" val="387081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barn(inVertical)">
                                      <p:cBhvr>
                                        <p:cTn id="31" dur="500"/>
                                        <p:tgtEl>
                                          <p:spTgt spid="16">
                                            <p:txEl>
                                              <p:pRg st="2" end="2"/>
                                            </p:txEl>
                                          </p:spTgt>
                                        </p:tgtEl>
                                      </p:cBhvr>
                                    </p:animEffect>
                                  </p:childTnLst>
                                </p:cTn>
                              </p:par>
                            </p:childTnLst>
                          </p:cTn>
                        </p:par>
                        <p:par>
                          <p:cTn id="32" fill="hold">
                            <p:stCondLst>
                              <p:cond delay="500"/>
                            </p:stCondLst>
                            <p:childTnLst>
                              <p:par>
                                <p:cTn id="33" presetID="26"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childTnLst>
                          </p:cTn>
                        </p:par>
                        <p:par>
                          <p:cTn id="49" fill="hold">
                            <p:stCondLst>
                              <p:cond delay="2500"/>
                            </p:stCondLst>
                            <p:childTnLst>
                              <p:par>
                                <p:cTn id="50" presetID="26"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childTnLst>
                          </p:cTn>
                        </p:par>
                        <p:par>
                          <p:cTn id="66" fill="hold">
                            <p:stCondLst>
                              <p:cond delay="4500"/>
                            </p:stCondLst>
                            <p:childTnLst>
                              <p:par>
                                <p:cTn id="67" presetID="26"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80">
                                          <p:stCondLst>
                                            <p:cond delay="0"/>
                                          </p:stCondLst>
                                        </p:cTn>
                                        <p:tgtEl>
                                          <p:spTgt spid="15"/>
                                        </p:tgtEl>
                                      </p:cBhvr>
                                    </p:animEffect>
                                    <p:anim calcmode="lin" valueType="num">
                                      <p:cBhvr>
                                        <p:cTn id="7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5" dur="26">
                                          <p:stCondLst>
                                            <p:cond delay="650"/>
                                          </p:stCondLst>
                                        </p:cTn>
                                        <p:tgtEl>
                                          <p:spTgt spid="15"/>
                                        </p:tgtEl>
                                      </p:cBhvr>
                                      <p:to x="100000" y="60000"/>
                                    </p:animScale>
                                    <p:animScale>
                                      <p:cBhvr>
                                        <p:cTn id="76" dur="166" decel="50000">
                                          <p:stCondLst>
                                            <p:cond delay="676"/>
                                          </p:stCondLst>
                                        </p:cTn>
                                        <p:tgtEl>
                                          <p:spTgt spid="15"/>
                                        </p:tgtEl>
                                      </p:cBhvr>
                                      <p:to x="100000" y="100000"/>
                                    </p:animScale>
                                    <p:animScale>
                                      <p:cBhvr>
                                        <p:cTn id="77" dur="26">
                                          <p:stCondLst>
                                            <p:cond delay="1312"/>
                                          </p:stCondLst>
                                        </p:cTn>
                                        <p:tgtEl>
                                          <p:spTgt spid="15"/>
                                        </p:tgtEl>
                                      </p:cBhvr>
                                      <p:to x="100000" y="80000"/>
                                    </p:animScale>
                                    <p:animScale>
                                      <p:cBhvr>
                                        <p:cTn id="78" dur="166" decel="50000">
                                          <p:stCondLst>
                                            <p:cond delay="1338"/>
                                          </p:stCondLst>
                                        </p:cTn>
                                        <p:tgtEl>
                                          <p:spTgt spid="15"/>
                                        </p:tgtEl>
                                      </p:cBhvr>
                                      <p:to x="100000" y="100000"/>
                                    </p:animScale>
                                    <p:animScale>
                                      <p:cBhvr>
                                        <p:cTn id="79" dur="26">
                                          <p:stCondLst>
                                            <p:cond delay="1642"/>
                                          </p:stCondLst>
                                        </p:cTn>
                                        <p:tgtEl>
                                          <p:spTgt spid="15"/>
                                        </p:tgtEl>
                                      </p:cBhvr>
                                      <p:to x="100000" y="90000"/>
                                    </p:animScale>
                                    <p:animScale>
                                      <p:cBhvr>
                                        <p:cTn id="80" dur="166" decel="50000">
                                          <p:stCondLst>
                                            <p:cond delay="1668"/>
                                          </p:stCondLst>
                                        </p:cTn>
                                        <p:tgtEl>
                                          <p:spTgt spid="15"/>
                                        </p:tgtEl>
                                      </p:cBhvr>
                                      <p:to x="100000" y="100000"/>
                                    </p:animScale>
                                    <p:animScale>
                                      <p:cBhvr>
                                        <p:cTn id="81" dur="26">
                                          <p:stCondLst>
                                            <p:cond delay="1808"/>
                                          </p:stCondLst>
                                        </p:cTn>
                                        <p:tgtEl>
                                          <p:spTgt spid="15"/>
                                        </p:tgtEl>
                                      </p:cBhvr>
                                      <p:to x="100000" y="95000"/>
                                    </p:animScale>
                                    <p:animScale>
                                      <p:cBhvr>
                                        <p:cTn id="82" dur="166" decel="50000">
                                          <p:stCondLst>
                                            <p:cond delay="1834"/>
                                          </p:stCondLst>
                                        </p:cTn>
                                        <p:tgtEl>
                                          <p:spTgt spid="1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6">
                                            <p:txEl>
                                              <p:pRg st="3" end="3"/>
                                            </p:txEl>
                                          </p:spTgt>
                                        </p:tgtEl>
                                        <p:attrNameLst>
                                          <p:attrName>style.visibility</p:attrName>
                                        </p:attrNameLst>
                                      </p:cBhvr>
                                      <p:to>
                                        <p:strVal val="visible"/>
                                      </p:to>
                                    </p:set>
                                    <p:animEffect transition="in" filter="barn(inVertical)">
                                      <p:cBhvr>
                                        <p:cTn id="87" dur="500"/>
                                        <p:tgtEl>
                                          <p:spTgt spid="16">
                                            <p:txEl>
                                              <p:pRg st="3" end="3"/>
                                            </p:txEl>
                                          </p:spTgt>
                                        </p:tgtEl>
                                      </p:cBhvr>
                                    </p:animEffect>
                                  </p:childTnLst>
                                </p:cTn>
                              </p:par>
                            </p:childTnLst>
                          </p:cTn>
                        </p:par>
                        <p:par>
                          <p:cTn id="88" fill="hold">
                            <p:stCondLst>
                              <p:cond delay="500"/>
                            </p:stCondLst>
                            <p:childTnLst>
                              <p:par>
                                <p:cTn id="89" presetID="26" presetClass="entr" presetSubtype="0"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16">
                                            <p:txEl>
                                              <p:pRg st="4" end="4"/>
                                            </p:txEl>
                                          </p:spTgt>
                                        </p:tgtEl>
                                        <p:attrNameLst>
                                          <p:attrName>style.visibility</p:attrName>
                                        </p:attrNameLst>
                                      </p:cBhvr>
                                      <p:to>
                                        <p:strVal val="visible"/>
                                      </p:to>
                                    </p:set>
                                    <p:animEffect transition="in" filter="barn(inVertical)">
                                      <p:cBhvr>
                                        <p:cTn id="109" dur="500"/>
                                        <p:tgtEl>
                                          <p:spTgt spid="16">
                                            <p:txEl>
                                              <p:pRg st="4" end="4"/>
                                            </p:txEl>
                                          </p:spTgt>
                                        </p:tgtEl>
                                      </p:cBhvr>
                                    </p:animEffect>
                                  </p:childTnLst>
                                </p:cTn>
                              </p:par>
                            </p:childTnLst>
                          </p:cTn>
                        </p:par>
                        <p:par>
                          <p:cTn id="110" fill="hold">
                            <p:stCondLst>
                              <p:cond delay="500"/>
                            </p:stCondLst>
                            <p:childTnLst>
                              <p:par>
                                <p:cTn id="111" presetID="26" presetClass="entr" presetSubtype="0" fill="hold" grpId="0" nodeType="after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down)">
                                      <p:cBhvr>
                                        <p:cTn id="113" dur="580">
                                          <p:stCondLst>
                                            <p:cond delay="0"/>
                                          </p:stCondLst>
                                        </p:cTn>
                                        <p:tgtEl>
                                          <p:spTgt spid="18"/>
                                        </p:tgtEl>
                                      </p:cBhvr>
                                    </p:animEffect>
                                    <p:anim calcmode="lin" valueType="num">
                                      <p:cBhvr>
                                        <p:cTn id="11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9" dur="26">
                                          <p:stCondLst>
                                            <p:cond delay="650"/>
                                          </p:stCondLst>
                                        </p:cTn>
                                        <p:tgtEl>
                                          <p:spTgt spid="18"/>
                                        </p:tgtEl>
                                      </p:cBhvr>
                                      <p:to x="100000" y="60000"/>
                                    </p:animScale>
                                    <p:animScale>
                                      <p:cBhvr>
                                        <p:cTn id="120" dur="166" decel="50000">
                                          <p:stCondLst>
                                            <p:cond delay="676"/>
                                          </p:stCondLst>
                                        </p:cTn>
                                        <p:tgtEl>
                                          <p:spTgt spid="18"/>
                                        </p:tgtEl>
                                      </p:cBhvr>
                                      <p:to x="100000" y="100000"/>
                                    </p:animScale>
                                    <p:animScale>
                                      <p:cBhvr>
                                        <p:cTn id="121" dur="26">
                                          <p:stCondLst>
                                            <p:cond delay="1312"/>
                                          </p:stCondLst>
                                        </p:cTn>
                                        <p:tgtEl>
                                          <p:spTgt spid="18"/>
                                        </p:tgtEl>
                                      </p:cBhvr>
                                      <p:to x="100000" y="80000"/>
                                    </p:animScale>
                                    <p:animScale>
                                      <p:cBhvr>
                                        <p:cTn id="122" dur="166" decel="50000">
                                          <p:stCondLst>
                                            <p:cond delay="1338"/>
                                          </p:stCondLst>
                                        </p:cTn>
                                        <p:tgtEl>
                                          <p:spTgt spid="18"/>
                                        </p:tgtEl>
                                      </p:cBhvr>
                                      <p:to x="100000" y="100000"/>
                                    </p:animScale>
                                    <p:animScale>
                                      <p:cBhvr>
                                        <p:cTn id="123" dur="26">
                                          <p:stCondLst>
                                            <p:cond delay="1642"/>
                                          </p:stCondLst>
                                        </p:cTn>
                                        <p:tgtEl>
                                          <p:spTgt spid="18"/>
                                        </p:tgtEl>
                                      </p:cBhvr>
                                      <p:to x="100000" y="90000"/>
                                    </p:animScale>
                                    <p:animScale>
                                      <p:cBhvr>
                                        <p:cTn id="124" dur="166" decel="50000">
                                          <p:stCondLst>
                                            <p:cond delay="1668"/>
                                          </p:stCondLst>
                                        </p:cTn>
                                        <p:tgtEl>
                                          <p:spTgt spid="18"/>
                                        </p:tgtEl>
                                      </p:cBhvr>
                                      <p:to x="100000" y="100000"/>
                                    </p:animScale>
                                    <p:animScale>
                                      <p:cBhvr>
                                        <p:cTn id="125" dur="26">
                                          <p:stCondLst>
                                            <p:cond delay="1808"/>
                                          </p:stCondLst>
                                        </p:cTn>
                                        <p:tgtEl>
                                          <p:spTgt spid="18"/>
                                        </p:tgtEl>
                                      </p:cBhvr>
                                      <p:to x="100000" y="95000"/>
                                    </p:animScale>
                                    <p:animScale>
                                      <p:cBhvr>
                                        <p:cTn id="126" dur="166" decel="50000">
                                          <p:stCondLst>
                                            <p:cond delay="1834"/>
                                          </p:stCondLst>
                                        </p:cTn>
                                        <p:tgtEl>
                                          <p:spTgt spid="1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grpId="0" nodeType="click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wipe(down)">
                                      <p:cBhvr>
                                        <p:cTn id="131" dur="580">
                                          <p:stCondLst>
                                            <p:cond delay="0"/>
                                          </p:stCondLst>
                                        </p:cTn>
                                        <p:tgtEl>
                                          <p:spTgt spid="19"/>
                                        </p:tgtEl>
                                      </p:cBhvr>
                                    </p:animEffect>
                                    <p:anim calcmode="lin" valueType="num">
                                      <p:cBhvr>
                                        <p:cTn id="1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7" dur="26">
                                          <p:stCondLst>
                                            <p:cond delay="650"/>
                                          </p:stCondLst>
                                        </p:cTn>
                                        <p:tgtEl>
                                          <p:spTgt spid="19"/>
                                        </p:tgtEl>
                                      </p:cBhvr>
                                      <p:to x="100000" y="60000"/>
                                    </p:animScale>
                                    <p:animScale>
                                      <p:cBhvr>
                                        <p:cTn id="138" dur="166" decel="50000">
                                          <p:stCondLst>
                                            <p:cond delay="676"/>
                                          </p:stCondLst>
                                        </p:cTn>
                                        <p:tgtEl>
                                          <p:spTgt spid="19"/>
                                        </p:tgtEl>
                                      </p:cBhvr>
                                      <p:to x="100000" y="100000"/>
                                    </p:animScale>
                                    <p:animScale>
                                      <p:cBhvr>
                                        <p:cTn id="139" dur="26">
                                          <p:stCondLst>
                                            <p:cond delay="1312"/>
                                          </p:stCondLst>
                                        </p:cTn>
                                        <p:tgtEl>
                                          <p:spTgt spid="19"/>
                                        </p:tgtEl>
                                      </p:cBhvr>
                                      <p:to x="100000" y="80000"/>
                                    </p:animScale>
                                    <p:animScale>
                                      <p:cBhvr>
                                        <p:cTn id="140" dur="166" decel="50000">
                                          <p:stCondLst>
                                            <p:cond delay="1338"/>
                                          </p:stCondLst>
                                        </p:cTn>
                                        <p:tgtEl>
                                          <p:spTgt spid="19"/>
                                        </p:tgtEl>
                                      </p:cBhvr>
                                      <p:to x="100000" y="100000"/>
                                    </p:animScale>
                                    <p:animScale>
                                      <p:cBhvr>
                                        <p:cTn id="141" dur="26">
                                          <p:stCondLst>
                                            <p:cond delay="1642"/>
                                          </p:stCondLst>
                                        </p:cTn>
                                        <p:tgtEl>
                                          <p:spTgt spid="19"/>
                                        </p:tgtEl>
                                      </p:cBhvr>
                                      <p:to x="100000" y="90000"/>
                                    </p:animScale>
                                    <p:animScale>
                                      <p:cBhvr>
                                        <p:cTn id="142" dur="166" decel="50000">
                                          <p:stCondLst>
                                            <p:cond delay="1668"/>
                                          </p:stCondLst>
                                        </p:cTn>
                                        <p:tgtEl>
                                          <p:spTgt spid="19"/>
                                        </p:tgtEl>
                                      </p:cBhvr>
                                      <p:to x="100000" y="100000"/>
                                    </p:animScale>
                                    <p:animScale>
                                      <p:cBhvr>
                                        <p:cTn id="143" dur="26">
                                          <p:stCondLst>
                                            <p:cond delay="1808"/>
                                          </p:stCondLst>
                                        </p:cTn>
                                        <p:tgtEl>
                                          <p:spTgt spid="19"/>
                                        </p:tgtEl>
                                      </p:cBhvr>
                                      <p:to x="100000" y="95000"/>
                                    </p:animScale>
                                    <p:animScale>
                                      <p:cBhvr>
                                        <p:cTn id="144" dur="166" decel="50000">
                                          <p:stCondLst>
                                            <p:cond delay="1834"/>
                                          </p:stCondLst>
                                        </p:cTn>
                                        <p:tgtEl>
                                          <p:spTgt spid="19"/>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26" presetClass="entr" presetSubtype="0" fill="hold" grpId="0" nodeType="click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wipe(down)">
                                      <p:cBhvr>
                                        <p:cTn id="149" dur="580">
                                          <p:stCondLst>
                                            <p:cond delay="0"/>
                                          </p:stCondLst>
                                        </p:cTn>
                                        <p:tgtEl>
                                          <p:spTgt spid="11"/>
                                        </p:tgtEl>
                                      </p:cBhvr>
                                    </p:animEffect>
                                    <p:anim calcmode="lin" valueType="num">
                                      <p:cBhvr>
                                        <p:cTn id="15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55" dur="26">
                                          <p:stCondLst>
                                            <p:cond delay="650"/>
                                          </p:stCondLst>
                                        </p:cTn>
                                        <p:tgtEl>
                                          <p:spTgt spid="11"/>
                                        </p:tgtEl>
                                      </p:cBhvr>
                                      <p:to x="100000" y="60000"/>
                                    </p:animScale>
                                    <p:animScale>
                                      <p:cBhvr>
                                        <p:cTn id="156" dur="166" decel="50000">
                                          <p:stCondLst>
                                            <p:cond delay="676"/>
                                          </p:stCondLst>
                                        </p:cTn>
                                        <p:tgtEl>
                                          <p:spTgt spid="11"/>
                                        </p:tgtEl>
                                      </p:cBhvr>
                                      <p:to x="100000" y="100000"/>
                                    </p:animScale>
                                    <p:animScale>
                                      <p:cBhvr>
                                        <p:cTn id="157" dur="26">
                                          <p:stCondLst>
                                            <p:cond delay="1312"/>
                                          </p:stCondLst>
                                        </p:cTn>
                                        <p:tgtEl>
                                          <p:spTgt spid="11"/>
                                        </p:tgtEl>
                                      </p:cBhvr>
                                      <p:to x="100000" y="80000"/>
                                    </p:animScale>
                                    <p:animScale>
                                      <p:cBhvr>
                                        <p:cTn id="158" dur="166" decel="50000">
                                          <p:stCondLst>
                                            <p:cond delay="1338"/>
                                          </p:stCondLst>
                                        </p:cTn>
                                        <p:tgtEl>
                                          <p:spTgt spid="11"/>
                                        </p:tgtEl>
                                      </p:cBhvr>
                                      <p:to x="100000" y="100000"/>
                                    </p:animScale>
                                    <p:animScale>
                                      <p:cBhvr>
                                        <p:cTn id="159" dur="26">
                                          <p:stCondLst>
                                            <p:cond delay="1642"/>
                                          </p:stCondLst>
                                        </p:cTn>
                                        <p:tgtEl>
                                          <p:spTgt spid="11"/>
                                        </p:tgtEl>
                                      </p:cBhvr>
                                      <p:to x="100000" y="90000"/>
                                    </p:animScale>
                                    <p:animScale>
                                      <p:cBhvr>
                                        <p:cTn id="160" dur="166" decel="50000">
                                          <p:stCondLst>
                                            <p:cond delay="1668"/>
                                          </p:stCondLst>
                                        </p:cTn>
                                        <p:tgtEl>
                                          <p:spTgt spid="11"/>
                                        </p:tgtEl>
                                      </p:cBhvr>
                                      <p:to x="100000" y="100000"/>
                                    </p:animScale>
                                    <p:animScale>
                                      <p:cBhvr>
                                        <p:cTn id="161" dur="26">
                                          <p:stCondLst>
                                            <p:cond delay="1808"/>
                                          </p:stCondLst>
                                        </p:cTn>
                                        <p:tgtEl>
                                          <p:spTgt spid="11"/>
                                        </p:tgtEl>
                                      </p:cBhvr>
                                      <p:to x="100000" y="95000"/>
                                    </p:animScale>
                                    <p:animScale>
                                      <p:cBhvr>
                                        <p:cTn id="162" dur="166" decel="50000">
                                          <p:stCondLst>
                                            <p:cond delay="1834"/>
                                          </p:stCondLst>
                                        </p:cTn>
                                        <p:tgtEl>
                                          <p:spTgt spid="11"/>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grpId="0" nodeType="clickEffect">
                                  <p:stCondLst>
                                    <p:cond delay="0"/>
                                  </p:stCondLst>
                                  <p:childTnLst>
                                    <p:set>
                                      <p:cBhvr>
                                        <p:cTn id="166" dur="1" fill="hold">
                                          <p:stCondLst>
                                            <p:cond delay="0"/>
                                          </p:stCondLst>
                                        </p:cTn>
                                        <p:tgtEl>
                                          <p:spTgt spid="22"/>
                                        </p:tgtEl>
                                        <p:attrNameLst>
                                          <p:attrName>style.visibility</p:attrName>
                                        </p:attrNameLst>
                                      </p:cBhvr>
                                      <p:to>
                                        <p:strVal val="visible"/>
                                      </p:to>
                                    </p:set>
                                    <p:animEffect transition="in" filter="barn(inVertical)">
                                      <p:cBhvr>
                                        <p:cTn id="167" dur="500"/>
                                        <p:tgtEl>
                                          <p:spTgt spid="22"/>
                                        </p:tgtEl>
                                      </p:cBhvr>
                                    </p:animEffect>
                                  </p:childTnLst>
                                </p:cTn>
                              </p:par>
                            </p:childTnLst>
                          </p:cTn>
                        </p:par>
                      </p:childTnLst>
                    </p:cTn>
                  </p:par>
                  <p:par>
                    <p:cTn id="168" fill="hold">
                      <p:stCondLst>
                        <p:cond delay="indefinite"/>
                      </p:stCondLst>
                      <p:childTnLst>
                        <p:par>
                          <p:cTn id="169" fill="hold">
                            <p:stCondLst>
                              <p:cond delay="0"/>
                            </p:stCondLst>
                            <p:childTnLst>
                              <p:par>
                                <p:cTn id="170" presetID="31" presetClass="entr" presetSubtype="0" fill="hold" grpId="0" nodeType="clickEffect">
                                  <p:stCondLst>
                                    <p:cond delay="0"/>
                                  </p:stCondLst>
                                  <p:childTnLst>
                                    <p:set>
                                      <p:cBhvr>
                                        <p:cTn id="171" dur="1" fill="hold">
                                          <p:stCondLst>
                                            <p:cond delay="0"/>
                                          </p:stCondLst>
                                        </p:cTn>
                                        <p:tgtEl>
                                          <p:spTgt spid="20"/>
                                        </p:tgtEl>
                                        <p:attrNameLst>
                                          <p:attrName>style.visibility</p:attrName>
                                        </p:attrNameLst>
                                      </p:cBhvr>
                                      <p:to>
                                        <p:strVal val="visible"/>
                                      </p:to>
                                    </p:set>
                                    <p:anim calcmode="lin" valueType="num">
                                      <p:cBhvr>
                                        <p:cTn id="172" dur="1000" fill="hold"/>
                                        <p:tgtEl>
                                          <p:spTgt spid="20"/>
                                        </p:tgtEl>
                                        <p:attrNameLst>
                                          <p:attrName>ppt_w</p:attrName>
                                        </p:attrNameLst>
                                      </p:cBhvr>
                                      <p:tavLst>
                                        <p:tav tm="0">
                                          <p:val>
                                            <p:fltVal val="0"/>
                                          </p:val>
                                        </p:tav>
                                        <p:tav tm="100000">
                                          <p:val>
                                            <p:strVal val="#ppt_w"/>
                                          </p:val>
                                        </p:tav>
                                      </p:tavLst>
                                    </p:anim>
                                    <p:anim calcmode="lin" valueType="num">
                                      <p:cBhvr>
                                        <p:cTn id="173" dur="1000" fill="hold"/>
                                        <p:tgtEl>
                                          <p:spTgt spid="20"/>
                                        </p:tgtEl>
                                        <p:attrNameLst>
                                          <p:attrName>ppt_h</p:attrName>
                                        </p:attrNameLst>
                                      </p:cBhvr>
                                      <p:tavLst>
                                        <p:tav tm="0">
                                          <p:val>
                                            <p:fltVal val="0"/>
                                          </p:val>
                                        </p:tav>
                                        <p:tav tm="100000">
                                          <p:val>
                                            <p:strVal val="#ppt_h"/>
                                          </p:val>
                                        </p:tav>
                                      </p:tavLst>
                                    </p:anim>
                                    <p:anim calcmode="lin" valueType="num">
                                      <p:cBhvr>
                                        <p:cTn id="174" dur="1000" fill="hold"/>
                                        <p:tgtEl>
                                          <p:spTgt spid="20"/>
                                        </p:tgtEl>
                                        <p:attrNameLst>
                                          <p:attrName>style.rotation</p:attrName>
                                        </p:attrNameLst>
                                      </p:cBhvr>
                                      <p:tavLst>
                                        <p:tav tm="0">
                                          <p:val>
                                            <p:fltVal val="90"/>
                                          </p:val>
                                        </p:tav>
                                        <p:tav tm="100000">
                                          <p:val>
                                            <p:fltVal val="0"/>
                                          </p:val>
                                        </p:tav>
                                      </p:tavLst>
                                    </p:anim>
                                    <p:animEffect transition="in" filter="fade">
                                      <p:cBhvr>
                                        <p:cTn id="175" dur="1000"/>
                                        <p:tgtEl>
                                          <p:spTgt spid="20"/>
                                        </p:tgtEl>
                                      </p:cBhvr>
                                    </p:animEffect>
                                  </p:childTnLst>
                                </p:cTn>
                              </p:par>
                            </p:childTnLst>
                          </p:cTn>
                        </p:par>
                      </p:childTnLst>
                    </p:cTn>
                  </p:par>
                  <p:par>
                    <p:cTn id="176" fill="hold">
                      <p:stCondLst>
                        <p:cond delay="indefinite"/>
                      </p:stCondLst>
                      <p:childTnLst>
                        <p:par>
                          <p:cTn id="177" fill="hold">
                            <p:stCondLst>
                              <p:cond delay="0"/>
                            </p:stCondLst>
                            <p:childTnLst>
                              <p:par>
                                <p:cTn id="178" presetID="31" presetClass="entr" presetSubtype="0" fill="hold" grpId="0" nodeType="clickEffect">
                                  <p:stCondLst>
                                    <p:cond delay="0"/>
                                  </p:stCondLst>
                                  <p:childTnLst>
                                    <p:set>
                                      <p:cBhvr>
                                        <p:cTn id="179" dur="1" fill="hold">
                                          <p:stCondLst>
                                            <p:cond delay="0"/>
                                          </p:stCondLst>
                                        </p:cTn>
                                        <p:tgtEl>
                                          <p:spTgt spid="23"/>
                                        </p:tgtEl>
                                        <p:attrNameLst>
                                          <p:attrName>style.visibility</p:attrName>
                                        </p:attrNameLst>
                                      </p:cBhvr>
                                      <p:to>
                                        <p:strVal val="visible"/>
                                      </p:to>
                                    </p:set>
                                    <p:anim calcmode="lin" valueType="num">
                                      <p:cBhvr>
                                        <p:cTn id="180" dur="1000" fill="hold"/>
                                        <p:tgtEl>
                                          <p:spTgt spid="23"/>
                                        </p:tgtEl>
                                        <p:attrNameLst>
                                          <p:attrName>ppt_w</p:attrName>
                                        </p:attrNameLst>
                                      </p:cBhvr>
                                      <p:tavLst>
                                        <p:tav tm="0">
                                          <p:val>
                                            <p:fltVal val="0"/>
                                          </p:val>
                                        </p:tav>
                                        <p:tav tm="100000">
                                          <p:val>
                                            <p:strVal val="#ppt_w"/>
                                          </p:val>
                                        </p:tav>
                                      </p:tavLst>
                                    </p:anim>
                                    <p:anim calcmode="lin" valueType="num">
                                      <p:cBhvr>
                                        <p:cTn id="181" dur="1000" fill="hold"/>
                                        <p:tgtEl>
                                          <p:spTgt spid="23"/>
                                        </p:tgtEl>
                                        <p:attrNameLst>
                                          <p:attrName>ppt_h</p:attrName>
                                        </p:attrNameLst>
                                      </p:cBhvr>
                                      <p:tavLst>
                                        <p:tav tm="0">
                                          <p:val>
                                            <p:fltVal val="0"/>
                                          </p:val>
                                        </p:tav>
                                        <p:tav tm="100000">
                                          <p:val>
                                            <p:strVal val="#ppt_h"/>
                                          </p:val>
                                        </p:tav>
                                      </p:tavLst>
                                    </p:anim>
                                    <p:anim calcmode="lin" valueType="num">
                                      <p:cBhvr>
                                        <p:cTn id="182" dur="1000" fill="hold"/>
                                        <p:tgtEl>
                                          <p:spTgt spid="23"/>
                                        </p:tgtEl>
                                        <p:attrNameLst>
                                          <p:attrName>style.rotation</p:attrName>
                                        </p:attrNameLst>
                                      </p:cBhvr>
                                      <p:tavLst>
                                        <p:tav tm="0">
                                          <p:val>
                                            <p:fltVal val="90"/>
                                          </p:val>
                                        </p:tav>
                                        <p:tav tm="100000">
                                          <p:val>
                                            <p:fltVal val="0"/>
                                          </p:val>
                                        </p:tav>
                                      </p:tavLst>
                                    </p:anim>
                                    <p:animEffect transition="in" filter="fade">
                                      <p:cBhvr>
                                        <p:cTn id="18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animBg="1"/>
      <p:bldP spid="19" grpId="0" animBg="1"/>
      <p:bldP spid="20" grpId="0" animBg="1"/>
      <p:bldP spid="22"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99FF">
                <a:alpha val="20000"/>
              </a:srgbClr>
            </a:gs>
            <a:gs pos="54000">
              <a:srgbClr val="FFFF00">
                <a:alpha val="15000"/>
              </a:srgbClr>
            </a:gs>
            <a:gs pos="100000">
              <a:srgbClr val="0000FF">
                <a:alpha val="31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9E0D-851D-9016-C1BD-A4AFE910BB4D}"/>
              </a:ext>
            </a:extLst>
          </p:cNvPr>
          <p:cNvSpPr>
            <a:spLocks noGrp="1"/>
          </p:cNvSpPr>
          <p:nvPr>
            <p:ph type="ctrTitle"/>
          </p:nvPr>
        </p:nvSpPr>
        <p:spPr>
          <a:xfrm>
            <a:off x="393192" y="660025"/>
            <a:ext cx="11405616" cy="5391454"/>
          </a:xfrm>
        </p:spPr>
        <p:txBody>
          <a:bodyPr>
            <a:normAutofit fontScale="90000"/>
            <a:scene3d>
              <a:camera prst="orthographicFront"/>
              <a:lightRig rig="threePt" dir="t"/>
            </a:scene3d>
            <a:sp3d extrusionH="57150">
              <a:bevelT w="82550" h="38100" prst="coolSlant"/>
            </a:sp3d>
          </a:bodyPr>
          <a:lstStyle/>
          <a:p>
            <a:r>
              <a:rPr lang="en-US" b="1" dirty="0">
                <a:solidFill>
                  <a:schemeClr val="accent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We heartily extend our thanks and appreciation to </a:t>
            </a:r>
            <a:r>
              <a:rPr lang="en-US" b="1" dirty="0">
                <a:solidFill>
                  <a:schemeClr val="accent1">
                    <a:lumMod val="75000"/>
                  </a:schemeClr>
                </a:solidFill>
                <a:effectLst>
                  <a:outerShdw blurRad="38100" dist="38100" dir="2700000" algn="tl">
                    <a:srgbClr val="00B050"/>
                  </a:outerShdw>
                </a:effectLst>
                <a:latin typeface="Aharoni" panose="02010803020104030203" pitchFamily="2" charset="-79"/>
                <a:cs typeface="Aharoni" panose="02010803020104030203" pitchFamily="2" charset="-79"/>
              </a:rPr>
              <a:t>Faith Child </a:t>
            </a:r>
            <a:br>
              <a:rPr lang="en-US" b="1" dirty="0">
                <a:solidFill>
                  <a:schemeClr val="accent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b="1" dirty="0">
                <a:solidFill>
                  <a:schemeClr val="accent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Western Virginia </a:t>
            </a:r>
            <a:br>
              <a:rPr lang="en-US" b="1" dirty="0">
                <a:solidFill>
                  <a:schemeClr val="accent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b="1" dirty="0">
                <a:solidFill>
                  <a:schemeClr val="accent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for his diligence to collect as much data as possible from around the world so you can have this presentation today!</a:t>
            </a:r>
          </a:p>
        </p:txBody>
      </p:sp>
      <p:pic>
        <p:nvPicPr>
          <p:cNvPr id="4" name="Picture 3">
            <a:extLst>
              <a:ext uri="{FF2B5EF4-FFF2-40B4-BE49-F238E27FC236}">
                <a16:creationId xmlns:a16="http://schemas.microsoft.com/office/drawing/2014/main" id="{B2389F11-6573-F5D3-1A41-798DBBA41D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32" y="5148725"/>
            <a:ext cx="2846522" cy="17092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7496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FF">
            <a:alpha val="1300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1C6520-BBA2-67FC-46D1-AC77BC1FA4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6128" y="0"/>
            <a:ext cx="11228811" cy="5151670"/>
          </a:xfrm>
          <a:prstGeom prst="rect">
            <a:avLst/>
          </a:prstGeom>
          <a:ln>
            <a:solidFill>
              <a:srgbClr val="7030A0"/>
            </a:solidFill>
          </a:ln>
        </p:spPr>
      </p:pic>
      <p:sp>
        <p:nvSpPr>
          <p:cNvPr id="11" name="Oval 10">
            <a:extLst>
              <a:ext uri="{FF2B5EF4-FFF2-40B4-BE49-F238E27FC236}">
                <a16:creationId xmlns:a16="http://schemas.microsoft.com/office/drawing/2014/main" id="{5089D2EB-A857-8BB0-3674-4A0B50C5CD0F}"/>
              </a:ext>
            </a:extLst>
          </p:cNvPr>
          <p:cNvSpPr/>
          <p:nvPr/>
        </p:nvSpPr>
        <p:spPr>
          <a:xfrm>
            <a:off x="10133045" y="2837621"/>
            <a:ext cx="687970" cy="833848"/>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BA1B9C-137C-6A90-CAF7-CC0E3FBB39CC}"/>
              </a:ext>
            </a:extLst>
          </p:cNvPr>
          <p:cNvSpPr/>
          <p:nvPr/>
        </p:nvSpPr>
        <p:spPr>
          <a:xfrm>
            <a:off x="2363051" y="889908"/>
            <a:ext cx="502062"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821A8A-97B3-5A29-C31F-FE62394C7696}"/>
              </a:ext>
            </a:extLst>
          </p:cNvPr>
          <p:cNvSpPr/>
          <p:nvPr/>
        </p:nvSpPr>
        <p:spPr>
          <a:xfrm>
            <a:off x="2614082" y="1201369"/>
            <a:ext cx="367619"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9288B1-6DAF-6FE7-A3BA-472430E4FE4D}"/>
              </a:ext>
            </a:extLst>
          </p:cNvPr>
          <p:cNvSpPr/>
          <p:nvPr/>
        </p:nvSpPr>
        <p:spPr>
          <a:xfrm>
            <a:off x="3391593" y="1258625"/>
            <a:ext cx="367619" cy="311461"/>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D4A943-C22D-561D-8E10-4CE4113C33A4}"/>
              </a:ext>
            </a:extLst>
          </p:cNvPr>
          <p:cNvSpPr/>
          <p:nvPr/>
        </p:nvSpPr>
        <p:spPr>
          <a:xfrm>
            <a:off x="3279669" y="1055189"/>
            <a:ext cx="367619"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0A6F4E-BA85-2243-9BA7-18ABFC3DB93B}"/>
              </a:ext>
            </a:extLst>
          </p:cNvPr>
          <p:cNvSpPr txBox="1"/>
          <p:nvPr/>
        </p:nvSpPr>
        <p:spPr>
          <a:xfrm>
            <a:off x="7352527" y="408730"/>
            <a:ext cx="3913212" cy="1754326"/>
          </a:xfrm>
          <a:prstGeom prst="rect">
            <a:avLst/>
          </a:prstGeom>
          <a:solidFill>
            <a:schemeClr val="bg1"/>
          </a:solidFill>
          <a:ln>
            <a:solidFill>
              <a:schemeClr val="tx1"/>
            </a:solidFill>
          </a:ln>
        </p:spPr>
        <p:txBody>
          <a:bodyPr wrap="square" rtlCol="0">
            <a:spAutoFit/>
          </a:bodyPr>
          <a:lstStyle/>
          <a:p>
            <a:r>
              <a:rPr lang="en-US" b="1" dirty="0">
                <a:ln w="0"/>
                <a:solidFill>
                  <a:schemeClr val="accent1"/>
                </a:solidFill>
                <a:effectLst>
                  <a:outerShdw blurRad="38100" dist="25400" dir="5400000" algn="ctr" rotWithShape="0">
                    <a:srgbClr val="6E747A">
                      <a:alpha val="43000"/>
                    </a:srgbClr>
                  </a:outerShdw>
                </a:effectLst>
              </a:rPr>
              <a:t>Summary of Best Data Collected:</a:t>
            </a:r>
          </a:p>
          <a:p>
            <a:r>
              <a:rPr lang="en-US" b="1" u="sng" dirty="0">
                <a:ln>
                  <a:solidFill>
                    <a:schemeClr val="accent6">
                      <a:lumMod val="50000"/>
                    </a:schemeClr>
                  </a:solidFill>
                </a:ln>
                <a:solidFill>
                  <a:srgbClr val="00B050"/>
                </a:solidFill>
                <a:effectLst>
                  <a:outerShdw blurRad="38100" dist="38100" dir="2700000" algn="tl">
                    <a:srgbClr val="000000">
                      <a:alpha val="43137"/>
                    </a:srgbClr>
                  </a:outerShdw>
                </a:effectLst>
              </a:rPr>
              <a:t>Green F: Arkansas data</a:t>
            </a:r>
            <a:r>
              <a:rPr lang="en-US" b="1" dirty="0">
                <a:ln>
                  <a:solidFill>
                    <a:schemeClr val="accent6">
                      <a:lumMod val="50000"/>
                    </a:schemeClr>
                  </a:solidFill>
                </a:ln>
                <a:solidFill>
                  <a:srgbClr val="00B050"/>
                </a:solidFill>
              </a:rPr>
              <a:t> **</a:t>
            </a:r>
          </a:p>
          <a:p>
            <a:r>
              <a:rPr lang="en-US" b="1" dirty="0">
                <a:solidFill>
                  <a:srgbClr val="7030A0"/>
                </a:solidFill>
              </a:rPr>
              <a:t>Purple E/E3: Data 4 CCC Members ****</a:t>
            </a:r>
            <a:br>
              <a:rPr lang="en-US" b="1" dirty="0">
                <a:solidFill>
                  <a:srgbClr val="7030A0"/>
                </a:solidFill>
              </a:rPr>
            </a:br>
            <a:r>
              <a:rPr lang="en-US" b="1" dirty="0">
                <a:solidFill>
                  <a:srgbClr val="7030A0"/>
                </a:solidFill>
              </a:rPr>
              <a:t>  Alberta/Montana/Michigan [2]</a:t>
            </a:r>
          </a:p>
          <a:p>
            <a:r>
              <a:rPr lang="en-US" b="1" dirty="0">
                <a:solidFill>
                  <a:srgbClr val="002060"/>
                </a:solidFill>
              </a:rPr>
              <a:t>G: Faith Child Data ** West Virginia</a:t>
            </a:r>
          </a:p>
          <a:p>
            <a:r>
              <a:rPr lang="en-US" b="1" dirty="0">
                <a:solidFill>
                  <a:srgbClr val="002060"/>
                </a:solidFill>
              </a:rPr>
              <a:t>D4: Rob B data **  California</a:t>
            </a:r>
            <a:endParaRPr lang="en-US" dirty="0"/>
          </a:p>
        </p:txBody>
      </p:sp>
      <p:sp>
        <p:nvSpPr>
          <p:cNvPr id="17" name="Oval 16">
            <a:extLst>
              <a:ext uri="{FF2B5EF4-FFF2-40B4-BE49-F238E27FC236}">
                <a16:creationId xmlns:a16="http://schemas.microsoft.com/office/drawing/2014/main" id="{7471884E-DF25-106F-E2D2-2CADFC4DDFC2}"/>
              </a:ext>
            </a:extLst>
          </p:cNvPr>
          <p:cNvSpPr/>
          <p:nvPr/>
        </p:nvSpPr>
        <p:spPr>
          <a:xfrm>
            <a:off x="2909815" y="1331748"/>
            <a:ext cx="367619" cy="31146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8" name="Oval 17">
            <a:extLst>
              <a:ext uri="{FF2B5EF4-FFF2-40B4-BE49-F238E27FC236}">
                <a16:creationId xmlns:a16="http://schemas.microsoft.com/office/drawing/2014/main" id="{4144FD00-D61E-AB19-BFF8-006A9C21D1CC}"/>
              </a:ext>
            </a:extLst>
          </p:cNvPr>
          <p:cNvSpPr/>
          <p:nvPr/>
        </p:nvSpPr>
        <p:spPr>
          <a:xfrm>
            <a:off x="2221116" y="1366650"/>
            <a:ext cx="502062" cy="311461"/>
          </a:xfrm>
          <a:prstGeom prst="ellipse">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9" name="Oval 18">
            <a:extLst>
              <a:ext uri="{FF2B5EF4-FFF2-40B4-BE49-F238E27FC236}">
                <a16:creationId xmlns:a16="http://schemas.microsoft.com/office/drawing/2014/main" id="{9FF2ADAE-A0F7-BD63-B276-8894F5AB4320}"/>
              </a:ext>
            </a:extLst>
          </p:cNvPr>
          <p:cNvSpPr/>
          <p:nvPr/>
        </p:nvSpPr>
        <p:spPr>
          <a:xfrm>
            <a:off x="6361837" y="3060442"/>
            <a:ext cx="514823" cy="38820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7E74634-8621-3659-5982-5E7079C8E8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201" y="-17913"/>
            <a:ext cx="10620538" cy="438952"/>
          </a:xfrm>
          <a:prstGeom prst="rect">
            <a:avLst/>
          </a:prstGeom>
          <a:ln>
            <a:solidFill>
              <a:schemeClr val="tx1"/>
            </a:solidFill>
          </a:ln>
        </p:spPr>
      </p:pic>
      <p:sp>
        <p:nvSpPr>
          <p:cNvPr id="2" name="Rectangle 1">
            <a:extLst>
              <a:ext uri="{FF2B5EF4-FFF2-40B4-BE49-F238E27FC236}">
                <a16:creationId xmlns:a16="http://schemas.microsoft.com/office/drawing/2014/main" id="{C05EC22B-ABCE-9BA7-75F4-14924069B3EC}"/>
              </a:ext>
            </a:extLst>
          </p:cNvPr>
          <p:cNvSpPr/>
          <p:nvPr/>
        </p:nvSpPr>
        <p:spPr>
          <a:xfrm>
            <a:off x="3277434" y="4150125"/>
            <a:ext cx="7988305" cy="267765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2800" b="1" cap="none" spc="0" dirty="0">
                <a:ln/>
                <a:solidFill>
                  <a:srgbClr val="0070C0"/>
                </a:solidFill>
                <a:effectLst>
                  <a:glow rad="228600">
                    <a:schemeClr val="accent4">
                      <a:satMod val="175000"/>
                      <a:alpha val="40000"/>
                    </a:schemeClr>
                  </a:glow>
                </a:effectLst>
              </a:rPr>
              <a:t>It appears the most reliable readings are from USA/Canada.  Other notes:</a:t>
            </a:r>
          </a:p>
          <a:p>
            <a:pPr algn="ctr"/>
            <a:r>
              <a:rPr lang="en-US" sz="2800" b="1" dirty="0">
                <a:ln/>
                <a:solidFill>
                  <a:srgbClr val="7030A0"/>
                </a:solidFill>
              </a:rPr>
              <a:t>CCC Tim &amp; Johnny sighted Mar </a:t>
            </a:r>
            <a:r>
              <a:rPr lang="en-US" sz="2800" b="1" u="sng" dirty="0">
                <a:ln/>
                <a:solidFill>
                  <a:srgbClr val="7030A0"/>
                </a:solidFill>
              </a:rPr>
              <a:t>19</a:t>
            </a:r>
            <a:r>
              <a:rPr lang="en-US" sz="2800" b="1" u="sng" baseline="30000" dirty="0">
                <a:ln/>
                <a:solidFill>
                  <a:srgbClr val="7030A0"/>
                </a:solidFill>
              </a:rPr>
              <a:t>th</a:t>
            </a:r>
            <a:r>
              <a:rPr lang="en-US" sz="2800" b="1" dirty="0">
                <a:ln/>
                <a:solidFill>
                  <a:srgbClr val="7030A0"/>
                </a:solidFill>
              </a:rPr>
              <a:t> shadow.</a:t>
            </a:r>
          </a:p>
          <a:p>
            <a:pPr algn="ctr"/>
            <a:r>
              <a:rPr lang="en-US" sz="2800" b="1" cap="none" spc="0" dirty="0">
                <a:ln/>
                <a:solidFill>
                  <a:srgbClr val="00B050"/>
                </a:solidFill>
                <a:effectLst/>
              </a:rPr>
              <a:t>Arkansas sighted Mar </a:t>
            </a:r>
            <a:r>
              <a:rPr lang="en-US" sz="2800" b="1" u="sng" cap="none" spc="0" dirty="0">
                <a:ln/>
                <a:solidFill>
                  <a:srgbClr val="00B050"/>
                </a:solidFill>
                <a:effectLst/>
              </a:rPr>
              <a:t>19</a:t>
            </a:r>
            <a:r>
              <a:rPr lang="en-US" sz="2800" b="1" u="sng" cap="none" spc="0" baseline="30000" dirty="0">
                <a:ln/>
                <a:solidFill>
                  <a:srgbClr val="00B050"/>
                </a:solidFill>
                <a:effectLst/>
              </a:rPr>
              <a:t>th</a:t>
            </a:r>
            <a:r>
              <a:rPr lang="en-US" sz="2800" b="1" cap="none" spc="0" dirty="0">
                <a:ln/>
                <a:solidFill>
                  <a:srgbClr val="00B050"/>
                </a:solidFill>
                <a:effectLst/>
              </a:rPr>
              <a:t> shadow.</a:t>
            </a:r>
          </a:p>
          <a:p>
            <a:pPr algn="ctr"/>
            <a:r>
              <a:rPr lang="en-US" sz="2800" b="1" dirty="0">
                <a:ln/>
                <a:solidFill>
                  <a:srgbClr val="002060"/>
                </a:solidFill>
              </a:rPr>
              <a:t>W Virginia </a:t>
            </a:r>
            <a:r>
              <a:rPr lang="en-US" sz="2800" b="1" dirty="0">
                <a:ln/>
                <a:solidFill>
                  <a:srgbClr val="0070C0"/>
                </a:solidFill>
              </a:rPr>
              <a:t>&amp; </a:t>
            </a:r>
            <a:r>
              <a:rPr lang="en-US" sz="2800" b="1" dirty="0">
                <a:ln/>
                <a:solidFill>
                  <a:srgbClr val="7030A0"/>
                </a:solidFill>
              </a:rPr>
              <a:t>MI</a:t>
            </a:r>
            <a:r>
              <a:rPr lang="en-US" sz="2800" b="1" dirty="0">
                <a:ln/>
                <a:solidFill>
                  <a:srgbClr val="0070C0"/>
                </a:solidFill>
              </a:rPr>
              <a:t> sighted Mar </a:t>
            </a:r>
            <a:r>
              <a:rPr lang="en-US" sz="2800" b="1" u="sng" dirty="0">
                <a:ln/>
                <a:solidFill>
                  <a:srgbClr val="0070C0"/>
                </a:solidFill>
              </a:rPr>
              <a:t>20</a:t>
            </a:r>
            <a:r>
              <a:rPr lang="en-US" sz="2800" b="1" u="sng" baseline="30000" dirty="0">
                <a:ln/>
                <a:solidFill>
                  <a:srgbClr val="0070C0"/>
                </a:solidFill>
              </a:rPr>
              <a:t>th</a:t>
            </a:r>
            <a:r>
              <a:rPr lang="en-US" sz="2800" b="1" dirty="0">
                <a:ln/>
                <a:solidFill>
                  <a:srgbClr val="0070C0"/>
                </a:solidFill>
              </a:rPr>
              <a:t> shadow.</a:t>
            </a:r>
          </a:p>
          <a:p>
            <a:pPr algn="ctr"/>
            <a:r>
              <a:rPr lang="en-US" sz="2800" b="1" cap="none" spc="0" dirty="0">
                <a:ln/>
                <a:solidFill>
                  <a:srgbClr val="002060"/>
                </a:solidFill>
                <a:effectLst/>
              </a:rPr>
              <a:t>South Africa sighted Mar </a:t>
            </a:r>
            <a:r>
              <a:rPr lang="en-US" sz="2800" b="1" u="sng" cap="none" spc="0" dirty="0">
                <a:ln/>
                <a:solidFill>
                  <a:srgbClr val="002060"/>
                </a:solidFill>
                <a:effectLst/>
              </a:rPr>
              <a:t>20</a:t>
            </a:r>
            <a:r>
              <a:rPr lang="en-US" sz="2800" b="1" u="sng" cap="none" spc="0" baseline="30000" dirty="0">
                <a:ln/>
                <a:solidFill>
                  <a:srgbClr val="002060"/>
                </a:solidFill>
                <a:effectLst/>
              </a:rPr>
              <a:t>th</a:t>
            </a:r>
            <a:r>
              <a:rPr lang="en-US" sz="2800" b="1" cap="none" spc="0" dirty="0">
                <a:ln/>
                <a:solidFill>
                  <a:srgbClr val="002060"/>
                </a:solidFill>
                <a:effectLst/>
              </a:rPr>
              <a:t> shadow.</a:t>
            </a:r>
          </a:p>
        </p:txBody>
      </p:sp>
      <p:sp>
        <p:nvSpPr>
          <p:cNvPr id="5" name="TextBox 4">
            <a:extLst>
              <a:ext uri="{FF2B5EF4-FFF2-40B4-BE49-F238E27FC236}">
                <a16:creationId xmlns:a16="http://schemas.microsoft.com/office/drawing/2014/main" id="{43AD9C35-15F5-E99E-D1A6-C45BBB421E21}"/>
              </a:ext>
            </a:extLst>
          </p:cNvPr>
          <p:cNvSpPr txBox="1"/>
          <p:nvPr/>
        </p:nvSpPr>
        <p:spPr>
          <a:xfrm>
            <a:off x="3214304" y="3471868"/>
            <a:ext cx="7357537" cy="369332"/>
          </a:xfrm>
          <a:prstGeom prst="rect">
            <a:avLst/>
          </a:prstGeom>
          <a:solidFill>
            <a:schemeClr val="accent5">
              <a:lumMod val="60000"/>
              <a:lumOff val="40000"/>
            </a:schemeClr>
          </a:solidFill>
          <a:effectLst>
            <a:softEdge rad="127000"/>
          </a:effectLst>
        </p:spPr>
        <p:txBody>
          <a:bodyPr wrap="square" rtlCol="0">
            <a:spAutoFit/>
          </a:bodyPr>
          <a:lstStyle/>
          <a:p>
            <a:pPr algn="ctr"/>
            <a:r>
              <a:rPr lang="en-US" b="1" dirty="0">
                <a:ln>
                  <a:solidFill>
                    <a:srgbClr val="002060"/>
                  </a:solidFill>
                </a:ln>
                <a:solidFill>
                  <a:srgbClr val="00B050"/>
                </a:solidFill>
              </a:rPr>
              <a:t>It appears the 1</a:t>
            </a:r>
            <a:r>
              <a:rPr lang="en-US" b="1" baseline="30000" dirty="0">
                <a:ln>
                  <a:solidFill>
                    <a:srgbClr val="002060"/>
                  </a:solidFill>
                </a:ln>
                <a:solidFill>
                  <a:srgbClr val="00B050"/>
                </a:solidFill>
              </a:rPr>
              <a:t>st</a:t>
            </a:r>
            <a:r>
              <a:rPr lang="en-US" b="1" dirty="0">
                <a:ln>
                  <a:solidFill>
                    <a:srgbClr val="002060"/>
                  </a:solidFill>
                </a:ln>
                <a:solidFill>
                  <a:srgbClr val="00B050"/>
                </a:solidFill>
              </a:rPr>
              <a:t> day of spring may have begun somewhere in time zone F.</a:t>
            </a:r>
            <a:endParaRPr lang="en-US" dirty="0">
              <a:solidFill>
                <a:srgbClr val="00B050"/>
              </a:solidFill>
            </a:endParaRPr>
          </a:p>
        </p:txBody>
      </p:sp>
      <p:sp>
        <p:nvSpPr>
          <p:cNvPr id="6" name="TextBox 5">
            <a:extLst>
              <a:ext uri="{FF2B5EF4-FFF2-40B4-BE49-F238E27FC236}">
                <a16:creationId xmlns:a16="http://schemas.microsoft.com/office/drawing/2014/main" id="{B63D80FA-BEA6-7B5F-C05A-2F54FD91221A}"/>
              </a:ext>
            </a:extLst>
          </p:cNvPr>
          <p:cNvSpPr txBox="1"/>
          <p:nvPr/>
        </p:nvSpPr>
        <p:spPr>
          <a:xfrm>
            <a:off x="3463477" y="2149603"/>
            <a:ext cx="7357537" cy="968278"/>
          </a:xfrm>
          <a:prstGeom prst="rect">
            <a:avLst/>
          </a:prstGeom>
          <a:noFill/>
        </p:spPr>
        <p:txBody>
          <a:bodyPr wrap="square">
            <a:spAutoFit/>
          </a:bodyPr>
          <a:lstStyle/>
          <a:p>
            <a:pPr marL="0" marR="0">
              <a:lnSpc>
                <a:spcPct val="107000"/>
              </a:lnSpc>
              <a:spcBef>
                <a:spcPts val="0"/>
              </a:spcBef>
              <a:spcAft>
                <a:spcPts val="0"/>
              </a:spcAft>
            </a:pPr>
            <a:r>
              <a:rPr lang="en-US" sz="1800" b="1" kern="100" dirty="0">
                <a:ln>
                  <a:solidFill>
                    <a:srgbClr val="002060"/>
                  </a:solidFill>
                </a:ln>
                <a:solidFill>
                  <a:srgbClr val="00B050"/>
                </a:solidFill>
                <a:effectLst/>
              </a:rPr>
              <a:t>From Arkansas:  Straight line method (confirmed the day of the 19</a:t>
            </a:r>
            <a:r>
              <a:rPr lang="en-US" sz="1800" b="1" kern="100" baseline="30000" dirty="0">
                <a:ln>
                  <a:solidFill>
                    <a:srgbClr val="002060"/>
                  </a:solidFill>
                </a:ln>
                <a:solidFill>
                  <a:srgbClr val="00B050"/>
                </a:solidFill>
                <a:effectLst/>
              </a:rPr>
              <a:t>th</a:t>
            </a:r>
            <a:r>
              <a:rPr lang="en-US" sz="1800" b="1" kern="100" dirty="0">
                <a:ln>
                  <a:solidFill>
                    <a:srgbClr val="002060"/>
                  </a:solidFill>
                </a:ln>
                <a:solidFill>
                  <a:srgbClr val="00B050"/>
                </a:solidFill>
                <a:effectLst/>
              </a:rPr>
              <a:t>) &amp; they saw a spring curve on the 20</a:t>
            </a:r>
            <a:r>
              <a:rPr lang="en-US" sz="1800" b="1" kern="100" baseline="30000" dirty="0">
                <a:ln>
                  <a:solidFill>
                    <a:srgbClr val="002060"/>
                  </a:solidFill>
                </a:ln>
                <a:solidFill>
                  <a:srgbClr val="00B050"/>
                </a:solidFill>
                <a:effectLst/>
              </a:rPr>
              <a:t>th</a:t>
            </a:r>
            <a:r>
              <a:rPr lang="en-US" sz="1800" b="1" kern="100" dirty="0">
                <a:ln>
                  <a:solidFill>
                    <a:srgbClr val="002060"/>
                  </a:solidFill>
                </a:ln>
                <a:solidFill>
                  <a:srgbClr val="00B050"/>
                </a:solidFill>
                <a:effectLst/>
              </a:rPr>
              <a:t> – they are claiming to have good sunrise and sunset data points-so seems reliable but no pictures of their data.</a:t>
            </a:r>
            <a:endParaRPr lang="en-US" sz="1800" b="1" kern="100" dirty="0">
              <a:ln>
                <a:solidFill>
                  <a:srgbClr val="002060"/>
                </a:solid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1BCB9F8-3379-A5C7-2EC9-4AEFC7FED16B}"/>
              </a:ext>
            </a:extLst>
          </p:cNvPr>
          <p:cNvSpPr txBox="1"/>
          <p:nvPr/>
        </p:nvSpPr>
        <p:spPr>
          <a:xfrm>
            <a:off x="185483" y="5230043"/>
            <a:ext cx="3277994" cy="1477328"/>
          </a:xfrm>
          <a:prstGeom prst="rect">
            <a:avLst/>
          </a:prstGeom>
          <a:solidFill>
            <a:schemeClr val="accent4">
              <a:lumMod val="60000"/>
              <a:lumOff val="40000"/>
            </a:schemeClr>
          </a:solidFill>
          <a:effectLst>
            <a:softEdge rad="127000"/>
          </a:effectLst>
        </p:spPr>
        <p:txBody>
          <a:bodyPr wrap="square" rtlCol="0">
            <a:spAutoFit/>
          </a:bodyPr>
          <a:lstStyle/>
          <a:p>
            <a:r>
              <a:rPr lang="en-US" b="1" dirty="0">
                <a:solidFill>
                  <a:srgbClr val="002060"/>
                </a:solidFill>
              </a:rPr>
              <a:t>It also appears time zone F is equivalent to world time zone around -6.  </a:t>
            </a:r>
            <a:r>
              <a:rPr lang="en-US" dirty="0">
                <a:solidFill>
                  <a:srgbClr val="002060"/>
                </a:solidFill>
              </a:rPr>
              <a:t>(It’s hard to tell because the map doesn’t seem to be showing a true scale.)</a:t>
            </a:r>
            <a:endParaRPr lang="en-US" dirty="0"/>
          </a:p>
        </p:txBody>
      </p:sp>
      <p:pic>
        <p:nvPicPr>
          <p:cNvPr id="4" name="Picture 3">
            <a:extLst>
              <a:ext uri="{FF2B5EF4-FFF2-40B4-BE49-F238E27FC236}">
                <a16:creationId xmlns:a16="http://schemas.microsoft.com/office/drawing/2014/main" id="{55619AC3-CBD8-65AA-95E6-822C208D67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1841" y="5348197"/>
            <a:ext cx="1333315" cy="1283057"/>
          </a:xfrm>
          <a:prstGeom prst="rect">
            <a:avLst/>
          </a:prstGeom>
          <a:ln>
            <a:noFill/>
          </a:ln>
          <a:effectLst>
            <a:softEdge rad="112500"/>
          </a:effectLst>
        </p:spPr>
      </p:pic>
    </p:spTree>
    <p:extLst>
      <p:ext uri="{BB962C8B-B14F-4D97-AF65-F5344CB8AC3E}">
        <p14:creationId xmlns:p14="http://schemas.microsoft.com/office/powerpoint/2010/main" val="79173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75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par>
                          <p:cTn id="16" fill="hold">
                            <p:stCondLst>
                              <p:cond delay="500"/>
                            </p:stCondLst>
                            <p:childTnLst>
                              <p:par>
                                <p:cTn id="17" presetID="16" presetClass="entr" presetSubtype="21" fill="hold" nodeType="afterEffect">
                                  <p:stCondLst>
                                    <p:cond delay="10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par>
                          <p:cTn id="25" fill="hold">
                            <p:stCondLst>
                              <p:cond delay="500"/>
                            </p:stCondLst>
                            <p:childTnLst>
                              <p:par>
                                <p:cTn id="26" presetID="53" presetClass="entr" presetSubtype="16" fill="hold" nodeType="afterEffect">
                                  <p:stCondLst>
                                    <p:cond delay="500"/>
                                  </p:stCondLst>
                                  <p:childTnLst>
                                    <p:set>
                                      <p:cBhvr>
                                        <p:cTn id="27" dur="1" fill="hold">
                                          <p:stCondLst>
                                            <p:cond delay="0"/>
                                          </p:stCondLst>
                                        </p:cTn>
                                        <p:tgtEl>
                                          <p:spTgt spid="4"/>
                                        </p:tgtEl>
                                        <p:attrNameLst>
                                          <p:attrName>style.visibility</p:attrName>
                                        </p:attrNameLst>
                                      </p:cBhvr>
                                      <p:to>
                                        <p:strVal val="visible"/>
                                      </p:to>
                                    </p:set>
                                    <p:anim calcmode="lin" valueType="num">
                                      <p:cBhvr>
                                        <p:cTn id="28" dur="1250" fill="hold"/>
                                        <p:tgtEl>
                                          <p:spTgt spid="4"/>
                                        </p:tgtEl>
                                        <p:attrNameLst>
                                          <p:attrName>ppt_w</p:attrName>
                                        </p:attrNameLst>
                                      </p:cBhvr>
                                      <p:tavLst>
                                        <p:tav tm="0">
                                          <p:val>
                                            <p:fltVal val="0"/>
                                          </p:val>
                                        </p:tav>
                                        <p:tav tm="100000">
                                          <p:val>
                                            <p:strVal val="#ppt_w"/>
                                          </p:val>
                                        </p:tav>
                                      </p:tavLst>
                                    </p:anim>
                                    <p:anim calcmode="lin" valueType="num">
                                      <p:cBhvr>
                                        <p:cTn id="29" dur="1250" fill="hold"/>
                                        <p:tgtEl>
                                          <p:spTgt spid="4"/>
                                        </p:tgtEl>
                                        <p:attrNameLst>
                                          <p:attrName>ppt_h</p:attrName>
                                        </p:attrNameLst>
                                      </p:cBhvr>
                                      <p:tavLst>
                                        <p:tav tm="0">
                                          <p:val>
                                            <p:fltVal val="0"/>
                                          </p:val>
                                        </p:tav>
                                        <p:tav tm="100000">
                                          <p:val>
                                            <p:strVal val="#ppt_h"/>
                                          </p:val>
                                        </p:tav>
                                      </p:tavLst>
                                    </p:anim>
                                    <p:animEffect transition="in" filter="fade">
                                      <p:cBhvr>
                                        <p:cTn id="30" dur="1250"/>
                                        <p:tgtEl>
                                          <p:spTgt spid="4"/>
                                        </p:tgtEl>
                                      </p:cBhvr>
                                    </p:animEffect>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arn(inVertical)">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FF">
            <a:alpha val="11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42DC66-C89F-5B03-C654-A6AFB65DD2D6}"/>
              </a:ext>
            </a:extLst>
          </p:cNvPr>
          <p:cNvSpPr/>
          <p:nvPr/>
        </p:nvSpPr>
        <p:spPr>
          <a:xfrm>
            <a:off x="15251" y="-37324"/>
            <a:ext cx="12161497"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rgbClr val="0070C0"/>
                </a:solidFill>
                <a:effectLst/>
              </a:rPr>
              <a:t>Summary Comments from Nathaniel [Faith Child]</a:t>
            </a:r>
          </a:p>
        </p:txBody>
      </p:sp>
      <p:pic>
        <p:nvPicPr>
          <p:cNvPr id="6" name="Picture 5">
            <a:extLst>
              <a:ext uri="{FF2B5EF4-FFF2-40B4-BE49-F238E27FC236}">
                <a16:creationId xmlns:a16="http://schemas.microsoft.com/office/drawing/2014/main" id="{CB6F153A-3382-EB4F-B3C8-1FE965A0A6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6128" y="718456"/>
            <a:ext cx="11228811" cy="5151670"/>
          </a:xfrm>
          <a:prstGeom prst="rect">
            <a:avLst/>
          </a:prstGeom>
          <a:ln>
            <a:solidFill>
              <a:srgbClr val="7030A0"/>
            </a:solidFill>
          </a:ln>
        </p:spPr>
      </p:pic>
      <p:sp>
        <p:nvSpPr>
          <p:cNvPr id="7" name="Oval 6">
            <a:extLst>
              <a:ext uri="{FF2B5EF4-FFF2-40B4-BE49-F238E27FC236}">
                <a16:creationId xmlns:a16="http://schemas.microsoft.com/office/drawing/2014/main" id="{04FEDDBB-EA92-61E4-7597-625EC4A52C5A}"/>
              </a:ext>
            </a:extLst>
          </p:cNvPr>
          <p:cNvSpPr/>
          <p:nvPr/>
        </p:nvSpPr>
        <p:spPr>
          <a:xfrm>
            <a:off x="2363051" y="1608364"/>
            <a:ext cx="502062"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76F89C8-9FB7-DCBB-0BF3-F09CAFA116D8}"/>
              </a:ext>
            </a:extLst>
          </p:cNvPr>
          <p:cNvSpPr/>
          <p:nvPr/>
        </p:nvSpPr>
        <p:spPr>
          <a:xfrm>
            <a:off x="2614082" y="1919825"/>
            <a:ext cx="367619"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F468B2-6090-9B2D-0F21-04A3A4AC892C}"/>
              </a:ext>
            </a:extLst>
          </p:cNvPr>
          <p:cNvSpPr/>
          <p:nvPr/>
        </p:nvSpPr>
        <p:spPr>
          <a:xfrm>
            <a:off x="3391593" y="1977081"/>
            <a:ext cx="367619" cy="311461"/>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D867D0-E193-BDE2-E911-4DCBE77DAFB2}"/>
              </a:ext>
            </a:extLst>
          </p:cNvPr>
          <p:cNvSpPr/>
          <p:nvPr/>
        </p:nvSpPr>
        <p:spPr>
          <a:xfrm>
            <a:off x="3279669" y="1773645"/>
            <a:ext cx="367619" cy="3114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99499B-162E-E651-C9D9-0911665B028A}"/>
              </a:ext>
            </a:extLst>
          </p:cNvPr>
          <p:cNvSpPr/>
          <p:nvPr/>
        </p:nvSpPr>
        <p:spPr>
          <a:xfrm>
            <a:off x="2909815" y="2050204"/>
            <a:ext cx="367619" cy="31146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Oval 11">
            <a:extLst>
              <a:ext uri="{FF2B5EF4-FFF2-40B4-BE49-F238E27FC236}">
                <a16:creationId xmlns:a16="http://schemas.microsoft.com/office/drawing/2014/main" id="{AF01FF8A-23AD-7443-092F-7D40FD4EAE58}"/>
              </a:ext>
            </a:extLst>
          </p:cNvPr>
          <p:cNvSpPr/>
          <p:nvPr/>
        </p:nvSpPr>
        <p:spPr>
          <a:xfrm>
            <a:off x="6361837" y="3778898"/>
            <a:ext cx="514823" cy="38820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772164D-D895-3804-26E1-B77F39B249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201" y="700543"/>
            <a:ext cx="10620538" cy="438952"/>
          </a:xfrm>
          <a:prstGeom prst="rect">
            <a:avLst/>
          </a:prstGeom>
          <a:ln>
            <a:solidFill>
              <a:schemeClr val="tx1"/>
            </a:solidFill>
          </a:ln>
        </p:spPr>
      </p:pic>
      <p:sp>
        <p:nvSpPr>
          <p:cNvPr id="15" name="Rectangle 14">
            <a:extLst>
              <a:ext uri="{FF2B5EF4-FFF2-40B4-BE49-F238E27FC236}">
                <a16:creationId xmlns:a16="http://schemas.microsoft.com/office/drawing/2014/main" id="{547621E3-64D5-CFC6-0B3B-9D5F1382B1FC}"/>
              </a:ext>
            </a:extLst>
          </p:cNvPr>
          <p:cNvSpPr/>
          <p:nvPr/>
        </p:nvSpPr>
        <p:spPr>
          <a:xfrm>
            <a:off x="3277434" y="4494029"/>
            <a:ext cx="7988305"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3200" b="1" cap="none" spc="0" dirty="0">
                <a:ln>
                  <a:solidFill>
                    <a:srgbClr val="002060"/>
                  </a:solidFill>
                </a:ln>
                <a:solidFill>
                  <a:srgbClr val="FF0000"/>
                </a:solidFill>
                <a:effectLst>
                  <a:glow rad="127000">
                    <a:schemeClr val="accent2"/>
                  </a:glow>
                </a:effectLst>
              </a:rPr>
              <a:t>Question:  Where are you on this map? </a:t>
            </a:r>
          </a:p>
          <a:p>
            <a:pPr algn="ctr"/>
            <a:r>
              <a:rPr lang="en-US" sz="3200" b="1" dirty="0">
                <a:ln>
                  <a:solidFill>
                    <a:srgbClr val="002060"/>
                  </a:solidFill>
                </a:ln>
                <a:solidFill>
                  <a:srgbClr val="FF0000"/>
                </a:solidFill>
                <a:effectLst>
                  <a:glow rad="127000">
                    <a:schemeClr val="accent2"/>
                  </a:glow>
                </a:effectLst>
              </a:rPr>
              <a:t>If you were sighting the shadow, what data </a:t>
            </a:r>
            <a:br>
              <a:rPr lang="en-US" sz="3200" b="1" dirty="0">
                <a:ln>
                  <a:solidFill>
                    <a:srgbClr val="002060"/>
                  </a:solidFill>
                </a:ln>
                <a:solidFill>
                  <a:srgbClr val="FF0000"/>
                </a:solidFill>
                <a:effectLst>
                  <a:glow rad="127000">
                    <a:schemeClr val="accent2"/>
                  </a:glow>
                </a:effectLst>
              </a:rPr>
            </a:br>
            <a:r>
              <a:rPr lang="en-US" sz="3200" b="1" dirty="0">
                <a:ln>
                  <a:solidFill>
                    <a:srgbClr val="002060"/>
                  </a:solidFill>
                </a:ln>
                <a:solidFill>
                  <a:srgbClr val="FF0000"/>
                </a:solidFill>
                <a:effectLst>
                  <a:glow rad="127000">
                    <a:schemeClr val="accent2"/>
                  </a:glow>
                </a:effectLst>
              </a:rPr>
              <a:t>do you think you would have observed?</a:t>
            </a:r>
            <a:endParaRPr lang="en-US" sz="3200" b="1" cap="none" spc="0" dirty="0">
              <a:ln>
                <a:solidFill>
                  <a:srgbClr val="002060"/>
                </a:solidFill>
              </a:ln>
              <a:solidFill>
                <a:srgbClr val="FF0000"/>
              </a:solidFill>
              <a:effectLst>
                <a:glow rad="127000">
                  <a:schemeClr val="accent2"/>
                </a:glow>
              </a:effectLst>
            </a:endParaRPr>
          </a:p>
        </p:txBody>
      </p:sp>
      <p:sp>
        <p:nvSpPr>
          <p:cNvPr id="16" name="TextBox 15">
            <a:extLst>
              <a:ext uri="{FF2B5EF4-FFF2-40B4-BE49-F238E27FC236}">
                <a16:creationId xmlns:a16="http://schemas.microsoft.com/office/drawing/2014/main" id="{03F358CC-4DFC-3235-801E-2C02E9D921C3}"/>
              </a:ext>
            </a:extLst>
          </p:cNvPr>
          <p:cNvSpPr txBox="1"/>
          <p:nvPr/>
        </p:nvSpPr>
        <p:spPr>
          <a:xfrm>
            <a:off x="3973264" y="1181161"/>
            <a:ext cx="7972552" cy="286232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b="1" dirty="0">
                <a:solidFill>
                  <a:srgbClr val="002060"/>
                </a:solidFill>
              </a:rPr>
              <a:t>“Since zone F, and points west, sighted the </a:t>
            </a:r>
            <a:r>
              <a:rPr lang="en-US" b="1" dirty="0" err="1">
                <a:solidFill>
                  <a:srgbClr val="002060"/>
                </a:solidFill>
              </a:rPr>
              <a:t>tequfah</a:t>
            </a:r>
            <a:r>
              <a:rPr lang="en-US" b="1" dirty="0">
                <a:solidFill>
                  <a:srgbClr val="002060"/>
                </a:solidFill>
              </a:rPr>
              <a:t> shadow first – on Mar 19</a:t>
            </a:r>
            <a:r>
              <a:rPr lang="en-US" b="1" baseline="30000" dirty="0">
                <a:solidFill>
                  <a:srgbClr val="002060"/>
                </a:solidFill>
              </a:rPr>
              <a:t>th</a:t>
            </a:r>
            <a:r>
              <a:rPr lang="en-US" b="1" dirty="0">
                <a:solidFill>
                  <a:srgbClr val="002060"/>
                </a:solidFill>
              </a:rPr>
              <a:t>, it appears this is where </a:t>
            </a:r>
            <a:r>
              <a:rPr lang="en-US" b="1" dirty="0">
                <a:solidFill>
                  <a:srgbClr val="002060"/>
                </a:solidFill>
                <a:effectLst>
                  <a:outerShdw blurRad="50800" dist="50800" dir="5400000" algn="ctr" rotWithShape="0">
                    <a:srgbClr val="FFFF00"/>
                  </a:outerShdw>
                </a:effectLst>
              </a:rPr>
              <a:t>Yahuah’s International Date Line </a:t>
            </a:r>
            <a:r>
              <a:rPr lang="en-US" b="1" dirty="0">
                <a:solidFill>
                  <a:srgbClr val="002060"/>
                </a:solidFill>
              </a:rPr>
              <a:t>started the count for the new year – especially since Arkansas reported good data points.</a:t>
            </a:r>
          </a:p>
          <a:p>
            <a:pPr marL="285750" indent="-285750">
              <a:buFont typeface="Arial" panose="020B0604020202020204" pitchFamily="34" charset="0"/>
              <a:buChar char="•"/>
            </a:pPr>
            <a:r>
              <a:rPr lang="en-US" b="1" dirty="0">
                <a:solidFill>
                  <a:srgbClr val="00B050"/>
                </a:solidFill>
              </a:rPr>
              <a:t>“This is the 1</a:t>
            </a:r>
            <a:r>
              <a:rPr lang="en-US" b="1" baseline="30000" dirty="0">
                <a:solidFill>
                  <a:srgbClr val="00B050"/>
                </a:solidFill>
              </a:rPr>
              <a:t>st</a:t>
            </a:r>
            <a:r>
              <a:rPr lang="en-US" b="1" dirty="0">
                <a:solidFill>
                  <a:srgbClr val="00B050"/>
                </a:solidFill>
              </a:rPr>
              <a:t> year (that we know of) where Yahuah’s IDL landed on a Land Mass, dividing the USA/Canada with interesting &amp; consistent data.</a:t>
            </a:r>
          </a:p>
          <a:p>
            <a:pPr marL="285750" indent="-285750">
              <a:buFont typeface="Arial" panose="020B0604020202020204" pitchFamily="34" charset="0"/>
              <a:buChar char="•"/>
            </a:pPr>
            <a:r>
              <a:rPr lang="en-US" b="1" dirty="0">
                <a:solidFill>
                  <a:srgbClr val="C00000"/>
                </a:solidFill>
              </a:rPr>
              <a:t>“Usually this dividing line lands in the ocean somewhere, and doesn’t seem important.  This year the division seems tricky, but be at peace,” remembering </a:t>
            </a:r>
            <a:r>
              <a:rPr lang="en-US" b="1" u="sng" dirty="0" err="1">
                <a:solidFill>
                  <a:srgbClr val="0000FF"/>
                </a:solidFill>
              </a:rPr>
              <a:t>Yahusha’s</a:t>
            </a:r>
            <a:r>
              <a:rPr lang="en-US" b="1" u="sng" dirty="0">
                <a:solidFill>
                  <a:srgbClr val="0000FF"/>
                </a:solidFill>
              </a:rPr>
              <a:t> words</a:t>
            </a:r>
            <a:r>
              <a:rPr lang="en-US" b="1" dirty="0">
                <a:solidFill>
                  <a:srgbClr val="0000FF"/>
                </a:solidFill>
              </a:rPr>
              <a:t> </a:t>
            </a:r>
            <a:r>
              <a:rPr lang="en-US" b="1" dirty="0">
                <a:solidFill>
                  <a:srgbClr val="C00000"/>
                </a:solidFill>
              </a:rPr>
              <a:t>- </a:t>
            </a:r>
            <a:r>
              <a:rPr lang="en-US" b="1" dirty="0">
                <a:solidFill>
                  <a:schemeClr val="accent2">
                    <a:lumMod val="75000"/>
                  </a:schemeClr>
                </a:solidFill>
              </a:rPr>
              <a:t>John 4, </a:t>
            </a:r>
            <a:r>
              <a:rPr lang="en-US" b="1" u="sng" dirty="0">
                <a:solidFill>
                  <a:srgbClr val="0000FF"/>
                </a:solidFill>
              </a:rPr>
              <a:t>to worshi</a:t>
            </a:r>
            <a:r>
              <a:rPr lang="en-US" b="1" dirty="0">
                <a:solidFill>
                  <a:srgbClr val="0000FF"/>
                </a:solidFill>
              </a:rPr>
              <a:t>p </a:t>
            </a:r>
            <a:r>
              <a:rPr lang="en-US" b="1" u="sng" dirty="0">
                <a:solidFill>
                  <a:srgbClr val="0000FF"/>
                </a:solidFill>
              </a:rPr>
              <a:t>in s</a:t>
            </a:r>
            <a:r>
              <a:rPr lang="en-US" b="1" dirty="0">
                <a:solidFill>
                  <a:srgbClr val="0000FF"/>
                </a:solidFill>
              </a:rPr>
              <a:t>p</a:t>
            </a:r>
            <a:r>
              <a:rPr lang="en-US" b="1" u="sng" dirty="0">
                <a:solidFill>
                  <a:srgbClr val="0000FF"/>
                </a:solidFill>
              </a:rPr>
              <a:t>irit and truth wherever</a:t>
            </a:r>
            <a:r>
              <a:rPr lang="en-US" b="1" dirty="0">
                <a:solidFill>
                  <a:srgbClr val="0000FF"/>
                </a:solidFill>
              </a:rPr>
              <a:t> y</a:t>
            </a:r>
            <a:r>
              <a:rPr lang="en-US" b="1" u="sng" dirty="0">
                <a:solidFill>
                  <a:srgbClr val="0000FF"/>
                </a:solidFill>
              </a:rPr>
              <a:t>ou are</a:t>
            </a:r>
            <a:r>
              <a:rPr lang="en-US" b="1" dirty="0">
                <a:solidFill>
                  <a:srgbClr val="0000FF"/>
                </a:solidFill>
              </a:rPr>
              <a:t>. </a:t>
            </a:r>
          </a:p>
          <a:p>
            <a:pPr marL="285750" indent="-285750">
              <a:buFont typeface="Arial" panose="020B0604020202020204" pitchFamily="34" charset="0"/>
              <a:buChar char="•"/>
            </a:pPr>
            <a:r>
              <a:rPr lang="en-US" b="1" dirty="0">
                <a:solidFill>
                  <a:srgbClr val="002060"/>
                </a:solidFill>
              </a:rPr>
              <a:t>This year some will have Passover on Apr 2</a:t>
            </a:r>
            <a:r>
              <a:rPr lang="en-US" b="1" baseline="30000" dirty="0">
                <a:solidFill>
                  <a:srgbClr val="002060"/>
                </a:solidFill>
              </a:rPr>
              <a:t>nd</a:t>
            </a:r>
            <a:r>
              <a:rPr lang="en-US" b="1" dirty="0">
                <a:solidFill>
                  <a:srgbClr val="002060"/>
                </a:solidFill>
              </a:rPr>
              <a:t>, and some will be on April 3</a:t>
            </a:r>
            <a:r>
              <a:rPr lang="en-US" b="1" baseline="30000" dirty="0">
                <a:solidFill>
                  <a:srgbClr val="002060"/>
                </a:solidFill>
              </a:rPr>
              <a:t>rd</a:t>
            </a:r>
            <a:r>
              <a:rPr lang="en-US" b="1" dirty="0">
                <a:solidFill>
                  <a:srgbClr val="002060"/>
                </a:solidFill>
              </a:rPr>
              <a:t> with our Covenant Calendar family east of the “F” time zone. </a:t>
            </a:r>
            <a:endParaRPr lang="en-US" dirty="0"/>
          </a:p>
        </p:txBody>
      </p:sp>
      <p:sp>
        <p:nvSpPr>
          <p:cNvPr id="18" name="Rectangle 17">
            <a:extLst>
              <a:ext uri="{FF2B5EF4-FFF2-40B4-BE49-F238E27FC236}">
                <a16:creationId xmlns:a16="http://schemas.microsoft.com/office/drawing/2014/main" id="{6A21A8F6-E2F0-DA4C-B7AA-78EF51DCDB75}"/>
              </a:ext>
            </a:extLst>
          </p:cNvPr>
          <p:cNvSpPr/>
          <p:nvPr/>
        </p:nvSpPr>
        <p:spPr>
          <a:xfrm>
            <a:off x="173296" y="5932691"/>
            <a:ext cx="7171832"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2400" b="1" cap="none" spc="0" dirty="0">
                <a:ln/>
                <a:solidFill>
                  <a:srgbClr val="0070C0"/>
                </a:solidFill>
                <a:effectLst/>
              </a:rPr>
              <a:t>Let’s take a closer look at USA &amp; Canada in hopes that will benefit your next important decision.</a:t>
            </a:r>
          </a:p>
        </p:txBody>
      </p:sp>
      <p:sp>
        <p:nvSpPr>
          <p:cNvPr id="20" name="TextBox 19">
            <a:extLst>
              <a:ext uri="{FF2B5EF4-FFF2-40B4-BE49-F238E27FC236}">
                <a16:creationId xmlns:a16="http://schemas.microsoft.com/office/drawing/2014/main" id="{70D47283-4F90-7AC5-48D4-240BC2B92F7D}"/>
              </a:ext>
            </a:extLst>
          </p:cNvPr>
          <p:cNvSpPr txBox="1"/>
          <p:nvPr/>
        </p:nvSpPr>
        <p:spPr>
          <a:xfrm>
            <a:off x="3277434" y="4162895"/>
            <a:ext cx="7357537" cy="369332"/>
          </a:xfrm>
          <a:prstGeom prst="rect">
            <a:avLst/>
          </a:prstGeom>
          <a:solidFill>
            <a:schemeClr val="accent5">
              <a:lumMod val="60000"/>
              <a:lumOff val="40000"/>
            </a:schemeClr>
          </a:solidFill>
          <a:effectLst>
            <a:softEdge rad="127000"/>
          </a:effectLst>
        </p:spPr>
        <p:txBody>
          <a:bodyPr wrap="square" rtlCol="0">
            <a:spAutoFit/>
          </a:bodyPr>
          <a:lstStyle/>
          <a:p>
            <a:pPr algn="ctr"/>
            <a:r>
              <a:rPr lang="en-US" b="1" dirty="0">
                <a:ln>
                  <a:solidFill>
                    <a:srgbClr val="002060"/>
                  </a:solidFill>
                </a:ln>
                <a:solidFill>
                  <a:srgbClr val="00B050"/>
                </a:solidFill>
              </a:rPr>
              <a:t>It appears the 1</a:t>
            </a:r>
            <a:r>
              <a:rPr lang="en-US" b="1" baseline="30000" dirty="0">
                <a:ln>
                  <a:solidFill>
                    <a:srgbClr val="002060"/>
                  </a:solidFill>
                </a:ln>
                <a:solidFill>
                  <a:srgbClr val="00B050"/>
                </a:solidFill>
              </a:rPr>
              <a:t>st</a:t>
            </a:r>
            <a:r>
              <a:rPr lang="en-US" b="1" dirty="0">
                <a:ln>
                  <a:solidFill>
                    <a:srgbClr val="002060"/>
                  </a:solidFill>
                </a:ln>
                <a:solidFill>
                  <a:srgbClr val="00B050"/>
                </a:solidFill>
              </a:rPr>
              <a:t> day of spring may have begun somewhere in time zone F.</a:t>
            </a:r>
            <a:endParaRPr lang="en-US" dirty="0">
              <a:solidFill>
                <a:srgbClr val="00B050"/>
              </a:solidFill>
            </a:endParaRPr>
          </a:p>
        </p:txBody>
      </p:sp>
    </p:spTree>
    <p:extLst>
      <p:ext uri="{BB962C8B-B14F-4D97-AF65-F5344CB8AC3E}">
        <p14:creationId xmlns:p14="http://schemas.microsoft.com/office/powerpoint/2010/main" val="27960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barn(inVertical)">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arn(inVertic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barn(inVertical)">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FF">
            <a:alpha val="11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2A5CF4-25C6-5AFA-299E-14BE2775C6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255" y="3175"/>
            <a:ext cx="6906936" cy="6882485"/>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14521B7D-CA56-6D51-DDA9-B5AA8FE07196}"/>
              </a:ext>
            </a:extLst>
          </p:cNvPr>
          <p:cNvCxnSpPr>
            <a:cxnSpLocks/>
          </p:cNvCxnSpPr>
          <p:nvPr/>
        </p:nvCxnSpPr>
        <p:spPr>
          <a:xfrm>
            <a:off x="4040870" y="-24033"/>
            <a:ext cx="314325" cy="68824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8682CF1-32D6-B16E-748F-6DFB501E2032}"/>
              </a:ext>
            </a:extLst>
          </p:cNvPr>
          <p:cNvCxnSpPr>
            <a:cxnSpLocks/>
          </p:cNvCxnSpPr>
          <p:nvPr/>
        </p:nvCxnSpPr>
        <p:spPr>
          <a:xfrm flipH="1">
            <a:off x="3244475" y="-24033"/>
            <a:ext cx="392822" cy="68824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6CBCF37-548E-05BB-140F-C7D970E874DC}"/>
              </a:ext>
            </a:extLst>
          </p:cNvPr>
          <p:cNvSpPr/>
          <p:nvPr/>
        </p:nvSpPr>
        <p:spPr>
          <a:xfrm>
            <a:off x="3454310" y="1154490"/>
            <a:ext cx="75052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en-US" sz="9600" b="1" cap="none" spc="0" dirty="0">
                <a:ln>
                  <a:solidFill>
                    <a:schemeClr val="tx1"/>
                  </a:solidFill>
                </a:ln>
                <a:solidFill>
                  <a:srgbClr val="FF0000"/>
                </a:solidFill>
                <a:effectLst/>
              </a:rPr>
              <a:t>F</a:t>
            </a:r>
          </a:p>
        </p:txBody>
      </p:sp>
      <p:sp>
        <p:nvSpPr>
          <p:cNvPr id="12" name="Oval 11">
            <a:extLst>
              <a:ext uri="{FF2B5EF4-FFF2-40B4-BE49-F238E27FC236}">
                <a16:creationId xmlns:a16="http://schemas.microsoft.com/office/drawing/2014/main" id="{CBD72BB7-0696-1471-B45C-36ED6301772E}"/>
              </a:ext>
            </a:extLst>
          </p:cNvPr>
          <p:cNvSpPr/>
          <p:nvPr/>
        </p:nvSpPr>
        <p:spPr>
          <a:xfrm>
            <a:off x="3946145" y="4133850"/>
            <a:ext cx="502062" cy="3114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E49B61E-44D4-6DCF-8D87-E1D4CDBED0F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39192" y="491136"/>
            <a:ext cx="5220554" cy="2953280"/>
          </a:xfrm>
          <a:prstGeom prst="rect">
            <a:avLst/>
          </a:prstGeom>
        </p:spPr>
      </p:pic>
      <p:sp>
        <p:nvSpPr>
          <p:cNvPr id="11" name="Rectangle 10">
            <a:extLst>
              <a:ext uri="{FF2B5EF4-FFF2-40B4-BE49-F238E27FC236}">
                <a16:creationId xmlns:a16="http://schemas.microsoft.com/office/drawing/2014/main" id="{89BA3082-8EF7-188E-1ED2-99D8CEABD368}"/>
              </a:ext>
            </a:extLst>
          </p:cNvPr>
          <p:cNvSpPr/>
          <p:nvPr/>
        </p:nvSpPr>
        <p:spPr>
          <a:xfrm>
            <a:off x="7887470" y="1042987"/>
            <a:ext cx="502061"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F</a:t>
            </a:r>
          </a:p>
        </p:txBody>
      </p:sp>
      <p:sp>
        <p:nvSpPr>
          <p:cNvPr id="17" name="TextBox 16">
            <a:extLst>
              <a:ext uri="{FF2B5EF4-FFF2-40B4-BE49-F238E27FC236}">
                <a16:creationId xmlns:a16="http://schemas.microsoft.com/office/drawing/2014/main" id="{60B4ED49-E91C-A142-B90A-55A013A26AD4}"/>
              </a:ext>
            </a:extLst>
          </p:cNvPr>
          <p:cNvSpPr txBox="1"/>
          <p:nvPr/>
        </p:nvSpPr>
        <p:spPr>
          <a:xfrm>
            <a:off x="6987694" y="3444416"/>
            <a:ext cx="5062309" cy="3108543"/>
          </a:xfrm>
          <a:prstGeom prst="rect">
            <a:avLst/>
          </a:prstGeom>
          <a:noFill/>
        </p:spPr>
        <p:txBody>
          <a:bodyPr wrap="square" rtlCol="0">
            <a:spAutoFit/>
          </a:bodyPr>
          <a:lstStyle/>
          <a:p>
            <a:r>
              <a:rPr lang="en-US" sz="2800" dirty="0"/>
              <a:t>The time zone marked </a:t>
            </a:r>
            <a:r>
              <a:rPr lang="en-US" sz="2800" b="1" dirty="0">
                <a:solidFill>
                  <a:srgbClr val="FF0000"/>
                </a:solidFill>
              </a:rPr>
              <a:t>“F”</a:t>
            </a:r>
            <a:r>
              <a:rPr lang="en-US" sz="2800" dirty="0"/>
              <a:t> is approx. </a:t>
            </a:r>
            <a:r>
              <a:rPr lang="en-US" sz="2800" b="1" dirty="0">
                <a:solidFill>
                  <a:srgbClr val="FF0000"/>
                </a:solidFill>
              </a:rPr>
              <a:t>-6 </a:t>
            </a:r>
            <a:r>
              <a:rPr lang="en-US" sz="2800" dirty="0"/>
              <a:t>according to world time zone designation.</a:t>
            </a:r>
          </a:p>
          <a:p>
            <a:r>
              <a:rPr lang="en-US" sz="2800" b="1" dirty="0">
                <a:ln>
                  <a:solidFill>
                    <a:srgbClr val="002060"/>
                  </a:solidFill>
                </a:ln>
                <a:solidFill>
                  <a:srgbClr val="FF0000"/>
                </a:solidFill>
              </a:rPr>
              <a:t>Take note of the sun’s position that marked the FIRST recorded shadow in the world from the red bar moving WEST.</a:t>
            </a:r>
          </a:p>
        </p:txBody>
      </p:sp>
      <p:cxnSp>
        <p:nvCxnSpPr>
          <p:cNvPr id="18" name="Straight Arrow Connector 17">
            <a:extLst>
              <a:ext uri="{FF2B5EF4-FFF2-40B4-BE49-F238E27FC236}">
                <a16:creationId xmlns:a16="http://schemas.microsoft.com/office/drawing/2014/main" id="{59324EED-AD61-1023-274E-B4C91349F82A}"/>
              </a:ext>
            </a:extLst>
          </p:cNvPr>
          <p:cNvCxnSpPr>
            <a:cxnSpLocks/>
          </p:cNvCxnSpPr>
          <p:nvPr/>
        </p:nvCxnSpPr>
        <p:spPr>
          <a:xfrm>
            <a:off x="8240005" y="85725"/>
            <a:ext cx="0" cy="1914525"/>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16D285A-2244-F105-1EA5-A8A1C16BC67B}"/>
              </a:ext>
            </a:extLst>
          </p:cNvPr>
          <p:cNvCxnSpPr>
            <a:cxnSpLocks/>
          </p:cNvCxnSpPr>
          <p:nvPr/>
        </p:nvCxnSpPr>
        <p:spPr>
          <a:xfrm>
            <a:off x="8028707" y="85725"/>
            <a:ext cx="0" cy="1914525"/>
          </a:xfrm>
          <a:prstGeom prst="straightConnector1">
            <a:avLst/>
          </a:prstGeom>
          <a:ln w="28575">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80C68A0-F2FC-C554-1A13-5D2DFF3F8E2C}"/>
              </a:ext>
            </a:extLst>
          </p:cNvPr>
          <p:cNvCxnSpPr>
            <a:cxnSpLocks/>
          </p:cNvCxnSpPr>
          <p:nvPr/>
        </p:nvCxnSpPr>
        <p:spPr>
          <a:xfrm flipH="1">
            <a:off x="2355591" y="0"/>
            <a:ext cx="813386" cy="6854825"/>
          </a:xfrm>
          <a:prstGeom prst="straightConnector1">
            <a:avLst/>
          </a:prstGeom>
          <a:ln w="38100">
            <a:solidFill>
              <a:srgbClr val="7030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44721B4-F2AE-E3DA-4933-F36026287104}"/>
              </a:ext>
            </a:extLst>
          </p:cNvPr>
          <p:cNvSpPr/>
          <p:nvPr/>
        </p:nvSpPr>
        <p:spPr>
          <a:xfrm>
            <a:off x="2851115" y="1160979"/>
            <a:ext cx="75052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en-US" sz="9600" b="1" cap="none" spc="0" dirty="0">
                <a:ln>
                  <a:solidFill>
                    <a:schemeClr val="bg1"/>
                  </a:solidFill>
                </a:ln>
                <a:solidFill>
                  <a:srgbClr val="7030A0"/>
                </a:solidFill>
                <a:effectLst/>
              </a:rPr>
              <a:t>E</a:t>
            </a:r>
          </a:p>
        </p:txBody>
      </p:sp>
      <p:sp>
        <p:nvSpPr>
          <p:cNvPr id="29" name="Rectangle 28">
            <a:extLst>
              <a:ext uri="{FF2B5EF4-FFF2-40B4-BE49-F238E27FC236}">
                <a16:creationId xmlns:a16="http://schemas.microsoft.com/office/drawing/2014/main" id="{92089B5A-AD57-AB83-CD82-2D21FB851BCF}"/>
              </a:ext>
            </a:extLst>
          </p:cNvPr>
          <p:cNvSpPr/>
          <p:nvPr/>
        </p:nvSpPr>
        <p:spPr>
          <a:xfrm>
            <a:off x="4222888" y="1148260"/>
            <a:ext cx="75052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en-US" sz="9600" b="1" cap="none" spc="0" dirty="0">
                <a:ln>
                  <a:solidFill>
                    <a:schemeClr val="tx1"/>
                  </a:solidFill>
                </a:ln>
                <a:solidFill>
                  <a:srgbClr val="091792"/>
                </a:solidFill>
                <a:effectLst/>
              </a:rPr>
              <a:t>G</a:t>
            </a:r>
          </a:p>
        </p:txBody>
      </p:sp>
      <p:sp>
        <p:nvSpPr>
          <p:cNvPr id="30" name="Oval 29">
            <a:extLst>
              <a:ext uri="{FF2B5EF4-FFF2-40B4-BE49-F238E27FC236}">
                <a16:creationId xmlns:a16="http://schemas.microsoft.com/office/drawing/2014/main" id="{B0C0DBFC-8CEA-F748-ADAF-35397FB36A12}"/>
              </a:ext>
            </a:extLst>
          </p:cNvPr>
          <p:cNvSpPr/>
          <p:nvPr/>
        </p:nvSpPr>
        <p:spPr>
          <a:xfrm>
            <a:off x="4714135" y="3760230"/>
            <a:ext cx="502062" cy="311461"/>
          </a:xfrm>
          <a:prstGeom prst="ellipse">
            <a:avLst/>
          </a:prstGeom>
          <a:noFill/>
          <a:ln w="28575">
            <a:solidFill>
              <a:srgbClr val="091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6D4FC1F-D0A9-D795-B336-92EF9FCB0FD1}"/>
              </a:ext>
            </a:extLst>
          </p:cNvPr>
          <p:cNvSpPr/>
          <p:nvPr/>
        </p:nvSpPr>
        <p:spPr>
          <a:xfrm>
            <a:off x="4397891" y="3307428"/>
            <a:ext cx="502062" cy="311461"/>
          </a:xfrm>
          <a:prstGeom prst="ellipse">
            <a:avLst/>
          </a:prstGeom>
          <a:noFill/>
          <a:ln w="28575">
            <a:solidFill>
              <a:srgbClr val="7030A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01BDAF-D147-18CF-2F1A-47E9EE9FA686}"/>
              </a:ext>
            </a:extLst>
          </p:cNvPr>
          <p:cNvSpPr/>
          <p:nvPr/>
        </p:nvSpPr>
        <p:spPr>
          <a:xfrm>
            <a:off x="2870784" y="2946645"/>
            <a:ext cx="502062" cy="311461"/>
          </a:xfrm>
          <a:prstGeom prst="ellipse">
            <a:avLst/>
          </a:prstGeom>
          <a:noFill/>
          <a:ln w="28575">
            <a:solidFill>
              <a:schemeClr val="bg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EC54E29-E843-9597-1779-46B62F57E978}"/>
              </a:ext>
            </a:extLst>
          </p:cNvPr>
          <p:cNvSpPr/>
          <p:nvPr/>
        </p:nvSpPr>
        <p:spPr>
          <a:xfrm>
            <a:off x="2771257" y="2511213"/>
            <a:ext cx="502062" cy="311461"/>
          </a:xfrm>
          <a:prstGeom prst="ellipse">
            <a:avLst/>
          </a:prstGeom>
          <a:no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43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FF">
            <a:alpha val="11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2A5CF4-25C6-5AFA-299E-14BE2775C6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255" y="3175"/>
            <a:ext cx="6906936" cy="6882485"/>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14521B7D-CA56-6D51-DDA9-B5AA8FE07196}"/>
              </a:ext>
            </a:extLst>
          </p:cNvPr>
          <p:cNvCxnSpPr>
            <a:cxnSpLocks/>
          </p:cNvCxnSpPr>
          <p:nvPr/>
        </p:nvCxnSpPr>
        <p:spPr>
          <a:xfrm>
            <a:off x="4040870" y="-24033"/>
            <a:ext cx="314325" cy="68824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8682CF1-32D6-B16E-748F-6DFB501E2032}"/>
              </a:ext>
            </a:extLst>
          </p:cNvPr>
          <p:cNvCxnSpPr>
            <a:cxnSpLocks/>
          </p:cNvCxnSpPr>
          <p:nvPr/>
        </p:nvCxnSpPr>
        <p:spPr>
          <a:xfrm flipH="1">
            <a:off x="3244475" y="-24033"/>
            <a:ext cx="392822" cy="68824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6CBCF37-548E-05BB-140F-C7D970E874DC}"/>
              </a:ext>
            </a:extLst>
          </p:cNvPr>
          <p:cNvSpPr/>
          <p:nvPr/>
        </p:nvSpPr>
        <p:spPr>
          <a:xfrm>
            <a:off x="3454310" y="1154490"/>
            <a:ext cx="75052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en-US" sz="9600" b="1" cap="none" spc="0" dirty="0">
                <a:ln>
                  <a:solidFill>
                    <a:schemeClr val="tx1"/>
                  </a:solidFill>
                </a:ln>
                <a:solidFill>
                  <a:srgbClr val="FF0000"/>
                </a:solidFill>
                <a:effectLst/>
              </a:rPr>
              <a:t>F</a:t>
            </a:r>
          </a:p>
        </p:txBody>
      </p:sp>
      <p:sp>
        <p:nvSpPr>
          <p:cNvPr id="12" name="Oval 11">
            <a:extLst>
              <a:ext uri="{FF2B5EF4-FFF2-40B4-BE49-F238E27FC236}">
                <a16:creationId xmlns:a16="http://schemas.microsoft.com/office/drawing/2014/main" id="{CBD72BB7-0696-1471-B45C-36ED6301772E}"/>
              </a:ext>
            </a:extLst>
          </p:cNvPr>
          <p:cNvSpPr/>
          <p:nvPr/>
        </p:nvSpPr>
        <p:spPr>
          <a:xfrm>
            <a:off x="3946145" y="4133850"/>
            <a:ext cx="502062" cy="3114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0B4ED49-E91C-A142-B90A-55A013A26AD4}"/>
              </a:ext>
            </a:extLst>
          </p:cNvPr>
          <p:cNvSpPr txBox="1"/>
          <p:nvPr/>
        </p:nvSpPr>
        <p:spPr>
          <a:xfrm>
            <a:off x="7114439" y="1658090"/>
            <a:ext cx="5062309" cy="5262979"/>
          </a:xfrm>
          <a:prstGeom prst="rect">
            <a:avLst/>
          </a:prstGeom>
          <a:noFill/>
        </p:spPr>
        <p:txBody>
          <a:bodyPr wrap="square" rtlCol="0">
            <a:spAutoFit/>
          </a:bodyPr>
          <a:lstStyle/>
          <a:p>
            <a:r>
              <a:rPr lang="en-US" sz="2800" dirty="0"/>
              <a:t>Just as there are many in the world that celebrate their weekly Shabbat on a “different” DAY and DATE – [and we’re OK with that], is there any reason to question that at times the Festivals will follow the same pattern even within one country or continent?</a:t>
            </a:r>
          </a:p>
          <a:p>
            <a:r>
              <a:rPr lang="en-US" sz="2800" b="1" dirty="0">
                <a:ln>
                  <a:solidFill>
                    <a:srgbClr val="002060"/>
                  </a:solidFill>
                </a:ln>
                <a:solidFill>
                  <a:srgbClr val="FF0000"/>
                </a:solidFill>
              </a:rPr>
              <a:t>According to John 4 this is quite alright – especially when we know we all start within the </a:t>
            </a:r>
            <a:br>
              <a:rPr lang="en-US" sz="2800" b="1" dirty="0">
                <a:ln>
                  <a:solidFill>
                    <a:srgbClr val="002060"/>
                  </a:solidFill>
                </a:ln>
                <a:solidFill>
                  <a:srgbClr val="FF0000"/>
                </a:solidFill>
              </a:rPr>
            </a:br>
            <a:r>
              <a:rPr lang="en-US" sz="2800" b="1" dirty="0">
                <a:ln>
                  <a:solidFill>
                    <a:srgbClr val="002060"/>
                  </a:solidFill>
                </a:ln>
                <a:solidFill>
                  <a:srgbClr val="FF0000"/>
                </a:solidFill>
              </a:rPr>
              <a:t>same 24 hour timeframe!</a:t>
            </a:r>
          </a:p>
        </p:txBody>
      </p:sp>
      <p:cxnSp>
        <p:nvCxnSpPr>
          <p:cNvPr id="24" name="Straight Arrow Connector 23">
            <a:extLst>
              <a:ext uri="{FF2B5EF4-FFF2-40B4-BE49-F238E27FC236}">
                <a16:creationId xmlns:a16="http://schemas.microsoft.com/office/drawing/2014/main" id="{180C68A0-F2FC-C554-1A13-5D2DFF3F8E2C}"/>
              </a:ext>
            </a:extLst>
          </p:cNvPr>
          <p:cNvCxnSpPr>
            <a:cxnSpLocks/>
          </p:cNvCxnSpPr>
          <p:nvPr/>
        </p:nvCxnSpPr>
        <p:spPr>
          <a:xfrm flipH="1">
            <a:off x="2355591" y="0"/>
            <a:ext cx="813386" cy="6854825"/>
          </a:xfrm>
          <a:prstGeom prst="straightConnector1">
            <a:avLst/>
          </a:prstGeom>
          <a:ln w="38100">
            <a:solidFill>
              <a:srgbClr val="7030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44721B4-F2AE-E3DA-4933-F36026287104}"/>
              </a:ext>
            </a:extLst>
          </p:cNvPr>
          <p:cNvSpPr/>
          <p:nvPr/>
        </p:nvSpPr>
        <p:spPr>
          <a:xfrm>
            <a:off x="2851115" y="1160979"/>
            <a:ext cx="75052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en-US" sz="9600" b="1" cap="none" spc="0" dirty="0">
                <a:ln>
                  <a:solidFill>
                    <a:schemeClr val="bg1"/>
                  </a:solidFill>
                </a:ln>
                <a:solidFill>
                  <a:srgbClr val="7030A0"/>
                </a:solidFill>
                <a:effectLst/>
              </a:rPr>
              <a:t>E</a:t>
            </a:r>
          </a:p>
        </p:txBody>
      </p:sp>
      <p:sp>
        <p:nvSpPr>
          <p:cNvPr id="29" name="Rectangle 28">
            <a:extLst>
              <a:ext uri="{FF2B5EF4-FFF2-40B4-BE49-F238E27FC236}">
                <a16:creationId xmlns:a16="http://schemas.microsoft.com/office/drawing/2014/main" id="{92089B5A-AD57-AB83-CD82-2D21FB851BCF}"/>
              </a:ext>
            </a:extLst>
          </p:cNvPr>
          <p:cNvSpPr/>
          <p:nvPr/>
        </p:nvSpPr>
        <p:spPr>
          <a:xfrm>
            <a:off x="4290358" y="1304597"/>
            <a:ext cx="750526" cy="1323439"/>
          </a:xfrm>
          <a:prstGeom prst="rect">
            <a:avLst/>
          </a:prstGeom>
          <a:noFill/>
        </p:spPr>
        <p:txBody>
          <a:bodyPr wrap="squar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en-US" sz="8000" b="1" cap="none" spc="0" dirty="0">
                <a:ln>
                  <a:solidFill>
                    <a:schemeClr val="tx1"/>
                  </a:solidFill>
                </a:ln>
                <a:solidFill>
                  <a:srgbClr val="091792"/>
                </a:solidFill>
                <a:effectLst/>
              </a:rPr>
              <a:t>G</a:t>
            </a:r>
          </a:p>
        </p:txBody>
      </p:sp>
      <p:sp>
        <p:nvSpPr>
          <p:cNvPr id="30" name="Oval 29">
            <a:extLst>
              <a:ext uri="{FF2B5EF4-FFF2-40B4-BE49-F238E27FC236}">
                <a16:creationId xmlns:a16="http://schemas.microsoft.com/office/drawing/2014/main" id="{B0C0DBFC-8CEA-F748-ADAF-35397FB36A12}"/>
              </a:ext>
            </a:extLst>
          </p:cNvPr>
          <p:cNvSpPr/>
          <p:nvPr/>
        </p:nvSpPr>
        <p:spPr>
          <a:xfrm>
            <a:off x="4714135" y="3760230"/>
            <a:ext cx="502062" cy="311461"/>
          </a:xfrm>
          <a:prstGeom prst="ellipse">
            <a:avLst/>
          </a:prstGeom>
          <a:noFill/>
          <a:ln w="28575">
            <a:solidFill>
              <a:srgbClr val="091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6D4FC1F-D0A9-D795-B336-92EF9FCB0FD1}"/>
              </a:ext>
            </a:extLst>
          </p:cNvPr>
          <p:cNvSpPr/>
          <p:nvPr/>
        </p:nvSpPr>
        <p:spPr>
          <a:xfrm>
            <a:off x="4397891" y="3307428"/>
            <a:ext cx="502062" cy="311461"/>
          </a:xfrm>
          <a:prstGeom prst="ellipse">
            <a:avLst/>
          </a:prstGeom>
          <a:noFill/>
          <a:ln w="28575">
            <a:solidFill>
              <a:srgbClr val="7030A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01BDAF-D147-18CF-2F1A-47E9EE9FA686}"/>
              </a:ext>
            </a:extLst>
          </p:cNvPr>
          <p:cNvSpPr/>
          <p:nvPr/>
        </p:nvSpPr>
        <p:spPr>
          <a:xfrm>
            <a:off x="2870784" y="2946645"/>
            <a:ext cx="502062" cy="311461"/>
          </a:xfrm>
          <a:prstGeom prst="ellipse">
            <a:avLst/>
          </a:prstGeom>
          <a:noFill/>
          <a:ln w="28575">
            <a:solidFill>
              <a:schemeClr val="bg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EC54E29-E843-9597-1779-46B62F57E978}"/>
              </a:ext>
            </a:extLst>
          </p:cNvPr>
          <p:cNvSpPr/>
          <p:nvPr/>
        </p:nvSpPr>
        <p:spPr>
          <a:xfrm>
            <a:off x="2771257" y="2511213"/>
            <a:ext cx="502062" cy="311461"/>
          </a:xfrm>
          <a:prstGeom prst="ellipse">
            <a:avLst/>
          </a:prstGeom>
          <a:no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DEB30F3-590C-E158-5C98-8F435FDA48A3}"/>
              </a:ext>
            </a:extLst>
          </p:cNvPr>
          <p:cNvSpPr/>
          <p:nvPr/>
        </p:nvSpPr>
        <p:spPr>
          <a:xfrm>
            <a:off x="6987694" y="-37324"/>
            <a:ext cx="5062309"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rgbClr val="0070C0"/>
                </a:solidFill>
                <a:effectLst/>
              </a:rPr>
              <a:t>Is it time to make a decision depending </a:t>
            </a:r>
            <a:br>
              <a:rPr lang="en-US" sz="4000" b="1" cap="none" spc="0" dirty="0">
                <a:ln/>
                <a:solidFill>
                  <a:srgbClr val="0070C0"/>
                </a:solidFill>
                <a:effectLst/>
              </a:rPr>
            </a:br>
            <a:r>
              <a:rPr lang="en-US" sz="4000" b="1" cap="none" spc="0" dirty="0">
                <a:ln/>
                <a:solidFill>
                  <a:srgbClr val="0070C0"/>
                </a:solidFill>
                <a:effectLst/>
              </a:rPr>
              <a:t>on where you live?</a:t>
            </a:r>
          </a:p>
        </p:txBody>
      </p:sp>
    </p:spTree>
    <p:extLst>
      <p:ext uri="{BB962C8B-B14F-4D97-AF65-F5344CB8AC3E}">
        <p14:creationId xmlns:p14="http://schemas.microsoft.com/office/powerpoint/2010/main" val="4045775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FF">
            <a:alpha val="13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7A92A-9821-B06C-E153-EAFCB25F1138}"/>
              </a:ext>
            </a:extLst>
          </p:cNvPr>
          <p:cNvSpPr>
            <a:spLocks noGrp="1"/>
          </p:cNvSpPr>
          <p:nvPr>
            <p:ph idx="1"/>
          </p:nvPr>
        </p:nvSpPr>
        <p:spPr>
          <a:xfrm>
            <a:off x="482599" y="1713826"/>
            <a:ext cx="11226800" cy="5004473"/>
          </a:xfrm>
        </p:spPr>
        <p:txBody>
          <a:bodyPr>
            <a:normAutofit/>
          </a:bodyPr>
          <a:lstStyle/>
          <a:p>
            <a:pPr marL="0" indent="0">
              <a:buNone/>
            </a:pPr>
            <a:r>
              <a:rPr lang="en-US" b="1" dirty="0">
                <a:solidFill>
                  <a:srgbClr val="0070C0"/>
                </a:solidFill>
              </a:rPr>
              <a:t>Ps 90:12</a:t>
            </a:r>
            <a:r>
              <a:rPr lang="en-US" dirty="0"/>
              <a:t> … Teach us to number our days, and apply our hearts unto wisdom.</a:t>
            </a:r>
          </a:p>
          <a:p>
            <a:r>
              <a:rPr lang="en-US" dirty="0"/>
              <a:t>What does this really mean? </a:t>
            </a:r>
          </a:p>
          <a:p>
            <a:r>
              <a:rPr lang="en-US" dirty="0"/>
              <a:t>Find the shadow (in the most accurate way) </a:t>
            </a:r>
            <a:r>
              <a:rPr lang="en-US" dirty="0">
                <a:effectLst>
                  <a:glow rad="127000">
                    <a:srgbClr val="00B0F0"/>
                  </a:glow>
                </a:effectLst>
              </a:rPr>
              <a:t>for where you live </a:t>
            </a:r>
            <a:r>
              <a:rPr lang="en-US" dirty="0"/>
              <a:t>– then start counting - the next day!  Start practicing now – use the summer solstice and fall </a:t>
            </a:r>
            <a:r>
              <a:rPr lang="en-US" dirty="0" err="1"/>
              <a:t>tequfah</a:t>
            </a:r>
            <a:r>
              <a:rPr lang="en-US" dirty="0"/>
              <a:t> to your advantage to be ready for the spring </a:t>
            </a:r>
            <a:r>
              <a:rPr lang="en-US" dirty="0" err="1"/>
              <a:t>tequfah</a:t>
            </a:r>
            <a:r>
              <a:rPr lang="en-US" dirty="0"/>
              <a:t>.</a:t>
            </a:r>
          </a:p>
          <a:p>
            <a:r>
              <a:rPr lang="en-US" dirty="0"/>
              <a:t>Count all the way to around 355 or so, and be ready to start marking the shadows at least a week in advance of when you expect to see the </a:t>
            </a:r>
            <a:r>
              <a:rPr lang="en-US" dirty="0" err="1"/>
              <a:t>tequfah</a:t>
            </a:r>
            <a:r>
              <a:rPr lang="en-US" dirty="0"/>
              <a:t> shadow </a:t>
            </a:r>
            <a:r>
              <a:rPr lang="en-US" u="sng" dirty="0">
                <a:solidFill>
                  <a:srgbClr val="0000FF"/>
                </a:solidFill>
              </a:rPr>
              <a:t>SIGN</a:t>
            </a:r>
            <a:r>
              <a:rPr lang="en-US" dirty="0">
                <a:solidFill>
                  <a:srgbClr val="0000FF"/>
                </a:solidFill>
              </a:rPr>
              <a:t>.</a:t>
            </a:r>
            <a:r>
              <a:rPr lang="en-US" dirty="0"/>
              <a:t>  One of these years it will appear on the 360</a:t>
            </a:r>
            <a:r>
              <a:rPr lang="en-US" baseline="30000" dirty="0"/>
              <a:t>th</a:t>
            </a:r>
            <a:r>
              <a:rPr lang="en-US" dirty="0"/>
              <a:t> count.</a:t>
            </a:r>
          </a:p>
          <a:p>
            <a:r>
              <a:rPr lang="en-US" dirty="0"/>
              <a:t>Collect data with others in your own time zone, so you can verify with other witnesses.</a:t>
            </a:r>
          </a:p>
          <a:p>
            <a:r>
              <a:rPr lang="en-US" dirty="0"/>
              <a:t>Join together in your time zones to celebrate together. (When in Rome …!)</a:t>
            </a:r>
          </a:p>
          <a:p>
            <a:endParaRPr lang="en-US" dirty="0"/>
          </a:p>
        </p:txBody>
      </p:sp>
      <p:sp>
        <p:nvSpPr>
          <p:cNvPr id="4" name="Rectangle 3">
            <a:extLst>
              <a:ext uri="{FF2B5EF4-FFF2-40B4-BE49-F238E27FC236}">
                <a16:creationId xmlns:a16="http://schemas.microsoft.com/office/drawing/2014/main" id="{C6E2CCFE-D8B6-52A0-A9E4-193F45F055B9}"/>
              </a:ext>
            </a:extLst>
          </p:cNvPr>
          <p:cNvSpPr/>
          <p:nvPr/>
        </p:nvSpPr>
        <p:spPr>
          <a:xfrm>
            <a:off x="15251" y="-37324"/>
            <a:ext cx="12161497"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0070C0"/>
                </a:solidFill>
                <a:effectLst/>
              </a:rPr>
              <a:t>According to Scripture, </a:t>
            </a:r>
            <a:br>
              <a:rPr lang="en-US" sz="5400" b="1" cap="none" spc="0" dirty="0">
                <a:ln/>
                <a:solidFill>
                  <a:srgbClr val="0070C0"/>
                </a:solidFill>
                <a:effectLst/>
              </a:rPr>
            </a:br>
            <a:r>
              <a:rPr lang="en-US" sz="5400" b="1" cap="none" spc="0" dirty="0">
                <a:ln/>
                <a:solidFill>
                  <a:srgbClr val="0070C0"/>
                </a:solidFill>
                <a:effectLst/>
              </a:rPr>
              <a:t>what are we instructed to do?</a:t>
            </a:r>
          </a:p>
        </p:txBody>
      </p:sp>
    </p:spTree>
    <p:extLst>
      <p:ext uri="{BB962C8B-B14F-4D97-AF65-F5344CB8AC3E}">
        <p14:creationId xmlns:p14="http://schemas.microsoft.com/office/powerpoint/2010/main" val="4020196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FF">
            <a:alpha val="13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7A92A-9821-B06C-E153-EAFCB25F1138}"/>
              </a:ext>
            </a:extLst>
          </p:cNvPr>
          <p:cNvSpPr>
            <a:spLocks noGrp="1"/>
          </p:cNvSpPr>
          <p:nvPr>
            <p:ph idx="1"/>
          </p:nvPr>
        </p:nvSpPr>
        <p:spPr>
          <a:xfrm>
            <a:off x="450848" y="926763"/>
            <a:ext cx="11290302" cy="5677237"/>
          </a:xfrm>
        </p:spPr>
        <p:txBody>
          <a:bodyPr>
            <a:normAutofit/>
          </a:bodyPr>
          <a:lstStyle/>
          <a:p>
            <a:r>
              <a:rPr lang="en-US" b="1" dirty="0">
                <a:ln>
                  <a:solidFill>
                    <a:srgbClr val="002060"/>
                  </a:solidFill>
                </a:ln>
                <a:solidFill>
                  <a:srgbClr val="C00000"/>
                </a:solidFill>
              </a:rPr>
              <a:t>Did we not say at Sukkot Sundial 101 Workshop in 2022 that we can estimate the spring dates, but we will have to check the shadows to be sure, and if the shadow dictates otherwise, we will adjust accordingly?</a:t>
            </a:r>
          </a:p>
          <a:p>
            <a:r>
              <a:rPr lang="en-US" b="1" dirty="0"/>
              <a:t>Yet what happened?  </a:t>
            </a:r>
            <a:r>
              <a:rPr lang="en-US" u="sng" dirty="0"/>
              <a:t>Few of us</a:t>
            </a:r>
            <a:r>
              <a:rPr lang="en-US" dirty="0"/>
              <a:t> took the time to get ready to watch the shadow – </a:t>
            </a:r>
            <a:r>
              <a:rPr lang="en-US" dirty="0">
                <a:effectLst>
                  <a:glow rad="228600">
                    <a:schemeClr val="accent6">
                      <a:satMod val="175000"/>
                      <a:alpha val="40000"/>
                    </a:schemeClr>
                  </a:glow>
                </a:effectLst>
              </a:rPr>
              <a:t>when we should have been divorcing ourselves from NASA.</a:t>
            </a:r>
          </a:p>
          <a:p>
            <a:r>
              <a:rPr lang="en-US" b="1" dirty="0">
                <a:ln>
                  <a:solidFill>
                    <a:srgbClr val="002060"/>
                  </a:solidFill>
                </a:ln>
                <a:solidFill>
                  <a:srgbClr val="C00000"/>
                </a:solidFill>
              </a:rPr>
              <a:t>What is a conclusion to this?  </a:t>
            </a:r>
            <a:r>
              <a:rPr lang="en-US" dirty="0"/>
              <a:t>Perhaps we now understand that we do not have to depend on any NASA information – when we just faithfully do our counting, and be prepared just as the virgins that had enough oil.</a:t>
            </a:r>
          </a:p>
          <a:p>
            <a:r>
              <a:rPr lang="en-US" b="1" dirty="0">
                <a:ln>
                  <a:solidFill>
                    <a:srgbClr val="002060"/>
                  </a:solidFill>
                </a:ln>
                <a:solidFill>
                  <a:srgbClr val="0070C0"/>
                </a:solidFill>
              </a:rPr>
              <a:t>Will each CCC member agree that we have been given an interesting lesson in 2023 – that Yahuah has been so faithful to catch our attention and to follow His ways so we all can know exactly what our marching orders are?</a:t>
            </a:r>
          </a:p>
          <a:p>
            <a:r>
              <a:rPr lang="en-US" b="1" dirty="0">
                <a:ln>
                  <a:solidFill>
                    <a:srgbClr val="002060"/>
                  </a:solidFill>
                </a:ln>
                <a:solidFill>
                  <a:schemeClr val="accent2">
                    <a:lumMod val="75000"/>
                  </a:schemeClr>
                </a:solidFill>
              </a:rPr>
              <a:t>Summary:  We’re almost done – there’s one more thing!</a:t>
            </a:r>
          </a:p>
          <a:p>
            <a:endParaRPr lang="en-US" dirty="0"/>
          </a:p>
          <a:p>
            <a:endParaRPr lang="en-US" dirty="0"/>
          </a:p>
        </p:txBody>
      </p:sp>
      <p:sp>
        <p:nvSpPr>
          <p:cNvPr id="4" name="Rectangle 3">
            <a:extLst>
              <a:ext uri="{FF2B5EF4-FFF2-40B4-BE49-F238E27FC236}">
                <a16:creationId xmlns:a16="http://schemas.microsoft.com/office/drawing/2014/main" id="{C6E2CCFE-D8B6-52A0-A9E4-193F45F055B9}"/>
              </a:ext>
            </a:extLst>
          </p:cNvPr>
          <p:cNvSpPr/>
          <p:nvPr/>
        </p:nvSpPr>
        <p:spPr>
          <a:xfrm>
            <a:off x="15251" y="-37324"/>
            <a:ext cx="1216149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0070C0"/>
                </a:solidFill>
                <a:effectLst/>
              </a:rPr>
              <a:t>Assessments – </a:t>
            </a:r>
            <a:r>
              <a:rPr lang="en-US" sz="5400" b="1" cap="none" spc="0" dirty="0" err="1">
                <a:ln/>
                <a:solidFill>
                  <a:srgbClr val="0070C0"/>
                </a:solidFill>
                <a:effectLst/>
              </a:rPr>
              <a:t>con’t</a:t>
            </a:r>
            <a:endParaRPr lang="en-US" sz="5400" b="1" cap="none" spc="0" dirty="0">
              <a:ln/>
              <a:solidFill>
                <a:srgbClr val="0070C0"/>
              </a:solidFill>
              <a:effectLst/>
            </a:endParaRPr>
          </a:p>
        </p:txBody>
      </p:sp>
    </p:spTree>
    <p:extLst>
      <p:ext uri="{BB962C8B-B14F-4D97-AF65-F5344CB8AC3E}">
        <p14:creationId xmlns:p14="http://schemas.microsoft.com/office/powerpoint/2010/main" val="30956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7A92A-9821-B06C-E153-EAFCB25F1138}"/>
              </a:ext>
            </a:extLst>
          </p:cNvPr>
          <p:cNvSpPr>
            <a:spLocks noGrp="1"/>
          </p:cNvSpPr>
          <p:nvPr>
            <p:ph idx="1"/>
          </p:nvPr>
        </p:nvSpPr>
        <p:spPr>
          <a:xfrm>
            <a:off x="482599" y="1713826"/>
            <a:ext cx="11290302" cy="5004473"/>
          </a:xfrm>
        </p:spPr>
        <p:txBody>
          <a:bodyPr>
            <a:normAutofit/>
          </a:bodyPr>
          <a:lstStyle/>
          <a:p>
            <a:pPr marL="0" indent="0">
              <a:buNone/>
            </a:pPr>
            <a:r>
              <a:rPr lang="en-US" dirty="0"/>
              <a:t>On Mar 25</a:t>
            </a:r>
            <a:r>
              <a:rPr lang="en-US" baseline="30000" dirty="0"/>
              <a:t>th</a:t>
            </a:r>
            <a:r>
              <a:rPr lang="en-US" dirty="0"/>
              <a:t>, the only data that CCC Team members had was presented to the panel that had the highest attendance in the last 5½ years.</a:t>
            </a:r>
          </a:p>
          <a:p>
            <a:r>
              <a:rPr lang="en-US" dirty="0"/>
              <a:t>At the time we felt the only reliable data we had was from AB and MT – because at the time we did not know if the MI data was accurate or not.</a:t>
            </a:r>
          </a:p>
          <a:p>
            <a:r>
              <a:rPr lang="en-US" dirty="0"/>
              <a:t>The data recommended was:  Mar 19</a:t>
            </a:r>
            <a:r>
              <a:rPr lang="en-US" baseline="30000" dirty="0"/>
              <a:t>th</a:t>
            </a:r>
            <a:r>
              <a:rPr lang="en-US" dirty="0"/>
              <a:t> shadow; Mar 20</a:t>
            </a:r>
            <a:r>
              <a:rPr lang="en-US" baseline="30000" dirty="0"/>
              <a:t>th</a:t>
            </a:r>
            <a:r>
              <a:rPr lang="en-US" dirty="0"/>
              <a:t> as the 1</a:t>
            </a:r>
            <a:r>
              <a:rPr lang="en-US" baseline="30000" dirty="0"/>
              <a:t>st</a:t>
            </a:r>
            <a:r>
              <a:rPr lang="en-US" dirty="0"/>
              <a:t> day; Passover relocates to Apr 2</a:t>
            </a:r>
            <a:r>
              <a:rPr lang="en-US" baseline="30000" dirty="0"/>
              <a:t>nd</a:t>
            </a:r>
            <a:r>
              <a:rPr lang="en-US" dirty="0"/>
              <a:t> from Apr 3</a:t>
            </a:r>
            <a:r>
              <a:rPr lang="en-US" baseline="30000" dirty="0"/>
              <a:t>rd</a:t>
            </a:r>
            <a:r>
              <a:rPr lang="en-US" dirty="0"/>
              <a:t>.  This was the best decision possible under the circumstances since very few took time to watch the shadow.  </a:t>
            </a:r>
            <a:r>
              <a:rPr lang="en-US" b="1" dirty="0">
                <a:ln>
                  <a:solidFill>
                    <a:srgbClr val="002060"/>
                  </a:solidFill>
                </a:ln>
                <a:solidFill>
                  <a:srgbClr val="C00000"/>
                </a:solidFill>
              </a:rPr>
              <a:t>But, this decision seemed to cause much alarm &amp; concern.  </a:t>
            </a:r>
          </a:p>
          <a:p>
            <a:r>
              <a:rPr lang="en-US" b="1" dirty="0">
                <a:ln>
                  <a:solidFill>
                    <a:srgbClr val="002060"/>
                  </a:solidFill>
                </a:ln>
                <a:solidFill>
                  <a:srgbClr val="C00000"/>
                </a:solidFill>
              </a:rPr>
              <a:t>WHY?  </a:t>
            </a:r>
            <a:r>
              <a:rPr lang="en-US" b="1" dirty="0">
                <a:ln>
                  <a:solidFill>
                    <a:srgbClr val="002060"/>
                  </a:solidFill>
                </a:ln>
                <a:solidFill>
                  <a:schemeClr val="accent2">
                    <a:lumMod val="50000"/>
                  </a:schemeClr>
                </a:solidFill>
              </a:rPr>
              <a:t>Is it because most of us have been “married” to NASA and the information on the equinox </a:t>
            </a:r>
            <a:r>
              <a:rPr lang="en-US" b="1" u="sng" dirty="0">
                <a:ln>
                  <a:solidFill>
                    <a:srgbClr val="002060"/>
                  </a:solidFill>
                </a:ln>
                <a:solidFill>
                  <a:schemeClr val="accent2">
                    <a:lumMod val="50000"/>
                  </a:schemeClr>
                </a:solidFill>
              </a:rPr>
              <a:t>moment</a:t>
            </a:r>
            <a:r>
              <a:rPr lang="en-US" b="1" dirty="0">
                <a:ln>
                  <a:solidFill>
                    <a:srgbClr val="002060"/>
                  </a:solidFill>
                </a:ln>
                <a:solidFill>
                  <a:schemeClr val="accent2">
                    <a:lumMod val="50000"/>
                  </a:schemeClr>
                </a:solidFill>
              </a:rPr>
              <a:t>?  </a:t>
            </a:r>
            <a:r>
              <a:rPr lang="en-US" b="1" dirty="0">
                <a:ln>
                  <a:solidFill>
                    <a:srgbClr val="002060"/>
                  </a:solidFill>
                </a:ln>
                <a:solidFill>
                  <a:srgbClr val="00B050"/>
                </a:solidFill>
              </a:rPr>
              <a:t>Did we feel that was good enough and trustworthy enough to have a firm date for New Year’s Day?</a:t>
            </a:r>
            <a:endParaRPr lang="en-US" dirty="0">
              <a:ln>
                <a:solidFill>
                  <a:srgbClr val="002060"/>
                </a:solidFill>
              </a:ln>
              <a:solidFill>
                <a:srgbClr val="00B050"/>
              </a:solidFill>
            </a:endParaRPr>
          </a:p>
          <a:p>
            <a:endParaRPr lang="en-US" dirty="0"/>
          </a:p>
          <a:p>
            <a:pPr marL="0" indent="0">
              <a:buNone/>
            </a:pPr>
            <a:endParaRPr lang="en-US" dirty="0"/>
          </a:p>
        </p:txBody>
      </p:sp>
      <p:sp>
        <p:nvSpPr>
          <p:cNvPr id="4" name="Rectangle 3">
            <a:extLst>
              <a:ext uri="{FF2B5EF4-FFF2-40B4-BE49-F238E27FC236}">
                <a16:creationId xmlns:a16="http://schemas.microsoft.com/office/drawing/2014/main" id="{C6E2CCFE-D8B6-52A0-A9E4-193F45F055B9}"/>
              </a:ext>
            </a:extLst>
          </p:cNvPr>
          <p:cNvSpPr/>
          <p:nvPr/>
        </p:nvSpPr>
        <p:spPr>
          <a:xfrm>
            <a:off x="0" y="0"/>
            <a:ext cx="1216149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a:ln/>
                <a:solidFill>
                  <a:srgbClr val="0070C0"/>
                </a:solidFill>
                <a:effectLst/>
              </a:rPr>
              <a:t>Assessments of Recommendations</a:t>
            </a:r>
            <a:br>
              <a:rPr lang="en-US" sz="4800" b="1" cap="none" spc="0" dirty="0">
                <a:ln/>
                <a:solidFill>
                  <a:srgbClr val="0070C0"/>
                </a:solidFill>
                <a:effectLst/>
              </a:rPr>
            </a:br>
            <a:r>
              <a:rPr lang="en-US" sz="4800" b="1" cap="none" spc="0" dirty="0">
                <a:ln/>
                <a:solidFill>
                  <a:srgbClr val="0070C0"/>
                </a:solidFill>
                <a:effectLst/>
              </a:rPr>
              <a:t>from CCC Team Leaders Last Week Mar 25</a:t>
            </a:r>
            <a:r>
              <a:rPr lang="en-US" sz="4800" b="1" cap="none" spc="0" baseline="30000" dirty="0">
                <a:ln/>
                <a:solidFill>
                  <a:srgbClr val="0070C0"/>
                </a:solidFill>
                <a:effectLst/>
              </a:rPr>
              <a:t>th</a:t>
            </a:r>
            <a:r>
              <a:rPr lang="en-US" sz="4800" b="1" cap="none" spc="0" dirty="0">
                <a:ln/>
                <a:solidFill>
                  <a:srgbClr val="0070C0"/>
                </a:solidFill>
                <a:effectLst/>
              </a:rPr>
              <a:t> </a:t>
            </a:r>
          </a:p>
        </p:txBody>
      </p:sp>
    </p:spTree>
    <p:extLst>
      <p:ext uri="{BB962C8B-B14F-4D97-AF65-F5344CB8AC3E}">
        <p14:creationId xmlns:p14="http://schemas.microsoft.com/office/powerpoint/2010/main" val="39859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1BD72F-7C19-DAD8-850B-7E856A75A855}"/>
              </a:ext>
            </a:extLst>
          </p:cNvPr>
          <p:cNvSpPr/>
          <p:nvPr/>
        </p:nvSpPr>
        <p:spPr>
          <a:xfrm rot="21047472">
            <a:off x="-69157" y="3746"/>
            <a:ext cx="7081362" cy="1669109"/>
          </a:xfrm>
          <a:prstGeom prst="rect">
            <a:avLst/>
          </a:prstGeom>
          <a:noFill/>
        </p:spPr>
        <p:txBody>
          <a:bodyPr wrap="none" lIns="91440" tIns="45720" rIns="91440" bIns="45720">
            <a:prstTxWarp prst="textCurveDown">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What about</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rgbClr val="002060"/>
                </a:glow>
                <a:innerShdw blurRad="69850" dist="43180" dir="5400000">
                  <a:srgbClr val="000000">
                    <a:alpha val="65000"/>
                  </a:srgbClr>
                </a:innerShdw>
                <a:reflection blurRad="139700" endPos="29000" dist="63500" dir="5400000" sy="-100000" algn="bl" rotWithShape="0"/>
              </a:effectLst>
              <a:latin typeface="Algerian" pitchFamily="82" charset="0"/>
            </a:endParaRPr>
          </a:p>
        </p:txBody>
      </p:sp>
      <p:sp>
        <p:nvSpPr>
          <p:cNvPr id="4" name="Rectangle 3">
            <a:extLst>
              <a:ext uri="{FF2B5EF4-FFF2-40B4-BE49-F238E27FC236}">
                <a16:creationId xmlns:a16="http://schemas.microsoft.com/office/drawing/2014/main" id="{23C5D07A-7204-ED14-5CE4-4EB47DA1346C}"/>
              </a:ext>
            </a:extLst>
          </p:cNvPr>
          <p:cNvSpPr/>
          <p:nvPr/>
        </p:nvSpPr>
        <p:spPr>
          <a:xfrm rot="21047472">
            <a:off x="4836087" y="742421"/>
            <a:ext cx="5408530" cy="1669109"/>
          </a:xfrm>
          <a:prstGeom prst="rect">
            <a:avLst/>
          </a:prstGeom>
          <a:noFill/>
        </p:spPr>
        <p:txBody>
          <a:bodyPr wrap="none" lIns="91440" tIns="45720" rIns="91440" bIns="45720">
            <a:prstTxWarp prst="textCurveUp">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that sun?</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endParaRPr>
          </a:p>
        </p:txBody>
      </p:sp>
      <p:pic>
        <p:nvPicPr>
          <p:cNvPr id="5" name="Picture 4">
            <a:extLst>
              <a:ext uri="{FF2B5EF4-FFF2-40B4-BE49-F238E27FC236}">
                <a16:creationId xmlns:a16="http://schemas.microsoft.com/office/drawing/2014/main" id="{7E81DF99-2FEE-8D5B-5157-EBBE4B5108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428" y="3717653"/>
            <a:ext cx="4018083" cy="3256414"/>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605307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649" y="-44942"/>
            <a:ext cx="11241167" cy="6629167"/>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7650" y="-5827833"/>
            <a:ext cx="11241166" cy="666446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991725" y="746631"/>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64752B8-2A53-5FE5-3780-65670A744734}"/>
              </a:ext>
            </a:extLst>
          </p:cNvPr>
          <p:cNvSpPr txBox="1"/>
          <p:nvPr/>
        </p:nvSpPr>
        <p:spPr>
          <a:xfrm>
            <a:off x="5739765" y="836630"/>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2023</a:t>
            </a:r>
          </a:p>
        </p:txBody>
      </p:sp>
      <p:cxnSp>
        <p:nvCxnSpPr>
          <p:cNvPr id="2" name="Straight Arrow Connector 1">
            <a:extLst>
              <a:ext uri="{FF2B5EF4-FFF2-40B4-BE49-F238E27FC236}">
                <a16:creationId xmlns:a16="http://schemas.microsoft.com/office/drawing/2014/main" id="{3B2D0D28-4986-E4B7-FAB4-F7ECB5A66541}"/>
              </a:ext>
            </a:extLst>
          </p:cNvPr>
          <p:cNvCxnSpPr>
            <a:cxnSpLocks/>
          </p:cNvCxnSpPr>
          <p:nvPr/>
        </p:nvCxnSpPr>
        <p:spPr>
          <a:xfrm>
            <a:off x="1441905" y="809625"/>
            <a:ext cx="0" cy="54102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80CF75-2701-1DB0-F318-E65484B5B9E1}"/>
              </a:ext>
            </a:extLst>
          </p:cNvPr>
          <p:cNvSpPr txBox="1"/>
          <p:nvPr/>
        </p:nvSpPr>
        <p:spPr>
          <a:xfrm>
            <a:off x="1535376" y="4067129"/>
            <a:ext cx="1005928" cy="923330"/>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3.5 time zones</a:t>
            </a:r>
          </a:p>
        </p:txBody>
      </p:sp>
      <p:cxnSp>
        <p:nvCxnSpPr>
          <p:cNvPr id="11" name="Straight Arrow Connector 10">
            <a:extLst>
              <a:ext uri="{FF2B5EF4-FFF2-40B4-BE49-F238E27FC236}">
                <a16:creationId xmlns:a16="http://schemas.microsoft.com/office/drawing/2014/main" id="{77027272-325D-B117-4757-67D514C0AAD6}"/>
              </a:ext>
            </a:extLst>
          </p:cNvPr>
          <p:cNvCxnSpPr>
            <a:cxnSpLocks/>
          </p:cNvCxnSpPr>
          <p:nvPr/>
        </p:nvCxnSpPr>
        <p:spPr>
          <a:xfrm>
            <a:off x="1549400" y="3210920"/>
            <a:ext cx="1458205"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4938E8-1A7E-693C-AC78-58AEAA3E8664}"/>
              </a:ext>
            </a:extLst>
          </p:cNvPr>
          <p:cNvCxnSpPr>
            <a:cxnSpLocks/>
          </p:cNvCxnSpPr>
          <p:nvPr/>
        </p:nvCxnSpPr>
        <p:spPr>
          <a:xfrm>
            <a:off x="10092998" y="963020"/>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A2579B1-23B9-1561-04CE-CCF8C1742167}"/>
              </a:ext>
            </a:extLst>
          </p:cNvPr>
          <p:cNvSpPr/>
          <p:nvPr/>
        </p:nvSpPr>
        <p:spPr>
          <a:xfrm>
            <a:off x="142997" y="4969367"/>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
        <p:nvSpPr>
          <p:cNvPr id="6" name="Content Placeholder 2">
            <a:extLst>
              <a:ext uri="{FF2B5EF4-FFF2-40B4-BE49-F238E27FC236}">
                <a16:creationId xmlns:a16="http://schemas.microsoft.com/office/drawing/2014/main" id="{9F866E85-0275-9427-3CD0-005EE7A1107D}"/>
              </a:ext>
            </a:extLst>
          </p:cNvPr>
          <p:cNvSpPr txBox="1">
            <a:spLocks/>
          </p:cNvSpPr>
          <p:nvPr/>
        </p:nvSpPr>
        <p:spPr>
          <a:xfrm>
            <a:off x="5029200" y="2226607"/>
            <a:ext cx="4381500" cy="4491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n>
                  <a:solidFill>
                    <a:srgbClr val="002060"/>
                  </a:solidFill>
                </a:ln>
                <a:solidFill>
                  <a:schemeClr val="bg1"/>
                </a:solidFill>
              </a:rPr>
              <a:t>Did you notice that on every </a:t>
            </a:r>
            <a:r>
              <a:rPr lang="en-US" b="1" dirty="0" err="1">
                <a:ln>
                  <a:solidFill>
                    <a:srgbClr val="002060"/>
                  </a:solidFill>
                </a:ln>
                <a:solidFill>
                  <a:schemeClr val="bg1"/>
                </a:solidFill>
              </a:rPr>
              <a:t>tequfah</a:t>
            </a:r>
            <a:r>
              <a:rPr lang="en-US" b="1" dirty="0">
                <a:ln>
                  <a:solidFill>
                    <a:srgbClr val="002060"/>
                  </a:solidFill>
                </a:ln>
                <a:solidFill>
                  <a:schemeClr val="bg1"/>
                </a:solidFill>
              </a:rPr>
              <a:t> slide (2020-2030) the sun followed the red marker?  Is there a clue here we can be watching for?  Note the position of the sun in relation to the red marker for zone -6 [F].</a:t>
            </a:r>
          </a:p>
        </p:txBody>
      </p:sp>
      <p:cxnSp>
        <p:nvCxnSpPr>
          <p:cNvPr id="9" name="Straight Arrow Connector 8">
            <a:extLst>
              <a:ext uri="{FF2B5EF4-FFF2-40B4-BE49-F238E27FC236}">
                <a16:creationId xmlns:a16="http://schemas.microsoft.com/office/drawing/2014/main" id="{201E2E76-36B2-84DE-7212-9391C10CC205}"/>
              </a:ext>
            </a:extLst>
          </p:cNvPr>
          <p:cNvCxnSpPr>
            <a:cxnSpLocks/>
          </p:cNvCxnSpPr>
          <p:nvPr/>
        </p:nvCxnSpPr>
        <p:spPr>
          <a:xfrm>
            <a:off x="3020305" y="695325"/>
            <a:ext cx="0" cy="3533775"/>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76CAF0D-D738-ADF8-30FC-2850974263BE}"/>
              </a:ext>
            </a:extLst>
          </p:cNvPr>
          <p:cNvCxnSpPr>
            <a:cxnSpLocks/>
          </p:cNvCxnSpPr>
          <p:nvPr/>
        </p:nvCxnSpPr>
        <p:spPr>
          <a:xfrm>
            <a:off x="2618507" y="695325"/>
            <a:ext cx="0" cy="3597275"/>
          </a:xfrm>
          <a:prstGeom prst="straightConnector1">
            <a:avLst/>
          </a:prstGeom>
          <a:ln w="28575">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52A6F17-3827-93A4-D30D-B9F8142E3A5B}"/>
              </a:ext>
            </a:extLst>
          </p:cNvPr>
          <p:cNvSpPr/>
          <p:nvPr/>
        </p:nvSpPr>
        <p:spPr>
          <a:xfrm>
            <a:off x="2566170" y="1703387"/>
            <a:ext cx="502061"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F</a:t>
            </a:r>
          </a:p>
        </p:txBody>
      </p:sp>
      <p:pic>
        <p:nvPicPr>
          <p:cNvPr id="15" name="Picture 14">
            <a:extLst>
              <a:ext uri="{FF2B5EF4-FFF2-40B4-BE49-F238E27FC236}">
                <a16:creationId xmlns:a16="http://schemas.microsoft.com/office/drawing/2014/main" id="{69AD0FB1-DAB0-D441-AEA4-00BF796674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8101" y="5196651"/>
            <a:ext cx="2807402" cy="16857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725128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1BD72F-7C19-DAD8-850B-7E856A75A855}"/>
              </a:ext>
            </a:extLst>
          </p:cNvPr>
          <p:cNvSpPr/>
          <p:nvPr/>
        </p:nvSpPr>
        <p:spPr>
          <a:xfrm rot="21047472">
            <a:off x="276054" y="283994"/>
            <a:ext cx="6898114" cy="1841937"/>
          </a:xfrm>
          <a:prstGeom prst="rect">
            <a:avLst/>
          </a:prstGeom>
          <a:noFill/>
        </p:spPr>
        <p:txBody>
          <a:bodyPr wrap="none" lIns="91440" tIns="45720" rIns="91440" bIns="45720">
            <a:prstTxWarp prst="textCurveDown">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Let’s  pose  a</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rgbClr val="002060"/>
                </a:glow>
                <a:innerShdw blurRad="69850" dist="43180" dir="5400000">
                  <a:srgbClr val="000000">
                    <a:alpha val="65000"/>
                  </a:srgbClr>
                </a:innerShdw>
                <a:reflection blurRad="139700" endPos="29000" dist="63500" dir="5400000" sy="-100000" algn="bl" rotWithShape="0"/>
              </a:effectLst>
              <a:latin typeface="Algerian" pitchFamily="82" charset="0"/>
            </a:endParaRPr>
          </a:p>
        </p:txBody>
      </p:sp>
      <p:sp>
        <p:nvSpPr>
          <p:cNvPr id="4" name="Rectangle 3">
            <a:extLst>
              <a:ext uri="{FF2B5EF4-FFF2-40B4-BE49-F238E27FC236}">
                <a16:creationId xmlns:a16="http://schemas.microsoft.com/office/drawing/2014/main" id="{23C5D07A-7204-ED14-5CE4-4EB47DA1346C}"/>
              </a:ext>
            </a:extLst>
          </p:cNvPr>
          <p:cNvSpPr/>
          <p:nvPr/>
        </p:nvSpPr>
        <p:spPr>
          <a:xfrm rot="21047472">
            <a:off x="3308541" y="1394172"/>
            <a:ext cx="7861882" cy="1669109"/>
          </a:xfrm>
          <a:prstGeom prst="rect">
            <a:avLst/>
          </a:prstGeom>
          <a:noFill/>
        </p:spPr>
        <p:txBody>
          <a:bodyPr wrap="none" lIns="91440" tIns="45720" rIns="91440" bIns="45720">
            <a:prstTxWarp prst="textCurveUp">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question &amp; a theory</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endParaRPr>
          </a:p>
        </p:txBody>
      </p:sp>
      <p:pic>
        <p:nvPicPr>
          <p:cNvPr id="5" name="Picture 4">
            <a:extLst>
              <a:ext uri="{FF2B5EF4-FFF2-40B4-BE49-F238E27FC236}">
                <a16:creationId xmlns:a16="http://schemas.microsoft.com/office/drawing/2014/main" id="{97CD3ACA-D271-3D93-100C-CC3F378FAE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502939" y="3095236"/>
            <a:ext cx="3551990" cy="37627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79262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F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C5C3-80D3-289C-5CFE-0E3F4432FE51}"/>
              </a:ext>
            </a:extLst>
          </p:cNvPr>
          <p:cNvSpPr>
            <a:spLocks noGrp="1"/>
          </p:cNvSpPr>
          <p:nvPr>
            <p:ph type="title"/>
          </p:nvPr>
        </p:nvSpPr>
        <p:spPr/>
        <p:txBody>
          <a:bodyPr/>
          <a:lstStyle/>
          <a:p>
            <a:pPr algn="ctr"/>
            <a:r>
              <a:rPr lang="en-US" b="1" dirty="0">
                <a:solidFill>
                  <a:srgbClr val="002060"/>
                </a:solidFill>
                <a:effectLst>
                  <a:outerShdw blurRad="38100" dist="38100" dir="2700000" algn="tl">
                    <a:srgbClr val="000000">
                      <a:alpha val="43137"/>
                    </a:srgbClr>
                  </a:outerShdw>
                </a:effectLst>
              </a:rPr>
              <a:t>Facts about Weekly Sabbath Worship </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days/cycles &amp; dates!</a:t>
            </a:r>
          </a:p>
        </p:txBody>
      </p:sp>
      <p:sp>
        <p:nvSpPr>
          <p:cNvPr id="3" name="Content Placeholder 2">
            <a:extLst>
              <a:ext uri="{FF2B5EF4-FFF2-40B4-BE49-F238E27FC236}">
                <a16:creationId xmlns:a16="http://schemas.microsoft.com/office/drawing/2014/main" id="{A13FBCF8-35D0-42C4-2986-8E1F53DFEE60}"/>
              </a:ext>
            </a:extLst>
          </p:cNvPr>
          <p:cNvSpPr>
            <a:spLocks noGrp="1"/>
          </p:cNvSpPr>
          <p:nvPr>
            <p:ph sz="half" idx="1"/>
          </p:nvPr>
        </p:nvSpPr>
        <p:spPr>
          <a:xfrm>
            <a:off x="468088" y="1825625"/>
            <a:ext cx="5181600" cy="4351338"/>
          </a:xfrm>
        </p:spPr>
        <p:txBody>
          <a:bodyPr>
            <a:normAutofit lnSpcReduction="10000"/>
          </a:bodyPr>
          <a:lstStyle/>
          <a:p>
            <a:r>
              <a:rPr lang="en-US" dirty="0"/>
              <a:t>This week, CCC Team leaders joined the Philippines again on Friday at 6 pm Pacific Daylight Time (Mar 31</a:t>
            </a:r>
            <a:r>
              <a:rPr lang="en-US" baseline="30000" dirty="0"/>
              <a:t>st</a:t>
            </a:r>
            <a:r>
              <a:rPr lang="en-US" dirty="0"/>
              <a:t>) to teach them about Covenant Calendar.</a:t>
            </a:r>
          </a:p>
          <a:p>
            <a:r>
              <a:rPr lang="en-US" dirty="0"/>
              <a:t>We meet with people from Thailand, Malaysia, Philippines, West &amp; East Australia; and </a:t>
            </a:r>
            <a:br>
              <a:rPr lang="en-US" dirty="0"/>
            </a:br>
            <a:r>
              <a:rPr lang="en-US" dirty="0"/>
              <a:t>New Zealand. </a:t>
            </a:r>
          </a:p>
          <a:p>
            <a:r>
              <a:rPr lang="en-US" dirty="0"/>
              <a:t>What “day” and “date” is it for </a:t>
            </a:r>
            <a:br>
              <a:rPr lang="en-US" dirty="0"/>
            </a:br>
            <a:r>
              <a:rPr lang="en-US" dirty="0"/>
              <a:t>6 different areas of their world?</a:t>
            </a:r>
          </a:p>
        </p:txBody>
      </p:sp>
      <p:sp>
        <p:nvSpPr>
          <p:cNvPr id="4" name="Content Placeholder 3">
            <a:extLst>
              <a:ext uri="{FF2B5EF4-FFF2-40B4-BE49-F238E27FC236}">
                <a16:creationId xmlns:a16="http://schemas.microsoft.com/office/drawing/2014/main" id="{C6CD28D6-54A3-2AE3-42A3-FA680289D0F6}"/>
              </a:ext>
            </a:extLst>
          </p:cNvPr>
          <p:cNvSpPr>
            <a:spLocks noGrp="1"/>
          </p:cNvSpPr>
          <p:nvPr>
            <p:ph sz="half" idx="2"/>
          </p:nvPr>
        </p:nvSpPr>
        <p:spPr>
          <a:xfrm>
            <a:off x="5802088" y="1825625"/>
            <a:ext cx="5181600" cy="4351338"/>
          </a:xfrm>
        </p:spPr>
        <p:txBody>
          <a:bodyPr>
            <a:normAutofit lnSpcReduction="10000"/>
          </a:bodyPr>
          <a:lstStyle/>
          <a:p>
            <a:pPr marL="0" indent="0">
              <a:buNone/>
            </a:pPr>
            <a:r>
              <a:rPr lang="en-US" dirty="0"/>
              <a:t>For each one joining us, it is already April 1</a:t>
            </a:r>
            <a:r>
              <a:rPr lang="en-US" baseline="30000" dirty="0"/>
              <a:t>st</a:t>
            </a:r>
            <a:r>
              <a:rPr lang="en-US" dirty="0"/>
              <a:t> – their Shabbat.</a:t>
            </a:r>
          </a:p>
          <a:p>
            <a:r>
              <a:rPr lang="en-US" dirty="0"/>
              <a:t>8 AM – Thailand </a:t>
            </a:r>
          </a:p>
          <a:p>
            <a:r>
              <a:rPr lang="en-US" dirty="0"/>
              <a:t>9 AM – Malaysia, Philippines,  </a:t>
            </a:r>
            <a:br>
              <a:rPr lang="en-US" dirty="0"/>
            </a:br>
            <a:r>
              <a:rPr lang="en-US" dirty="0"/>
              <a:t>W Australia</a:t>
            </a:r>
          </a:p>
          <a:p>
            <a:r>
              <a:rPr lang="en-US" dirty="0"/>
              <a:t>Noon – Queensland</a:t>
            </a:r>
          </a:p>
          <a:p>
            <a:r>
              <a:rPr lang="en-US" dirty="0"/>
              <a:t>3 pm – New Zealand</a:t>
            </a:r>
          </a:p>
          <a:p>
            <a:r>
              <a:rPr lang="en-US" dirty="0"/>
              <a:t>If Dubai decides to join us, </a:t>
            </a:r>
            <a:br>
              <a:rPr lang="en-US" dirty="0"/>
            </a:br>
            <a:r>
              <a:rPr lang="en-US" dirty="0"/>
              <a:t>it will be 6 AM Sabbath April 1</a:t>
            </a:r>
            <a:r>
              <a:rPr lang="en-US" baseline="30000" dirty="0"/>
              <a:t>st</a:t>
            </a:r>
            <a:r>
              <a:rPr lang="en-US" dirty="0"/>
              <a:t>.</a:t>
            </a:r>
          </a:p>
        </p:txBody>
      </p:sp>
      <p:pic>
        <p:nvPicPr>
          <p:cNvPr id="6" name="Picture 5">
            <a:extLst>
              <a:ext uri="{FF2B5EF4-FFF2-40B4-BE49-F238E27FC236}">
                <a16:creationId xmlns:a16="http://schemas.microsoft.com/office/drawing/2014/main" id="{2C351D32-1D3B-0514-7D49-5B4037B80F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91895" y="4486571"/>
            <a:ext cx="1923810" cy="2371429"/>
          </a:xfrm>
          <a:prstGeom prst="rect">
            <a:avLst/>
          </a:prstGeom>
        </p:spPr>
      </p:pic>
    </p:spTree>
    <p:extLst>
      <p:ext uri="{BB962C8B-B14F-4D97-AF65-F5344CB8AC3E}">
        <p14:creationId xmlns:p14="http://schemas.microsoft.com/office/powerpoint/2010/main" val="260027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99FF">
            <a:alpha val="11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649" y="-44942"/>
            <a:ext cx="11241167" cy="6629167"/>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7650" y="-5827833"/>
            <a:ext cx="11241166" cy="666446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991725" y="746631"/>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64752B8-2A53-5FE5-3780-65670A744734}"/>
              </a:ext>
            </a:extLst>
          </p:cNvPr>
          <p:cNvSpPr txBox="1"/>
          <p:nvPr/>
        </p:nvSpPr>
        <p:spPr>
          <a:xfrm>
            <a:off x="5739765" y="836630"/>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2023</a:t>
            </a:r>
          </a:p>
        </p:txBody>
      </p:sp>
      <p:cxnSp>
        <p:nvCxnSpPr>
          <p:cNvPr id="2" name="Straight Arrow Connector 1">
            <a:extLst>
              <a:ext uri="{FF2B5EF4-FFF2-40B4-BE49-F238E27FC236}">
                <a16:creationId xmlns:a16="http://schemas.microsoft.com/office/drawing/2014/main" id="{3B2D0D28-4986-E4B7-FAB4-F7ECB5A66541}"/>
              </a:ext>
            </a:extLst>
          </p:cNvPr>
          <p:cNvCxnSpPr>
            <a:cxnSpLocks/>
          </p:cNvCxnSpPr>
          <p:nvPr/>
        </p:nvCxnSpPr>
        <p:spPr>
          <a:xfrm>
            <a:off x="1441905" y="809625"/>
            <a:ext cx="0" cy="5410200"/>
          </a:xfrm>
          <a:prstGeom prst="straightConnector1">
            <a:avLst/>
          </a:prstGeom>
          <a:ln w="76200">
            <a:solidFill>
              <a:srgbClr val="FF0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80CF75-2701-1DB0-F318-E65484B5B9E1}"/>
              </a:ext>
            </a:extLst>
          </p:cNvPr>
          <p:cNvSpPr txBox="1"/>
          <p:nvPr/>
        </p:nvSpPr>
        <p:spPr>
          <a:xfrm>
            <a:off x="1535376" y="4067129"/>
            <a:ext cx="1005928" cy="923330"/>
          </a:xfrm>
          <a:prstGeom prst="rect">
            <a:avLst/>
          </a:prstGeom>
          <a:solidFill>
            <a:srgbClr val="002060"/>
          </a:solidFill>
          <a:scene3d>
            <a:camera prst="orthographicFront"/>
            <a:lightRig rig="threePt" dir="t"/>
          </a:scene3d>
          <a:sp3d>
            <a:bevelT/>
          </a:sp3d>
        </p:spPr>
        <p:txBody>
          <a:bodyPr wrap="square" rtlCol="0">
            <a:spAutoFit/>
          </a:bodyPr>
          <a:lstStyle/>
          <a:p>
            <a:pPr algn="ctr"/>
            <a:r>
              <a:rPr lang="en-US" b="1" dirty="0">
                <a:solidFill>
                  <a:schemeClr val="bg1"/>
                </a:solidFill>
              </a:rPr>
              <a:t>Approx 3.5 time zones</a:t>
            </a:r>
          </a:p>
        </p:txBody>
      </p:sp>
      <p:cxnSp>
        <p:nvCxnSpPr>
          <p:cNvPr id="11" name="Straight Arrow Connector 10">
            <a:extLst>
              <a:ext uri="{FF2B5EF4-FFF2-40B4-BE49-F238E27FC236}">
                <a16:creationId xmlns:a16="http://schemas.microsoft.com/office/drawing/2014/main" id="{77027272-325D-B117-4757-67D514C0AAD6}"/>
              </a:ext>
            </a:extLst>
          </p:cNvPr>
          <p:cNvCxnSpPr>
            <a:cxnSpLocks/>
          </p:cNvCxnSpPr>
          <p:nvPr/>
        </p:nvCxnSpPr>
        <p:spPr>
          <a:xfrm>
            <a:off x="1549400" y="3210920"/>
            <a:ext cx="1458205"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4938E8-1A7E-693C-AC78-58AEAA3E8664}"/>
              </a:ext>
            </a:extLst>
          </p:cNvPr>
          <p:cNvCxnSpPr>
            <a:cxnSpLocks/>
          </p:cNvCxnSpPr>
          <p:nvPr/>
        </p:nvCxnSpPr>
        <p:spPr>
          <a:xfrm>
            <a:off x="10092998" y="963020"/>
            <a:ext cx="2388870" cy="0"/>
          </a:xfrm>
          <a:prstGeom prst="straightConnector1">
            <a:avLst/>
          </a:prstGeom>
          <a:ln w="7620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A2579B1-23B9-1561-04CE-CCF8C1742167}"/>
              </a:ext>
            </a:extLst>
          </p:cNvPr>
          <p:cNvSpPr/>
          <p:nvPr/>
        </p:nvSpPr>
        <p:spPr>
          <a:xfrm>
            <a:off x="142997" y="4969367"/>
            <a:ext cx="29916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Sun?  Moon?</a:t>
            </a:r>
          </a:p>
        </p:txBody>
      </p:sp>
      <p:sp>
        <p:nvSpPr>
          <p:cNvPr id="6" name="Content Placeholder 2">
            <a:extLst>
              <a:ext uri="{FF2B5EF4-FFF2-40B4-BE49-F238E27FC236}">
                <a16:creationId xmlns:a16="http://schemas.microsoft.com/office/drawing/2014/main" id="{9F866E85-0275-9427-3CD0-005EE7A1107D}"/>
              </a:ext>
            </a:extLst>
          </p:cNvPr>
          <p:cNvSpPr txBox="1">
            <a:spLocks/>
          </p:cNvSpPr>
          <p:nvPr/>
        </p:nvSpPr>
        <p:spPr>
          <a:xfrm>
            <a:off x="4970313" y="1529678"/>
            <a:ext cx="4381500" cy="4491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a:solidFill>
                    <a:srgbClr val="002060"/>
                  </a:solidFill>
                </a:ln>
                <a:solidFill>
                  <a:schemeClr val="bg1"/>
                </a:solidFill>
              </a:rPr>
              <a:t>Is it possible that when the sun follows the red marker, that Yahuah’s NEW International Date Line will be located about 3.5 time zones east of its location?</a:t>
            </a:r>
          </a:p>
        </p:txBody>
      </p:sp>
      <p:cxnSp>
        <p:nvCxnSpPr>
          <p:cNvPr id="9" name="Straight Arrow Connector 8">
            <a:extLst>
              <a:ext uri="{FF2B5EF4-FFF2-40B4-BE49-F238E27FC236}">
                <a16:creationId xmlns:a16="http://schemas.microsoft.com/office/drawing/2014/main" id="{201E2E76-36B2-84DE-7212-9391C10CC205}"/>
              </a:ext>
            </a:extLst>
          </p:cNvPr>
          <p:cNvCxnSpPr>
            <a:cxnSpLocks/>
          </p:cNvCxnSpPr>
          <p:nvPr/>
        </p:nvCxnSpPr>
        <p:spPr>
          <a:xfrm>
            <a:off x="3020305" y="695325"/>
            <a:ext cx="0" cy="3533775"/>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76CAF0D-D738-ADF8-30FC-2850974263BE}"/>
              </a:ext>
            </a:extLst>
          </p:cNvPr>
          <p:cNvCxnSpPr>
            <a:cxnSpLocks/>
          </p:cNvCxnSpPr>
          <p:nvPr/>
        </p:nvCxnSpPr>
        <p:spPr>
          <a:xfrm>
            <a:off x="2618507" y="695325"/>
            <a:ext cx="0" cy="3597275"/>
          </a:xfrm>
          <a:prstGeom prst="straightConnector1">
            <a:avLst/>
          </a:prstGeom>
          <a:ln w="28575">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52A6F17-3827-93A4-D30D-B9F8142E3A5B}"/>
              </a:ext>
            </a:extLst>
          </p:cNvPr>
          <p:cNvSpPr/>
          <p:nvPr/>
        </p:nvSpPr>
        <p:spPr>
          <a:xfrm>
            <a:off x="2566170" y="1703387"/>
            <a:ext cx="502061"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F</a:t>
            </a:r>
          </a:p>
        </p:txBody>
      </p:sp>
      <p:cxnSp>
        <p:nvCxnSpPr>
          <p:cNvPr id="15" name="Straight Arrow Connector 14">
            <a:extLst>
              <a:ext uri="{FF2B5EF4-FFF2-40B4-BE49-F238E27FC236}">
                <a16:creationId xmlns:a16="http://schemas.microsoft.com/office/drawing/2014/main" id="{8FD6DDEB-1893-4944-A2D4-9FFA9A3A78C4}"/>
              </a:ext>
            </a:extLst>
          </p:cNvPr>
          <p:cNvCxnSpPr>
            <a:cxnSpLocks/>
          </p:cNvCxnSpPr>
          <p:nvPr/>
        </p:nvCxnSpPr>
        <p:spPr>
          <a:xfrm flipH="1">
            <a:off x="2375338" y="4635062"/>
            <a:ext cx="903890" cy="1660635"/>
          </a:xfrm>
          <a:prstGeom prst="straightConnector1">
            <a:avLst/>
          </a:prstGeom>
          <a:ln w="76200">
            <a:solidFill>
              <a:srgbClr val="00B05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6184DE9-3B08-B14B-3492-AF23123BB9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53530" y="3814880"/>
            <a:ext cx="2468718" cy="30431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94067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1BD72F-7C19-DAD8-850B-7E856A75A855}"/>
              </a:ext>
            </a:extLst>
          </p:cNvPr>
          <p:cNvSpPr/>
          <p:nvPr/>
        </p:nvSpPr>
        <p:spPr>
          <a:xfrm rot="21047472">
            <a:off x="285424" y="192667"/>
            <a:ext cx="9279672" cy="2150847"/>
          </a:xfrm>
          <a:prstGeom prst="rect">
            <a:avLst/>
          </a:prstGeom>
          <a:noFill/>
        </p:spPr>
        <p:txBody>
          <a:bodyPr wrap="none" lIns="91440" tIns="45720" rIns="91440" bIns="45720">
            <a:prstTxWarp prst="textCurveDown">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Shall we test that theory</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rgbClr val="002060"/>
                </a:glow>
                <a:innerShdw blurRad="69850" dist="43180" dir="5400000">
                  <a:srgbClr val="000000">
                    <a:alpha val="65000"/>
                  </a:srgbClr>
                </a:innerShdw>
                <a:reflection blurRad="139700" endPos="29000" dist="63500" dir="5400000" sy="-100000" algn="bl" rotWithShape="0"/>
              </a:effectLst>
              <a:latin typeface="Algerian" pitchFamily="82" charset="0"/>
            </a:endParaRPr>
          </a:p>
        </p:txBody>
      </p:sp>
      <p:sp>
        <p:nvSpPr>
          <p:cNvPr id="4" name="Rectangle 3">
            <a:extLst>
              <a:ext uri="{FF2B5EF4-FFF2-40B4-BE49-F238E27FC236}">
                <a16:creationId xmlns:a16="http://schemas.microsoft.com/office/drawing/2014/main" id="{23C5D07A-7204-ED14-5CE4-4EB47DA1346C}"/>
              </a:ext>
            </a:extLst>
          </p:cNvPr>
          <p:cNvSpPr/>
          <p:nvPr/>
        </p:nvSpPr>
        <p:spPr>
          <a:xfrm rot="21047472">
            <a:off x="2385834" y="2529063"/>
            <a:ext cx="9150499" cy="1669109"/>
          </a:xfrm>
          <a:prstGeom prst="rect">
            <a:avLst/>
          </a:prstGeom>
          <a:noFill/>
        </p:spPr>
        <p:txBody>
          <a:bodyPr wrap="none" lIns="91440" tIns="45720" rIns="91440" bIns="45720">
            <a:prstTxWarp prst="textCurveUp">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at the 2024 Spring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tequfah</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rPr>
              <a:t>?</a:t>
            </a:r>
            <a:endPar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65100">
                  <a:srgbClr val="002060"/>
                </a:glow>
                <a:innerShdw blurRad="69850" dist="43180" dir="5400000">
                  <a:srgbClr val="000000">
                    <a:alpha val="65000"/>
                  </a:srgbClr>
                </a:innerShdw>
                <a:reflection blurRad="139700" endPos="29000" dist="63500" dir="5400000" sy="-100000" algn="bl" rotWithShape="0"/>
              </a:effectLst>
              <a:latin typeface="Algerian" pitchFamily="82" charset="0"/>
            </a:endParaRPr>
          </a:p>
        </p:txBody>
      </p:sp>
      <p:sp>
        <p:nvSpPr>
          <p:cNvPr id="5" name="Content Placeholder 2">
            <a:extLst>
              <a:ext uri="{FF2B5EF4-FFF2-40B4-BE49-F238E27FC236}">
                <a16:creationId xmlns:a16="http://schemas.microsoft.com/office/drawing/2014/main" id="{84C1CE6A-7502-9BD7-6C65-58BB029EF10E}"/>
              </a:ext>
            </a:extLst>
          </p:cNvPr>
          <p:cNvSpPr txBox="1">
            <a:spLocks/>
          </p:cNvSpPr>
          <p:nvPr/>
        </p:nvSpPr>
        <p:spPr>
          <a:xfrm>
            <a:off x="3917212" y="4612154"/>
            <a:ext cx="8184864" cy="2245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a:solidFill>
                    <a:srgbClr val="002060"/>
                  </a:solidFill>
                </a:ln>
                <a:solidFill>
                  <a:schemeClr val="bg1"/>
                </a:solidFill>
                <a:effectLst>
                  <a:glow rad="228600">
                    <a:schemeClr val="accent6">
                      <a:satMod val="175000"/>
                      <a:alpha val="40000"/>
                    </a:schemeClr>
                  </a:glow>
                </a:effectLst>
              </a:rPr>
              <a:t>This might be another KEY to help us understand “where” and “who” in the world will see the shadow first?</a:t>
            </a:r>
          </a:p>
          <a:p>
            <a:pPr marL="0" indent="0" algn="ctr">
              <a:buFont typeface="Arial" panose="020B0604020202020204" pitchFamily="34" charset="0"/>
              <a:buNone/>
            </a:pPr>
            <a:r>
              <a:rPr lang="en-US" sz="3600" b="1" dirty="0">
                <a:ln>
                  <a:solidFill>
                    <a:srgbClr val="002060"/>
                  </a:solidFill>
                </a:ln>
                <a:solidFill>
                  <a:schemeClr val="bg1"/>
                </a:solidFill>
                <a:effectLst>
                  <a:glow rad="228600">
                    <a:schemeClr val="accent6">
                      <a:satMod val="175000"/>
                      <a:alpha val="40000"/>
                    </a:schemeClr>
                  </a:glow>
                </a:effectLst>
              </a:rPr>
              <a:t>Please share your thoughts!</a:t>
            </a:r>
          </a:p>
        </p:txBody>
      </p:sp>
      <p:pic>
        <p:nvPicPr>
          <p:cNvPr id="6" name="Picture 5">
            <a:extLst>
              <a:ext uri="{FF2B5EF4-FFF2-40B4-BE49-F238E27FC236}">
                <a16:creationId xmlns:a16="http://schemas.microsoft.com/office/drawing/2014/main" id="{51CFA0AC-50A2-AF57-BEF2-D29304D2F1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120" y="4612154"/>
            <a:ext cx="4128441" cy="1892731"/>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23751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950A1-6A29-3B8F-A901-0A455F7674E8}"/>
              </a:ext>
            </a:extLst>
          </p:cNvPr>
          <p:cNvPicPr>
            <a:picLocks noChangeAspect="1"/>
          </p:cNvPicPr>
          <p:nvPr/>
        </p:nvPicPr>
        <p:blipFill>
          <a:blip r:embed="rId2"/>
          <a:stretch>
            <a:fillRect/>
          </a:stretch>
        </p:blipFill>
        <p:spPr>
          <a:xfrm>
            <a:off x="-7810500" y="-933016"/>
            <a:ext cx="21488400" cy="8724032"/>
          </a:xfrm>
          <a:prstGeom prst="rect">
            <a:avLst/>
          </a:prstGeom>
        </p:spPr>
      </p:pic>
      <p:sp>
        <p:nvSpPr>
          <p:cNvPr id="4" name="Rectangle 3">
            <a:extLst>
              <a:ext uri="{FF2B5EF4-FFF2-40B4-BE49-F238E27FC236}">
                <a16:creationId xmlns:a16="http://schemas.microsoft.com/office/drawing/2014/main" id="{55B1192F-466F-AC00-8A74-AF65CA3F7E2D}"/>
              </a:ext>
            </a:extLst>
          </p:cNvPr>
          <p:cNvSpPr/>
          <p:nvPr/>
        </p:nvSpPr>
        <p:spPr>
          <a:xfrm>
            <a:off x="-612741" y="6723533"/>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rPr>
              <a:t>Joe Brown’s Lazy Dog jumps New Bunny Trail on Lunar</a:t>
            </a:r>
            <a:endParaRPr lang="en-US" sz="2800" b="1" spc="300" dirty="0">
              <a:ln w="38100">
                <a:solidFill>
                  <a:srgbClr val="96004B"/>
                </a:solidFill>
              </a:ln>
              <a:solidFill>
                <a:srgbClr val="96004B"/>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endParaRPr>
          </a:p>
        </p:txBody>
      </p:sp>
      <p:sp>
        <p:nvSpPr>
          <p:cNvPr id="5" name="Rectangle 4">
            <a:extLst>
              <a:ext uri="{FF2B5EF4-FFF2-40B4-BE49-F238E27FC236}">
                <a16:creationId xmlns:a16="http://schemas.microsoft.com/office/drawing/2014/main" id="{C68A11FF-D40D-1789-EE65-663BEAD8642B}"/>
              </a:ext>
            </a:extLst>
          </p:cNvPr>
          <p:cNvSpPr/>
          <p:nvPr/>
        </p:nvSpPr>
        <p:spPr>
          <a:xfrm rot="5400000">
            <a:off x="-6650982" y="4158359"/>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Joe Brown’s Lazy Dog </a:t>
            </a:r>
            <a:r>
              <a:rPr lang="en-US" sz="2800" b="1" spc="300" dirty="0" err="1">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jumpesNew</a:t>
            </a: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 Bunny Trail on Lunar</a:t>
            </a:r>
            <a:endParaRPr lang="en-US" sz="2800" b="1" spc="300" dirty="0">
              <a:ln w="38100">
                <a:solidFill>
                  <a:srgbClr val="96004B"/>
                </a:solidFill>
              </a:ln>
              <a:solidFill>
                <a:srgbClr val="96004B"/>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endParaRPr>
          </a:p>
        </p:txBody>
      </p:sp>
      <p:sp>
        <p:nvSpPr>
          <p:cNvPr id="6" name="Rectangle 5">
            <a:extLst>
              <a:ext uri="{FF2B5EF4-FFF2-40B4-BE49-F238E27FC236}">
                <a16:creationId xmlns:a16="http://schemas.microsoft.com/office/drawing/2014/main" id="{068CB3F3-F1FD-60F3-7F4D-883AF0ADE0C6}"/>
              </a:ext>
            </a:extLst>
          </p:cNvPr>
          <p:cNvSpPr/>
          <p:nvPr/>
        </p:nvSpPr>
        <p:spPr>
          <a:xfrm rot="16200000">
            <a:off x="5837911" y="4149063"/>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Joe Brown’s Lazy Dog </a:t>
            </a:r>
            <a:r>
              <a:rPr lang="en-US" sz="2800" b="1" spc="300" dirty="0" err="1">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jumpesNew</a:t>
            </a: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 Bunny Trail </a:t>
            </a:r>
            <a:r>
              <a:rPr lang="en-US" sz="2800" b="1" spc="300" dirty="0">
                <a:ln w="38100">
                  <a:solidFill>
                    <a:srgbClr val="6F3350"/>
                  </a:solidFill>
                </a:ln>
                <a:solidFill>
                  <a:srgbClr val="016A6F"/>
                </a:solidFill>
                <a:effectLst>
                  <a:glow rad="736600">
                    <a:schemeClr val="bg1">
                      <a:alpha val="66000"/>
                    </a:schemeClr>
                  </a:glow>
                  <a:outerShdw blurRad="50800" dist="39000" dir="5460000" algn="tl">
                    <a:srgbClr val="000000">
                      <a:alpha val="38000"/>
                    </a:srgbClr>
                  </a:outerShdw>
                </a:effectLst>
                <a:latin typeface="Eras Bold ITC" pitchFamily="34" charset="0"/>
              </a:rPr>
              <a:t>on Lunar</a:t>
            </a:r>
            <a:endParaRPr lang="en-US" sz="2800" b="1" spc="300" dirty="0">
              <a:ln w="38100">
                <a:solidFill>
                  <a:srgbClr val="96004B"/>
                </a:solidFill>
              </a:ln>
              <a:solidFill>
                <a:srgbClr val="96004B"/>
              </a:solidFill>
              <a:effectLst>
                <a:glow rad="736600">
                  <a:schemeClr val="bg1">
                    <a:alpha val="66000"/>
                  </a:schemeClr>
                </a:glow>
                <a:outerShdw blurRad="50800" dist="39000" dir="5460000" algn="tl">
                  <a:srgbClr val="000000">
                    <a:alpha val="38000"/>
                  </a:srgbClr>
                </a:outerShdw>
              </a:effectLst>
              <a:latin typeface="Eras Bold ITC" pitchFamily="34" charset="0"/>
            </a:endParaRPr>
          </a:p>
        </p:txBody>
      </p:sp>
      <p:sp>
        <p:nvSpPr>
          <p:cNvPr id="7" name="Rectangle 6">
            <a:extLst>
              <a:ext uri="{FF2B5EF4-FFF2-40B4-BE49-F238E27FC236}">
                <a16:creationId xmlns:a16="http://schemas.microsoft.com/office/drawing/2014/main" id="{FC1E38FE-A7AB-8A8C-2B4C-252C25285ADD}"/>
              </a:ext>
            </a:extLst>
          </p:cNvPr>
          <p:cNvSpPr/>
          <p:nvPr/>
        </p:nvSpPr>
        <p:spPr>
          <a:xfrm>
            <a:off x="-407081" y="-530707"/>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rPr>
              <a:t>Joe Brown’s Lazy Dog jumps New Bunny Trail on Lunar</a:t>
            </a:r>
            <a:endParaRPr lang="en-US" sz="2800" b="1" spc="300" dirty="0">
              <a:ln w="38100">
                <a:solidFill>
                  <a:srgbClr val="96004B"/>
                </a:solidFill>
              </a:ln>
              <a:solidFill>
                <a:srgbClr val="96004B"/>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endParaRPr>
          </a:p>
        </p:txBody>
      </p:sp>
      <p:pic>
        <p:nvPicPr>
          <p:cNvPr id="8" name="Picture 7" descr="C:\Users\Rae\Desktop\Best CCC Logo Clear with colors in circle SMS.png">
            <a:extLst>
              <a:ext uri="{FF2B5EF4-FFF2-40B4-BE49-F238E27FC236}">
                <a16:creationId xmlns:a16="http://schemas.microsoft.com/office/drawing/2014/main" id="{C3A9C04F-E116-4805-028E-057B91BCED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949" y="3145158"/>
            <a:ext cx="1746501" cy="1807143"/>
          </a:xfrm>
          <a:prstGeom prst="rect">
            <a:avLst/>
          </a:prstGeom>
          <a:noFill/>
          <a:effectLst>
            <a:glow rad="520700">
              <a:schemeClr val="accent1">
                <a:satMod val="175000"/>
                <a:alpha val="24000"/>
              </a:schemeClr>
            </a:glo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96DB96E-EACC-8673-3E8F-E2B38444FC31}"/>
              </a:ext>
            </a:extLst>
          </p:cNvPr>
          <p:cNvSpPr/>
          <p:nvPr/>
        </p:nvSpPr>
        <p:spPr>
          <a:xfrm rot="21047472">
            <a:off x="44110" y="-310337"/>
            <a:ext cx="7081362" cy="1669109"/>
          </a:xfrm>
          <a:prstGeom prst="rect">
            <a:avLst/>
          </a:prstGeom>
          <a:noFill/>
        </p:spPr>
        <p:txBody>
          <a:bodyPr wrap="none" lIns="91440" tIns="45720" rIns="91440" bIns="45720">
            <a:prstTxWarp prst="textCurveDown">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8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latin typeface="Algerian" pitchFamily="82" charset="0"/>
              </a:rPr>
              <a:t>happy </a:t>
            </a:r>
            <a:r>
              <a:rPr lang="en-US" sz="8000" b="1" dirty="0" err="1">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latin typeface="Algerian" pitchFamily="82" charset="0"/>
              </a:rPr>
              <a:t>passover</a:t>
            </a:r>
            <a:r>
              <a:rPr lang="en-US" sz="8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latin typeface="Algerian" pitchFamily="82" charset="0"/>
              </a:rPr>
              <a:t> </a:t>
            </a:r>
          </a:p>
        </p:txBody>
      </p:sp>
      <p:sp>
        <p:nvSpPr>
          <p:cNvPr id="10" name="Rectangle 9">
            <a:extLst>
              <a:ext uri="{FF2B5EF4-FFF2-40B4-BE49-F238E27FC236}">
                <a16:creationId xmlns:a16="http://schemas.microsoft.com/office/drawing/2014/main" id="{E13D3229-F440-553D-5E6B-795C983DCAB9}"/>
              </a:ext>
            </a:extLst>
          </p:cNvPr>
          <p:cNvSpPr/>
          <p:nvPr/>
        </p:nvSpPr>
        <p:spPr>
          <a:xfrm rot="21047472">
            <a:off x="1994107" y="1504289"/>
            <a:ext cx="5408530" cy="877868"/>
          </a:xfrm>
          <a:prstGeom prst="rect">
            <a:avLst/>
          </a:prstGeom>
          <a:noFill/>
        </p:spPr>
        <p:txBody>
          <a:bodyPr wrap="none" lIns="91440" tIns="45720" rIns="91440" bIns="45720">
            <a:prstTxWarp prst="textCanDown">
              <a:avLst/>
            </a:prstTxWarp>
            <a:spAutoFit/>
            <a:scene3d>
              <a:camera prst="orthographicFront"/>
              <a:lightRig rig="threePt" dir="t"/>
            </a:scene3d>
            <a:sp3d extrusionH="57150">
              <a:bevelT h="25400" prst="softRound"/>
            </a:sp3d>
          </a:bodyPr>
          <a:lstStyle/>
          <a:p>
            <a:pPr algn="ctr"/>
            <a:r>
              <a:rPr lang="en-US" sz="8000" b="1" dirty="0">
                <a:ln w="1905">
                  <a:solidFill>
                    <a:srgbClr val="002060"/>
                  </a:solidFill>
                </a:ln>
                <a:solidFill>
                  <a:srgbClr val="FF0066"/>
                </a:solidFill>
                <a:effectLst>
                  <a:innerShdw blurRad="69850" dist="43180" dir="5400000">
                    <a:srgbClr val="000000">
                      <a:alpha val="65000"/>
                    </a:srgbClr>
                  </a:innerShdw>
                </a:effectLst>
                <a:latin typeface="Algerian" pitchFamily="82" charset="0"/>
              </a:rPr>
              <a:t>Apr 2</a:t>
            </a:r>
            <a:r>
              <a:rPr lang="en-US" sz="8000" b="1" baseline="30000" dirty="0">
                <a:ln w="1905">
                  <a:solidFill>
                    <a:srgbClr val="002060"/>
                  </a:solidFill>
                </a:ln>
                <a:solidFill>
                  <a:srgbClr val="FF0066"/>
                </a:solidFill>
                <a:effectLst>
                  <a:innerShdw blurRad="69850" dist="43180" dir="5400000">
                    <a:srgbClr val="000000">
                      <a:alpha val="65000"/>
                    </a:srgbClr>
                  </a:innerShdw>
                </a:effectLst>
                <a:latin typeface="Algerian" pitchFamily="82" charset="0"/>
              </a:rPr>
              <a:t>nd</a:t>
            </a:r>
            <a:r>
              <a:rPr lang="en-US" sz="8000" b="1" dirty="0">
                <a:ln w="1905">
                  <a:solidFill>
                    <a:srgbClr val="002060"/>
                  </a:solidFill>
                </a:ln>
                <a:solidFill>
                  <a:srgbClr val="FF0066"/>
                </a:solidFill>
                <a:effectLst>
                  <a:innerShdw blurRad="69850" dist="43180" dir="5400000">
                    <a:srgbClr val="000000">
                      <a:alpha val="65000"/>
                    </a:srgbClr>
                  </a:innerShdw>
                </a:effectLst>
                <a:latin typeface="Algerian" pitchFamily="82" charset="0"/>
              </a:rPr>
              <a:t> </a:t>
            </a:r>
            <a:r>
              <a:rPr lang="en-US" sz="8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Sunday</a:t>
            </a:r>
            <a:endParaRPr lang="en-US" sz="8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139700" endPos="29000" dist="63500" dir="5400000" sy="-100000" algn="bl" rotWithShape="0"/>
              </a:effectLst>
              <a:latin typeface="Algerian" pitchFamily="82" charset="0"/>
            </a:endParaRPr>
          </a:p>
        </p:txBody>
      </p:sp>
      <p:pic>
        <p:nvPicPr>
          <p:cNvPr id="11" name="Picture 10" descr="C:\Users\Rae\Desktop\silver trumpets7.jpg">
            <a:extLst>
              <a:ext uri="{FF2B5EF4-FFF2-40B4-BE49-F238E27FC236}">
                <a16:creationId xmlns:a16="http://schemas.microsoft.com/office/drawing/2014/main" id="{DE499D70-D190-5064-27A5-BB62FB03B843}"/>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143" b="100000" l="0" r="100000"/>
                    </a14:imgEffect>
                  </a14:imgLayer>
                </a14:imgProps>
              </a:ext>
              <a:ext uri="{28A0092B-C50C-407E-A947-70E740481C1C}">
                <a14:useLocalDpi xmlns:a14="http://schemas.microsoft.com/office/drawing/2010/main"/>
              </a:ext>
            </a:extLst>
          </a:blip>
          <a:srcRect/>
          <a:stretch>
            <a:fillRect/>
          </a:stretch>
        </p:blipFill>
        <p:spPr bwMode="auto">
          <a:xfrm rot="21130045" flipH="1">
            <a:off x="-1177988" y="1713444"/>
            <a:ext cx="2320291" cy="16668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EB9CE66-42C2-8CA5-FEC9-290396140AD8}"/>
              </a:ext>
            </a:extLst>
          </p:cNvPr>
          <p:cNvSpPr/>
          <p:nvPr/>
        </p:nvSpPr>
        <p:spPr>
          <a:xfrm>
            <a:off x="703389" y="8273947"/>
            <a:ext cx="10380943"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The</a:t>
            </a:r>
            <a:r>
              <a:rPr lang="en-US" sz="3200" b="1" dirty="0">
                <a:ln w="11430">
                  <a:solidFill>
                    <a:schemeClr val="bg1"/>
                  </a:solidFill>
                </a:ln>
                <a:solidFill>
                  <a:srgbClr val="002060"/>
                </a:solidFill>
                <a:effectLst>
                  <a:outerShdw blurRad="50800" dist="39000" dir="5460000" algn="tl">
                    <a:srgbClr val="000000">
                      <a:alpha val="38000"/>
                    </a:srgbClr>
                  </a:outerShdw>
                </a:effectLst>
                <a:latin typeface="Comic Sans MS" pitchFamily="66"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tequfah</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shadow [for N America] </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was marked and verified on Mar 19</a:t>
            </a:r>
            <a:r>
              <a:rPr lang="en-US" sz="3600"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3600" b="1" dirty="0">
                <a:ln w="1905"/>
                <a:solidFill>
                  <a:srgbClr val="FF0066"/>
                </a:solidFill>
                <a:effectLst>
                  <a:innerShdw blurRad="69850" dist="43180" dir="5400000">
                    <a:srgbClr val="000000">
                      <a:alpha val="65000"/>
                    </a:srgbClr>
                  </a:innerShdw>
                </a:effectLst>
                <a:latin typeface="Comic Sans MS" pitchFamily="66" charset="0"/>
              </a:rPr>
              <a:t>Please download the updated </a:t>
            </a:r>
            <a:br>
              <a:rPr lang="en-US" sz="3600" b="1" dirty="0">
                <a:ln w="1905"/>
                <a:solidFill>
                  <a:srgbClr val="FF0066"/>
                </a:solidFill>
                <a:effectLst>
                  <a:innerShdw blurRad="69850" dist="43180" dir="5400000">
                    <a:srgbClr val="000000">
                      <a:alpha val="65000"/>
                    </a:srgbClr>
                  </a:innerShdw>
                </a:effectLst>
                <a:latin typeface="Comic Sans MS" pitchFamily="66" charset="0"/>
              </a:rPr>
            </a:br>
            <a:r>
              <a:rPr lang="en-US" sz="3600" b="1" dirty="0">
                <a:ln w="1905"/>
                <a:solidFill>
                  <a:srgbClr val="FF0066"/>
                </a:solidFill>
                <a:effectLst>
                  <a:innerShdw blurRad="69850" dist="43180" dir="5400000">
                    <a:srgbClr val="000000">
                      <a:alpha val="65000"/>
                    </a:srgbClr>
                  </a:innerShdw>
                </a:effectLst>
                <a:latin typeface="Comic Sans MS" pitchFamily="66" charset="0"/>
              </a:rPr>
              <a:t>Covenant Calendar for 2023-2024.  </a:t>
            </a:r>
            <a:br>
              <a:rPr lang="en-US" sz="3600" b="1" dirty="0">
                <a:ln w="1905"/>
                <a:solidFill>
                  <a:srgbClr val="FF0066"/>
                </a:solidFill>
                <a:effectLst>
                  <a:innerShdw blurRad="69850" dist="43180" dir="5400000">
                    <a:srgbClr val="000000">
                      <a:alpha val="65000"/>
                    </a:srgbClr>
                  </a:innerShdw>
                </a:effectLst>
                <a:latin typeface="Comic Sans MS" pitchFamily="66" charset="0"/>
              </a:rPr>
            </a:b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Several varieties are included with </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this newsletter and on the website.  </a:t>
            </a:r>
          </a:p>
        </p:txBody>
      </p:sp>
      <p:sp>
        <p:nvSpPr>
          <p:cNvPr id="13" name="Rectangle 12">
            <a:extLst>
              <a:ext uri="{FF2B5EF4-FFF2-40B4-BE49-F238E27FC236}">
                <a16:creationId xmlns:a16="http://schemas.microsoft.com/office/drawing/2014/main" id="{11585411-413B-C823-7219-3C210B1CCA89}"/>
              </a:ext>
            </a:extLst>
          </p:cNvPr>
          <p:cNvSpPr/>
          <p:nvPr/>
        </p:nvSpPr>
        <p:spPr>
          <a:xfrm rot="21047472">
            <a:off x="3340507" y="2546159"/>
            <a:ext cx="3416809" cy="800794"/>
          </a:xfrm>
          <a:prstGeom prst="rect">
            <a:avLst/>
          </a:prstGeom>
          <a:noFill/>
        </p:spPr>
        <p:txBody>
          <a:bodyPr wrap="none" lIns="91440" tIns="45720" rIns="91440" bIns="45720">
            <a:prstTxWarp prst="textCanDown">
              <a:avLst/>
            </a:prstTxWarp>
            <a:spAutoFit/>
            <a:scene3d>
              <a:camera prst="orthographicFront"/>
              <a:lightRig rig="threePt" dir="t"/>
            </a:scene3d>
            <a:sp3d extrusionH="57150">
              <a:bevelT h="25400" prst="softRound"/>
            </a:sp3d>
          </a:bodyPr>
          <a:lstStyle/>
          <a:p>
            <a:pPr algn="ctr"/>
            <a:r>
              <a:rPr lang="en-US" sz="7200" b="1" cap="none" spc="0" dirty="0">
                <a:ln w="1905">
                  <a:solidFill>
                    <a:srgbClr val="002060"/>
                  </a:solidFill>
                </a:ln>
                <a:solidFill>
                  <a:srgbClr val="FF0066"/>
                </a:solidFill>
                <a:effectLst>
                  <a:innerShdw blurRad="69850" dist="43180" dir="5400000">
                    <a:srgbClr val="000000">
                      <a:alpha val="65000"/>
                    </a:srgbClr>
                  </a:innerShdw>
                  <a:reflection blurRad="139700" endPos="29000" dist="63500" dir="5400000" sy="-100000" algn="bl" rotWithShape="0"/>
                </a:effectLst>
                <a:latin typeface="Algerian" pitchFamily="82" charset="0"/>
              </a:rPr>
              <a:t>- OR -</a:t>
            </a:r>
          </a:p>
        </p:txBody>
      </p:sp>
      <p:sp>
        <p:nvSpPr>
          <p:cNvPr id="14" name="Rectangle 13">
            <a:extLst>
              <a:ext uri="{FF2B5EF4-FFF2-40B4-BE49-F238E27FC236}">
                <a16:creationId xmlns:a16="http://schemas.microsoft.com/office/drawing/2014/main" id="{BFE8B7BB-5843-D448-8BCE-A971AA14AF1E}"/>
              </a:ext>
            </a:extLst>
          </p:cNvPr>
          <p:cNvSpPr/>
          <p:nvPr/>
        </p:nvSpPr>
        <p:spPr>
          <a:xfrm rot="21047472">
            <a:off x="8250761" y="9142847"/>
            <a:ext cx="3416809" cy="800794"/>
          </a:xfrm>
          <a:prstGeom prst="rect">
            <a:avLst/>
          </a:prstGeom>
          <a:noFill/>
        </p:spPr>
        <p:txBody>
          <a:bodyPr wrap="none" lIns="91440" tIns="45720" rIns="91440" bIns="45720">
            <a:prstTxWarp prst="textCanDown">
              <a:avLst/>
            </a:prstTxWarp>
            <a:spAutoFit/>
            <a:scene3d>
              <a:camera prst="orthographicFront"/>
              <a:lightRig rig="threePt" dir="t"/>
            </a:scene3d>
            <a:sp3d extrusionH="57150">
              <a:bevelT h="25400" prst="softRound"/>
            </a:sp3d>
          </a:bodyPr>
          <a:lstStyle/>
          <a:p>
            <a:pPr algn="ctr"/>
            <a:r>
              <a:rPr lang="en-US" sz="7200" b="1" cap="none" spc="0" dirty="0">
                <a:ln w="1905"/>
                <a:solidFill>
                  <a:srgbClr val="FF0066"/>
                </a:solidFill>
                <a:effectLst>
                  <a:innerShdw blurRad="69850" dist="43180" dir="5400000">
                    <a:srgbClr val="000000">
                      <a:alpha val="65000"/>
                    </a:srgbClr>
                  </a:innerShdw>
                  <a:reflection blurRad="139700" endPos="29000" dist="63500" dir="5400000" sy="-100000" algn="bl" rotWithShape="0"/>
                </a:effectLst>
                <a:latin typeface="Algerian" pitchFamily="82" charset="0"/>
              </a:rPr>
              <a:t>- Apr 9</a:t>
            </a:r>
            <a:r>
              <a:rPr lang="en-US" sz="7200" b="1" cap="none" spc="0" baseline="30000" dirty="0">
                <a:ln w="1905"/>
                <a:solidFill>
                  <a:srgbClr val="FF0066"/>
                </a:solidFill>
                <a:effectLst>
                  <a:innerShdw blurRad="69850" dist="43180" dir="5400000">
                    <a:srgbClr val="000000">
                      <a:alpha val="65000"/>
                    </a:srgbClr>
                  </a:innerShdw>
                  <a:reflection blurRad="139700" endPos="29000" dist="63500" dir="5400000" sy="-100000" algn="bl" rotWithShape="0"/>
                </a:effectLst>
                <a:latin typeface="Algerian" pitchFamily="82" charset="0"/>
              </a:rPr>
              <a:t>th</a:t>
            </a:r>
            <a:endParaRPr lang="en-US" sz="7200" b="1" cap="none" spc="0" dirty="0">
              <a:ln w="1905"/>
              <a:solidFill>
                <a:srgbClr val="FF0066"/>
              </a:solidFill>
              <a:effectLst>
                <a:innerShdw blurRad="69850" dist="43180" dir="5400000">
                  <a:srgbClr val="000000">
                    <a:alpha val="65000"/>
                  </a:srgbClr>
                </a:innerShdw>
                <a:reflection blurRad="139700" endPos="29000" dist="63500" dir="5400000" sy="-100000" algn="bl" rotWithShape="0"/>
              </a:effectLst>
              <a:latin typeface="Algerian" pitchFamily="82" charset="0"/>
            </a:endParaRPr>
          </a:p>
        </p:txBody>
      </p:sp>
      <p:sp>
        <p:nvSpPr>
          <p:cNvPr id="15" name="Rectangle 14">
            <a:extLst>
              <a:ext uri="{FF2B5EF4-FFF2-40B4-BE49-F238E27FC236}">
                <a16:creationId xmlns:a16="http://schemas.microsoft.com/office/drawing/2014/main" id="{0ED582F5-4E38-90EF-236F-7347979E7D78}"/>
              </a:ext>
            </a:extLst>
          </p:cNvPr>
          <p:cNvSpPr/>
          <p:nvPr/>
        </p:nvSpPr>
        <p:spPr>
          <a:xfrm rot="21047472">
            <a:off x="2534865" y="3651638"/>
            <a:ext cx="5408530" cy="877868"/>
          </a:xfrm>
          <a:prstGeom prst="rect">
            <a:avLst/>
          </a:prstGeom>
          <a:noFill/>
        </p:spPr>
        <p:txBody>
          <a:bodyPr wrap="none" lIns="91440" tIns="45720" rIns="91440" bIns="45720">
            <a:prstTxWarp prst="textCanDown">
              <a:avLst/>
            </a:prstTxWarp>
            <a:spAutoFit/>
            <a:scene3d>
              <a:camera prst="orthographicFront"/>
              <a:lightRig rig="threePt" dir="t"/>
            </a:scene3d>
            <a:sp3d extrusionH="57150">
              <a:bevelT h="25400" prst="softRound"/>
            </a:sp3d>
          </a:bodyPr>
          <a:lstStyle/>
          <a:p>
            <a:pPr algn="ctr"/>
            <a:r>
              <a:rPr lang="en-US" sz="8000" b="1" dirty="0">
                <a:ln w="1905">
                  <a:solidFill>
                    <a:srgbClr val="002060"/>
                  </a:solidFill>
                </a:ln>
                <a:solidFill>
                  <a:srgbClr val="FF0066"/>
                </a:solidFill>
                <a:effectLst>
                  <a:innerShdw blurRad="69850" dist="43180" dir="5400000">
                    <a:srgbClr val="000000">
                      <a:alpha val="65000"/>
                    </a:srgbClr>
                  </a:innerShdw>
                </a:effectLst>
                <a:latin typeface="Algerian" pitchFamily="82" charset="0"/>
              </a:rPr>
              <a:t>Apr 3</a:t>
            </a:r>
            <a:r>
              <a:rPr lang="en-US" sz="8000" b="1" baseline="30000" dirty="0">
                <a:ln w="1905">
                  <a:solidFill>
                    <a:srgbClr val="002060"/>
                  </a:solidFill>
                </a:ln>
                <a:solidFill>
                  <a:srgbClr val="FF0066"/>
                </a:solidFill>
                <a:effectLst>
                  <a:innerShdw blurRad="69850" dist="43180" dir="5400000">
                    <a:srgbClr val="000000">
                      <a:alpha val="65000"/>
                    </a:srgbClr>
                  </a:innerShdw>
                </a:effectLst>
                <a:latin typeface="Algerian" pitchFamily="82" charset="0"/>
              </a:rPr>
              <a:t>rd</a:t>
            </a:r>
            <a:r>
              <a:rPr lang="en-US" sz="8000" b="1" dirty="0">
                <a:ln w="1905">
                  <a:solidFill>
                    <a:srgbClr val="002060"/>
                  </a:solidFill>
                </a:ln>
                <a:solidFill>
                  <a:srgbClr val="FF0066"/>
                </a:solidFill>
                <a:effectLst>
                  <a:innerShdw blurRad="69850" dist="43180" dir="5400000">
                    <a:srgbClr val="000000">
                      <a:alpha val="65000"/>
                    </a:srgbClr>
                  </a:innerShdw>
                </a:effectLst>
                <a:latin typeface="Algerian" pitchFamily="82" charset="0"/>
              </a:rPr>
              <a:t> </a:t>
            </a:r>
            <a:r>
              <a:rPr lang="en-US" sz="8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8000" b="1" dirty="0" err="1">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monday</a:t>
            </a:r>
            <a:endParaRPr lang="en-US" sz="8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139700" endPos="29000" dist="63500" dir="5400000" sy="-100000" algn="bl" rotWithShape="0"/>
              </a:effectLst>
              <a:latin typeface="Algerian" pitchFamily="82" charset="0"/>
            </a:endParaRPr>
          </a:p>
        </p:txBody>
      </p:sp>
      <p:sp>
        <p:nvSpPr>
          <p:cNvPr id="16" name="Rectangle 15">
            <a:extLst>
              <a:ext uri="{FF2B5EF4-FFF2-40B4-BE49-F238E27FC236}">
                <a16:creationId xmlns:a16="http://schemas.microsoft.com/office/drawing/2014/main" id="{19D04FE6-E20F-5504-B268-EEFDCCA4D94A}"/>
              </a:ext>
            </a:extLst>
          </p:cNvPr>
          <p:cNvSpPr/>
          <p:nvPr/>
        </p:nvSpPr>
        <p:spPr>
          <a:xfrm rot="21047472">
            <a:off x="62533" y="4397062"/>
            <a:ext cx="11187260" cy="1682471"/>
          </a:xfrm>
          <a:prstGeom prst="rect">
            <a:avLst/>
          </a:prstGeom>
          <a:noFill/>
          <a:effectLst>
            <a:glow rad="228600">
              <a:schemeClr val="accent1">
                <a:satMod val="175000"/>
                <a:alpha val="40000"/>
              </a:schemeClr>
            </a:glow>
          </a:effectLst>
        </p:spPr>
        <p:txBody>
          <a:bodyPr wrap="none" lIns="91440" tIns="45720" rIns="91440" bIns="45720">
            <a:prstTxWarp prst="textCurveDown">
              <a:avLst/>
            </a:prstTxWarp>
            <a:spAutoFit/>
            <a:scene3d>
              <a:camera prst="orthographicFront"/>
              <a:lightRig rig="threePt" dir="t"/>
            </a:scene3d>
            <a:sp3d extrusionH="57150">
              <a:bevelT h="25400" prst="softRound"/>
            </a:sp3d>
          </a:bodyPr>
          <a:lstStyle/>
          <a:p>
            <a:pPr algn="ctr"/>
            <a:r>
              <a:rPr lang="en-US" sz="8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 </a:t>
            </a:r>
            <a:r>
              <a:rPr lang="en-US" sz="8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latin typeface="Algerian" pitchFamily="82" charset="0"/>
              </a:rPr>
              <a:t>depending where you are!</a:t>
            </a:r>
          </a:p>
        </p:txBody>
      </p:sp>
      <p:sp>
        <p:nvSpPr>
          <p:cNvPr id="17" name="Rectangle 16">
            <a:extLst>
              <a:ext uri="{FF2B5EF4-FFF2-40B4-BE49-F238E27FC236}">
                <a16:creationId xmlns:a16="http://schemas.microsoft.com/office/drawing/2014/main" id="{C9365ED0-C27E-1906-E1BF-FC51B6B80AE7}"/>
              </a:ext>
            </a:extLst>
          </p:cNvPr>
          <p:cNvSpPr/>
          <p:nvPr/>
        </p:nvSpPr>
        <p:spPr>
          <a:xfrm>
            <a:off x="5223947" y="5863493"/>
            <a:ext cx="5509678"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cap="none" spc="0" dirty="0">
                <a:ln/>
                <a:solidFill>
                  <a:srgbClr val="002060"/>
                </a:solidFill>
                <a:effectLst/>
                <a:latin typeface="Edwardian Script ITC" panose="030303020407070D0804" pitchFamily="66" charset="0"/>
              </a:rPr>
              <a:t>The End</a:t>
            </a:r>
          </a:p>
        </p:txBody>
      </p:sp>
    </p:spTree>
    <p:extLst>
      <p:ext uri="{BB962C8B-B14F-4D97-AF65-F5344CB8AC3E}">
        <p14:creationId xmlns:p14="http://schemas.microsoft.com/office/powerpoint/2010/main" val="37970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22" presetClass="entr" presetSubtype="8"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750"/>
                                        <p:tgtEl>
                                          <p:spTgt spid="16"/>
                                        </p:tgtEl>
                                      </p:cBhvr>
                                    </p:animEffect>
                                  </p:childTnLst>
                                </p:cTn>
                              </p:par>
                            </p:childTnLst>
                          </p:cTn>
                        </p:par>
                        <p:par>
                          <p:cTn id="26" fill="hold">
                            <p:stCondLst>
                              <p:cond delay="675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761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87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AA7DBF-6973-E509-03CC-1A40B45CCC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575" y="-8803029"/>
            <a:ext cx="10851243" cy="6215743"/>
          </a:xfrm>
          <a:prstGeom prst="rect">
            <a:avLst/>
          </a:prstGeom>
          <a:ln>
            <a:solidFill>
              <a:schemeClr val="tx1"/>
            </a:solidFill>
          </a:ln>
        </p:spPr>
      </p:pic>
      <p:pic>
        <p:nvPicPr>
          <p:cNvPr id="9" name="Picture 8">
            <a:extLst>
              <a:ext uri="{FF2B5EF4-FFF2-40B4-BE49-F238E27FC236}">
                <a16:creationId xmlns:a16="http://schemas.microsoft.com/office/drawing/2014/main" id="{EB6782BE-C1DE-1603-0FB0-53B93FD8A7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42086" y="-10807"/>
            <a:ext cx="15876219" cy="7283856"/>
          </a:xfrm>
          <a:prstGeom prst="rect">
            <a:avLst/>
          </a:prstGeom>
          <a:ln>
            <a:solidFill>
              <a:schemeClr val="tx1"/>
            </a:solidFill>
          </a:ln>
        </p:spPr>
      </p:pic>
      <p:grpSp>
        <p:nvGrpSpPr>
          <p:cNvPr id="2" name="Group 1">
            <a:extLst>
              <a:ext uri="{FF2B5EF4-FFF2-40B4-BE49-F238E27FC236}">
                <a16:creationId xmlns:a16="http://schemas.microsoft.com/office/drawing/2014/main" id="{4B1119DA-7004-4270-88C9-003C4A7CD6D8}"/>
              </a:ext>
            </a:extLst>
          </p:cNvPr>
          <p:cNvGrpSpPr/>
          <p:nvPr/>
        </p:nvGrpSpPr>
        <p:grpSpPr>
          <a:xfrm>
            <a:off x="-138015" y="-96229"/>
            <a:ext cx="6002537" cy="7050458"/>
            <a:chOff x="1138335" y="-725858"/>
            <a:chExt cx="6002537" cy="7050458"/>
          </a:xfrm>
        </p:grpSpPr>
        <p:pic>
          <p:nvPicPr>
            <p:cNvPr id="3" name="Picture 2">
              <a:extLst>
                <a:ext uri="{FF2B5EF4-FFF2-40B4-BE49-F238E27FC236}">
                  <a16:creationId xmlns:a16="http://schemas.microsoft.com/office/drawing/2014/main" id="{6F780469-3B43-4F0C-40C5-743D56CE633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38335" y="-725858"/>
              <a:ext cx="6002537" cy="6383707"/>
            </a:xfrm>
            <a:prstGeom prst="rect">
              <a:avLst/>
            </a:prstGeom>
            <a:ln>
              <a:noFill/>
            </a:ln>
          </p:spPr>
        </p:pic>
        <p:cxnSp>
          <p:nvCxnSpPr>
            <p:cNvPr id="4" name="Straight Arrow Connector 3">
              <a:extLst>
                <a:ext uri="{FF2B5EF4-FFF2-40B4-BE49-F238E27FC236}">
                  <a16:creationId xmlns:a16="http://schemas.microsoft.com/office/drawing/2014/main" id="{5179461C-AD86-71B1-F00D-0BEB59AA96EB}"/>
                </a:ext>
              </a:extLst>
            </p:cNvPr>
            <p:cNvCxnSpPr>
              <a:cxnSpLocks/>
            </p:cNvCxnSpPr>
            <p:nvPr/>
          </p:nvCxnSpPr>
          <p:spPr>
            <a:xfrm>
              <a:off x="4448175" y="-5578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8501440-70E9-CD28-D512-54AEFECD87A2}"/>
                </a:ext>
              </a:extLst>
            </p:cNvPr>
            <p:cNvCxnSpPr>
              <a:cxnSpLocks/>
            </p:cNvCxnSpPr>
            <p:nvPr/>
          </p:nvCxnSpPr>
          <p:spPr>
            <a:xfrm>
              <a:off x="3959225" y="-545186"/>
              <a:ext cx="0" cy="68697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515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1431F1-63A6-3C3C-91A7-A7EE92C5218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0296" b="89941" l="20592" r="89941"/>
                    </a14:imgEffect>
                  </a14:imgLayer>
                </a14:imgProps>
              </a:ext>
              <a:ext uri="{28A0092B-C50C-407E-A947-70E740481C1C}">
                <a14:useLocalDpi xmlns:a14="http://schemas.microsoft.com/office/drawing/2010/main"/>
              </a:ext>
            </a:extLst>
          </a:blip>
          <a:srcRect l="20000" t="28890" r="9630" b="11480"/>
          <a:stretch/>
        </p:blipFill>
        <p:spPr>
          <a:xfrm>
            <a:off x="-2667899" y="-3245256"/>
            <a:ext cx="11923097" cy="10103256"/>
          </a:xfrm>
          <a:prstGeom prst="rect">
            <a:avLst/>
          </a:prstGeom>
        </p:spPr>
      </p:pic>
      <p:cxnSp>
        <p:nvCxnSpPr>
          <p:cNvPr id="10" name="Straight Arrow Connector 9">
            <a:extLst>
              <a:ext uri="{FF2B5EF4-FFF2-40B4-BE49-F238E27FC236}">
                <a16:creationId xmlns:a16="http://schemas.microsoft.com/office/drawing/2014/main" id="{226B5568-B3BA-0C24-8DDF-CAE1A1FB4ABD}"/>
              </a:ext>
            </a:extLst>
          </p:cNvPr>
          <p:cNvCxnSpPr>
            <a:cxnSpLocks/>
          </p:cNvCxnSpPr>
          <p:nvPr/>
        </p:nvCxnSpPr>
        <p:spPr>
          <a:xfrm>
            <a:off x="5238750" y="-5578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EA8383-FD22-6C9C-36A3-C64E51CB2F98}"/>
              </a:ext>
            </a:extLst>
          </p:cNvPr>
          <p:cNvCxnSpPr>
            <a:cxnSpLocks/>
          </p:cNvCxnSpPr>
          <p:nvPr/>
        </p:nvCxnSpPr>
        <p:spPr>
          <a:xfrm>
            <a:off x="3359150" y="-545186"/>
            <a:ext cx="0" cy="68697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2AA7DBF-6973-E509-03CC-1A40B45CCC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4575" y="-8803029"/>
            <a:ext cx="10851243" cy="6215743"/>
          </a:xfrm>
          <a:prstGeom prst="rect">
            <a:avLst/>
          </a:prstGeom>
          <a:ln>
            <a:solidFill>
              <a:schemeClr val="tx1"/>
            </a:solidFill>
          </a:ln>
        </p:spPr>
      </p:pic>
      <p:pic>
        <p:nvPicPr>
          <p:cNvPr id="9" name="Picture 8">
            <a:extLst>
              <a:ext uri="{FF2B5EF4-FFF2-40B4-BE49-F238E27FC236}">
                <a16:creationId xmlns:a16="http://schemas.microsoft.com/office/drawing/2014/main" id="{EB6782BE-C1DE-1603-0FB0-53B93FD8A7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993527" y="-3245256"/>
            <a:ext cx="11457039" cy="5256379"/>
          </a:xfrm>
          <a:prstGeom prst="rect">
            <a:avLst/>
          </a:prstGeom>
          <a:ln>
            <a:solidFill>
              <a:schemeClr val="tx1"/>
            </a:solidFill>
          </a:ln>
        </p:spPr>
      </p:pic>
      <p:sp>
        <p:nvSpPr>
          <p:cNvPr id="14" name="Rectangle 13">
            <a:extLst>
              <a:ext uri="{FF2B5EF4-FFF2-40B4-BE49-F238E27FC236}">
                <a16:creationId xmlns:a16="http://schemas.microsoft.com/office/drawing/2014/main" id="{5019A7F0-C83F-B0D1-A4BC-2655E0DED2EB}"/>
              </a:ext>
            </a:extLst>
          </p:cNvPr>
          <p:cNvSpPr/>
          <p:nvPr/>
        </p:nvSpPr>
        <p:spPr>
          <a:xfrm>
            <a:off x="3800299" y="-1077673"/>
            <a:ext cx="750526"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rgbClr val="FF0000"/>
                </a:solidFill>
                <a:effectLst/>
              </a:rPr>
              <a:t>F</a:t>
            </a:r>
          </a:p>
        </p:txBody>
      </p:sp>
      <p:sp>
        <p:nvSpPr>
          <p:cNvPr id="15" name="Rectangle 14">
            <a:extLst>
              <a:ext uri="{FF2B5EF4-FFF2-40B4-BE49-F238E27FC236}">
                <a16:creationId xmlns:a16="http://schemas.microsoft.com/office/drawing/2014/main" id="{B2249A73-A9A8-5A98-8245-2401BE069B88}"/>
              </a:ext>
            </a:extLst>
          </p:cNvPr>
          <p:cNvSpPr/>
          <p:nvPr/>
        </p:nvSpPr>
        <p:spPr>
          <a:xfrm>
            <a:off x="4723119" y="4885923"/>
            <a:ext cx="50206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FF0000"/>
                </a:solidFill>
                <a:effectLst/>
              </a:rPr>
              <a:t>F</a:t>
            </a:r>
          </a:p>
        </p:txBody>
      </p:sp>
      <p:sp>
        <p:nvSpPr>
          <p:cNvPr id="16" name="Oval 15">
            <a:extLst>
              <a:ext uri="{FF2B5EF4-FFF2-40B4-BE49-F238E27FC236}">
                <a16:creationId xmlns:a16="http://schemas.microsoft.com/office/drawing/2014/main" id="{11710E28-BFA5-53AC-6223-136191324502}"/>
              </a:ext>
            </a:extLst>
          </p:cNvPr>
          <p:cNvSpPr/>
          <p:nvPr/>
        </p:nvSpPr>
        <p:spPr>
          <a:xfrm>
            <a:off x="4723119" y="4495800"/>
            <a:ext cx="579975" cy="3901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B1119DA-7004-4270-88C9-003C4A7CD6D8}"/>
              </a:ext>
            </a:extLst>
          </p:cNvPr>
          <p:cNvGrpSpPr/>
          <p:nvPr/>
        </p:nvGrpSpPr>
        <p:grpSpPr>
          <a:xfrm>
            <a:off x="7882035" y="0"/>
            <a:ext cx="6002537" cy="7050458"/>
            <a:chOff x="1138335" y="-725858"/>
            <a:chExt cx="6002537" cy="7050458"/>
          </a:xfrm>
        </p:grpSpPr>
        <p:pic>
          <p:nvPicPr>
            <p:cNvPr id="3" name="Picture 2">
              <a:extLst>
                <a:ext uri="{FF2B5EF4-FFF2-40B4-BE49-F238E27FC236}">
                  <a16:creationId xmlns:a16="http://schemas.microsoft.com/office/drawing/2014/main" id="{6F780469-3B43-4F0C-40C5-743D56CE6330}"/>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a:off x="1138335" y="-725858"/>
              <a:ext cx="6002537" cy="6383707"/>
            </a:xfrm>
            <a:prstGeom prst="rect">
              <a:avLst/>
            </a:prstGeom>
            <a:ln>
              <a:noFill/>
            </a:ln>
          </p:spPr>
        </p:pic>
        <p:cxnSp>
          <p:nvCxnSpPr>
            <p:cNvPr id="4" name="Straight Arrow Connector 3">
              <a:extLst>
                <a:ext uri="{FF2B5EF4-FFF2-40B4-BE49-F238E27FC236}">
                  <a16:creationId xmlns:a16="http://schemas.microsoft.com/office/drawing/2014/main" id="{5179461C-AD86-71B1-F00D-0BEB59AA96EB}"/>
                </a:ext>
              </a:extLst>
            </p:cNvPr>
            <p:cNvCxnSpPr>
              <a:cxnSpLocks/>
            </p:cNvCxnSpPr>
            <p:nvPr/>
          </p:nvCxnSpPr>
          <p:spPr>
            <a:xfrm>
              <a:off x="4343400" y="-5578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8501440-70E9-CD28-D512-54AEFECD87A2}"/>
                </a:ext>
              </a:extLst>
            </p:cNvPr>
            <p:cNvCxnSpPr>
              <a:cxnSpLocks/>
            </p:cNvCxnSpPr>
            <p:nvPr/>
          </p:nvCxnSpPr>
          <p:spPr>
            <a:xfrm>
              <a:off x="3854450" y="-545186"/>
              <a:ext cx="0" cy="68697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79386800-0978-9519-C434-BE09655F540C}"/>
              </a:ext>
            </a:extLst>
          </p:cNvPr>
          <p:cNvCxnSpPr>
            <a:cxnSpLocks/>
          </p:cNvCxnSpPr>
          <p:nvPr/>
        </p:nvCxnSpPr>
        <p:spPr>
          <a:xfrm>
            <a:off x="5391150" y="-4054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FD75E2A-6A28-D122-881B-F6F34EDEAA5E}"/>
              </a:ext>
            </a:extLst>
          </p:cNvPr>
          <p:cNvCxnSpPr>
            <a:cxnSpLocks/>
          </p:cNvCxnSpPr>
          <p:nvPr/>
        </p:nvCxnSpPr>
        <p:spPr>
          <a:xfrm>
            <a:off x="3511550" y="-392786"/>
            <a:ext cx="0" cy="68697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859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1431F1-63A6-3C3C-91A7-A7EE92C5218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0296" b="89941" l="20592" r="89941"/>
                    </a14:imgEffect>
                  </a14:imgLayer>
                </a14:imgProps>
              </a:ext>
              <a:ext uri="{28A0092B-C50C-407E-A947-70E740481C1C}">
                <a14:useLocalDpi xmlns:a14="http://schemas.microsoft.com/office/drawing/2010/main"/>
              </a:ext>
            </a:extLst>
          </a:blip>
          <a:srcRect l="20000" t="28890" r="9630" b="11480"/>
          <a:stretch/>
        </p:blipFill>
        <p:spPr>
          <a:xfrm>
            <a:off x="-2667899" y="-3245256"/>
            <a:ext cx="11923097" cy="10103256"/>
          </a:xfrm>
          <a:prstGeom prst="rect">
            <a:avLst/>
          </a:prstGeom>
        </p:spPr>
      </p:pic>
      <p:pic>
        <p:nvPicPr>
          <p:cNvPr id="8" name="Picture 7">
            <a:extLst>
              <a:ext uri="{FF2B5EF4-FFF2-40B4-BE49-F238E27FC236}">
                <a16:creationId xmlns:a16="http://schemas.microsoft.com/office/drawing/2014/main" id="{9BD93DCB-F978-B050-69EB-8A337A8B024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8948" t="5358" r="7992" b="17704"/>
          <a:stretch/>
        </p:blipFill>
        <p:spPr>
          <a:xfrm>
            <a:off x="8832851" y="1181100"/>
            <a:ext cx="8895456" cy="5708578"/>
          </a:xfrm>
          <a:prstGeom prst="rect">
            <a:avLst/>
          </a:prstGeom>
        </p:spPr>
      </p:pic>
      <p:cxnSp>
        <p:nvCxnSpPr>
          <p:cNvPr id="10" name="Straight Arrow Connector 9">
            <a:extLst>
              <a:ext uri="{FF2B5EF4-FFF2-40B4-BE49-F238E27FC236}">
                <a16:creationId xmlns:a16="http://schemas.microsoft.com/office/drawing/2014/main" id="{226B5568-B3BA-0C24-8DDF-CAE1A1FB4ABD}"/>
              </a:ext>
            </a:extLst>
          </p:cNvPr>
          <p:cNvCxnSpPr>
            <a:cxnSpLocks/>
          </p:cNvCxnSpPr>
          <p:nvPr/>
        </p:nvCxnSpPr>
        <p:spPr>
          <a:xfrm>
            <a:off x="5238750" y="-5578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EA8383-FD22-6C9C-36A3-C64E51CB2F98}"/>
              </a:ext>
            </a:extLst>
          </p:cNvPr>
          <p:cNvCxnSpPr>
            <a:cxnSpLocks/>
          </p:cNvCxnSpPr>
          <p:nvPr/>
        </p:nvCxnSpPr>
        <p:spPr>
          <a:xfrm>
            <a:off x="3359150" y="-545186"/>
            <a:ext cx="0" cy="68697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2AA7DBF-6973-E509-03CC-1A40B45CCC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54575" y="-8803029"/>
            <a:ext cx="10851243" cy="6215743"/>
          </a:xfrm>
          <a:prstGeom prst="rect">
            <a:avLst/>
          </a:prstGeom>
          <a:ln>
            <a:solidFill>
              <a:schemeClr val="tx1"/>
            </a:solidFill>
          </a:ln>
        </p:spPr>
      </p:pic>
      <p:pic>
        <p:nvPicPr>
          <p:cNvPr id="9" name="Picture 8">
            <a:extLst>
              <a:ext uri="{FF2B5EF4-FFF2-40B4-BE49-F238E27FC236}">
                <a16:creationId xmlns:a16="http://schemas.microsoft.com/office/drawing/2014/main" id="{EB6782BE-C1DE-1603-0FB0-53B93FD8A7D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708277" y="-5215476"/>
            <a:ext cx="11457039" cy="5256379"/>
          </a:xfrm>
          <a:prstGeom prst="rect">
            <a:avLst/>
          </a:prstGeom>
          <a:ln>
            <a:solidFill>
              <a:schemeClr val="tx1"/>
            </a:solidFill>
          </a:ln>
        </p:spPr>
      </p:pic>
      <p:sp>
        <p:nvSpPr>
          <p:cNvPr id="14" name="Rectangle 13">
            <a:extLst>
              <a:ext uri="{FF2B5EF4-FFF2-40B4-BE49-F238E27FC236}">
                <a16:creationId xmlns:a16="http://schemas.microsoft.com/office/drawing/2014/main" id="{5019A7F0-C83F-B0D1-A4BC-2655E0DED2EB}"/>
              </a:ext>
            </a:extLst>
          </p:cNvPr>
          <p:cNvSpPr/>
          <p:nvPr/>
        </p:nvSpPr>
        <p:spPr>
          <a:xfrm>
            <a:off x="3800299" y="-1077673"/>
            <a:ext cx="750526"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rgbClr val="FF0000"/>
                </a:solidFill>
                <a:effectLst/>
              </a:rPr>
              <a:t>F</a:t>
            </a:r>
          </a:p>
        </p:txBody>
      </p:sp>
      <p:sp>
        <p:nvSpPr>
          <p:cNvPr id="15" name="Rectangle 14">
            <a:extLst>
              <a:ext uri="{FF2B5EF4-FFF2-40B4-BE49-F238E27FC236}">
                <a16:creationId xmlns:a16="http://schemas.microsoft.com/office/drawing/2014/main" id="{B2249A73-A9A8-5A98-8245-2401BE069B88}"/>
              </a:ext>
            </a:extLst>
          </p:cNvPr>
          <p:cNvSpPr/>
          <p:nvPr/>
        </p:nvSpPr>
        <p:spPr>
          <a:xfrm>
            <a:off x="4723119" y="4885923"/>
            <a:ext cx="50206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FF0000"/>
                </a:solidFill>
                <a:effectLst/>
              </a:rPr>
              <a:t>F</a:t>
            </a:r>
          </a:p>
        </p:txBody>
      </p:sp>
      <p:sp>
        <p:nvSpPr>
          <p:cNvPr id="16" name="Oval 15">
            <a:extLst>
              <a:ext uri="{FF2B5EF4-FFF2-40B4-BE49-F238E27FC236}">
                <a16:creationId xmlns:a16="http://schemas.microsoft.com/office/drawing/2014/main" id="{11710E28-BFA5-53AC-6223-136191324502}"/>
              </a:ext>
            </a:extLst>
          </p:cNvPr>
          <p:cNvSpPr/>
          <p:nvPr/>
        </p:nvSpPr>
        <p:spPr>
          <a:xfrm>
            <a:off x="4723119" y="4495800"/>
            <a:ext cx="579975" cy="3901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7BE340C-12CA-FCDC-366A-75D5FAF94C2D}"/>
              </a:ext>
            </a:extLst>
          </p:cNvPr>
          <p:cNvCxnSpPr>
            <a:cxnSpLocks/>
          </p:cNvCxnSpPr>
          <p:nvPr/>
        </p:nvCxnSpPr>
        <p:spPr>
          <a:xfrm>
            <a:off x="14249400" y="-4054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6B2A60-59C2-159F-8645-CF0FCDD5088B}"/>
              </a:ext>
            </a:extLst>
          </p:cNvPr>
          <p:cNvCxnSpPr>
            <a:cxnSpLocks/>
          </p:cNvCxnSpPr>
          <p:nvPr/>
        </p:nvCxnSpPr>
        <p:spPr>
          <a:xfrm flipH="1">
            <a:off x="11084896" y="-392786"/>
            <a:ext cx="656254" cy="68570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600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0BDB8D-D63B-B17C-0132-D87864D6DF16}"/>
              </a:ext>
            </a:extLst>
          </p:cNvPr>
          <p:cNvGrpSpPr/>
          <p:nvPr/>
        </p:nvGrpSpPr>
        <p:grpSpPr>
          <a:xfrm>
            <a:off x="331709" y="-161926"/>
            <a:ext cx="8941832" cy="12875035"/>
            <a:chOff x="493634" y="1530634"/>
            <a:chExt cx="4304955" cy="4578325"/>
          </a:xfrm>
        </p:grpSpPr>
        <p:pic>
          <p:nvPicPr>
            <p:cNvPr id="2" name="Picture 1">
              <a:extLst>
                <a:ext uri="{FF2B5EF4-FFF2-40B4-BE49-F238E27FC236}">
                  <a16:creationId xmlns:a16="http://schemas.microsoft.com/office/drawing/2014/main" id="{EB0CF049-D820-63E7-E95E-CE0CE4421D6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p:blipFill>
          <p:spPr>
            <a:xfrm>
              <a:off x="493634" y="1530634"/>
              <a:ext cx="4304955" cy="4578325"/>
            </a:xfrm>
            <a:prstGeom prst="rect">
              <a:avLst/>
            </a:prstGeom>
            <a:ln>
              <a:noFill/>
            </a:ln>
          </p:spPr>
        </p:pic>
        <p:cxnSp>
          <p:nvCxnSpPr>
            <p:cNvPr id="3" name="Straight Connector 2">
              <a:extLst>
                <a:ext uri="{FF2B5EF4-FFF2-40B4-BE49-F238E27FC236}">
                  <a16:creationId xmlns:a16="http://schemas.microsoft.com/office/drawing/2014/main" id="{ED362F30-C219-4022-59F1-F7946123440A}"/>
                </a:ext>
              </a:extLst>
            </p:cNvPr>
            <p:cNvCxnSpPr>
              <a:cxnSpLocks/>
            </p:cNvCxnSpPr>
            <p:nvPr/>
          </p:nvCxnSpPr>
          <p:spPr>
            <a:xfrm>
              <a:off x="635000" y="3819797"/>
              <a:ext cx="40767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4E63B1-1B77-C3CD-0A24-5FA9E8CCB7FE}"/>
                </a:ext>
              </a:extLst>
            </p:cNvPr>
            <p:cNvCxnSpPr>
              <a:cxnSpLocks/>
            </p:cNvCxnSpPr>
            <p:nvPr/>
          </p:nvCxnSpPr>
          <p:spPr>
            <a:xfrm>
              <a:off x="615950" y="4410347"/>
              <a:ext cx="40767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1581CF5-6796-FAE7-7065-6A52FEC475BA}"/>
                </a:ext>
              </a:extLst>
            </p:cNvPr>
            <p:cNvCxnSpPr>
              <a:cxnSpLocks/>
            </p:cNvCxnSpPr>
            <p:nvPr/>
          </p:nvCxnSpPr>
          <p:spPr>
            <a:xfrm>
              <a:off x="635000" y="4969147"/>
              <a:ext cx="4076700" cy="0"/>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41C23252-6C8D-D328-5036-E8F53896AFE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8948" t="5358" r="7992" b="17704"/>
          <a:stretch/>
        </p:blipFill>
        <p:spPr>
          <a:xfrm>
            <a:off x="3376402" y="4013606"/>
            <a:ext cx="3557797" cy="2138592"/>
          </a:xfrm>
          <a:prstGeom prst="rect">
            <a:avLst/>
          </a:prstGeom>
        </p:spPr>
      </p:pic>
      <p:cxnSp>
        <p:nvCxnSpPr>
          <p:cNvPr id="14" name="Straight Arrow Connector 13">
            <a:extLst>
              <a:ext uri="{FF2B5EF4-FFF2-40B4-BE49-F238E27FC236}">
                <a16:creationId xmlns:a16="http://schemas.microsoft.com/office/drawing/2014/main" id="{613D7248-C646-A64E-821D-78DC10C8BD3F}"/>
              </a:ext>
            </a:extLst>
          </p:cNvPr>
          <p:cNvCxnSpPr/>
          <p:nvPr/>
        </p:nvCxnSpPr>
        <p:spPr>
          <a:xfrm>
            <a:off x="9658350" y="711708"/>
            <a:ext cx="0" cy="563880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185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1C6520-BBA2-67FC-46D1-AC77BC1FA4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744" y="-567986"/>
            <a:ext cx="16186012" cy="7425986"/>
          </a:xfrm>
          <a:prstGeom prst="rect">
            <a:avLst/>
          </a:prstGeom>
          <a:ln>
            <a:solidFill>
              <a:schemeClr val="tx1"/>
            </a:solidFill>
          </a:ln>
        </p:spPr>
      </p:pic>
      <p:pic>
        <p:nvPicPr>
          <p:cNvPr id="3" name="Picture 2">
            <a:extLst>
              <a:ext uri="{FF2B5EF4-FFF2-40B4-BE49-F238E27FC236}">
                <a16:creationId xmlns:a16="http://schemas.microsoft.com/office/drawing/2014/main" id="{A47D9D93-963F-613C-B80D-E3B894239F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650" y="7376943"/>
            <a:ext cx="10972800" cy="6858000"/>
          </a:xfrm>
          <a:prstGeom prst="rect">
            <a:avLst/>
          </a:prstGeom>
        </p:spPr>
      </p:pic>
      <p:grpSp>
        <p:nvGrpSpPr>
          <p:cNvPr id="6" name="Group 5">
            <a:extLst>
              <a:ext uri="{FF2B5EF4-FFF2-40B4-BE49-F238E27FC236}">
                <a16:creationId xmlns:a16="http://schemas.microsoft.com/office/drawing/2014/main" id="{F174C9CB-D616-3E58-9289-5F9E58635901}"/>
              </a:ext>
            </a:extLst>
          </p:cNvPr>
          <p:cNvGrpSpPr/>
          <p:nvPr/>
        </p:nvGrpSpPr>
        <p:grpSpPr>
          <a:xfrm>
            <a:off x="1138335" y="-725858"/>
            <a:ext cx="6002537" cy="7050458"/>
            <a:chOff x="1138335" y="-725858"/>
            <a:chExt cx="6002537" cy="7050458"/>
          </a:xfrm>
        </p:grpSpPr>
        <p:pic>
          <p:nvPicPr>
            <p:cNvPr id="8" name="Picture 7">
              <a:extLst>
                <a:ext uri="{FF2B5EF4-FFF2-40B4-BE49-F238E27FC236}">
                  <a16:creationId xmlns:a16="http://schemas.microsoft.com/office/drawing/2014/main" id="{F13F7C88-05F1-0C0F-2B1F-806ED1E8820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38335" y="-725858"/>
              <a:ext cx="6002537" cy="6383707"/>
            </a:xfrm>
            <a:prstGeom prst="rect">
              <a:avLst/>
            </a:prstGeom>
            <a:ln>
              <a:noFill/>
            </a:ln>
          </p:spPr>
        </p:pic>
        <p:cxnSp>
          <p:nvCxnSpPr>
            <p:cNvPr id="4" name="Straight Arrow Connector 3">
              <a:extLst>
                <a:ext uri="{FF2B5EF4-FFF2-40B4-BE49-F238E27FC236}">
                  <a16:creationId xmlns:a16="http://schemas.microsoft.com/office/drawing/2014/main" id="{943A8114-4B8E-7175-40E5-96B4B574ED0E}"/>
                </a:ext>
              </a:extLst>
            </p:cNvPr>
            <p:cNvCxnSpPr>
              <a:cxnSpLocks/>
            </p:cNvCxnSpPr>
            <p:nvPr/>
          </p:nvCxnSpPr>
          <p:spPr>
            <a:xfrm>
              <a:off x="4343400" y="-557886"/>
              <a:ext cx="0" cy="68697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E3B28CA-7D42-0F36-48F8-922EAE5CBCA6}"/>
                </a:ext>
              </a:extLst>
            </p:cNvPr>
            <p:cNvCxnSpPr>
              <a:cxnSpLocks/>
            </p:cNvCxnSpPr>
            <p:nvPr/>
          </p:nvCxnSpPr>
          <p:spPr>
            <a:xfrm>
              <a:off x="3854450" y="-545186"/>
              <a:ext cx="0" cy="6869786"/>
            </a:xfrm>
            <a:prstGeom prst="straightConnector1">
              <a:avLst/>
            </a:prstGeom>
            <a:ln w="381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374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FF">
            <a:alpha val="1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5A4E-E4CE-9093-F4CF-6013FECDA630}"/>
              </a:ext>
            </a:extLst>
          </p:cNvPr>
          <p:cNvSpPr>
            <a:spLocks noGrp="1"/>
          </p:cNvSpPr>
          <p:nvPr>
            <p:ph type="title"/>
          </p:nvPr>
        </p:nvSpPr>
        <p:spPr>
          <a:xfrm>
            <a:off x="320407" y="252555"/>
            <a:ext cx="10515600" cy="1619123"/>
          </a:xfrm>
        </p:spPr>
        <p:txBody>
          <a:bodyPr>
            <a:normAutofit fontScale="90000"/>
          </a:bodyPr>
          <a:lstStyle/>
          <a:p>
            <a:r>
              <a:rPr lang="en-US" b="1" dirty="0">
                <a:solidFill>
                  <a:srgbClr val="002060"/>
                </a:solidFill>
                <a:effectLst>
                  <a:outerShdw blurRad="38100" dist="38100" dir="2700000" algn="tl">
                    <a:srgbClr val="000000">
                      <a:alpha val="43137"/>
                    </a:srgbClr>
                  </a:outerShdw>
                </a:effectLst>
              </a:rPr>
              <a:t>What do you think about this?  </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Why are all of us not celebrating </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Sabbath at the exact same time?</a:t>
            </a:r>
          </a:p>
        </p:txBody>
      </p:sp>
      <p:sp>
        <p:nvSpPr>
          <p:cNvPr id="3" name="Content Placeholder 2">
            <a:extLst>
              <a:ext uri="{FF2B5EF4-FFF2-40B4-BE49-F238E27FC236}">
                <a16:creationId xmlns:a16="http://schemas.microsoft.com/office/drawing/2014/main" id="{9CE66744-043C-EAA3-5895-FD76F6DCC4CF}"/>
              </a:ext>
            </a:extLst>
          </p:cNvPr>
          <p:cNvSpPr>
            <a:spLocks noGrp="1"/>
          </p:cNvSpPr>
          <p:nvPr>
            <p:ph idx="1"/>
          </p:nvPr>
        </p:nvSpPr>
        <p:spPr>
          <a:xfrm>
            <a:off x="320407" y="2024332"/>
            <a:ext cx="6740579" cy="4478370"/>
          </a:xfrm>
        </p:spPr>
        <p:txBody>
          <a:bodyPr>
            <a:normAutofit lnSpcReduction="10000"/>
          </a:bodyPr>
          <a:lstStyle/>
          <a:p>
            <a:r>
              <a:rPr lang="en-US" dirty="0"/>
              <a:t>While the sun is still shining brightly in AB and BC, some are nearing the end of their Shabbat Day Season in the South Pacific.</a:t>
            </a:r>
          </a:p>
          <a:p>
            <a:r>
              <a:rPr lang="en-US" dirty="0"/>
              <a:t>Most of us understand that due to the “man-made” International Date Line [IDL] and the Roman midnight-day start, that Sabbath is celebrated by many around </a:t>
            </a:r>
            <a:br>
              <a:rPr lang="en-US" dirty="0"/>
            </a:br>
            <a:r>
              <a:rPr lang="en-US" dirty="0"/>
              <a:t>the world before Sabbath reaches us in North America.</a:t>
            </a:r>
          </a:p>
          <a:p>
            <a:r>
              <a:rPr lang="en-US" dirty="0"/>
              <a:t>The IDL has been placed by “man” in a location that would be the least disruptive for the economic system of the world. </a:t>
            </a:r>
          </a:p>
          <a:p>
            <a:endParaRPr lang="en-US" dirty="0"/>
          </a:p>
        </p:txBody>
      </p:sp>
      <p:pic>
        <p:nvPicPr>
          <p:cNvPr id="5" name="Picture 4">
            <a:extLst>
              <a:ext uri="{FF2B5EF4-FFF2-40B4-BE49-F238E27FC236}">
                <a16:creationId xmlns:a16="http://schemas.microsoft.com/office/drawing/2014/main" id="{A9E5F601-AC84-E946-B021-79541C2FEA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9227" y="1498294"/>
            <a:ext cx="4522366" cy="4994581"/>
          </a:xfrm>
          <a:prstGeom prst="rect">
            <a:avLst/>
          </a:prstGeom>
          <a:ln>
            <a:solidFill>
              <a:schemeClr val="tx1"/>
            </a:solidFill>
          </a:ln>
        </p:spPr>
      </p:pic>
    </p:spTree>
    <p:extLst>
      <p:ext uri="{BB962C8B-B14F-4D97-AF65-F5344CB8AC3E}">
        <p14:creationId xmlns:p14="http://schemas.microsoft.com/office/powerpoint/2010/main" val="2350669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450" y="149948"/>
            <a:ext cx="10984230" cy="6558103"/>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802" y="-5969433"/>
            <a:ext cx="11650248" cy="684029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658350" y="711708"/>
            <a:ext cx="0" cy="563880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D6203F-4EF0-61E4-FE1A-43FB0E60210D}"/>
              </a:ext>
            </a:extLst>
          </p:cNvPr>
          <p:cNvSpPr txBox="1"/>
          <p:nvPr/>
        </p:nvSpPr>
        <p:spPr>
          <a:xfrm>
            <a:off x="5285234" y="4319183"/>
            <a:ext cx="3794758" cy="1200329"/>
          </a:xfrm>
          <a:prstGeom prst="rect">
            <a:avLst/>
          </a:prstGeom>
          <a:noFill/>
        </p:spPr>
        <p:txBody>
          <a:bodyPr wrap="square" rtlCol="0">
            <a:spAutoFit/>
          </a:bodyPr>
          <a:lstStyle/>
          <a:p>
            <a:r>
              <a:rPr lang="en-US" b="1" dirty="0">
                <a:solidFill>
                  <a:schemeClr val="bg1"/>
                </a:solidFill>
              </a:rPr>
              <a:t>2023 </a:t>
            </a:r>
            <a:r>
              <a:rPr lang="en-US" b="1" dirty="0" err="1">
                <a:solidFill>
                  <a:schemeClr val="bg1"/>
                </a:solidFill>
              </a:rPr>
              <a:t>Tequfah</a:t>
            </a:r>
            <a:br>
              <a:rPr lang="en-US" b="1" dirty="0">
                <a:solidFill>
                  <a:schemeClr val="bg1"/>
                </a:solidFill>
              </a:rPr>
            </a:br>
            <a:r>
              <a:rPr lang="en-US" b="1" dirty="0">
                <a:solidFill>
                  <a:schemeClr val="bg1"/>
                </a:solidFill>
              </a:rPr>
              <a:t>3/20/23    21:24 [924 PM] UTC</a:t>
            </a:r>
          </a:p>
          <a:p>
            <a:r>
              <a:rPr lang="en-US" b="1" dirty="0">
                <a:solidFill>
                  <a:schemeClr val="bg1"/>
                </a:solidFill>
              </a:rPr>
              <a:t>The Night Season location for </a:t>
            </a:r>
            <a:r>
              <a:rPr lang="en-US" b="1" dirty="0" err="1">
                <a:solidFill>
                  <a:schemeClr val="bg1"/>
                </a:solidFill>
              </a:rPr>
              <a:t>Teq</a:t>
            </a:r>
            <a:r>
              <a:rPr lang="en-US" b="1" dirty="0">
                <a:solidFill>
                  <a:schemeClr val="bg1"/>
                </a:solidFill>
              </a:rPr>
              <a:t>. 2023 … </a:t>
            </a:r>
          </a:p>
        </p:txBody>
      </p:sp>
      <p:pic>
        <p:nvPicPr>
          <p:cNvPr id="2" name="Picture 1">
            <a:extLst>
              <a:ext uri="{FF2B5EF4-FFF2-40B4-BE49-F238E27FC236}">
                <a16:creationId xmlns:a16="http://schemas.microsoft.com/office/drawing/2014/main" id="{5F6116B1-25E0-704C-8288-863F327A65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7668" y="5199159"/>
            <a:ext cx="12729494" cy="5945632"/>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4FADF570-46DC-0FB7-A130-9ED5194A4D02}"/>
              </a:ext>
            </a:extLst>
          </p:cNvPr>
          <p:cNvCxnSpPr/>
          <p:nvPr/>
        </p:nvCxnSpPr>
        <p:spPr>
          <a:xfrm>
            <a:off x="2769870" y="870858"/>
            <a:ext cx="0" cy="5638800"/>
          </a:xfrm>
          <a:prstGeom prst="straightConnector1">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CA107B1-5E61-1ADE-07EB-A79DC5FE0029}"/>
              </a:ext>
            </a:extLst>
          </p:cNvPr>
          <p:cNvSpPr/>
          <p:nvPr/>
        </p:nvSpPr>
        <p:spPr>
          <a:xfrm>
            <a:off x="4829060" y="1975034"/>
            <a:ext cx="4099391"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Working slide</a:t>
            </a:r>
            <a:br>
              <a:rPr lang="en-US" sz="5400" b="1" cap="none" spc="0" dirty="0">
                <a:ln/>
                <a:solidFill>
                  <a:schemeClr val="accent4"/>
                </a:solidFill>
                <a:effectLst/>
              </a:rPr>
            </a:br>
            <a:r>
              <a:rPr lang="en-US" sz="5400" b="1" cap="none" spc="0" dirty="0">
                <a:ln/>
                <a:solidFill>
                  <a:schemeClr val="accent4"/>
                </a:solidFill>
                <a:effectLst/>
              </a:rPr>
              <a:t>for #5</a:t>
            </a:r>
          </a:p>
        </p:txBody>
      </p:sp>
    </p:spTree>
    <p:extLst>
      <p:ext uri="{BB962C8B-B14F-4D97-AF65-F5344CB8AC3E}">
        <p14:creationId xmlns:p14="http://schemas.microsoft.com/office/powerpoint/2010/main" val="3825473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F438B-A517-4672-3ED3-743D7B1A3E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2810" y="311088"/>
            <a:ext cx="5990319" cy="6235824"/>
          </a:xfrm>
          <a:prstGeom prst="rect">
            <a:avLst/>
          </a:prstGeom>
          <a:ln>
            <a:solidFill>
              <a:schemeClr val="tx1"/>
            </a:solidFill>
          </a:ln>
        </p:spPr>
      </p:pic>
      <p:pic>
        <p:nvPicPr>
          <p:cNvPr id="5" name="Picture 4">
            <a:extLst>
              <a:ext uri="{FF2B5EF4-FFF2-40B4-BE49-F238E27FC236}">
                <a16:creationId xmlns:a16="http://schemas.microsoft.com/office/drawing/2014/main" id="{95A69F06-41D3-2951-A2A6-A253D2E6780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8948" t="5358" r="7992" b="17704"/>
          <a:stretch/>
        </p:blipFill>
        <p:spPr>
          <a:xfrm>
            <a:off x="229960" y="4657725"/>
            <a:ext cx="3743326" cy="1823358"/>
          </a:xfrm>
          <a:prstGeom prst="rect">
            <a:avLst/>
          </a:prstGeom>
        </p:spPr>
      </p:pic>
      <p:cxnSp>
        <p:nvCxnSpPr>
          <p:cNvPr id="6" name="Straight Arrow Connector 5">
            <a:extLst>
              <a:ext uri="{FF2B5EF4-FFF2-40B4-BE49-F238E27FC236}">
                <a16:creationId xmlns:a16="http://schemas.microsoft.com/office/drawing/2014/main" id="{30DF6528-59BA-4E5D-8750-561C456D80D5}"/>
              </a:ext>
            </a:extLst>
          </p:cNvPr>
          <p:cNvCxnSpPr/>
          <p:nvPr/>
        </p:nvCxnSpPr>
        <p:spPr>
          <a:xfrm>
            <a:off x="2337435" y="870858"/>
            <a:ext cx="0" cy="5638800"/>
          </a:xfrm>
          <a:prstGeom prst="straightConnector1">
            <a:avLst/>
          </a:prstGeom>
          <a:ln w="5715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31382CE-9D05-E439-100C-E745CBC58410}"/>
              </a:ext>
            </a:extLst>
          </p:cNvPr>
          <p:cNvCxnSpPr/>
          <p:nvPr/>
        </p:nvCxnSpPr>
        <p:spPr>
          <a:xfrm>
            <a:off x="1236345" y="870858"/>
            <a:ext cx="0" cy="5638800"/>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2D1199D-A517-A395-7946-90C33D53988C}"/>
              </a:ext>
            </a:extLst>
          </p:cNvPr>
          <p:cNvSpPr txBox="1"/>
          <p:nvPr/>
        </p:nvSpPr>
        <p:spPr>
          <a:xfrm>
            <a:off x="6248401" y="149163"/>
            <a:ext cx="5770789" cy="6494085"/>
          </a:xfrm>
          <a:prstGeom prst="rect">
            <a:avLst/>
          </a:prstGeom>
          <a:noFill/>
        </p:spPr>
        <p:txBody>
          <a:bodyPr wrap="square" rtlCol="0">
            <a:spAutoFit/>
          </a:bodyPr>
          <a:lstStyle/>
          <a:p>
            <a:r>
              <a:rPr lang="en-US" sz="1600" dirty="0"/>
              <a:t>I </a:t>
            </a:r>
            <a:r>
              <a:rPr lang="en-US" sz="1600" b="1" u="sng" dirty="0"/>
              <a:t>tried</a:t>
            </a:r>
            <a:r>
              <a:rPr lang="en-US" sz="1600" dirty="0"/>
              <a:t> to overlay a USA map along with the markings that Nathaniel had for where he saw the shadows FIRST recorded.  </a:t>
            </a:r>
          </a:p>
          <a:p>
            <a:pPr marL="285750" indent="-285750">
              <a:buFont typeface="Arial" panose="020B0604020202020204" pitchFamily="34" charset="0"/>
              <a:buChar char="•"/>
            </a:pPr>
            <a:r>
              <a:rPr lang="en-US" sz="1600" dirty="0"/>
              <a:t>It appears that locations WEST of the blue marker recorded shadows on Mar 19</a:t>
            </a:r>
            <a:r>
              <a:rPr lang="en-US" sz="1600" baseline="30000" dirty="0"/>
              <a:t>th</a:t>
            </a:r>
            <a:r>
              <a:rPr lang="en-US" sz="1600" dirty="0"/>
              <a:t> </a:t>
            </a:r>
          </a:p>
          <a:p>
            <a:pPr marL="285750" indent="-285750">
              <a:buFont typeface="Arial" panose="020B0604020202020204" pitchFamily="34" charset="0"/>
              <a:buChar char="•"/>
            </a:pPr>
            <a:r>
              <a:rPr lang="en-US" sz="1600" dirty="0"/>
              <a:t>There is also recorded information that EAST of the blue marker, straight line shadows were recorded on Mar 20</a:t>
            </a:r>
            <a:r>
              <a:rPr lang="en-US" sz="1600" baseline="30000" dirty="0"/>
              <a:t>th</a:t>
            </a:r>
            <a:r>
              <a:rPr lang="en-US" sz="1600" dirty="0"/>
              <a:t> </a:t>
            </a:r>
          </a:p>
          <a:p>
            <a:r>
              <a:rPr lang="en-US" sz="1600" dirty="0"/>
              <a:t>What does that mean? </a:t>
            </a:r>
          </a:p>
          <a:p>
            <a:pPr marL="285750" indent="-285750">
              <a:buFont typeface="Arial" panose="020B0604020202020204" pitchFamily="34" charset="0"/>
              <a:buChar char="•"/>
            </a:pPr>
            <a:r>
              <a:rPr lang="en-US" sz="1600" dirty="0"/>
              <a:t>Those WEST of the blue marker would count their Passover on Sunday Apr 2</a:t>
            </a:r>
            <a:r>
              <a:rPr lang="en-US" sz="1600" baseline="30000" dirty="0"/>
              <a:t>nd</a:t>
            </a:r>
            <a:endParaRPr lang="en-US" sz="1600" dirty="0"/>
          </a:p>
          <a:p>
            <a:pPr marL="285750" indent="-285750">
              <a:buFont typeface="Arial" panose="020B0604020202020204" pitchFamily="34" charset="0"/>
              <a:buChar char="•"/>
            </a:pPr>
            <a:r>
              <a:rPr lang="en-US" sz="1600" dirty="0"/>
              <a:t>Those EAST of the blue marker would count their Passover on Monday Apr 3</a:t>
            </a:r>
            <a:r>
              <a:rPr lang="en-US" sz="1600" baseline="30000" dirty="0"/>
              <a:t>rd</a:t>
            </a:r>
            <a:r>
              <a:rPr lang="en-US" sz="1600" dirty="0"/>
              <a:t> </a:t>
            </a:r>
          </a:p>
          <a:p>
            <a:pPr marL="285750" indent="-285750">
              <a:buFont typeface="Arial" panose="020B0604020202020204" pitchFamily="34" charset="0"/>
              <a:buChar char="•"/>
            </a:pPr>
            <a:r>
              <a:rPr lang="en-US" sz="1600" b="1" dirty="0">
                <a:solidFill>
                  <a:srgbClr val="C00000"/>
                </a:solidFill>
              </a:rPr>
              <a:t>It appears this year that the USA is getting a wake-up call … as the nation and continent is practically split right in half. </a:t>
            </a:r>
          </a:p>
          <a:p>
            <a:pPr marL="285750" indent="-285750">
              <a:buFont typeface="Arial" panose="020B0604020202020204" pitchFamily="34" charset="0"/>
              <a:buChar char="•"/>
            </a:pPr>
            <a:r>
              <a:rPr lang="en-US" sz="1600" b="1" dirty="0">
                <a:solidFill>
                  <a:srgbClr val="00B050"/>
                </a:solidFill>
              </a:rPr>
              <a:t>This scenario actually happens every year in the world, we just haven’t realized it yet, because we’ve been concentrating mostly on the USA.</a:t>
            </a:r>
          </a:p>
          <a:p>
            <a:pPr marL="285750" indent="-285750">
              <a:buFont typeface="Arial" panose="020B0604020202020204" pitchFamily="34" charset="0"/>
              <a:buChar char="•"/>
            </a:pPr>
            <a:r>
              <a:rPr lang="en-US" sz="1600" dirty="0"/>
              <a:t>Most of the world will have their Passover on the DATE of Apr 3</a:t>
            </a:r>
            <a:r>
              <a:rPr lang="en-US" sz="1600" baseline="30000" dirty="0"/>
              <a:t>rd</a:t>
            </a:r>
            <a:r>
              <a:rPr lang="en-US" sz="1600" dirty="0"/>
              <a:t>.  But remember, it is NOT the DATE that matters – as the whole world is NEVER on the same DATE for any 24 </a:t>
            </a:r>
            <a:r>
              <a:rPr lang="en-US" sz="1600" dirty="0" err="1"/>
              <a:t>hrs</a:t>
            </a:r>
            <a:r>
              <a:rPr lang="en-US" sz="1600" dirty="0"/>
              <a:t>, ever.</a:t>
            </a:r>
          </a:p>
          <a:p>
            <a:pPr marL="285750" indent="-285750">
              <a:buFont typeface="Arial" panose="020B0604020202020204" pitchFamily="34" charset="0"/>
              <a:buChar char="•"/>
            </a:pPr>
            <a:r>
              <a:rPr lang="en-US" sz="1600" b="1" dirty="0">
                <a:solidFill>
                  <a:srgbClr val="FF0000"/>
                </a:solidFill>
              </a:rPr>
              <a:t>There is no way a joint decision could have been made by the CCC panel members for this tricky situation, because not enough people had marked their shadows.</a:t>
            </a:r>
          </a:p>
          <a:p>
            <a:pPr marL="285750" indent="-285750">
              <a:buFont typeface="Arial" panose="020B0604020202020204" pitchFamily="34" charset="0"/>
              <a:buChar char="•"/>
            </a:pPr>
            <a:r>
              <a:rPr lang="en-US" sz="1600" b="1" dirty="0">
                <a:solidFill>
                  <a:srgbClr val="002060"/>
                </a:solidFill>
              </a:rPr>
              <a:t>Nathaniel’s compilation of data from various parts of the world held the clue as to what is going on.</a:t>
            </a:r>
          </a:p>
          <a:p>
            <a:pPr marL="285750" indent="-285750">
              <a:buFont typeface="Arial" panose="020B0604020202020204" pitchFamily="34" charset="0"/>
              <a:buChar char="•"/>
            </a:pPr>
            <a:r>
              <a:rPr lang="en-US" sz="1600" b="1" dirty="0"/>
              <a:t>On the next 2 slides are demo’s of how the Night Season is going to relocate further west by about 5.5 </a:t>
            </a:r>
            <a:r>
              <a:rPr lang="en-US" sz="1600" b="1" dirty="0" err="1"/>
              <a:t>hrs</a:t>
            </a:r>
            <a:r>
              <a:rPr lang="en-US" sz="1600" b="1" dirty="0"/>
              <a:t> each year.</a:t>
            </a:r>
          </a:p>
        </p:txBody>
      </p:sp>
      <p:sp>
        <p:nvSpPr>
          <p:cNvPr id="9" name="Rectangle 8">
            <a:extLst>
              <a:ext uri="{FF2B5EF4-FFF2-40B4-BE49-F238E27FC236}">
                <a16:creationId xmlns:a16="http://schemas.microsoft.com/office/drawing/2014/main" id="{95624341-3125-0F72-49C6-2783DFF5DCA3}"/>
              </a:ext>
            </a:extLst>
          </p:cNvPr>
          <p:cNvSpPr/>
          <p:nvPr/>
        </p:nvSpPr>
        <p:spPr>
          <a:xfrm>
            <a:off x="1535860" y="3690258"/>
            <a:ext cx="50206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rPr>
              <a:t>F</a:t>
            </a:r>
            <a:endParaRPr lang="en-US" sz="5400" b="1" cap="none" spc="0" dirty="0">
              <a:ln/>
              <a:solidFill>
                <a:srgbClr val="FF0000"/>
              </a:solidFill>
              <a:effectLst/>
            </a:endParaRPr>
          </a:p>
        </p:txBody>
      </p:sp>
      <p:sp>
        <p:nvSpPr>
          <p:cNvPr id="10" name="TextBox 9">
            <a:extLst>
              <a:ext uri="{FF2B5EF4-FFF2-40B4-BE49-F238E27FC236}">
                <a16:creationId xmlns:a16="http://schemas.microsoft.com/office/drawing/2014/main" id="{78251DB4-FF41-7081-8A7C-40CAA00B364F}"/>
              </a:ext>
            </a:extLst>
          </p:cNvPr>
          <p:cNvSpPr txBox="1"/>
          <p:nvPr/>
        </p:nvSpPr>
        <p:spPr>
          <a:xfrm>
            <a:off x="2457450" y="1219200"/>
            <a:ext cx="3638550" cy="369332"/>
          </a:xfrm>
          <a:prstGeom prst="rect">
            <a:avLst/>
          </a:prstGeom>
          <a:noFill/>
        </p:spPr>
        <p:txBody>
          <a:bodyPr wrap="square" rtlCol="0">
            <a:spAutoFit/>
          </a:bodyPr>
          <a:lstStyle/>
          <a:p>
            <a:r>
              <a:rPr lang="en-US" dirty="0"/>
              <a:t>April 3</a:t>
            </a:r>
            <a:r>
              <a:rPr lang="en-US" baseline="30000" dirty="0"/>
              <a:t>rd</a:t>
            </a:r>
            <a:r>
              <a:rPr lang="en-US" dirty="0"/>
              <a:t> Passover</a:t>
            </a:r>
          </a:p>
        </p:txBody>
      </p:sp>
      <p:sp>
        <p:nvSpPr>
          <p:cNvPr id="11" name="TextBox 10">
            <a:extLst>
              <a:ext uri="{FF2B5EF4-FFF2-40B4-BE49-F238E27FC236}">
                <a16:creationId xmlns:a16="http://schemas.microsoft.com/office/drawing/2014/main" id="{11680B57-B712-73B4-DE4E-036752F76504}"/>
              </a:ext>
            </a:extLst>
          </p:cNvPr>
          <p:cNvSpPr txBox="1"/>
          <p:nvPr/>
        </p:nvSpPr>
        <p:spPr>
          <a:xfrm>
            <a:off x="342471" y="1219200"/>
            <a:ext cx="1817800" cy="369332"/>
          </a:xfrm>
          <a:prstGeom prst="rect">
            <a:avLst/>
          </a:prstGeom>
          <a:noFill/>
        </p:spPr>
        <p:txBody>
          <a:bodyPr wrap="square" rtlCol="0">
            <a:spAutoFit/>
          </a:bodyPr>
          <a:lstStyle/>
          <a:p>
            <a:r>
              <a:rPr lang="en-US" dirty="0"/>
              <a:t>April 2</a:t>
            </a:r>
            <a:r>
              <a:rPr lang="en-US" baseline="30000" dirty="0"/>
              <a:t>nd</a:t>
            </a:r>
            <a:r>
              <a:rPr lang="en-US" dirty="0"/>
              <a:t> Passover</a:t>
            </a:r>
          </a:p>
        </p:txBody>
      </p:sp>
    </p:spTree>
    <p:extLst>
      <p:ext uri="{BB962C8B-B14F-4D97-AF65-F5344CB8AC3E}">
        <p14:creationId xmlns:p14="http://schemas.microsoft.com/office/powerpoint/2010/main" val="2143942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450" y="149948"/>
            <a:ext cx="10984230" cy="6558103"/>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0765" y="-6146079"/>
            <a:ext cx="11650248" cy="684029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658350" y="711708"/>
            <a:ext cx="0" cy="563880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D6203F-4EF0-61E4-FE1A-43FB0E60210D}"/>
              </a:ext>
            </a:extLst>
          </p:cNvPr>
          <p:cNvSpPr txBox="1"/>
          <p:nvPr/>
        </p:nvSpPr>
        <p:spPr>
          <a:xfrm>
            <a:off x="5285234" y="4319183"/>
            <a:ext cx="3794758" cy="1200329"/>
          </a:xfrm>
          <a:prstGeom prst="rect">
            <a:avLst/>
          </a:prstGeom>
          <a:noFill/>
        </p:spPr>
        <p:txBody>
          <a:bodyPr wrap="square" rtlCol="0">
            <a:spAutoFit/>
          </a:bodyPr>
          <a:lstStyle/>
          <a:p>
            <a:r>
              <a:rPr lang="en-US" b="1" dirty="0">
                <a:solidFill>
                  <a:schemeClr val="bg1"/>
                </a:solidFill>
              </a:rPr>
              <a:t>2023 </a:t>
            </a:r>
            <a:r>
              <a:rPr lang="en-US" b="1" dirty="0" err="1">
                <a:solidFill>
                  <a:schemeClr val="bg1"/>
                </a:solidFill>
              </a:rPr>
              <a:t>Tequfah</a:t>
            </a:r>
            <a:br>
              <a:rPr lang="en-US" b="1" dirty="0">
                <a:solidFill>
                  <a:schemeClr val="bg1"/>
                </a:solidFill>
              </a:rPr>
            </a:br>
            <a:r>
              <a:rPr lang="en-US" b="1" dirty="0">
                <a:solidFill>
                  <a:schemeClr val="bg1"/>
                </a:solidFill>
              </a:rPr>
              <a:t>3/20/23    21:24 [924 PM] UTC</a:t>
            </a:r>
          </a:p>
          <a:p>
            <a:r>
              <a:rPr lang="en-US" b="1" dirty="0">
                <a:solidFill>
                  <a:schemeClr val="bg1"/>
                </a:solidFill>
              </a:rPr>
              <a:t>The Night Season location for </a:t>
            </a:r>
            <a:r>
              <a:rPr lang="en-US" b="1" dirty="0" err="1">
                <a:solidFill>
                  <a:schemeClr val="bg1"/>
                </a:solidFill>
              </a:rPr>
              <a:t>Teq</a:t>
            </a:r>
            <a:r>
              <a:rPr lang="en-US" b="1" dirty="0">
                <a:solidFill>
                  <a:schemeClr val="bg1"/>
                </a:solidFill>
              </a:rPr>
              <a:t>. 2023 … </a:t>
            </a:r>
          </a:p>
        </p:txBody>
      </p:sp>
      <p:pic>
        <p:nvPicPr>
          <p:cNvPr id="2" name="Picture 1">
            <a:extLst>
              <a:ext uri="{FF2B5EF4-FFF2-40B4-BE49-F238E27FC236}">
                <a16:creationId xmlns:a16="http://schemas.microsoft.com/office/drawing/2014/main" id="{5F6116B1-25E0-704C-8288-863F327A65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9380" y="637867"/>
            <a:ext cx="12729494" cy="5945632"/>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4FADF570-46DC-0FB7-A130-9ED5194A4D02}"/>
              </a:ext>
            </a:extLst>
          </p:cNvPr>
          <p:cNvCxnSpPr/>
          <p:nvPr/>
        </p:nvCxnSpPr>
        <p:spPr>
          <a:xfrm>
            <a:off x="2769870" y="870858"/>
            <a:ext cx="0" cy="5638800"/>
          </a:xfrm>
          <a:prstGeom prst="straightConnector1">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CA107B1-5E61-1ADE-07EB-A79DC5FE0029}"/>
              </a:ext>
            </a:extLst>
          </p:cNvPr>
          <p:cNvSpPr/>
          <p:nvPr/>
        </p:nvSpPr>
        <p:spPr>
          <a:xfrm>
            <a:off x="5558959" y="6600995"/>
            <a:ext cx="4099391"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Working slide</a:t>
            </a:r>
            <a:br>
              <a:rPr lang="en-US" sz="5400" b="1" cap="none" spc="0" dirty="0">
                <a:ln/>
                <a:solidFill>
                  <a:schemeClr val="accent4"/>
                </a:solidFill>
                <a:effectLst/>
              </a:rPr>
            </a:br>
            <a:endParaRPr lang="en-US" sz="5400" b="1" cap="none" spc="0" dirty="0">
              <a:ln/>
              <a:solidFill>
                <a:schemeClr val="accent4"/>
              </a:solidFill>
              <a:effectLst/>
            </a:endParaRPr>
          </a:p>
        </p:txBody>
      </p:sp>
      <p:pic>
        <p:nvPicPr>
          <p:cNvPr id="9" name="Picture 8">
            <a:extLst>
              <a:ext uri="{FF2B5EF4-FFF2-40B4-BE49-F238E27FC236}">
                <a16:creationId xmlns:a16="http://schemas.microsoft.com/office/drawing/2014/main" id="{4FA775E8-72E6-604F-B4BD-ACC385CEDDA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2732671" y="1356033"/>
            <a:ext cx="4573666" cy="4864100"/>
          </a:xfrm>
          <a:prstGeom prst="rect">
            <a:avLst/>
          </a:prstGeom>
          <a:ln>
            <a:noFill/>
          </a:ln>
        </p:spPr>
      </p:pic>
      <p:pic>
        <p:nvPicPr>
          <p:cNvPr id="11" name="Picture 10">
            <a:extLst>
              <a:ext uri="{FF2B5EF4-FFF2-40B4-BE49-F238E27FC236}">
                <a16:creationId xmlns:a16="http://schemas.microsoft.com/office/drawing/2014/main" id="{296952DB-125E-D625-0784-F0220F85C7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9380" y="-1367086"/>
            <a:ext cx="8339652" cy="5138985"/>
          </a:xfrm>
          <a:prstGeom prst="rect">
            <a:avLst/>
          </a:prstGeom>
        </p:spPr>
      </p:pic>
      <p:pic>
        <p:nvPicPr>
          <p:cNvPr id="13" name="Picture 12">
            <a:extLst>
              <a:ext uri="{FF2B5EF4-FFF2-40B4-BE49-F238E27FC236}">
                <a16:creationId xmlns:a16="http://schemas.microsoft.com/office/drawing/2014/main" id="{8BF476D9-D3E3-C210-B084-BC2626C6EB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911178" y="568184"/>
            <a:ext cx="10947400" cy="4559300"/>
          </a:xfrm>
          <a:prstGeom prst="rect">
            <a:avLst/>
          </a:prstGeom>
        </p:spPr>
      </p:pic>
    </p:spTree>
    <p:extLst>
      <p:ext uri="{BB962C8B-B14F-4D97-AF65-F5344CB8AC3E}">
        <p14:creationId xmlns:p14="http://schemas.microsoft.com/office/powerpoint/2010/main" val="3933561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56F45-77F9-46FD-70B9-23172DC988C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99805"/>
                    </a14:imgEffect>
                  </a14:imgLayer>
                </a14:imgProps>
              </a:ext>
              <a:ext uri="{28A0092B-C50C-407E-A947-70E740481C1C}">
                <a14:useLocalDpi xmlns:a14="http://schemas.microsoft.com/office/drawing/2010/main"/>
              </a:ext>
            </a:extLst>
          </a:blip>
          <a:srcRect/>
          <a:stretch/>
        </p:blipFill>
        <p:spPr>
          <a:xfrm>
            <a:off x="-801580" y="-4851401"/>
            <a:ext cx="8339652" cy="4559301"/>
          </a:xfrm>
          <a:prstGeom prst="rect">
            <a:avLst/>
          </a:prstGeom>
        </p:spPr>
      </p:pic>
      <p:pic>
        <p:nvPicPr>
          <p:cNvPr id="3" name="Picture 2">
            <a:extLst>
              <a:ext uri="{FF2B5EF4-FFF2-40B4-BE49-F238E27FC236}">
                <a16:creationId xmlns:a16="http://schemas.microsoft.com/office/drawing/2014/main" id="{4F0F7DAC-1C57-3796-B684-E996974364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636" y="211580"/>
            <a:ext cx="12365380" cy="6267452"/>
          </a:xfrm>
          <a:prstGeom prst="rect">
            <a:avLst/>
          </a:prstGeom>
        </p:spPr>
      </p:pic>
    </p:spTree>
    <p:extLst>
      <p:ext uri="{BB962C8B-B14F-4D97-AF65-F5344CB8AC3E}">
        <p14:creationId xmlns:p14="http://schemas.microsoft.com/office/powerpoint/2010/main" val="4255595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EB31B-FF07-6212-C80B-983B03299D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 y="261257"/>
            <a:ext cx="10851243" cy="6215743"/>
          </a:xfrm>
          <a:prstGeom prst="rect">
            <a:avLst/>
          </a:prstGeom>
          <a:ln>
            <a:solidFill>
              <a:schemeClr val="tx1"/>
            </a:solidFill>
          </a:ln>
        </p:spPr>
      </p:pic>
      <p:pic>
        <p:nvPicPr>
          <p:cNvPr id="5" name="Picture 4">
            <a:extLst>
              <a:ext uri="{FF2B5EF4-FFF2-40B4-BE49-F238E27FC236}">
                <a16:creationId xmlns:a16="http://schemas.microsoft.com/office/drawing/2014/main" id="{ED49E136-CF5B-B549-8E69-6DB71D17D4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2058" y="4633468"/>
            <a:ext cx="12729494" cy="5945632"/>
          </a:xfrm>
          <a:prstGeom prst="rect">
            <a:avLst/>
          </a:prstGeom>
          <a:ln>
            <a:solidFill>
              <a:schemeClr val="tx1"/>
            </a:solidFill>
          </a:ln>
        </p:spPr>
      </p:pic>
      <p:pic>
        <p:nvPicPr>
          <p:cNvPr id="6" name="Picture 5">
            <a:extLst>
              <a:ext uri="{FF2B5EF4-FFF2-40B4-BE49-F238E27FC236}">
                <a16:creationId xmlns:a16="http://schemas.microsoft.com/office/drawing/2014/main" id="{8F4FDE1A-EFB7-BBC7-69AB-BC90C779FE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25705" y="363644"/>
            <a:ext cx="11228811" cy="5151670"/>
          </a:xfrm>
          <a:prstGeom prst="rect">
            <a:avLst/>
          </a:prstGeom>
          <a:ln>
            <a:solidFill>
              <a:schemeClr val="tx1"/>
            </a:solidFill>
          </a:ln>
        </p:spPr>
      </p:pic>
      <p:pic>
        <p:nvPicPr>
          <p:cNvPr id="2" name="Picture 1">
            <a:extLst>
              <a:ext uri="{FF2B5EF4-FFF2-40B4-BE49-F238E27FC236}">
                <a16:creationId xmlns:a16="http://schemas.microsoft.com/office/drawing/2014/main" id="{2C567CAF-4656-A075-32FD-2E589AE5D44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150850" y="6858000"/>
            <a:ext cx="12365380" cy="6267452"/>
          </a:xfrm>
          <a:prstGeom prst="rect">
            <a:avLst/>
          </a:prstGeom>
        </p:spPr>
      </p:pic>
      <p:pic>
        <p:nvPicPr>
          <p:cNvPr id="10" name="Picture 9">
            <a:extLst>
              <a:ext uri="{FF2B5EF4-FFF2-40B4-BE49-F238E27FC236}">
                <a16:creationId xmlns:a16="http://schemas.microsoft.com/office/drawing/2014/main" id="{39D1DB06-2086-3FCF-D2CA-1157230D42C7}"/>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a:off x="404734" y="1530634"/>
            <a:ext cx="4304955" cy="4578325"/>
          </a:xfrm>
          <a:prstGeom prst="rect">
            <a:avLst/>
          </a:prstGeom>
          <a:ln>
            <a:noFill/>
          </a:ln>
        </p:spPr>
      </p:pic>
      <p:cxnSp>
        <p:nvCxnSpPr>
          <p:cNvPr id="7" name="Straight Connector 6">
            <a:extLst>
              <a:ext uri="{FF2B5EF4-FFF2-40B4-BE49-F238E27FC236}">
                <a16:creationId xmlns:a16="http://schemas.microsoft.com/office/drawing/2014/main" id="{83270D2B-8068-49CC-B659-94C691B60DCE}"/>
              </a:ext>
            </a:extLst>
          </p:cNvPr>
          <p:cNvCxnSpPr/>
          <p:nvPr/>
        </p:nvCxnSpPr>
        <p:spPr>
          <a:xfrm>
            <a:off x="0" y="3819797"/>
            <a:ext cx="159004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F88001-22AC-034B-EDBD-13267C1ABF80}"/>
              </a:ext>
            </a:extLst>
          </p:cNvPr>
          <p:cNvCxnSpPr/>
          <p:nvPr/>
        </p:nvCxnSpPr>
        <p:spPr>
          <a:xfrm>
            <a:off x="-815340" y="4414157"/>
            <a:ext cx="159004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AC33D-B1AD-247E-1900-CC98CBB92FB7}"/>
              </a:ext>
            </a:extLst>
          </p:cNvPr>
          <p:cNvCxnSpPr/>
          <p:nvPr/>
        </p:nvCxnSpPr>
        <p:spPr>
          <a:xfrm>
            <a:off x="-1143000" y="4968893"/>
            <a:ext cx="15900400" cy="0"/>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957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649" y="-44942"/>
            <a:ext cx="11241167" cy="6629167"/>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7650" y="-5827833"/>
            <a:ext cx="11241166" cy="666446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896475" y="746631"/>
            <a:ext cx="0" cy="563880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D6203F-4EF0-61E4-FE1A-43FB0E60210D}"/>
              </a:ext>
            </a:extLst>
          </p:cNvPr>
          <p:cNvSpPr txBox="1"/>
          <p:nvPr/>
        </p:nvSpPr>
        <p:spPr>
          <a:xfrm>
            <a:off x="5361434" y="4195358"/>
            <a:ext cx="3794758" cy="1200329"/>
          </a:xfrm>
          <a:prstGeom prst="rect">
            <a:avLst/>
          </a:prstGeom>
          <a:noFill/>
        </p:spPr>
        <p:txBody>
          <a:bodyPr wrap="square" rtlCol="0">
            <a:spAutoFit/>
          </a:bodyPr>
          <a:lstStyle/>
          <a:p>
            <a:r>
              <a:rPr lang="en-US" b="1" dirty="0">
                <a:solidFill>
                  <a:schemeClr val="bg1"/>
                </a:solidFill>
              </a:rPr>
              <a:t>2023 </a:t>
            </a:r>
            <a:r>
              <a:rPr lang="en-US" b="1" dirty="0" err="1">
                <a:solidFill>
                  <a:schemeClr val="bg1"/>
                </a:solidFill>
              </a:rPr>
              <a:t>Tequfah</a:t>
            </a:r>
            <a:br>
              <a:rPr lang="en-US" b="1" dirty="0">
                <a:solidFill>
                  <a:schemeClr val="bg1"/>
                </a:solidFill>
              </a:rPr>
            </a:br>
            <a:r>
              <a:rPr lang="en-US" b="1" dirty="0">
                <a:solidFill>
                  <a:schemeClr val="bg1"/>
                </a:solidFill>
              </a:rPr>
              <a:t>3/20/23    21:24 [924 PM] UTC</a:t>
            </a:r>
          </a:p>
          <a:p>
            <a:r>
              <a:rPr lang="en-US" b="1" dirty="0">
                <a:solidFill>
                  <a:schemeClr val="bg1"/>
                </a:solidFill>
              </a:rPr>
              <a:t>The Night Season location for </a:t>
            </a:r>
            <a:br>
              <a:rPr lang="en-US" b="1" dirty="0">
                <a:solidFill>
                  <a:schemeClr val="bg1"/>
                </a:solidFill>
              </a:rPr>
            </a:br>
            <a:r>
              <a:rPr lang="en-US" b="1" dirty="0" err="1">
                <a:solidFill>
                  <a:schemeClr val="bg1"/>
                </a:solidFill>
              </a:rPr>
              <a:t>Teq</a:t>
            </a:r>
            <a:r>
              <a:rPr lang="en-US" b="1" dirty="0">
                <a:solidFill>
                  <a:schemeClr val="bg1"/>
                </a:solidFill>
              </a:rPr>
              <a:t>. 2023 … </a:t>
            </a:r>
          </a:p>
        </p:txBody>
      </p:sp>
      <p:sp>
        <p:nvSpPr>
          <p:cNvPr id="5" name="TextBox 4">
            <a:extLst>
              <a:ext uri="{FF2B5EF4-FFF2-40B4-BE49-F238E27FC236}">
                <a16:creationId xmlns:a16="http://schemas.microsoft.com/office/drawing/2014/main" id="{964752B8-2A53-5FE5-3780-65670A744734}"/>
              </a:ext>
            </a:extLst>
          </p:cNvPr>
          <p:cNvSpPr txBox="1"/>
          <p:nvPr/>
        </p:nvSpPr>
        <p:spPr>
          <a:xfrm>
            <a:off x="5739765" y="836630"/>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2023</a:t>
            </a:r>
          </a:p>
        </p:txBody>
      </p:sp>
    </p:spTree>
    <p:extLst>
      <p:ext uri="{BB962C8B-B14F-4D97-AF65-F5344CB8AC3E}">
        <p14:creationId xmlns:p14="http://schemas.microsoft.com/office/powerpoint/2010/main" val="1974401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B0F9-7846-65F2-6153-D8F863107D40}"/>
              </a:ext>
            </a:extLst>
          </p:cNvPr>
          <p:cNvSpPr>
            <a:spLocks noGrp="1"/>
          </p:cNvSpPr>
          <p:nvPr>
            <p:ph type="ctrTitle"/>
          </p:nvPr>
        </p:nvSpPr>
        <p:spPr>
          <a:xfrm>
            <a:off x="639723" y="536643"/>
            <a:ext cx="9144000" cy="1853750"/>
          </a:xfrm>
        </p:spPr>
        <p:txBody>
          <a:bodyPr>
            <a:normAutofit/>
            <a:scene3d>
              <a:camera prst="orthographicFront"/>
              <a:lightRig rig="threePt" dir="t"/>
            </a:scene3d>
            <a:sp3d extrusionH="57150">
              <a:bevelT w="38100" h="38100"/>
            </a:sp3d>
          </a:bodyPr>
          <a:lstStyle/>
          <a:p>
            <a:r>
              <a:rPr lang="en-US" b="1" dirty="0" err="1">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Tequfah’s</a:t>
            </a:r>
            <a:r>
              <a:rPr lang="en-US" b="1" dirty="0">
                <a:ln>
                  <a:solidFill>
                    <a:srgbClr val="002060"/>
                  </a:solidFill>
                </a:ln>
                <a:solidFill>
                  <a:schemeClr val="accent6"/>
                </a:solidFill>
                <a:effectLst>
                  <a:glow rad="165100">
                    <a:schemeClr val="accent4">
                      <a:lumMod val="40000"/>
                      <a:lumOff val="60000"/>
                    </a:schemeClr>
                  </a:glow>
                </a:effectLst>
                <a:latin typeface="Copperplate Gothic Bold" panose="020E0705020206020404" pitchFamily="34" charset="0"/>
              </a:rPr>
              <a:t> Next Lesson</a:t>
            </a:r>
          </a:p>
        </p:txBody>
      </p:sp>
      <p:pic>
        <p:nvPicPr>
          <p:cNvPr id="11" name="Picture 10">
            <a:extLst>
              <a:ext uri="{FF2B5EF4-FFF2-40B4-BE49-F238E27FC236}">
                <a16:creationId xmlns:a16="http://schemas.microsoft.com/office/drawing/2014/main" id="{0E5F7E24-8A44-1F99-67CC-9913B7060A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99" y="3265142"/>
            <a:ext cx="3273144" cy="362283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ubtitle 2">
            <a:extLst>
              <a:ext uri="{FF2B5EF4-FFF2-40B4-BE49-F238E27FC236}">
                <a16:creationId xmlns:a16="http://schemas.microsoft.com/office/drawing/2014/main" id="{BC777D4D-4AEF-DAA0-0184-DAF937FE59DD}"/>
              </a:ext>
            </a:extLst>
          </p:cNvPr>
          <p:cNvSpPr>
            <a:spLocks noGrp="1"/>
          </p:cNvSpPr>
          <p:nvPr>
            <p:ph type="subTitle" idx="1"/>
          </p:nvPr>
        </p:nvSpPr>
        <p:spPr>
          <a:xfrm>
            <a:off x="2830504" y="2595305"/>
            <a:ext cx="6126714" cy="2906562"/>
          </a:xfrm>
        </p:spPr>
        <p:txBody>
          <a:bodyPr>
            <a:noAutofit/>
            <a:scene3d>
              <a:camera prst="orthographicFront"/>
              <a:lightRig rig="threePt" dir="t"/>
            </a:scene3d>
            <a:sp3d extrusionH="57150">
              <a:bevelT w="38100" h="38100" prst="angle"/>
            </a:sp3d>
          </a:bodyPr>
          <a:lstStyle/>
          <a:p>
            <a:r>
              <a:rPr lang="en-US" sz="6600" b="1" dirty="0">
                <a:ln>
                  <a:solidFill>
                    <a:srgbClr val="002060"/>
                  </a:solidFill>
                </a:ln>
                <a:solidFill>
                  <a:schemeClr val="tx1">
                    <a:lumMod val="65000"/>
                    <a:lumOff val="35000"/>
                  </a:schemeClr>
                </a:solidFill>
              </a:rPr>
              <a:t>Through the </a:t>
            </a:r>
            <a:br>
              <a:rPr lang="en-US" sz="6600" b="1" dirty="0">
                <a:ln>
                  <a:solidFill>
                    <a:srgbClr val="002060"/>
                  </a:solidFill>
                </a:ln>
                <a:solidFill>
                  <a:schemeClr val="tx1">
                    <a:lumMod val="65000"/>
                    <a:lumOff val="35000"/>
                  </a:schemeClr>
                </a:solidFill>
              </a:rPr>
            </a:br>
            <a:r>
              <a:rPr lang="en-US" sz="6600" b="1" dirty="0">
                <a:ln>
                  <a:solidFill>
                    <a:srgbClr val="0000FF"/>
                  </a:solidFill>
                </a:ln>
                <a:solidFill>
                  <a:schemeClr val="accent2">
                    <a:lumMod val="75000"/>
                  </a:schemeClr>
                </a:solidFill>
                <a:effectLst>
                  <a:outerShdw blurRad="50800" dist="50800" dir="5400000" sx="102000" sy="102000" algn="ctr" rotWithShape="0">
                    <a:srgbClr val="FF99FF"/>
                  </a:outerShdw>
                </a:effectLst>
              </a:rPr>
              <a:t>2023 </a:t>
            </a:r>
            <a:r>
              <a:rPr lang="en-US" sz="6600" b="1" dirty="0" err="1">
                <a:ln>
                  <a:solidFill>
                    <a:srgbClr val="0000FF"/>
                  </a:solidFill>
                </a:ln>
                <a:solidFill>
                  <a:schemeClr val="accent2">
                    <a:lumMod val="75000"/>
                  </a:schemeClr>
                </a:solidFill>
                <a:effectLst>
                  <a:outerShdw blurRad="50800" dist="50800" dir="5400000" sx="102000" sy="102000" algn="ctr" rotWithShape="0">
                    <a:srgbClr val="FF99FF"/>
                  </a:outerShdw>
                </a:effectLst>
              </a:rPr>
              <a:t>Tequfah</a:t>
            </a:r>
            <a:r>
              <a:rPr lang="en-US" sz="6600" b="1" dirty="0"/>
              <a:t> </a:t>
            </a:r>
            <a:br>
              <a:rPr lang="en-US" sz="6600" b="1" dirty="0"/>
            </a:br>
            <a:r>
              <a:rPr lang="en-US" sz="6600" b="1" u="sng" dirty="0">
                <a:solidFill>
                  <a:srgbClr val="FF0000"/>
                </a:solidFill>
                <a:effectLst>
                  <a:outerShdw blurRad="50800" dist="50800" dir="5400000" sx="101000" sy="101000" algn="ctr" rotWithShape="0">
                    <a:srgbClr val="FFFF00"/>
                  </a:outerShdw>
                </a:effectLst>
              </a:rPr>
              <a:t>Shadow Si</a:t>
            </a:r>
            <a:r>
              <a:rPr lang="en-US" sz="6600" b="1" dirty="0">
                <a:solidFill>
                  <a:srgbClr val="FF0000"/>
                </a:solidFill>
                <a:effectLst>
                  <a:outerShdw blurRad="50800" dist="50800" dir="5400000" sx="101000" sy="101000" algn="ctr" rotWithShape="0">
                    <a:srgbClr val="FFFF00"/>
                  </a:outerShdw>
                </a:effectLst>
              </a:rPr>
              <a:t>g</a:t>
            </a:r>
            <a:r>
              <a:rPr lang="en-US" sz="6600" b="1" u="sng" dirty="0">
                <a:solidFill>
                  <a:srgbClr val="FF0000"/>
                </a:solidFill>
                <a:effectLst>
                  <a:outerShdw blurRad="50800" dist="50800" dir="5400000" sx="101000" sy="101000" algn="ctr" rotWithShape="0">
                    <a:srgbClr val="FFFF00"/>
                  </a:outerShdw>
                </a:effectLst>
              </a:rPr>
              <a:t>n</a:t>
            </a:r>
            <a:r>
              <a:rPr lang="en-US" sz="6600" b="1" dirty="0">
                <a:solidFill>
                  <a:srgbClr val="FF0000"/>
                </a:solidFill>
                <a:effectLst>
                  <a:outerShdw blurRad="50800" dist="50800" dir="5400000" sx="101000" sy="101000" algn="ctr" rotWithShape="0">
                    <a:srgbClr val="FFFF00"/>
                  </a:outerShdw>
                </a:effectLst>
              </a:rPr>
              <a:t> </a:t>
            </a:r>
            <a:br>
              <a:rPr lang="en-US" sz="6600" b="1" dirty="0">
                <a:solidFill>
                  <a:srgbClr val="FF0000"/>
                </a:solidFill>
                <a:effectLst>
                  <a:outerShdw blurRad="50800" dist="50800" dir="5400000" sx="101000" sy="101000" algn="ctr" rotWithShape="0">
                    <a:srgbClr val="FFFF00"/>
                  </a:outerShdw>
                </a:effectLst>
              </a:rPr>
            </a:br>
            <a:endParaRPr lang="en-US" sz="8000" b="1" dirty="0">
              <a:ln>
                <a:solidFill>
                  <a:srgbClr val="002060"/>
                </a:solidFill>
              </a:ln>
              <a:solidFill>
                <a:srgbClr val="FF0000"/>
              </a:solidFill>
              <a:effectLst>
                <a:outerShdw blurRad="50800" dist="50800" dir="5400000" sx="101000" sy="101000" algn="ctr" rotWithShape="0">
                  <a:srgbClr val="FFFF00"/>
                </a:outerShdw>
              </a:effectLst>
            </a:endParaRPr>
          </a:p>
        </p:txBody>
      </p:sp>
      <p:sp>
        <p:nvSpPr>
          <p:cNvPr id="4" name="Rectangle 3">
            <a:extLst>
              <a:ext uri="{FF2B5EF4-FFF2-40B4-BE49-F238E27FC236}">
                <a16:creationId xmlns:a16="http://schemas.microsoft.com/office/drawing/2014/main" id="{37E52825-6AC0-077E-A2F8-9BC28956E875}"/>
              </a:ext>
            </a:extLst>
          </p:cNvPr>
          <p:cNvSpPr/>
          <p:nvPr/>
        </p:nvSpPr>
        <p:spPr>
          <a:xfrm>
            <a:off x="-612741" y="6723533"/>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rPr>
              <a:t>Joe Brown’s Lazy Dog jumps New Bunny Trail on Lunar</a:t>
            </a:r>
            <a:endParaRPr lang="en-US" sz="2800" b="1" spc="300" dirty="0">
              <a:ln w="38100">
                <a:solidFill>
                  <a:srgbClr val="96004B"/>
                </a:solidFill>
              </a:ln>
              <a:solidFill>
                <a:srgbClr val="96004B"/>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endParaRPr>
          </a:p>
        </p:txBody>
      </p:sp>
      <p:sp>
        <p:nvSpPr>
          <p:cNvPr id="5" name="Rectangle 4">
            <a:extLst>
              <a:ext uri="{FF2B5EF4-FFF2-40B4-BE49-F238E27FC236}">
                <a16:creationId xmlns:a16="http://schemas.microsoft.com/office/drawing/2014/main" id="{53AFD4DD-695B-C3F2-B32F-1B627813089C}"/>
              </a:ext>
            </a:extLst>
          </p:cNvPr>
          <p:cNvSpPr/>
          <p:nvPr/>
        </p:nvSpPr>
        <p:spPr>
          <a:xfrm rot="5400000">
            <a:off x="-6650982" y="4158359"/>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Joe Brown’s Lazy Dog </a:t>
            </a:r>
            <a:r>
              <a:rPr lang="en-US" sz="2800" b="1" spc="300" dirty="0" err="1">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jumpesNew</a:t>
            </a: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 Bunny Trail on Lunar</a:t>
            </a:r>
            <a:endParaRPr lang="en-US" sz="2800" b="1" spc="300" dirty="0">
              <a:ln w="38100">
                <a:solidFill>
                  <a:srgbClr val="96004B"/>
                </a:solidFill>
              </a:ln>
              <a:solidFill>
                <a:srgbClr val="96004B"/>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endParaRPr>
          </a:p>
        </p:txBody>
      </p:sp>
      <p:sp>
        <p:nvSpPr>
          <p:cNvPr id="6" name="Rectangle 5">
            <a:extLst>
              <a:ext uri="{FF2B5EF4-FFF2-40B4-BE49-F238E27FC236}">
                <a16:creationId xmlns:a16="http://schemas.microsoft.com/office/drawing/2014/main" id="{3BAC86B4-0634-64BD-82F3-E6DE438ECA0B}"/>
              </a:ext>
            </a:extLst>
          </p:cNvPr>
          <p:cNvSpPr/>
          <p:nvPr/>
        </p:nvSpPr>
        <p:spPr>
          <a:xfrm rot="16200000">
            <a:off x="5837911" y="4149063"/>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Joe Brown’s Lazy Dog </a:t>
            </a:r>
            <a:r>
              <a:rPr lang="en-US" sz="2800" b="1" spc="300" dirty="0" err="1">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jumpesNew</a:t>
            </a:r>
            <a:r>
              <a:rPr lang="en-US" sz="2800" b="1" spc="300" dirty="0">
                <a:ln w="38100">
                  <a:solidFill>
                    <a:srgbClr val="6F3350"/>
                  </a:solidFill>
                </a:ln>
                <a:solidFill>
                  <a:srgbClr val="016A6F"/>
                </a:solidFill>
                <a:effectLst>
                  <a:glow rad="1625600">
                    <a:schemeClr val="accent1">
                      <a:satMod val="175000"/>
                      <a:alpha val="40000"/>
                    </a:schemeClr>
                  </a:glow>
                  <a:outerShdw blurRad="50800" dist="39000" dir="5460000" algn="tl">
                    <a:srgbClr val="000000">
                      <a:alpha val="38000"/>
                    </a:srgbClr>
                  </a:outerShdw>
                </a:effectLst>
                <a:latin typeface="Eras Bold ITC" pitchFamily="34" charset="0"/>
              </a:rPr>
              <a:t> Bunny Trail </a:t>
            </a:r>
            <a:r>
              <a:rPr lang="en-US" sz="2800" b="1" spc="300" dirty="0">
                <a:ln w="38100">
                  <a:solidFill>
                    <a:srgbClr val="6F3350"/>
                  </a:solidFill>
                </a:ln>
                <a:solidFill>
                  <a:srgbClr val="016A6F"/>
                </a:solidFill>
                <a:effectLst>
                  <a:glow rad="736600">
                    <a:schemeClr val="bg1">
                      <a:alpha val="66000"/>
                    </a:schemeClr>
                  </a:glow>
                  <a:outerShdw blurRad="50800" dist="39000" dir="5460000" algn="tl">
                    <a:srgbClr val="000000">
                      <a:alpha val="38000"/>
                    </a:srgbClr>
                  </a:outerShdw>
                </a:effectLst>
                <a:latin typeface="Eras Bold ITC" pitchFamily="34" charset="0"/>
              </a:rPr>
              <a:t>on Lunar</a:t>
            </a:r>
            <a:endParaRPr lang="en-US" sz="2800" b="1" spc="300" dirty="0">
              <a:ln w="38100">
                <a:solidFill>
                  <a:srgbClr val="96004B"/>
                </a:solidFill>
              </a:ln>
              <a:solidFill>
                <a:srgbClr val="96004B"/>
              </a:solidFill>
              <a:effectLst>
                <a:glow rad="736600">
                  <a:schemeClr val="bg1">
                    <a:alpha val="66000"/>
                  </a:schemeClr>
                </a:glow>
                <a:outerShdw blurRad="50800" dist="39000" dir="5460000" algn="tl">
                  <a:srgbClr val="000000">
                    <a:alpha val="38000"/>
                  </a:srgbClr>
                </a:outerShdw>
              </a:effectLst>
              <a:latin typeface="Eras Bold ITC" pitchFamily="34" charset="0"/>
            </a:endParaRPr>
          </a:p>
        </p:txBody>
      </p:sp>
      <p:sp>
        <p:nvSpPr>
          <p:cNvPr id="7" name="Rectangle 6">
            <a:extLst>
              <a:ext uri="{FF2B5EF4-FFF2-40B4-BE49-F238E27FC236}">
                <a16:creationId xmlns:a16="http://schemas.microsoft.com/office/drawing/2014/main" id="{C3C647F6-E277-0EED-FD34-9C52C65F48CC}"/>
              </a:ext>
            </a:extLst>
          </p:cNvPr>
          <p:cNvSpPr/>
          <p:nvPr/>
        </p:nvSpPr>
        <p:spPr>
          <a:xfrm>
            <a:off x="-407081" y="-530707"/>
            <a:ext cx="1301320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FontTx/>
              <a:buAutoNum type="arabicParenR"/>
            </a:pPr>
            <a:r>
              <a:rPr lang="en-US" sz="2800" b="1" spc="300" dirty="0">
                <a:ln w="38100">
                  <a:solidFill>
                    <a:srgbClr val="6F3350"/>
                  </a:solidFill>
                </a:ln>
                <a:solidFill>
                  <a:srgbClr val="016A6F"/>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rPr>
              <a:t>Joe Brown’s Lazy Dog jumps New Bunny Trail on Lunar</a:t>
            </a:r>
            <a:endParaRPr lang="en-US" sz="2800" b="1" spc="300" dirty="0">
              <a:ln w="38100">
                <a:solidFill>
                  <a:srgbClr val="96004B"/>
                </a:solidFill>
              </a:ln>
              <a:solidFill>
                <a:srgbClr val="96004B"/>
              </a:solidFill>
              <a:effectLst>
                <a:glow rad="1600200">
                  <a:schemeClr val="accent1">
                    <a:satMod val="175000"/>
                    <a:alpha val="40000"/>
                  </a:schemeClr>
                </a:glow>
                <a:outerShdw blurRad="50800" dist="39000" dir="5460000" algn="tl">
                  <a:srgbClr val="000000">
                    <a:alpha val="38000"/>
                  </a:srgbClr>
                </a:outerShdw>
              </a:effectLst>
              <a:latin typeface="Eras Bold ITC" pitchFamily="34" charset="0"/>
            </a:endParaRPr>
          </a:p>
        </p:txBody>
      </p:sp>
      <p:pic>
        <p:nvPicPr>
          <p:cNvPr id="8" name="Picture 7" descr="C:\Users\Rae\Desktop\Best CCC Logo Clear with colors in circle SMS.png">
            <a:extLst>
              <a:ext uri="{FF2B5EF4-FFF2-40B4-BE49-F238E27FC236}">
                <a16:creationId xmlns:a16="http://schemas.microsoft.com/office/drawing/2014/main" id="{928BC4C8-CA2D-8C65-BF96-1DA4D2CB29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70146" y="4570114"/>
            <a:ext cx="1746501" cy="1807143"/>
          </a:xfrm>
          <a:prstGeom prst="rect">
            <a:avLst/>
          </a:prstGeom>
          <a:noFill/>
          <a:effectLst>
            <a:glow rad="520700">
              <a:schemeClr val="accent1">
                <a:satMod val="175000"/>
                <a:alpha val="24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E63A1-CD1A-4EAD-4D59-9F75D691818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14527" y="0"/>
            <a:ext cx="11362944" cy="6858000"/>
          </a:xfrm>
          <a:prstGeom prst="rect">
            <a:avLst/>
          </a:prstGeom>
        </p:spPr>
      </p:pic>
      <p:sp>
        <p:nvSpPr>
          <p:cNvPr id="4" name="Rectangle 3">
            <a:extLst>
              <a:ext uri="{FF2B5EF4-FFF2-40B4-BE49-F238E27FC236}">
                <a16:creationId xmlns:a16="http://schemas.microsoft.com/office/drawing/2014/main" id="{3B7D0B23-0E12-CF29-431A-B58C2E06B567}"/>
              </a:ext>
            </a:extLst>
          </p:cNvPr>
          <p:cNvSpPr/>
          <p:nvPr/>
        </p:nvSpPr>
        <p:spPr>
          <a:xfrm>
            <a:off x="552450" y="5819775"/>
            <a:ext cx="11068050" cy="171450"/>
          </a:xfrm>
          <a:prstGeom prst="rect">
            <a:avLst/>
          </a:prstGeom>
          <a:noFill/>
          <a:ln w="57150">
            <a:solidFill>
              <a:srgbClr val="7030A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EAB9B5-3DC2-1919-04AD-EBF802394419}"/>
              </a:ext>
            </a:extLst>
          </p:cNvPr>
          <p:cNvSpPr txBox="1"/>
          <p:nvPr/>
        </p:nvSpPr>
        <p:spPr>
          <a:xfrm>
            <a:off x="714756" y="2074926"/>
            <a:ext cx="4853940" cy="1200329"/>
          </a:xfrm>
          <a:prstGeom prst="rect">
            <a:avLst/>
          </a:prstGeom>
          <a:noFill/>
        </p:spPr>
        <p:txBody>
          <a:bodyPr wrap="square" rtlCol="0">
            <a:spAutoFit/>
          </a:bodyPr>
          <a:lstStyle/>
          <a:p>
            <a:r>
              <a:rPr lang="en-US" sz="2400" b="1" dirty="0">
                <a:solidFill>
                  <a:schemeClr val="bg1"/>
                </a:solidFill>
                <a:effectLst>
                  <a:glow rad="203200">
                    <a:srgbClr val="091792"/>
                  </a:glow>
                </a:effectLst>
              </a:rPr>
              <a:t>Example:  when the Hawaiian Islands are at 6 AM Sabbath – New Zealand is already at 5 AM Sunday.</a:t>
            </a:r>
          </a:p>
        </p:txBody>
      </p:sp>
      <p:sp>
        <p:nvSpPr>
          <p:cNvPr id="7" name="TextBox 6">
            <a:extLst>
              <a:ext uri="{FF2B5EF4-FFF2-40B4-BE49-F238E27FC236}">
                <a16:creationId xmlns:a16="http://schemas.microsoft.com/office/drawing/2014/main" id="{E088143A-9FFB-0B14-F731-B34D52EEDDF8}"/>
              </a:ext>
            </a:extLst>
          </p:cNvPr>
          <p:cNvSpPr txBox="1"/>
          <p:nvPr/>
        </p:nvSpPr>
        <p:spPr>
          <a:xfrm>
            <a:off x="6375590" y="2436996"/>
            <a:ext cx="4853940" cy="830997"/>
          </a:xfrm>
          <a:prstGeom prst="rect">
            <a:avLst/>
          </a:prstGeom>
          <a:noFill/>
        </p:spPr>
        <p:txBody>
          <a:bodyPr wrap="square" rtlCol="0">
            <a:spAutoFit/>
          </a:bodyPr>
          <a:lstStyle/>
          <a:p>
            <a:r>
              <a:rPr lang="en-US" sz="2400" b="1" dirty="0">
                <a:solidFill>
                  <a:schemeClr val="bg1"/>
                </a:solidFill>
                <a:effectLst>
                  <a:glow rad="203200">
                    <a:srgbClr val="091792"/>
                  </a:glow>
                </a:effectLst>
              </a:rPr>
              <a:t>This happens on every day, on every Shabbat and on every Feast Statute.</a:t>
            </a:r>
          </a:p>
        </p:txBody>
      </p:sp>
    </p:spTree>
    <p:extLst>
      <p:ext uri="{BB962C8B-B14F-4D97-AF65-F5344CB8AC3E}">
        <p14:creationId xmlns:p14="http://schemas.microsoft.com/office/powerpoint/2010/main" val="177587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26BE-5F35-538A-86B1-48DE61252472}"/>
              </a:ext>
            </a:extLst>
          </p:cNvPr>
          <p:cNvSpPr>
            <a:spLocks noGrp="1"/>
          </p:cNvSpPr>
          <p:nvPr>
            <p:ph type="ctrTitle"/>
          </p:nvPr>
        </p:nvSpPr>
        <p:spPr>
          <a:xfrm>
            <a:off x="925689" y="-309697"/>
            <a:ext cx="10582448" cy="2387600"/>
          </a:xfrm>
        </p:spPr>
        <p:txBody>
          <a:bodyPr>
            <a:noAutofit/>
          </a:bodyPr>
          <a:lstStyle/>
          <a:p>
            <a:r>
              <a:rPr lang="en-US" sz="4400" b="1" spc="300" dirty="0">
                <a:ln>
                  <a:solidFill>
                    <a:srgbClr val="002060"/>
                  </a:solidFill>
                </a:ln>
                <a:solidFill>
                  <a:schemeClr val="accent1">
                    <a:lumMod val="75000"/>
                  </a:schemeClr>
                </a:solidFill>
                <a:effectLst>
                  <a:outerShdw blurRad="38100" dist="38100" dir="2700000" algn="tl">
                    <a:srgbClr val="000000">
                      <a:alpha val="43137"/>
                    </a:srgbClr>
                  </a:outerShdw>
                </a:effectLst>
                <a:latin typeface="Algerian" panose="04020705040A02060702" pitchFamily="82" charset="0"/>
              </a:rPr>
              <a:t>We all say that is not hard to understand and we accept such things … UNTIL …</a:t>
            </a:r>
          </a:p>
        </p:txBody>
      </p:sp>
      <p:sp>
        <p:nvSpPr>
          <p:cNvPr id="3" name="Subtitle 2">
            <a:extLst>
              <a:ext uri="{FF2B5EF4-FFF2-40B4-BE49-F238E27FC236}">
                <a16:creationId xmlns:a16="http://schemas.microsoft.com/office/drawing/2014/main" id="{8C3E6B5E-F9C1-0423-242A-3FA2CC22FDBB}"/>
              </a:ext>
            </a:extLst>
          </p:cNvPr>
          <p:cNvSpPr>
            <a:spLocks noGrp="1"/>
          </p:cNvSpPr>
          <p:nvPr>
            <p:ph type="subTitle" idx="1"/>
          </p:nvPr>
        </p:nvSpPr>
        <p:spPr>
          <a:xfrm>
            <a:off x="275422" y="2198341"/>
            <a:ext cx="11641156" cy="3118726"/>
          </a:xfrm>
        </p:spPr>
        <p:txBody>
          <a:bodyPr>
            <a:normAutofit fontScale="92500" lnSpcReduction="10000"/>
            <a:scene3d>
              <a:camera prst="orthographicFront"/>
              <a:lightRig rig="threePt" dir="t"/>
            </a:scene3d>
            <a:sp3d extrusionH="57150">
              <a:bevelT w="38100" h="38100"/>
            </a:sp3d>
          </a:bodyPr>
          <a:lstStyle/>
          <a:p>
            <a:r>
              <a:rPr lang="en-US" sz="4000" b="1" dirty="0">
                <a:solidFill>
                  <a:srgbClr val="C00000"/>
                </a:solidFill>
                <a:effectLst>
                  <a:outerShdw blurRad="38100" dist="38100" dir="2700000" algn="tl">
                    <a:srgbClr val="000000">
                      <a:alpha val="43137"/>
                    </a:srgbClr>
                  </a:outerShdw>
                </a:effectLst>
              </a:rPr>
              <a:t>… the calculation of the feast days &amp; dates seem very different and then all of a sudden every one is concerned that everyone in the world is not on the same Passover date of Apr 2</a:t>
            </a:r>
            <a:r>
              <a:rPr lang="en-US" sz="4000" b="1" baseline="30000" dirty="0">
                <a:solidFill>
                  <a:srgbClr val="C00000"/>
                </a:solidFill>
                <a:effectLst>
                  <a:outerShdw blurRad="38100" dist="38100" dir="2700000" algn="tl">
                    <a:srgbClr val="000000">
                      <a:alpha val="43137"/>
                    </a:srgbClr>
                  </a:outerShdw>
                </a:effectLst>
              </a:rPr>
              <a:t>nd</a:t>
            </a:r>
            <a:r>
              <a:rPr lang="en-US" sz="4000" b="1" dirty="0">
                <a:solidFill>
                  <a:srgbClr val="C00000"/>
                </a:solidFill>
                <a:effectLst>
                  <a:outerShdw blurRad="38100" dist="38100" dir="2700000" algn="tl">
                    <a:srgbClr val="000000">
                      <a:alpha val="43137"/>
                    </a:srgbClr>
                  </a:outerShdw>
                </a:effectLst>
              </a:rPr>
              <a:t>, Apr 3</a:t>
            </a:r>
            <a:r>
              <a:rPr lang="en-US" sz="4000" b="1" baseline="30000" dirty="0">
                <a:solidFill>
                  <a:srgbClr val="C00000"/>
                </a:solidFill>
                <a:effectLst>
                  <a:outerShdw blurRad="38100" dist="38100" dir="2700000" algn="tl">
                    <a:srgbClr val="000000">
                      <a:alpha val="43137"/>
                    </a:srgbClr>
                  </a:outerShdw>
                </a:effectLst>
              </a:rPr>
              <a:t>rd</a:t>
            </a:r>
            <a:r>
              <a:rPr lang="en-US" sz="4000" b="1" dirty="0">
                <a:solidFill>
                  <a:srgbClr val="C00000"/>
                </a:solidFill>
                <a:effectLst>
                  <a:outerShdw blurRad="38100" dist="38100" dir="2700000" algn="tl">
                    <a:srgbClr val="000000">
                      <a:alpha val="43137"/>
                    </a:srgbClr>
                  </a:outerShdw>
                </a:effectLst>
              </a:rPr>
              <a:t>, or maybe even Apr 4</a:t>
            </a:r>
            <a:r>
              <a:rPr lang="en-US" sz="4000" b="1" baseline="30000" dirty="0">
                <a:solidFill>
                  <a:srgbClr val="C00000"/>
                </a:solidFill>
                <a:effectLst>
                  <a:outerShdw blurRad="38100" dist="38100" dir="2700000" algn="tl">
                    <a:srgbClr val="000000">
                      <a:alpha val="43137"/>
                    </a:srgbClr>
                  </a:outerShdw>
                </a:effectLst>
              </a:rPr>
              <a:t>th</a:t>
            </a:r>
            <a:r>
              <a:rPr lang="en-US" sz="4000" b="1" dirty="0">
                <a:solidFill>
                  <a:srgbClr val="C00000"/>
                </a:solidFill>
                <a:effectLst>
                  <a:outerShdw blurRad="38100" dist="38100" dir="2700000" algn="tl">
                    <a:srgbClr val="000000">
                      <a:alpha val="43137"/>
                    </a:srgbClr>
                  </a:outerShdw>
                </a:effectLst>
              </a:rPr>
              <a:t>!  </a:t>
            </a:r>
            <a:br>
              <a:rPr lang="en-US" sz="4000" dirty="0"/>
            </a:br>
            <a:endParaRPr lang="en-US" sz="4000" dirty="0"/>
          </a:p>
          <a:p>
            <a:r>
              <a:rPr lang="en-US" sz="5200" b="1" dirty="0">
                <a:ln>
                  <a:solidFill>
                    <a:schemeClr val="tx1"/>
                  </a:solidFill>
                </a:ln>
                <a:solidFill>
                  <a:schemeClr val="tx1">
                    <a:lumMod val="75000"/>
                    <a:lumOff val="25000"/>
                  </a:schemeClr>
                </a:solidFill>
                <a:effectLst>
                  <a:outerShdw blurRad="60007" dist="310007" dir="7680000" sy="30000" kx="1300200" algn="ctr" rotWithShape="0">
                    <a:prstClr val="black">
                      <a:alpha val="32000"/>
                    </a:prstClr>
                  </a:outerShdw>
                </a:effectLst>
                <a:latin typeface="Berlin Sans FB Demi" panose="020E0802020502020306" pitchFamily="34" charset="0"/>
              </a:rPr>
              <a:t>What happened?</a:t>
            </a:r>
          </a:p>
        </p:txBody>
      </p:sp>
      <p:sp>
        <p:nvSpPr>
          <p:cNvPr id="4" name="Rectangle 3">
            <a:extLst>
              <a:ext uri="{FF2B5EF4-FFF2-40B4-BE49-F238E27FC236}">
                <a16:creationId xmlns:a16="http://schemas.microsoft.com/office/drawing/2014/main" id="{A539941D-E808-7A28-2851-906EE31B7D6C}"/>
              </a:ext>
            </a:extLst>
          </p:cNvPr>
          <p:cNvSpPr/>
          <p:nvPr/>
        </p:nvSpPr>
        <p:spPr>
          <a:xfrm>
            <a:off x="71598" y="5103674"/>
            <a:ext cx="12048804" cy="1754326"/>
          </a:xfrm>
          <a:prstGeom prst="rect">
            <a:avLst/>
          </a:prstGeom>
          <a:noFill/>
          <a:effectLst>
            <a:glow rad="127000">
              <a:srgbClr val="002060"/>
            </a:glo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002060"/>
                  </a:solidFill>
                </a:ln>
                <a:solidFill>
                  <a:srgbClr val="00B0F0"/>
                </a:solidFill>
                <a:effectLst>
                  <a:glow rad="190500">
                    <a:srgbClr val="FF99FF">
                      <a:alpha val="71000"/>
                    </a:srgbClr>
                  </a:glow>
                </a:effectLst>
              </a:rPr>
              <a:t>That is the exact question that Yahuah has been waiting for everyone to ask!</a:t>
            </a:r>
          </a:p>
        </p:txBody>
      </p:sp>
    </p:spTree>
    <p:extLst>
      <p:ext uri="{BB962C8B-B14F-4D97-AF65-F5344CB8AC3E}">
        <p14:creationId xmlns:p14="http://schemas.microsoft.com/office/powerpoint/2010/main" val="3821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FF">
            <a:alpha val="12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B7B15-0175-E3F5-F2CE-C2678BE4104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64405" y="158332"/>
            <a:ext cx="9349648" cy="5337397"/>
          </a:xfrm>
          <a:prstGeom prst="rect">
            <a:avLst/>
          </a:prstGeom>
          <a:ln>
            <a:solidFill>
              <a:srgbClr val="002060"/>
            </a:solidFill>
          </a:ln>
        </p:spPr>
      </p:pic>
      <p:sp>
        <p:nvSpPr>
          <p:cNvPr id="6" name="TextBox 5">
            <a:extLst>
              <a:ext uri="{FF2B5EF4-FFF2-40B4-BE49-F238E27FC236}">
                <a16:creationId xmlns:a16="http://schemas.microsoft.com/office/drawing/2014/main" id="{4EC0D646-23E7-F5EC-A698-F939CEF49282}"/>
              </a:ext>
            </a:extLst>
          </p:cNvPr>
          <p:cNvSpPr txBox="1"/>
          <p:nvPr/>
        </p:nvSpPr>
        <p:spPr>
          <a:xfrm>
            <a:off x="9766409" y="168078"/>
            <a:ext cx="2357610" cy="6186309"/>
          </a:xfrm>
          <a:prstGeom prst="rect">
            <a:avLst/>
          </a:prstGeom>
          <a:noFill/>
        </p:spPr>
        <p:txBody>
          <a:bodyPr wrap="square" rtlCol="0">
            <a:spAutoFit/>
          </a:bodyPr>
          <a:lstStyle/>
          <a:p>
            <a:r>
              <a:rPr lang="en-US" b="1" dirty="0">
                <a:solidFill>
                  <a:schemeClr val="accent1">
                    <a:lumMod val="50000"/>
                  </a:schemeClr>
                </a:solidFill>
              </a:rPr>
              <a:t>To complicate things even more, man has designed “another line” at Greenwich UK called Universal Time Coordinate.  This time zone (that never changes to daylight time) announces the supposedly EXACT time of the </a:t>
            </a:r>
            <a:r>
              <a:rPr lang="en-US" b="1" dirty="0" err="1">
                <a:solidFill>
                  <a:schemeClr val="accent1">
                    <a:lumMod val="50000"/>
                  </a:schemeClr>
                </a:solidFill>
              </a:rPr>
              <a:t>tequfah</a:t>
            </a:r>
            <a:r>
              <a:rPr lang="en-US" b="1" dirty="0">
                <a:solidFill>
                  <a:schemeClr val="accent1">
                    <a:lumMod val="50000"/>
                  </a:schemeClr>
                </a:solidFill>
              </a:rPr>
              <a:t> (2023 = Mar 20</a:t>
            </a:r>
            <a:r>
              <a:rPr lang="en-US" b="1" baseline="30000" dirty="0">
                <a:solidFill>
                  <a:schemeClr val="accent1">
                    <a:lumMod val="50000"/>
                  </a:schemeClr>
                </a:solidFill>
              </a:rPr>
              <a:t>th</a:t>
            </a:r>
            <a:r>
              <a:rPr lang="en-US" b="1" dirty="0">
                <a:solidFill>
                  <a:schemeClr val="accent1">
                    <a:lumMod val="50000"/>
                  </a:schemeClr>
                </a:solidFill>
              </a:rPr>
              <a:t> @ 9:24 pm).  Every time zone in the world has to calculate what that time would be on their current clock.  </a:t>
            </a:r>
          </a:p>
          <a:p>
            <a:r>
              <a:rPr lang="en-US" b="1" dirty="0">
                <a:solidFill>
                  <a:srgbClr val="C00000"/>
                </a:solidFill>
              </a:rPr>
              <a:t>Problem:  </a:t>
            </a:r>
            <a:r>
              <a:rPr lang="en-US" b="1" dirty="0">
                <a:solidFill>
                  <a:schemeClr val="accent1">
                    <a:lumMod val="50000"/>
                  </a:schemeClr>
                </a:solidFill>
              </a:rPr>
              <a:t>somehow we have forgotten about the IDL and freely married ourselves to the UTC!</a:t>
            </a:r>
          </a:p>
        </p:txBody>
      </p:sp>
      <p:sp>
        <p:nvSpPr>
          <p:cNvPr id="8" name="TextBox 7">
            <a:extLst>
              <a:ext uri="{FF2B5EF4-FFF2-40B4-BE49-F238E27FC236}">
                <a16:creationId xmlns:a16="http://schemas.microsoft.com/office/drawing/2014/main" id="{E1305ED9-5BA9-34A9-47C8-AB0EE35D3A93}"/>
              </a:ext>
            </a:extLst>
          </p:cNvPr>
          <p:cNvSpPr txBox="1"/>
          <p:nvPr/>
        </p:nvSpPr>
        <p:spPr>
          <a:xfrm>
            <a:off x="264405" y="5475893"/>
            <a:ext cx="9349648" cy="1200329"/>
          </a:xfrm>
          <a:prstGeom prst="rect">
            <a:avLst/>
          </a:prstGeom>
          <a:noFill/>
        </p:spPr>
        <p:txBody>
          <a:bodyPr wrap="square">
            <a:spAutoFit/>
          </a:bodyPr>
          <a:lstStyle/>
          <a:p>
            <a:pPr algn="ctr"/>
            <a:r>
              <a:rPr lang="en-US" sz="2400" b="1" cap="none" spc="0" dirty="0">
                <a:ln>
                  <a:solidFill>
                    <a:srgbClr val="002060"/>
                  </a:solidFill>
                </a:ln>
                <a:solidFill>
                  <a:srgbClr val="00B0F0"/>
                </a:solidFill>
                <a:effectLst/>
              </a:rPr>
              <a:t>Have you ever thought to ask if Yahuah has </a:t>
            </a:r>
            <a:r>
              <a:rPr lang="en-US" sz="2400" b="1" cap="none" spc="0" dirty="0">
                <a:ln>
                  <a:solidFill>
                    <a:srgbClr val="002060"/>
                  </a:solidFill>
                </a:ln>
                <a:solidFill>
                  <a:srgbClr val="00B0F0"/>
                </a:solidFill>
                <a:effectLst>
                  <a:outerShdw blurRad="50800" dist="50800" dir="5400000" algn="ctr" rotWithShape="0">
                    <a:srgbClr val="FFFF00"/>
                  </a:outerShdw>
                </a:effectLst>
              </a:rPr>
              <a:t>His own </a:t>
            </a:r>
            <a:r>
              <a:rPr lang="en-US" sz="2400" b="1" cap="none" spc="0" dirty="0">
                <a:ln>
                  <a:solidFill>
                    <a:srgbClr val="002060"/>
                  </a:solidFill>
                </a:ln>
                <a:solidFill>
                  <a:srgbClr val="00B0F0"/>
                </a:solidFill>
                <a:effectLst/>
              </a:rPr>
              <a:t>Universal Time Coordinate and </a:t>
            </a:r>
            <a:r>
              <a:rPr lang="en-US" sz="2400" b="1" cap="none" spc="0" dirty="0">
                <a:ln>
                  <a:solidFill>
                    <a:srgbClr val="002060"/>
                  </a:solidFill>
                </a:ln>
                <a:solidFill>
                  <a:srgbClr val="00B0F0"/>
                </a:solidFill>
                <a:effectLst>
                  <a:outerShdw blurRad="50800" dist="50800" dir="5400000" sx="101000" sy="101000" algn="ctr" rotWithShape="0">
                    <a:srgbClr val="FFFF00"/>
                  </a:outerShdw>
                </a:effectLst>
              </a:rPr>
              <a:t>His own </a:t>
            </a:r>
            <a:r>
              <a:rPr lang="en-US" sz="2400" b="1" cap="none" spc="0" dirty="0">
                <a:ln>
                  <a:solidFill>
                    <a:srgbClr val="002060"/>
                  </a:solidFill>
                </a:ln>
                <a:solidFill>
                  <a:srgbClr val="00B0F0"/>
                </a:solidFill>
                <a:effectLst/>
              </a:rPr>
              <a:t>International Date Line where </a:t>
            </a:r>
            <a:r>
              <a:rPr lang="en-US" sz="2400" b="1" cap="none" spc="0" dirty="0">
                <a:ln>
                  <a:solidFill>
                    <a:srgbClr val="002060"/>
                  </a:solidFill>
                </a:ln>
                <a:solidFill>
                  <a:srgbClr val="00B0F0"/>
                </a:solidFill>
                <a:effectLst>
                  <a:outerShdw blurRad="50800" dist="50800" dir="5400000" sx="101000" sy="101000" algn="ctr" rotWithShape="0">
                    <a:srgbClr val="FFFF00"/>
                  </a:outerShdw>
                </a:effectLst>
              </a:rPr>
              <a:t>His</a:t>
            </a:r>
            <a:r>
              <a:rPr lang="en-US" sz="2400" b="1" cap="none" spc="0" dirty="0">
                <a:ln>
                  <a:solidFill>
                    <a:srgbClr val="002060"/>
                  </a:solidFill>
                </a:ln>
                <a:solidFill>
                  <a:srgbClr val="00B0F0"/>
                </a:solidFill>
                <a:effectLst/>
              </a:rPr>
              <a:t> timing begins for the calculations of Feast &amp; Festival appointed times?</a:t>
            </a:r>
          </a:p>
        </p:txBody>
      </p:sp>
      <p:sp>
        <p:nvSpPr>
          <p:cNvPr id="11" name="Rectangle 10">
            <a:extLst>
              <a:ext uri="{FF2B5EF4-FFF2-40B4-BE49-F238E27FC236}">
                <a16:creationId xmlns:a16="http://schemas.microsoft.com/office/drawing/2014/main" id="{C48B292E-9986-A344-D002-1D714573ED0B}"/>
              </a:ext>
            </a:extLst>
          </p:cNvPr>
          <p:cNvSpPr/>
          <p:nvPr/>
        </p:nvSpPr>
        <p:spPr>
          <a:xfrm rot="16200000">
            <a:off x="2885707" y="2614534"/>
            <a:ext cx="5327651" cy="434740"/>
          </a:xfrm>
          <a:prstGeom prst="rect">
            <a:avLst/>
          </a:prstGeom>
          <a:noFill/>
          <a:ln w="38100">
            <a:solidFill>
              <a:srgbClr val="7030A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2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99FF">
                <a:alpha val="20000"/>
              </a:srgbClr>
            </a:gs>
            <a:gs pos="54000">
              <a:srgbClr val="FFFF00">
                <a:alpha val="15000"/>
              </a:srgbClr>
            </a:gs>
            <a:gs pos="100000">
              <a:srgbClr val="0000FF">
                <a:alpha val="31000"/>
              </a:srgb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B02D-5ED7-AA1B-58C5-9DFEA3B21A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450" y="149948"/>
            <a:ext cx="10984230" cy="6558103"/>
          </a:xfrm>
          <a:prstGeom prst="rect">
            <a:avLst/>
          </a:prstGeom>
          <a:ln>
            <a:solidFill>
              <a:schemeClr val="tx1"/>
            </a:solidFill>
          </a:ln>
        </p:spPr>
      </p:pic>
      <p:pic>
        <p:nvPicPr>
          <p:cNvPr id="4" name="Picture 3">
            <a:extLst>
              <a:ext uri="{FF2B5EF4-FFF2-40B4-BE49-F238E27FC236}">
                <a16:creationId xmlns:a16="http://schemas.microsoft.com/office/drawing/2014/main" id="{29B6DD2E-DD34-1E99-99EB-566F2E119E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1450" y="-5691308"/>
            <a:ext cx="11088427" cy="665176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E4761E0-B6E8-5DD2-1233-2D6375524F89}"/>
              </a:ext>
            </a:extLst>
          </p:cNvPr>
          <p:cNvCxnSpPr/>
          <p:nvPr/>
        </p:nvCxnSpPr>
        <p:spPr>
          <a:xfrm>
            <a:off x="9658350" y="914908"/>
            <a:ext cx="0" cy="5638800"/>
          </a:xfrm>
          <a:prstGeom prst="straightConnector1">
            <a:avLst/>
          </a:prstGeom>
          <a:ln w="76200">
            <a:solidFill>
              <a:srgbClr val="00206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D6203F-4EF0-61E4-FE1A-43FB0E60210D}"/>
              </a:ext>
            </a:extLst>
          </p:cNvPr>
          <p:cNvSpPr txBox="1"/>
          <p:nvPr/>
        </p:nvSpPr>
        <p:spPr>
          <a:xfrm>
            <a:off x="5285234" y="4319183"/>
            <a:ext cx="3794758" cy="1200329"/>
          </a:xfrm>
          <a:prstGeom prst="rect">
            <a:avLst/>
          </a:prstGeom>
          <a:noFill/>
        </p:spPr>
        <p:txBody>
          <a:bodyPr wrap="square" rtlCol="0">
            <a:spAutoFit/>
          </a:bodyPr>
          <a:lstStyle/>
          <a:p>
            <a:r>
              <a:rPr lang="en-US" b="1" dirty="0">
                <a:solidFill>
                  <a:schemeClr val="bg1"/>
                </a:solidFill>
              </a:rPr>
              <a:t>2023 </a:t>
            </a:r>
            <a:r>
              <a:rPr lang="en-US" b="1" dirty="0" err="1">
                <a:solidFill>
                  <a:schemeClr val="bg1"/>
                </a:solidFill>
              </a:rPr>
              <a:t>Tequfah</a:t>
            </a:r>
            <a:br>
              <a:rPr lang="en-US" b="1" dirty="0">
                <a:solidFill>
                  <a:schemeClr val="bg1"/>
                </a:solidFill>
              </a:rPr>
            </a:br>
            <a:r>
              <a:rPr lang="en-US" b="1" dirty="0">
                <a:solidFill>
                  <a:schemeClr val="bg1"/>
                </a:solidFill>
              </a:rPr>
              <a:t>3/20/23    21:24 [9:24 PM] UTC</a:t>
            </a:r>
          </a:p>
          <a:p>
            <a:r>
              <a:rPr lang="en-US" b="1" dirty="0">
                <a:solidFill>
                  <a:schemeClr val="bg1"/>
                </a:solidFill>
              </a:rPr>
              <a:t>The Night Season location </a:t>
            </a:r>
            <a:br>
              <a:rPr lang="en-US" b="1" dirty="0">
                <a:solidFill>
                  <a:schemeClr val="bg1"/>
                </a:solidFill>
              </a:rPr>
            </a:br>
            <a:r>
              <a:rPr lang="en-US" b="1" dirty="0">
                <a:solidFill>
                  <a:schemeClr val="bg1"/>
                </a:solidFill>
              </a:rPr>
              <a:t>for </a:t>
            </a:r>
            <a:r>
              <a:rPr lang="en-US" b="1" dirty="0" err="1">
                <a:solidFill>
                  <a:schemeClr val="bg1"/>
                </a:solidFill>
              </a:rPr>
              <a:t>Teq</a:t>
            </a:r>
            <a:r>
              <a:rPr lang="en-US" b="1" dirty="0">
                <a:solidFill>
                  <a:schemeClr val="bg1"/>
                </a:solidFill>
              </a:rPr>
              <a:t>. 2023 … </a:t>
            </a:r>
          </a:p>
        </p:txBody>
      </p:sp>
      <p:sp>
        <p:nvSpPr>
          <p:cNvPr id="5" name="TextBox 4">
            <a:extLst>
              <a:ext uri="{FF2B5EF4-FFF2-40B4-BE49-F238E27FC236}">
                <a16:creationId xmlns:a16="http://schemas.microsoft.com/office/drawing/2014/main" id="{964752B8-2A53-5FE5-3780-65670A744734}"/>
              </a:ext>
            </a:extLst>
          </p:cNvPr>
          <p:cNvSpPr txBox="1"/>
          <p:nvPr/>
        </p:nvSpPr>
        <p:spPr>
          <a:xfrm>
            <a:off x="5663565" y="960455"/>
            <a:ext cx="2333625" cy="369332"/>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75000"/>
                    <a:lumOff val="25000"/>
                  </a:schemeClr>
                </a:solidFill>
              </a:rPr>
              <a:t>March Equinox 2023</a:t>
            </a:r>
          </a:p>
        </p:txBody>
      </p:sp>
      <p:sp>
        <p:nvSpPr>
          <p:cNvPr id="2" name="Rectangle 1">
            <a:extLst>
              <a:ext uri="{FF2B5EF4-FFF2-40B4-BE49-F238E27FC236}">
                <a16:creationId xmlns:a16="http://schemas.microsoft.com/office/drawing/2014/main" id="{18BEBF2A-CBA2-E0CC-4AFB-1EC8B3EE30B2}"/>
              </a:ext>
            </a:extLst>
          </p:cNvPr>
          <p:cNvSpPr/>
          <p:nvPr/>
        </p:nvSpPr>
        <p:spPr>
          <a:xfrm>
            <a:off x="171450" y="3983385"/>
            <a:ext cx="3426397" cy="206210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Please note the position of the sun &amp; moon on every </a:t>
            </a:r>
            <a:r>
              <a:rPr lang="en-US" sz="3200" b="1" cap="none" spc="0" dirty="0" err="1">
                <a:ln/>
                <a:solidFill>
                  <a:srgbClr val="FF0000"/>
                </a:solidFill>
                <a:effectLst/>
              </a:rPr>
              <a:t>tequfah</a:t>
            </a:r>
            <a:r>
              <a:rPr lang="en-US" sz="3200" b="1" cap="none" spc="0" dirty="0">
                <a:ln/>
                <a:solidFill>
                  <a:srgbClr val="FF0000"/>
                </a:solidFill>
                <a:effectLst/>
              </a:rPr>
              <a:t> slide.</a:t>
            </a:r>
          </a:p>
        </p:txBody>
      </p:sp>
    </p:spTree>
    <p:extLst>
      <p:ext uri="{BB962C8B-B14F-4D97-AF65-F5344CB8AC3E}">
        <p14:creationId xmlns:p14="http://schemas.microsoft.com/office/powerpoint/2010/main" val="993751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3931</Words>
  <Application>Microsoft Office PowerPoint</Application>
  <PresentationFormat>Widescreen</PresentationFormat>
  <Paragraphs>343</Paragraphs>
  <Slides>56</Slides>
  <Notes>0</Notes>
  <HiddenSlides>14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Aharoni</vt:lpstr>
      <vt:lpstr>Algerian</vt:lpstr>
      <vt:lpstr>Arial</vt:lpstr>
      <vt:lpstr>Berlin Sans FB Demi</vt:lpstr>
      <vt:lpstr>Calibri</vt:lpstr>
      <vt:lpstr>Calibri Light</vt:lpstr>
      <vt:lpstr>Comic Sans MS</vt:lpstr>
      <vt:lpstr>Copperplate Gothic Bold</vt:lpstr>
      <vt:lpstr>Edwardian Script ITC</vt:lpstr>
      <vt:lpstr>Eras Bold ITC</vt:lpstr>
      <vt:lpstr>Office Theme</vt:lpstr>
      <vt:lpstr>Tequfah’s Next Lesson</vt:lpstr>
      <vt:lpstr>Is Tequfah’s Next Lesson something about a special key?</vt:lpstr>
      <vt:lpstr>We heartily extend our thanks and appreciation to Faith Child  in Western Virginia  for his diligence to collect as much data as possible from around the world so you can have this presentation today!</vt:lpstr>
      <vt:lpstr>Facts about Weekly Sabbath Worship  days/cycles &amp; dates!</vt:lpstr>
      <vt:lpstr>What do you think about this?   Why are all of us not celebrating  Sabbath at the exact same time?</vt:lpstr>
      <vt:lpstr>PowerPoint Presentation</vt:lpstr>
      <vt:lpstr>We all say that is not hard to understand and we accept such things … UNTIL …</vt:lpstr>
      <vt:lpstr>PowerPoint Presentation</vt:lpstr>
      <vt:lpstr>PowerPoint Presentation</vt:lpstr>
      <vt:lpstr>PowerPoint Presentation</vt:lpstr>
      <vt:lpstr>As Covenant Calendar Lessons Expand  to Other Parts of the World,  Everyone is Learning New Lessons!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Tequfah’s Next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User55</dc:creator>
  <cp:lastModifiedBy>User55</cp:lastModifiedBy>
  <cp:revision>81</cp:revision>
  <cp:lastPrinted>2023-03-31T20:30:56Z</cp:lastPrinted>
  <dcterms:created xsi:type="dcterms:W3CDTF">2023-03-30T21:46:47Z</dcterms:created>
  <dcterms:modified xsi:type="dcterms:W3CDTF">2023-04-01T22:18:28Z</dcterms:modified>
</cp:coreProperties>
</file>