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980" r:id="rId5"/>
    <p:sldId id="789" r:id="rId6"/>
    <p:sldId id="809" r:id="rId7"/>
    <p:sldId id="880" r:id="rId8"/>
    <p:sldId id="883" r:id="rId9"/>
    <p:sldId id="885" r:id="rId10"/>
    <p:sldId id="943" r:id="rId11"/>
    <p:sldId id="944" r:id="rId12"/>
    <p:sldId id="886" r:id="rId13"/>
    <p:sldId id="888" r:id="rId14"/>
    <p:sldId id="805" r:id="rId15"/>
    <p:sldId id="945" r:id="rId16"/>
    <p:sldId id="857" r:id="rId17"/>
    <p:sldId id="950" r:id="rId18"/>
    <p:sldId id="887" r:id="rId19"/>
    <p:sldId id="938" r:id="rId20"/>
    <p:sldId id="896" r:id="rId21"/>
    <p:sldId id="895" r:id="rId22"/>
    <p:sldId id="890" r:id="rId23"/>
    <p:sldId id="898" r:id="rId24"/>
    <p:sldId id="909" r:id="rId25"/>
    <p:sldId id="807" r:id="rId26"/>
  </p:sldIdLst>
  <p:sldSz cx="12188825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3521" userDrawn="1">
          <p15:clr>
            <a:srgbClr val="A4A3A4"/>
          </p15:clr>
        </p15:guide>
        <p15:guide id="3" orient="horz" pos="2387">
          <p15:clr>
            <a:srgbClr val="A4A3A4"/>
          </p15:clr>
        </p15:guide>
        <p15:guide id="4" pos="38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8" userDrawn="1">
          <p15:clr>
            <a:srgbClr val="A4A3A4"/>
          </p15:clr>
        </p15:guide>
        <p15:guide id="3" orient="horz" pos="2957" userDrawn="1">
          <p15:clr>
            <a:srgbClr val="A4A3A4"/>
          </p15:clr>
        </p15:guide>
        <p15:guide id="4" pos="2237" userDrawn="1">
          <p15:clr>
            <a:srgbClr val="A4A3A4"/>
          </p15:clr>
        </p15:guide>
        <p15:guide id="5" orient="horz" pos="2194" userDrawn="1">
          <p15:clr>
            <a:srgbClr val="A4A3A4"/>
          </p15:clr>
        </p15:guide>
        <p15:guide id="6" orient="horz" pos="2230" userDrawn="1">
          <p15:clr>
            <a:srgbClr val="A4A3A4"/>
          </p15:clr>
        </p15:guide>
        <p15:guide id="7" pos="2902" userDrawn="1">
          <p15:clr>
            <a:srgbClr val="A4A3A4"/>
          </p15:clr>
        </p15:guide>
        <p15:guide id="8" pos="2966" userDrawn="1">
          <p15:clr>
            <a:srgbClr val="A4A3A4"/>
          </p15:clr>
        </p15:guide>
        <p15:guide id="9" orient="horz" pos="3857" userDrawn="1">
          <p15:clr>
            <a:srgbClr val="A4A3A4"/>
          </p15:clr>
        </p15:guide>
        <p15:guide id="10" orient="horz" pos="3921" userDrawn="1">
          <p15:clr>
            <a:srgbClr val="A4A3A4"/>
          </p15:clr>
        </p15:guide>
        <p15:guide id="11" pos="1650" userDrawn="1">
          <p15:clr>
            <a:srgbClr val="A4A3A4"/>
          </p15:clr>
        </p15:guide>
        <p15:guide id="12" pos="1687" userDrawn="1">
          <p15:clr>
            <a:srgbClr val="A4A3A4"/>
          </p15:clr>
        </p15:guide>
        <p15:guide id="13" orient="horz" pos="1654" userDrawn="1">
          <p15:clr>
            <a:srgbClr val="A4A3A4"/>
          </p15:clr>
        </p15:guide>
        <p15:guide id="14" orient="horz" pos="1681" userDrawn="1">
          <p15:clr>
            <a:srgbClr val="A4A3A4"/>
          </p15:clr>
        </p15:guide>
        <p15:guide id="15" pos="3848" userDrawn="1">
          <p15:clr>
            <a:srgbClr val="A4A3A4"/>
          </p15:clr>
        </p15:guide>
        <p15:guide id="16" pos="3934" userDrawn="1">
          <p15:clr>
            <a:srgbClr val="A4A3A4"/>
          </p15:clr>
        </p15:guide>
        <p15:guide id="17" orient="horz" pos="5114" userDrawn="1">
          <p15:clr>
            <a:srgbClr val="A4A3A4"/>
          </p15:clr>
        </p15:guide>
        <p15:guide id="18" orient="horz" pos="5200" userDrawn="1">
          <p15:clr>
            <a:srgbClr val="A4A3A4"/>
          </p15:clr>
        </p15:guide>
        <p15:guide id="19" pos="1244" userDrawn="1">
          <p15:clr>
            <a:srgbClr val="A4A3A4"/>
          </p15:clr>
        </p15:guide>
        <p15:guide id="20" pos="127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othy" initials="T" lastIdx="13" clrIdx="0">
    <p:extLst>
      <p:ext uri="{19B8F6BF-5375-455C-9EA6-DF929625EA0E}">
        <p15:presenceInfo xmlns:p15="http://schemas.microsoft.com/office/powerpoint/2012/main" userId="Timothy" providerId="None"/>
      </p:ext>
    </p:extLst>
  </p:cmAuthor>
  <p:cmAuthor id="2" name="Rae" initials="R" lastIdx="1033" clrIdx="1"/>
  <p:cmAuthor id="3" name="timothy Astleford" initials="tA" lastIdx="299" clrIdx="2">
    <p:extLst>
      <p:ext uri="{19B8F6BF-5375-455C-9EA6-DF929625EA0E}">
        <p15:presenceInfo xmlns:p15="http://schemas.microsoft.com/office/powerpoint/2012/main" userId="6f70958e3069516c" providerId="Windows Live"/>
      </p:ext>
    </p:extLst>
  </p:cmAuthor>
  <p:cmAuthor id="4" name="Richard" initials="R" lastIdx="11" clrIdx="3"/>
  <p:cmAuthor id="5" name="User55" initials="U" lastIdx="14" clrIdx="4">
    <p:extLst>
      <p:ext uri="{19B8F6BF-5375-455C-9EA6-DF929625EA0E}">
        <p15:presenceInfo xmlns:p15="http://schemas.microsoft.com/office/powerpoint/2012/main" userId="User5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4E7"/>
    <a:srgbClr val="990033"/>
    <a:srgbClr val="FF3300"/>
    <a:srgbClr val="FF99CC"/>
    <a:srgbClr val="FFFF66"/>
    <a:srgbClr val="FFFF99"/>
    <a:srgbClr val="835E01"/>
    <a:srgbClr val="6F3350"/>
    <a:srgbClr val="0000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0" autoAdjust="0"/>
    <p:restoredTop sz="96374" autoAdjust="0"/>
  </p:normalViewPr>
  <p:slideViewPr>
    <p:cSldViewPr>
      <p:cViewPr>
        <p:scale>
          <a:sx n="150" d="100"/>
          <a:sy n="150" d="100"/>
        </p:scale>
        <p:origin x="306" y="-1722"/>
      </p:cViewPr>
      <p:guideLst>
        <p:guide pos="3839"/>
        <p:guide orient="horz" pos="3521"/>
        <p:guide orient="horz" pos="2387"/>
        <p:guide pos="38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909"/>
        <p:guide pos="2188"/>
        <p:guide orient="horz" pos="2957"/>
        <p:guide pos="2237"/>
        <p:guide orient="horz" pos="2194"/>
        <p:guide orient="horz" pos="2230"/>
        <p:guide pos="2902"/>
        <p:guide pos="2966"/>
        <p:guide orient="horz" pos="3857"/>
        <p:guide orient="horz" pos="3921"/>
        <p:guide pos="1650"/>
        <p:guide pos="1687"/>
        <p:guide orient="horz" pos="1654"/>
        <p:guide orient="horz" pos="1681"/>
        <p:guide pos="3848"/>
        <p:guide pos="3934"/>
        <p:guide orient="horz" pos="5114"/>
        <p:guide orient="horz" pos="5200"/>
        <p:guide pos="1244"/>
        <p:guide pos="127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3-11-25T14:18:06.968" idx="14">
    <p:pos x="10" y="10"/>
    <p:text>START AT SLIDE 19 DEC 2ND.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3-11-24T22:33:22.512" idx="11">
    <p:pos x="4907" y="3794"/>
    <p:text>had huge mistakes on this chart.</p:text>
    <p:extLst>
      <p:ext uri="{C676402C-5697-4E1C-873F-D02D1690AC5C}">
        <p15:threadingInfo xmlns:p15="http://schemas.microsoft.com/office/powerpoint/2012/main" timeZoneBias="480"/>
      </p:ext>
    </p:extLst>
  </p:cm>
  <p:cm authorId="5" dt="2023-11-24T23:44:27.815" idx="12">
    <p:pos x="4907" y="3930"/>
    <p:text>I had the 3 days and 3 nights in the wrong spot, and also wavesheaf with Mary at the 9th hour on Sabbath - so wrong.</p:text>
    <p:extLst>
      <p:ext uri="{C676402C-5697-4E1C-873F-D02D1690AC5C}">
        <p15:threadingInfo xmlns:p15="http://schemas.microsoft.com/office/powerpoint/2012/main" timeZoneBias="480">
          <p15:parentCm authorId="5" idx="11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197" tIns="47099" rIns="94197" bIns="4709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5" y="0"/>
            <a:ext cx="3077739" cy="469424"/>
          </a:xfrm>
          <a:prstGeom prst="rect">
            <a:avLst/>
          </a:prstGeom>
        </p:spPr>
        <p:txBody>
          <a:bodyPr vert="horz" lIns="94197" tIns="47099" rIns="94197" bIns="47099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11/25/2023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197" tIns="47099" rIns="94197" bIns="4709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5" y="8917422"/>
            <a:ext cx="3077739" cy="469424"/>
          </a:xfrm>
          <a:prstGeom prst="rect">
            <a:avLst/>
          </a:prstGeom>
        </p:spPr>
        <p:txBody>
          <a:bodyPr vert="horz" lIns="94197" tIns="47099" rIns="94197" bIns="47099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197" tIns="47099" rIns="94197" bIns="4709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5" y="0"/>
            <a:ext cx="3077739" cy="469424"/>
          </a:xfrm>
          <a:prstGeom prst="rect">
            <a:avLst/>
          </a:prstGeom>
        </p:spPr>
        <p:txBody>
          <a:bodyPr vert="horz" lIns="94197" tIns="47099" rIns="94197" bIns="47099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11/25/2023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7" tIns="47099" rIns="94197" bIns="470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197" tIns="47099" rIns="94197" bIns="4709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197" tIns="47099" rIns="94197" bIns="4709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5" y="8917422"/>
            <a:ext cx="3077739" cy="469424"/>
          </a:xfrm>
          <a:prstGeom prst="rect">
            <a:avLst/>
          </a:prstGeom>
        </p:spPr>
        <p:txBody>
          <a:bodyPr vert="horz" lIns="94197" tIns="47099" rIns="94197" bIns="47099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jpeg for review teaching Nov 25/23 – in prep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8F2A-B3D4-43F2-B39B-CD77F64A1950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07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3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77F8B735-9F03-41FD-BF3E-5ABA6AA9780D}" type="datetime1">
              <a:rPr lang="en-US" smtClean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2A4A37B2-8E9E-4DEC-B0C3-979D33C5F1E1}" type="datetime1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1C98F8BF-AFE3-4B27-A84C-EDB5F7CF92BC}" type="datetime1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9AD4D307-97E3-4172-A856-80BFA7EAB426}" type="datetime1">
              <a:rPr lang="en-US" smtClean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DD201E7B-C99B-4428-BA41-B75140349D1E}" type="datetime1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ACBAB13-0E3C-4DC1-87A6-8CAFB9615F78}" type="datetime1">
              <a:rPr lang="en-US" smtClean="0"/>
              <a:t>11/25/2023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C181ED51-CBB1-46E7-B976-EA9DBB3FDC41}" type="datetime1">
              <a:rPr lang="en-US" smtClean="0"/>
              <a:t>11/25/2023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F1262753-8C73-434D-BCB7-5A3750E0DED4}" type="datetime1">
              <a:rPr lang="en-US" smtClean="0"/>
              <a:t>11/25/2023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70E1E528-80BB-4A3B-8DA8-E6317B107F9B}" type="datetime1">
              <a:rPr lang="en-US" smtClean="0"/>
              <a:t>11/25/2023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42FC0F4F-5C1D-439F-A6C4-705B6FAF5A5D}" type="datetime1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DD8A71D9-5BF2-473F-9E8D-3B7D2B931257}" type="datetime1">
              <a:rPr lang="en-US" smtClean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omic Sans MS" pitchFamily="66" charset="0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image" Target="../media/image47.jpeg"/><Relationship Id="rId7" Type="http://schemas.openxmlformats.org/officeDocument/2006/relationships/image" Target="../media/image62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7.jpeg"/><Relationship Id="rId7" Type="http://schemas.microsoft.com/office/2007/relationships/hdphoto" Target="../media/hdphoto11.wdp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7.jpeg"/><Relationship Id="rId5" Type="http://schemas.microsoft.com/office/2007/relationships/hdphoto" Target="../media/hdphoto10.wdp"/><Relationship Id="rId10" Type="http://schemas.openxmlformats.org/officeDocument/2006/relationships/image" Target="../media/image66.jpeg"/><Relationship Id="rId4" Type="http://schemas.openxmlformats.org/officeDocument/2006/relationships/image" Target="../media/image63.jpeg"/><Relationship Id="rId9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hyperlink" Target="mailto:tim@studythecalendar.com" TargetMode="Externa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8F2614-BCE9-2771-FC62-DD5FE05D61A8}"/>
              </a:ext>
            </a:extLst>
          </p:cNvPr>
          <p:cNvSpPr/>
          <p:nvPr/>
        </p:nvSpPr>
        <p:spPr>
          <a:xfrm>
            <a:off x="531214" y="380050"/>
            <a:ext cx="7146284" cy="2676959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998" b="1" dirty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FFFF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The </a:t>
            </a:r>
            <a:r>
              <a:rPr lang="en-US" sz="5998" b="1" dirty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3B7549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Song</a:t>
            </a:r>
            <a:r>
              <a:rPr lang="en-US" sz="5998" dirty="0"/>
              <a:t> </a:t>
            </a:r>
            <a:r>
              <a:rPr lang="en-US" sz="5998" b="1" dirty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FFFF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of </a:t>
            </a:r>
            <a:br>
              <a:rPr lang="en-US" sz="5998" b="1" dirty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FFFF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</a:br>
            <a:r>
              <a:rPr lang="en-US" sz="5998" b="1" dirty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FFFF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Joshua’s </a:t>
            </a:r>
            <a:r>
              <a:rPr lang="en-US" sz="5998" b="1" dirty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3B7549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Sickle</a:t>
            </a:r>
            <a:r>
              <a:rPr lang="en-US" sz="5998" b="1" dirty="0">
                <a:ln w="57150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854372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4399" spc="300" dirty="0">
                <a:ln w="38100">
                  <a:solidFill>
                    <a:srgbClr val="6F3350"/>
                  </a:solidFill>
                </a:ln>
                <a:solidFill>
                  <a:srgbClr val="B83D68"/>
                </a:solidFill>
                <a:effectLst>
                  <a:glow rad="127000">
                    <a:schemeClr val="bg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Part 6</a:t>
            </a:r>
            <a:endParaRPr lang="en-US" sz="3999" spc="300" dirty="0">
              <a:ln w="38100">
                <a:solidFill>
                  <a:srgbClr val="6F3350"/>
                </a:solidFill>
              </a:ln>
              <a:solidFill>
                <a:srgbClr val="B83D68"/>
              </a:solidFill>
              <a:effectLst>
                <a:glow rad="127000">
                  <a:schemeClr val="bg1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5E5D0E-606A-F642-99D7-AB3A33C3064A}"/>
              </a:ext>
            </a:extLst>
          </p:cNvPr>
          <p:cNvSpPr/>
          <p:nvPr/>
        </p:nvSpPr>
        <p:spPr>
          <a:xfrm>
            <a:off x="326045" y="4112451"/>
            <a:ext cx="11704140" cy="2553752"/>
          </a:xfrm>
          <a:prstGeom prst="rect">
            <a:avLst/>
          </a:prstGeom>
          <a:noFill/>
          <a:effectLst/>
        </p:spPr>
        <p:txBody>
          <a:bodyPr wrap="square" lIns="91416" tIns="45708" rIns="91416" bIns="4570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998" b="1" spc="300" dirty="0">
                <a:ln w="38100">
                  <a:solidFill>
                    <a:srgbClr val="6F3350"/>
                  </a:solidFill>
                </a:ln>
                <a:solidFill>
                  <a:srgbClr val="835E01"/>
                </a:solidFill>
                <a:effectLst>
                  <a:glow rad="127000">
                    <a:schemeClr val="tx2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Yahusha’s</a:t>
            </a:r>
            <a:r>
              <a:rPr lang="en-US" sz="5998" b="1" spc="300" dirty="0">
                <a:ln w="38100">
                  <a:solidFill>
                    <a:srgbClr val="6F335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2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sz="5998" b="1" spc="300" dirty="0">
                <a:ln w="38100">
                  <a:solidFill>
                    <a:srgbClr val="6F3350"/>
                  </a:solidFill>
                </a:ln>
                <a:solidFill>
                  <a:srgbClr val="835E01"/>
                </a:solidFill>
                <a:effectLst>
                  <a:glow rad="127000">
                    <a:schemeClr val="tx2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5 Encounters</a:t>
            </a:r>
            <a:br>
              <a:rPr lang="en-US" sz="5998" b="1" spc="300" dirty="0">
                <a:ln w="38100">
                  <a:solidFill>
                    <a:srgbClr val="6F335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</a:br>
            <a:r>
              <a:rPr lang="en-US" sz="3999" b="1" spc="300" dirty="0">
                <a:ln w="38100">
                  <a:solidFill>
                    <a:srgbClr val="6F3350"/>
                  </a:solidFill>
                </a:ln>
                <a:solidFill>
                  <a:srgbClr val="FFC000"/>
                </a:solidFill>
                <a:effectLst>
                  <a:glow rad="127000">
                    <a:srgbClr val="00FFFF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with His Friends on His Wave Sheaf</a:t>
            </a:r>
          </a:p>
          <a:p>
            <a:pPr algn="ctr"/>
            <a:r>
              <a:rPr lang="en-US" sz="5998" b="1" spc="300" dirty="0">
                <a:ln w="38100">
                  <a:solidFill>
                    <a:srgbClr val="6F3350"/>
                  </a:solidFill>
                </a:ln>
                <a:solidFill>
                  <a:srgbClr val="835E01"/>
                </a:solidFill>
                <a:effectLst>
                  <a:glow rad="127000">
                    <a:schemeClr val="tx2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ras Bold ITC" pitchFamily="34" charset="0"/>
              </a:rPr>
              <a:t>Abib 18 in the Year 30 CE</a:t>
            </a:r>
          </a:p>
        </p:txBody>
      </p:sp>
      <p:pic>
        <p:nvPicPr>
          <p:cNvPr id="4" name="Picture 3" descr="C:\Users\Rae\Desktop\Best CCC Logo Clear with colors in circle SMS.png">
            <a:extLst>
              <a:ext uri="{FF2B5EF4-FFF2-40B4-BE49-F238E27FC236}">
                <a16:creationId xmlns:a16="http://schemas.microsoft.com/office/drawing/2014/main" id="{F0FF95DF-8093-DA92-2D2B-5BF14157E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80" y="2480466"/>
            <a:ext cx="1334255" cy="1380582"/>
          </a:xfrm>
          <a:prstGeom prst="rect">
            <a:avLst/>
          </a:prstGeom>
          <a:noFill/>
          <a:effectLst>
            <a:glow rad="2413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98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1819" y="476672"/>
            <a:ext cx="10589177" cy="57554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400" b="1" dirty="0">
                <a:ln w="1905">
                  <a:solidFill>
                    <a:srgbClr val="990033"/>
                  </a:solidFill>
                </a:ln>
                <a:solidFill>
                  <a:srgbClr val="00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this in contrast to the Scriptures </a:t>
            </a:r>
          </a:p>
          <a:p>
            <a:pPr algn="ctr"/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0000FF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0000FF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0000FF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0000FF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0000FF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en-US" sz="4800" b="1" dirty="0">
                <a:ln w="1905">
                  <a:solidFill>
                    <a:srgbClr val="990033"/>
                  </a:solidFill>
                </a:ln>
                <a:solidFill>
                  <a:srgbClr val="00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which declare:</a:t>
            </a:r>
          </a:p>
          <a:p>
            <a:pPr algn="ctr"/>
            <a:r>
              <a:rPr lang="en-US" sz="4800" b="1" dirty="0">
                <a:ln w="1905">
                  <a:solidFill>
                    <a:srgbClr val="990033"/>
                  </a:solidFill>
                </a:ln>
                <a:solidFill>
                  <a:srgbClr val="00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4800" b="1" dirty="0">
                <a:ln w="1905">
                  <a:solidFill>
                    <a:srgbClr val="990033"/>
                  </a:solidFill>
                </a:ln>
                <a:solidFill>
                  <a:srgbClr val="00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48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“I have spoken nothing in secret?”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Rae\Desktop\Bible where 2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88" y="1316754"/>
            <a:ext cx="4945430" cy="25815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ae\Desktop\Bible where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1116" y="2607511"/>
            <a:ext cx="2572964" cy="1931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306296" y="1887432"/>
            <a:ext cx="4658816" cy="2010837"/>
          </a:xfrm>
          <a:prstGeom prst="cloudCallout">
            <a:avLst>
              <a:gd name="adj1" fmla="val -20527"/>
              <a:gd name="adj2" fmla="val -85340"/>
            </a:avLst>
          </a:prstGeom>
          <a:solidFill>
            <a:srgbClr val="FFCC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3600" dirty="0">
                <a:ln>
                  <a:solidFill>
                    <a:srgbClr val="002060"/>
                  </a:solidFill>
                </a:ln>
                <a:solidFill>
                  <a:srgbClr val="874141"/>
                </a:solidFill>
                <a:latin typeface="Ravie" pitchFamily="82" charset="0"/>
              </a:rPr>
              <a:t>Question!</a:t>
            </a:r>
          </a:p>
        </p:txBody>
      </p:sp>
    </p:spTree>
    <p:extLst>
      <p:ext uri="{BB962C8B-B14F-4D97-AF65-F5344CB8AC3E}">
        <p14:creationId xmlns:p14="http://schemas.microsoft.com/office/powerpoint/2010/main" val="37967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alpha val="14000"/>
              </a:srgbClr>
            </a:gs>
            <a:gs pos="25000">
              <a:srgbClr val="FF6633">
                <a:alpha val="12000"/>
              </a:srgbClr>
            </a:gs>
            <a:gs pos="50000">
              <a:srgbClr val="FFFF00">
                <a:alpha val="14000"/>
              </a:srgbClr>
            </a:gs>
            <a:gs pos="75000">
              <a:srgbClr val="01A78F">
                <a:alpha val="29000"/>
              </a:srgbClr>
            </a:gs>
            <a:gs pos="100000">
              <a:srgbClr val="9933FF">
                <a:alpha val="38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756" y="188641"/>
            <a:ext cx="11809312" cy="6552727"/>
          </a:xfrm>
          <a:gradFill>
            <a:gsLst>
              <a:gs pos="0">
                <a:srgbClr val="FF3399">
                  <a:alpha val="46000"/>
                </a:srgbClr>
              </a:gs>
              <a:gs pos="25000">
                <a:srgbClr val="FF6633">
                  <a:alpha val="26000"/>
                </a:srgbClr>
              </a:gs>
              <a:gs pos="98000">
                <a:srgbClr val="FFFF00">
                  <a:alpha val="26000"/>
                </a:srgbClr>
              </a:gs>
              <a:gs pos="75000">
                <a:srgbClr val="01A78F">
                  <a:alpha val="29000"/>
                </a:srgbClr>
              </a:gs>
              <a:gs pos="54000">
                <a:srgbClr val="9933FF">
                  <a:alpha val="0"/>
                </a:srgbClr>
              </a:gs>
            </a:gsLst>
            <a:lin ang="102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t">
            <a:normAutofit/>
            <a:sp3d extrusionH="57150">
              <a:bevelT h="25400" prst="softRound"/>
            </a:sp3d>
          </a:bodyPr>
          <a:lstStyle/>
          <a:p>
            <a:pPr>
              <a:lnSpc>
                <a:spcPct val="100000"/>
              </a:lnSpc>
            </a:pPr>
            <a:r>
              <a:rPr lang="en-US" sz="600" dirty="0">
                <a:noFill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95012" y="6453336"/>
            <a:ext cx="549797" cy="3651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fld id="{81FEFA0A-2F20-4B60-98C6-5FFDA469AA1C}" type="slidenum">
              <a:rPr lang="en-US" b="1" smtClean="0">
                <a:solidFill>
                  <a:schemeClr val="tx2"/>
                </a:solidFill>
              </a:rPr>
              <a:pPr/>
              <a:t>11</a:t>
            </a:fld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0" name="Picture 2" descr="C:\Users\Rae\Desktop\reaping_the_harvest-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3386258"/>
            <a:ext cx="2249857" cy="3046307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424385"/>
              </p:ext>
            </p:extLst>
          </p:nvPr>
        </p:nvGraphicFramePr>
        <p:xfrm>
          <a:off x="2689349" y="1295400"/>
          <a:ext cx="8229599" cy="1911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82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  <a:r>
                        <a:rPr lang="en-US" sz="1600" baseline="30000" dirty="0"/>
                        <a:t>st</a:t>
                      </a:r>
                      <a:r>
                        <a:rPr lang="en-US" sz="1600" dirty="0"/>
                        <a:t> (Sun)</a:t>
                      </a:r>
                    </a:p>
                  </a:txBody>
                  <a:tcPr>
                    <a:lnB w="381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nd</a:t>
                      </a:r>
                      <a:r>
                        <a:rPr lang="en-US" sz="1600" dirty="0"/>
                        <a:t> (Mon)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r>
                        <a:rPr lang="en-US" sz="1600" baseline="30000" dirty="0"/>
                        <a:t>rd</a:t>
                      </a:r>
                      <a:r>
                        <a:rPr lang="en-US" sz="1600" dirty="0"/>
                        <a:t> (Tues)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r>
                        <a:rPr lang="en-US" sz="1600" baseline="30000" dirty="0"/>
                        <a:t>th</a:t>
                      </a:r>
                      <a:r>
                        <a:rPr lang="en-US" sz="1600" dirty="0"/>
                        <a:t> (Wed)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r>
                        <a:rPr lang="en-US" sz="1600" baseline="30000" dirty="0"/>
                        <a:t>th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Thur</a:t>
                      </a:r>
                      <a:r>
                        <a:rPr lang="en-US" sz="1600" dirty="0"/>
                        <a:t>)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  <a:r>
                        <a:rPr lang="en-US" sz="1600" baseline="30000" dirty="0"/>
                        <a:t>th</a:t>
                      </a:r>
                      <a:r>
                        <a:rPr lang="en-US" sz="1600" dirty="0"/>
                        <a:t> (Fri)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  <a:r>
                        <a:rPr lang="en-US" sz="1600" baseline="30000" dirty="0"/>
                        <a:t>th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Sabb</a:t>
                      </a:r>
                      <a:r>
                        <a:rPr lang="en-US" sz="1600" dirty="0"/>
                        <a:t>)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7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8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9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10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11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12</a:t>
                      </a: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13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14 P/O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15 ULB</a:t>
                      </a:r>
                      <a:endParaRPr lang="en-US" sz="105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16 ULB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17 ULB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18  </a:t>
                      </a:r>
                      <a:r>
                        <a:rPr lang="en-US" sz="1800" b="1" dirty="0" err="1"/>
                        <a:t>Ress</a:t>
                      </a:r>
                      <a:r>
                        <a:rPr lang="en-US" sz="1800" b="1" dirty="0"/>
                        <a:t>.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99"/>
                          </a:solidFill>
                        </a:rPr>
                        <a:t>19 W/S</a:t>
                      </a:r>
                      <a:endParaRPr lang="en-US" sz="1400" b="1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</a:t>
                      </a:r>
                      <a:r>
                        <a:rPr lang="en-US" sz="1400" b="1" baseline="0" dirty="0"/>
                        <a:t> ULB</a:t>
                      </a:r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21 ULB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22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23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24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25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99"/>
                          </a:solidFill>
                        </a:rPr>
                        <a:t>26 W/S</a:t>
                      </a:r>
                      <a:endParaRPr lang="en-US" sz="1400" b="1" dirty="0">
                        <a:solidFill>
                          <a:srgbClr val="FFFF99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C3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27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28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29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30</a:t>
                      </a: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4" name="Straight Arrow Connector 23"/>
          <p:cNvCxnSpPr/>
          <p:nvPr/>
        </p:nvCxnSpPr>
        <p:spPr>
          <a:xfrm>
            <a:off x="2692090" y="3153252"/>
            <a:ext cx="0" cy="640556"/>
          </a:xfrm>
          <a:prstGeom prst="straightConnector1">
            <a:avLst/>
          </a:prstGeom>
          <a:ln w="76200">
            <a:solidFill>
              <a:srgbClr val="FC3520"/>
            </a:solidFill>
            <a:headEnd type="diamond" w="med" len="med"/>
            <a:tailEnd type="triangle" w="med" len="med"/>
          </a:ln>
          <a:effectLst>
            <a:glow rad="1016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909836" y="260648"/>
            <a:ext cx="10369154" cy="838937"/>
          </a:xfrm>
          <a:prstGeom prst="wedgeRoundRectCallout">
            <a:avLst>
              <a:gd name="adj1" fmla="val -22365"/>
              <a:gd name="adj2" fmla="val 50453"/>
              <a:gd name="adj3" fmla="val 16667"/>
            </a:avLst>
          </a:prstGeom>
          <a:solidFill>
            <a:srgbClr val="002060"/>
          </a:solidFill>
          <a:ln w="38100">
            <a:solidFill>
              <a:srgbClr val="FF9933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4800" b="1" dirty="0">
                <a:ln>
                  <a:solidFill>
                    <a:srgbClr val="FF99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  <a:t>Was </a:t>
            </a:r>
            <a:r>
              <a:rPr lang="en-CA" sz="4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glow rad="127000">
                    <a:srgbClr val="00FFFF"/>
                  </a:glow>
                </a:effectLst>
                <a:latin typeface="Comic Sans MS" pitchFamily="66" charset="0"/>
              </a:rPr>
              <a:t>Yahusha</a:t>
            </a:r>
            <a:r>
              <a:rPr lang="en-CA" sz="4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CA" sz="4800" b="1" dirty="0">
                <a:ln>
                  <a:solidFill>
                    <a:srgbClr val="FF99FF"/>
                  </a:solidFill>
                </a:ln>
                <a:solidFill>
                  <a:srgbClr val="FFFFCC"/>
                </a:solidFill>
                <a:latin typeface="Comic Sans MS" pitchFamily="66" charset="0"/>
              </a:rPr>
              <a:t>Missing in Action?</a:t>
            </a:r>
            <a:endParaRPr lang="en-CA" sz="4800" b="1" dirty="0">
              <a:ln>
                <a:solidFill>
                  <a:srgbClr val="FF33CC"/>
                </a:solidFill>
              </a:ln>
              <a:solidFill>
                <a:srgbClr val="FFFF00"/>
              </a:solidFill>
              <a:latin typeface="Comic Sans MS" pitchFamily="66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158308" y="2468166"/>
            <a:ext cx="0" cy="945356"/>
          </a:xfrm>
          <a:prstGeom prst="straightConnector1">
            <a:avLst/>
          </a:prstGeom>
          <a:ln w="76200">
            <a:solidFill>
              <a:srgbClr val="FF0000"/>
            </a:solidFill>
            <a:headEnd type="diamond" w="med" len="med"/>
            <a:tailEnd type="triangle" w="med" len="med"/>
          </a:ln>
          <a:effectLst>
            <a:glow rad="1016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438228" y="3356992"/>
            <a:ext cx="4248472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Yahusha’s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Passover was </a:t>
            </a:r>
            <a:b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on a 3</a:t>
            </a:r>
            <a:r>
              <a:rPr lang="en-US" sz="24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rd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cycle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[Tues] </a:t>
            </a:r>
            <a:b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 on Zadok’s calendar, </a:t>
            </a:r>
            <a:b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but </a:t>
            </a:r>
            <a:r>
              <a:rPr lang="en-US" sz="2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let’s do the best we can to figure out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where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Yahusha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was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[</a:t>
            </a:r>
            <a:r>
              <a:rPr lang="en-US" sz="16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 Torah’s count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]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for the 7-8 missing days between Abib 19 to the </a:t>
            </a:r>
            <a:b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end of Abib 26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US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Monday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</a:t>
            </a: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4" name="Picture 3" descr="C:\Users\Rae\Desktop\grain wheat cle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12" y="3100700"/>
            <a:ext cx="1321784" cy="21285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Rae\Desktop\wheat 5 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333" l="0" r="8758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2124" y="4077072"/>
            <a:ext cx="1152128" cy="28905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86700" y="5339548"/>
            <a:ext cx="332891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000" b="1" u="sng" dirty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Note</a:t>
            </a:r>
            <a:r>
              <a:rPr lang="en-US" sz="2000" b="1" dirty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:  This “date” is obviously beyond the </a:t>
            </a:r>
            <a:br>
              <a:rPr lang="en-US" sz="2000" b="1" dirty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</a:br>
            <a:r>
              <a:rPr lang="en-US" sz="2000" b="1" dirty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“3 days &amp; 3 nights” </a:t>
            </a:r>
            <a:br>
              <a:rPr lang="en-US" sz="2000" b="1" dirty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</a:br>
            <a:r>
              <a:rPr lang="en-US" sz="2000" b="1" dirty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of </a:t>
            </a:r>
            <a:r>
              <a:rPr lang="en-US" sz="2000" b="1" dirty="0">
                <a:solidFill>
                  <a:srgbClr val="0070C0"/>
                </a:solidFill>
                <a:latin typeface="MV Boli" pitchFamily="2" charset="0"/>
                <a:cs typeface="MV Boli" pitchFamily="2" charset="0"/>
              </a:rPr>
              <a:t>Yahusha’s</a:t>
            </a:r>
            <a:r>
              <a:rPr lang="en-US" sz="2000" b="1" dirty="0">
                <a:solidFill>
                  <a:srgbClr val="8F0040"/>
                </a:solidFill>
                <a:latin typeface="MV Boli" pitchFamily="2" charset="0"/>
                <a:cs typeface="MV Boli" pitchFamily="2" charset="0"/>
              </a:rPr>
              <a:t> prophecy</a:t>
            </a:r>
            <a:r>
              <a:rPr lang="en-US" sz="2000" b="1" dirty="0">
                <a:solidFill>
                  <a:srgbClr val="8F0040"/>
                </a:solidFill>
                <a:latin typeface="Comic Sans MS" pitchFamily="66" charset="0"/>
                <a:cs typeface="MV Boli" pitchFamily="2" charset="0"/>
              </a:rPr>
              <a:t>.</a:t>
            </a:r>
            <a:endParaRPr lang="en-US" sz="2000" b="1" dirty="0">
              <a:solidFill>
                <a:srgbClr val="8F0040"/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9" name="Picture 2" descr="C:\Users\Rae\Desktop\Art to file\white man red ques mark clea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764" y="1776839"/>
            <a:ext cx="2268573" cy="23620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Rae\Desktop\tomb 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341" y="3501008"/>
            <a:ext cx="2315047" cy="1733713"/>
          </a:xfrm>
          <a:prstGeom prst="rect">
            <a:avLst/>
          </a:prstGeom>
          <a:ln w="76200">
            <a:solidFill>
              <a:srgbClr val="8C4C64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9838828" y="2462416"/>
            <a:ext cx="0" cy="1259433"/>
          </a:xfrm>
          <a:prstGeom prst="straightConnector1">
            <a:avLst/>
          </a:prstGeom>
          <a:ln w="76200">
            <a:solidFill>
              <a:srgbClr val="0070C0"/>
            </a:solidFill>
            <a:headEnd type="diamond" w="med" len="med"/>
            <a:tailEnd type="triangle" w="med" len="med"/>
          </a:ln>
          <a:effectLst>
            <a:glow rad="1016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5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3277" y="325374"/>
            <a:ext cx="10668000" cy="6280615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11632468" y="6287649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12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86188" y="898828"/>
            <a:ext cx="10552349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Time &amp; Date Table for Jerusalem </a:t>
            </a:r>
            <a:r>
              <a:rPr lang="en-US" sz="2800" b="1" dirty="0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2019</a:t>
            </a:r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SPRING FEASTS</a:t>
            </a:r>
          </a:p>
        </p:txBody>
      </p:sp>
      <p:sp>
        <p:nvSpPr>
          <p:cNvPr id="4" name="Rectangle 3"/>
          <p:cNvSpPr/>
          <p:nvPr/>
        </p:nvSpPr>
        <p:spPr>
          <a:xfrm>
            <a:off x="9730784" y="3444082"/>
            <a:ext cx="1529488" cy="2646878"/>
          </a:xfrm>
          <a:prstGeom prst="rect">
            <a:avLst/>
          </a:prstGeom>
          <a:solidFill>
            <a:srgbClr val="FFFF99"/>
          </a:solidFill>
          <a:ln w="57150"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omic Sans MS" pitchFamily="66" charset="0"/>
              </a:rPr>
              <a:t>2019 Daylight saving time </a:t>
            </a:r>
            <a:br>
              <a:rPr lang="en-US" sz="1600" dirty="0">
                <a:latin typeface="Comic Sans MS" pitchFamily="66" charset="0"/>
              </a:rPr>
            </a:br>
            <a:r>
              <a:rPr lang="en-US" sz="1600" dirty="0">
                <a:latin typeface="Comic Sans MS" pitchFamily="66" charset="0"/>
              </a:rPr>
              <a:t>in Israel began at </a:t>
            </a:r>
            <a:br>
              <a:rPr lang="en-US" sz="1600" dirty="0">
                <a:latin typeface="Comic Sans MS" pitchFamily="66" charset="0"/>
              </a:rPr>
            </a:br>
            <a:r>
              <a:rPr lang="en-US" sz="1600" dirty="0">
                <a:latin typeface="Comic Sans MS" pitchFamily="66" charset="0"/>
              </a:rPr>
              <a:t>2:00 a.m. </a:t>
            </a:r>
            <a:br>
              <a:rPr lang="en-US" sz="1600" dirty="0">
                <a:latin typeface="Comic Sans MS" pitchFamily="66" charset="0"/>
              </a:rPr>
            </a:br>
            <a:r>
              <a:rPr lang="en-US" sz="1600" dirty="0">
                <a:latin typeface="Comic Sans MS" pitchFamily="66" charset="0"/>
              </a:rPr>
              <a:t>on Friday, </a:t>
            </a:r>
            <a:br>
              <a:rPr lang="en-US" sz="1600" dirty="0">
                <a:latin typeface="Comic Sans MS" pitchFamily="66" charset="0"/>
              </a:rPr>
            </a:br>
            <a:r>
              <a:rPr lang="en-US" sz="1600" dirty="0">
                <a:latin typeface="Comic Sans MS" pitchFamily="66" charset="0"/>
              </a:rPr>
              <a:t>March 29/19.</a:t>
            </a:r>
            <a:br>
              <a:rPr lang="en-US" sz="1600" dirty="0">
                <a:latin typeface="Comic Sans MS" pitchFamily="66" charset="0"/>
              </a:rPr>
            </a:br>
            <a:r>
              <a:rPr lang="en-US" dirty="0">
                <a:solidFill>
                  <a:srgbClr val="990033"/>
                </a:solidFill>
                <a:latin typeface="Comic Sans MS" pitchFamily="66" charset="0"/>
              </a:rPr>
              <a:t>Adjust all time “back” one hour</a:t>
            </a:r>
            <a:r>
              <a:rPr lang="en-US" sz="1600" dirty="0">
                <a:solidFill>
                  <a:srgbClr val="990033"/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748" y="3362442"/>
            <a:ext cx="9505056" cy="180231"/>
          </a:xfrm>
          <a:prstGeom prst="rect">
            <a:avLst/>
          </a:prstGeom>
          <a:noFill/>
          <a:ln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US" sz="1400" b="1" dirty="0">
                <a:solidFill>
                  <a:srgbClr val="990033"/>
                </a:solidFill>
                <a:latin typeface="Comic Sans MS" pitchFamily="66" charset="0"/>
              </a:rPr>
              <a:t>Passover        </a:t>
            </a:r>
            <a:r>
              <a:rPr lang="en-US" sz="1050" b="1" dirty="0">
                <a:solidFill>
                  <a:srgbClr val="990033"/>
                </a:solidFill>
                <a:effectLst>
                  <a:glow rad="127000">
                    <a:srgbClr val="F4A77C">
                      <a:alpha val="58000"/>
                    </a:srgbClr>
                  </a:glow>
                </a:effectLst>
                <a:latin typeface="Comic Sans MS" pitchFamily="66" charset="0"/>
              </a:rPr>
              <a:t>14</a:t>
            </a:r>
            <a:r>
              <a:rPr lang="en-US" sz="1050" b="1" baseline="30000" dirty="0">
                <a:solidFill>
                  <a:srgbClr val="990033"/>
                </a:solidFill>
                <a:effectLst>
                  <a:glow rad="127000">
                    <a:srgbClr val="F4A77C">
                      <a:alpha val="58000"/>
                    </a:srgbClr>
                  </a:glow>
                </a:effectLst>
                <a:latin typeface="Comic Sans MS" pitchFamily="66" charset="0"/>
              </a:rPr>
              <a:t>th</a:t>
            </a:r>
            <a:r>
              <a:rPr lang="en-US" sz="1400" b="1" dirty="0">
                <a:solidFill>
                  <a:srgbClr val="990033"/>
                </a:solidFill>
                <a:latin typeface="Comic Sans MS" pitchFamily="66" charset="0"/>
              </a:rPr>
              <a:t> </a:t>
            </a:r>
            <a:r>
              <a:rPr lang="en-US" sz="1050" b="1" dirty="0">
                <a:solidFill>
                  <a:srgbClr val="990033"/>
                </a:solidFill>
                <a:latin typeface="Comic Sans MS" pitchFamily="66" charset="0"/>
              </a:rPr>
              <a:t>[Wed]</a:t>
            </a:r>
            <a:endParaRPr lang="en-US" sz="12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748" y="3609834"/>
            <a:ext cx="9505056" cy="180231"/>
          </a:xfrm>
          <a:prstGeom prst="rect">
            <a:avLst/>
          </a:prstGeom>
          <a:noFill/>
          <a:ln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US" sz="1400" b="1" dirty="0">
                <a:solidFill>
                  <a:srgbClr val="874141"/>
                </a:solidFill>
                <a:latin typeface="Comic Sans MS" pitchFamily="66" charset="0"/>
              </a:rPr>
              <a:t>1</a:t>
            </a:r>
            <a:r>
              <a:rPr lang="en-US" sz="1400" b="1" baseline="30000" dirty="0">
                <a:solidFill>
                  <a:srgbClr val="874141"/>
                </a:solidFill>
                <a:latin typeface="Comic Sans MS" pitchFamily="66" charset="0"/>
              </a:rPr>
              <a:t>st</a:t>
            </a:r>
            <a:r>
              <a:rPr lang="en-US" sz="1400" b="1" dirty="0">
                <a:solidFill>
                  <a:srgbClr val="874141"/>
                </a:solidFill>
                <a:latin typeface="Comic Sans MS" pitchFamily="66" charset="0"/>
              </a:rPr>
              <a:t> ULB Conv.  </a:t>
            </a:r>
            <a:r>
              <a:rPr lang="en-US" sz="1050" b="1" dirty="0">
                <a:solidFill>
                  <a:srgbClr val="874141"/>
                </a:solidFill>
                <a:effectLst>
                  <a:glow rad="127000">
                    <a:srgbClr val="874141">
                      <a:alpha val="29000"/>
                    </a:srgbClr>
                  </a:glow>
                </a:effectLst>
                <a:latin typeface="Comic Sans MS" pitchFamily="66" charset="0"/>
              </a:rPr>
              <a:t>15</a:t>
            </a:r>
            <a:r>
              <a:rPr lang="en-US" sz="1050" b="1" baseline="30000" dirty="0">
                <a:solidFill>
                  <a:srgbClr val="874141"/>
                </a:solidFill>
                <a:effectLst>
                  <a:glow rad="127000">
                    <a:srgbClr val="874141">
                      <a:alpha val="29000"/>
                    </a:srgbClr>
                  </a:glow>
                </a:effectLst>
                <a:latin typeface="Comic Sans MS" pitchFamily="66" charset="0"/>
              </a:rPr>
              <a:t>th</a:t>
            </a:r>
            <a:r>
              <a:rPr lang="en-US" sz="800" b="1" dirty="0">
                <a:solidFill>
                  <a:srgbClr val="874141"/>
                </a:solidFill>
                <a:latin typeface="Comic Sans MS" pitchFamily="66" charset="0"/>
              </a:rPr>
              <a:t> </a:t>
            </a:r>
            <a:r>
              <a:rPr lang="en-US" sz="1050" b="1" dirty="0">
                <a:solidFill>
                  <a:srgbClr val="874141"/>
                </a:solidFill>
                <a:latin typeface="Comic Sans MS" pitchFamily="66" charset="0"/>
              </a:rPr>
              <a:t> [</a:t>
            </a:r>
            <a:r>
              <a:rPr lang="en-US" sz="1050" b="1" dirty="0" err="1">
                <a:solidFill>
                  <a:srgbClr val="874141"/>
                </a:solidFill>
                <a:latin typeface="Comic Sans MS" pitchFamily="66" charset="0"/>
              </a:rPr>
              <a:t>Thur</a:t>
            </a:r>
            <a:r>
              <a:rPr lang="en-US" sz="1050" b="1" dirty="0">
                <a:solidFill>
                  <a:srgbClr val="874141"/>
                </a:solidFill>
                <a:latin typeface="Comic Sans MS" pitchFamily="66" charset="0"/>
              </a:rPr>
              <a:t>]</a:t>
            </a:r>
            <a:r>
              <a:rPr lang="en-US" sz="1400" b="1" dirty="0">
                <a:solidFill>
                  <a:srgbClr val="874141"/>
                </a:solidFill>
                <a:latin typeface="Comic Sans MS" pitchFamily="66" charset="0"/>
              </a:rPr>
              <a:t>  </a:t>
            </a:r>
            <a:endParaRPr lang="en-US" b="1" dirty="0">
              <a:solidFill>
                <a:srgbClr val="874141"/>
              </a:solidFill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7748" y="4067282"/>
            <a:ext cx="9505056" cy="180231"/>
          </a:xfrm>
          <a:prstGeom prst="rect">
            <a:avLst/>
          </a:prstGeom>
          <a:noFill/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Comic Sans MS" pitchFamily="66" charset="0"/>
              </a:rPr>
              <a:t>Resurrection   </a:t>
            </a:r>
            <a:r>
              <a:rPr lang="en-US" sz="105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1050" b="1" dirty="0">
                <a:solidFill>
                  <a:srgbClr val="0070C0"/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  <a:latin typeface="Comic Sans MS" pitchFamily="66" charset="0"/>
              </a:rPr>
              <a:t>17</a:t>
            </a:r>
            <a:r>
              <a:rPr lang="en-US" sz="1050" b="1" baseline="30000" dirty="0">
                <a:solidFill>
                  <a:srgbClr val="0070C0"/>
                </a:solidFill>
                <a:effectLst>
                  <a:glow rad="127000">
                    <a:schemeClr val="accent3">
                      <a:lumMod val="40000"/>
                      <a:lumOff val="60000"/>
                    </a:schemeClr>
                  </a:glow>
                </a:effectLst>
                <a:latin typeface="Comic Sans MS" pitchFamily="66" charset="0"/>
              </a:rPr>
              <a:t>th</a:t>
            </a:r>
            <a:r>
              <a:rPr lang="en-US" sz="1050" b="1" dirty="0">
                <a:solidFill>
                  <a:srgbClr val="0070C0"/>
                </a:solidFill>
                <a:latin typeface="Comic Sans MS" pitchFamily="66" charset="0"/>
              </a:rPr>
              <a:t> [</a:t>
            </a:r>
            <a:r>
              <a:rPr lang="en-US" sz="1050" b="1" dirty="0" err="1">
                <a:solidFill>
                  <a:srgbClr val="0070C0"/>
                </a:solidFill>
                <a:latin typeface="Comic Sans MS" pitchFamily="66" charset="0"/>
              </a:rPr>
              <a:t>Sabb</a:t>
            </a:r>
            <a:r>
              <a:rPr lang="en-US" sz="1050" b="1" dirty="0">
                <a:solidFill>
                  <a:srgbClr val="0070C0"/>
                </a:solidFill>
                <a:latin typeface="Comic Sans MS" pitchFamily="66" charset="0"/>
              </a:rPr>
              <a:t>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7748" y="4300450"/>
            <a:ext cx="9505056" cy="180231"/>
          </a:xfrm>
          <a:prstGeom prst="rect">
            <a:avLst/>
          </a:prstGeom>
          <a:noFill/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omic Sans MS" pitchFamily="66" charset="0"/>
              </a:rPr>
              <a:t>Wave Sheaf    </a:t>
            </a:r>
            <a:r>
              <a:rPr lang="en-US" sz="1050" b="1" dirty="0">
                <a:solidFill>
                  <a:srgbClr val="00B050"/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  <a:latin typeface="Comic Sans MS" pitchFamily="66" charset="0"/>
              </a:rPr>
              <a:t>18</a:t>
            </a:r>
            <a:r>
              <a:rPr lang="en-US" sz="1050" b="1" baseline="30000" dirty="0">
                <a:solidFill>
                  <a:srgbClr val="00B050"/>
                </a:solidFill>
                <a:effectLst>
                  <a:glow rad="127000">
                    <a:schemeClr val="accent2">
                      <a:lumMod val="40000"/>
                      <a:lumOff val="60000"/>
                    </a:schemeClr>
                  </a:glow>
                </a:effectLst>
                <a:latin typeface="Comic Sans MS" pitchFamily="66" charset="0"/>
              </a:rPr>
              <a:t>th</a:t>
            </a:r>
            <a:r>
              <a:rPr lang="en-US" sz="1050" b="1" dirty="0">
                <a:solidFill>
                  <a:srgbClr val="00B050"/>
                </a:solidFill>
                <a:latin typeface="Comic Sans MS" pitchFamily="66" charset="0"/>
              </a:rPr>
              <a:t> [Sun]</a:t>
            </a:r>
            <a:r>
              <a:rPr lang="en-US" sz="1400" b="1" dirty="0">
                <a:solidFill>
                  <a:srgbClr val="00B050"/>
                </a:solidFill>
                <a:latin typeface="Comic Sans MS" pitchFamily="66" charset="0"/>
              </a:rPr>
              <a:t> </a:t>
            </a:r>
            <a:endParaRPr lang="en-US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7748" y="6147016"/>
            <a:ext cx="9505056" cy="21602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US" sz="1400" b="1" dirty="0">
                <a:solidFill>
                  <a:srgbClr val="92D05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itchFamily="66" charset="0"/>
              </a:rPr>
              <a:t>Wave  Sheaf  </a:t>
            </a:r>
            <a:r>
              <a:rPr lang="en-US" sz="1050" b="1" dirty="0">
                <a:solidFill>
                  <a:srgbClr val="92D05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itchFamily="66" charset="0"/>
              </a:rPr>
              <a:t>26</a:t>
            </a:r>
            <a:r>
              <a:rPr lang="en-US" sz="1050" b="1" baseline="30000" dirty="0">
                <a:solidFill>
                  <a:srgbClr val="92D05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itchFamily="66" charset="0"/>
              </a:rPr>
              <a:t>th</a:t>
            </a:r>
            <a:r>
              <a:rPr lang="en-US" sz="1050" b="1" dirty="0">
                <a:solidFill>
                  <a:srgbClr val="92D05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itchFamily="66" charset="0"/>
              </a:rPr>
              <a:t> - Mon</a:t>
            </a:r>
            <a:endParaRPr lang="en-US" b="1" dirty="0">
              <a:solidFill>
                <a:srgbClr val="92D050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8" name="Left-Right Arrow 17"/>
          <p:cNvSpPr/>
          <p:nvPr/>
        </p:nvSpPr>
        <p:spPr>
          <a:xfrm rot="16200000">
            <a:off x="-135741" y="5065436"/>
            <a:ext cx="1715103" cy="484632"/>
          </a:xfrm>
          <a:prstGeom prst="leftRightArrow">
            <a:avLst>
              <a:gd name="adj1" fmla="val 31502"/>
              <a:gd name="adj2" fmla="val 66648"/>
            </a:avLst>
          </a:prstGeom>
          <a:gradFill>
            <a:gsLst>
              <a:gs pos="25000">
                <a:srgbClr val="FFFF00"/>
              </a:gs>
              <a:gs pos="53000">
                <a:srgbClr val="FF0066"/>
              </a:gs>
              <a:gs pos="73000">
                <a:srgbClr val="FFFF00"/>
              </a:gs>
            </a:gsLst>
            <a:lin ang="5400000" scaled="1"/>
          </a:gra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2" name="TextBox 1"/>
          <p:cNvSpPr txBox="1"/>
          <p:nvPr/>
        </p:nvSpPr>
        <p:spPr>
          <a:xfrm>
            <a:off x="45740" y="332786"/>
            <a:ext cx="1296144" cy="21559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500" b="1" dirty="0">
                <a:latin typeface="Comic Sans MS" pitchFamily="66" charset="0"/>
              </a:rPr>
              <a:t>2019 has </a:t>
            </a:r>
            <a:br>
              <a:rPr lang="en-US" sz="1500" b="1" dirty="0">
                <a:latin typeface="Comic Sans MS" pitchFamily="66" charset="0"/>
              </a:rPr>
            </a:br>
            <a:r>
              <a:rPr lang="en-US" sz="1500" b="1" dirty="0">
                <a:latin typeface="Comic Sans MS" pitchFamily="66" charset="0"/>
              </a:rPr>
              <a:t>a Wed. Passover to match the year of </a:t>
            </a:r>
            <a:r>
              <a:rPr lang="en-US" sz="1500" b="1" dirty="0">
                <a:solidFill>
                  <a:srgbClr val="0070C0"/>
                </a:solidFill>
                <a:latin typeface="Comic Sans MS" pitchFamily="66" charset="0"/>
              </a:rPr>
              <a:t>Yahusha’s</a:t>
            </a:r>
            <a:r>
              <a:rPr lang="en-US" sz="1500" b="1" dirty="0">
                <a:latin typeface="Comic Sans MS" pitchFamily="66" charset="0"/>
              </a:rPr>
              <a:t> Passover for </a:t>
            </a:r>
            <a:r>
              <a:rPr lang="en-US" sz="1500" b="1" u="sng" dirty="0">
                <a:latin typeface="Comic Sans MS" pitchFamily="66" charset="0"/>
              </a:rPr>
              <a:t>s</a:t>
            </a:r>
            <a:r>
              <a:rPr lang="en-US" sz="1500" b="1" dirty="0">
                <a:latin typeface="Comic Sans MS" pitchFamily="66" charset="0"/>
              </a:rPr>
              <a:t>p</a:t>
            </a:r>
            <a:r>
              <a:rPr lang="en-US" sz="1500" b="1" u="sng" dirty="0">
                <a:latin typeface="Comic Sans MS" pitchFamily="66" charset="0"/>
              </a:rPr>
              <a:t>ecific</a:t>
            </a:r>
            <a:r>
              <a:rPr lang="en-US" sz="1500" b="1" dirty="0">
                <a:latin typeface="Comic Sans MS" pitchFamily="66" charset="0"/>
              </a:rPr>
              <a:t>  </a:t>
            </a:r>
            <a:r>
              <a:rPr lang="en-US" sz="1400" b="1" dirty="0">
                <a:latin typeface="Comic Sans MS" pitchFamily="66" charset="0"/>
              </a:rPr>
              <a:t>astronomical</a:t>
            </a:r>
            <a:endParaRPr lang="en-US" sz="1500" b="1" dirty="0">
              <a:latin typeface="Comic Sans MS" pitchFamily="66" charset="0"/>
            </a:endParaRPr>
          </a:p>
          <a:p>
            <a:pPr algn="ctr">
              <a:lnSpc>
                <a:spcPct val="90000"/>
              </a:lnSpc>
            </a:pPr>
            <a:r>
              <a:rPr lang="en-US" sz="1500" b="1" dirty="0">
                <a:latin typeface="Comic Sans MS" pitchFamily="66" charset="0"/>
              </a:rPr>
              <a:t>times.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740" y="6327250"/>
            <a:ext cx="1512168" cy="36004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r>
              <a:rPr lang="en-US" sz="1400" b="1" dirty="0">
                <a:solidFill>
                  <a:srgbClr val="92D05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itchFamily="66" charset="0"/>
              </a:rPr>
              <a:t>Date of Zadok</a:t>
            </a:r>
            <a:endParaRPr lang="en-US" b="1" dirty="0">
              <a:solidFill>
                <a:srgbClr val="92D050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42812" y="1408058"/>
            <a:ext cx="4455824" cy="40011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Sunrise/</a:t>
            </a:r>
            <a:r>
              <a:rPr lang="en-US" sz="2000" b="1" dirty="0">
                <a:ln w="1905">
                  <a:solidFill>
                    <a:srgbClr val="FF3300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Sunset</a:t>
            </a:r>
            <a:r>
              <a:rPr lang="en-US" sz="20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&amp; </a:t>
            </a:r>
            <a:r>
              <a:rPr lang="en-US" sz="20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Twilight Times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75288" y="259224"/>
            <a:ext cx="2107356" cy="639604"/>
          </a:xfrm>
          <a:prstGeom prst="roundRect">
            <a:avLst>
              <a:gd name="adj" fmla="val 31530"/>
            </a:avLst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Section 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564C4-2151-9239-42FF-22C2310B3372}"/>
              </a:ext>
            </a:extLst>
          </p:cNvPr>
          <p:cNvGrpSpPr/>
          <p:nvPr/>
        </p:nvGrpSpPr>
        <p:grpSpPr>
          <a:xfrm>
            <a:off x="6693336" y="4533617"/>
            <a:ext cx="2895564" cy="1566613"/>
            <a:chOff x="6693336" y="4533617"/>
            <a:chExt cx="2895564" cy="15666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CF7685-B38C-339D-C610-88825C771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0516" y="4558957"/>
              <a:ext cx="2558384" cy="1529576"/>
            </a:xfrm>
            <a:prstGeom prst="rect">
              <a:avLst/>
            </a:prstGeom>
            <a:ln w="38100">
              <a:solidFill>
                <a:srgbClr val="990033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5474BE-AF9E-2B8A-4F66-9E4408B7106C}"/>
                </a:ext>
              </a:extLst>
            </p:cNvPr>
            <p:cNvSpPr/>
            <p:nvPr/>
          </p:nvSpPr>
          <p:spPr>
            <a:xfrm>
              <a:off x="6693336" y="4533617"/>
              <a:ext cx="304344" cy="15666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2000" b="1" dirty="0">
                  <a:solidFill>
                    <a:srgbClr val="99003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MARCH</a:t>
              </a:r>
              <a:endParaRPr lang="en-US" sz="2400" b="1" dirty="0">
                <a:solidFill>
                  <a:srgbClr val="990033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BF893EA-3685-3DBF-C179-C90BBD912F42}"/>
              </a:ext>
            </a:extLst>
          </p:cNvPr>
          <p:cNvSpPr/>
          <p:nvPr/>
        </p:nvSpPr>
        <p:spPr>
          <a:xfrm>
            <a:off x="7030516" y="5070895"/>
            <a:ext cx="1440160" cy="485004"/>
          </a:xfrm>
          <a:prstGeom prst="rect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68C191F7-76A6-FB00-9A83-1F19A24AA59C}"/>
              </a:ext>
            </a:extLst>
          </p:cNvPr>
          <p:cNvSpPr/>
          <p:nvPr/>
        </p:nvSpPr>
        <p:spPr>
          <a:xfrm rot="4320000">
            <a:off x="9460172" y="5103615"/>
            <a:ext cx="321936" cy="339848"/>
          </a:xfrm>
          <a:prstGeom prst="teardrop">
            <a:avLst>
              <a:gd name="adj" fmla="val 131661"/>
            </a:avLst>
          </a:prstGeom>
          <a:solidFill>
            <a:srgbClr val="FFC000"/>
          </a:solidFill>
          <a:ln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47AF21-8085-AF01-64DD-BA52DAE0BC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161" y="399104"/>
            <a:ext cx="6982799" cy="59253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2D465B-32C3-494A-EE3E-9DCDFD0A43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371" y="6366561"/>
            <a:ext cx="6935168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2" grpId="0"/>
      <p:bldP spid="20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/>
          </p:cNvSpPr>
          <p:nvPr/>
        </p:nvSpPr>
        <p:spPr>
          <a:xfrm>
            <a:off x="11648657" y="6470212"/>
            <a:ext cx="4777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mtClean="0">
                <a:solidFill>
                  <a:schemeClr val="tx2"/>
                </a:solidFill>
              </a:rPr>
              <a:pPr/>
              <a:t>13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7828" y="188640"/>
            <a:ext cx="111431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Time &amp; Date Table for Jerusalem </a:t>
            </a:r>
            <a:r>
              <a:rPr lang="en-US" sz="3200" b="1" dirty="0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2019</a:t>
            </a:r>
            <a:r>
              <a:rPr lang="en-US" sz="32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Wave Sheaf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765882"/>
              </p:ext>
            </p:extLst>
          </p:nvPr>
        </p:nvGraphicFramePr>
        <p:xfrm>
          <a:off x="1671429" y="836712"/>
          <a:ext cx="9422029" cy="35102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038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12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omic Sans MS" pitchFamily="66" charset="0"/>
                        </a:rPr>
                        <a:t>Date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990033"/>
                          </a:solidFill>
                          <a:latin typeface="Comic Sans MS" pitchFamily="66" charset="0"/>
                        </a:rPr>
                        <a:t>(Daylight Time</a:t>
                      </a:r>
                      <a:r>
                        <a:rPr lang="en-US" baseline="0" dirty="0">
                          <a:solidFill>
                            <a:srgbClr val="990033"/>
                          </a:solidFill>
                          <a:latin typeface="Comic Sans MS" pitchFamily="66" charset="0"/>
                        </a:rPr>
                        <a:t> Removed)</a:t>
                      </a:r>
                      <a:endParaRPr lang="en-US" dirty="0">
                        <a:solidFill>
                          <a:srgbClr val="990033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4</a:t>
                      </a:r>
                      <a:r>
                        <a:rPr lang="en-US" baseline="3000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Roman Watch &amp; Roman Date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Astronomical Twi</a:t>
                      </a:r>
                      <a:r>
                        <a:rPr lang="en-US" baseline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light Day-start</a:t>
                      </a:r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Sunrise</a:t>
                      </a:r>
                    </a:p>
                  </a:txBody>
                  <a:tcPr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  <a:p>
                      <a:pPr algn="ctr"/>
                      <a:r>
                        <a:rPr lang="en-US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Sunset</a:t>
                      </a:r>
                    </a:p>
                  </a:txBody>
                  <a:tcPr>
                    <a:solidFill>
                      <a:srgbClr val="F085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Astronomical Twilight Day-end</a:t>
                      </a: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omic Sans MS" pitchFamily="66" charset="0"/>
                        </a:rPr>
                        <a:t>Abib 13</a:t>
                      </a:r>
                      <a:r>
                        <a:rPr lang="en-US" sz="1600" b="1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>
                          <a:latin typeface="Comic Sans MS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itchFamily="66" charset="0"/>
                        </a:rPr>
                        <a:t>527 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itchFamily="66" charset="0"/>
                        </a:rPr>
                        <a:t>5:59 PM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itchFamily="66" charset="0"/>
                        </a:rPr>
                        <a:t>7:21 PM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Passover 14</a:t>
                      </a:r>
                      <a:r>
                        <a:rPr lang="en-US" sz="1600" b="1" baseline="30000" dirty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4:03 AM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5:25 AM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5:59 PM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7:22 PM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1</a:t>
                      </a:r>
                      <a:r>
                        <a:rPr lang="en-US" sz="1600" b="1" baseline="30000" dirty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st</a:t>
                      </a:r>
                      <a:r>
                        <a:rPr lang="en-US" sz="1600" b="1" dirty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 ULB Conv.15</a:t>
                      </a:r>
                      <a:r>
                        <a:rPr lang="en-US" sz="1600" b="1" baseline="30000" dirty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Starts ~3:00 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AM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4:01</a:t>
                      </a:r>
                      <a:r>
                        <a:rPr lang="en-US" b="1" baseline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 AM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87414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5:24 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6:00 PM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874141"/>
                          </a:solidFill>
                          <a:latin typeface="Comic Sans MS" pitchFamily="66" charset="0"/>
                        </a:rPr>
                        <a:t>7:23 PM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omic Sans MS" pitchFamily="66" charset="0"/>
                        </a:rPr>
                        <a:t>Prep. Day 16</a:t>
                      </a:r>
                      <a:r>
                        <a:rPr lang="en-US" sz="1600" b="1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>
                          <a:latin typeface="Comic Sans MS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itchFamily="66" charset="0"/>
                        </a:rPr>
                        <a:t>4:00 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itchFamily="66" charset="0"/>
                        </a:rPr>
                        <a:t>5:23 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itchFamily="66" charset="0"/>
                        </a:rPr>
                        <a:t>6:01 PM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omic Sans MS" pitchFamily="66" charset="0"/>
                        </a:rPr>
                        <a:t>7:24 PM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Sabbath Ress.17</a:t>
                      </a:r>
                      <a:r>
                        <a:rPr lang="en-US" sz="1600" b="1" baseline="30000" dirty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3:58 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5:22 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6:01 PM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7:25</a:t>
                      </a:r>
                      <a:r>
                        <a:rPr lang="en-US" sz="1400" baseline="0" dirty="0">
                          <a:solidFill>
                            <a:srgbClr val="0070C0"/>
                          </a:solidFill>
                          <a:latin typeface="Comic Sans MS" pitchFamily="66" charset="0"/>
                        </a:rPr>
                        <a:t> PM</a:t>
                      </a:r>
                      <a:endParaRPr lang="en-US" sz="1400" dirty="0">
                        <a:solidFill>
                          <a:srgbClr val="0070C0"/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Wave Sheaf 18</a:t>
                      </a:r>
                      <a:r>
                        <a:rPr lang="en-US" sz="1600" b="1" baseline="30000" dirty="0"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Starts ~3:00 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omic Sans MS" pitchFamily="66" charset="0"/>
                        </a:rPr>
                        <a:t>AM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rgbClr val="990033"/>
                            </a:solidFill>
                          </a:ln>
                          <a:solidFill>
                            <a:srgbClr val="FF0066"/>
                          </a:solidFill>
                          <a:latin typeface="Comic Sans MS" pitchFamily="66" charset="0"/>
                        </a:rPr>
                        <a:t>3:57 AM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5:20 AM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6:02 PM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7:25</a:t>
                      </a:r>
                      <a:r>
                        <a:rPr lang="en-US" b="1" baseline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  <a:latin typeface="Comic Sans MS" pitchFamily="66" charset="0"/>
                        </a:rPr>
                        <a:t> PM</a:t>
                      </a:r>
                      <a:endParaRPr lang="en-US" b="1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rgbClr val="00B050"/>
                        </a:solidFill>
                        <a:latin typeface="Comic Sans MS" pitchFamily="66" charset="0"/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Later on Abib 26</a:t>
                      </a:r>
                      <a:r>
                        <a:rPr lang="en-US" sz="1600" b="1" baseline="300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th</a:t>
                      </a:r>
                      <a:r>
                        <a:rPr lang="en-US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346 AM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5:11 AM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607 PM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7:32</a:t>
                      </a:r>
                      <a:r>
                        <a:rPr lang="en-US" sz="14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omic Sans MS" pitchFamily="66" charset="0"/>
                        </a:rPr>
                        <a:t> PM</a:t>
                      </a:r>
                      <a:endParaRPr lang="en-US" sz="1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omic Sans MS" pitchFamily="66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68040" y="4483772"/>
            <a:ext cx="1069333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latin typeface="Comic Sans MS" pitchFamily="66" charset="0"/>
                <a:cs typeface="Arial" pitchFamily="34" charset="0"/>
              </a:rPr>
              <a:t>All times listed are according to Roman midnight time reckoning for our awareness.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latin typeface="Comic Sans MS" pitchFamily="66" charset="0"/>
                <a:cs typeface="Arial" pitchFamily="34" charset="0"/>
              </a:rPr>
              <a:t>All times listed exclude the “Daylight Savings Time” information.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latin typeface="Comic Sans MS" pitchFamily="66" charset="0"/>
                <a:cs typeface="Arial" pitchFamily="34" charset="0"/>
              </a:rPr>
              <a:t>Astronomical Twilight in the morning [</a:t>
            </a:r>
            <a:r>
              <a:rPr lang="en-US" b="1" dirty="0">
                <a:solidFill>
                  <a:srgbClr val="FF00FF"/>
                </a:solidFill>
                <a:latin typeface="Comic Sans MS" pitchFamily="66" charset="0"/>
                <a:cs typeface="Arial" pitchFamily="34" charset="0"/>
              </a:rPr>
              <a:t>boqer</a:t>
            </a:r>
            <a:r>
              <a:rPr lang="en-US" b="1" dirty="0">
                <a:latin typeface="Comic Sans MS" pitchFamily="66" charset="0"/>
                <a:cs typeface="Arial" pitchFamily="34" charset="0"/>
              </a:rPr>
              <a:t>] is the official end of the previous day </a:t>
            </a:r>
            <a:br>
              <a:rPr lang="en-US" b="1" dirty="0">
                <a:latin typeface="Comic Sans MS" pitchFamily="66" charset="0"/>
                <a:cs typeface="Arial" pitchFamily="34" charset="0"/>
              </a:rPr>
            </a:br>
            <a:r>
              <a:rPr lang="en-US" b="1" dirty="0">
                <a:latin typeface="Comic Sans MS" pitchFamily="66" charset="0"/>
                <a:cs typeface="Arial" pitchFamily="34" charset="0"/>
              </a:rPr>
              <a:t>and the beginning of the new day-start &amp; the new Day Season. 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b="1" dirty="0">
                <a:latin typeface="Comic Sans MS" pitchFamily="66" charset="0"/>
                <a:cs typeface="Arial" pitchFamily="34" charset="0"/>
              </a:rPr>
              <a:t>Night following Astronomical evening [</a:t>
            </a:r>
            <a:r>
              <a:rPr lang="en-US" b="1" dirty="0">
                <a:solidFill>
                  <a:srgbClr val="996633"/>
                </a:solidFill>
                <a:latin typeface="Comic Sans MS" pitchFamily="66" charset="0"/>
                <a:cs typeface="Arial" pitchFamily="34" charset="0"/>
              </a:rPr>
              <a:t>ereb</a:t>
            </a:r>
            <a:r>
              <a:rPr lang="en-US" b="1" dirty="0">
                <a:latin typeface="Comic Sans MS" pitchFamily="66" charset="0"/>
                <a:cs typeface="Arial" pitchFamily="34" charset="0"/>
              </a:rPr>
              <a:t>] Twilight is the official end of the Day Season.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5980" y="5820398"/>
            <a:ext cx="863133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Can </a:t>
            </a:r>
            <a:r>
              <a:rPr lang="en-US" sz="2800" b="1" cap="none" spc="0" dirty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‘boqer’ astronomical twilight </a:t>
            </a:r>
            <a:r>
              <a:rPr lang="en-US" sz="28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 detected without an additional optical device?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17748" y="4353507"/>
            <a:ext cx="1368152" cy="515653"/>
          </a:xfrm>
          <a:prstGeom prst="wedgeRoundRectCallout">
            <a:avLst>
              <a:gd name="adj1" fmla="val 65222"/>
              <a:gd name="adj2" fmla="val -61053"/>
              <a:gd name="adj3" fmla="val 16667"/>
            </a:avLst>
          </a:prstGeom>
          <a:solidFill>
            <a:srgbClr val="874141"/>
          </a:solidFill>
          <a:ln>
            <a:solidFill>
              <a:srgbClr val="99003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latin typeface="Comic Sans MS" pitchFamily="66" charset="0"/>
              </a:rPr>
              <a:t>“</a:t>
            </a:r>
            <a:r>
              <a:rPr lang="en-CA" b="1" dirty="0" err="1">
                <a:latin typeface="Comic Sans MS" pitchFamily="66" charset="0"/>
              </a:rPr>
              <a:t>Hhm</a:t>
            </a:r>
            <a:r>
              <a:rPr lang="en-CA" b="1" dirty="0">
                <a:latin typeface="Comic Sans MS" pitchFamily="66" charset="0"/>
              </a:rPr>
              <a:t>..?”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3428" y="908720"/>
            <a:ext cx="1354480" cy="2554545"/>
          </a:xfrm>
          <a:prstGeom prst="rect">
            <a:avLst/>
          </a:prstGeom>
          <a:solidFill>
            <a:srgbClr val="FFFF99"/>
          </a:solidFill>
          <a:ln w="57150"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omic Sans MS" pitchFamily="66" charset="0"/>
              </a:rPr>
              <a:t>The blocks in the table that are emphasized are extremely important for the next section.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1429" y="4004953"/>
            <a:ext cx="9422029" cy="32600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sp>
        <p:nvSpPr>
          <p:cNvPr id="2" name="Curved Right Arrow 1"/>
          <p:cNvSpPr/>
          <p:nvPr/>
        </p:nvSpPr>
        <p:spPr>
          <a:xfrm>
            <a:off x="988367" y="3678949"/>
            <a:ext cx="720080" cy="652008"/>
          </a:xfrm>
          <a:prstGeom prst="curvedRightArrow">
            <a:avLst>
              <a:gd name="adj1" fmla="val 25000"/>
              <a:gd name="adj2" fmla="val 50000"/>
              <a:gd name="adj3" fmla="val 37880"/>
            </a:avLst>
          </a:prstGeom>
          <a:gradFill flip="none" rotWithShape="1">
            <a:gsLst>
              <a:gs pos="92000">
                <a:srgbClr val="00B050"/>
              </a:gs>
              <a:gs pos="72000">
                <a:schemeClr val="bg1"/>
              </a:gs>
              <a:gs pos="54000">
                <a:schemeClr val="accent2">
                  <a:lumMod val="5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9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e\Desktop\time &amp; date world twilight dem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1" y="875621"/>
            <a:ext cx="11254078" cy="5560598"/>
          </a:xfrm>
          <a:prstGeom prst="rect">
            <a:avLst/>
          </a:prstGeom>
          <a:noFill/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4151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14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97311" y="4726715"/>
            <a:ext cx="2069356" cy="515653"/>
          </a:xfrm>
          <a:prstGeom prst="roundRect">
            <a:avLst/>
          </a:prstGeom>
          <a:gradFill flip="none" rotWithShape="1">
            <a:gsLst>
              <a:gs pos="54000">
                <a:srgbClr val="FF1A33"/>
              </a:gs>
              <a:gs pos="15000">
                <a:srgbClr val="FF6D1A"/>
              </a:gs>
              <a:gs pos="0">
                <a:srgbClr val="FFC000"/>
              </a:gs>
              <a:gs pos="90000">
                <a:srgbClr val="FF006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latin typeface="Comic Sans MS" pitchFamily="66" charset="0"/>
              </a:rPr>
              <a:t>Civil dawn/dusk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80649" y="5291030"/>
            <a:ext cx="2502680" cy="515653"/>
          </a:xfrm>
          <a:prstGeom prst="roundRect">
            <a:avLst/>
          </a:prstGeom>
          <a:gradFill flip="none" rotWithShape="1">
            <a:gsLst>
              <a:gs pos="19000">
                <a:srgbClr val="7005D4"/>
              </a:gs>
              <a:gs pos="50000">
                <a:srgbClr val="7E21B3"/>
              </a:gs>
              <a:gs pos="77000">
                <a:srgbClr val="852FA2"/>
              </a:gs>
              <a:gs pos="86000">
                <a:srgbClr val="AF1F8D"/>
              </a:gs>
              <a:gs pos="98000">
                <a:srgbClr val="FF0066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latin typeface="Comic Sans MS" pitchFamily="66" charset="0"/>
              </a:rPr>
              <a:t>Nautical dawn/dusk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73822" y="5852733"/>
            <a:ext cx="2916334" cy="515653"/>
          </a:xfrm>
          <a:prstGeom prst="roundRect">
            <a:avLst/>
          </a:prstGeom>
          <a:gradFill flip="none" rotWithShape="1">
            <a:gsLst>
              <a:gs pos="12000">
                <a:schemeClr val="tx2">
                  <a:lumMod val="75000"/>
                  <a:lumOff val="25000"/>
                </a:schemeClr>
              </a:gs>
              <a:gs pos="26000">
                <a:srgbClr val="002060"/>
              </a:gs>
              <a:gs pos="18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b="1" dirty="0">
                <a:latin typeface="Comic Sans MS" pitchFamily="66" charset="0"/>
              </a:rPr>
              <a:t>Astronomical dawn/dusk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897144" y="1517321"/>
            <a:ext cx="1816782" cy="339107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Day Season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9756" y="44624"/>
            <a:ext cx="1186321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>
                <a:ln w="1905">
                  <a:solidFill>
                    <a:srgbClr val="0070C0"/>
                  </a:solidFill>
                </a:ln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Closer Look at </a:t>
            </a:r>
            <a:r>
              <a:rPr lang="en-US" sz="4800" b="1" dirty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</a:t>
            </a:r>
            <a:r>
              <a:rPr lang="en-US" sz="3600" b="1" dirty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WILIGHT </a:t>
            </a:r>
            <a:r>
              <a:rPr lang="en-US" sz="4800" b="1" dirty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</a:t>
            </a:r>
            <a:r>
              <a:rPr lang="en-US" sz="3600" b="1" dirty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ATEGORIES</a:t>
            </a:r>
            <a:endParaRPr lang="en-US" sz="4800" b="1" dirty="0">
              <a:ln w="1905">
                <a:solidFill>
                  <a:srgbClr val="0070C0"/>
                </a:solidFill>
              </a:ln>
              <a:gradFill flip="none" rotWithShape="1">
                <a:gsLst>
                  <a:gs pos="62000">
                    <a:srgbClr val="00FFFF"/>
                  </a:gs>
                  <a:gs pos="49000">
                    <a:srgbClr val="00B0F0"/>
                  </a:gs>
                  <a:gs pos="35000">
                    <a:srgbClr val="BA0066"/>
                  </a:gs>
                  <a:gs pos="78000">
                    <a:srgbClr val="FF0000"/>
                  </a:gs>
                  <a:gs pos="9000">
                    <a:srgbClr val="FF8200"/>
                  </a:gs>
                </a:gsLst>
                <a:lin ang="5400000" scaled="1"/>
                <a:tileRect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02768" y="5021229"/>
            <a:ext cx="2319725" cy="132343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57150">
            <a:solidFill>
              <a:srgbClr val="00B0F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All twi</a:t>
            </a:r>
            <a:r>
              <a:rPr lang="en-US" sz="2000" b="1" u="sng" cap="none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li</a:t>
            </a:r>
            <a:r>
              <a:rPr lang="en-US" sz="2000" b="1" cap="none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g</a:t>
            </a:r>
            <a:r>
              <a:rPr lang="en-US" sz="2000" b="1" u="sng" cap="none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ht</a:t>
            </a:r>
            <a:r>
              <a:rPr lang="en-US" sz="20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components belong to the </a:t>
            </a:r>
            <a:r>
              <a:rPr lang="en-US" sz="2000" b="1" cap="none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Day Season.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150196" y="1524041"/>
            <a:ext cx="1971165" cy="33910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>
                <a:latin typeface="Comic Sans MS" pitchFamily="66" charset="0"/>
              </a:rPr>
              <a:t>Night Season</a:t>
            </a:r>
          </a:p>
        </p:txBody>
      </p:sp>
      <p:sp>
        <p:nvSpPr>
          <p:cNvPr id="20" name="Oval 19"/>
          <p:cNvSpPr/>
          <p:nvPr/>
        </p:nvSpPr>
        <p:spPr>
          <a:xfrm>
            <a:off x="1053852" y="4891658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/>
          <p:cNvSpPr/>
          <p:nvPr/>
        </p:nvSpPr>
        <p:spPr>
          <a:xfrm>
            <a:off x="2452484" y="2122424"/>
            <a:ext cx="216024" cy="20434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Oval 21"/>
          <p:cNvSpPr/>
          <p:nvPr/>
        </p:nvSpPr>
        <p:spPr>
          <a:xfrm>
            <a:off x="2685249" y="2500896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Oval 31"/>
          <p:cNvSpPr/>
          <p:nvPr/>
        </p:nvSpPr>
        <p:spPr>
          <a:xfrm>
            <a:off x="2106856" y="1770265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Oval 32"/>
          <p:cNvSpPr/>
          <p:nvPr/>
        </p:nvSpPr>
        <p:spPr>
          <a:xfrm>
            <a:off x="7786744" y="2060848"/>
            <a:ext cx="216024" cy="18576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Oval 33"/>
          <p:cNvSpPr/>
          <p:nvPr/>
        </p:nvSpPr>
        <p:spPr>
          <a:xfrm>
            <a:off x="7518938" y="2472021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Oval 34"/>
          <p:cNvSpPr/>
          <p:nvPr/>
        </p:nvSpPr>
        <p:spPr>
          <a:xfrm>
            <a:off x="8101671" y="1745615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Oval 35"/>
          <p:cNvSpPr/>
          <p:nvPr/>
        </p:nvSpPr>
        <p:spPr>
          <a:xfrm>
            <a:off x="837828" y="5455973"/>
            <a:ext cx="216024" cy="18576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Oval 36"/>
          <p:cNvSpPr/>
          <p:nvPr/>
        </p:nvSpPr>
        <p:spPr>
          <a:xfrm>
            <a:off x="624670" y="6017676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Oval 37"/>
          <p:cNvSpPr/>
          <p:nvPr/>
        </p:nvSpPr>
        <p:spPr>
          <a:xfrm>
            <a:off x="5605282" y="5901582"/>
            <a:ext cx="216024" cy="18576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Oval 38"/>
          <p:cNvSpPr/>
          <p:nvPr/>
        </p:nvSpPr>
        <p:spPr>
          <a:xfrm>
            <a:off x="5337476" y="5720091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Oval 39"/>
          <p:cNvSpPr/>
          <p:nvPr/>
        </p:nvSpPr>
        <p:spPr>
          <a:xfrm>
            <a:off x="5834209" y="6072819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Sun 40"/>
          <p:cNvSpPr/>
          <p:nvPr/>
        </p:nvSpPr>
        <p:spPr>
          <a:xfrm>
            <a:off x="10576838" y="3618129"/>
            <a:ext cx="629952" cy="625222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2" name="Oval 41"/>
          <p:cNvSpPr/>
          <p:nvPr/>
        </p:nvSpPr>
        <p:spPr>
          <a:xfrm>
            <a:off x="9076970" y="4126146"/>
            <a:ext cx="504055" cy="432047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2060"/>
            </a:solidFill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2" descr="F:\Art on Desktop - 1\art moon pt 5\eyes sm ed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1" y="908720"/>
            <a:ext cx="1637075" cy="109138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8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15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2484" y="3984377"/>
            <a:ext cx="4744509" cy="2670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9756" y="81352"/>
            <a:ext cx="1166529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905"/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Definitions for the three recognized times of twilight: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127000">
                  <a:srgbClr val="00206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cs typeface="Calibri" pitchFamily="34" charset="0"/>
            </a:endParaRPr>
          </a:p>
          <a:p>
            <a:r>
              <a:rPr lang="en-US" sz="1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</a:t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800" b="1" dirty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There</a:t>
            </a:r>
            <a:r>
              <a:rPr lang="en-US" sz="2800" b="1" dirty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are three periods of twilight </a:t>
            </a:r>
            <a:r>
              <a:rPr lang="en-US" sz="28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for the sun below the horizon: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(a)  </a:t>
            </a:r>
            <a:r>
              <a:rPr lang="en-US" sz="2400" b="1" dirty="0">
                <a:ln w="1905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astronomical</a:t>
            </a:r>
            <a:r>
              <a:rPr lang="en-US" sz="2400" b="1" dirty="0">
                <a:ln w="1905">
                  <a:solidFill>
                    <a:srgbClr val="FFC000"/>
                  </a:solidFill>
                </a:ln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(sun is 12–18 degrees below the horizon);</a:t>
            </a:r>
            <a:br>
              <a:rPr lang="en-US" sz="24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2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begins when there is any brightening of the sky by the sun </a:t>
            </a:r>
            <a:r>
              <a:rPr lang="en-US" sz="2200" b="1" dirty="0">
                <a:ln w="1905">
                  <a:solidFill>
                    <a:srgbClr val="002060"/>
                  </a:solidFill>
                </a:ln>
                <a:solidFill>
                  <a:srgbClr val="FF0066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[boqer/morning];</a:t>
            </a:r>
            <a:endParaRPr lang="en-US" sz="2200" b="1" dirty="0">
              <a:ln w="1905"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27000">
                  <a:srgbClr val="00206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(b)  </a:t>
            </a:r>
            <a:r>
              <a:rPr lang="en-US" sz="2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nautical</a:t>
            </a:r>
            <a:r>
              <a:rPr lang="en-US" sz="2400" b="1" dirty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(6–12 degrees below); </a:t>
            </a:r>
            <a:br>
              <a:rPr lang="en-US" sz="24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2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begins when a lookout on a vessel at sea can first see other ships with the naked eye;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(c)  </a:t>
            </a:r>
            <a:r>
              <a:rPr lang="en-US" sz="2400" b="1" dirty="0">
                <a:ln w="1905">
                  <a:solidFill>
                    <a:srgbClr val="FF0066"/>
                  </a:solidFill>
                </a:ln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civil</a:t>
            </a:r>
            <a:r>
              <a:rPr lang="en-US" sz="2400" b="1" dirty="0">
                <a:ln w="1905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(0–6 degrees below); </a:t>
            </a:r>
            <a:r>
              <a:rPr lang="en-US" sz="2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begins when there is enough natural light for people to see </a:t>
            </a:r>
            <a:br>
              <a:rPr lang="en-US" sz="2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200" b="1" dirty="0">
                <a:ln w="190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27000">
                    <a:srgbClr val="00206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     what they are doing outdoors without the aid of any artificial light.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748" y="4257670"/>
            <a:ext cx="720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200" b="1" dirty="0">
                <a:ln w="1905"/>
                <a:solidFill>
                  <a:srgbClr val="002060"/>
                </a:solidFill>
                <a:effectLst>
                  <a:glow rad="101600">
                    <a:srgbClr val="FFFF99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These three stages are visible to the naked eye and defined by naked eye observations. 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n w="1905"/>
                <a:solidFill>
                  <a:schemeClr val="bg1"/>
                </a:solidFill>
                <a:effectLst>
                  <a:glow rad="101600">
                    <a:srgbClr val="0070C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City lights might make any sign of </a:t>
            </a:r>
            <a:br>
              <a:rPr lang="en-US" sz="2400" b="1" dirty="0">
                <a:ln w="1905"/>
                <a:solidFill>
                  <a:schemeClr val="bg1"/>
                </a:solidFill>
                <a:effectLst>
                  <a:glow rad="101600">
                    <a:srgbClr val="0070C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</a:br>
            <a:r>
              <a:rPr lang="en-US" sz="2400" b="1" dirty="0">
                <a:ln w="1905"/>
                <a:solidFill>
                  <a:schemeClr val="bg1"/>
                </a:solidFill>
                <a:effectLst>
                  <a:glow rad="101600">
                    <a:srgbClr val="0070C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cs typeface="Calibri" pitchFamily="34" charset="0"/>
              </a:rPr>
              <a:t>astronomical twilight invisible.</a:t>
            </a:r>
          </a:p>
        </p:txBody>
      </p:sp>
    </p:spTree>
    <p:extLst>
      <p:ext uri="{BB962C8B-B14F-4D97-AF65-F5344CB8AC3E}">
        <p14:creationId xmlns:p14="http://schemas.microsoft.com/office/powerpoint/2010/main" val="29340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62764" y="644151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16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836" y="752886"/>
            <a:ext cx="10362571" cy="5832648"/>
          </a:xfrm>
          <a:prstGeom prst="roundRect">
            <a:avLst>
              <a:gd name="adj" fmla="val 7685"/>
            </a:avLst>
          </a:prstGeom>
          <a:gradFill>
            <a:gsLst>
              <a:gs pos="12000">
                <a:schemeClr val="tx2">
                  <a:lumMod val="75000"/>
                  <a:lumOff val="25000"/>
                </a:schemeClr>
              </a:gs>
              <a:gs pos="42000">
                <a:srgbClr val="002060"/>
              </a:gs>
              <a:gs pos="32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</a:gradFill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ounded Rectangle 5"/>
          <p:cNvSpPr/>
          <p:nvPr/>
        </p:nvSpPr>
        <p:spPr>
          <a:xfrm>
            <a:off x="2133972" y="1616982"/>
            <a:ext cx="1368152" cy="515653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2400" b="1" dirty="0">
                <a:solidFill>
                  <a:srgbClr val="874141"/>
                </a:solidFill>
                <a:latin typeface="Comic Sans MS" pitchFamily="66" charset="0"/>
              </a:rPr>
              <a:t>Horizon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18148" y="1929396"/>
            <a:ext cx="1816782" cy="33910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1400" b="1" dirty="0">
                <a:latin typeface="Comic Sans MS" pitchFamily="66" charset="0"/>
              </a:rPr>
              <a:t>Sun Below Horizon</a:t>
            </a:r>
          </a:p>
        </p:txBody>
      </p:sp>
      <p:sp>
        <p:nvSpPr>
          <p:cNvPr id="8" name="Rounded Rectangle 7"/>
          <p:cNvSpPr/>
          <p:nvPr/>
        </p:nvSpPr>
        <p:spPr>
          <a:xfrm rot="21194818">
            <a:off x="2470628" y="2786029"/>
            <a:ext cx="2743645" cy="515653"/>
          </a:xfrm>
          <a:prstGeom prst="roundRect">
            <a:avLst/>
          </a:prstGeom>
          <a:gradFill flip="none" rotWithShape="1">
            <a:gsLst>
              <a:gs pos="54000">
                <a:srgbClr val="FF1A33"/>
              </a:gs>
              <a:gs pos="15000">
                <a:srgbClr val="FF6D1A"/>
              </a:gs>
              <a:gs pos="0">
                <a:srgbClr val="FFC000"/>
              </a:gs>
              <a:gs pos="90000">
                <a:srgbClr val="FF006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>
                <a:latin typeface="Comic Sans MS" pitchFamily="66" charset="0"/>
              </a:rPr>
              <a:t>Civil dawn/dusk</a:t>
            </a:r>
          </a:p>
        </p:txBody>
      </p:sp>
      <p:sp>
        <p:nvSpPr>
          <p:cNvPr id="12" name="Rounded Rectangle 11"/>
          <p:cNvSpPr/>
          <p:nvPr/>
        </p:nvSpPr>
        <p:spPr>
          <a:xfrm rot="20815589">
            <a:off x="2093485" y="4012052"/>
            <a:ext cx="3318166" cy="515653"/>
          </a:xfrm>
          <a:prstGeom prst="roundRect">
            <a:avLst/>
          </a:prstGeom>
          <a:gradFill flip="none" rotWithShape="1">
            <a:gsLst>
              <a:gs pos="19000">
                <a:srgbClr val="7005D4"/>
              </a:gs>
              <a:gs pos="50000">
                <a:srgbClr val="7E21B3"/>
              </a:gs>
              <a:gs pos="77000">
                <a:srgbClr val="852FA2"/>
              </a:gs>
              <a:gs pos="86000">
                <a:srgbClr val="AF1F8D"/>
              </a:gs>
              <a:gs pos="98000">
                <a:srgbClr val="FF0066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>
                <a:latin typeface="Comic Sans MS" pitchFamily="66" charset="0"/>
              </a:rPr>
              <a:t>Nautical dawn/dusk</a:t>
            </a:r>
          </a:p>
        </p:txBody>
      </p:sp>
      <p:sp>
        <p:nvSpPr>
          <p:cNvPr id="13" name="Rounded Rectangle 12"/>
          <p:cNvSpPr/>
          <p:nvPr/>
        </p:nvSpPr>
        <p:spPr>
          <a:xfrm rot="20459661">
            <a:off x="1862460" y="5249878"/>
            <a:ext cx="3866608" cy="515653"/>
          </a:xfrm>
          <a:prstGeom prst="roundRect">
            <a:avLst/>
          </a:prstGeom>
          <a:gradFill flip="none" rotWithShape="1">
            <a:gsLst>
              <a:gs pos="12000">
                <a:schemeClr val="tx2">
                  <a:lumMod val="75000"/>
                  <a:lumOff val="25000"/>
                </a:schemeClr>
              </a:gs>
              <a:gs pos="26000">
                <a:srgbClr val="002060"/>
              </a:gs>
              <a:gs pos="18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400" b="1" dirty="0">
                <a:latin typeface="Comic Sans MS" pitchFamily="66" charset="0"/>
              </a:rPr>
              <a:t>Astronomical dawn/dusk</a:t>
            </a:r>
          </a:p>
        </p:txBody>
      </p:sp>
      <p:sp>
        <p:nvSpPr>
          <p:cNvPr id="14" name="Rounded Rectangle 13"/>
          <p:cNvSpPr/>
          <p:nvPr/>
        </p:nvSpPr>
        <p:spPr>
          <a:xfrm rot="20347002">
            <a:off x="6205441" y="4706447"/>
            <a:ext cx="2199232" cy="975281"/>
          </a:xfrm>
          <a:prstGeom prst="roundRect">
            <a:avLst/>
          </a:prstGeom>
          <a:solidFill>
            <a:srgbClr val="000D2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>
                <a:latin typeface="Comic Sans MS" pitchFamily="66" charset="0"/>
              </a:rPr>
              <a:t>Night Season</a:t>
            </a:r>
            <a:br>
              <a:rPr lang="en-CA" sz="2000" b="1" dirty="0">
                <a:latin typeface="Comic Sans MS" pitchFamily="66" charset="0"/>
              </a:rPr>
            </a:br>
            <a:r>
              <a:rPr lang="en-CA" sz="2000" b="1" dirty="0">
                <a:latin typeface="Comic Sans MS" pitchFamily="66" charset="0"/>
              </a:rPr>
              <a:t>[No light from</a:t>
            </a:r>
            <a:br>
              <a:rPr lang="en-CA" sz="2000" b="1" dirty="0">
                <a:latin typeface="Comic Sans MS" pitchFamily="66" charset="0"/>
              </a:rPr>
            </a:br>
            <a:r>
              <a:rPr lang="en-CA" sz="2000" b="1" dirty="0">
                <a:latin typeface="Comic Sans MS" pitchFamily="66" charset="0"/>
              </a:rPr>
              <a:t>the sun]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46340" y="1184934"/>
            <a:ext cx="1816782" cy="339107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000" b="1" dirty="0">
                <a:solidFill>
                  <a:srgbClr val="0070C0"/>
                </a:solidFill>
                <a:latin typeface="Comic Sans MS" pitchFamily="66" charset="0"/>
              </a:rPr>
              <a:t>Day Season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9756" y="44624"/>
            <a:ext cx="118632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dirty="0">
                <a:ln w="1905">
                  <a:solidFill>
                    <a:srgbClr val="0070C0"/>
                  </a:solidFill>
                </a:ln>
                <a:solidFill>
                  <a:srgbClr val="00FF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Covenant Calendar Confirmation on </a:t>
            </a:r>
            <a:r>
              <a:rPr lang="en-US" sz="4000" b="1" dirty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</a:t>
            </a:r>
            <a:r>
              <a:rPr lang="en-US" sz="2800" b="1" dirty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WILIGHTS</a:t>
            </a:r>
            <a:r>
              <a:rPr lang="en-US" sz="4000" b="1" dirty="0">
                <a:ln w="1905">
                  <a:solidFill>
                    <a:srgbClr val="0070C0"/>
                  </a:solidFill>
                </a:ln>
                <a:gradFill flip="none" rotWithShape="1">
                  <a:gsLst>
                    <a:gs pos="62000">
                      <a:srgbClr val="00FFFF"/>
                    </a:gs>
                    <a:gs pos="49000">
                      <a:srgbClr val="00B0F0"/>
                    </a:gs>
                    <a:gs pos="35000">
                      <a:srgbClr val="BA0066"/>
                    </a:gs>
                    <a:gs pos="78000">
                      <a:srgbClr val="FF0000"/>
                    </a:gs>
                    <a:gs pos="9000">
                      <a:srgbClr val="FF8200"/>
                    </a:gs>
                  </a:gsLst>
                  <a:lin ang="5400000" scaled="1"/>
                  <a:tileRect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</a:p>
        </p:txBody>
      </p:sp>
      <p:sp>
        <p:nvSpPr>
          <p:cNvPr id="4" name="Left Bracket 3"/>
          <p:cNvSpPr/>
          <p:nvPr/>
        </p:nvSpPr>
        <p:spPr>
          <a:xfrm>
            <a:off x="1510283" y="980728"/>
            <a:ext cx="432048" cy="5434507"/>
          </a:xfrm>
          <a:prstGeom prst="leftBracket">
            <a:avLst>
              <a:gd name="adj" fmla="val 70062"/>
            </a:avLst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5400000">
            <a:off x="-525804" y="3409046"/>
            <a:ext cx="4522788" cy="41367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DAY</a:t>
            </a:r>
            <a:endParaRPr lang="en-CA" sz="1400" b="1" dirty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en-CA" sz="2800" b="1" dirty="0">
                <a:solidFill>
                  <a:srgbClr val="0070C0"/>
                </a:solidFill>
                <a:latin typeface="Comic Sans MS" pitchFamily="66" charset="0"/>
              </a:rPr>
              <a:t> SEASON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73466" y="4155483"/>
            <a:ext cx="2319725" cy="1938992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soft" dir="t">
              <a:rot lat="0" lon="0" rev="10800000"/>
            </a:lightRig>
          </a:scene3d>
          <a:sp3d>
            <a:bevelT prst="angle"/>
          </a:sp3d>
        </p:spPr>
        <p:txBody>
          <a:bodyPr wrap="square" lIns="91440" tIns="45720" rIns="91440" bIns="45720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All twi</a:t>
            </a:r>
            <a:r>
              <a:rPr lang="en-US" sz="2400" b="1" u="sng" cap="none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li</a:t>
            </a:r>
            <a:r>
              <a:rPr lang="en-US" sz="2400" b="1" cap="none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g</a:t>
            </a:r>
            <a:r>
              <a:rPr lang="en-US" sz="2400" b="1" u="sng" cap="none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ht</a:t>
            </a:r>
            <a:r>
              <a:rPr lang="en-US" sz="2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components belong to the </a:t>
            </a:r>
            <a:r>
              <a:rPr lang="en-US" sz="2400" b="1" cap="none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Day Season.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10134-398B-59B4-63C9-7DC29DB160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93"/>
          <a:stretch/>
        </p:blipFill>
        <p:spPr>
          <a:xfrm>
            <a:off x="3173949" y="810336"/>
            <a:ext cx="601692" cy="569980"/>
          </a:xfrm>
          <a:prstGeom prst="rect">
            <a:avLst/>
          </a:prstGeom>
          <a:ln>
            <a:noFill/>
          </a:ln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01D48E2A-CBA6-51DE-8AEA-7FD7380C6A3F}"/>
              </a:ext>
            </a:extLst>
          </p:cNvPr>
          <p:cNvSpPr/>
          <p:nvPr/>
        </p:nvSpPr>
        <p:spPr>
          <a:xfrm>
            <a:off x="3173854" y="973601"/>
            <a:ext cx="601692" cy="583191"/>
          </a:xfrm>
          <a:prstGeom prst="sun">
            <a:avLst/>
          </a:prstGeom>
          <a:solidFill>
            <a:srgbClr val="FFFF66"/>
          </a:solidFill>
          <a:ln w="3175">
            <a:solidFill>
              <a:srgbClr val="FF99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1464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09218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17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Rae\Desktop\exo 12 bood doorpost 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87" y="1650115"/>
            <a:ext cx="2569914" cy="195699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ae\Desktop\exo 12 eat in has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82" y="3784373"/>
            <a:ext cx="2641922" cy="198348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5780" y="929665"/>
            <a:ext cx="3659625" cy="52322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 #1 Egypt</a:t>
            </a:r>
          </a:p>
        </p:txBody>
      </p:sp>
      <p:sp>
        <p:nvSpPr>
          <p:cNvPr id="6" name="Rectangle 5"/>
          <p:cNvSpPr/>
          <p:nvPr/>
        </p:nvSpPr>
        <p:spPr>
          <a:xfrm>
            <a:off x="4609676" y="124879"/>
            <a:ext cx="7200801" cy="1323439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Scriptural Patterns &amp; </a:t>
            </a:r>
            <a:r>
              <a:rPr lang="en-US" sz="36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Reasonable Assessments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2244" y="1492217"/>
            <a:ext cx="7178688" cy="527221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Often we can understand more about “timelines” and “timeframes” when Scriptural Patterns are considered.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The Scriptures do not include every single detail for the “hour” of every event.  However, “type” and “anti-type” fulfillments often provide clues that will allow for a “reasonable assessment” in other areas. 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Calibri" pitchFamily="34" charset="0"/>
                <a:cs typeface="Calibri" pitchFamily="34" charset="0"/>
              </a:rPr>
              <a:t>#1 Example:  Egypt </a:t>
            </a:r>
          </a:p>
          <a:p>
            <a:pPr>
              <a:lnSpc>
                <a:spcPct val="90000"/>
              </a:lnSpc>
            </a:pPr>
            <a:endParaRPr lang="en-US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endParaRPr lang="en-US" sz="32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endParaRPr lang="en-US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Calibri" pitchFamily="34" charset="0"/>
                <a:cs typeface="Calibri" pitchFamily="34" charset="0"/>
              </a:rPr>
              <a:t>It is an </a:t>
            </a:r>
            <a:r>
              <a:rPr lang="en-US" b="1" u="sng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UN</a:t>
            </a:r>
            <a:r>
              <a:rPr lang="en-US" b="1" u="sng" dirty="0" err="1">
                <a:latin typeface="Calibri" pitchFamily="34" charset="0"/>
                <a:cs typeface="Calibri" pitchFamily="34" charset="0"/>
              </a:rPr>
              <a:t>reasonable</a:t>
            </a:r>
            <a:r>
              <a:rPr lang="en-US" b="1" u="sng" dirty="0">
                <a:latin typeface="Calibri" pitchFamily="34" charset="0"/>
                <a:cs typeface="Calibri" pitchFamily="34" charset="0"/>
              </a:rPr>
              <a:t> assessment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to assume Israel slaughtered their Passover lamb at the 9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th</a:t>
            </a:r>
            <a:r>
              <a:rPr lang="en-US" dirty="0">
                <a:latin typeface="Calibri" pitchFamily="34" charset="0"/>
                <a:cs typeface="Calibri" pitchFamily="34" charset="0"/>
              </a:rPr>
              <a:t> hour (or 3:00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PM</a:t>
            </a:r>
            <a:r>
              <a:rPr lang="en-US" dirty="0">
                <a:latin typeface="Calibri" pitchFamily="34" charset="0"/>
                <a:cs typeface="Calibri" pitchFamily="34" charset="0"/>
              </a:rPr>
              <a:t>) when under hard bondage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from the Pharaoh to work from dawn to the darkness of dusk.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It is reasonable to accept their lamb was sacrificed during the Night Season (“between the mixings”); 4-5 hours to roast.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>
                <a:latin typeface="Calibri" pitchFamily="34" charset="0"/>
                <a:cs typeface="Calibri" pitchFamily="34" charset="0"/>
              </a:rPr>
              <a:t>Facts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 Sunset Abib 14:  6:15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PM;</a:t>
            </a:r>
            <a:r>
              <a:rPr lang="en-US" dirty="0">
                <a:latin typeface="Calibri" pitchFamily="34" charset="0"/>
                <a:cs typeface="Calibri" pitchFamily="34" charset="0"/>
              </a:rPr>
              <a:t> Night begins: 7:36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PM;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Sacrifice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&amp; Roasting to about midnight; Eating the lamb: about 3 hours.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>
                <a:latin typeface="Calibri" pitchFamily="34" charset="0"/>
                <a:cs typeface="Calibri" pitchFamily="34" charset="0"/>
              </a:rPr>
              <a:t>Fact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 Abib 15 </a:t>
            </a:r>
            <a:r>
              <a:rPr lang="en-US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boqer:</a:t>
            </a:r>
            <a:r>
              <a:rPr lang="en-US" dirty="0">
                <a:latin typeface="Calibri" pitchFamily="34" charset="0"/>
                <a:cs typeface="Calibri" pitchFamily="34" charset="0"/>
              </a:rPr>
              <a:t>  Approximately </a:t>
            </a:r>
            <a:r>
              <a:rPr lang="en-US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4:18 </a:t>
            </a:r>
            <a:r>
              <a:rPr 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AM.</a:t>
            </a:r>
            <a:endParaRPr lang="en-US" b="1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>
                <a:latin typeface="Calibri" pitchFamily="34" charset="0"/>
                <a:cs typeface="Calibri" pitchFamily="34" charset="0"/>
              </a:rPr>
              <a:t>Reasonable Assessment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 Disposal of the Passover lamb left-overs by 3:00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AM</a:t>
            </a:r>
            <a:r>
              <a:rPr lang="en-US" dirty="0">
                <a:latin typeface="Calibri" pitchFamily="34" charset="0"/>
                <a:cs typeface="Calibri" pitchFamily="34" charset="0"/>
              </a:rPr>
              <a:t> – at least 60-75 minutes before boqer.  (After that, the people were getting ready to leave Egypt at boqer [4:18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AM</a:t>
            </a:r>
            <a:r>
              <a:rPr lang="en-US" dirty="0">
                <a:latin typeface="Calibri" pitchFamily="34" charset="0"/>
                <a:cs typeface="Calibri" pitchFamily="34" charset="0"/>
              </a:rPr>
              <a:t>].)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832" y="18483"/>
            <a:ext cx="8089504" cy="505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188825" y="5074423"/>
            <a:ext cx="6092825" cy="2031325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r>
              <a:rPr lang="en-US" b="1" dirty="0"/>
              <a:t>How long does it take to cook lamb on a spit?</a:t>
            </a:r>
          </a:p>
          <a:p>
            <a:r>
              <a:rPr lang="en-US" dirty="0"/>
              <a:t>You can expect to roast a 25- to 30-pound </a:t>
            </a:r>
            <a:r>
              <a:rPr lang="en-US" b="1" dirty="0"/>
              <a:t>lamb</a:t>
            </a:r>
            <a:r>
              <a:rPr lang="en-US" dirty="0"/>
              <a:t> for </a:t>
            </a:r>
            <a:r>
              <a:rPr lang="en-US" b="1" u="sng" dirty="0"/>
              <a:t>four to five hours. </a:t>
            </a:r>
            <a:r>
              <a:rPr lang="en-US" dirty="0"/>
              <a:t>The </a:t>
            </a:r>
            <a:r>
              <a:rPr lang="en-US" b="1" dirty="0"/>
              <a:t>lamb</a:t>
            </a:r>
            <a:r>
              <a:rPr lang="en-US" dirty="0"/>
              <a:t> can be removed from the coals when a meat thermometer inserted into the leg/shoulder registers 170 F/63 C. Allow the meat to rest for at least 15 minutes before carving.</a:t>
            </a:r>
          </a:p>
          <a:p>
            <a:r>
              <a:rPr lang="en-US" dirty="0"/>
              <a:t>Sep 26, 2019 – internet FAQ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6428" y="3096228"/>
            <a:ext cx="6480720" cy="757130"/>
          </a:xfrm>
          <a:prstGeom prst="rect">
            <a:avLst/>
          </a:prstGeom>
          <a:solidFill>
            <a:srgbClr val="FFFF99"/>
          </a:solidFill>
          <a:ln w="5715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Time for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Egypt’s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Passover 2018 (Tues): 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[No daylight time since 2014.]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Apr 4</a:t>
            </a:r>
            <a:r>
              <a:rPr lang="en-US" sz="16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Passover: 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Sunset 6:15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PM;  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Astron. Night begins 7:36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PM.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Apr 5</a:t>
            </a:r>
            <a:r>
              <a:rPr lang="en-US" sz="1600" b="1" baseline="300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en-US" sz="1600" b="1" baseline="300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16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ULB Convocation: 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Astronomical boqer at 4:18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AM.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5780" y="5975203"/>
            <a:ext cx="4392488" cy="430887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Will there be similar patterns?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5780" y="140059"/>
            <a:ext cx="2088232" cy="639604"/>
          </a:xfrm>
          <a:prstGeom prst="roundRect">
            <a:avLst>
              <a:gd name="adj" fmla="val 31530"/>
            </a:avLst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152062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09218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1"/>
                </a:solidFill>
              </a:rPr>
              <a:pPr/>
              <a:t>18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820" y="1648308"/>
            <a:ext cx="2509949" cy="18509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94620" y="3098778"/>
            <a:ext cx="3001963" cy="218966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53133" y="124879"/>
            <a:ext cx="6713888" cy="1323439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Scriptural Patterns &amp; </a:t>
            </a:r>
            <a:r>
              <a:rPr lang="en-US" sz="36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Reasonable Assessments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62760" y="2549510"/>
            <a:ext cx="7364300" cy="43304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Calibri" pitchFamily="34" charset="0"/>
                <a:cs typeface="Calibri" pitchFamily="34" charset="0"/>
              </a:rPr>
              <a:t>#2 Example:  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Yahusha’s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 Burial ~ from the tree to the final moments. 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alibri" pitchFamily="34" charset="0"/>
                <a:cs typeface="Calibri" pitchFamily="34" charset="0"/>
              </a:rPr>
              <a:t>It is an </a:t>
            </a:r>
            <a:r>
              <a:rPr lang="en-US" b="1" u="sng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UN</a:t>
            </a:r>
            <a:r>
              <a:rPr lang="en-US" b="1" u="sng" dirty="0" err="1">
                <a:latin typeface="Calibri" pitchFamily="34" charset="0"/>
                <a:cs typeface="Calibri" pitchFamily="34" charset="0"/>
              </a:rPr>
              <a:t>reasonable</a:t>
            </a:r>
            <a:r>
              <a:rPr lang="en-US" b="1" u="sng" dirty="0">
                <a:latin typeface="Calibri" pitchFamily="34" charset="0"/>
                <a:cs typeface="Calibri" pitchFamily="34" charset="0"/>
              </a:rPr>
              <a:t> assessment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to accept 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Yahusha</a:t>
            </a:r>
            <a:r>
              <a:rPr lang="en-US" dirty="0">
                <a:latin typeface="Calibri" pitchFamily="34" charset="0"/>
                <a:cs typeface="Calibri" pitchFamily="34" charset="0"/>
              </a:rPr>
              <a:t> was buried </a:t>
            </a:r>
            <a:r>
              <a:rPr lang="en-US" b="1" u="sng" dirty="0">
                <a:latin typeface="Calibri" pitchFamily="34" charset="0"/>
                <a:cs typeface="Calibri" pitchFamily="34" charset="0"/>
              </a:rPr>
              <a:t>BEFORE</a:t>
            </a:r>
            <a:r>
              <a:rPr lang="en-US" dirty="0">
                <a:latin typeface="Calibri" pitchFamily="34" charset="0"/>
                <a:cs typeface="Calibri" pitchFamily="34" charset="0"/>
              </a:rPr>
              <a:t> sunset on His Passover day – when every single fact is carefully considered!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In fact, </a:t>
            </a:r>
            <a:r>
              <a:rPr lang="en-US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it is an impossibility!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>
                <a:latin typeface="Calibri" pitchFamily="34" charset="0"/>
                <a:cs typeface="Calibri" pitchFamily="34" charset="0"/>
              </a:rPr>
              <a:t>Facts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 </a:t>
            </a:r>
            <a:r>
              <a:rPr lang="en-US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Sunset Abib 14:  5:59 </a:t>
            </a:r>
            <a:r>
              <a:rPr lang="en-US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PM;</a:t>
            </a:r>
            <a:r>
              <a:rPr lang="en-US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Joseph asked Pilate for 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Yahusha’s</a:t>
            </a:r>
            <a:r>
              <a:rPr lang="en-US" dirty="0">
                <a:latin typeface="Calibri" pitchFamily="34" charset="0"/>
                <a:cs typeface="Calibri" pitchFamily="34" charset="0"/>
              </a:rPr>
              <a:t> Body at evening/ereb [</a:t>
            </a:r>
            <a:r>
              <a:rPr lang="en-US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after sunset</a:t>
            </a:r>
            <a:r>
              <a:rPr lang="en-US" dirty="0">
                <a:latin typeface="Calibri" pitchFamily="34" charset="0"/>
                <a:cs typeface="Calibri" pitchFamily="34" charset="0"/>
              </a:rPr>
              <a:t>] (Matt 27:57, 58; Mark 1:32 &amp; 15:42, 43 – supported by Luke 23:53, 54).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>
                <a:latin typeface="Calibri" pitchFamily="34" charset="0"/>
                <a:cs typeface="Calibri" pitchFamily="34" charset="0"/>
              </a:rPr>
              <a:t>Fact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 Joseph &amp; Nicodemus prepare 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Yahusha’s</a:t>
            </a:r>
            <a:r>
              <a:rPr lang="en-US" dirty="0">
                <a:latin typeface="Calibri" pitchFamily="34" charset="0"/>
                <a:cs typeface="Calibri" pitchFamily="34" charset="0"/>
              </a:rPr>
              <a:t> “according to the custom of the Jews” and lay the Body in the tomb.  [Consider the time factor involved – most likely several hours of passionate labor.]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>
                <a:latin typeface="Calibri" pitchFamily="34" charset="0"/>
                <a:cs typeface="Calibri" pitchFamily="34" charset="0"/>
              </a:rPr>
              <a:t>Fact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 The women come to inspect for proper burial etiquette near the close of Passover day; 1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st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ULB Conv. draws on (Luke 23:54-55).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>
                <a:latin typeface="Calibri" pitchFamily="34" charset="0"/>
                <a:cs typeface="Calibri" pitchFamily="34" charset="0"/>
              </a:rPr>
              <a:t>Fact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 </a:t>
            </a:r>
            <a:r>
              <a:rPr lang="en-US" b="1" dirty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Abib 15 ULB boqer:  4:01 </a:t>
            </a:r>
            <a:r>
              <a:rPr lang="en-US" sz="1600" b="1" dirty="0">
                <a:solidFill>
                  <a:srgbClr val="FF0066"/>
                </a:solidFill>
                <a:latin typeface="Calibri" pitchFamily="34" charset="0"/>
                <a:cs typeface="Calibri" pitchFamily="34" charset="0"/>
              </a:rPr>
              <a:t>AM.</a:t>
            </a:r>
            <a:endParaRPr lang="en-US" b="1" dirty="0">
              <a:solidFill>
                <a:srgbClr val="FF0066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u="sng" dirty="0">
                <a:latin typeface="Calibri" pitchFamily="34" charset="0"/>
                <a:cs typeface="Calibri" pitchFamily="34" charset="0"/>
              </a:rPr>
              <a:t>Reasonable Assessment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The inspection and closing of the tomb would have been about 3:00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AM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in respect for the soon-coming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baseline="30000" dirty="0">
                <a:latin typeface="Calibri" pitchFamily="34" charset="0"/>
                <a:cs typeface="Calibri" pitchFamily="34" charset="0"/>
              </a:rPr>
              <a:t>st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ULB Convocation within the hour.  (Also read Luke 23:55, 56.)</a:t>
            </a:r>
          </a:p>
          <a:p>
            <a:pPr marL="800100" lvl="1" indent="-342900">
              <a:lnSpc>
                <a:spcPct val="90000"/>
              </a:lnSpc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0596" y="1673154"/>
            <a:ext cx="6624736" cy="757130"/>
          </a:xfrm>
          <a:prstGeom prst="rect">
            <a:avLst/>
          </a:prstGeom>
          <a:solidFill>
            <a:srgbClr val="FFFF99"/>
          </a:solidFill>
          <a:ln w="5715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Israel’s Passover 2019 (Wed)</a:t>
            </a:r>
            <a:r>
              <a:rPr lang="en-US" sz="16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  </a:t>
            </a:r>
            <a:r>
              <a:rPr lang="en-US" sz="1600" dirty="0">
                <a:latin typeface="Arial" pitchFamily="34" charset="0"/>
                <a:cs typeface="Arial" pitchFamily="34" charset="0"/>
                <a:sym typeface="Wingdings" pitchFamily="2" charset="2"/>
              </a:rPr>
              <a:t>(Daylight time calculation removed.)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Apr 3</a:t>
            </a:r>
            <a:r>
              <a:rPr lang="en-US" sz="16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Passover: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Sunset 5:59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PM;  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Astron. Night begins 7:22 PM.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Apr 4</a:t>
            </a:r>
            <a:r>
              <a:rPr lang="en-US" sz="1600" b="1" baseline="300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16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en-US" sz="1600" b="1" baseline="30000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16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ULB Convocation: 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Astronomical </a:t>
            </a:r>
            <a:r>
              <a:rPr lang="en-US" sz="1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boqer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at </a:t>
            </a:r>
            <a:r>
              <a:rPr lang="en-US" sz="16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4:01 </a:t>
            </a:r>
            <a:r>
              <a:rPr lang="en-US" sz="14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AM.</a:t>
            </a:r>
            <a:endParaRPr lang="en-US" sz="16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2044" y="2132855"/>
            <a:ext cx="1541292" cy="21963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61765" y="5877272"/>
            <a:ext cx="4536503" cy="769441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2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Is it reasonable to conclude this pattern is similar to Exo 12?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09836" y="3717032"/>
            <a:ext cx="2230544" cy="1996468"/>
            <a:chOff x="4334580" y="3687788"/>
            <a:chExt cx="2488801" cy="2189667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34580" y="3687788"/>
              <a:ext cx="2488801" cy="218966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 rot="20866253">
              <a:off x="4904045" y="4766300"/>
              <a:ext cx="1656184" cy="538467"/>
            </a:xfrm>
            <a:prstGeom prst="ellipse">
              <a:avLst/>
            </a:prstGeom>
            <a:solidFill>
              <a:srgbClr val="FFFF99"/>
            </a:solidFill>
            <a:effectLst>
              <a:glow rad="165100">
                <a:srgbClr val="FFFF99">
                  <a:alpha val="34000"/>
                </a:srgbClr>
              </a:glo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77788" y="140059"/>
            <a:ext cx="2196244" cy="639604"/>
          </a:xfrm>
          <a:prstGeom prst="roundRect">
            <a:avLst>
              <a:gd name="adj" fmla="val 31530"/>
            </a:avLst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Section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5780" y="929665"/>
            <a:ext cx="4032448" cy="523220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 #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2 Passion</a:t>
            </a:r>
            <a:endParaRPr lang="en-U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7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902724" y="6453336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bg1"/>
                </a:solidFill>
              </a:rPr>
              <a:pPr/>
              <a:t>19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Rae\Desktop\Morning\mountain landscape purp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03" y="692696"/>
            <a:ext cx="3274544" cy="6073569"/>
          </a:xfrm>
          <a:prstGeom prst="ellipse">
            <a:avLst/>
          </a:prstGeom>
          <a:ln>
            <a:noFill/>
          </a:ln>
          <a:effectLst>
            <a:glow rad="1155700">
              <a:schemeClr val="accent3">
                <a:satMod val="175000"/>
                <a:alpha val="27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5050" y="5871269"/>
            <a:ext cx="1988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>
                <a:ln w="50800"/>
                <a:solidFill>
                  <a:srgbClr val="00B0F0"/>
                </a:solidFill>
                <a:effectLst>
                  <a:glow rad="152400">
                    <a:srgbClr val="002060"/>
                  </a:glow>
                </a:effectLst>
                <a:latin typeface="Arial Rounded MT Bold" pitchFamily="34" charset="0"/>
              </a:rPr>
              <a:t>N</a:t>
            </a:r>
            <a:r>
              <a:rPr lang="en-US" sz="4000" b="1" cap="none" spc="0" dirty="0">
                <a:ln w="50800"/>
                <a:solidFill>
                  <a:srgbClr val="00B0F0"/>
                </a:solidFill>
                <a:effectLst>
                  <a:glow rad="152400">
                    <a:srgbClr val="002060"/>
                  </a:glow>
                </a:effectLst>
                <a:latin typeface="Arial Rounded MT Bold" pitchFamily="34" charset="0"/>
              </a:rPr>
              <a:t>IGHT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3259" y="4921441"/>
            <a:ext cx="1936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rgbClr val="F4A77C"/>
                </a:solidFill>
                <a:effectLst>
                  <a:glow rad="127000">
                    <a:srgbClr val="874141"/>
                  </a:glow>
                </a:effectLst>
                <a:latin typeface="Arial Rounded MT Bold" pitchFamily="34" charset="0"/>
              </a:rPr>
              <a:t>D</a:t>
            </a:r>
            <a:r>
              <a:rPr lang="en-US" sz="4000" b="1" dirty="0">
                <a:ln w="50800"/>
                <a:solidFill>
                  <a:srgbClr val="F4A77C"/>
                </a:solidFill>
                <a:effectLst>
                  <a:glow rad="127000">
                    <a:srgbClr val="874141"/>
                  </a:glow>
                </a:effectLst>
                <a:latin typeface="Arial Rounded MT Bold" pitchFamily="34" charset="0"/>
              </a:rPr>
              <a:t>AWN</a:t>
            </a:r>
            <a:endParaRPr lang="en-US" sz="5400" b="1" cap="none" spc="0" dirty="0">
              <a:ln w="50800"/>
              <a:solidFill>
                <a:srgbClr val="F4A77C"/>
              </a:solidFill>
              <a:effectLst>
                <a:glow rad="127000">
                  <a:srgbClr val="87414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07712" y="5890046"/>
            <a:ext cx="26404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>
                <a:ln w="50800"/>
                <a:solidFill>
                  <a:srgbClr val="FFFF0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Arial Rounded MT Bold" pitchFamily="34" charset="0"/>
              </a:rPr>
              <a:t>S</a:t>
            </a:r>
            <a:r>
              <a:rPr lang="en-US" sz="4000" b="1" cap="none" spc="0" dirty="0">
                <a:ln w="50800"/>
                <a:solidFill>
                  <a:srgbClr val="FFFF00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Arial Rounded MT Bold" pitchFamily="34" charset="0"/>
              </a:rPr>
              <a:t>UNRISE</a:t>
            </a:r>
            <a:endParaRPr lang="en-US" sz="5400" b="1" cap="none" spc="0" dirty="0">
              <a:ln w="50800"/>
              <a:solidFill>
                <a:srgbClr val="FFFF00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446" y="124879"/>
            <a:ext cx="1172260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206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 Section for “3 days and 3 nights”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189756" y="1484784"/>
            <a:ext cx="3999411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The next section will establish with considerable detail events between the women that visited the tomb </a:t>
            </a:r>
            <a:r>
              <a:rPr lang="en-US" sz="2800" b="1" cap="none" spc="0" dirty="0">
                <a:ln w="900" cmpd="sng">
                  <a:solidFill>
                    <a:srgbClr val="0000FF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76200">
                    <a:srgbClr val="FF00FF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at Yahusha’s burial</a:t>
            </a:r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76200">
                    <a:srgbClr val="FF00FF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 </a:t>
            </a:r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and then </a:t>
            </a:r>
            <a:b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</a:br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the </a:t>
            </a:r>
            <a:r>
              <a:rPr lang="en-US" sz="2800" b="1" u="sng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next time</a:t>
            </a:r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 they returned to the tomb.</a:t>
            </a:r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 </a:t>
            </a:r>
            <a:endParaRPr lang="en-US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60513" y="1358820"/>
            <a:ext cx="408950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Question: </a:t>
            </a:r>
          </a:p>
          <a:p>
            <a:pPr algn="ctr"/>
            <a:endParaRPr lang="en-US" b="1" cap="none" spc="0" dirty="0">
              <a:ln w="90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rgbClr val="FFFF00"/>
              </a:solidFill>
              <a:effectLst>
                <a:glow rad="127000">
                  <a:srgbClr val="0070C0"/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  <a:p>
            <a:pPr algn="ctr"/>
            <a:r>
              <a:rPr lang="en-US" sz="2800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Will these (</a:t>
            </a:r>
            <a:r>
              <a:rPr lang="en-US" sz="2400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NEXT</a:t>
            </a:r>
            <a:r>
              <a:rPr lang="en-US" sz="2800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) events occur 7 days AFTER </a:t>
            </a:r>
            <a:r>
              <a:rPr lang="en-US" sz="2800" b="1" dirty="0">
                <a:ln w="900" cmpd="sng">
                  <a:solidFill>
                    <a:srgbClr val="0000FF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76200">
                    <a:srgbClr val="FF00FF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Yahusha’s </a:t>
            </a:r>
            <a:r>
              <a:rPr lang="en-US" sz="2800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resurrection on Zadok’s Abib 26 </a:t>
            </a:r>
            <a:br>
              <a:rPr lang="en-US" sz="2800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</a:br>
            <a:r>
              <a:rPr lang="en-US" sz="2800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rather than </a:t>
            </a:r>
            <a:br>
              <a:rPr lang="en-US" sz="2800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</a:br>
            <a:r>
              <a:rPr lang="en-US" sz="2800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Covenant Abib 18</a:t>
            </a:r>
            <a:br>
              <a:rPr lang="en-US" sz="2800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</a:br>
            <a:r>
              <a:rPr lang="en-US" sz="2800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27000">
                    <a:srgbClr val="0070C0"/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Wave Sheaf?</a:t>
            </a:r>
            <a:endParaRPr lang="en-US" sz="4000" b="1" cap="none" spc="0" dirty="0">
              <a:ln w="90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27000">
                  <a:srgbClr val="0070C0"/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44162" y="2113129"/>
            <a:ext cx="337844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Astronomical</a:t>
            </a:r>
            <a:b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</a:br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DAWN twilight timing is of </a:t>
            </a:r>
            <a:b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</a:br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utmost importance.</a:t>
            </a:r>
            <a:endParaRPr lang="en-US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rgbClr val="00B050"/>
            </a:gs>
            <a:gs pos="58000">
              <a:srgbClr val="CC00CC">
                <a:alpha val="53000"/>
              </a:srgbClr>
            </a:gs>
            <a:gs pos="9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374660" y="6552728"/>
            <a:ext cx="480392" cy="260648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0" y="332656"/>
            <a:ext cx="12188825" cy="936104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/>
            </a:stretch>
          </a:blipFill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glow rad="127000">
                    <a:srgbClr val="FF6600"/>
                  </a:glow>
                </a:effectLst>
                <a:latin typeface="Comic Sans MS" pitchFamily="66" charset="0"/>
              </a:rPr>
              <a:t>Exposing </a:t>
            </a:r>
            <a:r>
              <a:rPr lang="en-US" sz="4800" b="1" dirty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  <a:effectLst>
                  <a:glow rad="127000">
                    <a:srgbClr val="FF6600"/>
                  </a:glow>
                </a:effectLst>
                <a:latin typeface="Comic Sans MS" pitchFamily="66" charset="0"/>
              </a:rPr>
              <a:t>a Gospel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glow rad="127000">
                    <a:srgbClr val="FF6600"/>
                  </a:glow>
                </a:effectLst>
                <a:latin typeface="Comic Sans MS" pitchFamily="66" charset="0"/>
              </a:rPr>
              <a:t>Counterfeit Count</a:t>
            </a:r>
            <a:endParaRPr lang="en-CA" sz="3200" b="1" dirty="0">
              <a:ln>
                <a:solidFill>
                  <a:sysClr val="windowText" lastClr="000000"/>
                </a:solidFill>
              </a:ln>
              <a:solidFill>
                <a:srgbClr val="00FF00"/>
              </a:solidFill>
              <a:effectLst>
                <a:glow rad="127000">
                  <a:srgbClr val="164B4F">
                    <a:lumMod val="50000"/>
                    <a:lumOff val="50000"/>
                  </a:srgbClr>
                </a:glo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5820" y="1559598"/>
            <a:ext cx="5688632" cy="482173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4A77C"/>
            </a:solidFill>
          </a:ln>
          <a:effectLst>
            <a:glow rad="330200">
              <a:srgbClr val="5D2D2D"/>
            </a:glow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00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The Perfect </a:t>
            </a:r>
            <a:r>
              <a:rPr lang="en-US" sz="6600" b="1" dirty="0">
                <a:solidFill>
                  <a:srgbClr val="00FF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Wave Sheaf</a:t>
            </a:r>
            <a:r>
              <a:rPr lang="en-US" sz="6600" b="1" dirty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 Placement</a:t>
            </a:r>
            <a:endParaRPr lang="en-CA" sz="6600" b="1" dirty="0">
              <a:solidFill>
                <a:srgbClr val="FF0000"/>
              </a:solidFill>
              <a:effectLst>
                <a:glow rad="127000">
                  <a:srgbClr val="003366"/>
                </a:glow>
              </a:effectLst>
              <a:latin typeface="Comic Sans MS" pitchFamily="66" charset="0"/>
            </a:endParaRPr>
          </a:p>
        </p:txBody>
      </p:sp>
      <p:pic>
        <p:nvPicPr>
          <p:cNvPr id="26" name="Picture 2" descr="C:\Users\Rae\Desktop\sickle harvest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5" y="1905536"/>
            <a:ext cx="4896544" cy="3045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5D2D2D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angle"/>
            <a:contourClr>
              <a:srgbClr val="C0C0C0"/>
            </a:contourClr>
          </a:sp3d>
        </p:spPr>
      </p:pic>
      <p:pic>
        <p:nvPicPr>
          <p:cNvPr id="27" name="Picture 3" descr="C:\Users\Rae\Desktop\grain wheat clea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187" y="2861871"/>
            <a:ext cx="2560638" cy="41576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526460" y="5099700"/>
            <a:ext cx="388843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Why do Zadok calendars</a:t>
            </a:r>
            <a:br>
              <a:rPr lang="en-US" sz="2400" b="1" dirty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</a:br>
            <a:r>
              <a:rPr lang="en-US" sz="2400" b="1" dirty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declare Abib 26</a:t>
            </a:r>
            <a:r>
              <a:rPr lang="en-US" sz="2400" b="1" baseline="30000" dirty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th</a:t>
            </a:r>
            <a:r>
              <a:rPr lang="en-US" sz="2400" b="1" dirty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 should have special mention </a:t>
            </a:r>
            <a:br>
              <a:rPr lang="en-US" sz="2400" b="1" dirty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</a:br>
            <a:r>
              <a:rPr lang="en-US" sz="2400" b="1" dirty="0">
                <a:solidFill>
                  <a:srgbClr val="CC9900"/>
                </a:solidFill>
                <a:effectLst>
                  <a:glow rad="127000">
                    <a:srgbClr val="003366"/>
                  </a:glow>
                </a:effectLst>
                <a:latin typeface="Comic Sans MS" pitchFamily="66" charset="0"/>
              </a:rPr>
              <a:t>for Wave Sheaf?  </a:t>
            </a:r>
            <a:endParaRPr lang="en-CA" sz="2400" b="1" dirty="0">
              <a:solidFill>
                <a:srgbClr val="FF0066"/>
              </a:solidFill>
              <a:effectLst>
                <a:glow rad="127000">
                  <a:srgbClr val="003366"/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0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81995" y="2534664"/>
            <a:ext cx="1974725" cy="13127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C00000"/>
                </a:solidFill>
                <a:latin typeface="Comic Sans MS" pitchFamily="66" charset="0"/>
              </a:rPr>
              <a:t>At the 3</a:t>
            </a:r>
            <a:r>
              <a:rPr lang="en-US" sz="1600" b="1" baseline="30000" dirty="0">
                <a:solidFill>
                  <a:srgbClr val="C00000"/>
                </a:solidFill>
                <a:latin typeface="Comic Sans MS" pitchFamily="66" charset="0"/>
              </a:rPr>
              <a:t>rd</a:t>
            </a:r>
            <a:r>
              <a:rPr lang="en-US" sz="1600" b="1" dirty="0">
                <a:solidFill>
                  <a:srgbClr val="C00000"/>
                </a:solidFill>
                <a:latin typeface="Comic Sans MS" pitchFamily="66" charset="0"/>
              </a:rPr>
              <a:t> hour:</a:t>
            </a:r>
          </a:p>
          <a:p>
            <a:pPr>
              <a:lnSpc>
                <a:spcPct val="90000"/>
              </a:lnSpc>
            </a:pPr>
            <a:r>
              <a:rPr lang="en-US" sz="700" b="1" dirty="0">
                <a:latin typeface="Comic Sans MS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mic Sans MS" pitchFamily="66" charset="0"/>
              </a:rPr>
              <a:t>Mark 15:25 </a:t>
            </a:r>
            <a:r>
              <a:rPr lang="en-US" sz="1400" dirty="0">
                <a:latin typeface="Comic Sans MS" pitchFamily="66" charset="0"/>
              </a:rPr>
              <a:t>And it was the third hour, and they crucified him.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183063" y="5229420"/>
            <a:ext cx="3216993" cy="1098173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C00000"/>
                </a:solidFill>
                <a:latin typeface="Comic Sans MS" pitchFamily="66" charset="0"/>
              </a:rPr>
              <a:t>At the 9</a:t>
            </a:r>
            <a:r>
              <a:rPr lang="en-US" sz="1600" b="1" baseline="30000" dirty="0">
                <a:solidFill>
                  <a:srgbClr val="C00000"/>
                </a:solidFill>
                <a:latin typeface="Comic Sans MS" pitchFamily="66" charset="0"/>
              </a:rPr>
              <a:t>th</a:t>
            </a:r>
            <a:r>
              <a:rPr lang="en-US" sz="1600" b="1" dirty="0">
                <a:solidFill>
                  <a:srgbClr val="C00000"/>
                </a:solidFill>
                <a:latin typeface="Comic Sans MS" pitchFamily="66" charset="0"/>
              </a:rPr>
              <a:t> Hour on Sabbath:</a:t>
            </a:r>
          </a:p>
          <a:p>
            <a:pPr>
              <a:lnSpc>
                <a:spcPct val="90000"/>
              </a:lnSpc>
            </a:pPr>
            <a:r>
              <a:rPr lang="en-US" sz="700" b="1" dirty="0">
                <a:latin typeface="Comic Sans MS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mic Sans MS" pitchFamily="66" charset="0"/>
              </a:rPr>
              <a:t>Matt 27:53  </a:t>
            </a:r>
            <a:r>
              <a:rPr lang="en-US" sz="1400" dirty="0">
                <a:latin typeface="Comic Sans MS" pitchFamily="66" charset="0"/>
              </a:rPr>
              <a:t>[First Fruits were raised with Yahusha’s resurrection as His witnesses.]</a:t>
            </a:r>
            <a:endParaRPr lang="en-US" sz="700" dirty="0">
              <a:latin typeface="Comic Sans MS" pitchFamily="66" charset="0"/>
            </a:endParaRPr>
          </a:p>
        </p:txBody>
      </p:sp>
      <p:pic>
        <p:nvPicPr>
          <p:cNvPr id="80" name="Picture 6" descr="C:\Users\Rae\Desktop\empty tomb day 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91" y="3633766"/>
            <a:ext cx="2129249" cy="15956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ontent Placeholder 6"/>
          <p:cNvSpPr txBox="1">
            <a:spLocks/>
          </p:cNvSpPr>
          <p:nvPr/>
        </p:nvSpPr>
        <p:spPr>
          <a:xfrm>
            <a:off x="1328870" y="620689"/>
            <a:ext cx="9708386" cy="7920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>
                <a:solidFill>
                  <a:srgbClr val="0070C0"/>
                </a:solidFill>
                <a:latin typeface="Comic Sans MS" pitchFamily="66" charset="0"/>
                <a:cs typeface="Calibri" pitchFamily="34" charset="0"/>
              </a:rPr>
              <a:t>Yahusha’s</a:t>
            </a:r>
            <a:r>
              <a:rPr lang="en-US" dirty="0">
                <a:latin typeface="Comic Sans MS" pitchFamily="66" charset="0"/>
                <a:cs typeface="Calibri" pitchFamily="34" charset="0"/>
              </a:rPr>
              <a:t> Sign – “3 DAYS </a:t>
            </a:r>
            <a:r>
              <a:rPr lang="en-US" sz="1900" b="1" u="sng" dirty="0">
                <a:solidFill>
                  <a:srgbClr val="990033"/>
                </a:solidFill>
                <a:latin typeface="Comic Sans MS" pitchFamily="66" charset="0"/>
                <a:cs typeface="Calibri" pitchFamily="34" charset="0"/>
              </a:rPr>
              <a:t>AND</a:t>
            </a:r>
            <a:r>
              <a:rPr lang="en-US" dirty="0">
                <a:latin typeface="Comic Sans MS" pitchFamily="66" charset="0"/>
                <a:cs typeface="Calibri" pitchFamily="34" charset="0"/>
              </a:rPr>
              <a:t> 3 NIGHTS”  </a:t>
            </a:r>
            <a:br>
              <a:rPr lang="en-US" dirty="0">
                <a:latin typeface="Comic Sans MS" pitchFamily="66" charset="0"/>
                <a:cs typeface="Calibri" pitchFamily="34" charset="0"/>
              </a:rPr>
            </a:br>
            <a:r>
              <a:rPr lang="en-US" u="sng" dirty="0">
                <a:latin typeface="Comic Sans MS" pitchFamily="66" charset="0"/>
                <a:cs typeface="Calibri" pitchFamily="34" charset="0"/>
              </a:rPr>
              <a:t>Death</a:t>
            </a:r>
            <a:r>
              <a:rPr lang="en-US" dirty="0">
                <a:latin typeface="Comic Sans MS" pitchFamily="66" charset="0"/>
                <a:cs typeface="Calibri" pitchFamily="34" charset="0"/>
              </a:rPr>
              <a:t>: 4</a:t>
            </a:r>
            <a:r>
              <a:rPr lang="en-US" baseline="30000" dirty="0">
                <a:latin typeface="Comic Sans MS" pitchFamily="66" charset="0"/>
                <a:cs typeface="Calibri" pitchFamily="34" charset="0"/>
              </a:rPr>
              <a:t>th</a:t>
            </a:r>
            <a:r>
              <a:rPr lang="en-US" dirty="0">
                <a:latin typeface="Comic Sans MS" pitchFamily="66" charset="0"/>
                <a:cs typeface="Calibri" pitchFamily="34" charset="0"/>
              </a:rPr>
              <a:t> cycle “midst of the week” &amp; </a:t>
            </a:r>
            <a:r>
              <a:rPr lang="en-US" u="sng" dirty="0">
                <a:latin typeface="Comic Sans MS" pitchFamily="66" charset="0"/>
                <a:cs typeface="Calibri" pitchFamily="34" charset="0"/>
              </a:rPr>
              <a:t>Resurrection</a:t>
            </a:r>
            <a:r>
              <a:rPr lang="en-US" dirty="0">
                <a:latin typeface="Comic Sans MS" pitchFamily="66" charset="0"/>
                <a:cs typeface="Calibri" pitchFamily="34" charset="0"/>
              </a:rPr>
              <a:t>: Sabbath</a:t>
            </a:r>
          </a:p>
        </p:txBody>
      </p:sp>
      <p:sp>
        <p:nvSpPr>
          <p:cNvPr id="42" name="Right Brace 41"/>
          <p:cNvSpPr/>
          <p:nvPr/>
        </p:nvSpPr>
        <p:spPr>
          <a:xfrm rot="16200000">
            <a:off x="4716902" y="-3627224"/>
            <a:ext cx="747241" cy="5005837"/>
          </a:xfrm>
          <a:prstGeom prst="rightBrace">
            <a:avLst>
              <a:gd name="adj1" fmla="val 31125"/>
              <a:gd name="adj2" fmla="val 90346"/>
            </a:avLst>
          </a:prstGeom>
          <a:ln w="38100">
            <a:solidFill>
              <a:srgbClr val="0070C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Brace 42"/>
          <p:cNvSpPr/>
          <p:nvPr/>
        </p:nvSpPr>
        <p:spPr>
          <a:xfrm rot="16200000" flipH="1">
            <a:off x="9777967" y="-2884309"/>
            <a:ext cx="584448" cy="4104456"/>
          </a:xfrm>
          <a:prstGeom prst="rightBrace">
            <a:avLst>
              <a:gd name="adj1" fmla="val 31125"/>
              <a:gd name="adj2" fmla="val 50000"/>
            </a:avLst>
          </a:prstGeom>
          <a:ln w="38100">
            <a:solidFill>
              <a:srgbClr val="FF0066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 Bracket 49"/>
          <p:cNvSpPr/>
          <p:nvPr/>
        </p:nvSpPr>
        <p:spPr>
          <a:xfrm rot="16200000">
            <a:off x="5363171" y="-1215928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 Bracket 50"/>
          <p:cNvSpPr/>
          <p:nvPr/>
        </p:nvSpPr>
        <p:spPr>
          <a:xfrm rot="16200000">
            <a:off x="7045277" y="-1215928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eft Bracket 52"/>
          <p:cNvSpPr/>
          <p:nvPr/>
        </p:nvSpPr>
        <p:spPr>
          <a:xfrm rot="16200000">
            <a:off x="3696333" y="-1215928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2557572" y="3340430"/>
            <a:ext cx="161988" cy="52572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>
            <a:glow rad="127000">
              <a:srgbClr val="0070C0">
                <a:alpha val="33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221347"/>
              </p:ext>
            </p:extLst>
          </p:nvPr>
        </p:nvGraphicFramePr>
        <p:xfrm>
          <a:off x="2288391" y="1700808"/>
          <a:ext cx="8582600" cy="168445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751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3751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3751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3751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</a:tblGrid>
              <a:tr h="673838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itchFamily="66" charset="0"/>
                        </a:rPr>
                        <a:t>4</a:t>
                      </a:r>
                      <a:r>
                        <a:rPr lang="en-US" sz="16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[Wed 14</a:t>
                      </a:r>
                      <a:r>
                        <a:rPr lang="en-US" sz="14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>
                          <a:latin typeface="Comic Sans MS" pitchFamily="66" charset="0"/>
                        </a:rPr>
                      </a:br>
                      <a:r>
                        <a:rPr lang="en-US" sz="1600" dirty="0">
                          <a:latin typeface="Comic Sans MS" pitchFamily="66" charset="0"/>
                        </a:rPr>
                        <a:t>Passover</a:t>
                      </a: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itchFamily="66" charset="0"/>
                        </a:rPr>
                        <a:t>5</a:t>
                      </a:r>
                      <a:r>
                        <a:rPr lang="en-US" sz="16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[Thurs 15</a:t>
                      </a:r>
                      <a:r>
                        <a:rPr lang="en-US" sz="14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>
                          <a:latin typeface="Comic Sans MS" pitchFamily="66" charset="0"/>
                        </a:rPr>
                      </a:br>
                      <a:r>
                        <a:rPr lang="en-US" sz="1400" dirty="0">
                          <a:latin typeface="Comic Sans MS" pitchFamily="66" charset="0"/>
                        </a:rPr>
                        <a:t>1</a:t>
                      </a:r>
                      <a:r>
                        <a:rPr lang="en-US" sz="1400" baseline="30000" dirty="0">
                          <a:latin typeface="Comic Sans MS" pitchFamily="66" charset="0"/>
                        </a:rPr>
                        <a:t>st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1600" dirty="0">
                          <a:latin typeface="Comic Sans MS" pitchFamily="66" charset="0"/>
                        </a:rPr>
                        <a:t>ULB</a:t>
                      </a:r>
                      <a:r>
                        <a:rPr lang="en-US" sz="1600" baseline="0" dirty="0">
                          <a:latin typeface="Comic Sans MS" pitchFamily="66" charset="0"/>
                        </a:rPr>
                        <a:t> Conv.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itchFamily="66" charset="0"/>
                        </a:rPr>
                        <a:t>6</a:t>
                      </a:r>
                      <a:r>
                        <a:rPr lang="en-US" sz="16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[Fri 16</a:t>
                      </a:r>
                      <a:r>
                        <a:rPr lang="en-US" sz="14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>
                          <a:latin typeface="Comic Sans MS" pitchFamily="66" charset="0"/>
                        </a:rPr>
                      </a:br>
                      <a:r>
                        <a:rPr lang="en-US" sz="1600" dirty="0">
                          <a:latin typeface="Comic Sans MS" pitchFamily="66" charset="0"/>
                        </a:rPr>
                        <a:t>Prep. Day</a:t>
                      </a: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>
                          <a:latin typeface="Comic Sans MS" pitchFamily="66" charset="0"/>
                        </a:rPr>
                        <a:t> Day </a:t>
                      </a:r>
                      <a:br>
                        <a:rPr lang="en-US" sz="1600" dirty="0">
                          <a:latin typeface="Comic Sans MS" pitchFamily="66" charset="0"/>
                        </a:rPr>
                      </a:br>
                      <a:r>
                        <a:rPr lang="en-US" sz="1600" dirty="0">
                          <a:latin typeface="Comic Sans MS" pitchFamily="66" charset="0"/>
                        </a:rPr>
                        <a:t>Sabbath 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>
                          <a:latin typeface="Comic Sans MS" pitchFamily="66" charset="0"/>
                        </a:rPr>
                        <a:t>]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[Sun 18</a:t>
                      </a:r>
                      <a:r>
                        <a:rPr lang="en-US" sz="14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] </a:t>
                      </a:r>
                      <a:br>
                        <a:rPr lang="en-US" sz="1400" dirty="0">
                          <a:latin typeface="Comic Sans MS" pitchFamily="66" charset="0"/>
                        </a:rPr>
                      </a:br>
                      <a:r>
                        <a:rPr lang="en-US" sz="1600" dirty="0">
                          <a:latin typeface="Comic Sans MS" pitchFamily="66" charset="0"/>
                        </a:rPr>
                        <a:t>Wave Sheaf</a:t>
                      </a: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493">
                <a:tc gridSpan="28"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    </a:t>
                      </a:r>
                      <a:r>
                        <a:rPr lang="en-US" sz="1600" baseline="0" dirty="0"/>
                        <a:t>  </a:t>
                      </a:r>
                      <a:r>
                        <a:rPr lang="en-US" sz="1600" baseline="0" dirty="0">
                          <a:latin typeface="Comic Sans MS" pitchFamily="66" charset="0"/>
                        </a:rPr>
                        <a:t>                      </a:t>
                      </a:r>
                    </a:p>
                    <a:p>
                      <a:pPr algn="l"/>
                      <a:r>
                        <a:rPr lang="en-US" sz="1600" baseline="0" dirty="0">
                          <a:latin typeface="Comic Sans MS" pitchFamily="66" charset="0"/>
                        </a:rPr>
                        <a:t>                    #1                       #2                       #3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2000">
                          <a:srgbClr val="FF0066"/>
                        </a:gs>
                        <a:gs pos="64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32000">
                          <a:srgbClr val="FFF200"/>
                        </a:gs>
                        <a:gs pos="77000">
                          <a:srgbClr val="FF7A00"/>
                        </a:gs>
                        <a:gs pos="99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2060"/>
                        </a:gs>
                        <a:gs pos="51000">
                          <a:srgbClr val="7030A0"/>
                        </a:gs>
                        <a:gs pos="100000">
                          <a:srgbClr val="4D0808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2000">
                          <a:srgbClr val="FF0066"/>
                        </a:gs>
                        <a:gs pos="63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2000">
                          <a:srgbClr val="FFF200"/>
                        </a:gs>
                        <a:gs pos="77000">
                          <a:srgbClr val="FF7A00"/>
                        </a:gs>
                        <a:gs pos="99000">
                          <a:srgbClr val="4D0808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2060"/>
                        </a:gs>
                        <a:gs pos="51000">
                          <a:srgbClr val="7030A0"/>
                        </a:gs>
                        <a:gs pos="100000">
                          <a:srgbClr val="4D0808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75" name="Straight Connector 74"/>
          <p:cNvCxnSpPr/>
          <p:nvPr/>
        </p:nvCxnSpPr>
        <p:spPr>
          <a:xfrm>
            <a:off x="4030723" y="1594510"/>
            <a:ext cx="0" cy="1986187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718275" y="1598320"/>
            <a:ext cx="0" cy="1986187"/>
          </a:xfrm>
          <a:prstGeom prst="line">
            <a:avLst/>
          </a:prstGeom>
          <a:ln w="57150">
            <a:solidFill>
              <a:srgbClr val="874141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Brace 37"/>
          <p:cNvSpPr/>
          <p:nvPr/>
        </p:nvSpPr>
        <p:spPr>
          <a:xfrm rot="16200000">
            <a:off x="7742913" y="3434807"/>
            <a:ext cx="496879" cy="53218"/>
          </a:xfrm>
          <a:prstGeom prst="leftBrace">
            <a:avLst>
              <a:gd name="adj1" fmla="val 13928"/>
              <a:gd name="adj2" fmla="val 48082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7373571" y="1598320"/>
            <a:ext cx="0" cy="198618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9122971" y="1598320"/>
            <a:ext cx="0" cy="1986187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80972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20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6" name="Left Bracket 45"/>
          <p:cNvSpPr/>
          <p:nvPr/>
        </p:nvSpPr>
        <p:spPr>
          <a:xfrm rot="16200000" flipH="1">
            <a:off x="5304342" y="1913091"/>
            <a:ext cx="300408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FF3300"/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/>
          <p:cNvSpPr/>
          <p:nvPr/>
        </p:nvSpPr>
        <p:spPr>
          <a:xfrm rot="16200000" flipH="1">
            <a:off x="6986448" y="1913091"/>
            <a:ext cx="300408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FF3300"/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Bracket 47"/>
          <p:cNvSpPr/>
          <p:nvPr/>
        </p:nvSpPr>
        <p:spPr>
          <a:xfrm rot="16200000" flipH="1">
            <a:off x="3637504" y="1939186"/>
            <a:ext cx="300408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FF3300"/>
            </a:solidFill>
            <a:headEnd type="oval" w="med" len="med"/>
            <a:tailEnd type="oval" w="med" len="med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10898628" y="1594510"/>
            <a:ext cx="0" cy="1927242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Left Arrow Callout 44"/>
          <p:cNvSpPr/>
          <p:nvPr/>
        </p:nvSpPr>
        <p:spPr>
          <a:xfrm>
            <a:off x="8777885" y="-1393025"/>
            <a:ext cx="2080355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769"/>
            </a:avLst>
          </a:prstGeom>
          <a:solidFill>
            <a:schemeClr val="accent2">
              <a:lumMod val="40000"/>
              <a:lumOff val="60000"/>
              <a:alpha val="57000"/>
            </a:schemeClr>
          </a:solidFill>
          <a:ln w="38100">
            <a:solidFill>
              <a:schemeClr val="accent6"/>
            </a:solidFill>
          </a:ln>
          <a:effectLst>
            <a:glow rad="50800">
              <a:srgbClr val="FF99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357</a:t>
            </a:r>
            <a:r>
              <a:rPr lang="en-US" sz="1400" b="1" cap="none" spc="0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 </a:t>
            </a:r>
            <a:r>
              <a:rPr lang="en-US" sz="1600" b="1" cap="none" spc="0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Boqer</a:t>
            </a:r>
            <a:endParaRPr lang="en-US" sz="20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 rot="20700000">
            <a:off x="162381" y="420662"/>
            <a:ext cx="2173449" cy="578882"/>
          </a:xfrm>
          <a:prstGeom prst="roundRect">
            <a:avLst>
              <a:gd name="adj" fmla="val 22117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277988" y="1598320"/>
            <a:ext cx="0" cy="1927242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773932" y="2891387"/>
            <a:ext cx="749412" cy="17748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>
            <a:glow rad="127000">
              <a:srgbClr val="0070C0">
                <a:alpha val="33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25254" y="1276716"/>
            <a:ext cx="905373" cy="1314263"/>
            <a:chOff x="-116605" y="-403933"/>
            <a:chExt cx="1383767" cy="2049243"/>
          </a:xfrm>
        </p:grpSpPr>
        <p:pic>
          <p:nvPicPr>
            <p:cNvPr id="83" name="Picture 2" descr="C:\Users\Rae\Desktop\nail with shadow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605" y="-403933"/>
              <a:ext cx="1383767" cy="2049243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-79797" y="111347"/>
              <a:ext cx="882065" cy="3416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latin typeface="Comic Sans MS" pitchFamily="66" charset="0"/>
                </a:rPr>
                <a:t>3</a:t>
              </a:r>
              <a:r>
                <a:rPr lang="en-US" b="1" baseline="30000" dirty="0">
                  <a:latin typeface="Comic Sans MS" pitchFamily="66" charset="0"/>
                </a:rPr>
                <a:t>rd</a:t>
              </a:r>
              <a:r>
                <a:rPr lang="en-US" b="1" dirty="0">
                  <a:latin typeface="Comic Sans MS" pitchFamily="66" charset="0"/>
                </a:rPr>
                <a:t> H</a:t>
              </a:r>
              <a:r>
                <a:rPr lang="en-US" sz="1400" b="1" dirty="0">
                  <a:latin typeface="Comic Sans MS" pitchFamily="66" charset="0"/>
                </a:rPr>
                <a:t>R</a:t>
              </a:r>
              <a:endParaRPr lang="en-US" b="1" dirty="0">
                <a:latin typeface="Comic Sans MS" pitchFamily="66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441BA5-EC6C-38FD-2637-7AB4884C32E6}"/>
              </a:ext>
            </a:extLst>
          </p:cNvPr>
          <p:cNvCxnSpPr>
            <a:cxnSpLocks/>
          </p:cNvCxnSpPr>
          <p:nvPr/>
        </p:nvCxnSpPr>
        <p:spPr>
          <a:xfrm flipV="1">
            <a:off x="1830009" y="3864315"/>
            <a:ext cx="724781" cy="54048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>
            <a:glow rad="127000">
              <a:srgbClr val="0070C0">
                <a:alpha val="33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2A36FF-397E-D01D-E245-A6C831376E53}"/>
              </a:ext>
            </a:extLst>
          </p:cNvPr>
          <p:cNvSpPr txBox="1"/>
          <p:nvPr/>
        </p:nvSpPr>
        <p:spPr>
          <a:xfrm>
            <a:off x="1842176" y="3835211"/>
            <a:ext cx="1659948" cy="195219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C00000"/>
                </a:solidFill>
                <a:latin typeface="Comic Sans MS" pitchFamily="66" charset="0"/>
              </a:rPr>
              <a:t>6</a:t>
            </a:r>
            <a:r>
              <a:rPr lang="en-US" sz="1600" b="1" baseline="30000" dirty="0">
                <a:solidFill>
                  <a:srgbClr val="C00000"/>
                </a:solidFill>
                <a:latin typeface="Comic Sans MS" pitchFamily="66" charset="0"/>
              </a:rPr>
              <a:t>th</a:t>
            </a:r>
            <a:r>
              <a:rPr lang="en-US" sz="1600" b="1" dirty="0">
                <a:solidFill>
                  <a:srgbClr val="C00000"/>
                </a:solidFill>
                <a:latin typeface="Comic Sans MS" pitchFamily="66" charset="0"/>
              </a:rPr>
              <a:t> to the 9</a:t>
            </a:r>
            <a:r>
              <a:rPr lang="en-US" sz="1600" b="1" baseline="30000" dirty="0">
                <a:solidFill>
                  <a:srgbClr val="C00000"/>
                </a:solidFill>
                <a:latin typeface="Comic Sans MS" pitchFamily="66" charset="0"/>
              </a:rPr>
              <a:t>th</a:t>
            </a:r>
            <a:r>
              <a:rPr lang="en-US" sz="1600" b="1" dirty="0">
                <a:solidFill>
                  <a:srgbClr val="C00000"/>
                </a:solidFill>
                <a:latin typeface="Comic Sans MS" pitchFamily="66" charset="0"/>
              </a:rPr>
              <a:t> hour:</a:t>
            </a:r>
          </a:p>
          <a:p>
            <a:pPr>
              <a:lnSpc>
                <a:spcPct val="90000"/>
              </a:lnSpc>
            </a:pPr>
            <a:r>
              <a:rPr lang="en-US" sz="700" b="1" dirty="0">
                <a:latin typeface="Comic Sans MS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mic Sans MS" pitchFamily="66" charset="0"/>
              </a:rPr>
              <a:t>Mark 15:33  </a:t>
            </a:r>
            <a:endParaRPr lang="en-US" sz="14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latin typeface="Comic Sans MS" pitchFamily="66" charset="0"/>
              </a:rPr>
              <a:t>… there was darkness over the whole land until the ninth hour.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6600BF-A394-6B88-A909-BBAEEBE81F1A}"/>
              </a:ext>
            </a:extLst>
          </p:cNvPr>
          <p:cNvGrpSpPr/>
          <p:nvPr/>
        </p:nvGrpSpPr>
        <p:grpSpPr>
          <a:xfrm>
            <a:off x="590541" y="3610516"/>
            <a:ext cx="1436856" cy="1873925"/>
            <a:chOff x="1921712" y="3536488"/>
            <a:chExt cx="1436856" cy="1873925"/>
          </a:xfrm>
        </p:grpSpPr>
        <p:pic>
          <p:nvPicPr>
            <p:cNvPr id="7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21712" y="3536488"/>
              <a:ext cx="1315034" cy="1873925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2138196" y="5012276"/>
              <a:ext cx="882066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FFFFCC"/>
                  </a:solidFill>
                  <a:latin typeface="Comic Sans MS" pitchFamily="66" charset="0"/>
                </a:rPr>
                <a:t>9</a:t>
              </a:r>
              <a:r>
                <a:rPr lang="en-US" sz="1400" b="1" baseline="30000" dirty="0">
                  <a:solidFill>
                    <a:srgbClr val="FFFFCC"/>
                  </a:solidFill>
                  <a:latin typeface="Comic Sans MS" pitchFamily="66" charset="0"/>
                </a:rPr>
                <a:t>th</a:t>
              </a:r>
              <a:r>
                <a:rPr lang="en-US" sz="1400" b="1" dirty="0">
                  <a:solidFill>
                    <a:srgbClr val="FFFFCC"/>
                  </a:solidFill>
                  <a:latin typeface="Comic Sans MS" pitchFamily="66" charset="0"/>
                </a:rPr>
                <a:t> H</a:t>
              </a:r>
              <a:r>
                <a:rPr lang="en-US" sz="1100" b="1" dirty="0">
                  <a:solidFill>
                    <a:srgbClr val="FFFFCC"/>
                  </a:solidFill>
                  <a:latin typeface="Comic Sans MS" pitchFamily="66" charset="0"/>
                </a:rPr>
                <a:t>R</a:t>
              </a:r>
              <a:endParaRPr lang="en-US" sz="1400" b="1" dirty="0">
                <a:solidFill>
                  <a:srgbClr val="FFFFCC"/>
                </a:solidFill>
                <a:latin typeface="Comic Sans MS" pitchFamily="66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E053D6-5A8A-69ED-F440-E6F88770B87C}"/>
                </a:ext>
              </a:extLst>
            </p:cNvPr>
            <p:cNvSpPr txBox="1"/>
            <p:nvPr/>
          </p:nvSpPr>
          <p:spPr>
            <a:xfrm>
              <a:off x="2476502" y="4261247"/>
              <a:ext cx="882066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FFFFCC"/>
                  </a:solidFill>
                  <a:latin typeface="Comic Sans MS" pitchFamily="66" charset="0"/>
                </a:rPr>
                <a:t>6</a:t>
              </a:r>
              <a:r>
                <a:rPr lang="en-US" sz="1400" b="1" baseline="30000" dirty="0">
                  <a:solidFill>
                    <a:srgbClr val="FFFFCC"/>
                  </a:solidFill>
                  <a:latin typeface="Comic Sans MS" pitchFamily="66" charset="0"/>
                </a:rPr>
                <a:t>th</a:t>
              </a:r>
              <a:r>
                <a:rPr lang="en-US" sz="1400" b="1" dirty="0">
                  <a:solidFill>
                    <a:srgbClr val="FFFFCC"/>
                  </a:solidFill>
                  <a:latin typeface="Comic Sans MS" pitchFamily="66" charset="0"/>
                </a:rPr>
                <a:t> H</a:t>
              </a:r>
              <a:r>
                <a:rPr lang="en-US" sz="1100" b="1" dirty="0">
                  <a:solidFill>
                    <a:srgbClr val="FFFFCC"/>
                  </a:solidFill>
                  <a:latin typeface="Comic Sans MS" pitchFamily="66" charset="0"/>
                </a:rPr>
                <a:t>R</a:t>
              </a:r>
              <a:endParaRPr lang="en-US" sz="1400" b="1" dirty="0">
                <a:solidFill>
                  <a:srgbClr val="FFFFCC"/>
                </a:solidFill>
                <a:latin typeface="Comic Sans MS" pitchFamily="66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340BD1-481F-6D59-9723-DCE1CF4E2A94}"/>
                </a:ext>
              </a:extLst>
            </p:cNvPr>
            <p:cNvSpPr txBox="1"/>
            <p:nvPr/>
          </p:nvSpPr>
          <p:spPr>
            <a:xfrm>
              <a:off x="2138196" y="3642814"/>
              <a:ext cx="882066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FFFFCC"/>
                  </a:solidFill>
                  <a:latin typeface="Comic Sans MS" pitchFamily="66" charset="0"/>
                </a:rPr>
                <a:t>3</a:t>
              </a:r>
              <a:r>
                <a:rPr lang="en-US" sz="1400" b="1" baseline="30000" dirty="0">
                  <a:solidFill>
                    <a:srgbClr val="FFFFCC"/>
                  </a:solidFill>
                  <a:latin typeface="Comic Sans MS" pitchFamily="66" charset="0"/>
                </a:rPr>
                <a:t>rd</a:t>
              </a:r>
              <a:r>
                <a:rPr lang="en-US" sz="1400" b="1" dirty="0">
                  <a:solidFill>
                    <a:srgbClr val="FFFFCC"/>
                  </a:solidFill>
                  <a:latin typeface="Comic Sans MS" pitchFamily="66" charset="0"/>
                </a:rPr>
                <a:t> H</a:t>
              </a:r>
              <a:r>
                <a:rPr lang="en-US" sz="1100" b="1" dirty="0">
                  <a:solidFill>
                    <a:srgbClr val="FFFFCC"/>
                  </a:solidFill>
                  <a:latin typeface="Comic Sans MS" pitchFamily="66" charset="0"/>
                </a:rPr>
                <a:t>R</a:t>
              </a:r>
              <a:endParaRPr lang="en-US" sz="1400" b="1" dirty="0">
                <a:solidFill>
                  <a:srgbClr val="FFFFCC"/>
                </a:solidFill>
                <a:latin typeface="Comic Sans MS" pitchFamily="66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235509-102F-66F6-791B-062D37AAA4A2}"/>
              </a:ext>
            </a:extLst>
          </p:cNvPr>
          <p:cNvCxnSpPr>
            <a:cxnSpLocks/>
          </p:cNvCxnSpPr>
          <p:nvPr/>
        </p:nvCxnSpPr>
        <p:spPr>
          <a:xfrm flipH="1" flipV="1">
            <a:off x="2935584" y="3356992"/>
            <a:ext cx="963870" cy="652803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>
            <a:glow rad="127000">
              <a:srgbClr val="0070C0">
                <a:alpha val="33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619764" y="3814357"/>
            <a:ext cx="2451900" cy="238533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C00000"/>
                </a:solidFill>
                <a:latin typeface="Comic Sans MS" pitchFamily="66" charset="0"/>
              </a:rPr>
              <a:t>At the 9</a:t>
            </a:r>
            <a:r>
              <a:rPr lang="en-US" sz="1600" b="1" baseline="30000" dirty="0">
                <a:solidFill>
                  <a:srgbClr val="C00000"/>
                </a:solidFill>
                <a:latin typeface="Comic Sans MS" pitchFamily="66" charset="0"/>
              </a:rPr>
              <a:t>th</a:t>
            </a:r>
            <a:r>
              <a:rPr lang="en-US" sz="1600" b="1" dirty="0">
                <a:solidFill>
                  <a:srgbClr val="C00000"/>
                </a:solidFill>
                <a:latin typeface="Comic Sans MS" pitchFamily="66" charset="0"/>
              </a:rPr>
              <a:t> Hour:</a:t>
            </a:r>
          </a:p>
          <a:p>
            <a:pPr>
              <a:lnSpc>
                <a:spcPct val="90000"/>
              </a:lnSpc>
            </a:pPr>
            <a:r>
              <a:rPr lang="en-US" sz="700" b="1" dirty="0">
                <a:latin typeface="Comic Sans MS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mic Sans MS" pitchFamily="66" charset="0"/>
              </a:rPr>
              <a:t>Mark 15:37  Yahusha</a:t>
            </a:r>
            <a:r>
              <a:rPr lang="en-US" sz="1400" dirty="0">
                <a:latin typeface="Comic Sans MS" pitchFamily="66" charset="0"/>
              </a:rPr>
              <a:t> cried with a loud voice, and gave up the </a:t>
            </a:r>
            <a:r>
              <a:rPr lang="en-US" sz="1400" dirty="0" err="1">
                <a:latin typeface="Comic Sans MS" pitchFamily="66" charset="0"/>
              </a:rPr>
              <a:t>Ruach</a:t>
            </a:r>
            <a:r>
              <a:rPr lang="en-US" sz="1400" dirty="0">
                <a:latin typeface="Comic Sans MS" pitchFamily="66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700" dirty="0"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mic Sans MS" pitchFamily="66" charset="0"/>
              </a:rPr>
              <a:t>John 19:30  </a:t>
            </a:r>
            <a:br>
              <a:rPr lang="en-US" sz="14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“It is finished!” </a:t>
            </a:r>
          </a:p>
          <a:p>
            <a:pPr>
              <a:lnSpc>
                <a:spcPct val="90000"/>
              </a:lnSpc>
            </a:pPr>
            <a:endParaRPr lang="en-US" sz="700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Comic Sans MS" pitchFamily="66" charset="0"/>
              </a:rPr>
              <a:t>Luke 23:46  </a:t>
            </a:r>
            <a:br>
              <a:rPr lang="en-US" sz="1400" b="1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“Father, into your hands I commit my spirit.”</a:t>
            </a:r>
          </a:p>
        </p:txBody>
      </p:sp>
    </p:spTree>
    <p:extLst>
      <p:ext uri="{BB962C8B-B14F-4D97-AF65-F5344CB8AC3E}">
        <p14:creationId xmlns:p14="http://schemas.microsoft.com/office/powerpoint/2010/main" val="145569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50"/>
                            </p:stCondLst>
                            <p:childTnLst>
                              <p:par>
                                <p:cTn id="8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10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10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38" grpId="0" animBg="1"/>
      <p:bldP spid="46" grpId="0" animBg="1"/>
      <p:bldP spid="47" grpId="0" animBg="1"/>
      <p:bldP spid="48" grpId="0" animBg="1"/>
      <p:bldP spid="3" grpId="0" animBg="1"/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9025" y="6480972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bg1"/>
                </a:solidFill>
              </a:rPr>
              <a:pPr/>
              <a:t>21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" name="Content Placeholder 6"/>
          <p:cNvSpPr txBox="1">
            <a:spLocks/>
          </p:cNvSpPr>
          <p:nvPr/>
        </p:nvSpPr>
        <p:spPr>
          <a:xfrm>
            <a:off x="3020238" y="678666"/>
            <a:ext cx="7466662" cy="6480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3600" dirty="0">
                <a:latin typeface="Comic Sans MS" pitchFamily="66" charset="0"/>
                <a:cs typeface="Calibri" pitchFamily="34" charset="0"/>
              </a:rPr>
              <a:t>From </a:t>
            </a:r>
            <a:r>
              <a:rPr lang="en-US" sz="3600" b="1" dirty="0">
                <a:solidFill>
                  <a:srgbClr val="0070C0"/>
                </a:solidFill>
                <a:latin typeface="Comic Sans MS" pitchFamily="66" charset="0"/>
                <a:cs typeface="Calibri" pitchFamily="34" charset="0"/>
              </a:rPr>
              <a:t>Yahusha’s</a:t>
            </a:r>
            <a:r>
              <a:rPr lang="en-US" sz="3600" dirty="0">
                <a:latin typeface="Comic Sans MS" pitchFamily="66" charset="0"/>
                <a:cs typeface="Calibri" pitchFamily="34" charset="0"/>
              </a:rPr>
              <a:t> Death to Burial</a:t>
            </a:r>
            <a:endParaRPr lang="en-US" sz="3200" dirty="0">
              <a:latin typeface="Comic Sans MS" pitchFamily="66" charset="0"/>
              <a:cs typeface="Calibri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000402"/>
              </p:ext>
            </p:extLst>
          </p:nvPr>
        </p:nvGraphicFramePr>
        <p:xfrm>
          <a:off x="2500192" y="1700808"/>
          <a:ext cx="8582600" cy="162349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8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656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751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3751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3751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3751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18755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</a:tblGrid>
              <a:tr h="673838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itchFamily="66" charset="0"/>
                        </a:rPr>
                        <a:t>4</a:t>
                      </a:r>
                      <a:r>
                        <a:rPr lang="en-US" sz="16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[Wed 14</a:t>
                      </a:r>
                      <a:r>
                        <a:rPr lang="en-US" sz="14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>
                          <a:latin typeface="Comic Sans MS" pitchFamily="66" charset="0"/>
                        </a:rPr>
                      </a:br>
                      <a:r>
                        <a:rPr lang="en-US" sz="1600" dirty="0">
                          <a:latin typeface="Comic Sans MS" pitchFamily="66" charset="0"/>
                        </a:rPr>
                        <a:t>Passover</a:t>
                      </a: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itchFamily="66" charset="0"/>
                        </a:rPr>
                        <a:t>5</a:t>
                      </a:r>
                      <a:r>
                        <a:rPr lang="en-US" sz="16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[Thurs 15</a:t>
                      </a:r>
                      <a:r>
                        <a:rPr lang="en-US" sz="14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>
                          <a:latin typeface="Comic Sans MS" pitchFamily="66" charset="0"/>
                        </a:rPr>
                      </a:br>
                      <a:r>
                        <a:rPr lang="en-US" sz="1400" dirty="0">
                          <a:latin typeface="Comic Sans MS" pitchFamily="66" charset="0"/>
                        </a:rPr>
                        <a:t>1</a:t>
                      </a:r>
                      <a:r>
                        <a:rPr lang="en-US" sz="1400" baseline="30000" dirty="0">
                          <a:latin typeface="Comic Sans MS" pitchFamily="66" charset="0"/>
                        </a:rPr>
                        <a:t>st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1600" dirty="0">
                          <a:latin typeface="Comic Sans MS" pitchFamily="66" charset="0"/>
                        </a:rPr>
                        <a:t>ULB</a:t>
                      </a:r>
                      <a:r>
                        <a:rPr lang="en-US" sz="1600" baseline="0" dirty="0">
                          <a:latin typeface="Comic Sans MS" pitchFamily="66" charset="0"/>
                        </a:rPr>
                        <a:t> Conv.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F4A7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itchFamily="66" charset="0"/>
                        </a:rPr>
                        <a:t>6</a:t>
                      </a:r>
                      <a:r>
                        <a:rPr lang="en-US" sz="16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[Fri 16</a:t>
                      </a:r>
                      <a:r>
                        <a:rPr lang="en-US" sz="14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]</a:t>
                      </a:r>
                      <a:br>
                        <a:rPr lang="en-US" sz="1400" dirty="0">
                          <a:latin typeface="Comic Sans MS" pitchFamily="66" charset="0"/>
                        </a:rPr>
                      </a:br>
                      <a:r>
                        <a:rPr lang="en-US" sz="1600" dirty="0">
                          <a:latin typeface="Comic Sans MS" pitchFamily="66" charset="0"/>
                        </a:rPr>
                        <a:t>Prep. Day</a:t>
                      </a: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itchFamily="66" charset="0"/>
                        </a:rPr>
                        <a:t>7</a:t>
                      </a:r>
                      <a:r>
                        <a:rPr lang="en-US" sz="16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600" dirty="0">
                          <a:latin typeface="Comic Sans MS" pitchFamily="66" charset="0"/>
                        </a:rPr>
                        <a:t> Day </a:t>
                      </a:r>
                      <a:br>
                        <a:rPr lang="en-US" sz="1600" dirty="0">
                          <a:latin typeface="Comic Sans MS" pitchFamily="66" charset="0"/>
                        </a:rPr>
                      </a:br>
                      <a:r>
                        <a:rPr lang="en-US" sz="1600" dirty="0">
                          <a:latin typeface="Comic Sans MS" pitchFamily="66" charset="0"/>
                        </a:rPr>
                        <a:t>Sabbath 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[17</a:t>
                      </a:r>
                      <a:r>
                        <a:rPr lang="en-US" sz="14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400" baseline="0" dirty="0">
                          <a:latin typeface="Comic Sans MS" pitchFamily="66" charset="0"/>
                        </a:rPr>
                        <a:t>]</a:t>
                      </a:r>
                      <a:endParaRPr lang="en-US" sz="1800" dirty="0">
                        <a:latin typeface="Comic Sans MS" pitchFamily="66" charset="0"/>
                      </a:endParaRP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mic Sans MS" pitchFamily="66" charset="0"/>
                        </a:rPr>
                        <a:t>1</a:t>
                      </a:r>
                      <a:r>
                        <a:rPr lang="en-US" sz="1600" baseline="30000" dirty="0">
                          <a:latin typeface="Comic Sans MS" pitchFamily="66" charset="0"/>
                        </a:rPr>
                        <a:t>st</a:t>
                      </a:r>
                      <a:r>
                        <a:rPr lang="en-US" sz="1600" dirty="0">
                          <a:latin typeface="Comic Sans MS" pitchFamily="66" charset="0"/>
                        </a:rPr>
                        <a:t> 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[Sun 18</a:t>
                      </a:r>
                      <a:r>
                        <a:rPr lang="en-US" sz="1400" baseline="30000" dirty="0">
                          <a:latin typeface="Comic Sans MS" pitchFamily="66" charset="0"/>
                        </a:rPr>
                        <a:t>th</a:t>
                      </a:r>
                      <a:r>
                        <a:rPr lang="en-US" sz="1400" dirty="0">
                          <a:latin typeface="Comic Sans MS" pitchFamily="66" charset="0"/>
                        </a:rPr>
                        <a:t>] </a:t>
                      </a:r>
                      <a:br>
                        <a:rPr lang="en-US" sz="1400" dirty="0">
                          <a:latin typeface="Comic Sans MS" pitchFamily="66" charset="0"/>
                        </a:rPr>
                      </a:br>
                      <a:r>
                        <a:rPr lang="en-US" sz="1600" dirty="0">
                          <a:latin typeface="Comic Sans MS" pitchFamily="66" charset="0"/>
                        </a:rPr>
                        <a:t>Wave Sheaf</a:t>
                      </a:r>
                    </a:p>
                  </a:txBody>
                  <a:tcPr>
                    <a:lnB w="12700" cmpd="sng">
                      <a:noFill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493">
                <a:tc gridSpan="28"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       </a:t>
                      </a:r>
                    </a:p>
                    <a:p>
                      <a:pPr algn="l"/>
                      <a:r>
                        <a:rPr lang="en-US" sz="1600" baseline="0" dirty="0"/>
                        <a:t>         </a:t>
                      </a:r>
                      <a:endParaRPr lang="en-US" sz="1600" dirty="0"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49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2000">
                          <a:srgbClr val="FF0066"/>
                        </a:gs>
                        <a:gs pos="63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32000">
                          <a:srgbClr val="FFF200"/>
                        </a:gs>
                        <a:gs pos="77000">
                          <a:srgbClr val="FF7A00"/>
                        </a:gs>
                        <a:gs pos="99000">
                          <a:srgbClr val="4D080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2060"/>
                        </a:gs>
                        <a:gs pos="51000">
                          <a:srgbClr val="7030A0"/>
                        </a:gs>
                        <a:gs pos="100000">
                          <a:srgbClr val="4D0808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">
                          <a:srgbClr val="FF0066"/>
                        </a:gs>
                        <a:gs pos="31000">
                          <a:srgbClr val="FFFF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91000">
                          <a:srgbClr val="FFC000"/>
                        </a:gs>
                        <a:gs pos="52000">
                          <a:schemeClr val="tx1">
                            <a:lumMod val="25000"/>
                            <a:lumOff val="75000"/>
                          </a:schemeClr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3000">
                          <a:srgbClr val="874141"/>
                        </a:gs>
                        <a:gs pos="52000">
                          <a:srgbClr val="00206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2000">
                          <a:srgbClr val="FF0066"/>
                        </a:gs>
                        <a:gs pos="62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C000"/>
                        </a:gs>
                        <a:gs pos="100000">
                          <a:srgbClr val="FFFF00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2000">
                          <a:srgbClr val="FFF200"/>
                        </a:gs>
                        <a:gs pos="77000">
                          <a:srgbClr val="FF7A00"/>
                        </a:gs>
                        <a:gs pos="99000">
                          <a:srgbClr val="4D0808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2060"/>
                        </a:gs>
                        <a:gs pos="51000">
                          <a:srgbClr val="7030A0"/>
                        </a:gs>
                        <a:gs pos="100000">
                          <a:srgbClr val="4D0808"/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Left Bracket 38"/>
          <p:cNvSpPr/>
          <p:nvPr/>
        </p:nvSpPr>
        <p:spPr>
          <a:xfrm rot="16200000">
            <a:off x="2207485" y="-1216887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/>
          <p:cNvSpPr/>
          <p:nvPr/>
        </p:nvSpPr>
        <p:spPr>
          <a:xfrm rot="16200000">
            <a:off x="3889591" y="-1216887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3377358" y="2948117"/>
            <a:ext cx="648329" cy="243185"/>
          </a:xfrm>
          <a:prstGeom prst="rightArrow">
            <a:avLst/>
          </a:prstGeom>
          <a:solidFill>
            <a:schemeClr val="bg1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2" name="Straight Arrow Connector 41"/>
          <p:cNvCxnSpPr>
            <a:stCxn id="58" idx="7"/>
          </p:cNvCxnSpPr>
          <p:nvPr/>
        </p:nvCxnSpPr>
        <p:spPr>
          <a:xfrm flipV="1">
            <a:off x="3004700" y="3284985"/>
            <a:ext cx="353408" cy="457656"/>
          </a:xfrm>
          <a:prstGeom prst="straightConnector1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  <a:tailEnd type="arrow"/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479589" y="3313647"/>
            <a:ext cx="12489" cy="893206"/>
          </a:xfrm>
          <a:prstGeom prst="straightConnector1">
            <a:avLst/>
          </a:prstGeom>
          <a:ln w="28575">
            <a:solidFill>
              <a:srgbClr val="874141"/>
            </a:solidFill>
            <a:tailEnd type="arrow"/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662363" y="3799005"/>
            <a:ext cx="4037573" cy="5355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Comic Sans MS" pitchFamily="66" charset="0"/>
              </a:rPr>
              <a:t>Several women leave the tomb just before boqer of 1</a:t>
            </a:r>
            <a:r>
              <a:rPr lang="en-US" sz="1600" baseline="30000" dirty="0">
                <a:latin typeface="Comic Sans MS" pitchFamily="66" charset="0"/>
              </a:rPr>
              <a:t>ST</a:t>
            </a:r>
            <a:r>
              <a:rPr lang="en-US" sz="1600" dirty="0">
                <a:latin typeface="Comic Sans MS" pitchFamily="66" charset="0"/>
              </a:rPr>
              <a:t> ULB Convocation.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662364" y="4316962"/>
            <a:ext cx="4608512" cy="840230"/>
          </a:xfrm>
          <a:prstGeom prst="rect">
            <a:avLst/>
          </a:prstGeom>
          <a:solidFill>
            <a:srgbClr val="9900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FFCC"/>
                </a:solidFill>
                <a:latin typeface="Comic Sans MS" pitchFamily="66" charset="0"/>
              </a:rPr>
              <a:t>Question:  Were any of these men </a:t>
            </a:r>
            <a:br>
              <a:rPr lang="en-US" b="1" dirty="0"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b="1" dirty="0">
                <a:solidFill>
                  <a:srgbClr val="FFFFCC"/>
                </a:solidFill>
                <a:latin typeface="Comic Sans MS" pitchFamily="66" charset="0"/>
              </a:rPr>
              <a:t>or women “unclean” for touching this dead Body, or being in this tomb?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6871" y="4731718"/>
            <a:ext cx="2039746" cy="108285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Comic Sans MS" pitchFamily="66" charset="0"/>
              </a:rPr>
              <a:t>Mark 1:32 </a:t>
            </a:r>
            <a:br>
              <a:rPr lang="en-US" sz="1600" dirty="0">
                <a:latin typeface="Comic Sans MS" pitchFamily="66" charset="0"/>
              </a:rPr>
            </a:br>
            <a:r>
              <a:rPr lang="en-US" sz="1400" dirty="0">
                <a:latin typeface="Comic Sans MS" pitchFamily="66" charset="0"/>
              </a:rPr>
              <a:t>[defines evening]:  </a:t>
            </a:r>
            <a:br>
              <a:rPr lang="en-US" sz="1400" dirty="0">
                <a:latin typeface="Comic Sans MS" pitchFamily="66" charset="0"/>
              </a:rPr>
            </a:br>
            <a:r>
              <a:rPr lang="en-US" sz="1600" dirty="0">
                <a:latin typeface="Comic Sans MS" pitchFamily="66" charset="0"/>
              </a:rPr>
              <a:t>… at evening </a:t>
            </a:r>
            <a:r>
              <a:rPr lang="en-US" sz="1600" dirty="0">
                <a:solidFill>
                  <a:srgbClr val="C00000"/>
                </a:solidFill>
                <a:latin typeface="Comic Sans MS" pitchFamily="66" charset="0"/>
              </a:rPr>
              <a:t>when the sun did set!</a:t>
            </a:r>
            <a:endParaRPr lang="en-US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4041612" y="3356992"/>
            <a:ext cx="540632" cy="64807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  <a:effectLst>
            <a:glow rad="127000">
              <a:srgbClr val="0070C0">
                <a:alpha val="33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" descr="C:\Users\Rae\Desktop\women at tomb good sa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87" y="3467288"/>
            <a:ext cx="1240434" cy="1653415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Left Bracket 50"/>
          <p:cNvSpPr/>
          <p:nvPr/>
        </p:nvSpPr>
        <p:spPr>
          <a:xfrm rot="16200000">
            <a:off x="540647" y="-1216887"/>
            <a:ext cx="304042" cy="1656184"/>
          </a:xfrm>
          <a:prstGeom prst="leftBracket">
            <a:avLst>
              <a:gd name="adj" fmla="val 135319"/>
            </a:avLst>
          </a:prstGeom>
          <a:ln w="381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4242524" y="1594510"/>
            <a:ext cx="0" cy="1986187"/>
          </a:xfrm>
          <a:prstGeom prst="line">
            <a:avLst/>
          </a:prstGeom>
          <a:ln w="57150">
            <a:solidFill>
              <a:srgbClr val="FF0000"/>
            </a:solidFill>
            <a:headEnd type="diamond" w="med" len="med"/>
            <a:tailEnd type="diamond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930076" y="1598320"/>
            <a:ext cx="0" cy="1986187"/>
          </a:xfrm>
          <a:prstGeom prst="line">
            <a:avLst/>
          </a:prstGeom>
          <a:ln w="57150">
            <a:solidFill>
              <a:srgbClr val="874141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585372" y="1598320"/>
            <a:ext cx="0" cy="198618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334772" y="1598320"/>
            <a:ext cx="0" cy="1986187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7" descr="C:\Users\Rae\Desktop\wrapping cloths for burial edi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4132" y="4998517"/>
            <a:ext cx="1346944" cy="166178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5065092" y="5349115"/>
            <a:ext cx="6501928" cy="1200329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FFFF00"/>
                </a:solidFill>
                <a:latin typeface="Comic Sans MS" pitchFamily="66" charset="0"/>
              </a:rPr>
              <a:t>Mark 15:42-43  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And now when </a:t>
            </a:r>
            <a:r>
              <a:rPr lang="en-US" sz="1600" b="1" dirty="0">
                <a:solidFill>
                  <a:srgbClr val="FFFF00"/>
                </a:solidFill>
                <a:latin typeface="Comic Sans MS" pitchFamily="66" charset="0"/>
              </a:rPr>
              <a:t>the even was come, 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because </a:t>
            </a:r>
            <a:b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it was the preparation, that is, the day before the [High] </a:t>
            </a:r>
            <a:r>
              <a:rPr lang="en-US" sz="1600" b="1" dirty="0" err="1">
                <a:solidFill>
                  <a:srgbClr val="FFFFCC"/>
                </a:solidFill>
                <a:latin typeface="Comic Sans MS" pitchFamily="66" charset="0"/>
              </a:rPr>
              <a:t>sabbath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,  </a:t>
            </a:r>
            <a:r>
              <a:rPr lang="en-US" sz="1600" b="1" dirty="0">
                <a:solidFill>
                  <a:srgbClr val="FFFF00"/>
                </a:solidFill>
                <a:latin typeface="Comic Sans MS" pitchFamily="66" charset="0"/>
              </a:rPr>
              <a:t>43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 </a:t>
            </a:r>
            <a:r>
              <a:rPr lang="en-US" sz="1600" b="1" dirty="0">
                <a:solidFill>
                  <a:srgbClr val="00B0F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Joseph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 of Arimathaea, an </a:t>
            </a:r>
            <a:r>
              <a:rPr lang="en-US" sz="1600" b="1" dirty="0" err="1">
                <a:solidFill>
                  <a:srgbClr val="FFFFCC"/>
                </a:solidFill>
                <a:latin typeface="Comic Sans MS" pitchFamily="66" charset="0"/>
              </a:rPr>
              <a:t>honourable</a:t>
            </a:r>
            <a:r>
              <a:rPr lang="en-US" sz="1600" b="1" dirty="0">
                <a:solidFill>
                  <a:srgbClr val="FFFFCC"/>
                </a:solidFill>
                <a:latin typeface="Comic Sans MS" pitchFamily="66" charset="0"/>
              </a:rPr>
              <a:t> counselor, which also waited for the kingdom of Elohim, came, and </a:t>
            </a:r>
            <a:r>
              <a:rPr lang="en-US" sz="1600" b="1" dirty="0">
                <a:solidFill>
                  <a:srgbClr val="00B0F0"/>
                </a:solidFill>
                <a:effectLst>
                  <a:glow rad="127000">
                    <a:srgbClr val="FFFF99"/>
                  </a:glow>
                </a:effectLst>
                <a:latin typeface="Comic Sans MS" pitchFamily="66" charset="0"/>
              </a:rPr>
              <a:t>went in boldly unto Pilate, and craved the body of Yahusha.</a:t>
            </a:r>
          </a:p>
        </p:txBody>
      </p:sp>
      <p:pic>
        <p:nvPicPr>
          <p:cNvPr id="59" name="Picture 3" descr="C:\Users\Rae\Desktop\2.21 desktop art\joseph gets bod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21" y="3865739"/>
            <a:ext cx="1034536" cy="208354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/>
          <p:nvPr/>
        </p:nvCxnSpPr>
        <p:spPr>
          <a:xfrm>
            <a:off x="11062964" y="1594510"/>
            <a:ext cx="0" cy="1927242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 rot="20700000">
            <a:off x="162381" y="420662"/>
            <a:ext cx="2173449" cy="578882"/>
          </a:xfrm>
          <a:prstGeom prst="roundRect">
            <a:avLst>
              <a:gd name="adj" fmla="val 22117"/>
            </a:avLst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Overview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470232" y="1598320"/>
            <a:ext cx="0" cy="1927242"/>
          </a:xfrm>
          <a:prstGeom prst="line">
            <a:avLst/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9136" y="1275623"/>
            <a:ext cx="2079022" cy="2038023"/>
          </a:xfrm>
          <a:prstGeom prst="cloudCallout">
            <a:avLst>
              <a:gd name="adj1" fmla="val 95773"/>
              <a:gd name="adj2" fmla="val 39025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txBody>
          <a:bodyPr wrap="square" rtlCol="0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Comic Sans MS" pitchFamily="66" charset="0"/>
              </a:rPr>
              <a:t>Timespan between death and sealing of the tomb.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1869443" y="3191303"/>
            <a:ext cx="1290613" cy="45372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  <a:effectLst>
            <a:glow rad="127000">
              <a:srgbClr val="0070C0">
                <a:alpha val="33000"/>
              </a:srgb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 descr="C:\Users\Rae\Desktop\2.21 desktop art\joseph ask for bod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24" y="3580697"/>
            <a:ext cx="1105820" cy="110582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254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16397" y="2892624"/>
            <a:ext cx="1177479" cy="1258256"/>
            <a:chOff x="1216397" y="2892624"/>
            <a:chExt cx="1177479" cy="1258256"/>
          </a:xfrm>
        </p:grpSpPr>
        <p:pic>
          <p:nvPicPr>
            <p:cNvPr id="52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54365" y="2892624"/>
              <a:ext cx="882986" cy="1258256"/>
            </a:xfrm>
            <a:prstGeom prst="ellips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softEdge rad="11250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1216397" y="3760249"/>
              <a:ext cx="1177479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FFFFCC"/>
                  </a:solidFill>
                  <a:latin typeface="Comic Sans MS" pitchFamily="66" charset="0"/>
                </a:rPr>
                <a:t>9</a:t>
              </a:r>
              <a:r>
                <a:rPr lang="en-US" sz="1400" b="1" baseline="30000" dirty="0">
                  <a:solidFill>
                    <a:srgbClr val="FFFFCC"/>
                  </a:solidFill>
                  <a:latin typeface="Comic Sans MS" pitchFamily="66" charset="0"/>
                </a:rPr>
                <a:t>th</a:t>
              </a:r>
              <a:r>
                <a:rPr lang="en-US" sz="1400" b="1" dirty="0">
                  <a:solidFill>
                    <a:srgbClr val="FFFFCC"/>
                  </a:solidFill>
                  <a:latin typeface="Comic Sans MS" pitchFamily="66" charset="0"/>
                </a:rPr>
                <a:t> H</a:t>
              </a:r>
              <a:r>
                <a:rPr lang="en-US" sz="1100" b="1" dirty="0">
                  <a:solidFill>
                    <a:srgbClr val="FFFFCC"/>
                  </a:solidFill>
                  <a:latin typeface="Comic Sans MS" pitchFamily="66" charset="0"/>
                </a:rPr>
                <a:t>R</a:t>
              </a:r>
              <a:endParaRPr lang="en-US" sz="1400" b="1" dirty="0">
                <a:solidFill>
                  <a:srgbClr val="FFFFCC"/>
                </a:solidFill>
                <a:latin typeface="Comic Sans MS" pitchFamily="66" charset="0"/>
              </a:endParaRPr>
            </a:p>
          </p:txBody>
        </p:sp>
      </p:grpSp>
      <p:sp>
        <p:nvSpPr>
          <p:cNvPr id="3" name="Left Arrow Callout 44">
            <a:extLst>
              <a:ext uri="{FF2B5EF4-FFF2-40B4-BE49-F238E27FC236}">
                <a16:creationId xmlns:a16="http://schemas.microsoft.com/office/drawing/2014/main" id="{84397C86-B400-F7CF-B64D-6D0575AC208D}"/>
              </a:ext>
            </a:extLst>
          </p:cNvPr>
          <p:cNvSpPr/>
          <p:nvPr/>
        </p:nvSpPr>
        <p:spPr>
          <a:xfrm>
            <a:off x="9399685" y="2424128"/>
            <a:ext cx="2080355" cy="400110"/>
          </a:xfrm>
          <a:prstGeom prst="leftArrowCallout">
            <a:avLst>
              <a:gd name="adj1" fmla="val 21838"/>
              <a:gd name="adj2" fmla="val 39905"/>
              <a:gd name="adj3" fmla="val 69037"/>
              <a:gd name="adj4" fmla="val 79769"/>
            </a:avLst>
          </a:prstGeom>
          <a:solidFill>
            <a:schemeClr val="accent2">
              <a:lumMod val="40000"/>
              <a:lumOff val="60000"/>
              <a:alpha val="57000"/>
            </a:schemeClr>
          </a:solidFill>
          <a:ln w="38100">
            <a:solidFill>
              <a:schemeClr val="accent6"/>
            </a:solidFill>
          </a:ln>
          <a:effectLst>
            <a:glow rad="50800">
              <a:srgbClr val="FF9999"/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357</a:t>
            </a:r>
            <a:r>
              <a:rPr lang="en-US" sz="1400" b="1" cap="none" spc="0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AM </a:t>
            </a:r>
            <a:r>
              <a:rPr lang="en-US" sz="1600" b="1" cap="none" spc="0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Boqer</a:t>
            </a:r>
            <a:endParaRPr lang="en-US" sz="2000" b="1" cap="none" spc="0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AD3671-D80B-5CBB-AE70-422E1ABC8833}"/>
              </a:ext>
            </a:extLst>
          </p:cNvPr>
          <p:cNvSpPr/>
          <p:nvPr/>
        </p:nvSpPr>
        <p:spPr>
          <a:xfrm>
            <a:off x="124497" y="6339722"/>
            <a:ext cx="32031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Segoe Print" panose="02000600000000000000" pitchFamily="2" charset="0"/>
              </a:rPr>
              <a:t>To Be Continued</a:t>
            </a:r>
          </a:p>
        </p:txBody>
      </p:sp>
    </p:spTree>
    <p:extLst>
      <p:ext uri="{BB962C8B-B14F-4D97-AF65-F5344CB8AC3E}">
        <p14:creationId xmlns:p14="http://schemas.microsoft.com/office/powerpoint/2010/main" val="174144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25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6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79137" y="6500692"/>
            <a:ext cx="477789" cy="365125"/>
          </a:xfrm>
        </p:spPr>
        <p:txBody>
          <a:bodyPr/>
          <a:lstStyle/>
          <a:p>
            <a:fld id="{81FEFA0A-2F20-4B60-98C6-5FFDA469AA1C}" type="slidenum">
              <a:rPr lang="en-US" b="1" smtClean="0">
                <a:solidFill>
                  <a:schemeClr val="tx2"/>
                </a:solidFill>
              </a:rPr>
              <a:pPr/>
              <a:t>22</a:t>
            </a:fld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1737" y="125211"/>
            <a:ext cx="1066084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If you have Questions </a:t>
            </a:r>
            <a:br>
              <a:rPr lang="en-US" sz="36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&amp;/or Comments</a:t>
            </a:r>
            <a:br>
              <a:rPr lang="en-US" sz="36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about this teaching, </a:t>
            </a:r>
            <a:br>
              <a:rPr lang="en-US" sz="36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please contact: </a:t>
            </a:r>
          </a:p>
          <a:p>
            <a:pPr algn="ctr"/>
            <a:r>
              <a:rPr lang="en-US" sz="3600" b="1" cap="none" spc="0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Covenant Calendar </a:t>
            </a:r>
            <a:br>
              <a:rPr lang="en-US" sz="3600" b="1" cap="none" spc="0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</a:br>
            <a:r>
              <a:rPr lang="en-US" sz="3600" b="1" cap="none" spc="0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</a:rPr>
              <a:t>question desk</a:t>
            </a:r>
            <a:endParaRPr lang="en-US" sz="3600" b="1" cap="none" spc="0" dirty="0">
              <a:ln w="11430">
                <a:solidFill>
                  <a:srgbClr val="002060"/>
                </a:solidFill>
              </a:ln>
              <a:solidFill>
                <a:srgbClr val="FF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5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132" y="3429000"/>
            <a:ext cx="1384277" cy="10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4132" y="5181262"/>
            <a:ext cx="5278056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 dirty="0">
                <a:solidFill>
                  <a:srgbClr val="A97767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Edwardian Script ITC" pitchFamily="66" charset="0"/>
                <a:cs typeface="MV Boli" pitchFamily="2" charset="0"/>
              </a:rPr>
              <a:t>Thank you!</a:t>
            </a:r>
            <a:endParaRPr lang="en-US" sz="4000" b="1" dirty="0">
              <a:solidFill>
                <a:srgbClr val="A97767"/>
              </a:solidFill>
              <a:effectLst>
                <a:glow rad="101600">
                  <a:schemeClr val="accent2">
                    <a:lumMod val="20000"/>
                    <a:lumOff val="80000"/>
                  </a:schemeClr>
                </a:glow>
              </a:effectLst>
              <a:latin typeface="Edwardian Script ITC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35306" y="4509120"/>
            <a:ext cx="723480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>
                      <a:alpha val="78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  <a:hlinkClick r:id="rId5"/>
              </a:rPr>
              <a:t>questions</a:t>
            </a:r>
            <a:r>
              <a:rPr lang="en-US" sz="3200" b="1" cap="none" spc="0" dirty="0">
                <a:ln w="11430">
                  <a:solidFill>
                    <a:srgbClr val="00206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27000">
                    <a:schemeClr val="bg1">
                      <a:alpha val="78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Print" pitchFamily="2" charset="0"/>
                <a:hlinkClick r:id="rId5"/>
              </a:rPr>
              <a:t>@studythecalendar.com</a:t>
            </a:r>
            <a:endParaRPr lang="en-US" sz="3200" b="1" cap="none" spc="0" dirty="0">
              <a:ln w="1143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127000">
                  <a:schemeClr val="bg1">
                    <a:alpha val="78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772A5D-CB20-8661-CB6B-EAB713CB0550}"/>
              </a:ext>
            </a:extLst>
          </p:cNvPr>
          <p:cNvSpPr/>
          <p:nvPr/>
        </p:nvSpPr>
        <p:spPr>
          <a:xfrm rot="21127155">
            <a:off x="8564473" y="5813432"/>
            <a:ext cx="3380491" cy="1601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00FF"/>
                  </a:solidFill>
                </a:ln>
                <a:gradFill>
                  <a:gsLst>
                    <a:gs pos="42000">
                      <a:srgbClr val="FFFF00"/>
                    </a:gs>
                    <a:gs pos="71000">
                      <a:srgbClr val="00B0F0"/>
                    </a:gs>
                    <a:gs pos="67000">
                      <a:srgbClr val="EF755F">
                        <a:lumMod val="75000"/>
                      </a:srgbClr>
                    </a:gs>
                    <a:gs pos="6000">
                      <a:prstClr val="black"/>
                    </a:gs>
                  </a:gsLst>
                  <a:lin ang="5400000" scaled="1"/>
                </a:gra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Shalom! </a:t>
            </a:r>
            <a:endParaRPr kumimoji="0" lang="en-CA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5B9BD5">
                    <a:satMod val="175000"/>
                    <a:alpha val="40000"/>
                  </a:srgb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9D0D3B-2C02-CE13-C752-9E3DE79F3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412" y="-4189693"/>
            <a:ext cx="6089276" cy="34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3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>
            <a:spLocks noGrp="1"/>
          </p:cNvSpPr>
          <p:nvPr>
            <p:ph sz="half" idx="1"/>
          </p:nvPr>
        </p:nvSpPr>
        <p:spPr>
          <a:xfrm>
            <a:off x="372408" y="2920872"/>
            <a:ext cx="5577988" cy="288439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Luke 8:10  </a:t>
            </a:r>
            <a:r>
              <a:rPr lang="en-US" sz="2800" b="1" dirty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</a:t>
            </a:r>
            <a:r>
              <a:rPr lang="en-US" sz="2800" b="1" dirty="0">
                <a:ln w="1905"/>
                <a:solidFill>
                  <a:schemeClr val="tx2">
                    <a:lumMod val="75000"/>
                    <a:lumOff val="25000"/>
                  </a:schemeClr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said, 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Unto you it is given to </a:t>
            </a:r>
            <a:br>
              <a:rPr lang="en-US" sz="2800" b="1" dirty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know the mysteries of </a:t>
            </a:r>
            <a:br>
              <a:rPr lang="en-US" sz="2800" b="1" dirty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>
                <a:ln w="1905"/>
                <a:solidFill>
                  <a:srgbClr val="C0000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kingdom of Yahuah.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12188824" cy="836712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flat" dir="t">
              <a:rot lat="0" lon="0" rev="18900000"/>
            </a:lightRig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en-CA" sz="3200" b="1" dirty="0">
              <a:ln/>
              <a:solidFill>
                <a:schemeClr val="accent3"/>
              </a:solidFill>
              <a:latin typeface="Comic Sans MS" pitchFamily="66" charset="0"/>
            </a:endParaRPr>
          </a:p>
          <a:p>
            <a:pPr algn="ctr"/>
            <a:r>
              <a:rPr lang="en-CA" sz="3600" b="1" dirty="0">
                <a:ln/>
                <a:solidFill>
                  <a:schemeClr val="accent3"/>
                </a:solidFill>
                <a:latin typeface="Comic Sans MS" pitchFamily="66" charset="0"/>
              </a:rPr>
              <a:t>Covenant Calendar Studies Reveal Mysteries</a:t>
            </a:r>
          </a:p>
          <a:p>
            <a:pPr algn="ctr"/>
            <a:endParaRPr lang="en-CA" sz="3200" b="1" dirty="0">
              <a:ln/>
              <a:solidFill>
                <a:schemeClr val="accent3"/>
              </a:solidFill>
              <a:latin typeface="Comic Sans MS" pitchFamily="66" charset="0"/>
            </a:endParaRPr>
          </a:p>
        </p:txBody>
      </p:sp>
      <p:pic>
        <p:nvPicPr>
          <p:cNvPr id="9" name="Picture 2" descr="F:\Art on Desktop - 1\All white man clip art\3d white people\puzzle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" b="10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8128" r="14837" b="11383"/>
          <a:stretch/>
        </p:blipFill>
        <p:spPr bwMode="auto">
          <a:xfrm flipH="1">
            <a:off x="2998068" y="5163414"/>
            <a:ext cx="1565171" cy="1449583"/>
          </a:xfrm>
          <a:prstGeom prst="rect">
            <a:avLst/>
          </a:prstGeom>
          <a:noFill/>
          <a:ln>
            <a:noFill/>
          </a:ln>
          <a:effectLst>
            <a:glow rad="127000">
              <a:srgbClr val="002060"/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:\Art on Desktop - 1\All white man clip art\3d white people\puzzle color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99" l="0" r="89899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8388" y="2575952"/>
            <a:ext cx="2530302" cy="2445961"/>
          </a:xfrm>
          <a:prstGeom prst="rect">
            <a:avLst/>
          </a:prstGeom>
          <a:noFill/>
          <a:ln>
            <a:noFill/>
          </a:ln>
          <a:effectLst>
            <a:glow rad="127000">
              <a:srgbClr val="002060"/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3"/>
          <p:cNvSpPr txBox="1">
            <a:spLocks/>
          </p:cNvSpPr>
          <p:nvPr/>
        </p:nvSpPr>
        <p:spPr>
          <a:xfrm>
            <a:off x="9190756" y="6381328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FEFA0A-2F20-4B60-98C6-5FFDA469AA1C}" type="slidenum">
              <a:rPr lang="en-US" sz="1200" b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pPr/>
              <a:t>3</a:t>
            </a:fld>
            <a:endParaRPr lang="en-US" sz="1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ontent Placeholder 8"/>
          <p:cNvSpPr txBox="1">
            <a:spLocks/>
          </p:cNvSpPr>
          <p:nvPr/>
        </p:nvSpPr>
        <p:spPr>
          <a:xfrm>
            <a:off x="372408" y="930052"/>
            <a:ext cx="7378188" cy="1844824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Prov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25:2  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It is the glory of Yahuah </a:t>
            </a:r>
            <a:br>
              <a:rPr lang="en-US" sz="2800" b="1" dirty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conceal a thing: but the honour of kings</a:t>
            </a:r>
            <a:r>
              <a:rPr lang="en-US" sz="2000" b="1" dirty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dirty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[</a:t>
            </a:r>
            <a:r>
              <a:rPr lang="en-US" dirty="0" err="1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Melek</a:t>
            </a:r>
            <a:r>
              <a:rPr lang="en-US" dirty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]</a:t>
            </a:r>
            <a:r>
              <a:rPr lang="en-US" b="1" dirty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glow rad="101600">
                    <a:srgbClr val="FFFFCC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to search out a matter.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63065" y="2766407"/>
            <a:ext cx="397175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glow rad="127000">
                    <a:srgbClr val="FFFFC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Today’s mystery will be solved through  a very careful look at </a:t>
            </a:r>
            <a:r>
              <a:rPr lang="en-US" sz="2800" b="1" dirty="0">
                <a:ln w="11430"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glow rad="127000">
                    <a:srgbClr val="FFFFC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Yahusha’s</a:t>
            </a:r>
            <a:r>
              <a:rPr lang="en-US" sz="2800" b="1" dirty="0">
                <a:ln w="11430"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glow rad="127000">
                    <a:srgbClr val="FFFFC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 Wave Sheaf encounters.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28883" y="980728"/>
            <a:ext cx="35682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27000">
                    <a:srgbClr val="FFFFCC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 Rounded MT Bold" pitchFamily="34" charset="0"/>
              </a:rPr>
              <a:t>Remember:  only truth can reveal a mystery!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42130" y="5217443"/>
            <a:ext cx="7556938" cy="14219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latin typeface="Comic Sans MS" pitchFamily="66" charset="0"/>
              </a:rPr>
              <a:t>It is true that many festal calendar keepers understand the Mystery of the Melchizedek Priesthood.  Would that not include </a:t>
            </a:r>
            <a:r>
              <a:rPr lang="en-US" sz="2400" b="1" dirty="0">
                <a:solidFill>
                  <a:srgbClr val="0070C0"/>
                </a:solidFill>
                <a:latin typeface="Comic Sans MS" pitchFamily="66" charset="0"/>
              </a:rPr>
              <a:t>Yahusha’s</a:t>
            </a:r>
            <a:r>
              <a:rPr lang="en-US" sz="2400" b="1" dirty="0">
                <a:latin typeface="Comic Sans MS" pitchFamily="66" charset="0"/>
              </a:rPr>
              <a:t> Wave Sheaf ceremony back to His Priesthood?</a:t>
            </a:r>
          </a:p>
        </p:txBody>
      </p:sp>
    </p:spTree>
    <p:extLst>
      <p:ext uri="{BB962C8B-B14F-4D97-AF65-F5344CB8AC3E}">
        <p14:creationId xmlns:p14="http://schemas.microsoft.com/office/powerpoint/2010/main" val="58308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40157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62372" y="1871647"/>
            <a:ext cx="84969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40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Where was </a:t>
            </a:r>
            <a:r>
              <a:rPr lang="en-US" sz="40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40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between </a:t>
            </a:r>
            <a:r>
              <a:rPr lang="en-US" sz="40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His resurrection </a:t>
            </a:r>
            <a:r>
              <a:rPr lang="en-US" sz="40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AND … </a:t>
            </a:r>
          </a:p>
        </p:txBody>
      </p:sp>
      <p:pic>
        <p:nvPicPr>
          <p:cNvPr id="5" name="Picture 4" descr="C:\Users\Rae\Desktop\Yah as firstfr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72" y="3091558"/>
            <a:ext cx="2362066" cy="2170028"/>
          </a:xfrm>
          <a:prstGeom prst="ellipse">
            <a:avLst/>
          </a:prstGeom>
          <a:ln w="63500" cap="rnd">
            <a:solidFill>
              <a:srgbClr val="F4A77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Rae\Desktop\reaping_the_harvest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44" y="3488553"/>
            <a:ext cx="2249857" cy="3046307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Righ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Art on Desktop - 1\Sayings\in other words ed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1844824"/>
            <a:ext cx="4752528" cy="800366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0788" y="3140968"/>
            <a:ext cx="3672408" cy="332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alternate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Wave Sheaf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date of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1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Abib 26?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96438" y="2671992"/>
            <a:ext cx="3785813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Is there anything in the Gospel Account to support the idea </a:t>
            </a:r>
            <a:r>
              <a:rPr lang="en-US" sz="2400" b="1" spc="150" dirty="0">
                <a:ln w="1143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Yahusha</a:t>
            </a:r>
            <a:r>
              <a:rPr lang="en-US" sz="2400" b="1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 delayed </a:t>
            </a:r>
            <a:br>
              <a:rPr lang="en-US" sz="2400" b="1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His Wave Sheaf appointment for </a:t>
            </a:r>
            <a:br>
              <a:rPr lang="en-US" sz="2400" b="1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7-8 days </a:t>
            </a:r>
            <a:br>
              <a:rPr lang="en-US" sz="2400" b="1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after the Abib 18 Covenant </a:t>
            </a:r>
            <a:br>
              <a:rPr lang="en-US" sz="2400" b="1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Wave Sheaf? </a:t>
            </a:r>
            <a:br>
              <a:rPr lang="en-US" sz="2400" b="1" spc="150" dirty="0">
                <a:ln w="11430"/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We shall see!</a:t>
            </a:r>
            <a:endParaRPr lang="en-US" sz="2400" b="1" cap="none" spc="150" dirty="0">
              <a:ln w="11430"/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6810"/>
            <a:ext cx="97930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400" b="1" dirty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V Boli" pitchFamily="2" charset="0"/>
                <a:cs typeface="MV Boli" pitchFamily="2" charset="0"/>
              </a:rPr>
              <a:t>An Abib 26 Wave Sheaf Devastates the Foundation of Salvation</a:t>
            </a:r>
            <a:endParaRPr lang="en-US" sz="4400" b="1" cap="none" spc="0" dirty="0">
              <a:ln w="1905"/>
              <a:solidFill>
                <a:srgbClr val="FFC000"/>
              </a:solidFill>
              <a:effectLst>
                <a:glow rad="127000">
                  <a:srgbClr val="FF000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32009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bg1"/>
                </a:solidFill>
              </a:rPr>
              <a:pPr/>
              <a:t>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33972" y="749017"/>
            <a:ext cx="8066404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Must 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 go through</a:t>
            </a:r>
            <a:b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7 “</a:t>
            </a:r>
            <a:r>
              <a:rPr lang="en-US" sz="3600" b="1" u="sng" dirty="0">
                <a:ln w="1905">
                  <a:solidFill>
                    <a:srgbClr val="002060"/>
                  </a:solidFill>
                </a:ln>
                <a:solidFill>
                  <a:srgbClr val="FF00FF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cleansin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FF00FF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g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” cycles after His resurrection before having contact with humans?  </a:t>
            </a:r>
            <a:r>
              <a:rPr lang="en-US" sz="3600" b="1" u="sng" dirty="0">
                <a:ln w="1905"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What about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5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– </a:t>
            </a:r>
            <a:b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#1) 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His first greeting to </a:t>
            </a:r>
            <a:b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Mary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Magdalene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at the tomb </a:t>
            </a:r>
            <a:b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while it was still dark? </a:t>
            </a:r>
            <a:b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#2)</a:t>
            </a:r>
            <a:r>
              <a:rPr lang="en-US" sz="28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His next greeting with the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other women</a:t>
            </a: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after sunrise on </a:t>
            </a:r>
            <a:b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first cycle of the week? </a:t>
            </a:r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228600">
                  <a:schemeClr val="bg1">
                    <a:alpha val="54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0" name="Picture 9" descr="C:\Users\Rae\Desktop\Yah as firstfr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828" y="260648"/>
            <a:ext cx="1944216" cy="1786150"/>
          </a:xfrm>
          <a:prstGeom prst="ellipse">
            <a:avLst/>
          </a:prstGeom>
          <a:ln w="63500" cap="rnd">
            <a:solidFill>
              <a:srgbClr val="F4A77C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e\Desktop\Art to file\white man red ques mark clea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7" t="14858"/>
          <a:stretch/>
        </p:blipFill>
        <p:spPr bwMode="auto">
          <a:xfrm rot="20812264" flipH="1">
            <a:off x="9535519" y="4219095"/>
            <a:ext cx="2115961" cy="201108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61764" y="188640"/>
            <a:ext cx="3240360" cy="790099"/>
          </a:xfrm>
          <a:prstGeom prst="roundRect">
            <a:avLst>
              <a:gd name="adj" fmla="val 31530"/>
            </a:avLst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Rounded MT Bold" pitchFamily="34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56869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523" y="306249"/>
            <a:ext cx="7703081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FF330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Q</a:t>
            </a:r>
            <a:r>
              <a:rPr lang="en-US" sz="3600" b="1" u="sng" dirty="0">
                <a:ln w="1905">
                  <a:solidFill>
                    <a:srgbClr val="FF330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uestion</a:t>
            </a:r>
            <a:r>
              <a:rPr lang="en-US" sz="3600" b="1" dirty="0">
                <a:ln w="1905">
                  <a:solidFill>
                    <a:srgbClr val="FF330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avie" pitchFamily="82" charset="0"/>
              </a:rPr>
              <a:t>:</a:t>
            </a:r>
            <a:r>
              <a:rPr lang="en-US" sz="3600" b="1" dirty="0">
                <a:ln w="1905">
                  <a:solidFill>
                    <a:srgbClr val="FF330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</a:t>
            </a:r>
            <a:br>
              <a:rPr lang="en-US" sz="3600" b="1" dirty="0">
                <a:ln w="1905">
                  <a:solidFill>
                    <a:srgbClr val="FF3300"/>
                  </a:solidFill>
                </a:ln>
                <a:solidFill>
                  <a:srgbClr val="9900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Why would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00B0F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return to the tomb on Abib 26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(minutes before Dawn),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greet Mary Magdalene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when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00B0F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had been raised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(and living)</a:t>
            </a:r>
            <a:b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week earlier?</a:t>
            </a:r>
          </a:p>
          <a:p>
            <a:pPr algn="ctr"/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165100">
                  <a:schemeClr val="bg1">
                    <a:alpha val="9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Did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00B0F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have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something to conceal?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0676" y="3980949"/>
            <a:ext cx="3241801" cy="25116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9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36319" y="649287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bg1"/>
                </a:solidFill>
              </a:rPr>
              <a:pPr/>
              <a:t>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33" name="Picture 9" descr="C:\Users\Rae\Desktop\2.24 Josh Pt 5 Unclean\2.24 desktop art\mary-by-tomb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422" y="2420888"/>
            <a:ext cx="2448272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510236" y="175657"/>
            <a:ext cx="6118905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Why would Mary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arrive at the tomb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before Dawn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~ a week later?</a:t>
            </a:r>
          </a:p>
          <a:p>
            <a:pPr algn="ctr"/>
            <a:r>
              <a:rPr lang="en-US" sz="9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0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Did she misunderstand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His prophecy of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FFFF00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“3 days and 3 nights”?</a:t>
            </a:r>
          </a:p>
          <a:p>
            <a:pPr algn="ctr"/>
            <a:endParaRPr lang="en-US" sz="20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228600">
                  <a:schemeClr val="bg1">
                    <a:alpha val="54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  <a:p>
            <a:pPr algn="ctr"/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What would be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u="sng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her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purpose to arrive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“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week late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”? </a:t>
            </a:r>
            <a:endParaRPr lang="en-US" sz="28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165100">
                  <a:schemeClr val="bg1">
                    <a:alpha val="9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7446" y="476672"/>
            <a:ext cx="28946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HUGE Factor to Consider</a:t>
            </a:r>
            <a:endParaRPr lang="en-US" sz="2800" b="1" dirty="0">
              <a:ln w="1905">
                <a:solidFill>
                  <a:srgbClr val="00B0F0"/>
                </a:solidFill>
              </a:ln>
              <a:solidFill>
                <a:srgbClr val="0070C0"/>
              </a:solidFill>
              <a:effectLst>
                <a:glow rad="165100">
                  <a:schemeClr val="bg1">
                    <a:alpha val="9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7" name="Picture 13" descr="C:\Users\Rae\Desktop\Art on Desktop\white man clip art\3d white people\question mark - confused teal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852" y="3429000"/>
            <a:ext cx="2408238" cy="30102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1B7AD1-69F9-9D4F-9C8E-8A28FFBE0AAE}"/>
              </a:ext>
            </a:extLst>
          </p:cNvPr>
          <p:cNvSpPr/>
          <p:nvPr/>
        </p:nvSpPr>
        <p:spPr>
          <a:xfrm>
            <a:off x="12180378" y="2674947"/>
            <a:ext cx="6118905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strike="sngStrike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chemeClr val="bg1">
                      <a:alpha val="54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To embalm Him again would be </a:t>
            </a:r>
            <a:r>
              <a:rPr lang="en-US" sz="3600" b="1" strike="sngStrike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FFFF00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much too late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228600">
                    <a:srgbClr val="FFFF00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!</a:t>
            </a:r>
          </a:p>
          <a:p>
            <a:pPr algn="ctr"/>
            <a:endParaRPr lang="en-US" sz="20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228600">
                  <a:schemeClr val="bg1">
                    <a:alpha val="54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36319" y="6492875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z="1200" b="1" smtClean="0">
                <a:solidFill>
                  <a:schemeClr val="bg1"/>
                </a:solidFill>
              </a:rPr>
              <a:pPr/>
              <a:t>8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C:\Users\Rae\Desktop\jonah's wha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40" y="2655505"/>
            <a:ext cx="2938463" cy="37068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ae\Desktop\jonah tossed cle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99" y="22589"/>
            <a:ext cx="3251944" cy="320994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Rae\Desktop\2.24 Josh Pt 5 Unclean\2.24 desktop art\mary-by-tomb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4522" y="2963743"/>
            <a:ext cx="1872208" cy="2913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870277" y="476672"/>
            <a:ext cx="4176464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If no one saw </a:t>
            </a:r>
            <a:r>
              <a:rPr lang="en-US" sz="2800" b="1" dirty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</a:t>
            </a:r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</a:t>
            </a:r>
            <a:r>
              <a:rPr lang="en-US" sz="2800" b="1" dirty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until [Abib 26] </a:t>
            </a:r>
            <a:br>
              <a:rPr lang="en-US" sz="2800" b="1" dirty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u="sng" dirty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8 DAYS after</a:t>
            </a:r>
            <a:br>
              <a:rPr lang="en-US" sz="2800" b="1" u="sng" dirty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His</a:t>
            </a:r>
            <a:r>
              <a:rPr lang="en-US" sz="2800" b="1" dirty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resurrection … where would be </a:t>
            </a:r>
            <a:br>
              <a:rPr lang="en-US" sz="2800" b="1" dirty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 proof of </a:t>
            </a:r>
            <a:br>
              <a:rPr lang="en-US" sz="2800" b="1" dirty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>
                <a:ln w="190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Jonah’s sign? </a:t>
            </a:r>
            <a:endParaRPr lang="en-US" sz="2800" b="1" dirty="0">
              <a:ln w="1905">
                <a:solidFill>
                  <a:srgbClr val="990033"/>
                </a:solidFill>
              </a:ln>
              <a:solidFill>
                <a:srgbClr val="990033"/>
              </a:solidFill>
              <a:effectLst>
                <a:glow rad="165100">
                  <a:schemeClr val="bg1">
                    <a:alpha val="9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453" y="476672"/>
            <a:ext cx="289467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dirty="0">
                <a:ln w="1905">
                  <a:solidFill>
                    <a:srgbClr val="00B0F0"/>
                  </a:solidFill>
                </a:ln>
                <a:solidFill>
                  <a:srgbClr val="0070C0"/>
                </a:solidFill>
                <a:effectLst>
                  <a:glow rad="228600">
                    <a:srgbClr val="66FFCC">
                      <a:alpha val="54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Another HUGE Factor to Consider</a:t>
            </a:r>
            <a:endParaRPr lang="en-US" sz="2800" b="1" dirty="0">
              <a:ln w="1905">
                <a:solidFill>
                  <a:srgbClr val="00B0F0"/>
                </a:solidFill>
              </a:ln>
              <a:solidFill>
                <a:srgbClr val="0070C0"/>
              </a:solidFill>
              <a:effectLst>
                <a:glow rad="165100">
                  <a:schemeClr val="bg1">
                    <a:alpha val="9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9" name="Picture 13" descr="C:\Users\Rae\Desktop\Art on Desktop\white man clip art\3d white people\question mark - confused teal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89" y="4221088"/>
            <a:ext cx="1541130" cy="19264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23870" y="4221088"/>
            <a:ext cx="360040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Who would have witnessed to </a:t>
            </a:r>
            <a:b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2800" b="1" dirty="0">
                <a:ln w="1905">
                  <a:solidFill>
                    <a:srgbClr val="990033"/>
                  </a:solidFill>
                </a:ln>
                <a:solidFill>
                  <a:srgbClr val="FF0066"/>
                </a:solidFill>
                <a:effectLst>
                  <a:glow rad="165100">
                    <a:schemeClr val="bg1">
                      <a:alpha val="9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this factor of prophecy? </a:t>
            </a:r>
          </a:p>
        </p:txBody>
      </p:sp>
    </p:spTree>
    <p:extLst>
      <p:ext uri="{BB962C8B-B14F-4D97-AF65-F5344CB8AC3E}">
        <p14:creationId xmlns:p14="http://schemas.microsoft.com/office/powerpoint/2010/main" val="114356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90756" y="6381328"/>
            <a:ext cx="2844059" cy="365125"/>
          </a:xfrm>
        </p:spPr>
        <p:txBody>
          <a:bodyPr/>
          <a:lstStyle/>
          <a:p>
            <a:fld id="{81FEFA0A-2F20-4B60-98C6-5FFDA469AA1C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Rae\Desktop\Yah as firstfr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0" y="409558"/>
            <a:ext cx="2362066" cy="2170028"/>
          </a:xfrm>
          <a:prstGeom prst="ellipse">
            <a:avLst/>
          </a:prstGeom>
          <a:ln w="63500" cap="rnd">
            <a:solidFill>
              <a:srgbClr val="F4A77C"/>
            </a:solidFill>
          </a:ln>
          <a:effectLst>
            <a:glow rad="1422400">
              <a:srgbClr val="F4A77C">
                <a:alpha val="49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58108" y="44624"/>
            <a:ext cx="8642468" cy="7571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Why is it that some claim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“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chemeClr val="tx2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there must be 7 cycles of cleansing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”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after </a:t>
            </a:r>
            <a:r>
              <a:rPr lang="en-US" sz="3600" b="1" dirty="0">
                <a:ln w="1905">
                  <a:solidFill>
                    <a:srgbClr val="00B0F0"/>
                  </a:solidFill>
                </a:ln>
                <a:solidFill>
                  <a:srgbClr val="00B0F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Yahusha’s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resurrection?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u="sng" dirty="0">
                <a:ln w="1905">
                  <a:solidFill>
                    <a:srgbClr val="990033"/>
                  </a:solidFill>
                </a:ln>
                <a:solidFill>
                  <a:srgbClr val="FF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F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y</a:t>
            </a:r>
            <a:r>
              <a:rPr lang="en-US" sz="3600" b="1" u="sng" dirty="0">
                <a:ln w="1905">
                  <a:solidFill>
                    <a:srgbClr val="990033"/>
                  </a:solidFill>
                </a:ln>
                <a:solidFill>
                  <a:srgbClr val="FF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is this documentation not found in the Scri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F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p</a:t>
            </a:r>
            <a:r>
              <a:rPr lang="en-US" sz="3600" b="1" u="sng" dirty="0">
                <a:ln w="1905">
                  <a:solidFill>
                    <a:srgbClr val="990033"/>
                  </a:solidFill>
                </a:ln>
                <a:solidFill>
                  <a:srgbClr val="FF00FF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tures</a:t>
            </a: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, 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for such an incredible event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where everything else 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is fully recorded?</a:t>
            </a:r>
            <a:br>
              <a:rPr lang="en-US" sz="3600" b="1" dirty="0">
                <a:ln w="1905">
                  <a:solidFill>
                    <a:srgbClr val="990033"/>
                  </a:solidFill>
                </a:ln>
                <a:solidFill>
                  <a:srgbClr val="FC3520"/>
                </a:solidFill>
                <a:effectLst>
                  <a:glow rad="114300">
                    <a:schemeClr val="bg1">
                      <a:alpha val="92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</a:br>
            <a:endParaRPr lang="en-US" sz="3600" b="1" dirty="0">
              <a:ln w="1905">
                <a:solidFill>
                  <a:srgbClr val="990033"/>
                </a:solidFill>
              </a:ln>
              <a:solidFill>
                <a:srgbClr val="FC3520"/>
              </a:solidFill>
              <a:effectLst>
                <a:glow rad="114300">
                  <a:schemeClr val="bg1">
                    <a:alpha val="92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9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purl.org/dc/elements/1.1/"/>
    <ds:schemaRef ds:uri="4873beb7-5857-4685-be1f-d57550cc96cc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51384</TotalTime>
  <Words>2365</Words>
  <Application>Microsoft Office PowerPoint</Application>
  <PresentationFormat>Custom</PresentationFormat>
  <Paragraphs>290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Aharoni</vt:lpstr>
      <vt:lpstr>Arial</vt:lpstr>
      <vt:lpstr>Arial Rounded MT Bold</vt:lpstr>
      <vt:lpstr>Calibri</vt:lpstr>
      <vt:lpstr>Comic Sans MS</vt:lpstr>
      <vt:lpstr>Edwardian Script ITC</vt:lpstr>
      <vt:lpstr>Eras Bold ITC</vt:lpstr>
      <vt:lpstr>Euphemia</vt:lpstr>
      <vt:lpstr>MV Boli</vt:lpstr>
      <vt:lpstr>Ravie</vt:lpstr>
      <vt:lpstr>Segoe Print</vt:lpstr>
      <vt:lpstr>Serenity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Did Yahuah Command?</dc:title>
  <dc:creator>Timothy Astleford</dc:creator>
  <cp:lastModifiedBy>User55</cp:lastModifiedBy>
  <cp:revision>3791</cp:revision>
  <cp:lastPrinted>2023-11-25T07:35:01Z</cp:lastPrinted>
  <dcterms:created xsi:type="dcterms:W3CDTF">2017-11-03T02:32:24Z</dcterms:created>
  <dcterms:modified xsi:type="dcterms:W3CDTF">2023-11-26T00:38:40Z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