
<file path=[Content_Types].xml><?xml version="1.0" encoding="utf-8"?>
<Types xmlns="http://schemas.openxmlformats.org/package/2006/content-types">
  <Default Extension="mpeg" ContentType="video/mpeg"/>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404" r:id="rId2"/>
    <p:sldId id="377" r:id="rId3"/>
    <p:sldId id="380" r:id="rId4"/>
    <p:sldId id="381" r:id="rId5"/>
    <p:sldId id="376" r:id="rId6"/>
    <p:sldId id="378" r:id="rId7"/>
    <p:sldId id="384" r:id="rId8"/>
    <p:sldId id="379" r:id="rId9"/>
    <p:sldId id="382" r:id="rId10"/>
    <p:sldId id="387" r:id="rId11"/>
    <p:sldId id="388" r:id="rId12"/>
    <p:sldId id="389" r:id="rId13"/>
    <p:sldId id="390" r:id="rId14"/>
    <p:sldId id="391" r:id="rId15"/>
    <p:sldId id="385" r:id="rId16"/>
    <p:sldId id="402" r:id="rId17"/>
    <p:sldId id="386" r:id="rId18"/>
    <p:sldId id="394" r:id="rId19"/>
    <p:sldId id="400" r:id="rId20"/>
    <p:sldId id="395" r:id="rId21"/>
    <p:sldId id="396" r:id="rId22"/>
    <p:sldId id="406" r:id="rId23"/>
    <p:sldId id="397" r:id="rId24"/>
    <p:sldId id="398" r:id="rId25"/>
    <p:sldId id="399" r:id="rId26"/>
    <p:sldId id="392" r:id="rId27"/>
    <p:sldId id="405" r:id="rId28"/>
  </p:sldIdLst>
  <p:sldSz cx="9144000" cy="5143500" type="screen16x9"/>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FF"/>
    <a:srgbClr val="FF3300"/>
    <a:srgbClr val="FFFF66"/>
    <a:srgbClr val="FF0066"/>
    <a:srgbClr val="FF3399"/>
    <a:srgbClr val="00FF00"/>
    <a:srgbClr val="0066FF"/>
    <a:srgbClr val="DAFB11"/>
    <a:srgbClr val="ADDB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88" autoAdjust="0"/>
    <p:restoredTop sz="94660"/>
  </p:normalViewPr>
  <p:slideViewPr>
    <p:cSldViewPr>
      <p:cViewPr>
        <p:scale>
          <a:sx n="125" d="100"/>
          <a:sy n="125" d="100"/>
        </p:scale>
        <p:origin x="312" y="154"/>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0F2C12-157C-4CED-BC0F-BB1CF43BE75C}" type="datetimeFigureOut">
              <a:rPr lang="fr-FR" smtClean="0"/>
              <a:t>19/04/2018</a:t>
            </a:fld>
            <a:endParaRPr lang="fr-FR"/>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1F4BB67-49A0-4530-8E7F-4879D655D796}" type="slidenum">
              <a:rPr lang="fr-FR" smtClean="0"/>
              <a:t>‹#›</a:t>
            </a:fld>
            <a:endParaRPr lang="fr-FR"/>
          </a:p>
        </p:txBody>
      </p:sp>
    </p:spTree>
    <p:extLst>
      <p:ext uri="{BB962C8B-B14F-4D97-AF65-F5344CB8AC3E}">
        <p14:creationId xmlns:p14="http://schemas.microsoft.com/office/powerpoint/2010/main" val="14037990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1597819"/>
            <a:ext cx="7772400" cy="1102519"/>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D31F624E-4097-497B-93B6-1D6F6CE1EFB8}" type="datetime1">
              <a:rPr lang="fr-FR" smtClean="0"/>
              <a:t>19/04/2018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8D6C185-7D06-44FC-AF34-DEB24118C82E}" type="slidenum">
              <a:rPr lang="fr-FR" smtClean="0"/>
              <a:t>‹#›</a:t>
            </a:fld>
            <a:endParaRPr lang="fr-FR"/>
          </a:p>
        </p:txBody>
      </p:sp>
    </p:spTree>
    <p:extLst>
      <p:ext uri="{BB962C8B-B14F-4D97-AF65-F5344CB8AC3E}">
        <p14:creationId xmlns:p14="http://schemas.microsoft.com/office/powerpoint/2010/main" val="3527050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DD214D6A-A69F-4DBC-8E32-139C1653C091}" type="datetime1">
              <a:rPr lang="fr-FR" smtClean="0"/>
              <a:t>19/04/2018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8D6C185-7D06-44FC-AF34-DEB24118C82E}" type="slidenum">
              <a:rPr lang="fr-FR" smtClean="0"/>
              <a:t>‹#›</a:t>
            </a:fld>
            <a:endParaRPr lang="fr-FR"/>
          </a:p>
        </p:txBody>
      </p:sp>
    </p:spTree>
    <p:extLst>
      <p:ext uri="{BB962C8B-B14F-4D97-AF65-F5344CB8AC3E}">
        <p14:creationId xmlns:p14="http://schemas.microsoft.com/office/powerpoint/2010/main" val="530960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05979"/>
            <a:ext cx="2057400" cy="4388644"/>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05979"/>
            <a:ext cx="6019800" cy="4388644"/>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C4205587-971C-43DB-9503-A037FE8C2E17}" type="datetime1">
              <a:rPr lang="fr-FR" smtClean="0"/>
              <a:t>19/04/2018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8D6C185-7D06-44FC-AF34-DEB24118C82E}" type="slidenum">
              <a:rPr lang="fr-FR" smtClean="0"/>
              <a:t>‹#›</a:t>
            </a:fld>
            <a:endParaRPr lang="fr-FR"/>
          </a:p>
        </p:txBody>
      </p:sp>
    </p:spTree>
    <p:extLst>
      <p:ext uri="{BB962C8B-B14F-4D97-AF65-F5344CB8AC3E}">
        <p14:creationId xmlns:p14="http://schemas.microsoft.com/office/powerpoint/2010/main" val="41928447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BE8065F0-5AD8-4E1E-9BC2-1C65B77B6700}" type="datetime1">
              <a:rPr lang="fr-FR" smtClean="0"/>
              <a:t>19/04/2018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8D6C185-7D06-44FC-AF34-DEB24118C82E}" type="slidenum">
              <a:rPr lang="fr-FR" smtClean="0"/>
              <a:t>‹#›</a:t>
            </a:fld>
            <a:endParaRPr lang="fr-FR"/>
          </a:p>
        </p:txBody>
      </p:sp>
    </p:spTree>
    <p:extLst>
      <p:ext uri="{BB962C8B-B14F-4D97-AF65-F5344CB8AC3E}">
        <p14:creationId xmlns:p14="http://schemas.microsoft.com/office/powerpoint/2010/main" val="10009812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3305176"/>
            <a:ext cx="7772400" cy="1021556"/>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D2F900A7-0F6D-4B1D-BF26-5E39F6A2EC95}" type="datetime1">
              <a:rPr lang="fr-FR" smtClean="0"/>
              <a:t>19/04/2018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8D6C185-7D06-44FC-AF34-DEB24118C82E}" type="slidenum">
              <a:rPr lang="fr-FR" smtClean="0"/>
              <a:t>‹#›</a:t>
            </a:fld>
            <a:endParaRPr lang="fr-FR"/>
          </a:p>
        </p:txBody>
      </p:sp>
    </p:spTree>
    <p:extLst>
      <p:ext uri="{BB962C8B-B14F-4D97-AF65-F5344CB8AC3E}">
        <p14:creationId xmlns:p14="http://schemas.microsoft.com/office/powerpoint/2010/main" val="1755107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CD34F16D-BE3F-4D55-BFC9-25FA84E7A3F6}" type="datetime1">
              <a:rPr lang="fr-FR" smtClean="0"/>
              <a:t>19/04/2018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98D6C185-7D06-44FC-AF34-DEB24118C82E}" type="slidenum">
              <a:rPr lang="fr-FR" smtClean="0"/>
              <a:t>‹#›</a:t>
            </a:fld>
            <a:endParaRPr lang="fr-FR"/>
          </a:p>
        </p:txBody>
      </p:sp>
    </p:spTree>
    <p:extLst>
      <p:ext uri="{BB962C8B-B14F-4D97-AF65-F5344CB8AC3E}">
        <p14:creationId xmlns:p14="http://schemas.microsoft.com/office/powerpoint/2010/main" val="3395789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F9CC10A4-ECD5-4D70-921C-3CF5A14882AE}" type="datetime1">
              <a:rPr lang="fr-FR" smtClean="0"/>
              <a:t>19/04/2018</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98D6C185-7D06-44FC-AF34-DEB24118C82E}" type="slidenum">
              <a:rPr lang="fr-FR" smtClean="0"/>
              <a:t>‹#›</a:t>
            </a:fld>
            <a:endParaRPr lang="fr-FR"/>
          </a:p>
        </p:txBody>
      </p:sp>
    </p:spTree>
    <p:extLst>
      <p:ext uri="{BB962C8B-B14F-4D97-AF65-F5344CB8AC3E}">
        <p14:creationId xmlns:p14="http://schemas.microsoft.com/office/powerpoint/2010/main" val="638969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C5C5A0F6-706C-4D01-AE26-4EC6B062CFC5}" type="datetime1">
              <a:rPr lang="fr-FR" smtClean="0"/>
              <a:t>19/04/2018</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98D6C185-7D06-44FC-AF34-DEB24118C82E}" type="slidenum">
              <a:rPr lang="fr-FR" smtClean="0"/>
              <a:t>‹#›</a:t>
            </a:fld>
            <a:endParaRPr lang="fr-FR"/>
          </a:p>
        </p:txBody>
      </p:sp>
    </p:spTree>
    <p:extLst>
      <p:ext uri="{BB962C8B-B14F-4D97-AF65-F5344CB8AC3E}">
        <p14:creationId xmlns:p14="http://schemas.microsoft.com/office/powerpoint/2010/main" val="2506659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9A07447-ED1F-4160-B486-84464C4550E4}" type="datetime1">
              <a:rPr lang="fr-FR" smtClean="0"/>
              <a:t>19/04/2018</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98D6C185-7D06-44FC-AF34-DEB24118C82E}" type="slidenum">
              <a:rPr lang="fr-FR" smtClean="0"/>
              <a:t>‹#›</a:t>
            </a:fld>
            <a:endParaRPr lang="fr-FR"/>
          </a:p>
        </p:txBody>
      </p:sp>
    </p:spTree>
    <p:extLst>
      <p:ext uri="{BB962C8B-B14F-4D97-AF65-F5344CB8AC3E}">
        <p14:creationId xmlns:p14="http://schemas.microsoft.com/office/powerpoint/2010/main" val="646530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1" y="204787"/>
            <a:ext cx="3008313" cy="871538"/>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AF06C0FF-94E0-4644-A0F4-C8964B123988}" type="datetime1">
              <a:rPr lang="fr-FR" smtClean="0"/>
              <a:t>19/04/2018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98D6C185-7D06-44FC-AF34-DEB24118C82E}" type="slidenum">
              <a:rPr lang="fr-FR" smtClean="0"/>
              <a:t>‹#›</a:t>
            </a:fld>
            <a:endParaRPr lang="fr-FR"/>
          </a:p>
        </p:txBody>
      </p:sp>
    </p:spTree>
    <p:extLst>
      <p:ext uri="{BB962C8B-B14F-4D97-AF65-F5344CB8AC3E}">
        <p14:creationId xmlns:p14="http://schemas.microsoft.com/office/powerpoint/2010/main" val="26146975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3600450"/>
            <a:ext cx="5486400" cy="425054"/>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D88CE13B-3825-4584-9549-A03F16F2E8C3}" type="datetime1">
              <a:rPr lang="fr-FR" smtClean="0"/>
              <a:t>19/04/2018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98D6C185-7D06-44FC-AF34-DEB24118C82E}" type="slidenum">
              <a:rPr lang="fr-FR" smtClean="0"/>
              <a:t>‹#›</a:t>
            </a:fld>
            <a:endParaRPr lang="fr-FR"/>
          </a:p>
        </p:txBody>
      </p:sp>
    </p:spTree>
    <p:extLst>
      <p:ext uri="{BB962C8B-B14F-4D97-AF65-F5344CB8AC3E}">
        <p14:creationId xmlns:p14="http://schemas.microsoft.com/office/powerpoint/2010/main" val="36524522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3756F92-4FCE-4B7B-B8DE-3E6D0A43B91C}" type="datetime1">
              <a:rPr lang="fr-FR" smtClean="0"/>
              <a:t>19/04/2018</a:t>
            </a:fld>
            <a:endParaRPr lang="fr-FR"/>
          </a:p>
        </p:txBody>
      </p:sp>
      <p:sp>
        <p:nvSpPr>
          <p:cNvPr id="5" name="Espace réservé du pied de page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8D6C185-7D06-44FC-AF34-DEB24118C82E}" type="slidenum">
              <a:rPr lang="fr-FR" smtClean="0"/>
              <a:t>‹#›</a:t>
            </a:fld>
            <a:endParaRPr lang="fr-FR"/>
          </a:p>
        </p:txBody>
      </p:sp>
    </p:spTree>
    <p:extLst>
      <p:ext uri="{BB962C8B-B14F-4D97-AF65-F5344CB8AC3E}">
        <p14:creationId xmlns:p14="http://schemas.microsoft.com/office/powerpoint/2010/main" val="21917113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eg"/><Relationship Id="rId1" Type="http://schemas.microsoft.com/office/2007/relationships/media" Target="../media/media1.mpe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eg"/><Relationship Id="rId1" Type="http://schemas.microsoft.com/office/2007/relationships/media" Target="../media/media2.mpeg"/><Relationship Id="rId5" Type="http://schemas.openxmlformats.org/officeDocument/2006/relationships/image" Target="../media/image19.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ootage Background Gold Bokeh and Lights.mpe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
        <p:nvSpPr>
          <p:cNvPr id="3" name="ZoneTexte 2"/>
          <p:cNvSpPr txBox="1"/>
          <p:nvPr/>
        </p:nvSpPr>
        <p:spPr>
          <a:xfrm>
            <a:off x="2077475" y="843558"/>
            <a:ext cx="4937319" cy="2123658"/>
          </a:xfrm>
          <a:prstGeom prst="rect">
            <a:avLst/>
          </a:prstGeom>
          <a:noFill/>
        </p:spPr>
        <p:txBody>
          <a:bodyPr wrap="square" rtlCol="0">
            <a:spAutoFit/>
          </a:bodyPr>
          <a:lstStyle/>
          <a:p>
            <a:pPr algn="ctr"/>
            <a:r>
              <a:rPr lang="fr-FR" sz="4400" i="1" dirty="0" smtClean="0">
                <a:solidFill>
                  <a:schemeClr val="bg1"/>
                </a:solidFill>
                <a:effectLst>
                  <a:outerShdw blurRad="38100" dist="38100" dir="2700000" algn="tl">
                    <a:srgbClr val="000000">
                      <a:alpha val="43137"/>
                    </a:srgbClr>
                  </a:outerShdw>
                </a:effectLst>
                <a:latin typeface="Trueno" pitchFamily="50" charset="0"/>
              </a:rPr>
              <a:t>Le Calendrier</a:t>
            </a:r>
          </a:p>
          <a:p>
            <a:pPr algn="ctr"/>
            <a:r>
              <a:rPr lang="fr-FR" sz="4400" i="1" dirty="0" smtClean="0">
                <a:solidFill>
                  <a:schemeClr val="bg1"/>
                </a:solidFill>
                <a:effectLst>
                  <a:outerShdw blurRad="38100" dist="38100" dir="2700000" algn="tl">
                    <a:srgbClr val="000000">
                      <a:alpha val="43137"/>
                    </a:srgbClr>
                  </a:outerShdw>
                </a:effectLst>
                <a:latin typeface="Trueno" pitchFamily="50" charset="0"/>
              </a:rPr>
              <a:t>De</a:t>
            </a:r>
          </a:p>
          <a:p>
            <a:pPr algn="ctr"/>
            <a:r>
              <a:rPr lang="fr-FR" sz="4400" i="1" dirty="0" smtClean="0">
                <a:solidFill>
                  <a:schemeClr val="bg1"/>
                </a:solidFill>
                <a:effectLst>
                  <a:outerShdw blurRad="38100" dist="38100" dir="2700000" algn="tl">
                    <a:srgbClr val="000000">
                      <a:alpha val="43137"/>
                    </a:srgbClr>
                  </a:outerShdw>
                </a:effectLst>
                <a:latin typeface="Trueno" pitchFamily="50" charset="0"/>
              </a:rPr>
              <a:t>l’Alliance</a:t>
            </a:r>
            <a:endParaRPr lang="fr-FR" sz="4400" i="1" dirty="0">
              <a:solidFill>
                <a:schemeClr val="bg1"/>
              </a:solidFill>
              <a:effectLst>
                <a:outerShdw blurRad="38100" dist="38100" dir="2700000" algn="tl">
                  <a:srgbClr val="000000">
                    <a:alpha val="43137"/>
                  </a:srgbClr>
                </a:outerShdw>
              </a:effectLst>
              <a:latin typeface="Trueno" pitchFamily="50" charset="0"/>
            </a:endParaRPr>
          </a:p>
        </p:txBody>
      </p:sp>
    </p:spTree>
    <p:extLst>
      <p:ext uri="{BB962C8B-B14F-4D97-AF65-F5344CB8AC3E}">
        <p14:creationId xmlns:p14="http://schemas.microsoft.com/office/powerpoint/2010/main" val="2592733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40" fill="hold"/>
                                        <p:tgtEl>
                                          <p:spTgt spid="4"/>
                                        </p:tgtEl>
                                      </p:cBhvr>
                                    </p:cmd>
                                  </p:childTnLst>
                                </p:cTn>
                              </p:par>
                              <p:par>
                                <p:cTn id="7" presetID="42" presetClass="entr" presetSubtype="0" fill="hold" grpId="0" nodeType="withEffect">
                                  <p:stCondLst>
                                    <p:cond delay="100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3000"/>
                                        <p:tgtEl>
                                          <p:spTgt spid="3"/>
                                        </p:tgtEl>
                                      </p:cBhvr>
                                    </p:animEffect>
                                    <p:anim calcmode="lin" valueType="num">
                                      <p:cBhvr>
                                        <p:cTn id="10" dur="3000" fill="hold"/>
                                        <p:tgtEl>
                                          <p:spTgt spid="3"/>
                                        </p:tgtEl>
                                        <p:attrNameLst>
                                          <p:attrName>ppt_x</p:attrName>
                                        </p:attrNameLst>
                                      </p:cBhvr>
                                      <p:tavLst>
                                        <p:tav tm="0">
                                          <p:val>
                                            <p:strVal val="#ppt_x"/>
                                          </p:val>
                                        </p:tav>
                                        <p:tav tm="100000">
                                          <p:val>
                                            <p:strVal val="#ppt_x"/>
                                          </p:val>
                                        </p:tav>
                                      </p:tavLst>
                                    </p:anim>
                                    <p:anim calcmode="lin" valueType="num">
                                      <p:cBhvr>
                                        <p:cTn id="11" dur="3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28" y="0"/>
            <a:ext cx="9153228"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Espace réservé du numéro de diapositive 4"/>
          <p:cNvSpPr>
            <a:spLocks noGrp="1"/>
          </p:cNvSpPr>
          <p:nvPr>
            <p:ph type="sldNum" sz="quarter" idx="12"/>
          </p:nvPr>
        </p:nvSpPr>
        <p:spPr/>
        <p:txBody>
          <a:bodyPr/>
          <a:lstStyle/>
          <a:p>
            <a:fld id="{98D6C185-7D06-44FC-AF34-DEB24118C82E}" type="slidenum">
              <a:rPr lang="fr-FR" smtClean="0"/>
              <a:t>10</a:t>
            </a:fld>
            <a:endParaRPr lang="fr-FR" dirty="0"/>
          </a:p>
        </p:txBody>
      </p:sp>
      <p:sp>
        <p:nvSpPr>
          <p:cNvPr id="3" name="Rectangle 2"/>
          <p:cNvSpPr/>
          <p:nvPr/>
        </p:nvSpPr>
        <p:spPr>
          <a:xfrm>
            <a:off x="115863" y="319783"/>
            <a:ext cx="8856984" cy="646331"/>
          </a:xfrm>
          <a:prstGeom prst="rect">
            <a:avLst/>
          </a:prstGeom>
        </p:spPr>
        <p:txBody>
          <a:bodyPr wrap="square">
            <a:spAutoFit/>
          </a:bodyPr>
          <a:lstStyle/>
          <a:p>
            <a:pPr algn="ctr"/>
            <a:r>
              <a:rPr lang="fr-FR" dirty="0">
                <a:latin typeface="Arial" panose="020B0604020202020204" pitchFamily="34" charset="0"/>
                <a:cs typeface="Arial" panose="020B0604020202020204" pitchFamily="34" charset="0"/>
              </a:rPr>
              <a:t>Introduction sur les 4 termes &lt;</a:t>
            </a:r>
            <a:r>
              <a:rPr lang="fr-FR" dirty="0" err="1">
                <a:solidFill>
                  <a:srgbClr val="7030A0"/>
                </a:solidFill>
                <a:latin typeface="Arial" panose="020B0604020202020204" pitchFamily="34" charset="0"/>
                <a:cs typeface="Arial" panose="020B0604020202020204" pitchFamily="34" charset="0"/>
              </a:rPr>
              <a:t>tohuw</a:t>
            </a:r>
            <a:r>
              <a:rPr lang="fr-FR" dirty="0">
                <a:latin typeface="Arial" panose="020B0604020202020204" pitchFamily="34" charset="0"/>
                <a:cs typeface="Arial" panose="020B0604020202020204" pitchFamily="34" charset="0"/>
              </a:rPr>
              <a:t>&gt;, &lt;</a:t>
            </a:r>
            <a:r>
              <a:rPr lang="fr-FR" dirty="0" err="1">
                <a:solidFill>
                  <a:schemeClr val="accent6">
                    <a:lumMod val="75000"/>
                  </a:schemeClr>
                </a:solidFill>
                <a:latin typeface="Arial" panose="020B0604020202020204" pitchFamily="34" charset="0"/>
                <a:cs typeface="Arial" panose="020B0604020202020204" pitchFamily="34" charset="0"/>
              </a:rPr>
              <a:t>bohuw</a:t>
            </a:r>
            <a:r>
              <a:rPr lang="fr-FR" dirty="0">
                <a:latin typeface="Arial" panose="020B0604020202020204" pitchFamily="34" charset="0"/>
                <a:cs typeface="Arial" panose="020B0604020202020204" pitchFamily="34" charset="0"/>
              </a:rPr>
              <a:t>&gt;, &lt;</a:t>
            </a:r>
            <a:r>
              <a:rPr lang="fr-FR" dirty="0" err="1">
                <a:solidFill>
                  <a:srgbClr val="00B0F0"/>
                </a:solidFill>
                <a:latin typeface="Arial" panose="020B0604020202020204" pitchFamily="34" charset="0"/>
                <a:cs typeface="Arial" panose="020B0604020202020204" pitchFamily="34" charset="0"/>
              </a:rPr>
              <a:t>choshek</a:t>
            </a:r>
            <a:r>
              <a:rPr lang="fr-FR" dirty="0">
                <a:latin typeface="Arial" panose="020B0604020202020204" pitchFamily="34" charset="0"/>
                <a:cs typeface="Arial" panose="020B0604020202020204" pitchFamily="34" charset="0"/>
              </a:rPr>
              <a:t>&gt; et &lt;</a:t>
            </a:r>
            <a:r>
              <a:rPr lang="fr-FR" dirty="0" err="1">
                <a:solidFill>
                  <a:srgbClr val="00B050"/>
                </a:solidFill>
                <a:latin typeface="Arial" panose="020B0604020202020204" pitchFamily="34" charset="0"/>
                <a:cs typeface="Arial" panose="020B0604020202020204" pitchFamily="34" charset="0"/>
              </a:rPr>
              <a:t>tehown</a:t>
            </a:r>
            <a:r>
              <a:rPr lang="fr-FR" dirty="0">
                <a:latin typeface="Arial" panose="020B0604020202020204" pitchFamily="34" charset="0"/>
                <a:cs typeface="Arial" panose="020B0604020202020204" pitchFamily="34" charset="0"/>
              </a:rPr>
              <a:t>&gt; de Ge </a:t>
            </a:r>
            <a:r>
              <a:rPr lang="fr-FR" dirty="0" smtClean="0">
                <a:latin typeface="Arial" panose="020B0604020202020204" pitchFamily="34" charset="0"/>
                <a:cs typeface="Arial" panose="020B0604020202020204" pitchFamily="34" charset="0"/>
              </a:rPr>
              <a:t>2.1</a:t>
            </a:r>
            <a:r>
              <a:rPr lang="fr-FR" dirty="0" smtClean="0">
                <a:solidFill>
                  <a:srgbClr val="FF0000"/>
                </a:solidFill>
                <a:latin typeface="Arial" panose="020B0604020202020204" pitchFamily="34" charset="0"/>
                <a:cs typeface="Arial" panose="020B0604020202020204" pitchFamily="34" charset="0"/>
              </a:rPr>
              <a:t>a</a:t>
            </a:r>
          </a:p>
          <a:p>
            <a:pPr algn="ctr"/>
            <a:r>
              <a:rPr lang="fr-FR" dirty="0">
                <a:latin typeface="Arial" panose="020B0604020202020204" pitchFamily="34" charset="0"/>
                <a:cs typeface="Arial" panose="020B0604020202020204" pitchFamily="34" charset="0"/>
              </a:rPr>
              <a:t>« Or la terre était </a:t>
            </a:r>
            <a:r>
              <a:rPr lang="fr-FR" dirty="0">
                <a:solidFill>
                  <a:srgbClr val="7030A0"/>
                </a:solidFill>
                <a:latin typeface="Arial" panose="020B0604020202020204" pitchFamily="34" charset="0"/>
                <a:cs typeface="Arial" panose="020B0604020202020204" pitchFamily="34" charset="0"/>
              </a:rPr>
              <a:t>informe</a:t>
            </a:r>
            <a:r>
              <a:rPr lang="fr-FR" dirty="0">
                <a:latin typeface="Arial" panose="020B0604020202020204" pitchFamily="34" charset="0"/>
                <a:cs typeface="Arial" panose="020B0604020202020204" pitchFamily="34" charset="0"/>
              </a:rPr>
              <a:t> et </a:t>
            </a:r>
            <a:r>
              <a:rPr lang="fr-FR" dirty="0">
                <a:solidFill>
                  <a:schemeClr val="accent6">
                    <a:lumMod val="75000"/>
                  </a:schemeClr>
                </a:solidFill>
                <a:latin typeface="Arial" panose="020B0604020202020204" pitchFamily="34" charset="0"/>
                <a:cs typeface="Arial" panose="020B0604020202020204" pitchFamily="34" charset="0"/>
              </a:rPr>
              <a:t>vide</a:t>
            </a:r>
            <a:r>
              <a:rPr lang="fr-FR" dirty="0">
                <a:latin typeface="Arial" panose="020B0604020202020204" pitchFamily="34" charset="0"/>
                <a:cs typeface="Arial" panose="020B0604020202020204" pitchFamily="34" charset="0"/>
              </a:rPr>
              <a:t>, et les </a:t>
            </a:r>
            <a:r>
              <a:rPr lang="fr-FR" dirty="0">
                <a:solidFill>
                  <a:srgbClr val="00B0F0"/>
                </a:solidFill>
                <a:latin typeface="Arial" panose="020B0604020202020204" pitchFamily="34" charset="0"/>
                <a:cs typeface="Arial" panose="020B0604020202020204" pitchFamily="34" charset="0"/>
              </a:rPr>
              <a:t>ténèbres</a:t>
            </a:r>
            <a:r>
              <a:rPr lang="fr-FR" dirty="0">
                <a:latin typeface="Arial" panose="020B0604020202020204" pitchFamily="34" charset="0"/>
                <a:cs typeface="Arial" panose="020B0604020202020204" pitchFamily="34" charset="0"/>
              </a:rPr>
              <a:t> étaient à la surface de l'</a:t>
            </a:r>
            <a:r>
              <a:rPr lang="fr-FR" dirty="0">
                <a:solidFill>
                  <a:srgbClr val="00B050"/>
                </a:solidFill>
                <a:latin typeface="Arial" panose="020B0604020202020204" pitchFamily="34" charset="0"/>
                <a:cs typeface="Arial" panose="020B0604020202020204" pitchFamily="34" charset="0"/>
              </a:rPr>
              <a:t>abîme</a:t>
            </a:r>
            <a:r>
              <a:rPr lang="fr-FR" dirty="0">
                <a:latin typeface="Arial" panose="020B0604020202020204" pitchFamily="34" charset="0"/>
                <a:cs typeface="Arial" panose="020B0604020202020204" pitchFamily="34" charset="0"/>
              </a:rPr>
              <a:t>»</a:t>
            </a:r>
          </a:p>
        </p:txBody>
      </p:sp>
      <p:sp>
        <p:nvSpPr>
          <p:cNvPr id="4" name="Rectangle 3"/>
          <p:cNvSpPr/>
          <p:nvPr/>
        </p:nvSpPr>
        <p:spPr>
          <a:xfrm>
            <a:off x="251520" y="1279089"/>
            <a:ext cx="8712968" cy="584775"/>
          </a:xfrm>
          <a:prstGeom prst="rect">
            <a:avLst/>
          </a:prstGeom>
        </p:spPr>
        <p:txBody>
          <a:bodyPr wrap="square">
            <a:spAutoFit/>
          </a:bodyPr>
          <a:lstStyle/>
          <a:p>
            <a:r>
              <a:rPr lang="fr-FR" sz="1600" dirty="0">
                <a:latin typeface="Arial" panose="020B0604020202020204" pitchFamily="34" charset="0"/>
                <a:cs typeface="Arial" panose="020B0604020202020204" pitchFamily="34" charset="0"/>
              </a:rPr>
              <a:t>→</a:t>
            </a:r>
            <a:r>
              <a:rPr lang="fr-FR" sz="1600" dirty="0">
                <a:solidFill>
                  <a:srgbClr val="7030A0"/>
                </a:solidFill>
                <a:latin typeface="Arial" panose="020B0604020202020204" pitchFamily="34" charset="0"/>
                <a:cs typeface="Arial" panose="020B0604020202020204" pitchFamily="34" charset="0"/>
              </a:rPr>
              <a:t>informe</a:t>
            </a:r>
            <a:r>
              <a:rPr lang="fr-FR" sz="1600" dirty="0">
                <a:latin typeface="Arial" panose="020B0604020202020204" pitchFamily="34" charset="0"/>
                <a:cs typeface="Arial" panose="020B0604020202020204" pitchFamily="34" charset="0"/>
              </a:rPr>
              <a:t> </a:t>
            </a:r>
            <a:r>
              <a:rPr lang="fr-FR" sz="1600" dirty="0" smtClean="0">
                <a:latin typeface="Arial" panose="020B0604020202020204" pitchFamily="34" charset="0"/>
                <a:cs typeface="Arial" panose="020B0604020202020204" pitchFamily="34" charset="0"/>
              </a:rPr>
              <a:t>&lt;</a:t>
            </a:r>
            <a:r>
              <a:rPr lang="fr-FR" sz="1600" dirty="0" err="1" smtClean="0">
                <a:solidFill>
                  <a:srgbClr val="7030A0"/>
                </a:solidFill>
                <a:latin typeface="Arial" panose="020B0604020202020204" pitchFamily="34" charset="0"/>
                <a:cs typeface="Arial" panose="020B0604020202020204" pitchFamily="34" charset="0"/>
              </a:rPr>
              <a:t>tohuw</a:t>
            </a:r>
            <a:r>
              <a:rPr lang="fr-FR" sz="1600" dirty="0">
                <a:latin typeface="Arial" panose="020B0604020202020204" pitchFamily="34" charset="0"/>
                <a:cs typeface="Arial" panose="020B0604020202020204" pitchFamily="34" charset="0"/>
              </a:rPr>
              <a:t>&gt; 8414 : une </a:t>
            </a:r>
            <a:r>
              <a:rPr lang="fr-FR" sz="1600" u="sng" dirty="0">
                <a:latin typeface="Arial" panose="020B0604020202020204" pitchFamily="34" charset="0"/>
                <a:cs typeface="Arial" panose="020B0604020202020204" pitchFamily="34" charset="0"/>
              </a:rPr>
              <a:t>terre dévastée</a:t>
            </a:r>
            <a:r>
              <a:rPr lang="fr-FR" sz="1600" dirty="0">
                <a:latin typeface="Arial" panose="020B0604020202020204" pitchFamily="34" charset="0"/>
                <a:cs typeface="Arial" panose="020B0604020202020204" pitchFamily="34" charset="0"/>
              </a:rPr>
              <a:t> (comme un </a:t>
            </a:r>
            <a:r>
              <a:rPr lang="fr-FR" sz="1600" u="sng" dirty="0">
                <a:latin typeface="Arial" panose="020B0604020202020204" pitchFamily="34" charset="0"/>
                <a:cs typeface="Arial" panose="020B0604020202020204" pitchFamily="34" charset="0"/>
              </a:rPr>
              <a:t>désert</a:t>
            </a:r>
            <a:r>
              <a:rPr lang="fr-FR" sz="1600" dirty="0">
                <a:latin typeface="Arial" panose="020B0604020202020204" pitchFamily="34" charset="0"/>
                <a:cs typeface="Arial" panose="020B0604020202020204" pitchFamily="34" charset="0"/>
              </a:rPr>
              <a:t>), quelque chose </a:t>
            </a:r>
            <a:r>
              <a:rPr lang="fr-FR" sz="1600" u="sng" dirty="0">
                <a:latin typeface="Arial" panose="020B0604020202020204" pitchFamily="34" charset="0"/>
                <a:cs typeface="Arial" panose="020B0604020202020204" pitchFamily="34" charset="0"/>
              </a:rPr>
              <a:t>sans valeur</a:t>
            </a:r>
            <a:r>
              <a:rPr lang="fr-FR" sz="1600" dirty="0">
                <a:latin typeface="Arial" panose="020B0604020202020204" pitchFamily="34" charset="0"/>
                <a:cs typeface="Arial" panose="020B0604020202020204" pitchFamily="34" charset="0"/>
              </a:rPr>
              <a:t>, quelque chose de </a:t>
            </a:r>
            <a:r>
              <a:rPr lang="fr-FR" sz="1600" u="sng" dirty="0">
                <a:latin typeface="Arial" panose="020B0604020202020204" pitchFamily="34" charset="0"/>
                <a:cs typeface="Arial" panose="020B0604020202020204" pitchFamily="34" charset="0"/>
              </a:rPr>
              <a:t>vain</a:t>
            </a:r>
            <a:r>
              <a:rPr lang="fr-FR" sz="1600" dirty="0">
                <a:latin typeface="Arial" panose="020B0604020202020204" pitchFamily="34" charset="0"/>
                <a:cs typeface="Arial" panose="020B0604020202020204" pitchFamily="34" charset="0"/>
              </a:rPr>
              <a:t>, espace </a:t>
            </a:r>
            <a:r>
              <a:rPr lang="fr-FR" sz="1600" u="sng" dirty="0">
                <a:latin typeface="Arial" panose="020B0604020202020204" pitchFamily="34" charset="0"/>
                <a:cs typeface="Arial" panose="020B0604020202020204" pitchFamily="34" charset="0"/>
              </a:rPr>
              <a:t>vide</a:t>
            </a:r>
            <a:r>
              <a:rPr lang="fr-FR" sz="1600" dirty="0">
                <a:latin typeface="Arial" panose="020B0604020202020204" pitchFamily="34" charset="0"/>
                <a:cs typeface="Arial" panose="020B0604020202020204" pitchFamily="34" charset="0"/>
              </a:rPr>
              <a:t>, </a:t>
            </a:r>
            <a:r>
              <a:rPr lang="fr-FR" sz="1600" u="sng" dirty="0">
                <a:latin typeface="Arial" panose="020B0604020202020204" pitchFamily="34" charset="0"/>
                <a:cs typeface="Arial" panose="020B0604020202020204" pitchFamily="34" charset="0"/>
              </a:rPr>
              <a:t>informe</a:t>
            </a:r>
            <a:r>
              <a:rPr lang="fr-FR" sz="1600" dirty="0">
                <a:latin typeface="Arial" panose="020B0604020202020204" pitchFamily="34" charset="0"/>
                <a:cs typeface="Arial" panose="020B0604020202020204" pitchFamily="34" charset="0"/>
              </a:rPr>
              <a:t>, espace de </a:t>
            </a:r>
            <a:r>
              <a:rPr lang="fr-FR" sz="1600" u="sng" dirty="0">
                <a:latin typeface="Arial" panose="020B0604020202020204" pitchFamily="34" charset="0"/>
                <a:cs typeface="Arial" panose="020B0604020202020204" pitchFamily="34" charset="0"/>
              </a:rPr>
              <a:t>chaos</a:t>
            </a:r>
            <a:r>
              <a:rPr lang="fr-FR" sz="1600" dirty="0">
                <a:latin typeface="Arial" panose="020B0604020202020204" pitchFamily="34" charset="0"/>
                <a:cs typeface="Arial" panose="020B0604020202020204" pitchFamily="34" charset="0"/>
              </a:rPr>
              <a:t>, </a:t>
            </a:r>
            <a:r>
              <a:rPr lang="fr-FR" sz="1600" u="sng" dirty="0">
                <a:latin typeface="Arial" panose="020B0604020202020204" pitchFamily="34" charset="0"/>
                <a:cs typeface="Arial" panose="020B0604020202020204" pitchFamily="34" charset="0"/>
              </a:rPr>
              <a:t>région sauvage</a:t>
            </a:r>
            <a:r>
              <a:rPr lang="fr-FR" sz="1600" dirty="0">
                <a:latin typeface="Arial" panose="020B0604020202020204" pitchFamily="34" charset="0"/>
                <a:cs typeface="Arial" panose="020B0604020202020204" pitchFamily="34" charset="0"/>
              </a:rPr>
              <a:t>.</a:t>
            </a:r>
          </a:p>
        </p:txBody>
      </p:sp>
      <p:sp>
        <p:nvSpPr>
          <p:cNvPr id="6" name="Rectangle 5"/>
          <p:cNvSpPr/>
          <p:nvPr/>
        </p:nvSpPr>
        <p:spPr>
          <a:xfrm>
            <a:off x="238361" y="1969066"/>
            <a:ext cx="8712968" cy="1077218"/>
          </a:xfrm>
          <a:prstGeom prst="rect">
            <a:avLst/>
          </a:prstGeom>
        </p:spPr>
        <p:txBody>
          <a:bodyPr wrap="square">
            <a:spAutoFit/>
          </a:bodyPr>
          <a:lstStyle/>
          <a:p>
            <a:r>
              <a:rPr lang="fr-FR" sz="1600" dirty="0">
                <a:latin typeface="Arial" panose="020B0604020202020204" pitchFamily="34" charset="0"/>
                <a:cs typeface="Arial" panose="020B0604020202020204" pitchFamily="34" charset="0"/>
              </a:rPr>
              <a:t>Notez que le terme &lt;</a:t>
            </a:r>
            <a:r>
              <a:rPr lang="fr-FR" sz="1600" dirty="0" err="1">
                <a:solidFill>
                  <a:srgbClr val="7030A0"/>
                </a:solidFill>
                <a:latin typeface="Arial" panose="020B0604020202020204" pitchFamily="34" charset="0"/>
                <a:cs typeface="Arial" panose="020B0604020202020204" pitchFamily="34" charset="0"/>
              </a:rPr>
              <a:t>tohuw</a:t>
            </a:r>
            <a:r>
              <a:rPr lang="fr-FR" sz="1600" dirty="0">
                <a:latin typeface="Arial" panose="020B0604020202020204" pitchFamily="34" charset="0"/>
                <a:cs typeface="Arial" panose="020B0604020202020204" pitchFamily="34" charset="0"/>
              </a:rPr>
              <a:t>&gt; n’est traduit que deux fois par </a:t>
            </a:r>
            <a:r>
              <a:rPr lang="fr-FR" sz="1600" dirty="0">
                <a:solidFill>
                  <a:srgbClr val="7030A0"/>
                </a:solidFill>
                <a:latin typeface="Arial" panose="020B0604020202020204" pitchFamily="34" charset="0"/>
                <a:cs typeface="Arial" panose="020B0604020202020204" pitchFamily="34" charset="0"/>
              </a:rPr>
              <a:t>informe</a:t>
            </a:r>
            <a:r>
              <a:rPr lang="fr-FR" sz="1600" dirty="0">
                <a:latin typeface="Arial" panose="020B0604020202020204" pitchFamily="34" charset="0"/>
                <a:cs typeface="Arial" panose="020B0604020202020204" pitchFamily="34" charset="0"/>
              </a:rPr>
              <a:t>, en Ge </a:t>
            </a:r>
            <a:r>
              <a:rPr lang="fr-FR" sz="1600" dirty="0" smtClean="0">
                <a:latin typeface="Arial" panose="020B0604020202020204" pitchFamily="34" charset="0"/>
                <a:cs typeface="Arial" panose="020B0604020202020204" pitchFamily="34" charset="0"/>
              </a:rPr>
              <a:t>2.1 </a:t>
            </a:r>
            <a:r>
              <a:rPr lang="fr-FR" sz="1600" dirty="0">
                <a:latin typeface="Arial" panose="020B0604020202020204" pitchFamily="34" charset="0"/>
                <a:cs typeface="Arial" panose="020B0604020202020204" pitchFamily="34" charset="0"/>
              </a:rPr>
              <a:t>et en </a:t>
            </a:r>
            <a:r>
              <a:rPr lang="fr-FR" sz="1600" dirty="0" err="1">
                <a:latin typeface="Arial" panose="020B0604020202020204" pitchFamily="34" charset="0"/>
                <a:cs typeface="Arial" panose="020B0604020202020204" pitchFamily="34" charset="0"/>
              </a:rPr>
              <a:t>Jer</a:t>
            </a:r>
            <a:r>
              <a:rPr lang="fr-FR" sz="1600" dirty="0">
                <a:latin typeface="Arial" panose="020B0604020202020204" pitchFamily="34" charset="0"/>
                <a:cs typeface="Arial" panose="020B0604020202020204" pitchFamily="34" charset="0"/>
              </a:rPr>
              <a:t> 4.23 : « Je regarde la terre, et voici elle est </a:t>
            </a:r>
            <a:r>
              <a:rPr lang="fr-FR" sz="1600" dirty="0">
                <a:solidFill>
                  <a:srgbClr val="7030A0"/>
                </a:solidFill>
                <a:latin typeface="Arial" panose="020B0604020202020204" pitchFamily="34" charset="0"/>
                <a:cs typeface="Arial" panose="020B0604020202020204" pitchFamily="34" charset="0"/>
              </a:rPr>
              <a:t>informe</a:t>
            </a:r>
            <a:r>
              <a:rPr lang="fr-FR" sz="1600" dirty="0">
                <a:latin typeface="Arial" panose="020B0604020202020204" pitchFamily="34" charset="0"/>
                <a:cs typeface="Arial" panose="020B0604020202020204" pitchFamily="34" charset="0"/>
              </a:rPr>
              <a:t> et </a:t>
            </a:r>
            <a:r>
              <a:rPr lang="fr-FR" sz="1600" dirty="0">
                <a:solidFill>
                  <a:schemeClr val="accent6">
                    <a:lumMod val="75000"/>
                  </a:schemeClr>
                </a:solidFill>
                <a:latin typeface="Arial" panose="020B0604020202020204" pitchFamily="34" charset="0"/>
                <a:cs typeface="Arial" panose="020B0604020202020204" pitchFamily="34" charset="0"/>
              </a:rPr>
              <a:t>vide</a:t>
            </a:r>
            <a:r>
              <a:rPr lang="fr-FR" sz="1600" dirty="0">
                <a:latin typeface="Arial" panose="020B0604020202020204" pitchFamily="34" charset="0"/>
                <a:cs typeface="Arial" panose="020B0604020202020204" pitchFamily="34" charset="0"/>
              </a:rPr>
              <a:t>; et les cieux, et leur </a:t>
            </a:r>
            <a:r>
              <a:rPr lang="fr-FR" sz="1600" dirty="0" smtClean="0">
                <a:latin typeface="Arial" panose="020B0604020202020204" pitchFamily="34" charset="0"/>
                <a:cs typeface="Arial" panose="020B0604020202020204" pitchFamily="34" charset="0"/>
              </a:rPr>
              <a:t>lumière n'est </a:t>
            </a:r>
            <a:r>
              <a:rPr lang="fr-FR" sz="1600" dirty="0">
                <a:latin typeface="Arial" panose="020B0604020202020204" pitchFamily="34" charset="0"/>
                <a:cs typeface="Arial" panose="020B0604020202020204" pitchFamily="34" charset="0"/>
              </a:rPr>
              <a:t>plus. </a:t>
            </a:r>
            <a:r>
              <a:rPr lang="fr-FR" sz="1600" dirty="0" smtClean="0">
                <a:latin typeface="Arial" panose="020B0604020202020204" pitchFamily="34" charset="0"/>
                <a:cs typeface="Arial" panose="020B0604020202020204" pitchFamily="34" charset="0"/>
              </a:rPr>
              <a:t>»</a:t>
            </a:r>
          </a:p>
          <a:p>
            <a:r>
              <a:rPr lang="fr-FR" sz="1600" dirty="0">
                <a:latin typeface="Arial" panose="020B0604020202020204" pitchFamily="34" charset="0"/>
                <a:cs typeface="Arial" panose="020B0604020202020204" pitchFamily="34" charset="0"/>
              </a:rPr>
              <a:t>Le passage cité ici concerne la condition de la terre à la fin des temps.</a:t>
            </a:r>
          </a:p>
          <a:p>
            <a:endParaRPr lang="fr-FR" sz="1600" dirty="0">
              <a:latin typeface="Arial" panose="020B0604020202020204" pitchFamily="34" charset="0"/>
              <a:cs typeface="Arial" panose="020B0604020202020204" pitchFamily="34" charset="0"/>
            </a:endParaRPr>
          </a:p>
        </p:txBody>
      </p:sp>
      <p:sp>
        <p:nvSpPr>
          <p:cNvPr id="7" name="Rectangle 6"/>
          <p:cNvSpPr/>
          <p:nvPr/>
        </p:nvSpPr>
        <p:spPr>
          <a:xfrm>
            <a:off x="225211" y="2815360"/>
            <a:ext cx="8712968" cy="1323439"/>
          </a:xfrm>
          <a:prstGeom prst="rect">
            <a:avLst/>
          </a:prstGeom>
        </p:spPr>
        <p:txBody>
          <a:bodyPr wrap="square">
            <a:spAutoFit/>
          </a:bodyPr>
          <a:lstStyle/>
          <a:p>
            <a:r>
              <a:rPr lang="fr-FR" sz="1600" dirty="0" smtClean="0">
                <a:latin typeface="Arial" panose="020B0604020202020204" pitchFamily="34" charset="0"/>
                <a:cs typeface="Arial" panose="020B0604020202020204" pitchFamily="34" charset="0"/>
              </a:rPr>
              <a:t>Esaïe </a:t>
            </a:r>
            <a:r>
              <a:rPr lang="fr-FR" sz="1600" dirty="0">
                <a:latin typeface="Arial" panose="020B0604020202020204" pitchFamily="34" charset="0"/>
                <a:cs typeface="Arial" panose="020B0604020202020204" pitchFamily="34" charset="0"/>
              </a:rPr>
              <a:t>(46.9/10) déclare que nous pouvons connaitre la fin dès le début </a:t>
            </a:r>
            <a:r>
              <a:rPr lang="fr-FR" sz="1600" dirty="0" smtClean="0">
                <a:latin typeface="Arial" panose="020B0604020202020204" pitchFamily="34" charset="0"/>
                <a:cs typeface="Arial" panose="020B0604020202020204" pitchFamily="34" charset="0"/>
              </a:rPr>
              <a:t>:</a:t>
            </a:r>
          </a:p>
          <a:p>
            <a:pPr algn="just"/>
            <a:r>
              <a:rPr lang="fr-FR" sz="1600" dirty="0" smtClean="0">
                <a:latin typeface="Arial" panose="020B0604020202020204" pitchFamily="34" charset="0"/>
                <a:cs typeface="Arial" panose="020B0604020202020204" pitchFamily="34" charset="0"/>
              </a:rPr>
              <a:t>« </a:t>
            </a:r>
            <a:r>
              <a:rPr lang="fr-FR" sz="1600" dirty="0">
                <a:latin typeface="Arial" panose="020B0604020202020204" pitchFamily="34" charset="0"/>
                <a:cs typeface="Arial" panose="020B0604020202020204" pitchFamily="34" charset="0"/>
              </a:rPr>
              <a:t>Rappelez-vous les premières choses, celles des temps anciens; car je suis YHWH, et il n'y en a point d'autre; je suis YHWH, et il n'y en a point comme moi; </a:t>
            </a:r>
            <a:r>
              <a:rPr lang="fr-FR" sz="1600" u="sng" dirty="0">
                <a:latin typeface="Arial" panose="020B0604020202020204" pitchFamily="34" charset="0"/>
                <a:cs typeface="Arial" panose="020B0604020202020204" pitchFamily="34" charset="0"/>
              </a:rPr>
              <a:t>j'annonce dès le commencement ce qui doit arriver</a:t>
            </a:r>
            <a:r>
              <a:rPr lang="fr-FR" sz="1600" dirty="0">
                <a:latin typeface="Arial" panose="020B0604020202020204" pitchFamily="34" charset="0"/>
                <a:cs typeface="Arial" panose="020B0604020202020204" pitchFamily="34" charset="0"/>
              </a:rPr>
              <a:t>, et longtemps d'avance ce qui n'est pas fait encore; je dis : mon dessein tiendra, et j'exécuterai toute ma volonté. »</a:t>
            </a:r>
          </a:p>
        </p:txBody>
      </p:sp>
    </p:spTree>
    <p:extLst>
      <p:ext uri="{BB962C8B-B14F-4D97-AF65-F5344CB8AC3E}">
        <p14:creationId xmlns:p14="http://schemas.microsoft.com/office/powerpoint/2010/main" val="2592270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28" y="0"/>
            <a:ext cx="9153228"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Espace réservé du numéro de diapositive 4"/>
          <p:cNvSpPr>
            <a:spLocks noGrp="1"/>
          </p:cNvSpPr>
          <p:nvPr>
            <p:ph type="sldNum" sz="quarter" idx="12"/>
          </p:nvPr>
        </p:nvSpPr>
        <p:spPr/>
        <p:txBody>
          <a:bodyPr/>
          <a:lstStyle/>
          <a:p>
            <a:fld id="{98D6C185-7D06-44FC-AF34-DEB24118C82E}" type="slidenum">
              <a:rPr lang="fr-FR" smtClean="0"/>
              <a:t>11</a:t>
            </a:fld>
            <a:endParaRPr lang="fr-FR"/>
          </a:p>
        </p:txBody>
      </p:sp>
      <p:sp>
        <p:nvSpPr>
          <p:cNvPr id="3" name="Rectangle 2"/>
          <p:cNvSpPr/>
          <p:nvPr/>
        </p:nvSpPr>
        <p:spPr>
          <a:xfrm>
            <a:off x="115863" y="319783"/>
            <a:ext cx="8856984" cy="646331"/>
          </a:xfrm>
          <a:prstGeom prst="rect">
            <a:avLst/>
          </a:prstGeom>
        </p:spPr>
        <p:txBody>
          <a:bodyPr wrap="square">
            <a:spAutoFit/>
          </a:bodyPr>
          <a:lstStyle/>
          <a:p>
            <a:pPr algn="ctr"/>
            <a:r>
              <a:rPr lang="fr-FR" dirty="0">
                <a:latin typeface="Arial" panose="020B0604020202020204" pitchFamily="34" charset="0"/>
                <a:cs typeface="Arial" panose="020B0604020202020204" pitchFamily="34" charset="0"/>
              </a:rPr>
              <a:t>Introduction sur les 4 termes &lt;</a:t>
            </a:r>
            <a:r>
              <a:rPr lang="fr-FR" dirty="0" err="1">
                <a:solidFill>
                  <a:srgbClr val="7030A0"/>
                </a:solidFill>
                <a:latin typeface="Arial" panose="020B0604020202020204" pitchFamily="34" charset="0"/>
                <a:cs typeface="Arial" panose="020B0604020202020204" pitchFamily="34" charset="0"/>
              </a:rPr>
              <a:t>tohuw</a:t>
            </a:r>
            <a:r>
              <a:rPr lang="fr-FR" dirty="0">
                <a:latin typeface="Arial" panose="020B0604020202020204" pitchFamily="34" charset="0"/>
                <a:cs typeface="Arial" panose="020B0604020202020204" pitchFamily="34" charset="0"/>
              </a:rPr>
              <a:t>&gt;, &lt;</a:t>
            </a:r>
            <a:r>
              <a:rPr lang="fr-FR" dirty="0" err="1">
                <a:solidFill>
                  <a:schemeClr val="accent6">
                    <a:lumMod val="75000"/>
                  </a:schemeClr>
                </a:solidFill>
                <a:latin typeface="Arial" panose="020B0604020202020204" pitchFamily="34" charset="0"/>
                <a:cs typeface="Arial" panose="020B0604020202020204" pitchFamily="34" charset="0"/>
              </a:rPr>
              <a:t>bohuw</a:t>
            </a:r>
            <a:r>
              <a:rPr lang="fr-FR" dirty="0">
                <a:latin typeface="Arial" panose="020B0604020202020204" pitchFamily="34" charset="0"/>
                <a:cs typeface="Arial" panose="020B0604020202020204" pitchFamily="34" charset="0"/>
              </a:rPr>
              <a:t>&gt;, &lt;</a:t>
            </a:r>
            <a:r>
              <a:rPr lang="fr-FR" dirty="0" err="1">
                <a:solidFill>
                  <a:srgbClr val="00B0F0"/>
                </a:solidFill>
                <a:latin typeface="Arial" panose="020B0604020202020204" pitchFamily="34" charset="0"/>
                <a:cs typeface="Arial" panose="020B0604020202020204" pitchFamily="34" charset="0"/>
              </a:rPr>
              <a:t>choshek</a:t>
            </a:r>
            <a:r>
              <a:rPr lang="fr-FR" dirty="0">
                <a:latin typeface="Arial" panose="020B0604020202020204" pitchFamily="34" charset="0"/>
                <a:cs typeface="Arial" panose="020B0604020202020204" pitchFamily="34" charset="0"/>
              </a:rPr>
              <a:t>&gt; et &lt;</a:t>
            </a:r>
            <a:r>
              <a:rPr lang="fr-FR" dirty="0" err="1">
                <a:solidFill>
                  <a:srgbClr val="00B050"/>
                </a:solidFill>
                <a:latin typeface="Arial" panose="020B0604020202020204" pitchFamily="34" charset="0"/>
                <a:cs typeface="Arial" panose="020B0604020202020204" pitchFamily="34" charset="0"/>
              </a:rPr>
              <a:t>tehown</a:t>
            </a:r>
            <a:r>
              <a:rPr lang="fr-FR" dirty="0">
                <a:latin typeface="Arial" panose="020B0604020202020204" pitchFamily="34" charset="0"/>
                <a:cs typeface="Arial" panose="020B0604020202020204" pitchFamily="34" charset="0"/>
              </a:rPr>
              <a:t>&gt; de Ge </a:t>
            </a:r>
            <a:r>
              <a:rPr lang="fr-FR" dirty="0" smtClean="0">
                <a:latin typeface="Arial" panose="020B0604020202020204" pitchFamily="34" charset="0"/>
                <a:cs typeface="Arial" panose="020B0604020202020204" pitchFamily="34" charset="0"/>
              </a:rPr>
              <a:t>2.1</a:t>
            </a:r>
            <a:r>
              <a:rPr lang="fr-FR" dirty="0" smtClean="0">
                <a:solidFill>
                  <a:srgbClr val="FF0000"/>
                </a:solidFill>
                <a:latin typeface="Arial" panose="020B0604020202020204" pitchFamily="34" charset="0"/>
                <a:cs typeface="Arial" panose="020B0604020202020204" pitchFamily="34" charset="0"/>
              </a:rPr>
              <a:t>a</a:t>
            </a:r>
          </a:p>
          <a:p>
            <a:pPr algn="ctr"/>
            <a:r>
              <a:rPr lang="fr-FR" dirty="0">
                <a:latin typeface="Arial" panose="020B0604020202020204" pitchFamily="34" charset="0"/>
                <a:cs typeface="Arial" panose="020B0604020202020204" pitchFamily="34" charset="0"/>
              </a:rPr>
              <a:t>« Or la terre était </a:t>
            </a:r>
            <a:r>
              <a:rPr lang="fr-FR" dirty="0">
                <a:solidFill>
                  <a:srgbClr val="7030A0"/>
                </a:solidFill>
                <a:latin typeface="Arial" panose="020B0604020202020204" pitchFamily="34" charset="0"/>
                <a:cs typeface="Arial" panose="020B0604020202020204" pitchFamily="34" charset="0"/>
              </a:rPr>
              <a:t>informe</a:t>
            </a:r>
            <a:r>
              <a:rPr lang="fr-FR" dirty="0">
                <a:latin typeface="Arial" panose="020B0604020202020204" pitchFamily="34" charset="0"/>
                <a:cs typeface="Arial" panose="020B0604020202020204" pitchFamily="34" charset="0"/>
              </a:rPr>
              <a:t> et </a:t>
            </a:r>
            <a:r>
              <a:rPr lang="fr-FR" dirty="0">
                <a:solidFill>
                  <a:schemeClr val="accent6">
                    <a:lumMod val="75000"/>
                  </a:schemeClr>
                </a:solidFill>
                <a:latin typeface="Arial" panose="020B0604020202020204" pitchFamily="34" charset="0"/>
                <a:cs typeface="Arial" panose="020B0604020202020204" pitchFamily="34" charset="0"/>
              </a:rPr>
              <a:t>vide</a:t>
            </a:r>
            <a:r>
              <a:rPr lang="fr-FR" dirty="0">
                <a:latin typeface="Arial" panose="020B0604020202020204" pitchFamily="34" charset="0"/>
                <a:cs typeface="Arial" panose="020B0604020202020204" pitchFamily="34" charset="0"/>
              </a:rPr>
              <a:t>, et les </a:t>
            </a:r>
            <a:r>
              <a:rPr lang="fr-FR" dirty="0">
                <a:solidFill>
                  <a:srgbClr val="00B0F0"/>
                </a:solidFill>
                <a:latin typeface="Arial" panose="020B0604020202020204" pitchFamily="34" charset="0"/>
                <a:cs typeface="Arial" panose="020B0604020202020204" pitchFamily="34" charset="0"/>
              </a:rPr>
              <a:t>ténèbres</a:t>
            </a:r>
            <a:r>
              <a:rPr lang="fr-FR" dirty="0">
                <a:latin typeface="Arial" panose="020B0604020202020204" pitchFamily="34" charset="0"/>
                <a:cs typeface="Arial" panose="020B0604020202020204" pitchFamily="34" charset="0"/>
              </a:rPr>
              <a:t> étaient à la surface de l'</a:t>
            </a:r>
            <a:r>
              <a:rPr lang="fr-FR" dirty="0">
                <a:solidFill>
                  <a:srgbClr val="00B050"/>
                </a:solidFill>
                <a:latin typeface="Arial" panose="020B0604020202020204" pitchFamily="34" charset="0"/>
                <a:cs typeface="Arial" panose="020B0604020202020204" pitchFamily="34" charset="0"/>
              </a:rPr>
              <a:t>abîme</a:t>
            </a:r>
            <a:r>
              <a:rPr lang="fr-FR" dirty="0">
                <a:latin typeface="Arial" panose="020B0604020202020204" pitchFamily="34" charset="0"/>
                <a:cs typeface="Arial" panose="020B0604020202020204" pitchFamily="34" charset="0"/>
              </a:rPr>
              <a:t>»</a:t>
            </a:r>
          </a:p>
        </p:txBody>
      </p:sp>
      <p:sp>
        <p:nvSpPr>
          <p:cNvPr id="4" name="Rectangle 3"/>
          <p:cNvSpPr/>
          <p:nvPr/>
        </p:nvSpPr>
        <p:spPr>
          <a:xfrm>
            <a:off x="251520" y="1279089"/>
            <a:ext cx="8712968" cy="584775"/>
          </a:xfrm>
          <a:prstGeom prst="rect">
            <a:avLst/>
          </a:prstGeom>
        </p:spPr>
        <p:txBody>
          <a:bodyPr wrap="square">
            <a:spAutoFit/>
          </a:bodyPr>
          <a:lstStyle/>
          <a:p>
            <a:r>
              <a:rPr lang="fr-FR" sz="1600" dirty="0">
                <a:latin typeface="Arial" panose="020B0604020202020204" pitchFamily="34" charset="0"/>
                <a:cs typeface="Arial" panose="020B0604020202020204" pitchFamily="34" charset="0"/>
              </a:rPr>
              <a:t>→</a:t>
            </a:r>
            <a:r>
              <a:rPr lang="fr-FR" sz="1600" dirty="0">
                <a:solidFill>
                  <a:schemeClr val="accent6">
                    <a:lumMod val="75000"/>
                  </a:schemeClr>
                </a:solidFill>
                <a:latin typeface="Arial" panose="020B0604020202020204" pitchFamily="34" charset="0"/>
                <a:cs typeface="Arial" panose="020B0604020202020204" pitchFamily="34" charset="0"/>
              </a:rPr>
              <a:t>vide</a:t>
            </a:r>
            <a:r>
              <a:rPr lang="fr-FR" sz="1600" dirty="0">
                <a:latin typeface="Arial" panose="020B0604020202020204" pitchFamily="34" charset="0"/>
                <a:cs typeface="Arial" panose="020B0604020202020204" pitchFamily="34" charset="0"/>
              </a:rPr>
              <a:t> &lt;</a:t>
            </a:r>
            <a:r>
              <a:rPr lang="fr-FR" sz="1600" dirty="0" err="1">
                <a:solidFill>
                  <a:schemeClr val="accent6">
                    <a:lumMod val="75000"/>
                  </a:schemeClr>
                </a:solidFill>
                <a:latin typeface="Arial" panose="020B0604020202020204" pitchFamily="34" charset="0"/>
                <a:cs typeface="Arial" panose="020B0604020202020204" pitchFamily="34" charset="0"/>
              </a:rPr>
              <a:t>bohuw</a:t>
            </a:r>
            <a:r>
              <a:rPr lang="fr-FR" sz="1600" dirty="0">
                <a:latin typeface="Arial" panose="020B0604020202020204" pitchFamily="34" charset="0"/>
                <a:cs typeface="Arial" panose="020B0604020202020204" pitchFamily="34" charset="0"/>
              </a:rPr>
              <a:t>&gt; 922 : </a:t>
            </a:r>
            <a:r>
              <a:rPr lang="fr-FR" sz="1600" u="sng" dirty="0">
                <a:latin typeface="Arial" panose="020B0604020202020204" pitchFamily="34" charset="0"/>
                <a:cs typeface="Arial" panose="020B0604020202020204" pitchFamily="34" charset="0"/>
              </a:rPr>
              <a:t>vide</a:t>
            </a:r>
            <a:r>
              <a:rPr lang="fr-FR" sz="1600" dirty="0">
                <a:latin typeface="Arial" panose="020B0604020202020204" pitchFamily="34" charset="0"/>
                <a:cs typeface="Arial" panose="020B0604020202020204" pitchFamily="34" charset="0"/>
              </a:rPr>
              <a:t>, </a:t>
            </a:r>
            <a:r>
              <a:rPr lang="fr-FR" sz="1600" u="sng" dirty="0">
                <a:latin typeface="Arial" panose="020B0604020202020204" pitchFamily="34" charset="0"/>
                <a:cs typeface="Arial" panose="020B0604020202020204" pitchFamily="34" charset="0"/>
              </a:rPr>
              <a:t>vacuité</a:t>
            </a:r>
            <a:r>
              <a:rPr lang="fr-FR" sz="1600" dirty="0">
                <a:latin typeface="Arial" panose="020B0604020202020204" pitchFamily="34" charset="0"/>
                <a:cs typeface="Arial" panose="020B0604020202020204" pitchFamily="34" charset="0"/>
              </a:rPr>
              <a:t>, </a:t>
            </a:r>
            <a:r>
              <a:rPr lang="fr-FR" sz="1600" u="sng" dirty="0">
                <a:latin typeface="Arial" panose="020B0604020202020204" pitchFamily="34" charset="0"/>
                <a:cs typeface="Arial" panose="020B0604020202020204" pitchFamily="34" charset="0"/>
              </a:rPr>
              <a:t>destruction</a:t>
            </a:r>
          </a:p>
          <a:p>
            <a:endParaRPr lang="fr-FR" sz="1600" dirty="0">
              <a:latin typeface="Arial" panose="020B0604020202020204" pitchFamily="34" charset="0"/>
              <a:cs typeface="Arial" panose="020B0604020202020204" pitchFamily="34" charset="0"/>
            </a:endParaRPr>
          </a:p>
        </p:txBody>
      </p:sp>
      <p:sp>
        <p:nvSpPr>
          <p:cNvPr id="6" name="Rectangle 5"/>
          <p:cNvSpPr/>
          <p:nvPr/>
        </p:nvSpPr>
        <p:spPr>
          <a:xfrm>
            <a:off x="238361" y="1707654"/>
            <a:ext cx="8712968" cy="1077218"/>
          </a:xfrm>
          <a:prstGeom prst="rect">
            <a:avLst/>
          </a:prstGeom>
        </p:spPr>
        <p:txBody>
          <a:bodyPr wrap="square">
            <a:spAutoFit/>
          </a:bodyPr>
          <a:lstStyle/>
          <a:p>
            <a:r>
              <a:rPr lang="fr-FR" sz="1600" dirty="0">
                <a:latin typeface="Arial" panose="020B0604020202020204" pitchFamily="34" charset="0"/>
                <a:cs typeface="Arial" panose="020B0604020202020204" pitchFamily="34" charset="0"/>
              </a:rPr>
              <a:t>Notez que &lt;</a:t>
            </a:r>
            <a:r>
              <a:rPr lang="fr-FR" sz="1600" dirty="0" err="1">
                <a:solidFill>
                  <a:srgbClr val="7030A0"/>
                </a:solidFill>
                <a:latin typeface="Arial" panose="020B0604020202020204" pitchFamily="34" charset="0"/>
                <a:cs typeface="Arial" panose="020B0604020202020204" pitchFamily="34" charset="0"/>
              </a:rPr>
              <a:t>tohuw</a:t>
            </a:r>
            <a:r>
              <a:rPr lang="fr-FR" sz="1600" dirty="0">
                <a:latin typeface="Arial" panose="020B0604020202020204" pitchFamily="34" charset="0"/>
                <a:cs typeface="Arial" panose="020B0604020202020204" pitchFamily="34" charset="0"/>
              </a:rPr>
              <a:t>&gt; et &lt;</a:t>
            </a:r>
            <a:r>
              <a:rPr lang="fr-FR" sz="1600" dirty="0" err="1">
                <a:solidFill>
                  <a:schemeClr val="accent6">
                    <a:lumMod val="75000"/>
                  </a:schemeClr>
                </a:solidFill>
                <a:latin typeface="Arial" panose="020B0604020202020204" pitchFamily="34" charset="0"/>
                <a:cs typeface="Arial" panose="020B0604020202020204" pitchFamily="34" charset="0"/>
              </a:rPr>
              <a:t>bohuw</a:t>
            </a:r>
            <a:r>
              <a:rPr lang="fr-FR" sz="1600" dirty="0">
                <a:latin typeface="Arial" panose="020B0604020202020204" pitchFamily="34" charset="0"/>
                <a:cs typeface="Arial" panose="020B0604020202020204" pitchFamily="34" charset="0"/>
              </a:rPr>
              <a:t>&gt; ont une </a:t>
            </a:r>
            <a:r>
              <a:rPr lang="fr-FR" sz="1600" u="sng" dirty="0">
                <a:latin typeface="Arial" panose="020B0604020202020204" pitchFamily="34" charset="0"/>
                <a:cs typeface="Arial" panose="020B0604020202020204" pitchFamily="34" charset="0"/>
              </a:rPr>
              <a:t>prononciation </a:t>
            </a:r>
            <a:r>
              <a:rPr lang="fr-FR" sz="1600" u="sng" dirty="0" smtClean="0">
                <a:latin typeface="Arial" panose="020B0604020202020204" pitchFamily="34" charset="0"/>
                <a:cs typeface="Arial" panose="020B0604020202020204" pitchFamily="34" charset="0"/>
              </a:rPr>
              <a:t>similaire</a:t>
            </a:r>
            <a:r>
              <a:rPr lang="fr-FR" sz="1600" dirty="0" smtClean="0">
                <a:latin typeface="Arial" panose="020B0604020202020204" pitchFamily="34" charset="0"/>
                <a:cs typeface="Arial" panose="020B0604020202020204" pitchFamily="34" charset="0"/>
              </a:rPr>
              <a:t>.</a:t>
            </a:r>
          </a:p>
          <a:p>
            <a:r>
              <a:rPr lang="fr-FR" sz="1600" dirty="0" smtClean="0">
                <a:latin typeface="Arial" panose="020B0604020202020204" pitchFamily="34" charset="0"/>
                <a:cs typeface="Arial" panose="020B0604020202020204" pitchFamily="34" charset="0"/>
              </a:rPr>
              <a:t>En </a:t>
            </a:r>
            <a:r>
              <a:rPr lang="fr-FR" sz="1600" dirty="0">
                <a:latin typeface="Arial" panose="020B0604020202020204" pitchFamily="34" charset="0"/>
                <a:cs typeface="Arial" panose="020B0604020202020204" pitchFamily="34" charset="0"/>
              </a:rPr>
              <a:t>hébreu, cela signifie souvent que les mots ont des </a:t>
            </a:r>
            <a:r>
              <a:rPr lang="fr-FR" sz="1600" u="sng" dirty="0">
                <a:latin typeface="Arial" panose="020B0604020202020204" pitchFamily="34" charset="0"/>
                <a:cs typeface="Arial" panose="020B0604020202020204" pitchFamily="34" charset="0"/>
              </a:rPr>
              <a:t>significations </a:t>
            </a:r>
            <a:r>
              <a:rPr lang="fr-FR" sz="1600" u="sng" dirty="0" smtClean="0">
                <a:latin typeface="Arial" panose="020B0604020202020204" pitchFamily="34" charset="0"/>
                <a:cs typeface="Arial" panose="020B0604020202020204" pitchFamily="34" charset="0"/>
              </a:rPr>
              <a:t>similaires</a:t>
            </a:r>
            <a:r>
              <a:rPr lang="fr-FR" sz="1600" dirty="0" smtClean="0">
                <a:latin typeface="Arial" panose="020B0604020202020204" pitchFamily="34" charset="0"/>
                <a:cs typeface="Arial" panose="020B0604020202020204" pitchFamily="34" charset="0"/>
              </a:rPr>
              <a:t>.</a:t>
            </a:r>
          </a:p>
          <a:p>
            <a:r>
              <a:rPr lang="fr-FR" sz="1600" dirty="0" smtClean="0">
                <a:latin typeface="Arial" panose="020B0604020202020204" pitchFamily="34" charset="0"/>
                <a:cs typeface="Arial" panose="020B0604020202020204" pitchFamily="34" charset="0"/>
              </a:rPr>
              <a:t>C'est </a:t>
            </a:r>
            <a:r>
              <a:rPr lang="fr-FR" sz="1600" dirty="0">
                <a:latin typeface="Arial" panose="020B0604020202020204" pitchFamily="34" charset="0"/>
                <a:cs typeface="Arial" panose="020B0604020202020204" pitchFamily="34" charset="0"/>
              </a:rPr>
              <a:t>certainement le cas au verset 2, renforçant l'idée que quelque chose de désastreux s'est produit ici même au début de la création.</a:t>
            </a:r>
          </a:p>
        </p:txBody>
      </p:sp>
      <p:sp>
        <p:nvSpPr>
          <p:cNvPr id="8" name="Rectangle 7"/>
          <p:cNvSpPr/>
          <p:nvPr/>
        </p:nvSpPr>
        <p:spPr>
          <a:xfrm>
            <a:off x="274043" y="2784872"/>
            <a:ext cx="8712968" cy="338554"/>
          </a:xfrm>
          <a:prstGeom prst="rect">
            <a:avLst/>
          </a:prstGeom>
        </p:spPr>
        <p:txBody>
          <a:bodyPr wrap="square">
            <a:spAutoFit/>
          </a:bodyPr>
          <a:lstStyle/>
          <a:p>
            <a:r>
              <a:rPr lang="fr-FR" sz="1600" dirty="0">
                <a:latin typeface="Arial" panose="020B0604020202020204" pitchFamily="34" charset="0"/>
                <a:cs typeface="Arial" panose="020B0604020202020204" pitchFamily="34" charset="0"/>
              </a:rPr>
              <a:t>→</a:t>
            </a:r>
            <a:r>
              <a:rPr lang="fr-FR" sz="1600" dirty="0">
                <a:solidFill>
                  <a:srgbClr val="00B0F0"/>
                </a:solidFill>
                <a:latin typeface="Arial" panose="020B0604020202020204" pitchFamily="34" charset="0"/>
                <a:cs typeface="Arial" panose="020B0604020202020204" pitchFamily="34" charset="0"/>
              </a:rPr>
              <a:t>ténèbres</a:t>
            </a:r>
            <a:r>
              <a:rPr lang="fr-FR" sz="1600" dirty="0">
                <a:latin typeface="Arial" panose="020B0604020202020204" pitchFamily="34" charset="0"/>
                <a:cs typeface="Arial" panose="020B0604020202020204" pitchFamily="34" charset="0"/>
              </a:rPr>
              <a:t> &lt;</a:t>
            </a:r>
            <a:r>
              <a:rPr lang="fr-FR" sz="1600" dirty="0" err="1">
                <a:solidFill>
                  <a:srgbClr val="00B0F0"/>
                </a:solidFill>
                <a:latin typeface="Arial" panose="020B0604020202020204" pitchFamily="34" charset="0"/>
                <a:cs typeface="Arial" panose="020B0604020202020204" pitchFamily="34" charset="0"/>
              </a:rPr>
              <a:t>choshek</a:t>
            </a:r>
            <a:r>
              <a:rPr lang="fr-FR" sz="1600" dirty="0">
                <a:latin typeface="Arial" panose="020B0604020202020204" pitchFamily="34" charset="0"/>
                <a:cs typeface="Arial" panose="020B0604020202020204" pitchFamily="34" charset="0"/>
              </a:rPr>
              <a:t>&gt; 2822 : </a:t>
            </a:r>
            <a:r>
              <a:rPr lang="fr-FR" sz="1600" u="sng" dirty="0">
                <a:latin typeface="Arial" panose="020B0604020202020204" pitchFamily="34" charset="0"/>
                <a:cs typeface="Arial" panose="020B0604020202020204" pitchFamily="34" charset="0"/>
              </a:rPr>
              <a:t>obscurité</a:t>
            </a:r>
            <a:r>
              <a:rPr lang="fr-FR" sz="1600" dirty="0">
                <a:latin typeface="Arial" panose="020B0604020202020204" pitchFamily="34" charset="0"/>
                <a:cs typeface="Arial" panose="020B0604020202020204" pitchFamily="34" charset="0"/>
              </a:rPr>
              <a:t>, </a:t>
            </a:r>
            <a:r>
              <a:rPr lang="fr-FR" sz="1600" u="sng" dirty="0">
                <a:latin typeface="Arial" panose="020B0604020202020204" pitchFamily="34" charset="0"/>
                <a:cs typeface="Arial" panose="020B0604020202020204" pitchFamily="34" charset="0"/>
              </a:rPr>
              <a:t>ténèbres</a:t>
            </a:r>
            <a:r>
              <a:rPr lang="fr-FR" sz="1600" dirty="0">
                <a:latin typeface="Arial" panose="020B0604020202020204" pitchFamily="34" charset="0"/>
                <a:cs typeface="Arial" panose="020B0604020202020204" pitchFamily="34" charset="0"/>
              </a:rPr>
              <a:t>, </a:t>
            </a:r>
            <a:r>
              <a:rPr lang="fr-FR" sz="1600" u="sng" dirty="0">
                <a:latin typeface="Arial" panose="020B0604020202020204" pitchFamily="34" charset="0"/>
                <a:cs typeface="Arial" panose="020B0604020202020204" pitchFamily="34" charset="0"/>
              </a:rPr>
              <a:t>nuit</a:t>
            </a:r>
            <a:r>
              <a:rPr lang="fr-FR" sz="1600" dirty="0">
                <a:latin typeface="Arial" panose="020B0604020202020204" pitchFamily="34" charset="0"/>
                <a:cs typeface="Arial" panose="020B0604020202020204" pitchFamily="34" charset="0"/>
              </a:rPr>
              <a:t>, </a:t>
            </a:r>
            <a:r>
              <a:rPr lang="fr-FR" sz="1600" u="sng" dirty="0">
                <a:latin typeface="Arial" panose="020B0604020202020204" pitchFamily="34" charset="0"/>
                <a:cs typeface="Arial" panose="020B0604020202020204" pitchFamily="34" charset="0"/>
              </a:rPr>
              <a:t>malheur</a:t>
            </a:r>
            <a:r>
              <a:rPr lang="fr-FR" sz="1600" dirty="0">
                <a:latin typeface="Arial" panose="020B0604020202020204" pitchFamily="34" charset="0"/>
                <a:cs typeface="Arial" panose="020B0604020202020204" pitchFamily="34" charset="0"/>
              </a:rPr>
              <a:t>, </a:t>
            </a:r>
            <a:r>
              <a:rPr lang="fr-FR" sz="1600" u="sng" dirty="0">
                <a:latin typeface="Arial" panose="020B0604020202020204" pitchFamily="34" charset="0"/>
                <a:cs typeface="Arial" panose="020B0604020202020204" pitchFamily="34" charset="0"/>
              </a:rPr>
              <a:t>ruine</a:t>
            </a:r>
            <a:r>
              <a:rPr lang="fr-FR" sz="1600" dirty="0">
                <a:latin typeface="Arial" panose="020B0604020202020204" pitchFamily="34" charset="0"/>
                <a:cs typeface="Arial" panose="020B0604020202020204" pitchFamily="34" charset="0"/>
              </a:rPr>
              <a:t>, </a:t>
            </a:r>
            <a:r>
              <a:rPr lang="fr-FR" sz="1600" u="sng" dirty="0">
                <a:latin typeface="Arial" panose="020B0604020202020204" pitchFamily="34" charset="0"/>
                <a:cs typeface="Arial" panose="020B0604020202020204" pitchFamily="34" charset="0"/>
              </a:rPr>
              <a:t>tristesse</a:t>
            </a:r>
          </a:p>
        </p:txBody>
      </p:sp>
      <p:sp>
        <p:nvSpPr>
          <p:cNvPr id="9" name="Rectangle 8"/>
          <p:cNvSpPr/>
          <p:nvPr/>
        </p:nvSpPr>
        <p:spPr>
          <a:xfrm>
            <a:off x="246609" y="3217009"/>
            <a:ext cx="8712968" cy="584775"/>
          </a:xfrm>
          <a:prstGeom prst="rect">
            <a:avLst/>
          </a:prstGeom>
        </p:spPr>
        <p:txBody>
          <a:bodyPr wrap="square">
            <a:spAutoFit/>
          </a:bodyPr>
          <a:lstStyle/>
          <a:p>
            <a:r>
              <a:rPr lang="fr-FR" sz="1600" dirty="0">
                <a:latin typeface="Arial" panose="020B0604020202020204" pitchFamily="34" charset="0"/>
                <a:cs typeface="Arial" panose="020B0604020202020204" pitchFamily="34" charset="0"/>
              </a:rPr>
              <a:t>La plupart des définitions de ce terme n’ont rien en commun avec quoi que ce soit fait par notre </a:t>
            </a:r>
            <a:r>
              <a:rPr lang="fr-FR" sz="1600" dirty="0" smtClean="0">
                <a:latin typeface="Arial" panose="020B0604020202020204" pitchFamily="34" charset="0"/>
                <a:cs typeface="Arial" panose="020B0604020202020204" pitchFamily="34" charset="0"/>
              </a:rPr>
              <a:t>Créateur. Toutes </a:t>
            </a:r>
            <a:r>
              <a:rPr lang="fr-FR" sz="1600" dirty="0">
                <a:latin typeface="Arial" panose="020B0604020202020204" pitchFamily="34" charset="0"/>
                <a:cs typeface="Arial" panose="020B0604020202020204" pitchFamily="34" charset="0"/>
              </a:rPr>
              <a:t>choses créées (verset 1) devraient à l’origine être parfaites.</a:t>
            </a:r>
          </a:p>
        </p:txBody>
      </p:sp>
    </p:spTree>
    <p:extLst>
      <p:ext uri="{BB962C8B-B14F-4D97-AF65-F5344CB8AC3E}">
        <p14:creationId xmlns:p14="http://schemas.microsoft.com/office/powerpoint/2010/main" val="3567688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28" y="0"/>
            <a:ext cx="9153228"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Espace réservé du numéro de diapositive 4"/>
          <p:cNvSpPr>
            <a:spLocks noGrp="1"/>
          </p:cNvSpPr>
          <p:nvPr>
            <p:ph type="sldNum" sz="quarter" idx="12"/>
          </p:nvPr>
        </p:nvSpPr>
        <p:spPr/>
        <p:txBody>
          <a:bodyPr/>
          <a:lstStyle/>
          <a:p>
            <a:fld id="{98D6C185-7D06-44FC-AF34-DEB24118C82E}" type="slidenum">
              <a:rPr lang="fr-FR" smtClean="0"/>
              <a:t>12</a:t>
            </a:fld>
            <a:endParaRPr lang="fr-FR"/>
          </a:p>
        </p:txBody>
      </p:sp>
      <p:sp>
        <p:nvSpPr>
          <p:cNvPr id="3" name="Rectangle 2"/>
          <p:cNvSpPr/>
          <p:nvPr/>
        </p:nvSpPr>
        <p:spPr>
          <a:xfrm>
            <a:off x="115863" y="319783"/>
            <a:ext cx="8856984" cy="646331"/>
          </a:xfrm>
          <a:prstGeom prst="rect">
            <a:avLst/>
          </a:prstGeom>
        </p:spPr>
        <p:txBody>
          <a:bodyPr wrap="square">
            <a:spAutoFit/>
          </a:bodyPr>
          <a:lstStyle/>
          <a:p>
            <a:pPr algn="ctr"/>
            <a:r>
              <a:rPr lang="fr-FR" dirty="0">
                <a:latin typeface="Arial" panose="020B0604020202020204" pitchFamily="34" charset="0"/>
                <a:cs typeface="Arial" panose="020B0604020202020204" pitchFamily="34" charset="0"/>
              </a:rPr>
              <a:t>Introduction sur les 4 termes &lt;</a:t>
            </a:r>
            <a:r>
              <a:rPr lang="fr-FR" dirty="0" err="1">
                <a:solidFill>
                  <a:srgbClr val="7030A0"/>
                </a:solidFill>
                <a:latin typeface="Arial" panose="020B0604020202020204" pitchFamily="34" charset="0"/>
                <a:cs typeface="Arial" panose="020B0604020202020204" pitchFamily="34" charset="0"/>
              </a:rPr>
              <a:t>tohuw</a:t>
            </a:r>
            <a:r>
              <a:rPr lang="fr-FR" dirty="0">
                <a:latin typeface="Arial" panose="020B0604020202020204" pitchFamily="34" charset="0"/>
                <a:cs typeface="Arial" panose="020B0604020202020204" pitchFamily="34" charset="0"/>
              </a:rPr>
              <a:t>&gt;, &lt;</a:t>
            </a:r>
            <a:r>
              <a:rPr lang="fr-FR" dirty="0" err="1">
                <a:solidFill>
                  <a:schemeClr val="accent6">
                    <a:lumMod val="75000"/>
                  </a:schemeClr>
                </a:solidFill>
                <a:latin typeface="Arial" panose="020B0604020202020204" pitchFamily="34" charset="0"/>
                <a:cs typeface="Arial" panose="020B0604020202020204" pitchFamily="34" charset="0"/>
              </a:rPr>
              <a:t>bohuw</a:t>
            </a:r>
            <a:r>
              <a:rPr lang="fr-FR" dirty="0">
                <a:latin typeface="Arial" panose="020B0604020202020204" pitchFamily="34" charset="0"/>
                <a:cs typeface="Arial" panose="020B0604020202020204" pitchFamily="34" charset="0"/>
              </a:rPr>
              <a:t>&gt;, &lt;</a:t>
            </a:r>
            <a:r>
              <a:rPr lang="fr-FR" dirty="0" err="1">
                <a:solidFill>
                  <a:srgbClr val="00B0F0"/>
                </a:solidFill>
                <a:latin typeface="Arial" panose="020B0604020202020204" pitchFamily="34" charset="0"/>
                <a:cs typeface="Arial" panose="020B0604020202020204" pitchFamily="34" charset="0"/>
              </a:rPr>
              <a:t>choshek</a:t>
            </a:r>
            <a:r>
              <a:rPr lang="fr-FR" dirty="0">
                <a:latin typeface="Arial" panose="020B0604020202020204" pitchFamily="34" charset="0"/>
                <a:cs typeface="Arial" panose="020B0604020202020204" pitchFamily="34" charset="0"/>
              </a:rPr>
              <a:t>&gt; et &lt;</a:t>
            </a:r>
            <a:r>
              <a:rPr lang="fr-FR" dirty="0" err="1">
                <a:solidFill>
                  <a:srgbClr val="00B050"/>
                </a:solidFill>
                <a:latin typeface="Arial" panose="020B0604020202020204" pitchFamily="34" charset="0"/>
                <a:cs typeface="Arial" panose="020B0604020202020204" pitchFamily="34" charset="0"/>
              </a:rPr>
              <a:t>tehown</a:t>
            </a:r>
            <a:r>
              <a:rPr lang="fr-FR" dirty="0">
                <a:latin typeface="Arial" panose="020B0604020202020204" pitchFamily="34" charset="0"/>
                <a:cs typeface="Arial" panose="020B0604020202020204" pitchFamily="34" charset="0"/>
              </a:rPr>
              <a:t>&gt; de Ge </a:t>
            </a:r>
            <a:r>
              <a:rPr lang="fr-FR" dirty="0" smtClean="0">
                <a:latin typeface="Arial" panose="020B0604020202020204" pitchFamily="34" charset="0"/>
                <a:cs typeface="Arial" panose="020B0604020202020204" pitchFamily="34" charset="0"/>
              </a:rPr>
              <a:t>2.1</a:t>
            </a:r>
            <a:r>
              <a:rPr lang="fr-FR" dirty="0" smtClean="0">
                <a:solidFill>
                  <a:srgbClr val="FF0000"/>
                </a:solidFill>
                <a:latin typeface="Arial" panose="020B0604020202020204" pitchFamily="34" charset="0"/>
                <a:cs typeface="Arial" panose="020B0604020202020204" pitchFamily="34" charset="0"/>
              </a:rPr>
              <a:t>a</a:t>
            </a:r>
          </a:p>
          <a:p>
            <a:pPr algn="ctr"/>
            <a:r>
              <a:rPr lang="fr-FR" dirty="0">
                <a:latin typeface="Arial" panose="020B0604020202020204" pitchFamily="34" charset="0"/>
                <a:cs typeface="Arial" panose="020B0604020202020204" pitchFamily="34" charset="0"/>
              </a:rPr>
              <a:t>« Or la terre était </a:t>
            </a:r>
            <a:r>
              <a:rPr lang="fr-FR" dirty="0">
                <a:solidFill>
                  <a:srgbClr val="7030A0"/>
                </a:solidFill>
                <a:latin typeface="Arial" panose="020B0604020202020204" pitchFamily="34" charset="0"/>
                <a:cs typeface="Arial" panose="020B0604020202020204" pitchFamily="34" charset="0"/>
              </a:rPr>
              <a:t>informe</a:t>
            </a:r>
            <a:r>
              <a:rPr lang="fr-FR" dirty="0">
                <a:latin typeface="Arial" panose="020B0604020202020204" pitchFamily="34" charset="0"/>
                <a:cs typeface="Arial" panose="020B0604020202020204" pitchFamily="34" charset="0"/>
              </a:rPr>
              <a:t> et </a:t>
            </a:r>
            <a:r>
              <a:rPr lang="fr-FR" dirty="0">
                <a:solidFill>
                  <a:schemeClr val="accent6">
                    <a:lumMod val="75000"/>
                  </a:schemeClr>
                </a:solidFill>
                <a:latin typeface="Arial" panose="020B0604020202020204" pitchFamily="34" charset="0"/>
                <a:cs typeface="Arial" panose="020B0604020202020204" pitchFamily="34" charset="0"/>
              </a:rPr>
              <a:t>vide</a:t>
            </a:r>
            <a:r>
              <a:rPr lang="fr-FR" dirty="0">
                <a:latin typeface="Arial" panose="020B0604020202020204" pitchFamily="34" charset="0"/>
                <a:cs typeface="Arial" panose="020B0604020202020204" pitchFamily="34" charset="0"/>
              </a:rPr>
              <a:t>, et les </a:t>
            </a:r>
            <a:r>
              <a:rPr lang="fr-FR" dirty="0">
                <a:solidFill>
                  <a:srgbClr val="00B0F0"/>
                </a:solidFill>
                <a:latin typeface="Arial" panose="020B0604020202020204" pitchFamily="34" charset="0"/>
                <a:cs typeface="Arial" panose="020B0604020202020204" pitchFamily="34" charset="0"/>
              </a:rPr>
              <a:t>ténèbres</a:t>
            </a:r>
            <a:r>
              <a:rPr lang="fr-FR" dirty="0">
                <a:latin typeface="Arial" panose="020B0604020202020204" pitchFamily="34" charset="0"/>
                <a:cs typeface="Arial" panose="020B0604020202020204" pitchFamily="34" charset="0"/>
              </a:rPr>
              <a:t> étaient à la surface de l'</a:t>
            </a:r>
            <a:r>
              <a:rPr lang="fr-FR" dirty="0">
                <a:solidFill>
                  <a:srgbClr val="00B050"/>
                </a:solidFill>
                <a:latin typeface="Arial" panose="020B0604020202020204" pitchFamily="34" charset="0"/>
                <a:cs typeface="Arial" panose="020B0604020202020204" pitchFamily="34" charset="0"/>
              </a:rPr>
              <a:t>abîme</a:t>
            </a:r>
            <a:r>
              <a:rPr lang="fr-FR" dirty="0">
                <a:latin typeface="Arial" panose="020B0604020202020204" pitchFamily="34" charset="0"/>
                <a:cs typeface="Arial" panose="020B0604020202020204" pitchFamily="34" charset="0"/>
              </a:rPr>
              <a:t>»</a:t>
            </a:r>
          </a:p>
        </p:txBody>
      </p:sp>
      <p:sp>
        <p:nvSpPr>
          <p:cNvPr id="4" name="Rectangle 3"/>
          <p:cNvSpPr/>
          <p:nvPr/>
        </p:nvSpPr>
        <p:spPr>
          <a:xfrm>
            <a:off x="251520" y="1279089"/>
            <a:ext cx="8712968" cy="584775"/>
          </a:xfrm>
          <a:prstGeom prst="rect">
            <a:avLst/>
          </a:prstGeom>
        </p:spPr>
        <p:txBody>
          <a:bodyPr wrap="square">
            <a:spAutoFit/>
          </a:bodyPr>
          <a:lstStyle/>
          <a:p>
            <a:r>
              <a:rPr lang="fr-FR" sz="1600" dirty="0">
                <a:latin typeface="Arial" panose="020B0604020202020204" pitchFamily="34" charset="0"/>
                <a:cs typeface="Arial" panose="020B0604020202020204" pitchFamily="34" charset="0"/>
              </a:rPr>
              <a:t>→</a:t>
            </a:r>
            <a:r>
              <a:rPr lang="fr-FR" sz="1600" dirty="0">
                <a:solidFill>
                  <a:srgbClr val="00B050"/>
                </a:solidFill>
                <a:latin typeface="Arial" panose="020B0604020202020204" pitchFamily="34" charset="0"/>
                <a:cs typeface="Arial" panose="020B0604020202020204" pitchFamily="34" charset="0"/>
              </a:rPr>
              <a:t>abîmes</a:t>
            </a:r>
            <a:r>
              <a:rPr lang="fr-FR" sz="1600" dirty="0">
                <a:latin typeface="Arial" panose="020B0604020202020204" pitchFamily="34" charset="0"/>
                <a:cs typeface="Arial" panose="020B0604020202020204" pitchFamily="34" charset="0"/>
              </a:rPr>
              <a:t> &lt;</a:t>
            </a:r>
            <a:r>
              <a:rPr lang="fr-FR" sz="1600" dirty="0" err="1">
                <a:solidFill>
                  <a:srgbClr val="00B050"/>
                </a:solidFill>
                <a:latin typeface="Arial" panose="020B0604020202020204" pitchFamily="34" charset="0"/>
                <a:cs typeface="Arial" panose="020B0604020202020204" pitchFamily="34" charset="0"/>
              </a:rPr>
              <a:t>tehowm</a:t>
            </a:r>
            <a:r>
              <a:rPr lang="fr-FR" sz="1600" dirty="0">
                <a:latin typeface="Arial" panose="020B0604020202020204" pitchFamily="34" charset="0"/>
                <a:cs typeface="Arial" panose="020B0604020202020204" pitchFamily="34" charset="0"/>
              </a:rPr>
              <a:t>&gt; 8415 : un abîme (comme une masse d'eau), en particulier les profondeurs (la mer principale ou les eaux souterraines).</a:t>
            </a:r>
          </a:p>
        </p:txBody>
      </p:sp>
      <p:sp>
        <p:nvSpPr>
          <p:cNvPr id="6" name="Rectangle 5"/>
          <p:cNvSpPr/>
          <p:nvPr/>
        </p:nvSpPr>
        <p:spPr>
          <a:xfrm>
            <a:off x="214747" y="1995686"/>
            <a:ext cx="8712968" cy="584775"/>
          </a:xfrm>
          <a:prstGeom prst="rect">
            <a:avLst/>
          </a:prstGeom>
        </p:spPr>
        <p:txBody>
          <a:bodyPr wrap="square">
            <a:spAutoFit/>
          </a:bodyPr>
          <a:lstStyle/>
          <a:p>
            <a:r>
              <a:rPr lang="fr-FR" sz="1600" dirty="0">
                <a:latin typeface="Arial" panose="020B0604020202020204" pitchFamily="34" charset="0"/>
                <a:cs typeface="Arial" panose="020B0604020202020204" pitchFamily="34" charset="0"/>
              </a:rPr>
              <a:t>&lt;</a:t>
            </a:r>
            <a:r>
              <a:rPr lang="fr-FR" sz="1600" dirty="0" err="1">
                <a:solidFill>
                  <a:srgbClr val="00B050"/>
                </a:solidFill>
                <a:latin typeface="Arial" panose="020B0604020202020204" pitchFamily="34" charset="0"/>
                <a:cs typeface="Arial" panose="020B0604020202020204" pitchFamily="34" charset="0"/>
              </a:rPr>
              <a:t>tehowm</a:t>
            </a:r>
            <a:r>
              <a:rPr lang="fr-FR" sz="1600" dirty="0">
                <a:latin typeface="Arial" panose="020B0604020202020204" pitchFamily="34" charset="0"/>
                <a:cs typeface="Arial" panose="020B0604020202020204" pitchFamily="34" charset="0"/>
              </a:rPr>
              <a:t>&gt; 8415 est en rapport avec &lt;</a:t>
            </a:r>
            <a:r>
              <a:rPr lang="fr-FR" sz="1600" dirty="0" err="1">
                <a:solidFill>
                  <a:srgbClr val="00B050"/>
                </a:solidFill>
                <a:latin typeface="Arial" panose="020B0604020202020204" pitchFamily="34" charset="0"/>
                <a:cs typeface="Arial" panose="020B0604020202020204" pitchFamily="34" charset="0"/>
              </a:rPr>
              <a:t>abussos</a:t>
            </a:r>
            <a:r>
              <a:rPr lang="fr-FR" sz="1600" dirty="0">
                <a:latin typeface="Arial" panose="020B0604020202020204" pitchFamily="34" charset="0"/>
                <a:cs typeface="Arial" panose="020B0604020202020204" pitchFamily="34" charset="0"/>
              </a:rPr>
              <a:t>&gt; 12, c’est d’ailleurs ce terme grec qui est utilisé dans la Septante.</a:t>
            </a:r>
          </a:p>
        </p:txBody>
      </p:sp>
      <p:sp>
        <p:nvSpPr>
          <p:cNvPr id="11" name="Rectangle 10"/>
          <p:cNvSpPr/>
          <p:nvPr/>
        </p:nvSpPr>
        <p:spPr>
          <a:xfrm>
            <a:off x="193837" y="2701844"/>
            <a:ext cx="8712968" cy="830997"/>
          </a:xfrm>
          <a:prstGeom prst="rect">
            <a:avLst/>
          </a:prstGeom>
        </p:spPr>
        <p:txBody>
          <a:bodyPr wrap="square">
            <a:spAutoFit/>
          </a:bodyPr>
          <a:lstStyle/>
          <a:p>
            <a:pPr algn="just"/>
            <a:r>
              <a:rPr lang="fr-FR" sz="1600" dirty="0">
                <a:latin typeface="Arial" panose="020B0604020202020204" pitchFamily="34" charset="0"/>
                <a:cs typeface="Arial" panose="020B0604020202020204" pitchFamily="34" charset="0"/>
              </a:rPr>
              <a:t>Le lexique grec de Thayer (1889) définit &lt;</a:t>
            </a:r>
            <a:r>
              <a:rPr lang="fr-FR" sz="1600" dirty="0" err="1">
                <a:solidFill>
                  <a:srgbClr val="00B050"/>
                </a:solidFill>
                <a:latin typeface="Arial" panose="020B0604020202020204" pitchFamily="34" charset="0"/>
                <a:cs typeface="Arial" panose="020B0604020202020204" pitchFamily="34" charset="0"/>
              </a:rPr>
              <a:t>abussos</a:t>
            </a:r>
            <a:r>
              <a:rPr lang="fr-FR" sz="1600" dirty="0">
                <a:latin typeface="Arial" panose="020B0604020202020204" pitchFamily="34" charset="0"/>
                <a:cs typeface="Arial" panose="020B0604020202020204" pitchFamily="34" charset="0"/>
              </a:rPr>
              <a:t>&gt; ainsi : sans fond, sans borne, profondeur incommensurable, un abîme très profond dans les parties les plus basses de la terre utilisé comme réceptacle commun des morts et surtout comme la </a:t>
            </a:r>
            <a:r>
              <a:rPr lang="fr-FR" sz="1600" u="sng" dirty="0">
                <a:latin typeface="Arial" panose="020B0604020202020204" pitchFamily="34" charset="0"/>
                <a:cs typeface="Arial" panose="020B0604020202020204" pitchFamily="34" charset="0"/>
              </a:rPr>
              <a:t>demeure des démons</a:t>
            </a:r>
            <a:r>
              <a:rPr lang="fr-FR" sz="1600" dirty="0">
                <a:latin typeface="Arial" panose="020B0604020202020204" pitchFamily="34" charset="0"/>
                <a:cs typeface="Arial" panose="020B0604020202020204" pitchFamily="34" charset="0"/>
              </a:rPr>
              <a:t>. </a:t>
            </a:r>
          </a:p>
        </p:txBody>
      </p:sp>
      <p:sp>
        <p:nvSpPr>
          <p:cNvPr id="12" name="Rectangle 11"/>
          <p:cNvSpPr/>
          <p:nvPr/>
        </p:nvSpPr>
        <p:spPr>
          <a:xfrm>
            <a:off x="214747" y="3532841"/>
            <a:ext cx="8712968" cy="338554"/>
          </a:xfrm>
          <a:prstGeom prst="rect">
            <a:avLst/>
          </a:prstGeom>
        </p:spPr>
        <p:txBody>
          <a:bodyPr wrap="square">
            <a:spAutoFit/>
          </a:bodyPr>
          <a:lstStyle/>
          <a:p>
            <a:r>
              <a:rPr lang="fr-FR" sz="1600" dirty="0">
                <a:latin typeface="Arial" panose="020B0604020202020204" pitchFamily="34" charset="0"/>
                <a:cs typeface="Arial" panose="020B0604020202020204" pitchFamily="34" charset="0"/>
              </a:rPr>
              <a:t>Luc 8.31 : « Ces </a:t>
            </a:r>
            <a:r>
              <a:rPr lang="fr-FR" sz="1600" u="sng" dirty="0">
                <a:latin typeface="Arial" panose="020B0604020202020204" pitchFamily="34" charset="0"/>
                <a:cs typeface="Arial" panose="020B0604020202020204" pitchFamily="34" charset="0"/>
              </a:rPr>
              <a:t>démons</a:t>
            </a:r>
            <a:r>
              <a:rPr lang="fr-FR" sz="1600" dirty="0">
                <a:latin typeface="Arial" panose="020B0604020202020204" pitchFamily="34" charset="0"/>
                <a:cs typeface="Arial" panose="020B0604020202020204" pitchFamily="34" charset="0"/>
              </a:rPr>
              <a:t> supplièrent Yahusha de ne pas leur ordonner d'aller dans l'</a:t>
            </a:r>
            <a:r>
              <a:rPr lang="fr-FR" sz="1600" dirty="0">
                <a:solidFill>
                  <a:srgbClr val="00B050"/>
                </a:solidFill>
                <a:latin typeface="Arial" panose="020B0604020202020204" pitchFamily="34" charset="0"/>
                <a:cs typeface="Arial" panose="020B0604020202020204" pitchFamily="34" charset="0"/>
              </a:rPr>
              <a:t>abîme</a:t>
            </a:r>
            <a:r>
              <a:rPr lang="fr-FR" sz="16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4916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28" y="1863864"/>
            <a:ext cx="9153228" cy="3279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28" y="0"/>
            <a:ext cx="9153228" cy="1863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Espace réservé du numéro de diapositive 4"/>
          <p:cNvSpPr>
            <a:spLocks noGrp="1"/>
          </p:cNvSpPr>
          <p:nvPr>
            <p:ph type="sldNum" sz="quarter" idx="12"/>
          </p:nvPr>
        </p:nvSpPr>
        <p:spPr/>
        <p:txBody>
          <a:bodyPr/>
          <a:lstStyle/>
          <a:p>
            <a:fld id="{98D6C185-7D06-44FC-AF34-DEB24118C82E}" type="slidenum">
              <a:rPr lang="fr-FR" smtClean="0"/>
              <a:t>13</a:t>
            </a:fld>
            <a:endParaRPr lang="fr-FR"/>
          </a:p>
        </p:txBody>
      </p:sp>
      <p:sp>
        <p:nvSpPr>
          <p:cNvPr id="3" name="Rectangle 2"/>
          <p:cNvSpPr/>
          <p:nvPr/>
        </p:nvSpPr>
        <p:spPr>
          <a:xfrm>
            <a:off x="115863" y="319783"/>
            <a:ext cx="8856984" cy="646331"/>
          </a:xfrm>
          <a:prstGeom prst="rect">
            <a:avLst/>
          </a:prstGeom>
        </p:spPr>
        <p:txBody>
          <a:bodyPr wrap="square">
            <a:spAutoFit/>
          </a:bodyPr>
          <a:lstStyle/>
          <a:p>
            <a:pPr algn="ctr"/>
            <a:r>
              <a:rPr lang="fr-FR" dirty="0">
                <a:latin typeface="Arial" panose="020B0604020202020204" pitchFamily="34" charset="0"/>
                <a:cs typeface="Arial" panose="020B0604020202020204" pitchFamily="34" charset="0"/>
              </a:rPr>
              <a:t>Introduction sur les 4 termes &lt;</a:t>
            </a:r>
            <a:r>
              <a:rPr lang="fr-FR" dirty="0" err="1">
                <a:solidFill>
                  <a:srgbClr val="7030A0"/>
                </a:solidFill>
                <a:latin typeface="Arial" panose="020B0604020202020204" pitchFamily="34" charset="0"/>
                <a:cs typeface="Arial" panose="020B0604020202020204" pitchFamily="34" charset="0"/>
              </a:rPr>
              <a:t>tohuw</a:t>
            </a:r>
            <a:r>
              <a:rPr lang="fr-FR" dirty="0">
                <a:latin typeface="Arial" panose="020B0604020202020204" pitchFamily="34" charset="0"/>
                <a:cs typeface="Arial" panose="020B0604020202020204" pitchFamily="34" charset="0"/>
              </a:rPr>
              <a:t>&gt;, &lt;</a:t>
            </a:r>
            <a:r>
              <a:rPr lang="fr-FR" dirty="0" err="1">
                <a:solidFill>
                  <a:schemeClr val="accent6">
                    <a:lumMod val="75000"/>
                  </a:schemeClr>
                </a:solidFill>
                <a:latin typeface="Arial" panose="020B0604020202020204" pitchFamily="34" charset="0"/>
                <a:cs typeface="Arial" panose="020B0604020202020204" pitchFamily="34" charset="0"/>
              </a:rPr>
              <a:t>bohuw</a:t>
            </a:r>
            <a:r>
              <a:rPr lang="fr-FR" dirty="0">
                <a:latin typeface="Arial" panose="020B0604020202020204" pitchFamily="34" charset="0"/>
                <a:cs typeface="Arial" panose="020B0604020202020204" pitchFamily="34" charset="0"/>
              </a:rPr>
              <a:t>&gt;, &lt;</a:t>
            </a:r>
            <a:r>
              <a:rPr lang="fr-FR" dirty="0" err="1">
                <a:solidFill>
                  <a:srgbClr val="00B0F0"/>
                </a:solidFill>
                <a:latin typeface="Arial" panose="020B0604020202020204" pitchFamily="34" charset="0"/>
                <a:cs typeface="Arial" panose="020B0604020202020204" pitchFamily="34" charset="0"/>
              </a:rPr>
              <a:t>choshek</a:t>
            </a:r>
            <a:r>
              <a:rPr lang="fr-FR" dirty="0">
                <a:latin typeface="Arial" panose="020B0604020202020204" pitchFamily="34" charset="0"/>
                <a:cs typeface="Arial" panose="020B0604020202020204" pitchFamily="34" charset="0"/>
              </a:rPr>
              <a:t>&gt; et &lt;</a:t>
            </a:r>
            <a:r>
              <a:rPr lang="fr-FR" dirty="0" err="1">
                <a:solidFill>
                  <a:srgbClr val="00B050"/>
                </a:solidFill>
                <a:latin typeface="Arial" panose="020B0604020202020204" pitchFamily="34" charset="0"/>
                <a:cs typeface="Arial" panose="020B0604020202020204" pitchFamily="34" charset="0"/>
              </a:rPr>
              <a:t>tehown</a:t>
            </a:r>
            <a:r>
              <a:rPr lang="fr-FR" dirty="0">
                <a:latin typeface="Arial" panose="020B0604020202020204" pitchFamily="34" charset="0"/>
                <a:cs typeface="Arial" panose="020B0604020202020204" pitchFamily="34" charset="0"/>
              </a:rPr>
              <a:t>&gt; de Ge </a:t>
            </a:r>
            <a:r>
              <a:rPr lang="fr-FR" dirty="0" smtClean="0">
                <a:latin typeface="Arial" panose="020B0604020202020204" pitchFamily="34" charset="0"/>
                <a:cs typeface="Arial" panose="020B0604020202020204" pitchFamily="34" charset="0"/>
              </a:rPr>
              <a:t>2.1</a:t>
            </a:r>
            <a:r>
              <a:rPr lang="fr-FR" dirty="0" smtClean="0">
                <a:solidFill>
                  <a:srgbClr val="FF0000"/>
                </a:solidFill>
                <a:latin typeface="Arial" panose="020B0604020202020204" pitchFamily="34" charset="0"/>
                <a:cs typeface="Arial" panose="020B0604020202020204" pitchFamily="34" charset="0"/>
              </a:rPr>
              <a:t>a</a:t>
            </a:r>
          </a:p>
          <a:p>
            <a:pPr algn="ctr"/>
            <a:r>
              <a:rPr lang="fr-FR" dirty="0">
                <a:latin typeface="Arial" panose="020B0604020202020204" pitchFamily="34" charset="0"/>
                <a:cs typeface="Arial" panose="020B0604020202020204" pitchFamily="34" charset="0"/>
              </a:rPr>
              <a:t>« Or la terre était </a:t>
            </a:r>
            <a:r>
              <a:rPr lang="fr-FR" dirty="0">
                <a:solidFill>
                  <a:srgbClr val="7030A0"/>
                </a:solidFill>
                <a:latin typeface="Arial" panose="020B0604020202020204" pitchFamily="34" charset="0"/>
                <a:cs typeface="Arial" panose="020B0604020202020204" pitchFamily="34" charset="0"/>
              </a:rPr>
              <a:t>informe</a:t>
            </a:r>
            <a:r>
              <a:rPr lang="fr-FR" dirty="0">
                <a:latin typeface="Arial" panose="020B0604020202020204" pitchFamily="34" charset="0"/>
                <a:cs typeface="Arial" panose="020B0604020202020204" pitchFamily="34" charset="0"/>
              </a:rPr>
              <a:t> et </a:t>
            </a:r>
            <a:r>
              <a:rPr lang="fr-FR" dirty="0">
                <a:solidFill>
                  <a:schemeClr val="accent6">
                    <a:lumMod val="75000"/>
                  </a:schemeClr>
                </a:solidFill>
                <a:latin typeface="Arial" panose="020B0604020202020204" pitchFamily="34" charset="0"/>
                <a:cs typeface="Arial" panose="020B0604020202020204" pitchFamily="34" charset="0"/>
              </a:rPr>
              <a:t>vide</a:t>
            </a:r>
            <a:r>
              <a:rPr lang="fr-FR" dirty="0">
                <a:latin typeface="Arial" panose="020B0604020202020204" pitchFamily="34" charset="0"/>
                <a:cs typeface="Arial" panose="020B0604020202020204" pitchFamily="34" charset="0"/>
              </a:rPr>
              <a:t>, et les </a:t>
            </a:r>
            <a:r>
              <a:rPr lang="fr-FR" dirty="0">
                <a:solidFill>
                  <a:srgbClr val="00B0F0"/>
                </a:solidFill>
                <a:latin typeface="Arial" panose="020B0604020202020204" pitchFamily="34" charset="0"/>
                <a:cs typeface="Arial" panose="020B0604020202020204" pitchFamily="34" charset="0"/>
              </a:rPr>
              <a:t>ténèbres</a:t>
            </a:r>
            <a:r>
              <a:rPr lang="fr-FR" dirty="0">
                <a:latin typeface="Arial" panose="020B0604020202020204" pitchFamily="34" charset="0"/>
                <a:cs typeface="Arial" panose="020B0604020202020204" pitchFamily="34" charset="0"/>
              </a:rPr>
              <a:t> étaient à la surface de l'</a:t>
            </a:r>
            <a:r>
              <a:rPr lang="fr-FR" dirty="0">
                <a:solidFill>
                  <a:srgbClr val="00B050"/>
                </a:solidFill>
                <a:latin typeface="Arial" panose="020B0604020202020204" pitchFamily="34" charset="0"/>
                <a:cs typeface="Arial" panose="020B0604020202020204" pitchFamily="34" charset="0"/>
              </a:rPr>
              <a:t>abîme</a:t>
            </a:r>
            <a:r>
              <a:rPr lang="fr-FR" dirty="0">
                <a:latin typeface="Arial" panose="020B0604020202020204" pitchFamily="34" charset="0"/>
                <a:cs typeface="Arial" panose="020B0604020202020204" pitchFamily="34" charset="0"/>
              </a:rPr>
              <a:t>»</a:t>
            </a:r>
          </a:p>
        </p:txBody>
      </p:sp>
      <p:sp>
        <p:nvSpPr>
          <p:cNvPr id="4" name="Rectangle 3"/>
          <p:cNvSpPr/>
          <p:nvPr/>
        </p:nvSpPr>
        <p:spPr>
          <a:xfrm>
            <a:off x="251520" y="1131590"/>
            <a:ext cx="8712968" cy="584775"/>
          </a:xfrm>
          <a:prstGeom prst="rect">
            <a:avLst/>
          </a:prstGeom>
        </p:spPr>
        <p:txBody>
          <a:bodyPr wrap="square">
            <a:spAutoFit/>
          </a:bodyPr>
          <a:lstStyle/>
          <a:p>
            <a:r>
              <a:rPr lang="fr-FR" sz="1600" dirty="0">
                <a:latin typeface="Arial" panose="020B0604020202020204" pitchFamily="34" charset="0"/>
                <a:cs typeface="Arial" panose="020B0604020202020204" pitchFamily="34" charset="0"/>
              </a:rPr>
              <a:t>Prenons le temps de revoir l’ensemble des synonymes que l'hébreu donne pour la première moitié du verset 2 : </a:t>
            </a:r>
          </a:p>
        </p:txBody>
      </p:sp>
      <p:sp>
        <p:nvSpPr>
          <p:cNvPr id="6" name="Rectangle 5"/>
          <p:cNvSpPr/>
          <p:nvPr/>
        </p:nvSpPr>
        <p:spPr>
          <a:xfrm>
            <a:off x="115863" y="2288073"/>
            <a:ext cx="1982208" cy="338554"/>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fr-FR" sz="16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anose="020B0604020202020204" pitchFamily="34" charset="0"/>
                <a:cs typeface="Arial" panose="020B0604020202020204" pitchFamily="34" charset="0"/>
              </a:rPr>
              <a:t>Terre dévastée</a:t>
            </a:r>
            <a:endParaRPr lang="fr-FR" sz="1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anose="020B0604020202020204" pitchFamily="34" charset="0"/>
              <a:cs typeface="Arial" panose="020B0604020202020204" pitchFamily="34" charset="0"/>
            </a:endParaRPr>
          </a:p>
        </p:txBody>
      </p:sp>
      <p:sp>
        <p:nvSpPr>
          <p:cNvPr id="9" name="Rectangle 8"/>
          <p:cNvSpPr/>
          <p:nvPr/>
        </p:nvSpPr>
        <p:spPr>
          <a:xfrm>
            <a:off x="1624603" y="2859406"/>
            <a:ext cx="1043704" cy="338554"/>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fr-FR" sz="16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anose="020B0604020202020204" pitchFamily="34" charset="0"/>
                <a:cs typeface="Arial" panose="020B0604020202020204" pitchFamily="34" charset="0"/>
              </a:rPr>
              <a:t>Désert</a:t>
            </a:r>
            <a:endParaRPr lang="fr-FR" sz="1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anose="020B0604020202020204" pitchFamily="34" charset="0"/>
              <a:cs typeface="Arial" panose="020B0604020202020204" pitchFamily="34" charset="0"/>
            </a:endParaRPr>
          </a:p>
        </p:txBody>
      </p:sp>
      <p:sp>
        <p:nvSpPr>
          <p:cNvPr id="10" name="Rectangle 9"/>
          <p:cNvSpPr/>
          <p:nvPr/>
        </p:nvSpPr>
        <p:spPr>
          <a:xfrm>
            <a:off x="2763495" y="2275893"/>
            <a:ext cx="1440159" cy="338554"/>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fr-FR" sz="16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anose="020B0604020202020204" pitchFamily="34" charset="0"/>
                <a:cs typeface="Arial" panose="020B0604020202020204" pitchFamily="34" charset="0"/>
              </a:rPr>
              <a:t>Sans valeur</a:t>
            </a:r>
            <a:endParaRPr lang="fr-FR" sz="1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anose="020B0604020202020204" pitchFamily="34" charset="0"/>
              <a:cs typeface="Arial" panose="020B0604020202020204" pitchFamily="34" charset="0"/>
            </a:endParaRPr>
          </a:p>
        </p:txBody>
      </p:sp>
      <p:sp>
        <p:nvSpPr>
          <p:cNvPr id="13" name="Rectangle 12"/>
          <p:cNvSpPr/>
          <p:nvPr/>
        </p:nvSpPr>
        <p:spPr>
          <a:xfrm>
            <a:off x="4427985" y="1995686"/>
            <a:ext cx="720079" cy="338554"/>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fr-FR" sz="16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anose="020B0604020202020204" pitchFamily="34" charset="0"/>
                <a:cs typeface="Arial" panose="020B0604020202020204" pitchFamily="34" charset="0"/>
              </a:rPr>
              <a:t>Vain</a:t>
            </a:r>
            <a:endParaRPr lang="fr-FR" sz="1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anose="020B0604020202020204" pitchFamily="34" charset="0"/>
              <a:cs typeface="Arial" panose="020B0604020202020204" pitchFamily="34" charset="0"/>
            </a:endParaRPr>
          </a:p>
        </p:txBody>
      </p:sp>
      <p:sp>
        <p:nvSpPr>
          <p:cNvPr id="14" name="Rectangle 13"/>
          <p:cNvSpPr/>
          <p:nvPr/>
        </p:nvSpPr>
        <p:spPr>
          <a:xfrm>
            <a:off x="5502782" y="2147986"/>
            <a:ext cx="1440160" cy="338554"/>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fr-FR" sz="16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anose="020B0604020202020204" pitchFamily="34" charset="0"/>
                <a:cs typeface="Arial" panose="020B0604020202020204" pitchFamily="34" charset="0"/>
              </a:rPr>
              <a:t>Espace vide</a:t>
            </a:r>
            <a:endParaRPr lang="fr-FR" sz="1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anose="020B0604020202020204" pitchFamily="34" charset="0"/>
              <a:cs typeface="Arial" panose="020B0604020202020204" pitchFamily="34" charset="0"/>
            </a:endParaRPr>
          </a:p>
        </p:txBody>
      </p:sp>
      <p:sp>
        <p:nvSpPr>
          <p:cNvPr id="15" name="Rectangle 14"/>
          <p:cNvSpPr/>
          <p:nvPr/>
        </p:nvSpPr>
        <p:spPr>
          <a:xfrm>
            <a:off x="7280192" y="2118796"/>
            <a:ext cx="936104" cy="338554"/>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fr-FR" sz="16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anose="020B0604020202020204" pitchFamily="34" charset="0"/>
                <a:cs typeface="Arial" panose="020B0604020202020204" pitchFamily="34" charset="0"/>
              </a:rPr>
              <a:t>Informe</a:t>
            </a:r>
            <a:endParaRPr lang="fr-FR" sz="1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anose="020B0604020202020204" pitchFamily="34" charset="0"/>
              <a:cs typeface="Arial" panose="020B0604020202020204" pitchFamily="34" charset="0"/>
            </a:endParaRPr>
          </a:p>
        </p:txBody>
      </p:sp>
      <p:sp>
        <p:nvSpPr>
          <p:cNvPr id="16" name="Rectangle 15"/>
          <p:cNvSpPr/>
          <p:nvPr/>
        </p:nvSpPr>
        <p:spPr>
          <a:xfrm>
            <a:off x="424840" y="3233954"/>
            <a:ext cx="871702" cy="338554"/>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fr-FR" sz="16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anose="020B0604020202020204" pitchFamily="34" charset="0"/>
                <a:cs typeface="Arial" panose="020B0604020202020204" pitchFamily="34" charset="0"/>
              </a:rPr>
              <a:t>Chaos</a:t>
            </a:r>
            <a:endParaRPr lang="fr-FR" sz="1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anose="020B0604020202020204" pitchFamily="34" charset="0"/>
              <a:cs typeface="Arial" panose="020B0604020202020204" pitchFamily="34" charset="0"/>
            </a:endParaRPr>
          </a:p>
        </p:txBody>
      </p:sp>
      <p:sp>
        <p:nvSpPr>
          <p:cNvPr id="17" name="Rectangle 16"/>
          <p:cNvSpPr/>
          <p:nvPr/>
        </p:nvSpPr>
        <p:spPr>
          <a:xfrm>
            <a:off x="1967913" y="3344926"/>
            <a:ext cx="1791816" cy="338554"/>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fr-FR" sz="16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anose="020B0604020202020204" pitchFamily="34" charset="0"/>
                <a:cs typeface="Arial" panose="020B0604020202020204" pitchFamily="34" charset="0"/>
              </a:rPr>
              <a:t>Région sauvage</a:t>
            </a:r>
            <a:endParaRPr lang="fr-FR" sz="1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anose="020B0604020202020204" pitchFamily="34" charset="0"/>
              <a:cs typeface="Arial" panose="020B0604020202020204" pitchFamily="34" charset="0"/>
            </a:endParaRPr>
          </a:p>
        </p:txBody>
      </p:sp>
      <p:sp>
        <p:nvSpPr>
          <p:cNvPr id="18" name="Rectangle 17"/>
          <p:cNvSpPr/>
          <p:nvPr/>
        </p:nvSpPr>
        <p:spPr>
          <a:xfrm>
            <a:off x="4788024" y="2705151"/>
            <a:ext cx="756852" cy="338554"/>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r>
              <a:rPr lang="fr-FR" sz="16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anose="020B0604020202020204" pitchFamily="34" charset="0"/>
                <a:cs typeface="Arial" panose="020B0604020202020204" pitchFamily="34" charset="0"/>
              </a:rPr>
              <a:t>Vide</a:t>
            </a:r>
            <a:endParaRPr lang="fr-FR" sz="1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anose="020B0604020202020204" pitchFamily="34" charset="0"/>
              <a:cs typeface="Arial" panose="020B0604020202020204" pitchFamily="34" charset="0"/>
            </a:endParaRPr>
          </a:p>
        </p:txBody>
      </p:sp>
      <p:sp>
        <p:nvSpPr>
          <p:cNvPr id="19" name="Rectangle 18"/>
          <p:cNvSpPr/>
          <p:nvPr/>
        </p:nvSpPr>
        <p:spPr>
          <a:xfrm>
            <a:off x="5364088" y="3206870"/>
            <a:ext cx="986288" cy="338554"/>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fr-FR" sz="16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anose="020B0604020202020204" pitchFamily="34" charset="0"/>
                <a:cs typeface="Arial" panose="020B0604020202020204" pitchFamily="34" charset="0"/>
              </a:rPr>
              <a:t>Vacuité</a:t>
            </a:r>
            <a:endParaRPr lang="fr-FR" sz="1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anose="020B0604020202020204" pitchFamily="34" charset="0"/>
              <a:cs typeface="Arial" panose="020B0604020202020204" pitchFamily="34" charset="0"/>
            </a:endParaRPr>
          </a:p>
        </p:txBody>
      </p:sp>
      <p:sp>
        <p:nvSpPr>
          <p:cNvPr id="20" name="Rectangle 19"/>
          <p:cNvSpPr/>
          <p:nvPr/>
        </p:nvSpPr>
        <p:spPr>
          <a:xfrm>
            <a:off x="6973774" y="2614447"/>
            <a:ext cx="1548941" cy="338554"/>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fr-FR" sz="16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anose="020B0604020202020204" pitchFamily="34" charset="0"/>
                <a:cs typeface="Arial" panose="020B0604020202020204" pitchFamily="34" charset="0"/>
              </a:rPr>
              <a:t>Destruction</a:t>
            </a:r>
            <a:endParaRPr lang="fr-FR" sz="1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anose="020B0604020202020204" pitchFamily="34" charset="0"/>
              <a:cs typeface="Arial" panose="020B0604020202020204" pitchFamily="34" charset="0"/>
            </a:endParaRPr>
          </a:p>
        </p:txBody>
      </p:sp>
      <p:sp>
        <p:nvSpPr>
          <p:cNvPr id="21" name="Rectangle 20"/>
          <p:cNvSpPr/>
          <p:nvPr/>
        </p:nvSpPr>
        <p:spPr>
          <a:xfrm>
            <a:off x="412314" y="4434581"/>
            <a:ext cx="1186498" cy="338554"/>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fr-FR" sz="16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anose="020B0604020202020204" pitchFamily="34" charset="0"/>
                <a:cs typeface="Arial" panose="020B0604020202020204" pitchFamily="34" charset="0"/>
              </a:rPr>
              <a:t>Obscurité</a:t>
            </a:r>
            <a:endParaRPr lang="fr-FR" sz="1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anose="020B0604020202020204" pitchFamily="34" charset="0"/>
              <a:cs typeface="Arial" panose="020B0604020202020204" pitchFamily="34" charset="0"/>
            </a:endParaRPr>
          </a:p>
        </p:txBody>
      </p:sp>
      <p:sp>
        <p:nvSpPr>
          <p:cNvPr id="22" name="Rectangle 21"/>
          <p:cNvSpPr/>
          <p:nvPr/>
        </p:nvSpPr>
        <p:spPr>
          <a:xfrm>
            <a:off x="1835696" y="3995893"/>
            <a:ext cx="1114083" cy="338554"/>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fr-FR" sz="16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anose="020B0604020202020204" pitchFamily="34" charset="0"/>
                <a:cs typeface="Arial" panose="020B0604020202020204" pitchFamily="34" charset="0"/>
              </a:rPr>
              <a:t>Ténèbres</a:t>
            </a:r>
            <a:endParaRPr lang="fr-FR" sz="1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anose="020B0604020202020204" pitchFamily="34" charset="0"/>
              <a:cs typeface="Arial" panose="020B0604020202020204" pitchFamily="34" charset="0"/>
            </a:endParaRPr>
          </a:p>
        </p:txBody>
      </p:sp>
      <p:sp>
        <p:nvSpPr>
          <p:cNvPr id="23" name="Rectangle 22"/>
          <p:cNvSpPr/>
          <p:nvPr/>
        </p:nvSpPr>
        <p:spPr>
          <a:xfrm>
            <a:off x="3412702" y="2868316"/>
            <a:ext cx="746590" cy="338554"/>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fr-FR" sz="16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anose="020B0604020202020204" pitchFamily="34" charset="0"/>
                <a:cs typeface="Arial" panose="020B0604020202020204" pitchFamily="34" charset="0"/>
              </a:rPr>
              <a:t>Nuit</a:t>
            </a:r>
            <a:endParaRPr lang="fr-FR" sz="1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anose="020B0604020202020204" pitchFamily="34" charset="0"/>
              <a:cs typeface="Arial" panose="020B0604020202020204" pitchFamily="34" charset="0"/>
            </a:endParaRPr>
          </a:p>
        </p:txBody>
      </p:sp>
      <p:sp>
        <p:nvSpPr>
          <p:cNvPr id="24" name="Rectangle 23"/>
          <p:cNvSpPr/>
          <p:nvPr/>
        </p:nvSpPr>
        <p:spPr>
          <a:xfrm>
            <a:off x="6942942" y="3064677"/>
            <a:ext cx="966247" cy="338554"/>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fr-FR" sz="16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anose="020B0604020202020204" pitchFamily="34" charset="0"/>
                <a:cs typeface="Arial" panose="020B0604020202020204" pitchFamily="34" charset="0"/>
              </a:rPr>
              <a:t>Malheur</a:t>
            </a:r>
            <a:endParaRPr lang="fr-FR" sz="1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anose="020B0604020202020204" pitchFamily="34" charset="0"/>
              <a:cs typeface="Arial" panose="020B0604020202020204" pitchFamily="34" charset="0"/>
            </a:endParaRPr>
          </a:p>
        </p:txBody>
      </p:sp>
      <p:sp>
        <p:nvSpPr>
          <p:cNvPr id="25" name="Rectangle 24"/>
          <p:cNvSpPr/>
          <p:nvPr/>
        </p:nvSpPr>
        <p:spPr>
          <a:xfrm>
            <a:off x="3804383" y="3770894"/>
            <a:ext cx="1362067" cy="461665"/>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r-FR"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Ruine</a:t>
            </a:r>
            <a:endParaRPr lang="fr-FR"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endParaRPr>
          </a:p>
        </p:txBody>
      </p:sp>
      <p:sp>
        <p:nvSpPr>
          <p:cNvPr id="26" name="Rectangle 25"/>
          <p:cNvSpPr/>
          <p:nvPr/>
        </p:nvSpPr>
        <p:spPr>
          <a:xfrm>
            <a:off x="6637835" y="3657339"/>
            <a:ext cx="1110409" cy="338554"/>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fr-FR" sz="16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anose="020B0604020202020204" pitchFamily="34" charset="0"/>
                <a:cs typeface="Arial" panose="020B0604020202020204" pitchFamily="34" charset="0"/>
              </a:rPr>
              <a:t>Tristesse</a:t>
            </a:r>
            <a:endParaRPr lang="fr-FR" sz="1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anose="020B0604020202020204" pitchFamily="34" charset="0"/>
              <a:cs typeface="Arial" panose="020B0604020202020204" pitchFamily="34" charset="0"/>
            </a:endParaRPr>
          </a:p>
        </p:txBody>
      </p:sp>
      <p:sp>
        <p:nvSpPr>
          <p:cNvPr id="27" name="Rectangle 26"/>
          <p:cNvSpPr/>
          <p:nvPr/>
        </p:nvSpPr>
        <p:spPr>
          <a:xfrm>
            <a:off x="3483575" y="4410749"/>
            <a:ext cx="918486" cy="338554"/>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fr-FR" sz="16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anose="020B0604020202020204" pitchFamily="34" charset="0"/>
                <a:cs typeface="Arial" panose="020B0604020202020204" pitchFamily="34" charset="0"/>
              </a:rPr>
              <a:t>Abime</a:t>
            </a:r>
            <a:endParaRPr lang="fr-FR" sz="1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anose="020B0604020202020204" pitchFamily="34" charset="0"/>
              <a:cs typeface="Arial" panose="020B0604020202020204" pitchFamily="34" charset="0"/>
            </a:endParaRPr>
          </a:p>
        </p:txBody>
      </p:sp>
      <p:sp>
        <p:nvSpPr>
          <p:cNvPr id="28" name="Rectangle 27"/>
          <p:cNvSpPr/>
          <p:nvPr/>
        </p:nvSpPr>
        <p:spPr>
          <a:xfrm>
            <a:off x="5651343" y="4241472"/>
            <a:ext cx="2583198" cy="338554"/>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fr-FR" sz="16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anose="020B0604020202020204" pitchFamily="34" charset="0"/>
                <a:cs typeface="Arial" panose="020B0604020202020204" pitchFamily="34" charset="0"/>
              </a:rPr>
              <a:t>Demeure des démons</a:t>
            </a:r>
            <a:endParaRPr lang="fr-FR" sz="1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5465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500"/>
                                        <p:tgtEl>
                                          <p:spTgt spid="20"/>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fade">
                                      <p:cBhvr>
                                        <p:cTn id="67" dur="500"/>
                                        <p:tgtEl>
                                          <p:spTgt spid="21"/>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500"/>
                                        <p:tgtEl>
                                          <p:spTgt spid="22"/>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fade">
                                      <p:cBhvr>
                                        <p:cTn id="77" dur="500"/>
                                        <p:tgtEl>
                                          <p:spTgt spid="23"/>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4"/>
                                        </p:tgtEl>
                                        <p:attrNameLst>
                                          <p:attrName>style.visibility</p:attrName>
                                        </p:attrNameLst>
                                      </p:cBhvr>
                                      <p:to>
                                        <p:strVal val="visible"/>
                                      </p:to>
                                    </p:set>
                                    <p:animEffect transition="in" filter="fade">
                                      <p:cBhvr>
                                        <p:cTn id="82" dur="500"/>
                                        <p:tgtEl>
                                          <p:spTgt spid="24"/>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25"/>
                                        </p:tgtEl>
                                        <p:attrNameLst>
                                          <p:attrName>style.visibility</p:attrName>
                                        </p:attrNameLst>
                                      </p:cBhvr>
                                      <p:to>
                                        <p:strVal val="visible"/>
                                      </p:to>
                                    </p:set>
                                    <p:animEffect transition="in" filter="fade">
                                      <p:cBhvr>
                                        <p:cTn id="87" dur="500"/>
                                        <p:tgtEl>
                                          <p:spTgt spid="25"/>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26"/>
                                        </p:tgtEl>
                                        <p:attrNameLst>
                                          <p:attrName>style.visibility</p:attrName>
                                        </p:attrNameLst>
                                      </p:cBhvr>
                                      <p:to>
                                        <p:strVal val="visible"/>
                                      </p:to>
                                    </p:set>
                                    <p:animEffect transition="in" filter="fade">
                                      <p:cBhvr>
                                        <p:cTn id="92" dur="500"/>
                                        <p:tgtEl>
                                          <p:spTgt spid="26"/>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27"/>
                                        </p:tgtEl>
                                        <p:attrNameLst>
                                          <p:attrName>style.visibility</p:attrName>
                                        </p:attrNameLst>
                                      </p:cBhvr>
                                      <p:to>
                                        <p:strVal val="visible"/>
                                      </p:to>
                                    </p:set>
                                    <p:animEffect transition="in" filter="fade">
                                      <p:cBhvr>
                                        <p:cTn id="97" dur="500"/>
                                        <p:tgtEl>
                                          <p:spTgt spid="27"/>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28"/>
                                        </p:tgtEl>
                                        <p:attrNameLst>
                                          <p:attrName>style.visibility</p:attrName>
                                        </p:attrNameLst>
                                      </p:cBhvr>
                                      <p:to>
                                        <p:strVal val="visible"/>
                                      </p:to>
                                    </p:set>
                                    <p:animEffect transition="in" filter="fade">
                                      <p:cBhvr>
                                        <p:cTn id="10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9" grpId="0"/>
      <p:bldP spid="10"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28" y="0"/>
            <a:ext cx="9153228"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Espace réservé du numéro de diapositive 4"/>
          <p:cNvSpPr>
            <a:spLocks noGrp="1"/>
          </p:cNvSpPr>
          <p:nvPr>
            <p:ph type="sldNum" sz="quarter" idx="12"/>
          </p:nvPr>
        </p:nvSpPr>
        <p:spPr/>
        <p:txBody>
          <a:bodyPr/>
          <a:lstStyle/>
          <a:p>
            <a:fld id="{98D6C185-7D06-44FC-AF34-DEB24118C82E}" type="slidenum">
              <a:rPr lang="fr-FR" smtClean="0"/>
              <a:t>14</a:t>
            </a:fld>
            <a:endParaRPr lang="fr-FR"/>
          </a:p>
        </p:txBody>
      </p:sp>
      <p:sp>
        <p:nvSpPr>
          <p:cNvPr id="30" name="Rectangle 29"/>
          <p:cNvSpPr/>
          <p:nvPr/>
        </p:nvSpPr>
        <p:spPr>
          <a:xfrm>
            <a:off x="3203413" y="195486"/>
            <a:ext cx="2727945" cy="584775"/>
          </a:xfrm>
          <a:prstGeom prst="rect">
            <a:avLst/>
          </a:prstGeom>
        </p:spPr>
        <p:txBody>
          <a:bodyPr wrap="square">
            <a:spAutoFit/>
          </a:bodyPr>
          <a:lstStyle/>
          <a:p>
            <a:pPr algn="ctr"/>
            <a:r>
              <a:rPr lang="fr-FR" sz="32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Questions</a:t>
            </a:r>
            <a:endParaRPr lang="fr-FR" sz="3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 name="Rectangle 1"/>
          <p:cNvSpPr/>
          <p:nvPr/>
        </p:nvSpPr>
        <p:spPr>
          <a:xfrm>
            <a:off x="354917" y="987574"/>
            <a:ext cx="8424936" cy="584775"/>
          </a:xfrm>
          <a:prstGeom prst="rect">
            <a:avLst/>
          </a:prstGeom>
        </p:spPr>
        <p:txBody>
          <a:bodyPr wrap="square">
            <a:spAutoFit/>
          </a:bodyPr>
          <a:lstStyle/>
          <a:p>
            <a:r>
              <a:rPr lang="fr-FR" sz="1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Après nous être intéressé à ces quatre définitions principales trouvées dans la première partie du verset 2, devrions-nous considérer </a:t>
            </a:r>
            <a:r>
              <a:rPr lang="fr-FR" sz="1600" u="sng"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autrement</a:t>
            </a:r>
            <a:r>
              <a:rPr lang="fr-FR" sz="1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ce verset ?</a:t>
            </a:r>
          </a:p>
        </p:txBody>
      </p:sp>
      <p:sp>
        <p:nvSpPr>
          <p:cNvPr id="31" name="Rectangle 30"/>
          <p:cNvSpPr/>
          <p:nvPr/>
        </p:nvSpPr>
        <p:spPr>
          <a:xfrm>
            <a:off x="354918" y="1717100"/>
            <a:ext cx="8424936" cy="584775"/>
          </a:xfrm>
          <a:prstGeom prst="rect">
            <a:avLst/>
          </a:prstGeom>
        </p:spPr>
        <p:txBody>
          <a:bodyPr wrap="square">
            <a:spAutoFit/>
          </a:bodyPr>
          <a:lstStyle/>
          <a:p>
            <a:r>
              <a:rPr lang="fr-FR" sz="1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 Ne semble-t-il pas qu'il existe une </a:t>
            </a:r>
            <a:r>
              <a:rPr lang="fr-FR" sz="1600" u="sng"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différence majeure</a:t>
            </a:r>
            <a:r>
              <a:rPr lang="fr-FR" sz="1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entre les événements décrits dans les versets 1 et 2 ?</a:t>
            </a:r>
          </a:p>
        </p:txBody>
      </p:sp>
      <p:pic>
        <p:nvPicPr>
          <p:cNvPr id="32" name="Picture 2" descr="C:\Users\Rae\Desktop\Clip Art for PPTs\smiley question p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6336" y="3853041"/>
            <a:ext cx="1549215" cy="1171291"/>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p:cNvSpPr/>
          <p:nvPr/>
        </p:nvSpPr>
        <p:spPr>
          <a:xfrm>
            <a:off x="354918" y="2427734"/>
            <a:ext cx="8424936" cy="584775"/>
          </a:xfrm>
          <a:prstGeom prst="rect">
            <a:avLst/>
          </a:prstGeom>
        </p:spPr>
        <p:txBody>
          <a:bodyPr wrap="square">
            <a:spAutoFit/>
          </a:bodyPr>
          <a:lstStyle/>
          <a:p>
            <a:r>
              <a:rPr lang="fr-FR" sz="1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 Ne semble-t-il pas qu'une </a:t>
            </a:r>
            <a:r>
              <a:rPr lang="fr-FR" sz="1600" u="sng"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grande catastrophe</a:t>
            </a:r>
            <a:r>
              <a:rPr lang="fr-FR" sz="1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ait frappé la terre entre les versets 1 et 2 au tout début du premier jour / cycle de la création ?</a:t>
            </a:r>
          </a:p>
        </p:txBody>
      </p:sp>
      <p:sp>
        <p:nvSpPr>
          <p:cNvPr id="34" name="Rectangle 33"/>
          <p:cNvSpPr/>
          <p:nvPr/>
        </p:nvSpPr>
        <p:spPr>
          <a:xfrm>
            <a:off x="354918" y="3075806"/>
            <a:ext cx="8424936" cy="584775"/>
          </a:xfrm>
          <a:prstGeom prst="rect">
            <a:avLst/>
          </a:prstGeom>
        </p:spPr>
        <p:txBody>
          <a:bodyPr wrap="square">
            <a:spAutoFit/>
          </a:bodyPr>
          <a:lstStyle/>
          <a:p>
            <a:r>
              <a:rPr lang="fr-FR" sz="1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 Est-il possible que notre Créateur ait créé quelque chose défini de : chaotique, dévasté, informe, sauvage, vide, détruite, ruinée</a:t>
            </a:r>
            <a:r>
              <a:rPr lang="fr-FR" sz="16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Je </a:t>
            </a:r>
            <a:r>
              <a:rPr lang="fr-FR" sz="1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pense que non !</a:t>
            </a:r>
          </a:p>
        </p:txBody>
      </p:sp>
      <p:sp>
        <p:nvSpPr>
          <p:cNvPr id="37" name="Rectangle 36"/>
          <p:cNvSpPr/>
          <p:nvPr/>
        </p:nvSpPr>
        <p:spPr>
          <a:xfrm>
            <a:off x="354917" y="3700145"/>
            <a:ext cx="7241419" cy="338554"/>
          </a:xfrm>
          <a:prstGeom prst="rect">
            <a:avLst/>
          </a:prstGeom>
        </p:spPr>
        <p:txBody>
          <a:bodyPr wrap="square">
            <a:spAutoFit/>
          </a:bodyPr>
          <a:lstStyle/>
          <a:p>
            <a:r>
              <a:rPr lang="fr-FR" sz="1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 L’univers créé par Yahuah, le créateur, pourrait-il être aussi </a:t>
            </a:r>
            <a:r>
              <a:rPr lang="fr-FR" sz="1600" u="sng"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désordonné</a:t>
            </a:r>
            <a:r>
              <a:rPr lang="fr-FR" sz="1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p:txBody>
      </p:sp>
      <p:sp>
        <p:nvSpPr>
          <p:cNvPr id="38" name="Rectangle 37"/>
          <p:cNvSpPr/>
          <p:nvPr/>
        </p:nvSpPr>
        <p:spPr>
          <a:xfrm>
            <a:off x="354916" y="4155926"/>
            <a:ext cx="7673468" cy="338554"/>
          </a:xfrm>
          <a:prstGeom prst="rect">
            <a:avLst/>
          </a:prstGeom>
        </p:spPr>
        <p:txBody>
          <a:bodyPr wrap="square">
            <a:spAutoFit/>
          </a:bodyPr>
          <a:lstStyle/>
          <a:p>
            <a:r>
              <a:rPr lang="fr-FR" sz="1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6. Alors, </a:t>
            </a:r>
            <a:r>
              <a:rPr lang="fr-FR" sz="16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qui » a </a:t>
            </a:r>
            <a:r>
              <a:rPr lang="fr-FR" sz="1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fait cela ... et quel était l'</a:t>
            </a:r>
            <a:r>
              <a:rPr lang="fr-FR" sz="1600" u="sng"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événement</a:t>
            </a:r>
            <a:r>
              <a:rPr lang="fr-FR" sz="1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qui a causé un tel désastre ?</a:t>
            </a:r>
          </a:p>
        </p:txBody>
      </p:sp>
    </p:spTree>
    <p:extLst>
      <p:ext uri="{BB962C8B-B14F-4D97-AF65-F5344CB8AC3E}">
        <p14:creationId xmlns:p14="http://schemas.microsoft.com/office/powerpoint/2010/main" val="508164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fade">
                                      <p:cBhvr>
                                        <p:cTn id="34" dur="500"/>
                                        <p:tgtEl>
                                          <p:spTgt spid="3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fade">
                                      <p:cBhvr>
                                        <p:cTn id="3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1" grpId="0"/>
      <p:bldP spid="33" grpId="0"/>
      <p:bldP spid="34" grpId="0"/>
      <p:bldP spid="37" grpId="0"/>
      <p:bldP spid="3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28" y="0"/>
            <a:ext cx="9153228"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Espace réservé du numéro de diapositive 4"/>
          <p:cNvSpPr>
            <a:spLocks noGrp="1"/>
          </p:cNvSpPr>
          <p:nvPr>
            <p:ph type="sldNum" sz="quarter" idx="12"/>
          </p:nvPr>
        </p:nvSpPr>
        <p:spPr/>
        <p:txBody>
          <a:bodyPr/>
          <a:lstStyle/>
          <a:p>
            <a:fld id="{98D6C185-7D06-44FC-AF34-DEB24118C82E}" type="slidenum">
              <a:rPr lang="fr-FR" smtClean="0"/>
              <a:t>15</a:t>
            </a:fld>
            <a:endParaRPr lang="fr-FR"/>
          </a:p>
        </p:txBody>
      </p:sp>
      <p:pic>
        <p:nvPicPr>
          <p:cNvPr id="4" name="Content Placeholder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36" y="3833335"/>
            <a:ext cx="1312304" cy="1191688"/>
          </a:xfrm>
          <a:prstGeom prst="rect">
            <a:avLst/>
          </a:prstGeom>
          <a:effectLst>
            <a:softEdge rad="127000"/>
          </a:effectLst>
        </p:spPr>
      </p:pic>
      <p:sp>
        <p:nvSpPr>
          <p:cNvPr id="6" name="Rectangle 5"/>
          <p:cNvSpPr/>
          <p:nvPr/>
        </p:nvSpPr>
        <p:spPr>
          <a:xfrm>
            <a:off x="210902" y="915566"/>
            <a:ext cx="8712968" cy="338554"/>
          </a:xfrm>
          <a:prstGeom prst="rect">
            <a:avLst/>
          </a:prstGeom>
        </p:spPr>
        <p:txBody>
          <a:bodyPr wrap="square">
            <a:spAutoFit/>
          </a:bodyPr>
          <a:lstStyle/>
          <a:p>
            <a:pPr algn="just"/>
            <a:r>
              <a:rPr lang="fr-FR" sz="1600" dirty="0" smtClean="0">
                <a:latin typeface="Arial" panose="020B0604020202020204" pitchFamily="34" charset="0"/>
                <a:cs typeface="Arial" panose="020B0604020202020204" pitchFamily="34" charset="0"/>
              </a:rPr>
              <a:t>Immédiatement </a:t>
            </a:r>
            <a:r>
              <a:rPr lang="fr-FR" sz="1600" dirty="0">
                <a:latin typeface="Arial" panose="020B0604020202020204" pitchFamily="34" charset="0"/>
                <a:cs typeface="Arial" panose="020B0604020202020204" pitchFamily="34" charset="0"/>
              </a:rPr>
              <a:t>après le verset 1, c’est le moment où </a:t>
            </a:r>
            <a:r>
              <a:rPr lang="fr-FR" sz="1600" dirty="0" err="1">
                <a:latin typeface="Arial" panose="020B0604020202020204" pitchFamily="34" charset="0"/>
                <a:cs typeface="Arial" panose="020B0604020202020204" pitchFamily="34" charset="0"/>
              </a:rPr>
              <a:t>lucifer</a:t>
            </a:r>
            <a:r>
              <a:rPr lang="fr-FR" sz="1600" dirty="0">
                <a:latin typeface="Arial" panose="020B0604020202020204" pitchFamily="34" charset="0"/>
                <a:cs typeface="Arial" panose="020B0604020202020204" pitchFamily="34" charset="0"/>
              </a:rPr>
              <a:t> [satan] est </a:t>
            </a:r>
            <a:r>
              <a:rPr lang="fr-FR" sz="1600" dirty="0" smtClean="0">
                <a:latin typeface="Arial" panose="020B0604020202020204" pitchFamily="34" charset="0"/>
                <a:cs typeface="Arial" panose="020B0604020202020204" pitchFamily="34" charset="0"/>
              </a:rPr>
              <a:t>jeté </a:t>
            </a:r>
            <a:r>
              <a:rPr lang="fr-FR" sz="1600" dirty="0">
                <a:latin typeface="Arial" panose="020B0604020202020204" pitchFamily="34" charset="0"/>
                <a:cs typeface="Arial" panose="020B0604020202020204" pitchFamily="34" charset="0"/>
              </a:rPr>
              <a:t>sur la </a:t>
            </a:r>
            <a:r>
              <a:rPr lang="fr-FR" sz="1600" dirty="0" smtClean="0">
                <a:latin typeface="Arial" panose="020B0604020202020204" pitchFamily="34" charset="0"/>
                <a:cs typeface="Arial" panose="020B0604020202020204" pitchFamily="34" charset="0"/>
              </a:rPr>
              <a:t>terre. </a:t>
            </a:r>
            <a:endParaRPr lang="fr-FR" sz="1600" dirty="0">
              <a:latin typeface="Arial" panose="020B0604020202020204" pitchFamily="34" charset="0"/>
              <a:cs typeface="Arial" panose="020B0604020202020204" pitchFamily="34" charset="0"/>
            </a:endParaRPr>
          </a:p>
        </p:txBody>
      </p:sp>
      <p:sp>
        <p:nvSpPr>
          <p:cNvPr id="7" name="Rectangle 6"/>
          <p:cNvSpPr/>
          <p:nvPr/>
        </p:nvSpPr>
        <p:spPr>
          <a:xfrm>
            <a:off x="2246065" y="193545"/>
            <a:ext cx="4608511" cy="584775"/>
          </a:xfrm>
          <a:prstGeom prst="rect">
            <a:avLst/>
          </a:prstGeom>
        </p:spPr>
        <p:txBody>
          <a:bodyPr wrap="square">
            <a:spAutoFit/>
          </a:bodyPr>
          <a:lstStyle/>
          <a:p>
            <a:pPr algn="ctr"/>
            <a:r>
              <a:rPr lang="fr-FR" sz="3200" dirty="0" smtClean="0">
                <a:solidFill>
                  <a:schemeClr val="tx1">
                    <a:lumMod val="75000"/>
                    <a:lumOff val="25000"/>
                  </a:schemeClr>
                </a:solidFill>
                <a:latin typeface="Arial" panose="020B0604020202020204" pitchFamily="34" charset="0"/>
                <a:cs typeface="Arial" panose="020B0604020202020204" pitchFamily="34" charset="0"/>
              </a:rPr>
              <a:t>Proposition de réponse</a:t>
            </a:r>
            <a:endParaRPr lang="fr-FR" sz="32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8" name="Rectangle 7"/>
          <p:cNvSpPr/>
          <p:nvPr/>
        </p:nvSpPr>
        <p:spPr>
          <a:xfrm>
            <a:off x="229892" y="1347614"/>
            <a:ext cx="8712968" cy="892552"/>
          </a:xfrm>
          <a:prstGeom prst="rect">
            <a:avLst/>
          </a:prstGeom>
        </p:spPr>
        <p:txBody>
          <a:bodyPr wrap="square">
            <a:spAutoFit/>
          </a:bodyPr>
          <a:lstStyle/>
          <a:p>
            <a:pPr algn="just"/>
            <a:r>
              <a:rPr lang="fr-FR" sz="1600" dirty="0">
                <a:latin typeface="Arial" panose="020B0604020202020204" pitchFamily="34" charset="0"/>
                <a:cs typeface="Arial" panose="020B0604020202020204" pitchFamily="34" charset="0"/>
              </a:rPr>
              <a:t>Esaïe </a:t>
            </a:r>
            <a:r>
              <a:rPr lang="fr-FR" sz="1600" dirty="0" smtClean="0">
                <a:latin typeface="Arial" panose="020B0604020202020204" pitchFamily="34" charset="0"/>
                <a:cs typeface="Arial" panose="020B0604020202020204" pitchFamily="34" charset="0"/>
              </a:rPr>
              <a:t>14.12/17 </a:t>
            </a:r>
            <a:r>
              <a:rPr lang="fr-FR" sz="1600" dirty="0">
                <a:latin typeface="Arial" panose="020B0604020202020204" pitchFamily="34" charset="0"/>
                <a:cs typeface="Arial" panose="020B0604020202020204" pitchFamily="34" charset="0"/>
              </a:rPr>
              <a:t>: </a:t>
            </a:r>
            <a:endParaRPr lang="fr-FR" sz="1600" dirty="0" smtClean="0">
              <a:latin typeface="Arial" panose="020B0604020202020204" pitchFamily="34" charset="0"/>
              <a:cs typeface="Arial" panose="020B0604020202020204" pitchFamily="34" charset="0"/>
            </a:endParaRPr>
          </a:p>
          <a:p>
            <a:pPr algn="just"/>
            <a:endParaRPr lang="fr-FR" sz="800" dirty="0">
              <a:latin typeface="Arial" panose="020B0604020202020204" pitchFamily="34" charset="0"/>
              <a:cs typeface="Arial" panose="020B0604020202020204" pitchFamily="34" charset="0"/>
            </a:endParaRPr>
          </a:p>
          <a:p>
            <a:pPr algn="just"/>
            <a:r>
              <a:rPr lang="fr-FR" sz="1400" dirty="0">
                <a:latin typeface="Arial" panose="020B0604020202020204" pitchFamily="34" charset="0"/>
                <a:cs typeface="Arial" panose="020B0604020202020204" pitchFamily="34" charset="0"/>
              </a:rPr>
              <a:t>12 Comment es-tu tombé du ciel, astre brillant (</a:t>
            </a:r>
            <a:r>
              <a:rPr lang="fr-FR" sz="1400" dirty="0" err="1">
                <a:latin typeface="Arial" panose="020B0604020202020204" pitchFamily="34" charset="0"/>
                <a:cs typeface="Arial" panose="020B0604020202020204" pitchFamily="34" charset="0"/>
              </a:rPr>
              <a:t>lucifer</a:t>
            </a:r>
            <a:r>
              <a:rPr lang="fr-FR" sz="1400" dirty="0">
                <a:latin typeface="Arial" panose="020B0604020202020204" pitchFamily="34" charset="0"/>
                <a:cs typeface="Arial" panose="020B0604020202020204" pitchFamily="34" charset="0"/>
              </a:rPr>
              <a:t>), fils de l'aurore? Comment as-tu été abattu à terre, toi qui foulais les nations </a:t>
            </a:r>
            <a:r>
              <a:rPr lang="fr-FR" sz="1400" dirty="0" smtClean="0">
                <a:latin typeface="Arial" panose="020B0604020202020204" pitchFamily="34" charset="0"/>
                <a:cs typeface="Arial" panose="020B0604020202020204" pitchFamily="34" charset="0"/>
              </a:rPr>
              <a:t>?</a:t>
            </a:r>
            <a:endParaRPr lang="fr-FR" sz="1400" dirty="0">
              <a:latin typeface="Arial" panose="020B0604020202020204" pitchFamily="34" charset="0"/>
              <a:cs typeface="Arial" panose="020B0604020202020204" pitchFamily="34" charset="0"/>
            </a:endParaRPr>
          </a:p>
        </p:txBody>
      </p:sp>
      <p:sp>
        <p:nvSpPr>
          <p:cNvPr id="13" name="Rectangle 12"/>
          <p:cNvSpPr/>
          <p:nvPr/>
        </p:nvSpPr>
        <p:spPr>
          <a:xfrm>
            <a:off x="210902" y="2355726"/>
            <a:ext cx="8712968" cy="2000548"/>
          </a:xfrm>
          <a:prstGeom prst="rect">
            <a:avLst/>
          </a:prstGeom>
        </p:spPr>
        <p:txBody>
          <a:bodyPr wrap="square">
            <a:spAutoFit/>
          </a:bodyPr>
          <a:lstStyle/>
          <a:p>
            <a:pPr algn="just"/>
            <a:r>
              <a:rPr lang="fr-FR" sz="1600" dirty="0" smtClean="0">
                <a:latin typeface="Arial" panose="020B0604020202020204" pitchFamily="34" charset="0"/>
                <a:cs typeface="Arial" panose="020B0604020202020204" pitchFamily="34" charset="0"/>
              </a:rPr>
              <a:t>Ezéchiel 28.13/18 : </a:t>
            </a:r>
          </a:p>
          <a:p>
            <a:pPr algn="just"/>
            <a:endParaRPr lang="fr-FR" sz="800" dirty="0">
              <a:latin typeface="Arial" panose="020B0604020202020204" pitchFamily="34" charset="0"/>
              <a:cs typeface="Arial" panose="020B0604020202020204" pitchFamily="34" charset="0"/>
            </a:endParaRPr>
          </a:p>
          <a:p>
            <a:pPr algn="just"/>
            <a:r>
              <a:rPr lang="fr-FR" sz="1400" dirty="0">
                <a:latin typeface="Arial" panose="020B0604020202020204" pitchFamily="34" charset="0"/>
                <a:cs typeface="Arial" panose="020B0604020202020204" pitchFamily="34" charset="0"/>
              </a:rPr>
              <a:t>14 Je t'avais établi comme </a:t>
            </a:r>
            <a:r>
              <a:rPr lang="fr-FR" sz="1400" u="sng" dirty="0">
                <a:latin typeface="Arial" panose="020B0604020202020204" pitchFamily="34" charset="0"/>
                <a:cs typeface="Arial" panose="020B0604020202020204" pitchFamily="34" charset="0"/>
              </a:rPr>
              <a:t>chérubin protecteur</a:t>
            </a:r>
            <a:r>
              <a:rPr lang="fr-FR" sz="1400" dirty="0">
                <a:latin typeface="Arial" panose="020B0604020202020204" pitchFamily="34" charset="0"/>
                <a:cs typeface="Arial" panose="020B0604020202020204" pitchFamily="34" charset="0"/>
              </a:rPr>
              <a:t>, aux ailes déployées; tu étais </a:t>
            </a:r>
            <a:r>
              <a:rPr lang="fr-FR" sz="1400" u="sng" dirty="0">
                <a:latin typeface="Arial" panose="020B0604020202020204" pitchFamily="34" charset="0"/>
                <a:cs typeface="Arial" panose="020B0604020202020204" pitchFamily="34" charset="0"/>
              </a:rPr>
              <a:t>sur la sainte montagne </a:t>
            </a:r>
            <a:r>
              <a:rPr lang="fr-FR" sz="1400" u="sng" dirty="0" smtClean="0">
                <a:latin typeface="Arial" panose="020B0604020202020204" pitchFamily="34" charset="0"/>
                <a:cs typeface="Arial" panose="020B0604020202020204" pitchFamily="34" charset="0"/>
              </a:rPr>
              <a:t>d’Elohim</a:t>
            </a:r>
            <a:r>
              <a:rPr lang="fr-FR" sz="1400" dirty="0" smtClean="0">
                <a:latin typeface="Arial" panose="020B0604020202020204" pitchFamily="34" charset="0"/>
                <a:cs typeface="Arial" panose="020B0604020202020204" pitchFamily="34" charset="0"/>
              </a:rPr>
              <a:t> ; </a:t>
            </a:r>
            <a:r>
              <a:rPr lang="fr-FR" sz="1400" dirty="0">
                <a:latin typeface="Arial" panose="020B0604020202020204" pitchFamily="34" charset="0"/>
                <a:cs typeface="Arial" panose="020B0604020202020204" pitchFamily="34" charset="0"/>
              </a:rPr>
              <a:t>tu marchais au milieu des pierres de feu</a:t>
            </a:r>
            <a:r>
              <a:rPr lang="fr-FR" sz="1400" dirty="0" smtClean="0">
                <a:latin typeface="Arial" panose="020B0604020202020204" pitchFamily="34" charset="0"/>
                <a:cs typeface="Arial" panose="020B0604020202020204" pitchFamily="34" charset="0"/>
              </a:rPr>
              <a:t>.</a:t>
            </a:r>
          </a:p>
          <a:p>
            <a:pPr algn="just"/>
            <a:endParaRPr lang="fr-FR" sz="800" dirty="0">
              <a:latin typeface="Arial" panose="020B0604020202020204" pitchFamily="34" charset="0"/>
              <a:cs typeface="Arial" panose="020B0604020202020204" pitchFamily="34" charset="0"/>
            </a:endParaRPr>
          </a:p>
          <a:p>
            <a:pPr algn="just"/>
            <a:r>
              <a:rPr lang="fr-FR" sz="1400" dirty="0">
                <a:latin typeface="Arial" panose="020B0604020202020204" pitchFamily="34" charset="0"/>
                <a:cs typeface="Arial" panose="020B0604020202020204" pitchFamily="34" charset="0"/>
              </a:rPr>
              <a:t>15 Tu fus intègre dans tes voies depuis le jour où tu fus créé, jusqu'à ce que l'</a:t>
            </a:r>
            <a:r>
              <a:rPr lang="fr-FR" sz="1400" u="sng" dirty="0">
                <a:latin typeface="Arial" panose="020B0604020202020204" pitchFamily="34" charset="0"/>
                <a:cs typeface="Arial" panose="020B0604020202020204" pitchFamily="34" charset="0"/>
              </a:rPr>
              <a:t>iniquité</a:t>
            </a:r>
            <a:r>
              <a:rPr lang="fr-FR" sz="1400" dirty="0">
                <a:latin typeface="Arial" panose="020B0604020202020204" pitchFamily="34" charset="0"/>
                <a:cs typeface="Arial" panose="020B0604020202020204" pitchFamily="34" charset="0"/>
              </a:rPr>
              <a:t> ait été trouvée en </a:t>
            </a:r>
            <a:r>
              <a:rPr lang="fr-FR" sz="1400" dirty="0" smtClean="0">
                <a:latin typeface="Arial" panose="020B0604020202020204" pitchFamily="34" charset="0"/>
                <a:cs typeface="Arial" panose="020B0604020202020204" pitchFamily="34" charset="0"/>
              </a:rPr>
              <a:t>toi.</a:t>
            </a:r>
          </a:p>
          <a:p>
            <a:pPr algn="just"/>
            <a:endParaRPr lang="fr-FR" sz="800" dirty="0" smtClean="0">
              <a:latin typeface="Arial" panose="020B0604020202020204" pitchFamily="34" charset="0"/>
              <a:cs typeface="Arial" panose="020B0604020202020204" pitchFamily="34" charset="0"/>
            </a:endParaRPr>
          </a:p>
          <a:p>
            <a:pPr algn="just"/>
            <a:r>
              <a:rPr lang="fr-FR" sz="1400" dirty="0" smtClean="0">
                <a:latin typeface="Arial" panose="020B0604020202020204" pitchFamily="34" charset="0"/>
                <a:cs typeface="Arial" panose="020B0604020202020204" pitchFamily="34" charset="0"/>
              </a:rPr>
              <a:t>	16 </a:t>
            </a:r>
            <a:r>
              <a:rPr lang="fr-FR" sz="1400" dirty="0">
                <a:latin typeface="Arial" panose="020B0604020202020204" pitchFamily="34" charset="0"/>
                <a:cs typeface="Arial" panose="020B0604020202020204" pitchFamily="34" charset="0"/>
              </a:rPr>
              <a:t>Au milieu de ton riche commerce, ton cœur s'est rempli de violence, et tu devins </a:t>
            </a:r>
            <a:r>
              <a:rPr lang="fr-FR" sz="1400" dirty="0" smtClean="0">
                <a:latin typeface="Arial" panose="020B0604020202020204" pitchFamily="34" charset="0"/>
                <a:cs typeface="Arial" panose="020B0604020202020204" pitchFamily="34" charset="0"/>
              </a:rPr>
              <a:t>		coupable</a:t>
            </a:r>
            <a:r>
              <a:rPr lang="fr-FR" sz="1400" dirty="0">
                <a:latin typeface="Arial" panose="020B0604020202020204" pitchFamily="34" charset="0"/>
                <a:cs typeface="Arial" panose="020B0604020202020204" pitchFamily="34" charset="0"/>
              </a:rPr>
              <a:t>; </a:t>
            </a:r>
            <a:r>
              <a:rPr lang="fr-FR" sz="1400" u="sng" dirty="0">
                <a:latin typeface="Arial" panose="020B0604020202020204" pitchFamily="34" charset="0"/>
                <a:cs typeface="Arial" panose="020B0604020202020204" pitchFamily="34" charset="0"/>
              </a:rPr>
              <a:t>je te précipiterai de la montagne </a:t>
            </a:r>
            <a:r>
              <a:rPr lang="fr-FR" sz="1400" u="sng" dirty="0" smtClean="0">
                <a:latin typeface="Arial" panose="020B0604020202020204" pitchFamily="34" charset="0"/>
                <a:cs typeface="Arial" panose="020B0604020202020204" pitchFamily="34" charset="0"/>
              </a:rPr>
              <a:t>d’Elohim</a:t>
            </a:r>
            <a:r>
              <a:rPr lang="fr-FR" sz="1400" dirty="0" smtClean="0">
                <a:latin typeface="Arial" panose="020B0604020202020204" pitchFamily="34" charset="0"/>
                <a:cs typeface="Arial" panose="020B0604020202020204" pitchFamily="34" charset="0"/>
              </a:rPr>
              <a:t> ; </a:t>
            </a:r>
            <a:r>
              <a:rPr lang="fr-FR" sz="1400" dirty="0">
                <a:latin typeface="Arial" panose="020B0604020202020204" pitchFamily="34" charset="0"/>
                <a:cs typeface="Arial" panose="020B0604020202020204" pitchFamily="34" charset="0"/>
              </a:rPr>
              <a:t>je te détruirai, ô chérubin protecteur, du </a:t>
            </a:r>
            <a:r>
              <a:rPr lang="fr-FR" sz="1400" dirty="0" smtClean="0">
                <a:latin typeface="Arial" panose="020B0604020202020204" pitchFamily="34" charset="0"/>
                <a:cs typeface="Arial" panose="020B0604020202020204" pitchFamily="34" charset="0"/>
              </a:rPr>
              <a:t>	milieu </a:t>
            </a:r>
            <a:r>
              <a:rPr lang="fr-FR" sz="1400" dirty="0">
                <a:latin typeface="Arial" panose="020B0604020202020204" pitchFamily="34" charset="0"/>
                <a:cs typeface="Arial" panose="020B0604020202020204" pitchFamily="34" charset="0"/>
              </a:rPr>
              <a:t>des pierres de </a:t>
            </a:r>
            <a:r>
              <a:rPr lang="fr-FR" sz="1400" dirty="0" smtClean="0">
                <a:latin typeface="Arial" panose="020B0604020202020204" pitchFamily="34" charset="0"/>
                <a:cs typeface="Arial" panose="020B0604020202020204" pitchFamily="34" charset="0"/>
              </a:rPr>
              <a:t>feu !</a:t>
            </a:r>
            <a:endParaRPr lang="fr-FR"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7595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28" y="0"/>
            <a:ext cx="9153228"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Espace réservé du numéro de diapositive 4"/>
          <p:cNvSpPr>
            <a:spLocks noGrp="1"/>
          </p:cNvSpPr>
          <p:nvPr>
            <p:ph type="sldNum" sz="quarter" idx="12"/>
          </p:nvPr>
        </p:nvSpPr>
        <p:spPr/>
        <p:txBody>
          <a:bodyPr/>
          <a:lstStyle/>
          <a:p>
            <a:fld id="{98D6C185-7D06-44FC-AF34-DEB24118C82E}" type="slidenum">
              <a:rPr lang="fr-FR" smtClean="0"/>
              <a:t>16</a:t>
            </a:fld>
            <a:endParaRPr lang="fr-FR"/>
          </a:p>
        </p:txBody>
      </p:sp>
      <p:pic>
        <p:nvPicPr>
          <p:cNvPr id="4" name="Content Placeholder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36" y="3742007"/>
            <a:ext cx="1412876" cy="1283016"/>
          </a:xfrm>
          <a:prstGeom prst="rect">
            <a:avLst/>
          </a:prstGeom>
          <a:effectLst>
            <a:softEdge rad="127000"/>
          </a:effectLst>
        </p:spPr>
      </p:pic>
      <p:sp>
        <p:nvSpPr>
          <p:cNvPr id="7" name="Rectangle 6"/>
          <p:cNvSpPr/>
          <p:nvPr/>
        </p:nvSpPr>
        <p:spPr>
          <a:xfrm>
            <a:off x="2246065" y="193545"/>
            <a:ext cx="4608511" cy="584775"/>
          </a:xfrm>
          <a:prstGeom prst="rect">
            <a:avLst/>
          </a:prstGeom>
        </p:spPr>
        <p:txBody>
          <a:bodyPr wrap="square">
            <a:spAutoFit/>
          </a:bodyPr>
          <a:lstStyle/>
          <a:p>
            <a:pPr algn="ctr"/>
            <a:r>
              <a:rPr lang="fr-FR" sz="3200" dirty="0" smtClean="0">
                <a:solidFill>
                  <a:schemeClr val="tx1">
                    <a:lumMod val="75000"/>
                    <a:lumOff val="25000"/>
                  </a:schemeClr>
                </a:solidFill>
                <a:latin typeface="Arial" panose="020B0604020202020204" pitchFamily="34" charset="0"/>
                <a:cs typeface="Arial" panose="020B0604020202020204" pitchFamily="34" charset="0"/>
              </a:rPr>
              <a:t>Proposition de réponse</a:t>
            </a:r>
            <a:endParaRPr lang="fr-FR" sz="32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0" name="Rectangle 9"/>
          <p:cNvSpPr/>
          <p:nvPr/>
        </p:nvSpPr>
        <p:spPr>
          <a:xfrm>
            <a:off x="210902" y="987574"/>
            <a:ext cx="8712968" cy="830997"/>
          </a:xfrm>
          <a:prstGeom prst="rect">
            <a:avLst/>
          </a:prstGeom>
        </p:spPr>
        <p:txBody>
          <a:bodyPr wrap="square">
            <a:spAutoFit/>
          </a:bodyPr>
          <a:lstStyle/>
          <a:p>
            <a:pPr algn="just"/>
            <a:r>
              <a:rPr lang="fr-FR" sz="1600" dirty="0">
                <a:latin typeface="Arial" panose="020B0604020202020204" pitchFamily="34" charset="0"/>
                <a:cs typeface="Arial" panose="020B0604020202020204" pitchFamily="34" charset="0"/>
              </a:rPr>
              <a:t>Satan et ses anges entrent violemment dans l'espace des cieux et de la terre nouvellement créés, seules une </a:t>
            </a:r>
            <a:r>
              <a:rPr lang="fr-FR" sz="1600" u="sng" dirty="0">
                <a:latin typeface="Arial" panose="020B0604020202020204" pitchFamily="34" charset="0"/>
                <a:cs typeface="Arial" panose="020B0604020202020204" pitchFamily="34" charset="0"/>
              </a:rPr>
              <a:t>catastrophe</a:t>
            </a:r>
            <a:r>
              <a:rPr lang="fr-FR" sz="1600" dirty="0">
                <a:latin typeface="Arial" panose="020B0604020202020204" pitchFamily="34" charset="0"/>
                <a:cs typeface="Arial" panose="020B0604020202020204" pitchFamily="34" charset="0"/>
              </a:rPr>
              <a:t>, un </a:t>
            </a:r>
            <a:r>
              <a:rPr lang="fr-FR" sz="1600" u="sng" dirty="0">
                <a:latin typeface="Arial" panose="020B0604020202020204" pitchFamily="34" charset="0"/>
                <a:cs typeface="Arial" panose="020B0604020202020204" pitchFamily="34" charset="0"/>
              </a:rPr>
              <a:t>anéantissement</a:t>
            </a:r>
            <a:r>
              <a:rPr lang="fr-FR" sz="1600" dirty="0">
                <a:latin typeface="Arial" panose="020B0604020202020204" pitchFamily="34" charset="0"/>
                <a:cs typeface="Arial" panose="020B0604020202020204" pitchFamily="34" charset="0"/>
              </a:rPr>
              <a:t> et une </a:t>
            </a:r>
            <a:r>
              <a:rPr lang="fr-FR" sz="1600" u="sng" dirty="0">
                <a:latin typeface="Arial" panose="020B0604020202020204" pitchFamily="34" charset="0"/>
                <a:cs typeface="Arial" panose="020B0604020202020204" pitchFamily="34" charset="0"/>
              </a:rPr>
              <a:t>contamination</a:t>
            </a:r>
            <a:r>
              <a:rPr lang="fr-FR" sz="1600" dirty="0">
                <a:latin typeface="Arial" panose="020B0604020202020204" pitchFamily="34" charset="0"/>
                <a:cs typeface="Arial" panose="020B0604020202020204" pitchFamily="34" charset="0"/>
              </a:rPr>
              <a:t> pouvaient en découler.</a:t>
            </a:r>
          </a:p>
        </p:txBody>
      </p:sp>
      <p:sp>
        <p:nvSpPr>
          <p:cNvPr id="2" name="Rectangle 1"/>
          <p:cNvSpPr/>
          <p:nvPr/>
        </p:nvSpPr>
        <p:spPr>
          <a:xfrm>
            <a:off x="257720" y="1923678"/>
            <a:ext cx="8619332" cy="830997"/>
          </a:xfrm>
          <a:prstGeom prst="rect">
            <a:avLst/>
          </a:prstGeom>
        </p:spPr>
        <p:txBody>
          <a:bodyPr wrap="square">
            <a:spAutoFit/>
          </a:bodyPr>
          <a:lstStyle/>
          <a:p>
            <a:pPr algn="just"/>
            <a:r>
              <a:rPr lang="fr-FR" sz="1600" dirty="0">
                <a:latin typeface="Arial" panose="020B0604020202020204" pitchFamily="34" charset="0"/>
                <a:cs typeface="Arial" panose="020B0604020202020204" pitchFamily="34" charset="0"/>
              </a:rPr>
              <a:t>Si cette intrusion ne s'était pas produite, il n'y aurait aucune raison d'inclure les quelques versets suivants dans le récit de la création, en particulier la dernière partie du verset 2, où Yahuah commence son </a:t>
            </a:r>
            <a:r>
              <a:rPr lang="fr-FR" sz="1600" u="sng" dirty="0">
                <a:latin typeface="Arial" panose="020B0604020202020204" pitchFamily="34" charset="0"/>
                <a:cs typeface="Arial" panose="020B0604020202020204" pitchFamily="34" charset="0"/>
              </a:rPr>
              <a:t>œuvre de restauration</a:t>
            </a:r>
            <a:r>
              <a:rPr lang="fr-FR" sz="1600" dirty="0">
                <a:latin typeface="Arial" panose="020B0604020202020204" pitchFamily="34" charset="0"/>
                <a:cs typeface="Arial" panose="020B0604020202020204" pitchFamily="34" charset="0"/>
              </a:rPr>
              <a:t>.</a:t>
            </a:r>
          </a:p>
        </p:txBody>
      </p:sp>
      <p:sp>
        <p:nvSpPr>
          <p:cNvPr id="3" name="Rectangle 2"/>
          <p:cNvSpPr/>
          <p:nvPr/>
        </p:nvSpPr>
        <p:spPr>
          <a:xfrm>
            <a:off x="257720" y="3003798"/>
            <a:ext cx="8666150" cy="584775"/>
          </a:xfrm>
          <a:prstGeom prst="rect">
            <a:avLst/>
          </a:prstGeom>
        </p:spPr>
        <p:txBody>
          <a:bodyPr wrap="square">
            <a:spAutoFit/>
          </a:bodyPr>
          <a:lstStyle/>
          <a:p>
            <a:pPr algn="just"/>
            <a:r>
              <a:rPr lang="fr-FR" sz="1600" dirty="0">
                <a:latin typeface="Arial" panose="020B0604020202020204" pitchFamily="34" charset="0"/>
                <a:cs typeface="Arial" panose="020B0604020202020204" pitchFamily="34" charset="0"/>
              </a:rPr>
              <a:t>Psaume 104.30 : « Tu envoies ton </a:t>
            </a:r>
            <a:r>
              <a:rPr lang="fr-FR" sz="1600" dirty="0" smtClean="0">
                <a:latin typeface="Arial" panose="020B0604020202020204" pitchFamily="34" charset="0"/>
                <a:cs typeface="Arial" panose="020B0604020202020204" pitchFamily="34" charset="0"/>
              </a:rPr>
              <a:t>souffle : </a:t>
            </a:r>
            <a:r>
              <a:rPr lang="fr-FR" sz="1600" dirty="0">
                <a:latin typeface="Arial" panose="020B0604020202020204" pitchFamily="34" charset="0"/>
                <a:cs typeface="Arial" panose="020B0604020202020204" pitchFamily="34" charset="0"/>
              </a:rPr>
              <a:t>ils sont </a:t>
            </a:r>
            <a:r>
              <a:rPr lang="fr-FR" sz="1600" dirty="0" smtClean="0">
                <a:latin typeface="Arial" panose="020B0604020202020204" pitchFamily="34" charset="0"/>
                <a:cs typeface="Arial" panose="020B0604020202020204" pitchFamily="34" charset="0"/>
              </a:rPr>
              <a:t>créés &lt;</a:t>
            </a:r>
            <a:r>
              <a:rPr lang="fr-FR" sz="1600" dirty="0" smtClean="0">
                <a:solidFill>
                  <a:srgbClr val="FF0000"/>
                </a:solidFill>
                <a:latin typeface="Arial" panose="020B0604020202020204" pitchFamily="34" charset="0"/>
                <a:cs typeface="Arial" panose="020B0604020202020204" pitchFamily="34" charset="0"/>
              </a:rPr>
              <a:t>bara</a:t>
            </a:r>
            <a:r>
              <a:rPr lang="fr-FR" sz="1600" dirty="0" smtClean="0">
                <a:latin typeface="Arial" panose="020B0604020202020204" pitchFamily="34" charset="0"/>
                <a:cs typeface="Arial" panose="020B0604020202020204" pitchFamily="34" charset="0"/>
              </a:rPr>
              <a:t>&gt;, </a:t>
            </a:r>
            <a:r>
              <a:rPr lang="fr-FR" sz="1600" dirty="0">
                <a:latin typeface="Arial" panose="020B0604020202020204" pitchFamily="34" charset="0"/>
                <a:cs typeface="Arial" panose="020B0604020202020204" pitchFamily="34" charset="0"/>
              </a:rPr>
              <a:t>et tu </a:t>
            </a:r>
            <a:r>
              <a:rPr lang="fr-FR" sz="1600" u="sng" dirty="0">
                <a:latin typeface="Arial" panose="020B0604020202020204" pitchFamily="34" charset="0"/>
                <a:cs typeface="Arial" panose="020B0604020202020204" pitchFamily="34" charset="0"/>
              </a:rPr>
              <a:t>renouvelles</a:t>
            </a:r>
            <a:r>
              <a:rPr lang="fr-FR" sz="1600" dirty="0">
                <a:latin typeface="Arial" panose="020B0604020202020204" pitchFamily="34" charset="0"/>
                <a:cs typeface="Arial" panose="020B0604020202020204" pitchFamily="34" charset="0"/>
              </a:rPr>
              <a:t> la face de la terre. »</a:t>
            </a:r>
          </a:p>
        </p:txBody>
      </p:sp>
      <p:sp>
        <p:nvSpPr>
          <p:cNvPr id="11" name="Rectangle 10"/>
          <p:cNvSpPr/>
          <p:nvPr/>
        </p:nvSpPr>
        <p:spPr>
          <a:xfrm>
            <a:off x="1432212" y="3665552"/>
            <a:ext cx="6030557" cy="338554"/>
          </a:xfrm>
          <a:prstGeom prst="rect">
            <a:avLst/>
          </a:prstGeom>
        </p:spPr>
        <p:txBody>
          <a:bodyPr wrap="square">
            <a:spAutoFit/>
          </a:bodyPr>
          <a:lstStyle/>
          <a:p>
            <a:pPr algn="just"/>
            <a:r>
              <a:rPr lang="fr-FR" sz="1600" dirty="0">
                <a:latin typeface="Arial" panose="020B0604020202020204" pitchFamily="34" charset="0"/>
                <a:cs typeface="Arial" panose="020B0604020202020204" pitchFamily="34" charset="0"/>
              </a:rPr>
              <a:t>Il existe une différence entre « restauration » et « </a:t>
            </a:r>
            <a:r>
              <a:rPr lang="fr-FR" sz="1600" dirty="0" smtClean="0">
                <a:latin typeface="Arial" panose="020B0604020202020204" pitchFamily="34" charset="0"/>
                <a:cs typeface="Arial" panose="020B0604020202020204" pitchFamily="34" charset="0"/>
              </a:rPr>
              <a:t>création </a:t>
            </a:r>
            <a:r>
              <a:rPr lang="fr-FR" sz="16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975937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3"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28" y="0"/>
            <a:ext cx="9153228"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Espace réservé du numéro de diapositive 4"/>
          <p:cNvSpPr>
            <a:spLocks noGrp="1"/>
          </p:cNvSpPr>
          <p:nvPr>
            <p:ph type="sldNum" sz="quarter" idx="12"/>
          </p:nvPr>
        </p:nvSpPr>
        <p:spPr/>
        <p:txBody>
          <a:bodyPr/>
          <a:lstStyle/>
          <a:p>
            <a:fld id="{98D6C185-7D06-44FC-AF34-DEB24118C82E}" type="slidenum">
              <a:rPr lang="fr-FR" smtClean="0"/>
              <a:t>17</a:t>
            </a:fld>
            <a:endParaRPr lang="fr-FR"/>
          </a:p>
        </p:txBody>
      </p:sp>
      <p:sp>
        <p:nvSpPr>
          <p:cNvPr id="4" name="Rectangle 3"/>
          <p:cNvSpPr/>
          <p:nvPr/>
        </p:nvSpPr>
        <p:spPr>
          <a:xfrm>
            <a:off x="115863" y="319783"/>
            <a:ext cx="8856984" cy="646331"/>
          </a:xfrm>
          <a:prstGeom prst="rect">
            <a:avLst/>
          </a:prstGeom>
        </p:spPr>
        <p:txBody>
          <a:bodyPr wrap="square">
            <a:spAutoFit/>
          </a:bodyPr>
          <a:lstStyle/>
          <a:p>
            <a:pPr algn="ctr"/>
            <a:r>
              <a:rPr lang="fr-FR" dirty="0">
                <a:latin typeface="Arial" panose="020B0604020202020204" pitchFamily="34" charset="0"/>
                <a:cs typeface="Arial" panose="020B0604020202020204" pitchFamily="34" charset="0"/>
              </a:rPr>
              <a:t>Genèse 1.5</a:t>
            </a:r>
            <a:r>
              <a:rPr lang="fr-FR" dirty="0">
                <a:solidFill>
                  <a:srgbClr val="FF0000"/>
                </a:solidFill>
                <a:latin typeface="Arial" panose="020B0604020202020204" pitchFamily="34" charset="0"/>
                <a:cs typeface="Arial" panose="020B0604020202020204" pitchFamily="34" charset="0"/>
              </a:rPr>
              <a:t>a</a:t>
            </a:r>
            <a:r>
              <a:rPr lang="fr-FR" dirty="0">
                <a:latin typeface="Arial" panose="020B0604020202020204" pitchFamily="34" charset="0"/>
                <a:cs typeface="Arial" panose="020B0604020202020204" pitchFamily="34" charset="0"/>
              </a:rPr>
              <a:t> – 1er « jour » de la création</a:t>
            </a:r>
          </a:p>
          <a:p>
            <a:pPr algn="ctr"/>
            <a:r>
              <a:rPr lang="fr-FR" dirty="0">
                <a:latin typeface="Arial" panose="020B0604020202020204" pitchFamily="34" charset="0"/>
                <a:cs typeface="Arial" panose="020B0604020202020204" pitchFamily="34" charset="0"/>
              </a:rPr>
              <a:t>« Et YHWH nomma la lumière, </a:t>
            </a:r>
            <a:r>
              <a:rPr lang="fr-FR" u="sng" dirty="0">
                <a:latin typeface="Arial" panose="020B0604020202020204" pitchFamily="34" charset="0"/>
                <a:cs typeface="Arial" panose="020B0604020202020204" pitchFamily="34" charset="0"/>
              </a:rPr>
              <a:t>jour</a:t>
            </a:r>
            <a:r>
              <a:rPr lang="fr-FR" dirty="0">
                <a:latin typeface="Arial" panose="020B0604020202020204" pitchFamily="34" charset="0"/>
                <a:cs typeface="Arial" panose="020B0604020202020204" pitchFamily="34" charset="0"/>
              </a:rPr>
              <a:t>; et il nomma les </a:t>
            </a:r>
            <a:r>
              <a:rPr lang="fr-FR" dirty="0" smtClean="0">
                <a:latin typeface="Arial" panose="020B0604020202020204" pitchFamily="34" charset="0"/>
                <a:cs typeface="Arial" panose="020B0604020202020204" pitchFamily="34" charset="0"/>
              </a:rPr>
              <a:t>ténèbres, </a:t>
            </a:r>
            <a:r>
              <a:rPr lang="fr-FR" u="sng" dirty="0" smtClean="0">
                <a:latin typeface="Arial" panose="020B0604020202020204" pitchFamily="34" charset="0"/>
                <a:cs typeface="Arial" panose="020B0604020202020204" pitchFamily="34" charset="0"/>
              </a:rPr>
              <a:t>nuit</a:t>
            </a:r>
            <a:r>
              <a:rPr lang="fr-FR" dirty="0" smtClean="0">
                <a:latin typeface="Arial" panose="020B0604020202020204" pitchFamily="34" charset="0"/>
                <a:cs typeface="Arial" panose="020B0604020202020204" pitchFamily="34" charset="0"/>
              </a:rPr>
              <a:t> </a:t>
            </a:r>
            <a:r>
              <a:rPr lang="fr-FR" dirty="0">
                <a:latin typeface="Arial" panose="020B0604020202020204" pitchFamily="34" charset="0"/>
                <a:cs typeface="Arial" panose="020B0604020202020204" pitchFamily="34" charset="0"/>
              </a:rPr>
              <a:t>»</a:t>
            </a:r>
          </a:p>
        </p:txBody>
      </p:sp>
      <p:sp>
        <p:nvSpPr>
          <p:cNvPr id="6" name="Oval 7"/>
          <p:cNvSpPr/>
          <p:nvPr/>
        </p:nvSpPr>
        <p:spPr>
          <a:xfrm>
            <a:off x="2999738" y="1195988"/>
            <a:ext cx="3135295" cy="3017490"/>
          </a:xfrm>
          <a:prstGeom prst="ellipse">
            <a:avLst/>
          </a:prstGeom>
          <a:gradFill flip="none" rotWithShape="1">
            <a:gsLst>
              <a:gs pos="48000">
                <a:srgbClr val="ABE9FF"/>
              </a:gs>
              <a:gs pos="99000">
                <a:srgbClr val="002060"/>
              </a:gs>
              <a:gs pos="51000">
                <a:srgbClr val="002060"/>
              </a:gs>
            </a:gsLst>
            <a:lin ang="5400000" scaled="1"/>
            <a:tileRect/>
          </a:gradFill>
          <a:ln>
            <a:solidFill>
              <a:srgbClr val="0070C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423166" y="1707654"/>
            <a:ext cx="2288433" cy="70788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000" b="1" dirty="0" smtClean="0">
                <a:ln w="11430"/>
                <a:solidFill>
                  <a:srgbClr val="0070C0"/>
                </a:solidFill>
                <a:effectLst>
                  <a:outerShdw blurRad="50800" dist="39000" dir="5460000" algn="tl">
                    <a:srgbClr val="000000">
                      <a:alpha val="38000"/>
                    </a:srgbClr>
                  </a:outerShdw>
                </a:effectLst>
                <a:latin typeface="Segoe Print" pitchFamily="2" charset="0"/>
              </a:rPr>
              <a:t>La lumière </a:t>
            </a:r>
            <a:r>
              <a:rPr lang="en-US" sz="2000" b="1" dirty="0" err="1" smtClean="0">
                <a:ln w="11430"/>
                <a:solidFill>
                  <a:srgbClr val="0070C0"/>
                </a:solidFill>
                <a:effectLst>
                  <a:outerShdw blurRad="50800" dist="39000" dir="5460000" algn="tl">
                    <a:srgbClr val="000000">
                      <a:alpha val="38000"/>
                    </a:srgbClr>
                  </a:outerShdw>
                </a:effectLst>
                <a:latin typeface="Segoe Print" pitchFamily="2" charset="0"/>
              </a:rPr>
              <a:t>est</a:t>
            </a:r>
            <a:r>
              <a:rPr lang="en-US" sz="2000" b="1" dirty="0" smtClean="0">
                <a:ln w="11430"/>
                <a:solidFill>
                  <a:srgbClr val="0070C0"/>
                </a:solidFill>
                <a:effectLst>
                  <a:outerShdw blurRad="50800" dist="39000" dir="5460000" algn="tl">
                    <a:srgbClr val="000000">
                      <a:alpha val="38000"/>
                    </a:srgbClr>
                  </a:outerShdw>
                </a:effectLst>
                <a:latin typeface="Segoe Print" pitchFamily="2" charset="0"/>
              </a:rPr>
              <a:t> appelée : Jour</a:t>
            </a:r>
            <a:endParaRPr lang="en-US" sz="2000" b="1" cap="none" spc="0" dirty="0">
              <a:ln w="11430"/>
              <a:solidFill>
                <a:srgbClr val="0070C0"/>
              </a:solidFill>
              <a:effectLst>
                <a:outerShdw blurRad="50800" dist="39000" dir="5460000" algn="tl">
                  <a:srgbClr val="000000">
                    <a:alpha val="38000"/>
                  </a:srgbClr>
                </a:outerShdw>
              </a:effectLst>
              <a:latin typeface="Segoe Print" pitchFamily="2" charset="0"/>
            </a:endParaRPr>
          </a:p>
        </p:txBody>
      </p:sp>
      <p:sp>
        <p:nvSpPr>
          <p:cNvPr id="8" name="Rectangle 7"/>
          <p:cNvSpPr/>
          <p:nvPr/>
        </p:nvSpPr>
        <p:spPr>
          <a:xfrm>
            <a:off x="3356535" y="3086199"/>
            <a:ext cx="2421694" cy="70788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000" b="1" dirty="0" smtClean="0">
                <a:ln w="11430"/>
                <a:solidFill>
                  <a:schemeClr val="bg2"/>
                </a:solidFill>
                <a:effectLst>
                  <a:outerShdw blurRad="50800" dist="39000" dir="5460000" algn="tl">
                    <a:srgbClr val="000000">
                      <a:alpha val="38000"/>
                    </a:srgbClr>
                  </a:outerShdw>
                </a:effectLst>
                <a:latin typeface="Segoe Print" pitchFamily="2" charset="0"/>
              </a:rPr>
              <a:t>Les </a:t>
            </a:r>
            <a:r>
              <a:rPr lang="en-US" sz="2000" b="1" dirty="0" err="1" smtClean="0">
                <a:ln w="11430"/>
                <a:solidFill>
                  <a:schemeClr val="bg2"/>
                </a:solidFill>
                <a:effectLst>
                  <a:outerShdw blurRad="50800" dist="39000" dir="5460000" algn="tl">
                    <a:srgbClr val="000000">
                      <a:alpha val="38000"/>
                    </a:srgbClr>
                  </a:outerShdw>
                </a:effectLst>
                <a:latin typeface="Segoe Print" pitchFamily="2" charset="0"/>
              </a:rPr>
              <a:t>ténèbres</a:t>
            </a:r>
            <a:r>
              <a:rPr lang="en-US" sz="2000" b="1" dirty="0" smtClean="0">
                <a:ln w="11430"/>
                <a:solidFill>
                  <a:schemeClr val="bg2"/>
                </a:solidFill>
                <a:effectLst>
                  <a:outerShdw blurRad="50800" dist="39000" dir="5460000" algn="tl">
                    <a:srgbClr val="000000">
                      <a:alpha val="38000"/>
                    </a:srgbClr>
                  </a:outerShdw>
                </a:effectLst>
                <a:latin typeface="Segoe Print" pitchFamily="2" charset="0"/>
              </a:rPr>
              <a:t> </a:t>
            </a:r>
            <a:r>
              <a:rPr lang="en-US" sz="2000" b="1" dirty="0" err="1" smtClean="0">
                <a:ln w="11430"/>
                <a:solidFill>
                  <a:schemeClr val="bg2"/>
                </a:solidFill>
                <a:effectLst>
                  <a:outerShdw blurRad="50800" dist="39000" dir="5460000" algn="tl">
                    <a:srgbClr val="000000">
                      <a:alpha val="38000"/>
                    </a:srgbClr>
                  </a:outerShdw>
                </a:effectLst>
                <a:latin typeface="Segoe Print" pitchFamily="2" charset="0"/>
              </a:rPr>
              <a:t>sont</a:t>
            </a:r>
            <a:r>
              <a:rPr lang="en-US" sz="2000" b="1" dirty="0" smtClean="0">
                <a:ln w="11430"/>
                <a:solidFill>
                  <a:schemeClr val="bg2"/>
                </a:solidFill>
                <a:effectLst>
                  <a:outerShdw blurRad="50800" dist="39000" dir="5460000" algn="tl">
                    <a:srgbClr val="000000">
                      <a:alpha val="38000"/>
                    </a:srgbClr>
                  </a:outerShdw>
                </a:effectLst>
                <a:latin typeface="Segoe Print" pitchFamily="2" charset="0"/>
              </a:rPr>
              <a:t> </a:t>
            </a:r>
            <a:r>
              <a:rPr lang="en-US" sz="2000" b="1" dirty="0" err="1" smtClean="0">
                <a:ln w="11430"/>
                <a:solidFill>
                  <a:schemeClr val="bg2"/>
                </a:solidFill>
                <a:effectLst>
                  <a:outerShdw blurRad="50800" dist="39000" dir="5460000" algn="tl">
                    <a:srgbClr val="000000">
                      <a:alpha val="38000"/>
                    </a:srgbClr>
                  </a:outerShdw>
                </a:effectLst>
                <a:latin typeface="Segoe Print" pitchFamily="2" charset="0"/>
              </a:rPr>
              <a:t>appelées</a:t>
            </a:r>
            <a:r>
              <a:rPr lang="en-US" sz="2000" b="1" dirty="0" smtClean="0">
                <a:ln w="11430"/>
                <a:solidFill>
                  <a:schemeClr val="bg2"/>
                </a:solidFill>
                <a:effectLst>
                  <a:outerShdw blurRad="50800" dist="39000" dir="5460000" algn="tl">
                    <a:srgbClr val="000000">
                      <a:alpha val="38000"/>
                    </a:srgbClr>
                  </a:outerShdw>
                </a:effectLst>
                <a:latin typeface="Segoe Print" pitchFamily="2" charset="0"/>
              </a:rPr>
              <a:t> : Nuit</a:t>
            </a:r>
            <a:endParaRPr lang="en-US" sz="2000" b="1" cap="none" spc="0" dirty="0">
              <a:ln w="11430"/>
              <a:solidFill>
                <a:schemeClr val="bg2"/>
              </a:solidFill>
              <a:effectLst>
                <a:outerShdw blurRad="50800" dist="39000" dir="5460000" algn="tl">
                  <a:srgbClr val="000000">
                    <a:alpha val="38000"/>
                  </a:srgbClr>
                </a:outerShdw>
              </a:effectLst>
              <a:latin typeface="Segoe Print" pitchFamily="2" charset="0"/>
            </a:endParaRPr>
          </a:p>
        </p:txBody>
      </p:sp>
      <p:sp>
        <p:nvSpPr>
          <p:cNvPr id="2" name="Rectangle 1"/>
          <p:cNvSpPr/>
          <p:nvPr/>
        </p:nvSpPr>
        <p:spPr>
          <a:xfrm>
            <a:off x="408074" y="4390393"/>
            <a:ext cx="8272561" cy="738664"/>
          </a:xfrm>
          <a:prstGeom prst="rect">
            <a:avLst/>
          </a:prstGeom>
        </p:spPr>
        <p:txBody>
          <a:bodyPr wrap="square">
            <a:spAutoFit/>
          </a:bodyPr>
          <a:lstStyle/>
          <a:p>
            <a:pPr algn="just"/>
            <a:r>
              <a:rPr lang="fr-FR" sz="1400" i="1" dirty="0">
                <a:latin typeface="Arial" panose="020B0604020202020204" pitchFamily="34" charset="0"/>
                <a:cs typeface="Arial" panose="020B0604020202020204" pitchFamily="34" charset="0"/>
              </a:rPr>
              <a:t>Attention : les « ténèbres » nommées « nuit » dans le verset 5a (</a:t>
            </a:r>
            <a:r>
              <a:rPr lang="fr-FR" sz="1400" i="1" u="sng" dirty="0">
                <a:latin typeface="Arial" panose="020B0604020202020204" pitchFamily="34" charset="0"/>
                <a:cs typeface="Arial" panose="020B0604020202020204" pitchFamily="34" charset="0"/>
              </a:rPr>
              <a:t>absence de lumière</a:t>
            </a:r>
            <a:r>
              <a:rPr lang="fr-FR" sz="1400" i="1" dirty="0">
                <a:latin typeface="Arial" panose="020B0604020202020204" pitchFamily="34" charset="0"/>
                <a:cs typeface="Arial" panose="020B0604020202020204" pitchFamily="34" charset="0"/>
              </a:rPr>
              <a:t>) ne sont pas les « ténèbres » dont parle le verset 2a (notion de catastrophe, contamination), car entre temps un processus de restauration a eu lieu (cela sera développé dans une prochaine étude).</a:t>
            </a:r>
            <a:endParaRPr lang="fr-FR" sz="1400" dirty="0">
              <a:latin typeface="Arial" panose="020B0604020202020204" pitchFamily="34" charset="0"/>
              <a:cs typeface="Arial" panose="020B0604020202020204" pitchFamily="34" charset="0"/>
            </a:endParaRPr>
          </a:p>
        </p:txBody>
      </p:sp>
      <p:sp>
        <p:nvSpPr>
          <p:cNvPr id="9" name="ZoneTexte 8"/>
          <p:cNvSpPr txBox="1"/>
          <p:nvPr/>
        </p:nvSpPr>
        <p:spPr>
          <a:xfrm>
            <a:off x="-17093" y="1673681"/>
            <a:ext cx="2999738" cy="2062103"/>
          </a:xfrm>
          <a:prstGeom prst="rect">
            <a:avLst/>
          </a:prstGeom>
          <a:noFill/>
        </p:spPr>
        <p:txBody>
          <a:bodyPr wrap="square" rtlCol="0">
            <a:spAutoFit/>
          </a:bodyPr>
          <a:lstStyle/>
          <a:p>
            <a:r>
              <a:rPr lang="fr-FR" sz="1600" dirty="0">
                <a:latin typeface="Arial" panose="020B0604020202020204" pitchFamily="34" charset="0"/>
                <a:cs typeface="Arial" panose="020B0604020202020204" pitchFamily="34" charset="0"/>
              </a:rPr>
              <a:t>Après avoir </a:t>
            </a:r>
            <a:r>
              <a:rPr lang="fr-FR" sz="1600" dirty="0" smtClean="0">
                <a:latin typeface="Arial" panose="020B0604020202020204" pitchFamily="34" charset="0"/>
                <a:cs typeface="Arial" panose="020B0604020202020204" pitchFamily="34" charset="0"/>
              </a:rPr>
              <a:t>séparé </a:t>
            </a:r>
            <a:r>
              <a:rPr lang="fr-FR" sz="1600" dirty="0">
                <a:latin typeface="Arial" panose="020B0604020202020204" pitchFamily="34" charset="0"/>
                <a:cs typeface="Arial" panose="020B0604020202020204" pitchFamily="34" charset="0"/>
              </a:rPr>
              <a:t>la lumière des ténèbres (Ge 1.4b), deux phases de </a:t>
            </a:r>
            <a:r>
              <a:rPr lang="fr-FR" sz="1600" dirty="0" smtClean="0">
                <a:latin typeface="Arial" panose="020B0604020202020204" pitchFamily="34" charset="0"/>
                <a:cs typeface="Arial" panose="020B0604020202020204" pitchFamily="34" charset="0"/>
              </a:rPr>
              <a:t>transition successives, </a:t>
            </a:r>
            <a:r>
              <a:rPr lang="fr-FR" sz="1600" dirty="0">
                <a:latin typeface="Arial" panose="020B0604020202020204" pitchFamily="34" charset="0"/>
                <a:cs typeface="Arial" panose="020B0604020202020204" pitchFamily="34" charset="0"/>
              </a:rPr>
              <a:t>pour </a:t>
            </a:r>
            <a:r>
              <a:rPr lang="fr-FR" sz="1600" dirty="0" smtClean="0">
                <a:latin typeface="Arial" panose="020B0604020202020204" pitchFamily="34" charset="0"/>
                <a:cs typeface="Arial" panose="020B0604020202020204" pitchFamily="34" charset="0"/>
              </a:rPr>
              <a:t>marquer cette séparation et </a:t>
            </a:r>
            <a:r>
              <a:rPr lang="fr-FR" sz="1600" dirty="0">
                <a:latin typeface="Arial" panose="020B0604020202020204" pitchFamily="34" charset="0"/>
                <a:cs typeface="Arial" panose="020B0604020202020204" pitchFamily="34" charset="0"/>
              </a:rPr>
              <a:t>permettre leur coexistence, vont être mises en place : les crépuscules.</a:t>
            </a:r>
          </a:p>
        </p:txBody>
      </p:sp>
      <p:sp>
        <p:nvSpPr>
          <p:cNvPr id="11" name="ZoneTexte 10"/>
          <p:cNvSpPr txBox="1"/>
          <p:nvPr/>
        </p:nvSpPr>
        <p:spPr>
          <a:xfrm>
            <a:off x="6135033" y="2279362"/>
            <a:ext cx="2999738" cy="584775"/>
          </a:xfrm>
          <a:prstGeom prst="rect">
            <a:avLst/>
          </a:prstGeom>
          <a:noFill/>
        </p:spPr>
        <p:txBody>
          <a:bodyPr wrap="square" rtlCol="0">
            <a:spAutoFit/>
          </a:bodyPr>
          <a:lstStyle/>
          <a:p>
            <a:pPr algn="r"/>
            <a:r>
              <a:rPr lang="fr-FR" sz="1600" dirty="0" smtClean="0">
                <a:latin typeface="Arial" panose="020B0604020202020204" pitchFamily="34" charset="0"/>
                <a:cs typeface="Arial" panose="020B0604020202020204" pitchFamily="34" charset="0"/>
              </a:rPr>
              <a:t>Ces deux phases de transition serviront de réelles BORNES.</a:t>
            </a:r>
            <a:endParaRPr lang="fr-FR"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2192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2" grpId="0"/>
      <p:bldP spid="9"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28" y="0"/>
            <a:ext cx="9153228"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Espace réservé du numéro de diapositive 4"/>
          <p:cNvSpPr>
            <a:spLocks noGrp="1"/>
          </p:cNvSpPr>
          <p:nvPr>
            <p:ph type="sldNum" sz="quarter" idx="12"/>
          </p:nvPr>
        </p:nvSpPr>
        <p:spPr/>
        <p:txBody>
          <a:bodyPr/>
          <a:lstStyle/>
          <a:p>
            <a:fld id="{98D6C185-7D06-44FC-AF34-DEB24118C82E}" type="slidenum">
              <a:rPr lang="fr-FR" smtClean="0"/>
              <a:t>18</a:t>
            </a:fld>
            <a:endParaRPr lang="fr-FR"/>
          </a:p>
        </p:txBody>
      </p:sp>
      <p:sp>
        <p:nvSpPr>
          <p:cNvPr id="4" name="Rectangle 3"/>
          <p:cNvSpPr/>
          <p:nvPr/>
        </p:nvSpPr>
        <p:spPr>
          <a:xfrm>
            <a:off x="115863" y="319783"/>
            <a:ext cx="8856984" cy="646331"/>
          </a:xfrm>
          <a:prstGeom prst="rect">
            <a:avLst/>
          </a:prstGeom>
        </p:spPr>
        <p:txBody>
          <a:bodyPr wrap="square">
            <a:spAutoFit/>
          </a:bodyPr>
          <a:lstStyle/>
          <a:p>
            <a:pPr algn="ctr"/>
            <a:r>
              <a:rPr lang="fr-FR" dirty="0">
                <a:latin typeface="Arial" panose="020B0604020202020204" pitchFamily="34" charset="0"/>
                <a:cs typeface="Arial" panose="020B0604020202020204" pitchFamily="34" charset="0"/>
              </a:rPr>
              <a:t>Genèse 1.5</a:t>
            </a:r>
            <a:r>
              <a:rPr lang="fr-FR" dirty="0">
                <a:solidFill>
                  <a:srgbClr val="FF0000"/>
                </a:solidFill>
                <a:latin typeface="Arial" panose="020B0604020202020204" pitchFamily="34" charset="0"/>
                <a:cs typeface="Arial" panose="020B0604020202020204" pitchFamily="34" charset="0"/>
              </a:rPr>
              <a:t>b</a:t>
            </a:r>
            <a:r>
              <a:rPr lang="fr-FR" dirty="0">
                <a:latin typeface="Arial" panose="020B0604020202020204" pitchFamily="34" charset="0"/>
                <a:cs typeface="Arial" panose="020B0604020202020204" pitchFamily="34" charset="0"/>
              </a:rPr>
              <a:t> – Introduction des « </a:t>
            </a:r>
            <a:r>
              <a:rPr lang="fr-FR" u="sng" dirty="0">
                <a:latin typeface="Arial" panose="020B0604020202020204" pitchFamily="34" charset="0"/>
                <a:cs typeface="Arial" panose="020B0604020202020204" pitchFamily="34" charset="0"/>
              </a:rPr>
              <a:t>crépuscules</a:t>
            </a:r>
            <a:r>
              <a:rPr lang="fr-FR" dirty="0">
                <a:latin typeface="Arial" panose="020B0604020202020204" pitchFamily="34" charset="0"/>
                <a:cs typeface="Arial" panose="020B0604020202020204" pitchFamily="34" charset="0"/>
              </a:rPr>
              <a:t> »</a:t>
            </a:r>
          </a:p>
          <a:p>
            <a:pPr algn="ctr"/>
            <a:r>
              <a:rPr lang="fr-FR" dirty="0">
                <a:latin typeface="Arial" panose="020B0604020202020204" pitchFamily="34" charset="0"/>
                <a:cs typeface="Arial" panose="020B0604020202020204" pitchFamily="34" charset="0"/>
              </a:rPr>
              <a:t>« Et il y eut un </a:t>
            </a:r>
            <a:r>
              <a:rPr lang="fr-FR" dirty="0">
                <a:solidFill>
                  <a:schemeClr val="accent6">
                    <a:lumMod val="75000"/>
                  </a:schemeClr>
                </a:solidFill>
                <a:latin typeface="Arial" panose="020B0604020202020204" pitchFamily="34" charset="0"/>
                <a:cs typeface="Arial" panose="020B0604020202020204" pitchFamily="34" charset="0"/>
              </a:rPr>
              <a:t>soir</a:t>
            </a:r>
            <a:r>
              <a:rPr lang="fr-FR" dirty="0">
                <a:latin typeface="Arial" panose="020B0604020202020204" pitchFamily="34" charset="0"/>
                <a:cs typeface="Arial" panose="020B0604020202020204" pitchFamily="34" charset="0"/>
              </a:rPr>
              <a:t>, et il y eut un </a:t>
            </a:r>
            <a:r>
              <a:rPr lang="fr-FR" dirty="0">
                <a:solidFill>
                  <a:srgbClr val="33CCFF"/>
                </a:solidFill>
                <a:latin typeface="Arial" panose="020B0604020202020204" pitchFamily="34" charset="0"/>
                <a:cs typeface="Arial" panose="020B0604020202020204" pitchFamily="34" charset="0"/>
              </a:rPr>
              <a:t>matin</a:t>
            </a:r>
            <a:r>
              <a:rPr lang="fr-FR" dirty="0">
                <a:latin typeface="Arial" panose="020B0604020202020204" pitchFamily="34" charset="0"/>
                <a:cs typeface="Arial" panose="020B0604020202020204" pitchFamily="34" charset="0"/>
              </a:rPr>
              <a:t>; ce fut </a:t>
            </a:r>
            <a:r>
              <a:rPr lang="fr-FR" dirty="0" smtClean="0">
                <a:latin typeface="Arial" panose="020B0604020202020204" pitchFamily="34" charset="0"/>
                <a:cs typeface="Arial" panose="020B0604020202020204" pitchFamily="34" charset="0"/>
              </a:rPr>
              <a:t>le premier </a:t>
            </a:r>
            <a:r>
              <a:rPr lang="fr-FR" dirty="0">
                <a:latin typeface="Arial" panose="020B0604020202020204" pitchFamily="34" charset="0"/>
                <a:cs typeface="Arial" panose="020B0604020202020204" pitchFamily="34" charset="0"/>
              </a:rPr>
              <a:t>jour. »</a:t>
            </a:r>
          </a:p>
        </p:txBody>
      </p:sp>
      <p:sp>
        <p:nvSpPr>
          <p:cNvPr id="6" name="Oval 7"/>
          <p:cNvSpPr/>
          <p:nvPr/>
        </p:nvSpPr>
        <p:spPr>
          <a:xfrm>
            <a:off x="2999738" y="1195988"/>
            <a:ext cx="3135295" cy="3017490"/>
          </a:xfrm>
          <a:prstGeom prst="ellipse">
            <a:avLst/>
          </a:prstGeom>
          <a:gradFill flip="none" rotWithShape="1">
            <a:gsLst>
              <a:gs pos="48000">
                <a:srgbClr val="ABE9FF"/>
              </a:gs>
              <a:gs pos="99000">
                <a:srgbClr val="002060"/>
              </a:gs>
              <a:gs pos="51000">
                <a:srgbClr val="002060"/>
              </a:gs>
            </a:gsLst>
            <a:lin ang="5400000" scaled="1"/>
            <a:tileRect/>
          </a:gradFill>
          <a:ln>
            <a:solidFill>
              <a:srgbClr val="0070C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366052" y="1653828"/>
            <a:ext cx="2288433" cy="70788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r-FR" sz="2000" b="1" dirty="0">
                <a:ln w="11430"/>
                <a:solidFill>
                  <a:srgbClr val="0070C0"/>
                </a:solidFill>
                <a:effectLst>
                  <a:outerShdw blurRad="50800" dist="39000" dir="5460000" algn="tl">
                    <a:srgbClr val="000000">
                      <a:alpha val="38000"/>
                    </a:srgbClr>
                  </a:outerShdw>
                </a:effectLst>
                <a:latin typeface="Segoe Print" pitchFamily="2" charset="0"/>
              </a:rPr>
              <a:t>La lumière est appelée : Jour</a:t>
            </a:r>
          </a:p>
        </p:txBody>
      </p:sp>
      <p:sp>
        <p:nvSpPr>
          <p:cNvPr id="8" name="Rectangle 7"/>
          <p:cNvSpPr/>
          <p:nvPr/>
        </p:nvSpPr>
        <p:spPr>
          <a:xfrm>
            <a:off x="3356535" y="3086199"/>
            <a:ext cx="2421694" cy="70788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r-FR" sz="2000" b="1" dirty="0">
                <a:ln w="11430"/>
                <a:solidFill>
                  <a:schemeClr val="bg2"/>
                </a:solidFill>
                <a:effectLst>
                  <a:outerShdw blurRad="50800" dist="39000" dir="5460000" algn="tl">
                    <a:srgbClr val="000000">
                      <a:alpha val="38000"/>
                    </a:srgbClr>
                  </a:outerShdw>
                </a:effectLst>
                <a:latin typeface="Segoe Print" pitchFamily="2" charset="0"/>
              </a:rPr>
              <a:t>Les ténèbres sont appelées : Nuit</a:t>
            </a:r>
          </a:p>
        </p:txBody>
      </p:sp>
      <p:sp>
        <p:nvSpPr>
          <p:cNvPr id="11" name="Right Triangle 12"/>
          <p:cNvSpPr/>
          <p:nvPr/>
        </p:nvSpPr>
        <p:spPr>
          <a:xfrm flipH="1">
            <a:off x="4563681" y="2361714"/>
            <a:ext cx="1990508" cy="328658"/>
          </a:xfrm>
          <a:prstGeom prst="rtTriangle">
            <a:avLst/>
          </a:prstGeom>
          <a:ln>
            <a:solidFill>
              <a:schemeClr val="accent2"/>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2" name="Rectangle 11"/>
          <p:cNvSpPr/>
          <p:nvPr/>
        </p:nvSpPr>
        <p:spPr>
          <a:xfrm>
            <a:off x="6386616" y="2110544"/>
            <a:ext cx="2757384" cy="830997"/>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dirty="0" smtClean="0">
                <a:ln w="11430"/>
                <a:solidFill>
                  <a:schemeClr val="accent6">
                    <a:lumMod val="75000"/>
                  </a:schemeClr>
                </a:solidFill>
                <a:effectLst>
                  <a:outerShdw blurRad="50800" dist="39000" dir="5460000" algn="tl">
                    <a:srgbClr val="000000">
                      <a:alpha val="38000"/>
                    </a:srgbClr>
                  </a:outerShdw>
                </a:effectLst>
                <a:latin typeface="Segoe Print" pitchFamily="2" charset="0"/>
              </a:rPr>
              <a:t>#1 </a:t>
            </a:r>
            <a:r>
              <a:rPr lang="en-US" sz="2400" b="1" dirty="0" err="1" smtClean="0">
                <a:ln w="11430"/>
                <a:solidFill>
                  <a:schemeClr val="accent6">
                    <a:lumMod val="75000"/>
                  </a:schemeClr>
                </a:solidFill>
                <a:effectLst>
                  <a:outerShdw blurRad="50800" dist="39000" dir="5460000" algn="tl">
                    <a:srgbClr val="000000">
                      <a:alpha val="38000"/>
                    </a:srgbClr>
                  </a:outerShdw>
                </a:effectLst>
                <a:latin typeface="Segoe Print" pitchFamily="2" charset="0"/>
              </a:rPr>
              <a:t>Crépuscule</a:t>
            </a:r>
            <a:r>
              <a:rPr lang="en-US" sz="2400" b="1" dirty="0" smtClean="0">
                <a:ln w="11430"/>
                <a:solidFill>
                  <a:schemeClr val="accent6">
                    <a:lumMod val="75000"/>
                  </a:schemeClr>
                </a:solidFill>
                <a:effectLst>
                  <a:outerShdw blurRad="50800" dist="39000" dir="5460000" algn="tl">
                    <a:srgbClr val="000000">
                      <a:alpha val="38000"/>
                    </a:srgbClr>
                  </a:outerShdw>
                </a:effectLst>
                <a:latin typeface="Segoe Print" pitchFamily="2" charset="0"/>
              </a:rPr>
              <a:t> du </a:t>
            </a:r>
            <a:r>
              <a:rPr lang="en-US" sz="2400" b="1" dirty="0" err="1" smtClean="0">
                <a:ln w="11430"/>
                <a:solidFill>
                  <a:schemeClr val="accent6">
                    <a:lumMod val="75000"/>
                  </a:schemeClr>
                </a:solidFill>
                <a:effectLst>
                  <a:outerShdw blurRad="50800" dist="39000" dir="5460000" algn="tl">
                    <a:srgbClr val="000000">
                      <a:alpha val="38000"/>
                    </a:srgbClr>
                  </a:outerShdw>
                </a:effectLst>
                <a:latin typeface="Segoe Print" pitchFamily="2" charset="0"/>
              </a:rPr>
              <a:t>soir</a:t>
            </a:r>
            <a:endParaRPr lang="en-US" sz="2400" b="1" cap="none" spc="0" dirty="0">
              <a:ln w="11430"/>
              <a:solidFill>
                <a:schemeClr val="accent6">
                  <a:lumMod val="75000"/>
                </a:schemeClr>
              </a:solidFill>
              <a:effectLst>
                <a:outerShdw blurRad="50800" dist="39000" dir="5460000" algn="tl">
                  <a:srgbClr val="000000">
                    <a:alpha val="38000"/>
                  </a:srgbClr>
                </a:outerShdw>
              </a:effectLst>
              <a:latin typeface="Segoe Print" pitchFamily="2" charset="0"/>
            </a:endParaRPr>
          </a:p>
        </p:txBody>
      </p:sp>
      <p:sp>
        <p:nvSpPr>
          <p:cNvPr id="13" name="ZoneTexte 12"/>
          <p:cNvSpPr txBox="1"/>
          <p:nvPr/>
        </p:nvSpPr>
        <p:spPr>
          <a:xfrm>
            <a:off x="5973109" y="3209310"/>
            <a:ext cx="2999738" cy="584775"/>
          </a:xfrm>
          <a:prstGeom prst="rect">
            <a:avLst/>
          </a:prstGeom>
          <a:noFill/>
        </p:spPr>
        <p:txBody>
          <a:bodyPr wrap="square" rtlCol="0">
            <a:spAutoFit/>
          </a:bodyPr>
          <a:lstStyle/>
          <a:p>
            <a:pPr algn="r"/>
            <a:r>
              <a:rPr lang="fr-FR" sz="1600" dirty="0">
                <a:latin typeface="Arial" panose="020B0604020202020204" pitchFamily="34" charset="0"/>
                <a:cs typeface="Arial" panose="020B0604020202020204" pitchFamily="34" charset="0"/>
              </a:rPr>
              <a:t>Cette </a:t>
            </a:r>
            <a:r>
              <a:rPr lang="fr-FR" sz="1600" u="sng" dirty="0" smtClean="0">
                <a:latin typeface="Arial" panose="020B0604020202020204" pitchFamily="34" charset="0"/>
                <a:cs typeface="Arial" panose="020B0604020202020204" pitchFamily="34" charset="0"/>
              </a:rPr>
              <a:t>1</a:t>
            </a:r>
            <a:r>
              <a:rPr lang="fr-FR" sz="1600" u="sng" baseline="30000" dirty="0" smtClean="0">
                <a:latin typeface="Arial" panose="020B0604020202020204" pitchFamily="34" charset="0"/>
                <a:cs typeface="Arial" panose="020B0604020202020204" pitchFamily="34" charset="0"/>
              </a:rPr>
              <a:t>ère</a:t>
            </a:r>
            <a:r>
              <a:rPr lang="fr-FR" sz="1600" u="sng" dirty="0" smtClean="0">
                <a:latin typeface="Arial" panose="020B0604020202020204" pitchFamily="34" charset="0"/>
                <a:cs typeface="Arial" panose="020B0604020202020204" pitchFamily="34" charset="0"/>
              </a:rPr>
              <a:t> </a:t>
            </a:r>
            <a:r>
              <a:rPr lang="fr-FR" sz="1600" u="sng" dirty="0">
                <a:latin typeface="Arial" panose="020B0604020202020204" pitchFamily="34" charset="0"/>
                <a:cs typeface="Arial" panose="020B0604020202020204" pitchFamily="34" charset="0"/>
              </a:rPr>
              <a:t>borne</a:t>
            </a:r>
            <a:r>
              <a:rPr lang="fr-FR" sz="1600" dirty="0">
                <a:latin typeface="Arial" panose="020B0604020202020204" pitchFamily="34" charset="0"/>
                <a:cs typeface="Arial" panose="020B0604020202020204" pitchFamily="34" charset="0"/>
              </a:rPr>
              <a:t> permet la transition du Jour vers la Nuit</a:t>
            </a:r>
          </a:p>
        </p:txBody>
      </p:sp>
      <p:sp>
        <p:nvSpPr>
          <p:cNvPr id="15" name="ZoneTexte 14"/>
          <p:cNvSpPr txBox="1"/>
          <p:nvPr/>
        </p:nvSpPr>
        <p:spPr>
          <a:xfrm>
            <a:off x="6793120" y="1637742"/>
            <a:ext cx="1944376" cy="369332"/>
          </a:xfrm>
          <a:prstGeom prst="rect">
            <a:avLst/>
          </a:prstGeom>
          <a:noFill/>
        </p:spPr>
        <p:txBody>
          <a:bodyPr wrap="square" rtlCol="0">
            <a:spAutoFit/>
            <a:scene3d>
              <a:camera prst="orthographicFront"/>
              <a:lightRig rig="threePt" dir="t"/>
            </a:scene3d>
            <a:sp3d extrusionH="57150">
              <a:bevelT w="38100" h="38100"/>
            </a:sp3d>
          </a:bodyPr>
          <a:lstStyle/>
          <a:p>
            <a:pPr algn="ctr"/>
            <a:r>
              <a:rPr lang="fr-FR" b="1" dirty="0">
                <a:ln w="11430"/>
                <a:solidFill>
                  <a:schemeClr val="accent6">
                    <a:lumMod val="75000"/>
                  </a:schemeClr>
                </a:solidFill>
                <a:effectLst>
                  <a:outerShdw blurRad="50800" dist="39000" dir="5460000" algn="tl">
                    <a:srgbClr val="000000">
                      <a:alpha val="38000"/>
                    </a:srgbClr>
                  </a:outerShdw>
                </a:effectLst>
                <a:latin typeface="Segoe Print" pitchFamily="2" charset="0"/>
              </a:rPr>
              <a:t>Tout d’abord…</a:t>
            </a:r>
          </a:p>
        </p:txBody>
      </p:sp>
    </p:spTree>
    <p:extLst>
      <p:ext uri="{BB962C8B-B14F-4D97-AF65-F5344CB8AC3E}">
        <p14:creationId xmlns:p14="http://schemas.microsoft.com/office/powerpoint/2010/main" val="3177983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10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11" grpId="0" animBg="1"/>
      <p:bldP spid="12" grpId="0"/>
      <p:bldP spid="13"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28" y="0"/>
            <a:ext cx="9153228"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Espace réservé du numéro de diapositive 4"/>
          <p:cNvSpPr>
            <a:spLocks noGrp="1"/>
          </p:cNvSpPr>
          <p:nvPr>
            <p:ph type="sldNum" sz="quarter" idx="12"/>
          </p:nvPr>
        </p:nvSpPr>
        <p:spPr/>
        <p:txBody>
          <a:bodyPr/>
          <a:lstStyle/>
          <a:p>
            <a:fld id="{98D6C185-7D06-44FC-AF34-DEB24118C82E}" type="slidenum">
              <a:rPr lang="fr-FR" smtClean="0"/>
              <a:t>19</a:t>
            </a:fld>
            <a:endParaRPr lang="fr-FR"/>
          </a:p>
        </p:txBody>
      </p:sp>
      <p:sp>
        <p:nvSpPr>
          <p:cNvPr id="4" name="Rectangle 3"/>
          <p:cNvSpPr/>
          <p:nvPr/>
        </p:nvSpPr>
        <p:spPr>
          <a:xfrm>
            <a:off x="115863" y="319783"/>
            <a:ext cx="8856984" cy="646331"/>
          </a:xfrm>
          <a:prstGeom prst="rect">
            <a:avLst/>
          </a:prstGeom>
        </p:spPr>
        <p:txBody>
          <a:bodyPr wrap="square">
            <a:spAutoFit/>
          </a:bodyPr>
          <a:lstStyle/>
          <a:p>
            <a:pPr algn="ctr"/>
            <a:r>
              <a:rPr lang="fr-FR" dirty="0">
                <a:latin typeface="Arial" panose="020B0604020202020204" pitchFamily="34" charset="0"/>
                <a:cs typeface="Arial" panose="020B0604020202020204" pitchFamily="34" charset="0"/>
              </a:rPr>
              <a:t>Genèse 1.5</a:t>
            </a:r>
            <a:r>
              <a:rPr lang="fr-FR" dirty="0">
                <a:solidFill>
                  <a:srgbClr val="FF0000"/>
                </a:solidFill>
                <a:latin typeface="Arial" panose="020B0604020202020204" pitchFamily="34" charset="0"/>
                <a:cs typeface="Arial" panose="020B0604020202020204" pitchFamily="34" charset="0"/>
              </a:rPr>
              <a:t>b</a:t>
            </a:r>
            <a:r>
              <a:rPr lang="fr-FR" dirty="0">
                <a:latin typeface="Arial" panose="020B0604020202020204" pitchFamily="34" charset="0"/>
                <a:cs typeface="Arial" panose="020B0604020202020204" pitchFamily="34" charset="0"/>
              </a:rPr>
              <a:t> – Introduction des « </a:t>
            </a:r>
            <a:r>
              <a:rPr lang="fr-FR" u="sng" dirty="0">
                <a:latin typeface="Arial" panose="020B0604020202020204" pitchFamily="34" charset="0"/>
                <a:cs typeface="Arial" panose="020B0604020202020204" pitchFamily="34" charset="0"/>
              </a:rPr>
              <a:t>crépuscules</a:t>
            </a:r>
            <a:r>
              <a:rPr lang="fr-FR" dirty="0">
                <a:latin typeface="Arial" panose="020B0604020202020204" pitchFamily="34" charset="0"/>
                <a:cs typeface="Arial" panose="020B0604020202020204" pitchFamily="34" charset="0"/>
              </a:rPr>
              <a:t> »</a:t>
            </a:r>
          </a:p>
          <a:p>
            <a:pPr algn="ctr"/>
            <a:r>
              <a:rPr lang="fr-FR" dirty="0">
                <a:latin typeface="Arial" panose="020B0604020202020204" pitchFamily="34" charset="0"/>
                <a:cs typeface="Arial" panose="020B0604020202020204" pitchFamily="34" charset="0"/>
              </a:rPr>
              <a:t>« Et il y eut un </a:t>
            </a:r>
            <a:r>
              <a:rPr lang="fr-FR" dirty="0">
                <a:solidFill>
                  <a:schemeClr val="accent6">
                    <a:lumMod val="75000"/>
                  </a:schemeClr>
                </a:solidFill>
                <a:latin typeface="Arial" panose="020B0604020202020204" pitchFamily="34" charset="0"/>
                <a:cs typeface="Arial" panose="020B0604020202020204" pitchFamily="34" charset="0"/>
              </a:rPr>
              <a:t>soir</a:t>
            </a:r>
            <a:r>
              <a:rPr lang="fr-FR" dirty="0">
                <a:latin typeface="Arial" panose="020B0604020202020204" pitchFamily="34" charset="0"/>
                <a:cs typeface="Arial" panose="020B0604020202020204" pitchFamily="34" charset="0"/>
              </a:rPr>
              <a:t>, et il y eut un </a:t>
            </a:r>
            <a:r>
              <a:rPr lang="fr-FR" dirty="0">
                <a:solidFill>
                  <a:srgbClr val="33CCFF"/>
                </a:solidFill>
                <a:latin typeface="Arial" panose="020B0604020202020204" pitchFamily="34" charset="0"/>
                <a:cs typeface="Arial" panose="020B0604020202020204" pitchFamily="34" charset="0"/>
              </a:rPr>
              <a:t>matin</a:t>
            </a:r>
            <a:r>
              <a:rPr lang="fr-FR" dirty="0">
                <a:latin typeface="Arial" panose="020B0604020202020204" pitchFamily="34" charset="0"/>
                <a:cs typeface="Arial" panose="020B0604020202020204" pitchFamily="34" charset="0"/>
              </a:rPr>
              <a:t>; ce fut </a:t>
            </a:r>
            <a:r>
              <a:rPr lang="fr-FR" dirty="0" smtClean="0">
                <a:latin typeface="Arial" panose="020B0604020202020204" pitchFamily="34" charset="0"/>
                <a:cs typeface="Arial" panose="020B0604020202020204" pitchFamily="34" charset="0"/>
              </a:rPr>
              <a:t>le premier </a:t>
            </a:r>
            <a:r>
              <a:rPr lang="fr-FR" dirty="0">
                <a:latin typeface="Arial" panose="020B0604020202020204" pitchFamily="34" charset="0"/>
                <a:cs typeface="Arial" panose="020B0604020202020204" pitchFamily="34" charset="0"/>
              </a:rPr>
              <a:t>jour. »</a:t>
            </a:r>
          </a:p>
        </p:txBody>
      </p:sp>
      <p:sp>
        <p:nvSpPr>
          <p:cNvPr id="6" name="Oval 7"/>
          <p:cNvSpPr/>
          <p:nvPr/>
        </p:nvSpPr>
        <p:spPr>
          <a:xfrm>
            <a:off x="2999738" y="1195988"/>
            <a:ext cx="3135295" cy="3017490"/>
          </a:xfrm>
          <a:prstGeom prst="ellipse">
            <a:avLst/>
          </a:prstGeom>
          <a:gradFill flip="none" rotWithShape="1">
            <a:gsLst>
              <a:gs pos="48000">
                <a:srgbClr val="ABE9FF"/>
              </a:gs>
              <a:gs pos="99000">
                <a:srgbClr val="002060"/>
              </a:gs>
              <a:gs pos="51000">
                <a:srgbClr val="002060"/>
              </a:gs>
            </a:gsLst>
            <a:lin ang="5400000" scaled="1"/>
            <a:tileRect/>
          </a:gradFill>
          <a:ln>
            <a:solidFill>
              <a:srgbClr val="0070C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366052" y="1653828"/>
            <a:ext cx="2288433" cy="70788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r-FR" sz="2000" b="1" dirty="0">
                <a:ln w="11430"/>
                <a:solidFill>
                  <a:srgbClr val="0070C0"/>
                </a:solidFill>
                <a:effectLst>
                  <a:outerShdw blurRad="50800" dist="39000" dir="5460000" algn="tl">
                    <a:srgbClr val="000000">
                      <a:alpha val="38000"/>
                    </a:srgbClr>
                  </a:outerShdw>
                </a:effectLst>
                <a:latin typeface="Segoe Print" pitchFamily="2" charset="0"/>
              </a:rPr>
              <a:t>La lumière est appelée : Jour</a:t>
            </a:r>
          </a:p>
        </p:txBody>
      </p:sp>
      <p:sp>
        <p:nvSpPr>
          <p:cNvPr id="8" name="Rectangle 7"/>
          <p:cNvSpPr/>
          <p:nvPr/>
        </p:nvSpPr>
        <p:spPr>
          <a:xfrm>
            <a:off x="3356535" y="3086199"/>
            <a:ext cx="2421694" cy="70788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r-FR" sz="2000" b="1" dirty="0">
                <a:ln w="11430"/>
                <a:solidFill>
                  <a:schemeClr val="bg2"/>
                </a:solidFill>
                <a:effectLst>
                  <a:outerShdw blurRad="50800" dist="39000" dir="5460000" algn="tl">
                    <a:srgbClr val="000000">
                      <a:alpha val="38000"/>
                    </a:srgbClr>
                  </a:outerShdw>
                </a:effectLst>
                <a:latin typeface="Segoe Print" pitchFamily="2" charset="0"/>
              </a:rPr>
              <a:t>Les ténèbres sont appelées : Nuit</a:t>
            </a:r>
          </a:p>
        </p:txBody>
      </p:sp>
      <p:sp>
        <p:nvSpPr>
          <p:cNvPr id="10" name="Right Triangle 9"/>
          <p:cNvSpPr/>
          <p:nvPr/>
        </p:nvSpPr>
        <p:spPr>
          <a:xfrm>
            <a:off x="2584960" y="2361714"/>
            <a:ext cx="1972506" cy="328658"/>
          </a:xfrm>
          <a:prstGeom prst="rtTriangle">
            <a:avLst/>
          </a:prstGeom>
          <a:solidFill>
            <a:schemeClr val="tx2">
              <a:lumMod val="20000"/>
              <a:lumOff val="80000"/>
            </a:schemeClr>
          </a:solidFill>
          <a:ln w="9525"/>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2"/>
          <p:cNvSpPr/>
          <p:nvPr/>
        </p:nvSpPr>
        <p:spPr>
          <a:xfrm flipH="1">
            <a:off x="4563681" y="2361714"/>
            <a:ext cx="1990508" cy="328658"/>
          </a:xfrm>
          <a:prstGeom prst="rtTriangle">
            <a:avLst/>
          </a:prstGeom>
          <a:ln>
            <a:solidFill>
              <a:schemeClr val="accent2"/>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2" name="Rectangle 11"/>
          <p:cNvSpPr/>
          <p:nvPr/>
        </p:nvSpPr>
        <p:spPr>
          <a:xfrm>
            <a:off x="6386616" y="2110544"/>
            <a:ext cx="2757384" cy="830997"/>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dirty="0" smtClean="0">
                <a:ln w="11430"/>
                <a:solidFill>
                  <a:schemeClr val="accent6">
                    <a:lumMod val="75000"/>
                  </a:schemeClr>
                </a:solidFill>
                <a:effectLst>
                  <a:outerShdw blurRad="50800" dist="39000" dir="5460000" algn="tl">
                    <a:srgbClr val="000000">
                      <a:alpha val="38000"/>
                    </a:srgbClr>
                  </a:outerShdw>
                </a:effectLst>
                <a:latin typeface="Segoe Print" pitchFamily="2" charset="0"/>
              </a:rPr>
              <a:t>#1 </a:t>
            </a:r>
            <a:r>
              <a:rPr lang="en-US" sz="2400" b="1" dirty="0" err="1" smtClean="0">
                <a:ln w="11430"/>
                <a:solidFill>
                  <a:schemeClr val="accent6">
                    <a:lumMod val="75000"/>
                  </a:schemeClr>
                </a:solidFill>
                <a:effectLst>
                  <a:outerShdw blurRad="50800" dist="39000" dir="5460000" algn="tl">
                    <a:srgbClr val="000000">
                      <a:alpha val="38000"/>
                    </a:srgbClr>
                  </a:outerShdw>
                </a:effectLst>
                <a:latin typeface="Segoe Print" pitchFamily="2" charset="0"/>
              </a:rPr>
              <a:t>Crépuscule</a:t>
            </a:r>
            <a:r>
              <a:rPr lang="en-US" sz="2400" b="1" dirty="0" smtClean="0">
                <a:ln w="11430"/>
                <a:solidFill>
                  <a:schemeClr val="accent6">
                    <a:lumMod val="75000"/>
                  </a:schemeClr>
                </a:solidFill>
                <a:effectLst>
                  <a:outerShdw blurRad="50800" dist="39000" dir="5460000" algn="tl">
                    <a:srgbClr val="000000">
                      <a:alpha val="38000"/>
                    </a:srgbClr>
                  </a:outerShdw>
                </a:effectLst>
                <a:latin typeface="Segoe Print" pitchFamily="2" charset="0"/>
              </a:rPr>
              <a:t> du </a:t>
            </a:r>
            <a:r>
              <a:rPr lang="en-US" sz="2400" b="1" dirty="0" err="1" smtClean="0">
                <a:ln w="11430"/>
                <a:solidFill>
                  <a:schemeClr val="accent6">
                    <a:lumMod val="75000"/>
                  </a:schemeClr>
                </a:solidFill>
                <a:effectLst>
                  <a:outerShdw blurRad="50800" dist="39000" dir="5460000" algn="tl">
                    <a:srgbClr val="000000">
                      <a:alpha val="38000"/>
                    </a:srgbClr>
                  </a:outerShdw>
                </a:effectLst>
                <a:latin typeface="Segoe Print" pitchFamily="2" charset="0"/>
              </a:rPr>
              <a:t>soir</a:t>
            </a:r>
            <a:endParaRPr lang="en-US" sz="2400" b="1" cap="none" spc="0" dirty="0">
              <a:ln w="11430"/>
              <a:solidFill>
                <a:schemeClr val="accent6">
                  <a:lumMod val="75000"/>
                </a:schemeClr>
              </a:solidFill>
              <a:effectLst>
                <a:outerShdw blurRad="50800" dist="39000" dir="5460000" algn="tl">
                  <a:srgbClr val="000000">
                    <a:alpha val="38000"/>
                  </a:srgbClr>
                </a:outerShdw>
              </a:effectLst>
              <a:latin typeface="Segoe Print" pitchFamily="2" charset="0"/>
            </a:endParaRPr>
          </a:p>
        </p:txBody>
      </p:sp>
      <p:sp>
        <p:nvSpPr>
          <p:cNvPr id="3" name="ZoneTexte 2"/>
          <p:cNvSpPr txBox="1"/>
          <p:nvPr/>
        </p:nvSpPr>
        <p:spPr>
          <a:xfrm>
            <a:off x="16993" y="2110544"/>
            <a:ext cx="2469097" cy="830997"/>
          </a:xfrm>
          <a:prstGeom prst="rect">
            <a:avLst/>
          </a:prstGeom>
          <a:noFill/>
        </p:spPr>
        <p:txBody>
          <a:bodyPr wrap="square" rtlCol="0">
            <a:spAutoFit/>
            <a:scene3d>
              <a:camera prst="orthographicFront"/>
              <a:lightRig rig="threePt" dir="t"/>
            </a:scene3d>
            <a:sp3d extrusionH="57150">
              <a:bevelT w="38100" h="38100"/>
            </a:sp3d>
          </a:bodyPr>
          <a:lstStyle/>
          <a:p>
            <a:pPr algn="ctr"/>
            <a:r>
              <a:rPr lang="fr-FR" sz="2400" b="1" dirty="0" smtClean="0">
                <a:solidFill>
                  <a:srgbClr val="33CCFF"/>
                </a:solidFill>
                <a:effectLst>
                  <a:outerShdw blurRad="38100" dist="38100" dir="2700000" algn="tl">
                    <a:srgbClr val="000000">
                      <a:alpha val="43137"/>
                    </a:srgbClr>
                  </a:outerShdw>
                </a:effectLst>
                <a:latin typeface="Segoe Print" panose="02000600000000000000" pitchFamily="2" charset="0"/>
              </a:rPr>
              <a:t>#2 Crépuscule du matin</a:t>
            </a:r>
            <a:endParaRPr lang="fr-FR" sz="2400" b="1" dirty="0">
              <a:solidFill>
                <a:srgbClr val="33CCFF"/>
              </a:solidFill>
              <a:effectLst>
                <a:outerShdw blurRad="38100" dist="38100" dir="2700000" algn="tl">
                  <a:srgbClr val="000000">
                    <a:alpha val="43137"/>
                  </a:srgbClr>
                </a:outerShdw>
              </a:effectLst>
              <a:latin typeface="Segoe Print" panose="02000600000000000000" pitchFamily="2" charset="0"/>
            </a:endParaRPr>
          </a:p>
        </p:txBody>
      </p:sp>
      <p:sp>
        <p:nvSpPr>
          <p:cNvPr id="13" name="ZoneTexte 12"/>
          <p:cNvSpPr txBox="1"/>
          <p:nvPr/>
        </p:nvSpPr>
        <p:spPr>
          <a:xfrm>
            <a:off x="5973109" y="3209310"/>
            <a:ext cx="2999738" cy="584775"/>
          </a:xfrm>
          <a:prstGeom prst="rect">
            <a:avLst/>
          </a:prstGeom>
          <a:noFill/>
        </p:spPr>
        <p:txBody>
          <a:bodyPr wrap="square" rtlCol="0">
            <a:spAutoFit/>
          </a:bodyPr>
          <a:lstStyle/>
          <a:p>
            <a:pPr algn="r"/>
            <a:r>
              <a:rPr lang="fr-FR" sz="1600" dirty="0">
                <a:latin typeface="Arial" panose="020B0604020202020204" pitchFamily="34" charset="0"/>
                <a:cs typeface="Arial" panose="020B0604020202020204" pitchFamily="34" charset="0"/>
              </a:rPr>
              <a:t>Cette </a:t>
            </a:r>
            <a:r>
              <a:rPr lang="fr-FR" sz="1600" u="sng" dirty="0" smtClean="0">
                <a:latin typeface="Arial" panose="020B0604020202020204" pitchFamily="34" charset="0"/>
                <a:cs typeface="Arial" panose="020B0604020202020204" pitchFamily="34" charset="0"/>
              </a:rPr>
              <a:t>1</a:t>
            </a:r>
            <a:r>
              <a:rPr lang="fr-FR" sz="1600" u="sng" baseline="30000" dirty="0" smtClean="0">
                <a:latin typeface="Arial" panose="020B0604020202020204" pitchFamily="34" charset="0"/>
                <a:cs typeface="Arial" panose="020B0604020202020204" pitchFamily="34" charset="0"/>
              </a:rPr>
              <a:t>ère</a:t>
            </a:r>
            <a:r>
              <a:rPr lang="fr-FR" sz="1600" u="sng" dirty="0" smtClean="0">
                <a:latin typeface="Arial" panose="020B0604020202020204" pitchFamily="34" charset="0"/>
                <a:cs typeface="Arial" panose="020B0604020202020204" pitchFamily="34" charset="0"/>
              </a:rPr>
              <a:t> </a:t>
            </a:r>
            <a:r>
              <a:rPr lang="fr-FR" sz="1600" u="sng" dirty="0">
                <a:latin typeface="Arial" panose="020B0604020202020204" pitchFamily="34" charset="0"/>
                <a:cs typeface="Arial" panose="020B0604020202020204" pitchFamily="34" charset="0"/>
              </a:rPr>
              <a:t>borne</a:t>
            </a:r>
            <a:r>
              <a:rPr lang="fr-FR" sz="1600" dirty="0">
                <a:latin typeface="Arial" panose="020B0604020202020204" pitchFamily="34" charset="0"/>
                <a:cs typeface="Arial" panose="020B0604020202020204" pitchFamily="34" charset="0"/>
              </a:rPr>
              <a:t> permet la transition du Jour vers la Nuit</a:t>
            </a:r>
          </a:p>
        </p:txBody>
      </p:sp>
      <p:sp>
        <p:nvSpPr>
          <p:cNvPr id="14" name="ZoneTexte 13"/>
          <p:cNvSpPr txBox="1"/>
          <p:nvPr/>
        </p:nvSpPr>
        <p:spPr>
          <a:xfrm>
            <a:off x="-9228" y="3147754"/>
            <a:ext cx="3039798" cy="584775"/>
          </a:xfrm>
          <a:prstGeom prst="rect">
            <a:avLst/>
          </a:prstGeom>
          <a:noFill/>
        </p:spPr>
        <p:txBody>
          <a:bodyPr wrap="square" rtlCol="0">
            <a:spAutoFit/>
          </a:bodyPr>
          <a:lstStyle/>
          <a:p>
            <a:r>
              <a:rPr lang="fr-FR" sz="1600" dirty="0">
                <a:latin typeface="Arial" panose="020B0604020202020204" pitchFamily="34" charset="0"/>
                <a:cs typeface="Arial" panose="020B0604020202020204" pitchFamily="34" charset="0"/>
              </a:rPr>
              <a:t>Cette </a:t>
            </a:r>
            <a:r>
              <a:rPr lang="fr-FR" sz="1600" u="sng" dirty="0" smtClean="0">
                <a:latin typeface="Arial" panose="020B0604020202020204" pitchFamily="34" charset="0"/>
                <a:cs typeface="Arial" panose="020B0604020202020204" pitchFamily="34" charset="0"/>
              </a:rPr>
              <a:t>2</a:t>
            </a:r>
            <a:r>
              <a:rPr lang="fr-FR" sz="1600" u="sng" baseline="30000" dirty="0" smtClean="0">
                <a:latin typeface="Arial" panose="020B0604020202020204" pitchFamily="34" charset="0"/>
                <a:cs typeface="Arial" panose="020B0604020202020204" pitchFamily="34" charset="0"/>
              </a:rPr>
              <a:t>e</a:t>
            </a:r>
            <a:r>
              <a:rPr lang="fr-FR" sz="1600" u="sng" dirty="0" smtClean="0">
                <a:latin typeface="Arial" panose="020B0604020202020204" pitchFamily="34" charset="0"/>
                <a:cs typeface="Arial" panose="020B0604020202020204" pitchFamily="34" charset="0"/>
              </a:rPr>
              <a:t> </a:t>
            </a:r>
            <a:r>
              <a:rPr lang="fr-FR" sz="1600" u="sng" dirty="0">
                <a:latin typeface="Arial" panose="020B0604020202020204" pitchFamily="34" charset="0"/>
                <a:cs typeface="Arial" panose="020B0604020202020204" pitchFamily="34" charset="0"/>
              </a:rPr>
              <a:t>borne</a:t>
            </a:r>
            <a:r>
              <a:rPr lang="fr-FR" sz="1600" dirty="0">
                <a:latin typeface="Arial" panose="020B0604020202020204" pitchFamily="34" charset="0"/>
                <a:cs typeface="Arial" panose="020B0604020202020204" pitchFamily="34" charset="0"/>
              </a:rPr>
              <a:t> permet la transition </a:t>
            </a:r>
            <a:r>
              <a:rPr lang="fr-FR" sz="1600" dirty="0" smtClean="0">
                <a:latin typeface="Arial" panose="020B0604020202020204" pitchFamily="34" charset="0"/>
                <a:cs typeface="Arial" panose="020B0604020202020204" pitchFamily="34" charset="0"/>
              </a:rPr>
              <a:t>de la Nuit vers le Jour</a:t>
            </a:r>
            <a:endParaRPr lang="fr-FR" sz="1600" dirty="0">
              <a:latin typeface="Arial" panose="020B0604020202020204" pitchFamily="34" charset="0"/>
              <a:cs typeface="Arial" panose="020B0604020202020204" pitchFamily="34" charset="0"/>
            </a:endParaRPr>
          </a:p>
        </p:txBody>
      </p:sp>
      <p:sp>
        <p:nvSpPr>
          <p:cNvPr id="15" name="ZoneTexte 14"/>
          <p:cNvSpPr txBox="1"/>
          <p:nvPr/>
        </p:nvSpPr>
        <p:spPr>
          <a:xfrm>
            <a:off x="6793120" y="1637742"/>
            <a:ext cx="1944376" cy="369332"/>
          </a:xfrm>
          <a:prstGeom prst="rect">
            <a:avLst/>
          </a:prstGeom>
          <a:noFill/>
        </p:spPr>
        <p:txBody>
          <a:bodyPr wrap="square" rtlCol="0">
            <a:spAutoFit/>
            <a:scene3d>
              <a:camera prst="orthographicFront"/>
              <a:lightRig rig="threePt" dir="t"/>
            </a:scene3d>
            <a:sp3d extrusionH="57150">
              <a:bevelT w="38100" h="38100"/>
            </a:sp3d>
          </a:bodyPr>
          <a:lstStyle/>
          <a:p>
            <a:pPr algn="ctr"/>
            <a:r>
              <a:rPr lang="fr-FR" b="1" dirty="0">
                <a:ln w="11430"/>
                <a:solidFill>
                  <a:schemeClr val="accent6">
                    <a:lumMod val="75000"/>
                  </a:schemeClr>
                </a:solidFill>
                <a:effectLst>
                  <a:outerShdw blurRad="50800" dist="39000" dir="5460000" algn="tl">
                    <a:srgbClr val="000000">
                      <a:alpha val="38000"/>
                    </a:srgbClr>
                  </a:outerShdw>
                </a:effectLst>
                <a:latin typeface="Segoe Print" pitchFamily="2" charset="0"/>
              </a:rPr>
              <a:t>Tout d’abord…</a:t>
            </a:r>
          </a:p>
        </p:txBody>
      </p:sp>
      <p:sp>
        <p:nvSpPr>
          <p:cNvPr id="16" name="ZoneTexte 15"/>
          <p:cNvSpPr txBox="1"/>
          <p:nvPr/>
        </p:nvSpPr>
        <p:spPr>
          <a:xfrm>
            <a:off x="279353" y="1605476"/>
            <a:ext cx="1944376" cy="369332"/>
          </a:xfrm>
          <a:prstGeom prst="rect">
            <a:avLst/>
          </a:prstGeom>
          <a:noFill/>
        </p:spPr>
        <p:txBody>
          <a:bodyPr wrap="square" rtlCol="0">
            <a:spAutoFit/>
            <a:scene3d>
              <a:camera prst="orthographicFront"/>
              <a:lightRig rig="threePt" dir="t"/>
            </a:scene3d>
            <a:sp3d extrusionH="57150">
              <a:bevelT w="38100" h="38100"/>
            </a:sp3d>
          </a:bodyPr>
          <a:lstStyle/>
          <a:p>
            <a:pPr algn="ctr"/>
            <a:r>
              <a:rPr lang="fr-FR" b="1" dirty="0">
                <a:solidFill>
                  <a:srgbClr val="33CCFF"/>
                </a:solidFill>
                <a:effectLst>
                  <a:outerShdw blurRad="38100" dist="38100" dir="2700000" algn="tl">
                    <a:srgbClr val="000000">
                      <a:alpha val="43137"/>
                    </a:srgbClr>
                  </a:outerShdw>
                </a:effectLst>
                <a:latin typeface="Segoe Print" panose="02000600000000000000" pitchFamily="2" charset="0"/>
              </a:rPr>
              <a:t>…ensuite</a:t>
            </a:r>
          </a:p>
        </p:txBody>
      </p:sp>
    </p:spTree>
    <p:extLst>
      <p:ext uri="{BB962C8B-B14F-4D97-AF65-F5344CB8AC3E}">
        <p14:creationId xmlns:p14="http://schemas.microsoft.com/office/powerpoint/2010/main" val="4067430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10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2"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ipe(right)">
                                      <p:cBhvr>
                                        <p:cTn id="46" dur="10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fade">
                                      <p:cBhvr>
                                        <p:cTn id="56" dur="500"/>
                                        <p:tgtEl>
                                          <p:spTgt spid="3"/>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10" grpId="0" animBg="1"/>
      <p:bldP spid="11" grpId="0" animBg="1"/>
      <p:bldP spid="12" grpId="0"/>
      <p:bldP spid="3" grpId="0"/>
      <p:bldP spid="13" grpId="0"/>
      <p:bldP spid="14" grpId="0"/>
      <p:bldP spid="15"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28" y="0"/>
            <a:ext cx="9153228"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Espace réservé du numéro de diapositive 4"/>
          <p:cNvSpPr>
            <a:spLocks noGrp="1"/>
          </p:cNvSpPr>
          <p:nvPr>
            <p:ph type="sldNum" sz="quarter" idx="12"/>
          </p:nvPr>
        </p:nvSpPr>
        <p:spPr/>
        <p:txBody>
          <a:bodyPr/>
          <a:lstStyle/>
          <a:p>
            <a:fld id="{98D6C185-7D06-44FC-AF34-DEB24118C82E}" type="slidenum">
              <a:rPr lang="fr-FR" smtClean="0"/>
              <a:t>2</a:t>
            </a:fld>
            <a:endParaRPr lang="fr-FR" dirty="0"/>
          </a:p>
        </p:txBody>
      </p:sp>
      <p:sp>
        <p:nvSpPr>
          <p:cNvPr id="2" name="Rectangle 1"/>
          <p:cNvSpPr/>
          <p:nvPr/>
        </p:nvSpPr>
        <p:spPr>
          <a:xfrm>
            <a:off x="467544" y="267494"/>
            <a:ext cx="6593346" cy="830997"/>
          </a:xfrm>
          <a:prstGeom prst="rect">
            <a:avLst/>
          </a:prstGeom>
        </p:spPr>
        <p:txBody>
          <a:bodyPr wrap="square">
            <a:spAutoFit/>
          </a:bodyPr>
          <a:lstStyle/>
          <a:p>
            <a:pPr algn="just"/>
            <a:r>
              <a:rPr lang="fr-FR" sz="1600" dirty="0">
                <a:latin typeface="Arial" panose="020B0604020202020204" pitchFamily="34" charset="0"/>
                <a:cs typeface="Arial" panose="020B0604020202020204" pitchFamily="34" charset="0"/>
              </a:rPr>
              <a:t>Désirer marcher dans le temps de notre Père céleste nous amène un jour ou l’autre à nous intéresser à ses saintes convocations et à leurs dates de rendez-vous.</a:t>
            </a:r>
          </a:p>
        </p:txBody>
      </p:sp>
      <p:pic>
        <p:nvPicPr>
          <p:cNvPr id="5122" name="Picture 2" descr="Image associÃ©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71179" y="33174"/>
            <a:ext cx="1427226" cy="11882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82227" y="1286643"/>
            <a:ext cx="8628027" cy="584775"/>
          </a:xfrm>
          <a:prstGeom prst="rect">
            <a:avLst/>
          </a:prstGeom>
        </p:spPr>
        <p:txBody>
          <a:bodyPr wrap="square">
            <a:spAutoFit/>
          </a:bodyPr>
          <a:lstStyle/>
          <a:p>
            <a:r>
              <a:rPr lang="fr-FR" sz="1600" dirty="0">
                <a:latin typeface="Arial" panose="020B0604020202020204" pitchFamily="34" charset="0"/>
                <a:cs typeface="Arial" panose="020B0604020202020204" pitchFamily="34" charset="0"/>
              </a:rPr>
              <a:t>Cette étude et les (nombreuses) suivantes sont l’écho de plusieurs années d’étude d’un groupe de recherche, ayant éprouvé les « calendriers » lunaire, solaire, luni-solaire.</a:t>
            </a:r>
          </a:p>
        </p:txBody>
      </p:sp>
      <p:sp>
        <p:nvSpPr>
          <p:cNvPr id="4" name="Rectangle 3"/>
          <p:cNvSpPr/>
          <p:nvPr/>
        </p:nvSpPr>
        <p:spPr>
          <a:xfrm>
            <a:off x="467544" y="2033141"/>
            <a:ext cx="8628027" cy="584775"/>
          </a:xfrm>
          <a:prstGeom prst="rect">
            <a:avLst/>
          </a:prstGeom>
        </p:spPr>
        <p:txBody>
          <a:bodyPr wrap="square">
            <a:spAutoFit/>
          </a:bodyPr>
          <a:lstStyle/>
          <a:p>
            <a:r>
              <a:rPr lang="fr-FR" sz="1600" dirty="0">
                <a:latin typeface="Arial" panose="020B0604020202020204" pitchFamily="34" charset="0"/>
                <a:cs typeface="Arial" panose="020B0604020202020204" pitchFamily="34" charset="0"/>
              </a:rPr>
              <a:t>Les « calendriers » deviennent vite fastidieux, nécessitant des calculs souvent complexes, nous amenant à dépendre d’une organisation </a:t>
            </a:r>
            <a:r>
              <a:rPr lang="fr-FR" sz="1600" dirty="0" smtClean="0">
                <a:latin typeface="Arial" panose="020B0604020202020204" pitchFamily="34" charset="0"/>
                <a:cs typeface="Arial" panose="020B0604020202020204" pitchFamily="34" charset="0"/>
              </a:rPr>
              <a:t>religieuse </a:t>
            </a:r>
            <a:r>
              <a:rPr lang="fr-FR" sz="1600" dirty="0">
                <a:latin typeface="Arial" panose="020B0604020202020204" pitchFamily="34" charset="0"/>
                <a:cs typeface="Arial" panose="020B0604020202020204" pitchFamily="34" charset="0"/>
              </a:rPr>
              <a:t>(chrétienne, juive</a:t>
            </a:r>
            <a:r>
              <a:rPr lang="fr-FR" sz="1600" dirty="0" smtClean="0">
                <a:latin typeface="Arial" panose="020B0604020202020204" pitchFamily="34" charset="0"/>
                <a:cs typeface="Arial" panose="020B0604020202020204" pitchFamily="34" charset="0"/>
              </a:rPr>
              <a:t>).</a:t>
            </a:r>
            <a:endParaRPr lang="fr-FR" sz="1600" dirty="0">
              <a:latin typeface="Arial" panose="020B0604020202020204" pitchFamily="34" charset="0"/>
              <a:cs typeface="Arial" panose="020B0604020202020204" pitchFamily="34" charset="0"/>
            </a:endParaRPr>
          </a:p>
        </p:txBody>
      </p:sp>
      <p:pic>
        <p:nvPicPr>
          <p:cNvPr id="5124" name="Picture 4" descr="Image associÃ©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97586" y="2239401"/>
            <a:ext cx="1574411" cy="126845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82226" y="2769572"/>
            <a:ext cx="6754069" cy="584775"/>
          </a:xfrm>
          <a:prstGeom prst="rect">
            <a:avLst/>
          </a:prstGeom>
        </p:spPr>
        <p:txBody>
          <a:bodyPr wrap="square">
            <a:spAutoFit/>
          </a:bodyPr>
          <a:lstStyle/>
          <a:p>
            <a:r>
              <a:rPr lang="fr-FR" sz="1600" dirty="0">
                <a:latin typeface="Arial" panose="020B0604020202020204" pitchFamily="34" charset="0"/>
                <a:cs typeface="Arial" panose="020B0604020202020204" pitchFamily="34" charset="0"/>
              </a:rPr>
              <a:t>Faisons-nous entrer les traditions </a:t>
            </a:r>
            <a:r>
              <a:rPr lang="fr-FR" sz="1600" dirty="0" smtClean="0">
                <a:latin typeface="Arial" panose="020B0604020202020204" pitchFamily="34" charset="0"/>
                <a:cs typeface="Arial" panose="020B0604020202020204" pitchFamily="34" charset="0"/>
              </a:rPr>
              <a:t>humaines dans </a:t>
            </a:r>
            <a:r>
              <a:rPr lang="fr-FR" sz="1600" dirty="0">
                <a:latin typeface="Arial" panose="020B0604020202020204" pitchFamily="34" charset="0"/>
                <a:cs typeface="Arial" panose="020B0604020202020204" pitchFamily="34" charset="0"/>
              </a:rPr>
              <a:t>le texte biblique ou amenons-nous ce que dit le texte dans notre quotidien ?</a:t>
            </a:r>
          </a:p>
        </p:txBody>
      </p:sp>
      <p:sp>
        <p:nvSpPr>
          <p:cNvPr id="7" name="Rectangle 6"/>
          <p:cNvSpPr/>
          <p:nvPr/>
        </p:nvSpPr>
        <p:spPr>
          <a:xfrm>
            <a:off x="467544" y="3507854"/>
            <a:ext cx="7717248" cy="584775"/>
          </a:xfrm>
          <a:prstGeom prst="rect">
            <a:avLst/>
          </a:prstGeom>
        </p:spPr>
        <p:txBody>
          <a:bodyPr wrap="square">
            <a:spAutoFit/>
          </a:bodyPr>
          <a:lstStyle/>
          <a:p>
            <a:r>
              <a:rPr lang="fr-FR" sz="1600" dirty="0">
                <a:latin typeface="Arial" panose="020B0604020202020204" pitchFamily="34" charset="0"/>
                <a:cs typeface="Arial" panose="020B0604020202020204" pitchFamily="34" charset="0"/>
              </a:rPr>
              <a:t>En premier lieu, il est important d’établir quand commence le cycle de 24 heures </a:t>
            </a:r>
            <a:r>
              <a:rPr lang="fr-FR" sz="1600" dirty="0" smtClean="0">
                <a:latin typeface="Arial" panose="020B0604020202020204" pitchFamily="34" charset="0"/>
                <a:cs typeface="Arial" panose="020B0604020202020204" pitchFamily="34" charset="0"/>
              </a:rPr>
              <a:t>:</a:t>
            </a:r>
          </a:p>
          <a:p>
            <a:r>
              <a:rPr lang="fr-FR" sz="1600" dirty="0" smtClean="0">
                <a:latin typeface="Arial" panose="020B0604020202020204" pitchFamily="34" charset="0"/>
                <a:cs typeface="Arial" panose="020B0604020202020204" pitchFamily="34" charset="0"/>
              </a:rPr>
              <a:t>à l’aube, au lever du soleil, au coucher du soleil, </a:t>
            </a:r>
            <a:r>
              <a:rPr lang="fr-FR" sz="1600" dirty="0">
                <a:latin typeface="Arial" panose="020B0604020202020204" pitchFamily="34" charset="0"/>
                <a:cs typeface="Arial" panose="020B0604020202020204" pitchFamily="34" charset="0"/>
              </a:rPr>
              <a:t>au </a:t>
            </a:r>
            <a:r>
              <a:rPr lang="fr-FR" sz="1600" dirty="0" smtClean="0">
                <a:latin typeface="Arial" panose="020B0604020202020204" pitchFamily="34" charset="0"/>
                <a:cs typeface="Arial" panose="020B0604020202020204" pitchFamily="34" charset="0"/>
              </a:rPr>
              <a:t>crépuscule</a:t>
            </a:r>
            <a:r>
              <a:rPr lang="fr-FR" sz="1600" dirty="0">
                <a:latin typeface="Arial" panose="020B0604020202020204" pitchFamily="34" charset="0"/>
                <a:cs typeface="Arial" panose="020B0604020202020204" pitchFamily="34" charset="0"/>
              </a:rPr>
              <a:t> </a:t>
            </a:r>
            <a:r>
              <a:rPr lang="fr-FR" sz="1600" dirty="0" smtClean="0">
                <a:latin typeface="Arial" panose="020B0604020202020204" pitchFamily="34" charset="0"/>
                <a:cs typeface="Arial" panose="020B0604020202020204" pitchFamily="34" charset="0"/>
              </a:rPr>
              <a:t>?</a:t>
            </a:r>
            <a:endParaRPr lang="fr-FR"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6056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1000"/>
                                        <p:tgtEl>
                                          <p:spTgt spid="5122"/>
                                        </p:tgtEl>
                                      </p:cBhvr>
                                    </p:animEffect>
                                    <p:anim calcmode="lin" valueType="num">
                                      <p:cBhvr>
                                        <p:cTn id="13" dur="1000" fill="hold"/>
                                        <p:tgtEl>
                                          <p:spTgt spid="5122"/>
                                        </p:tgtEl>
                                        <p:attrNameLst>
                                          <p:attrName>ppt_x</p:attrName>
                                        </p:attrNameLst>
                                      </p:cBhvr>
                                      <p:tavLst>
                                        <p:tav tm="0">
                                          <p:val>
                                            <p:strVal val="#ppt_x"/>
                                          </p:val>
                                        </p:tav>
                                        <p:tav tm="100000">
                                          <p:val>
                                            <p:strVal val="#ppt_x"/>
                                          </p:val>
                                        </p:tav>
                                      </p:tavLst>
                                    </p:anim>
                                    <p:anim calcmode="lin" valueType="num">
                                      <p:cBhvr>
                                        <p:cTn id="14"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5124"/>
                                        </p:tgtEl>
                                        <p:attrNameLst>
                                          <p:attrName>style.visibility</p:attrName>
                                        </p:attrNameLst>
                                      </p:cBhvr>
                                      <p:to>
                                        <p:strVal val="visible"/>
                                      </p:to>
                                    </p:set>
                                    <p:animEffect transition="in" filter="fade">
                                      <p:cBhvr>
                                        <p:cTn id="29" dur="1000"/>
                                        <p:tgtEl>
                                          <p:spTgt spid="5124"/>
                                        </p:tgtEl>
                                      </p:cBhvr>
                                    </p:animEffect>
                                    <p:anim calcmode="lin" valueType="num">
                                      <p:cBhvr>
                                        <p:cTn id="30" dur="1000" fill="hold"/>
                                        <p:tgtEl>
                                          <p:spTgt spid="5124"/>
                                        </p:tgtEl>
                                        <p:attrNameLst>
                                          <p:attrName>ppt_x</p:attrName>
                                        </p:attrNameLst>
                                      </p:cBhvr>
                                      <p:tavLst>
                                        <p:tav tm="0">
                                          <p:val>
                                            <p:strVal val="#ppt_x"/>
                                          </p:val>
                                        </p:tav>
                                        <p:tav tm="100000">
                                          <p:val>
                                            <p:strVal val="#ppt_x"/>
                                          </p:val>
                                        </p:tav>
                                      </p:tavLst>
                                    </p:anim>
                                    <p:anim calcmode="lin" valueType="num">
                                      <p:cBhvr>
                                        <p:cTn id="31" dur="1000" fill="hold"/>
                                        <p:tgtEl>
                                          <p:spTgt spid="512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28" y="0"/>
            <a:ext cx="9153228"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Espace réservé du numéro de diapositive 4"/>
          <p:cNvSpPr>
            <a:spLocks noGrp="1"/>
          </p:cNvSpPr>
          <p:nvPr>
            <p:ph type="sldNum" sz="quarter" idx="12"/>
          </p:nvPr>
        </p:nvSpPr>
        <p:spPr/>
        <p:txBody>
          <a:bodyPr/>
          <a:lstStyle/>
          <a:p>
            <a:fld id="{98D6C185-7D06-44FC-AF34-DEB24118C82E}" type="slidenum">
              <a:rPr lang="fr-FR" smtClean="0"/>
              <a:t>20</a:t>
            </a:fld>
            <a:endParaRPr lang="fr-FR"/>
          </a:p>
        </p:txBody>
      </p:sp>
      <p:sp>
        <p:nvSpPr>
          <p:cNvPr id="4" name="Rectangle 3"/>
          <p:cNvSpPr/>
          <p:nvPr/>
        </p:nvSpPr>
        <p:spPr>
          <a:xfrm>
            <a:off x="115863" y="319783"/>
            <a:ext cx="8856984" cy="646331"/>
          </a:xfrm>
          <a:prstGeom prst="rect">
            <a:avLst/>
          </a:prstGeom>
        </p:spPr>
        <p:txBody>
          <a:bodyPr wrap="square">
            <a:spAutoFit/>
          </a:bodyPr>
          <a:lstStyle/>
          <a:p>
            <a:pPr algn="ctr"/>
            <a:r>
              <a:rPr lang="fr-FR" dirty="0">
                <a:latin typeface="Arial" panose="020B0604020202020204" pitchFamily="34" charset="0"/>
                <a:cs typeface="Arial" panose="020B0604020202020204" pitchFamily="34" charset="0"/>
              </a:rPr>
              <a:t>Genèse 1.5</a:t>
            </a:r>
            <a:r>
              <a:rPr lang="fr-FR" dirty="0">
                <a:solidFill>
                  <a:srgbClr val="FF0000"/>
                </a:solidFill>
                <a:latin typeface="Arial" panose="020B0604020202020204" pitchFamily="34" charset="0"/>
                <a:cs typeface="Arial" panose="020B0604020202020204" pitchFamily="34" charset="0"/>
              </a:rPr>
              <a:t>b</a:t>
            </a:r>
            <a:r>
              <a:rPr lang="fr-FR" dirty="0">
                <a:latin typeface="Arial" panose="020B0604020202020204" pitchFamily="34" charset="0"/>
                <a:cs typeface="Arial" panose="020B0604020202020204" pitchFamily="34" charset="0"/>
              </a:rPr>
              <a:t> – Introduction des « </a:t>
            </a:r>
            <a:r>
              <a:rPr lang="fr-FR" u="sng" dirty="0">
                <a:latin typeface="Arial" panose="020B0604020202020204" pitchFamily="34" charset="0"/>
                <a:cs typeface="Arial" panose="020B0604020202020204" pitchFamily="34" charset="0"/>
              </a:rPr>
              <a:t>crépuscules</a:t>
            </a:r>
            <a:r>
              <a:rPr lang="fr-FR" dirty="0">
                <a:latin typeface="Arial" panose="020B0604020202020204" pitchFamily="34" charset="0"/>
                <a:cs typeface="Arial" panose="020B0604020202020204" pitchFamily="34" charset="0"/>
              </a:rPr>
              <a:t> »</a:t>
            </a:r>
          </a:p>
          <a:p>
            <a:pPr algn="ctr"/>
            <a:r>
              <a:rPr lang="fr-FR" dirty="0">
                <a:latin typeface="Arial" panose="020B0604020202020204" pitchFamily="34" charset="0"/>
                <a:cs typeface="Arial" panose="020B0604020202020204" pitchFamily="34" charset="0"/>
              </a:rPr>
              <a:t>« Et il y eut un </a:t>
            </a:r>
            <a:r>
              <a:rPr lang="fr-FR" dirty="0">
                <a:solidFill>
                  <a:schemeClr val="accent6">
                    <a:lumMod val="75000"/>
                  </a:schemeClr>
                </a:solidFill>
                <a:latin typeface="Arial" panose="020B0604020202020204" pitchFamily="34" charset="0"/>
                <a:cs typeface="Arial" panose="020B0604020202020204" pitchFamily="34" charset="0"/>
              </a:rPr>
              <a:t>soir</a:t>
            </a:r>
            <a:r>
              <a:rPr lang="fr-FR" dirty="0">
                <a:latin typeface="Arial" panose="020B0604020202020204" pitchFamily="34" charset="0"/>
                <a:cs typeface="Arial" panose="020B0604020202020204" pitchFamily="34" charset="0"/>
              </a:rPr>
              <a:t>, et il y eut un </a:t>
            </a:r>
            <a:r>
              <a:rPr lang="fr-FR" dirty="0">
                <a:solidFill>
                  <a:srgbClr val="33CCFF"/>
                </a:solidFill>
                <a:latin typeface="Arial" panose="020B0604020202020204" pitchFamily="34" charset="0"/>
                <a:cs typeface="Arial" panose="020B0604020202020204" pitchFamily="34" charset="0"/>
              </a:rPr>
              <a:t>matin</a:t>
            </a:r>
            <a:r>
              <a:rPr lang="fr-FR" dirty="0">
                <a:latin typeface="Arial" panose="020B0604020202020204" pitchFamily="34" charset="0"/>
                <a:cs typeface="Arial" panose="020B0604020202020204" pitchFamily="34" charset="0"/>
              </a:rPr>
              <a:t>; ce fut </a:t>
            </a:r>
            <a:r>
              <a:rPr lang="fr-FR" dirty="0" smtClean="0">
                <a:latin typeface="Arial" panose="020B0604020202020204" pitchFamily="34" charset="0"/>
                <a:cs typeface="Arial" panose="020B0604020202020204" pitchFamily="34" charset="0"/>
              </a:rPr>
              <a:t>le premier </a:t>
            </a:r>
            <a:r>
              <a:rPr lang="fr-FR" dirty="0">
                <a:latin typeface="Arial" panose="020B0604020202020204" pitchFamily="34" charset="0"/>
                <a:cs typeface="Arial" panose="020B0604020202020204" pitchFamily="34" charset="0"/>
              </a:rPr>
              <a:t>jour. »</a:t>
            </a:r>
          </a:p>
        </p:txBody>
      </p:sp>
      <p:sp>
        <p:nvSpPr>
          <p:cNvPr id="14" name="Rectangle 13"/>
          <p:cNvSpPr/>
          <p:nvPr/>
        </p:nvSpPr>
        <p:spPr>
          <a:xfrm>
            <a:off x="235720" y="1178337"/>
            <a:ext cx="1389780" cy="338554"/>
          </a:xfrm>
          <a:prstGeom prst="rect">
            <a:avLst/>
          </a:prstGeom>
        </p:spPr>
        <p:txBody>
          <a:bodyPr wrap="square">
            <a:spAutoFit/>
          </a:bodyPr>
          <a:lstStyle/>
          <a:p>
            <a:pPr algn="just"/>
            <a:r>
              <a:rPr lang="fr-FR" sz="1600" u="sng" dirty="0" smtClean="0">
                <a:latin typeface="Arial" panose="020B0604020202020204" pitchFamily="34" charset="0"/>
                <a:cs typeface="Arial" panose="020B0604020202020204" pitchFamily="34" charset="0"/>
              </a:rPr>
              <a:t>Remarques</a:t>
            </a:r>
            <a:endParaRPr lang="fr-FR" sz="1600" u="sng" dirty="0">
              <a:latin typeface="Arial" panose="020B0604020202020204" pitchFamily="34" charset="0"/>
              <a:cs typeface="Arial" panose="020B0604020202020204" pitchFamily="34" charset="0"/>
            </a:endParaRPr>
          </a:p>
        </p:txBody>
      </p:sp>
      <p:sp>
        <p:nvSpPr>
          <p:cNvPr id="2" name="Rectangle 1"/>
          <p:cNvSpPr/>
          <p:nvPr/>
        </p:nvSpPr>
        <p:spPr>
          <a:xfrm>
            <a:off x="235719" y="1663809"/>
            <a:ext cx="8742955" cy="954107"/>
          </a:xfrm>
          <a:prstGeom prst="rect">
            <a:avLst/>
          </a:prstGeom>
        </p:spPr>
        <p:txBody>
          <a:bodyPr wrap="square">
            <a:spAutoFit/>
          </a:bodyPr>
          <a:lstStyle/>
          <a:p>
            <a:pPr algn="just"/>
            <a:r>
              <a:rPr lang="fr-FR" sz="1600" dirty="0">
                <a:latin typeface="Arial" panose="020B0604020202020204" pitchFamily="34" charset="0"/>
                <a:cs typeface="Arial" panose="020B0604020202020204" pitchFamily="34" charset="0"/>
              </a:rPr>
              <a:t>Selon la concordance Strong’s dans le Dictionnaire hébreu et </a:t>
            </a:r>
            <a:r>
              <a:rPr lang="fr-FR" sz="1600" dirty="0" smtClean="0">
                <a:latin typeface="Arial" panose="020B0604020202020204" pitchFamily="34" charset="0"/>
                <a:cs typeface="Arial" panose="020B0604020202020204" pitchFamily="34" charset="0"/>
              </a:rPr>
              <a:t>chaldéen</a:t>
            </a:r>
            <a:r>
              <a:rPr lang="fr-FR" sz="1600" dirty="0">
                <a:latin typeface="Arial" panose="020B0604020202020204" pitchFamily="34" charset="0"/>
                <a:cs typeface="Arial" panose="020B0604020202020204" pitchFamily="34" charset="0"/>
              </a:rPr>
              <a:t> </a:t>
            </a:r>
            <a:r>
              <a:rPr lang="fr-FR" sz="1600" dirty="0" smtClean="0">
                <a:latin typeface="Arial" panose="020B0604020202020204" pitchFamily="34" charset="0"/>
                <a:cs typeface="Arial" panose="020B0604020202020204" pitchFamily="34" charset="0"/>
              </a:rPr>
              <a:t>:</a:t>
            </a:r>
          </a:p>
          <a:p>
            <a:pPr algn="just"/>
            <a:endParaRPr lang="fr-FR" sz="800" dirty="0" smtClean="0">
              <a:latin typeface="Arial" panose="020B0604020202020204" pitchFamily="34" charset="0"/>
              <a:cs typeface="Arial" panose="020B0604020202020204" pitchFamily="34" charset="0"/>
            </a:endParaRPr>
          </a:p>
          <a:p>
            <a:pPr algn="just"/>
            <a:r>
              <a:rPr lang="fr-FR" sz="1600" dirty="0" smtClean="0">
                <a:latin typeface="Arial" panose="020B0604020202020204" pitchFamily="34" charset="0"/>
                <a:cs typeface="Arial" panose="020B0604020202020204" pitchFamily="34" charset="0"/>
              </a:rPr>
              <a:t>- « </a:t>
            </a:r>
            <a:r>
              <a:rPr lang="fr-FR" sz="1600" dirty="0">
                <a:solidFill>
                  <a:schemeClr val="accent6">
                    <a:lumMod val="75000"/>
                  </a:schemeClr>
                </a:solidFill>
                <a:latin typeface="Arial" panose="020B0604020202020204" pitchFamily="34" charset="0"/>
                <a:cs typeface="Arial" panose="020B0604020202020204" pitchFamily="34" charset="0"/>
              </a:rPr>
              <a:t>soir</a:t>
            </a:r>
            <a:r>
              <a:rPr lang="fr-FR" sz="1600" dirty="0">
                <a:latin typeface="Arial" panose="020B0604020202020204" pitchFamily="34" charset="0"/>
                <a:cs typeface="Arial" panose="020B0604020202020204" pitchFamily="34" charset="0"/>
              </a:rPr>
              <a:t> » traduit l’idée de </a:t>
            </a:r>
            <a:r>
              <a:rPr lang="fr-FR" sz="1600" dirty="0">
                <a:solidFill>
                  <a:schemeClr val="accent6">
                    <a:lumMod val="75000"/>
                  </a:schemeClr>
                </a:solidFill>
                <a:latin typeface="Arial" panose="020B0604020202020204" pitchFamily="34" charset="0"/>
                <a:cs typeface="Arial" panose="020B0604020202020204" pitchFamily="34" charset="0"/>
              </a:rPr>
              <a:t>crépuscule du soir</a:t>
            </a:r>
            <a:r>
              <a:rPr lang="fr-FR" sz="1600" dirty="0">
                <a:latin typeface="Arial" panose="020B0604020202020204" pitchFamily="34" charset="0"/>
                <a:cs typeface="Arial" panose="020B0604020202020204" pitchFamily="34" charset="0"/>
              </a:rPr>
              <a:t>, </a:t>
            </a:r>
            <a:r>
              <a:rPr lang="fr-FR" sz="1600" dirty="0" smtClean="0">
                <a:latin typeface="Arial" panose="020B0604020202020204" pitchFamily="34" charset="0"/>
                <a:cs typeface="Arial" panose="020B0604020202020204" pitchFamily="34" charset="0"/>
              </a:rPr>
              <a:t>et</a:t>
            </a:r>
          </a:p>
          <a:p>
            <a:pPr algn="just"/>
            <a:r>
              <a:rPr lang="fr-FR" sz="1600" dirty="0" smtClean="0">
                <a:latin typeface="Arial" panose="020B0604020202020204" pitchFamily="34" charset="0"/>
                <a:cs typeface="Arial" panose="020B0604020202020204" pitchFamily="34" charset="0"/>
              </a:rPr>
              <a:t>- « </a:t>
            </a:r>
            <a:r>
              <a:rPr lang="fr-FR" sz="1600" dirty="0">
                <a:solidFill>
                  <a:srgbClr val="33CCFF"/>
                </a:solidFill>
                <a:latin typeface="Arial" panose="020B0604020202020204" pitchFamily="34" charset="0"/>
                <a:cs typeface="Arial" panose="020B0604020202020204" pitchFamily="34" charset="0"/>
              </a:rPr>
              <a:t>matin</a:t>
            </a:r>
            <a:r>
              <a:rPr lang="fr-FR" sz="1600" dirty="0">
                <a:latin typeface="Arial" panose="020B0604020202020204" pitchFamily="34" charset="0"/>
                <a:cs typeface="Arial" panose="020B0604020202020204" pitchFamily="34" charset="0"/>
              </a:rPr>
              <a:t> » traduit l’idée de </a:t>
            </a:r>
            <a:r>
              <a:rPr lang="fr-FR" sz="1600" dirty="0">
                <a:solidFill>
                  <a:srgbClr val="33CCFF"/>
                </a:solidFill>
                <a:latin typeface="Arial" panose="020B0604020202020204" pitchFamily="34" charset="0"/>
                <a:cs typeface="Arial" panose="020B0604020202020204" pitchFamily="34" charset="0"/>
              </a:rPr>
              <a:t>crépuscule du matin</a:t>
            </a:r>
            <a:r>
              <a:rPr lang="fr-FR" sz="1600" dirty="0">
                <a:latin typeface="Arial" panose="020B0604020202020204" pitchFamily="34" charset="0"/>
                <a:cs typeface="Arial" panose="020B0604020202020204" pitchFamily="34" charset="0"/>
              </a:rPr>
              <a:t>, c’est-à-dire l’aube.</a:t>
            </a:r>
          </a:p>
        </p:txBody>
      </p:sp>
      <p:sp>
        <p:nvSpPr>
          <p:cNvPr id="3" name="Rectangle 2"/>
          <p:cNvSpPr/>
          <p:nvPr/>
        </p:nvSpPr>
        <p:spPr>
          <a:xfrm>
            <a:off x="235718" y="2834521"/>
            <a:ext cx="8742956" cy="954107"/>
          </a:xfrm>
          <a:prstGeom prst="rect">
            <a:avLst/>
          </a:prstGeom>
        </p:spPr>
        <p:txBody>
          <a:bodyPr wrap="square">
            <a:spAutoFit/>
          </a:bodyPr>
          <a:lstStyle/>
          <a:p>
            <a:pPr algn="just"/>
            <a:r>
              <a:rPr lang="fr-FR" sz="1600" dirty="0">
                <a:latin typeface="Arial" panose="020B0604020202020204" pitchFamily="34" charset="0"/>
                <a:cs typeface="Arial" panose="020B0604020202020204" pitchFamily="34" charset="0"/>
              </a:rPr>
              <a:t>Le dictionnaire Larousse donne la définition suivante au mot </a:t>
            </a:r>
            <a:r>
              <a:rPr lang="fr-FR" sz="1600" dirty="0" smtClean="0">
                <a:latin typeface="Arial" panose="020B0604020202020204" pitchFamily="34" charset="0"/>
                <a:cs typeface="Arial" panose="020B0604020202020204" pitchFamily="34" charset="0"/>
              </a:rPr>
              <a:t>« crépuscule » :</a:t>
            </a:r>
          </a:p>
          <a:p>
            <a:pPr algn="just"/>
            <a:endParaRPr lang="fr-FR" sz="800" dirty="0" smtClean="0">
              <a:latin typeface="Arial" panose="020B0604020202020204" pitchFamily="34" charset="0"/>
              <a:cs typeface="Arial" panose="020B0604020202020204" pitchFamily="34" charset="0"/>
            </a:endParaRPr>
          </a:p>
          <a:p>
            <a:pPr algn="just"/>
            <a:r>
              <a:rPr lang="fr-FR" sz="1600" dirty="0" smtClean="0">
                <a:latin typeface="Arial" panose="020B0604020202020204" pitchFamily="34" charset="0"/>
                <a:cs typeface="Arial" panose="020B0604020202020204" pitchFamily="34" charset="0"/>
              </a:rPr>
              <a:t>« </a:t>
            </a:r>
            <a:r>
              <a:rPr lang="fr-FR" sz="1600" u="sng" dirty="0">
                <a:latin typeface="Arial" panose="020B0604020202020204" pitchFamily="34" charset="0"/>
                <a:cs typeface="Arial" panose="020B0604020202020204" pitchFamily="34" charset="0"/>
              </a:rPr>
              <a:t>Lueur atmosphérique</a:t>
            </a:r>
            <a:r>
              <a:rPr lang="fr-FR" sz="1600" dirty="0">
                <a:latin typeface="Arial" panose="020B0604020202020204" pitchFamily="34" charset="0"/>
                <a:cs typeface="Arial" panose="020B0604020202020204" pitchFamily="34" charset="0"/>
              </a:rPr>
              <a:t>, due à la diffusion de la lumière solaire, lorsque le soleil vient de se coucher (</a:t>
            </a:r>
            <a:r>
              <a:rPr lang="fr-FR" sz="1600" dirty="0">
                <a:solidFill>
                  <a:schemeClr val="accent6">
                    <a:lumMod val="75000"/>
                  </a:schemeClr>
                </a:solidFill>
                <a:latin typeface="Arial" panose="020B0604020202020204" pitchFamily="34" charset="0"/>
                <a:cs typeface="Arial" panose="020B0604020202020204" pitchFamily="34" charset="0"/>
              </a:rPr>
              <a:t>crépuscule du soir</a:t>
            </a:r>
            <a:r>
              <a:rPr lang="fr-FR" sz="1600" dirty="0">
                <a:latin typeface="Arial" panose="020B0604020202020204" pitchFamily="34" charset="0"/>
                <a:cs typeface="Arial" panose="020B0604020202020204" pitchFamily="34" charset="0"/>
              </a:rPr>
              <a:t>) ou va se lever (</a:t>
            </a:r>
            <a:r>
              <a:rPr lang="fr-FR" sz="1600" dirty="0">
                <a:solidFill>
                  <a:srgbClr val="33CCFF"/>
                </a:solidFill>
                <a:latin typeface="Arial" panose="020B0604020202020204" pitchFamily="34" charset="0"/>
                <a:cs typeface="Arial" panose="020B0604020202020204" pitchFamily="34" charset="0"/>
              </a:rPr>
              <a:t>crépuscule du matin</a:t>
            </a:r>
            <a:r>
              <a:rPr lang="fr-FR" sz="1600" dirty="0">
                <a:latin typeface="Arial" panose="020B0604020202020204" pitchFamily="34" charset="0"/>
                <a:cs typeface="Arial" panose="020B0604020202020204" pitchFamily="34" charset="0"/>
              </a:rPr>
              <a:t>). »</a:t>
            </a:r>
          </a:p>
        </p:txBody>
      </p:sp>
      <p:sp>
        <p:nvSpPr>
          <p:cNvPr id="15" name="Rectangle 14"/>
          <p:cNvSpPr/>
          <p:nvPr/>
        </p:nvSpPr>
        <p:spPr>
          <a:xfrm>
            <a:off x="187174" y="3867894"/>
            <a:ext cx="8772757" cy="584775"/>
          </a:xfrm>
          <a:prstGeom prst="rect">
            <a:avLst/>
          </a:prstGeom>
        </p:spPr>
        <p:txBody>
          <a:bodyPr wrap="square">
            <a:spAutoFit/>
          </a:bodyPr>
          <a:lstStyle/>
          <a:p>
            <a:pPr algn="just"/>
            <a:r>
              <a:rPr lang="fr-FR" sz="1600" dirty="0">
                <a:latin typeface="Arial" panose="020B0604020202020204" pitchFamily="34" charset="0"/>
                <a:cs typeface="Arial" panose="020B0604020202020204" pitchFamily="34" charset="0"/>
              </a:rPr>
              <a:t>L</a:t>
            </a:r>
            <a:r>
              <a:rPr lang="fr-FR" sz="1600" dirty="0" smtClean="0">
                <a:latin typeface="Arial" panose="020B0604020202020204" pitchFamily="34" charset="0"/>
                <a:cs typeface="Arial" panose="020B0604020202020204" pitchFamily="34" charset="0"/>
              </a:rPr>
              <a:t>a </a:t>
            </a:r>
            <a:r>
              <a:rPr lang="fr-FR" sz="1600" u="sng" dirty="0">
                <a:latin typeface="Arial" panose="020B0604020202020204" pitchFamily="34" charset="0"/>
                <a:cs typeface="Arial" panose="020B0604020202020204" pitchFamily="34" charset="0"/>
              </a:rPr>
              <a:t>lumière</a:t>
            </a:r>
            <a:r>
              <a:rPr lang="fr-FR" sz="1600" dirty="0">
                <a:latin typeface="Arial" panose="020B0604020202020204" pitchFamily="34" charset="0"/>
                <a:cs typeface="Arial" panose="020B0604020202020204" pitchFamily="34" charset="0"/>
              </a:rPr>
              <a:t> </a:t>
            </a:r>
            <a:r>
              <a:rPr lang="fr-FR" sz="1600" dirty="0" smtClean="0">
                <a:latin typeface="Arial" panose="020B0604020202020204" pitchFamily="34" charset="0"/>
                <a:cs typeface="Arial" panose="020B0604020202020204" pitchFamily="34" charset="0"/>
              </a:rPr>
              <a:t>(même de faible intensité) </a:t>
            </a:r>
            <a:r>
              <a:rPr lang="fr-FR" sz="1600" dirty="0">
                <a:latin typeface="Arial" panose="020B0604020202020204" pitchFamily="34" charset="0"/>
                <a:cs typeface="Arial" panose="020B0604020202020204" pitchFamily="34" charset="0"/>
              </a:rPr>
              <a:t>est </a:t>
            </a:r>
            <a:r>
              <a:rPr lang="fr-FR" sz="1600" u="sng" dirty="0">
                <a:latin typeface="Arial" panose="020B0604020202020204" pitchFamily="34" charset="0"/>
                <a:cs typeface="Arial" panose="020B0604020202020204" pitchFamily="34" charset="0"/>
              </a:rPr>
              <a:t>présente</a:t>
            </a:r>
            <a:r>
              <a:rPr lang="fr-FR" sz="1600" dirty="0">
                <a:latin typeface="Arial" panose="020B0604020202020204" pitchFamily="34" charset="0"/>
                <a:cs typeface="Arial" panose="020B0604020202020204" pitchFamily="34" charset="0"/>
              </a:rPr>
              <a:t> lors de ces deux </a:t>
            </a:r>
            <a:r>
              <a:rPr lang="fr-FR" sz="1600" dirty="0" smtClean="0">
                <a:latin typeface="Arial" panose="020B0604020202020204" pitchFamily="34" charset="0"/>
                <a:cs typeface="Arial" panose="020B0604020202020204" pitchFamily="34" charset="0"/>
              </a:rPr>
              <a:t>phases : </a:t>
            </a:r>
            <a:r>
              <a:rPr lang="fr-FR" sz="1600" dirty="0">
                <a:solidFill>
                  <a:srgbClr val="33CCFF"/>
                </a:solidFill>
                <a:latin typeface="Arial" panose="020B0604020202020204" pitchFamily="34" charset="0"/>
                <a:cs typeface="Arial" panose="020B0604020202020204" pitchFamily="34" charset="0"/>
              </a:rPr>
              <a:t>c</a:t>
            </a:r>
            <a:r>
              <a:rPr lang="fr-FR" sz="1600" dirty="0" smtClean="0">
                <a:solidFill>
                  <a:srgbClr val="33CCFF"/>
                </a:solidFill>
                <a:latin typeface="Arial" panose="020B0604020202020204" pitchFamily="34" charset="0"/>
                <a:cs typeface="Arial" panose="020B0604020202020204" pitchFamily="34" charset="0"/>
              </a:rPr>
              <a:t>répuscule </a:t>
            </a:r>
            <a:r>
              <a:rPr lang="fr-FR" sz="1600" dirty="0">
                <a:solidFill>
                  <a:srgbClr val="33CCFF"/>
                </a:solidFill>
                <a:latin typeface="Arial" panose="020B0604020202020204" pitchFamily="34" charset="0"/>
                <a:cs typeface="Arial" panose="020B0604020202020204" pitchFamily="34" charset="0"/>
              </a:rPr>
              <a:t>du matin </a:t>
            </a:r>
            <a:r>
              <a:rPr lang="fr-FR" sz="1600" dirty="0">
                <a:latin typeface="Arial" panose="020B0604020202020204" pitchFamily="34" charset="0"/>
                <a:cs typeface="Arial" panose="020B0604020202020204" pitchFamily="34" charset="0"/>
              </a:rPr>
              <a:t>et </a:t>
            </a:r>
            <a:r>
              <a:rPr lang="fr-FR" sz="1600" dirty="0">
                <a:solidFill>
                  <a:schemeClr val="accent6">
                    <a:lumMod val="75000"/>
                  </a:schemeClr>
                </a:solidFill>
                <a:latin typeface="Arial" panose="020B0604020202020204" pitchFamily="34" charset="0"/>
                <a:cs typeface="Arial" panose="020B0604020202020204" pitchFamily="34" charset="0"/>
              </a:rPr>
              <a:t>c</a:t>
            </a:r>
            <a:r>
              <a:rPr lang="fr-FR" sz="1600" dirty="0" smtClean="0">
                <a:solidFill>
                  <a:schemeClr val="accent6">
                    <a:lumMod val="75000"/>
                  </a:schemeClr>
                </a:solidFill>
                <a:latin typeface="Arial" panose="020B0604020202020204" pitchFamily="34" charset="0"/>
                <a:cs typeface="Arial" panose="020B0604020202020204" pitchFamily="34" charset="0"/>
              </a:rPr>
              <a:t>répuscule </a:t>
            </a:r>
            <a:r>
              <a:rPr lang="fr-FR" sz="1600" dirty="0">
                <a:solidFill>
                  <a:schemeClr val="accent6">
                    <a:lumMod val="75000"/>
                  </a:schemeClr>
                </a:solidFill>
                <a:latin typeface="Arial" panose="020B0604020202020204" pitchFamily="34" charset="0"/>
                <a:cs typeface="Arial" panose="020B0604020202020204" pitchFamily="34" charset="0"/>
              </a:rPr>
              <a:t>du </a:t>
            </a:r>
            <a:r>
              <a:rPr lang="fr-FR" sz="1600" dirty="0" smtClean="0">
                <a:solidFill>
                  <a:schemeClr val="accent6">
                    <a:lumMod val="75000"/>
                  </a:schemeClr>
                </a:solidFill>
                <a:latin typeface="Arial" panose="020B0604020202020204" pitchFamily="34" charset="0"/>
                <a:cs typeface="Arial" panose="020B0604020202020204" pitchFamily="34" charset="0"/>
              </a:rPr>
              <a:t>soir</a:t>
            </a:r>
            <a:r>
              <a:rPr lang="fr-FR" sz="1600" dirty="0">
                <a:latin typeface="Arial" panose="020B0604020202020204" pitchFamily="34" charset="0"/>
                <a:cs typeface="Arial" panose="020B0604020202020204" pitchFamily="34" charset="0"/>
              </a:rPr>
              <a:t>. Elles appartiennent </a:t>
            </a:r>
            <a:r>
              <a:rPr lang="fr-FR" sz="1600" dirty="0" smtClean="0">
                <a:latin typeface="Arial" panose="020B0604020202020204" pitchFamily="34" charset="0"/>
                <a:cs typeface="Arial" panose="020B0604020202020204" pitchFamily="34" charset="0"/>
              </a:rPr>
              <a:t>donc </a:t>
            </a:r>
            <a:r>
              <a:rPr lang="fr-FR" sz="1600" dirty="0">
                <a:latin typeface="Arial" panose="020B0604020202020204" pitchFamily="34" charset="0"/>
                <a:cs typeface="Arial" panose="020B0604020202020204" pitchFamily="34" charset="0"/>
              </a:rPr>
              <a:t>au </a:t>
            </a:r>
            <a:r>
              <a:rPr lang="fr-FR" sz="1600" dirty="0" smtClean="0">
                <a:latin typeface="Arial" panose="020B0604020202020204" pitchFamily="34" charset="0"/>
                <a:cs typeface="Arial" panose="020B0604020202020204" pitchFamily="34" charset="0"/>
              </a:rPr>
              <a:t>Jour (opposé à la nuit).</a:t>
            </a:r>
            <a:endParaRPr lang="fr-FR" sz="1600" dirty="0">
              <a:latin typeface="Arial" panose="020B0604020202020204" pitchFamily="34" charset="0"/>
              <a:cs typeface="Arial" panose="020B0604020202020204" pitchFamily="34" charset="0"/>
            </a:endParaRPr>
          </a:p>
        </p:txBody>
      </p:sp>
      <p:sp>
        <p:nvSpPr>
          <p:cNvPr id="9" name="Rectangle 8"/>
          <p:cNvSpPr/>
          <p:nvPr/>
        </p:nvSpPr>
        <p:spPr>
          <a:xfrm>
            <a:off x="189894" y="4575441"/>
            <a:ext cx="8843874" cy="338554"/>
          </a:xfrm>
          <a:prstGeom prst="rect">
            <a:avLst/>
          </a:prstGeom>
        </p:spPr>
        <p:txBody>
          <a:bodyPr wrap="square">
            <a:spAutoFit/>
          </a:bodyPr>
          <a:lstStyle/>
          <a:p>
            <a:pPr algn="just"/>
            <a:r>
              <a:rPr lang="fr-FR" sz="1600" dirty="0" smtClean="0">
                <a:latin typeface="Arial" panose="020B0604020202020204" pitchFamily="34" charset="0"/>
                <a:cs typeface="Arial" panose="020B0604020202020204" pitchFamily="34" charset="0"/>
              </a:rPr>
              <a:t>Puisque les crépuscules appartiennent au Jour, ils ne peuvent pas appartenir </a:t>
            </a:r>
            <a:r>
              <a:rPr lang="fr-FR" sz="1600" dirty="0">
                <a:latin typeface="Arial" panose="020B0604020202020204" pitchFamily="34" charset="0"/>
                <a:cs typeface="Arial" panose="020B0604020202020204" pitchFamily="34" charset="0"/>
              </a:rPr>
              <a:t>à la Nuit.</a:t>
            </a:r>
          </a:p>
        </p:txBody>
      </p:sp>
    </p:spTree>
    <p:extLst>
      <p:ext uri="{BB962C8B-B14F-4D97-AF65-F5344CB8AC3E}">
        <p14:creationId xmlns:p14="http://schemas.microsoft.com/office/powerpoint/2010/main" val="3863693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P spid="3" grpId="0"/>
      <p:bldP spid="15"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28" y="0"/>
            <a:ext cx="9153228"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Espace réservé du numéro de diapositive 4"/>
          <p:cNvSpPr>
            <a:spLocks noGrp="1"/>
          </p:cNvSpPr>
          <p:nvPr>
            <p:ph type="sldNum" sz="quarter" idx="12"/>
          </p:nvPr>
        </p:nvSpPr>
        <p:spPr/>
        <p:txBody>
          <a:bodyPr/>
          <a:lstStyle/>
          <a:p>
            <a:fld id="{98D6C185-7D06-44FC-AF34-DEB24118C82E}" type="slidenum">
              <a:rPr lang="fr-FR" smtClean="0"/>
              <a:t>21</a:t>
            </a:fld>
            <a:endParaRPr lang="fr-FR"/>
          </a:p>
        </p:txBody>
      </p:sp>
      <p:sp>
        <p:nvSpPr>
          <p:cNvPr id="4" name="Rectangle 3"/>
          <p:cNvSpPr/>
          <p:nvPr/>
        </p:nvSpPr>
        <p:spPr>
          <a:xfrm>
            <a:off x="115863" y="319783"/>
            <a:ext cx="8856984" cy="646331"/>
          </a:xfrm>
          <a:prstGeom prst="rect">
            <a:avLst/>
          </a:prstGeom>
        </p:spPr>
        <p:txBody>
          <a:bodyPr wrap="square">
            <a:spAutoFit/>
          </a:bodyPr>
          <a:lstStyle/>
          <a:p>
            <a:pPr algn="ctr"/>
            <a:r>
              <a:rPr lang="fr-FR" dirty="0">
                <a:latin typeface="Arial" panose="020B0604020202020204" pitchFamily="34" charset="0"/>
                <a:cs typeface="Arial" panose="020B0604020202020204" pitchFamily="34" charset="0"/>
              </a:rPr>
              <a:t>Genèse 1.5</a:t>
            </a:r>
            <a:r>
              <a:rPr lang="fr-FR" dirty="0">
                <a:solidFill>
                  <a:srgbClr val="FF0000"/>
                </a:solidFill>
                <a:latin typeface="Arial" panose="020B0604020202020204" pitchFamily="34" charset="0"/>
                <a:cs typeface="Arial" panose="020B0604020202020204" pitchFamily="34" charset="0"/>
              </a:rPr>
              <a:t>b</a:t>
            </a:r>
            <a:r>
              <a:rPr lang="fr-FR" dirty="0">
                <a:latin typeface="Arial" panose="020B0604020202020204" pitchFamily="34" charset="0"/>
                <a:cs typeface="Arial" panose="020B0604020202020204" pitchFamily="34" charset="0"/>
              </a:rPr>
              <a:t> – Les « crépuscules » </a:t>
            </a:r>
            <a:r>
              <a:rPr lang="fr-FR" dirty="0" smtClean="0">
                <a:latin typeface="Arial" panose="020B0604020202020204" pitchFamily="34" charset="0"/>
                <a:cs typeface="Arial" panose="020B0604020202020204" pitchFamily="34" charset="0"/>
              </a:rPr>
              <a:t>appartiennent au Jour</a:t>
            </a:r>
          </a:p>
          <a:p>
            <a:pPr algn="ctr"/>
            <a:r>
              <a:rPr lang="fr-FR" dirty="0" smtClean="0">
                <a:latin typeface="Arial" panose="020B0604020202020204" pitchFamily="34" charset="0"/>
                <a:cs typeface="Arial" panose="020B0604020202020204" pitchFamily="34" charset="0"/>
              </a:rPr>
              <a:t>« </a:t>
            </a:r>
            <a:r>
              <a:rPr lang="fr-FR" dirty="0">
                <a:latin typeface="Arial" panose="020B0604020202020204" pitchFamily="34" charset="0"/>
                <a:cs typeface="Arial" panose="020B0604020202020204" pitchFamily="34" charset="0"/>
              </a:rPr>
              <a:t>Et il y eut un </a:t>
            </a:r>
            <a:r>
              <a:rPr lang="fr-FR" dirty="0">
                <a:solidFill>
                  <a:schemeClr val="accent6">
                    <a:lumMod val="75000"/>
                  </a:schemeClr>
                </a:solidFill>
                <a:latin typeface="Arial" panose="020B0604020202020204" pitchFamily="34" charset="0"/>
                <a:cs typeface="Arial" panose="020B0604020202020204" pitchFamily="34" charset="0"/>
              </a:rPr>
              <a:t>soir</a:t>
            </a:r>
            <a:r>
              <a:rPr lang="fr-FR" dirty="0">
                <a:latin typeface="Arial" panose="020B0604020202020204" pitchFamily="34" charset="0"/>
                <a:cs typeface="Arial" panose="020B0604020202020204" pitchFamily="34" charset="0"/>
              </a:rPr>
              <a:t>, et il y eut un </a:t>
            </a:r>
            <a:r>
              <a:rPr lang="fr-FR" dirty="0">
                <a:solidFill>
                  <a:srgbClr val="33CCFF"/>
                </a:solidFill>
                <a:latin typeface="Arial" panose="020B0604020202020204" pitchFamily="34" charset="0"/>
                <a:cs typeface="Arial" panose="020B0604020202020204" pitchFamily="34" charset="0"/>
              </a:rPr>
              <a:t>matin</a:t>
            </a:r>
            <a:r>
              <a:rPr lang="fr-FR" dirty="0">
                <a:latin typeface="Arial" panose="020B0604020202020204" pitchFamily="34" charset="0"/>
                <a:cs typeface="Arial" panose="020B0604020202020204" pitchFamily="34" charset="0"/>
              </a:rPr>
              <a:t>; ce fut </a:t>
            </a:r>
            <a:r>
              <a:rPr lang="fr-FR" dirty="0" smtClean="0">
                <a:latin typeface="Arial" panose="020B0604020202020204" pitchFamily="34" charset="0"/>
                <a:cs typeface="Arial" panose="020B0604020202020204" pitchFamily="34" charset="0"/>
              </a:rPr>
              <a:t>le premier </a:t>
            </a:r>
            <a:r>
              <a:rPr lang="fr-FR" dirty="0">
                <a:latin typeface="Arial" panose="020B0604020202020204" pitchFamily="34" charset="0"/>
                <a:cs typeface="Arial" panose="020B0604020202020204" pitchFamily="34" charset="0"/>
              </a:rPr>
              <a:t>jour. »</a:t>
            </a:r>
          </a:p>
        </p:txBody>
      </p:sp>
      <p:sp>
        <p:nvSpPr>
          <p:cNvPr id="6" name="Oval 7"/>
          <p:cNvSpPr/>
          <p:nvPr/>
        </p:nvSpPr>
        <p:spPr>
          <a:xfrm>
            <a:off x="2999738" y="1195988"/>
            <a:ext cx="3135295" cy="3017490"/>
          </a:xfrm>
          <a:prstGeom prst="ellipse">
            <a:avLst/>
          </a:prstGeom>
          <a:gradFill flip="none" rotWithShape="1">
            <a:gsLst>
              <a:gs pos="48000">
                <a:srgbClr val="ABE9FF"/>
              </a:gs>
              <a:gs pos="99000">
                <a:srgbClr val="002060"/>
              </a:gs>
              <a:gs pos="51000">
                <a:srgbClr val="002060"/>
              </a:gs>
            </a:gsLst>
            <a:lin ang="5400000" scaled="1"/>
            <a:tileRect/>
          </a:gradFill>
          <a:ln>
            <a:solidFill>
              <a:srgbClr val="0070C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p:cNvSpPr/>
          <p:nvPr/>
        </p:nvSpPr>
        <p:spPr>
          <a:xfrm>
            <a:off x="2584960" y="2361714"/>
            <a:ext cx="1972506" cy="328658"/>
          </a:xfrm>
          <a:prstGeom prst="rtTriangle">
            <a:avLst/>
          </a:prstGeom>
          <a:solidFill>
            <a:schemeClr val="tx2">
              <a:lumMod val="20000"/>
              <a:lumOff val="80000"/>
            </a:schemeClr>
          </a:solidFill>
          <a:ln w="9525"/>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2"/>
          <p:cNvSpPr/>
          <p:nvPr/>
        </p:nvSpPr>
        <p:spPr>
          <a:xfrm flipH="1">
            <a:off x="4563681" y="2361714"/>
            <a:ext cx="1990508" cy="328658"/>
          </a:xfrm>
          <a:prstGeom prst="rtTriangle">
            <a:avLst/>
          </a:prstGeom>
          <a:ln>
            <a:solidFill>
              <a:schemeClr val="accent2"/>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2" name="Rectangle 11"/>
          <p:cNvSpPr/>
          <p:nvPr/>
        </p:nvSpPr>
        <p:spPr>
          <a:xfrm>
            <a:off x="6386616" y="2110544"/>
            <a:ext cx="2757384" cy="830997"/>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dirty="0" smtClean="0">
                <a:ln w="11430"/>
                <a:solidFill>
                  <a:schemeClr val="accent6">
                    <a:lumMod val="75000"/>
                  </a:schemeClr>
                </a:solidFill>
                <a:effectLst>
                  <a:outerShdw blurRad="50800" dist="39000" dir="5460000" algn="tl">
                    <a:srgbClr val="000000">
                      <a:alpha val="38000"/>
                    </a:srgbClr>
                  </a:outerShdw>
                </a:effectLst>
                <a:latin typeface="Segoe Print" pitchFamily="2" charset="0"/>
              </a:rPr>
              <a:t>#1 </a:t>
            </a:r>
            <a:r>
              <a:rPr lang="en-US" sz="2400" b="1" dirty="0" err="1" smtClean="0">
                <a:ln w="11430"/>
                <a:solidFill>
                  <a:schemeClr val="accent6">
                    <a:lumMod val="75000"/>
                  </a:schemeClr>
                </a:solidFill>
                <a:effectLst>
                  <a:outerShdw blurRad="50800" dist="39000" dir="5460000" algn="tl">
                    <a:srgbClr val="000000">
                      <a:alpha val="38000"/>
                    </a:srgbClr>
                  </a:outerShdw>
                </a:effectLst>
                <a:latin typeface="Segoe Print" pitchFamily="2" charset="0"/>
              </a:rPr>
              <a:t>Crépuscule</a:t>
            </a:r>
            <a:r>
              <a:rPr lang="en-US" sz="2400" b="1" dirty="0" smtClean="0">
                <a:ln w="11430"/>
                <a:solidFill>
                  <a:schemeClr val="accent6">
                    <a:lumMod val="75000"/>
                  </a:schemeClr>
                </a:solidFill>
                <a:effectLst>
                  <a:outerShdw blurRad="50800" dist="39000" dir="5460000" algn="tl">
                    <a:srgbClr val="000000">
                      <a:alpha val="38000"/>
                    </a:srgbClr>
                  </a:outerShdw>
                </a:effectLst>
                <a:latin typeface="Segoe Print" pitchFamily="2" charset="0"/>
              </a:rPr>
              <a:t> du </a:t>
            </a:r>
            <a:r>
              <a:rPr lang="en-US" sz="2400" b="1" dirty="0" err="1" smtClean="0">
                <a:ln w="11430"/>
                <a:solidFill>
                  <a:schemeClr val="accent6">
                    <a:lumMod val="75000"/>
                  </a:schemeClr>
                </a:solidFill>
                <a:effectLst>
                  <a:outerShdw blurRad="50800" dist="39000" dir="5460000" algn="tl">
                    <a:srgbClr val="000000">
                      <a:alpha val="38000"/>
                    </a:srgbClr>
                  </a:outerShdw>
                </a:effectLst>
                <a:latin typeface="Segoe Print" pitchFamily="2" charset="0"/>
              </a:rPr>
              <a:t>soir</a:t>
            </a:r>
            <a:endParaRPr lang="en-US" sz="2400" b="1" cap="none" spc="0" dirty="0">
              <a:ln w="11430"/>
              <a:solidFill>
                <a:schemeClr val="accent6">
                  <a:lumMod val="75000"/>
                </a:schemeClr>
              </a:solidFill>
              <a:effectLst>
                <a:outerShdw blurRad="50800" dist="39000" dir="5460000" algn="tl">
                  <a:srgbClr val="000000">
                    <a:alpha val="38000"/>
                  </a:srgbClr>
                </a:outerShdw>
              </a:effectLst>
              <a:latin typeface="Segoe Print" pitchFamily="2" charset="0"/>
            </a:endParaRPr>
          </a:p>
        </p:txBody>
      </p:sp>
      <p:sp>
        <p:nvSpPr>
          <p:cNvPr id="3" name="ZoneTexte 2"/>
          <p:cNvSpPr txBox="1"/>
          <p:nvPr/>
        </p:nvSpPr>
        <p:spPr>
          <a:xfrm>
            <a:off x="16993" y="2110544"/>
            <a:ext cx="2469097" cy="830997"/>
          </a:xfrm>
          <a:prstGeom prst="rect">
            <a:avLst/>
          </a:prstGeom>
          <a:noFill/>
        </p:spPr>
        <p:txBody>
          <a:bodyPr wrap="square" rtlCol="0">
            <a:spAutoFit/>
            <a:scene3d>
              <a:camera prst="orthographicFront"/>
              <a:lightRig rig="threePt" dir="t"/>
            </a:scene3d>
            <a:sp3d extrusionH="57150">
              <a:bevelT w="38100" h="38100"/>
            </a:sp3d>
          </a:bodyPr>
          <a:lstStyle/>
          <a:p>
            <a:pPr algn="ctr"/>
            <a:r>
              <a:rPr lang="fr-FR" sz="2400" b="1" dirty="0" smtClean="0">
                <a:solidFill>
                  <a:srgbClr val="33CCFF"/>
                </a:solidFill>
                <a:effectLst>
                  <a:outerShdw blurRad="38100" dist="38100" dir="2700000" algn="tl">
                    <a:srgbClr val="000000">
                      <a:alpha val="43137"/>
                    </a:srgbClr>
                  </a:outerShdw>
                </a:effectLst>
                <a:latin typeface="Segoe Print" panose="02000600000000000000" pitchFamily="2" charset="0"/>
              </a:rPr>
              <a:t>#2 Crépuscule du matin</a:t>
            </a:r>
            <a:endParaRPr lang="fr-FR" sz="2400" b="1" dirty="0">
              <a:solidFill>
                <a:srgbClr val="33CCFF"/>
              </a:solidFill>
              <a:effectLst>
                <a:outerShdw blurRad="38100" dist="38100" dir="2700000" algn="tl">
                  <a:srgbClr val="000000">
                    <a:alpha val="43137"/>
                  </a:srgbClr>
                </a:outerShdw>
              </a:effectLst>
              <a:latin typeface="Segoe Print" panose="02000600000000000000" pitchFamily="2" charset="0"/>
            </a:endParaRPr>
          </a:p>
        </p:txBody>
      </p:sp>
      <p:sp>
        <p:nvSpPr>
          <p:cNvPr id="13" name="Rectangle 12"/>
          <p:cNvSpPr/>
          <p:nvPr/>
        </p:nvSpPr>
        <p:spPr>
          <a:xfrm>
            <a:off x="3400138" y="1653828"/>
            <a:ext cx="2288433" cy="70788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r-FR" sz="2000" b="1" dirty="0">
                <a:ln w="11430"/>
                <a:solidFill>
                  <a:srgbClr val="0070C0"/>
                </a:solidFill>
                <a:effectLst>
                  <a:outerShdw blurRad="50800" dist="39000" dir="5460000" algn="tl">
                    <a:srgbClr val="000000">
                      <a:alpha val="38000"/>
                    </a:srgbClr>
                  </a:outerShdw>
                </a:effectLst>
                <a:latin typeface="Segoe Print" pitchFamily="2" charset="0"/>
              </a:rPr>
              <a:t>La lumière est appelée : Jour</a:t>
            </a:r>
          </a:p>
        </p:txBody>
      </p:sp>
      <p:sp>
        <p:nvSpPr>
          <p:cNvPr id="14" name="Rectangle 13"/>
          <p:cNvSpPr/>
          <p:nvPr/>
        </p:nvSpPr>
        <p:spPr>
          <a:xfrm>
            <a:off x="3390621" y="3086199"/>
            <a:ext cx="2421694" cy="70788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r-FR" sz="2000" b="1" dirty="0">
                <a:ln w="11430"/>
                <a:solidFill>
                  <a:schemeClr val="bg2"/>
                </a:solidFill>
                <a:effectLst>
                  <a:outerShdw blurRad="50800" dist="39000" dir="5460000" algn="tl">
                    <a:srgbClr val="000000">
                      <a:alpha val="38000"/>
                    </a:srgbClr>
                  </a:outerShdw>
                </a:effectLst>
                <a:latin typeface="Segoe Print" pitchFamily="2" charset="0"/>
              </a:rPr>
              <a:t>Les ténèbres sont appelées : Nuit</a:t>
            </a:r>
          </a:p>
        </p:txBody>
      </p:sp>
      <p:sp>
        <p:nvSpPr>
          <p:cNvPr id="2" name="ZoneTexte 1"/>
          <p:cNvSpPr txBox="1"/>
          <p:nvPr/>
        </p:nvSpPr>
        <p:spPr>
          <a:xfrm>
            <a:off x="2533790" y="2304044"/>
            <a:ext cx="432048" cy="523220"/>
          </a:xfrm>
          <a:prstGeom prst="rect">
            <a:avLst/>
          </a:prstGeom>
          <a:noFill/>
        </p:spPr>
        <p:txBody>
          <a:bodyPr wrap="square" rtlCol="0">
            <a:spAutoFit/>
          </a:bodyPr>
          <a:lstStyle/>
          <a:p>
            <a:pPr algn="ctr"/>
            <a:r>
              <a:rPr lang="fr-FR" sz="28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Comic Sans MS" panose="030F0702030302020204" pitchFamily="66" charset="0"/>
              </a:rPr>
              <a:t>4</a:t>
            </a:r>
            <a:endParaRPr lang="fr-FR" sz="2800" b="1" dirty="0">
              <a:solidFill>
                <a:srgbClr val="00B0F0"/>
              </a:solidFill>
              <a:latin typeface="Comic Sans MS" panose="030F0702030302020204" pitchFamily="66" charset="0"/>
            </a:endParaRPr>
          </a:p>
        </p:txBody>
      </p:sp>
      <p:sp>
        <p:nvSpPr>
          <p:cNvPr id="15" name="ZoneTexte 14"/>
          <p:cNvSpPr txBox="1"/>
          <p:nvPr/>
        </p:nvSpPr>
        <p:spPr>
          <a:xfrm>
            <a:off x="4328330" y="1184434"/>
            <a:ext cx="432048" cy="523220"/>
          </a:xfrm>
          <a:prstGeom prst="rect">
            <a:avLst/>
          </a:prstGeom>
          <a:noFill/>
        </p:spPr>
        <p:txBody>
          <a:bodyPr wrap="square" rtlCol="0">
            <a:spAutoFit/>
          </a:bodyPr>
          <a:lstStyle/>
          <a:p>
            <a:pPr algn="ctr"/>
            <a:r>
              <a:rPr lang="fr-FR" sz="28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Comic Sans MS" panose="030F0702030302020204" pitchFamily="66" charset="0"/>
              </a:rPr>
              <a:t>1</a:t>
            </a:r>
            <a:endParaRPr lang="fr-FR" sz="2800" b="1" dirty="0">
              <a:solidFill>
                <a:srgbClr val="00B0F0"/>
              </a:solidFill>
              <a:latin typeface="Comic Sans MS" panose="030F0702030302020204" pitchFamily="66" charset="0"/>
            </a:endParaRPr>
          </a:p>
        </p:txBody>
      </p:sp>
      <p:sp>
        <p:nvSpPr>
          <p:cNvPr id="16" name="ZoneTexte 15"/>
          <p:cNvSpPr txBox="1"/>
          <p:nvPr/>
        </p:nvSpPr>
        <p:spPr>
          <a:xfrm>
            <a:off x="6228184" y="2288816"/>
            <a:ext cx="432048" cy="523220"/>
          </a:xfrm>
          <a:prstGeom prst="rect">
            <a:avLst/>
          </a:prstGeom>
          <a:noFill/>
        </p:spPr>
        <p:txBody>
          <a:bodyPr wrap="square" rtlCol="0">
            <a:spAutoFit/>
          </a:bodyPr>
          <a:lstStyle/>
          <a:p>
            <a:pPr algn="ctr"/>
            <a:r>
              <a:rPr lang="fr-FR" sz="28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Comic Sans MS" panose="030F0702030302020204" pitchFamily="66" charset="0"/>
              </a:rPr>
              <a:t>3</a:t>
            </a:r>
            <a:endParaRPr lang="fr-FR" sz="2800" b="1" dirty="0">
              <a:solidFill>
                <a:srgbClr val="00B0F0"/>
              </a:solidFill>
              <a:latin typeface="Comic Sans MS" panose="030F0702030302020204" pitchFamily="66" charset="0"/>
            </a:endParaRPr>
          </a:p>
        </p:txBody>
      </p:sp>
      <p:sp>
        <p:nvSpPr>
          <p:cNvPr id="17" name="ZoneTexte 16"/>
          <p:cNvSpPr txBox="1"/>
          <p:nvPr/>
        </p:nvSpPr>
        <p:spPr>
          <a:xfrm>
            <a:off x="4360744" y="3723878"/>
            <a:ext cx="432048" cy="523220"/>
          </a:xfrm>
          <a:prstGeom prst="rect">
            <a:avLst/>
          </a:prstGeom>
          <a:noFill/>
        </p:spPr>
        <p:txBody>
          <a:bodyPr wrap="square" rtlCol="0">
            <a:spAutoFit/>
          </a:bodyPr>
          <a:lstStyle/>
          <a:p>
            <a:pPr algn="ctr"/>
            <a:r>
              <a:rPr lang="fr-FR" sz="2800" b="1" spc="300" dirty="0" smtClean="0">
                <a:ln w="11430" cmpd="sng">
                  <a:solidFill>
                    <a:sysClr val="windowText" lastClr="000000"/>
                  </a:solidFill>
                  <a:prstDash val="solid"/>
                  <a:miter lim="800000"/>
                </a:ln>
                <a:solidFill>
                  <a:schemeClr val="bg1"/>
                </a:solidFill>
                <a:effectLst>
                  <a:glow rad="45500">
                    <a:schemeClr val="accent1">
                      <a:satMod val="220000"/>
                      <a:alpha val="35000"/>
                    </a:schemeClr>
                  </a:glow>
                </a:effectLst>
                <a:latin typeface="Comic Sans MS" panose="030F0702030302020204" pitchFamily="66" charset="0"/>
              </a:rPr>
              <a:t>2</a:t>
            </a:r>
            <a:endParaRPr lang="fr-FR" sz="2800" b="1" dirty="0">
              <a:ln w="11430" cmpd="sng">
                <a:solidFill>
                  <a:sysClr val="windowText" lastClr="000000"/>
                </a:solidFill>
                <a:prstDash val="solid"/>
                <a:miter lim="800000"/>
              </a:ln>
              <a:solidFill>
                <a:schemeClr val="bg1"/>
              </a:solidFill>
              <a:latin typeface="Comic Sans MS" panose="030F0702030302020204" pitchFamily="66" charset="0"/>
            </a:endParaRPr>
          </a:p>
        </p:txBody>
      </p:sp>
      <p:sp>
        <p:nvSpPr>
          <p:cNvPr id="7" name="TextBox 6"/>
          <p:cNvSpPr txBox="1"/>
          <p:nvPr/>
        </p:nvSpPr>
        <p:spPr>
          <a:xfrm>
            <a:off x="223754" y="4259816"/>
            <a:ext cx="8568952" cy="1200329"/>
          </a:xfrm>
          <a:prstGeom prst="rect">
            <a:avLst/>
          </a:prstGeom>
          <a:noFill/>
        </p:spPr>
        <p:txBody>
          <a:bodyPr wrap="square" rtlCol="0">
            <a:spAutoFit/>
          </a:bodyPr>
          <a:lstStyle/>
          <a:p>
            <a:r>
              <a:rPr lang="en-US" dirty="0" err="1" smtClean="0"/>
              <a:t>Fawzi</a:t>
            </a:r>
            <a:r>
              <a:rPr lang="en-US" dirty="0" smtClean="0"/>
              <a:t>:  this is the original #21.  Use this slide to show how the definitions are laid out in Gen 1:5.  Day and Night are listed first as they are the largest components.  THEN, evening and morning are listed last as they are the sliver twilights – this verse is all about definitions, not the actual order.</a:t>
            </a:r>
            <a:endParaRPr lang="en-US" dirty="0"/>
          </a:p>
        </p:txBody>
      </p:sp>
    </p:spTree>
    <p:extLst>
      <p:ext uri="{BB962C8B-B14F-4D97-AF65-F5344CB8AC3E}">
        <p14:creationId xmlns:p14="http://schemas.microsoft.com/office/powerpoint/2010/main" val="1841602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10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1000"/>
                                        <p:tgtEl>
                                          <p:spTgt spid="16"/>
                                        </p:tgtEl>
                                      </p:cBhvr>
                                    </p:animEffect>
                                    <p:anim calcmode="lin" valueType="num">
                                      <p:cBhvr>
                                        <p:cTn id="46" dur="1000" fill="hold"/>
                                        <p:tgtEl>
                                          <p:spTgt spid="16"/>
                                        </p:tgtEl>
                                        <p:attrNameLst>
                                          <p:attrName>ppt_x</p:attrName>
                                        </p:attrNameLst>
                                      </p:cBhvr>
                                      <p:tavLst>
                                        <p:tav tm="0">
                                          <p:val>
                                            <p:strVal val="#ppt_x"/>
                                          </p:val>
                                        </p:tav>
                                        <p:tav tm="100000">
                                          <p:val>
                                            <p:strVal val="#ppt_x"/>
                                          </p:val>
                                        </p:tav>
                                      </p:tavLst>
                                    </p:anim>
                                    <p:anim calcmode="lin" valueType="num">
                                      <p:cBhvr>
                                        <p:cTn id="4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2"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wipe(right)">
                                      <p:cBhvr>
                                        <p:cTn id="57" dur="1000"/>
                                        <p:tgtEl>
                                          <p:spTgt spid="10"/>
                                        </p:tgtEl>
                                      </p:cBhvr>
                                    </p:animEffect>
                                  </p:childTnLst>
                                </p:cTn>
                              </p:par>
                            </p:childTnLst>
                          </p:cTn>
                        </p:par>
                      </p:childTnLst>
                    </p:cTn>
                  </p:par>
                  <p:par>
                    <p:cTn id="58" fill="hold">
                      <p:stCondLst>
                        <p:cond delay="indefinite"/>
                      </p:stCondLst>
                      <p:childTnLst>
                        <p:par>
                          <p:cTn id="59" fill="hold">
                            <p:stCondLst>
                              <p:cond delay="0"/>
                            </p:stCondLst>
                            <p:childTnLst>
                              <p:par>
                                <p:cTn id="60" presetID="47" presetClass="entr" presetSubtype="0" fill="hold" grpId="0" nodeType="clickEffect">
                                  <p:stCondLst>
                                    <p:cond delay="0"/>
                                  </p:stCondLst>
                                  <p:childTnLst>
                                    <p:set>
                                      <p:cBhvr>
                                        <p:cTn id="61" dur="1" fill="hold">
                                          <p:stCondLst>
                                            <p:cond delay="0"/>
                                          </p:stCondLst>
                                        </p:cTn>
                                        <p:tgtEl>
                                          <p:spTgt spid="2"/>
                                        </p:tgtEl>
                                        <p:attrNameLst>
                                          <p:attrName>style.visibility</p:attrName>
                                        </p:attrNameLst>
                                      </p:cBhvr>
                                      <p:to>
                                        <p:strVal val="visible"/>
                                      </p:to>
                                    </p:set>
                                    <p:animEffect transition="in" filter="fade">
                                      <p:cBhvr>
                                        <p:cTn id="62" dur="1000"/>
                                        <p:tgtEl>
                                          <p:spTgt spid="2"/>
                                        </p:tgtEl>
                                      </p:cBhvr>
                                    </p:animEffect>
                                    <p:anim calcmode="lin" valueType="num">
                                      <p:cBhvr>
                                        <p:cTn id="63" dur="1000" fill="hold"/>
                                        <p:tgtEl>
                                          <p:spTgt spid="2"/>
                                        </p:tgtEl>
                                        <p:attrNameLst>
                                          <p:attrName>ppt_x</p:attrName>
                                        </p:attrNameLst>
                                      </p:cBhvr>
                                      <p:tavLst>
                                        <p:tav tm="0">
                                          <p:val>
                                            <p:strVal val="#ppt_x"/>
                                          </p:val>
                                        </p:tav>
                                        <p:tav tm="100000">
                                          <p:val>
                                            <p:strVal val="#ppt_x"/>
                                          </p:val>
                                        </p:tav>
                                      </p:tavLst>
                                    </p:anim>
                                    <p:anim calcmode="lin" valueType="num">
                                      <p:cBhvr>
                                        <p:cTn id="6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3"/>
                                        </p:tgtEl>
                                        <p:attrNameLst>
                                          <p:attrName>style.visibility</p:attrName>
                                        </p:attrNameLst>
                                      </p:cBhvr>
                                      <p:to>
                                        <p:strVal val="visible"/>
                                      </p:to>
                                    </p:set>
                                    <p:animEffect transition="in" filter="fade">
                                      <p:cBhvr>
                                        <p:cTn id="6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p:bldP spid="3" grpId="0"/>
      <p:bldP spid="13" grpId="0"/>
      <p:bldP spid="14" grpId="0"/>
      <p:bldP spid="2" grpId="0"/>
      <p:bldP spid="15" grpId="0"/>
      <p:bldP spid="16" grpId="0"/>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28" y="0"/>
            <a:ext cx="9153228"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Espace réservé du numéro de diapositive 4"/>
          <p:cNvSpPr>
            <a:spLocks noGrp="1"/>
          </p:cNvSpPr>
          <p:nvPr>
            <p:ph type="sldNum" sz="quarter" idx="12"/>
          </p:nvPr>
        </p:nvSpPr>
        <p:spPr/>
        <p:txBody>
          <a:bodyPr/>
          <a:lstStyle/>
          <a:p>
            <a:fld id="{98D6C185-7D06-44FC-AF34-DEB24118C82E}" type="slidenum">
              <a:rPr lang="fr-FR" smtClean="0"/>
              <a:t>22</a:t>
            </a:fld>
            <a:endParaRPr lang="fr-FR"/>
          </a:p>
        </p:txBody>
      </p:sp>
      <p:sp>
        <p:nvSpPr>
          <p:cNvPr id="4" name="Rectangle 3"/>
          <p:cNvSpPr/>
          <p:nvPr/>
        </p:nvSpPr>
        <p:spPr>
          <a:xfrm>
            <a:off x="115863" y="319783"/>
            <a:ext cx="8856984" cy="646331"/>
          </a:xfrm>
          <a:prstGeom prst="rect">
            <a:avLst/>
          </a:prstGeom>
        </p:spPr>
        <p:txBody>
          <a:bodyPr wrap="square">
            <a:spAutoFit/>
          </a:bodyPr>
          <a:lstStyle/>
          <a:p>
            <a:pPr algn="ctr"/>
            <a:r>
              <a:rPr lang="fr-FR" dirty="0">
                <a:latin typeface="Arial" panose="020B0604020202020204" pitchFamily="34" charset="0"/>
                <a:cs typeface="Arial" panose="020B0604020202020204" pitchFamily="34" charset="0"/>
              </a:rPr>
              <a:t>Genèse 1.5</a:t>
            </a:r>
            <a:r>
              <a:rPr lang="fr-FR" dirty="0">
                <a:solidFill>
                  <a:srgbClr val="FF0000"/>
                </a:solidFill>
                <a:latin typeface="Arial" panose="020B0604020202020204" pitchFamily="34" charset="0"/>
                <a:cs typeface="Arial" panose="020B0604020202020204" pitchFamily="34" charset="0"/>
              </a:rPr>
              <a:t>b</a:t>
            </a:r>
            <a:r>
              <a:rPr lang="fr-FR" dirty="0">
                <a:latin typeface="Arial" panose="020B0604020202020204" pitchFamily="34" charset="0"/>
                <a:cs typeface="Arial" panose="020B0604020202020204" pitchFamily="34" charset="0"/>
              </a:rPr>
              <a:t> – Les « crépuscules » </a:t>
            </a:r>
            <a:r>
              <a:rPr lang="fr-FR" dirty="0" smtClean="0">
                <a:latin typeface="Arial" panose="020B0604020202020204" pitchFamily="34" charset="0"/>
                <a:cs typeface="Arial" panose="020B0604020202020204" pitchFamily="34" charset="0"/>
              </a:rPr>
              <a:t>appartiennent au Jour</a:t>
            </a:r>
          </a:p>
          <a:p>
            <a:pPr algn="ctr"/>
            <a:r>
              <a:rPr lang="fr-FR" dirty="0" smtClean="0">
                <a:latin typeface="Arial" panose="020B0604020202020204" pitchFamily="34" charset="0"/>
                <a:cs typeface="Arial" panose="020B0604020202020204" pitchFamily="34" charset="0"/>
              </a:rPr>
              <a:t>« </a:t>
            </a:r>
            <a:r>
              <a:rPr lang="fr-FR" dirty="0">
                <a:latin typeface="Arial" panose="020B0604020202020204" pitchFamily="34" charset="0"/>
                <a:cs typeface="Arial" panose="020B0604020202020204" pitchFamily="34" charset="0"/>
              </a:rPr>
              <a:t>Et il y eut un </a:t>
            </a:r>
            <a:r>
              <a:rPr lang="fr-FR" dirty="0">
                <a:solidFill>
                  <a:schemeClr val="accent6">
                    <a:lumMod val="75000"/>
                  </a:schemeClr>
                </a:solidFill>
                <a:latin typeface="Arial" panose="020B0604020202020204" pitchFamily="34" charset="0"/>
                <a:cs typeface="Arial" panose="020B0604020202020204" pitchFamily="34" charset="0"/>
              </a:rPr>
              <a:t>soir</a:t>
            </a:r>
            <a:r>
              <a:rPr lang="fr-FR" dirty="0">
                <a:latin typeface="Arial" panose="020B0604020202020204" pitchFamily="34" charset="0"/>
                <a:cs typeface="Arial" panose="020B0604020202020204" pitchFamily="34" charset="0"/>
              </a:rPr>
              <a:t>, et il y eut un </a:t>
            </a:r>
            <a:r>
              <a:rPr lang="fr-FR" dirty="0">
                <a:solidFill>
                  <a:srgbClr val="33CCFF"/>
                </a:solidFill>
                <a:latin typeface="Arial" panose="020B0604020202020204" pitchFamily="34" charset="0"/>
                <a:cs typeface="Arial" panose="020B0604020202020204" pitchFamily="34" charset="0"/>
              </a:rPr>
              <a:t>matin</a:t>
            </a:r>
            <a:r>
              <a:rPr lang="fr-FR" dirty="0">
                <a:latin typeface="Arial" panose="020B0604020202020204" pitchFamily="34" charset="0"/>
                <a:cs typeface="Arial" panose="020B0604020202020204" pitchFamily="34" charset="0"/>
              </a:rPr>
              <a:t>; ce fut </a:t>
            </a:r>
            <a:r>
              <a:rPr lang="fr-FR" dirty="0" smtClean="0">
                <a:latin typeface="Arial" panose="020B0604020202020204" pitchFamily="34" charset="0"/>
                <a:cs typeface="Arial" panose="020B0604020202020204" pitchFamily="34" charset="0"/>
              </a:rPr>
              <a:t>le premier </a:t>
            </a:r>
            <a:r>
              <a:rPr lang="fr-FR" dirty="0">
                <a:latin typeface="Arial" panose="020B0604020202020204" pitchFamily="34" charset="0"/>
                <a:cs typeface="Arial" panose="020B0604020202020204" pitchFamily="34" charset="0"/>
              </a:rPr>
              <a:t>jour. »</a:t>
            </a:r>
          </a:p>
        </p:txBody>
      </p:sp>
      <p:sp>
        <p:nvSpPr>
          <p:cNvPr id="6" name="Oval 7"/>
          <p:cNvSpPr/>
          <p:nvPr/>
        </p:nvSpPr>
        <p:spPr>
          <a:xfrm>
            <a:off x="2999738" y="1195988"/>
            <a:ext cx="3135295" cy="3017490"/>
          </a:xfrm>
          <a:prstGeom prst="ellipse">
            <a:avLst/>
          </a:prstGeom>
          <a:gradFill flip="none" rotWithShape="1">
            <a:gsLst>
              <a:gs pos="48000">
                <a:srgbClr val="ABE9FF"/>
              </a:gs>
              <a:gs pos="99000">
                <a:srgbClr val="002060"/>
              </a:gs>
              <a:gs pos="51000">
                <a:srgbClr val="002060"/>
              </a:gs>
            </a:gsLst>
            <a:lin ang="5400000" scaled="1"/>
            <a:tileRect/>
          </a:gradFill>
          <a:ln>
            <a:solidFill>
              <a:srgbClr val="0070C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2"/>
          <p:cNvSpPr/>
          <p:nvPr/>
        </p:nvSpPr>
        <p:spPr>
          <a:xfrm flipH="1">
            <a:off x="4544354" y="2386894"/>
            <a:ext cx="1946146" cy="328658"/>
          </a:xfrm>
          <a:prstGeom prst="rtTriangle">
            <a:avLst/>
          </a:prstGeom>
          <a:ln>
            <a:solidFill>
              <a:schemeClr val="accent2"/>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0" name="Right Triangle 9"/>
          <p:cNvSpPr/>
          <p:nvPr/>
        </p:nvSpPr>
        <p:spPr>
          <a:xfrm>
            <a:off x="2584960" y="2381261"/>
            <a:ext cx="1972506" cy="328658"/>
          </a:xfrm>
          <a:prstGeom prst="rtTriangle">
            <a:avLst/>
          </a:prstGeom>
          <a:solidFill>
            <a:schemeClr val="tx2">
              <a:lumMod val="20000"/>
              <a:lumOff val="80000"/>
            </a:schemeClr>
          </a:solidFill>
          <a:ln w="9525"/>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495136" y="2110544"/>
            <a:ext cx="2757384" cy="830997"/>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dirty="0" smtClean="0">
                <a:ln w="11430"/>
                <a:solidFill>
                  <a:schemeClr val="accent6">
                    <a:lumMod val="75000"/>
                  </a:schemeClr>
                </a:solidFill>
                <a:effectLst>
                  <a:outerShdw blurRad="50800" dist="39000" dir="5460000" algn="tl">
                    <a:srgbClr val="000000">
                      <a:alpha val="38000"/>
                    </a:srgbClr>
                  </a:outerShdw>
                </a:effectLst>
                <a:latin typeface="Segoe Print" pitchFamily="2" charset="0"/>
              </a:rPr>
              <a:t>#1 </a:t>
            </a:r>
            <a:r>
              <a:rPr lang="en-US" sz="2400" b="1" dirty="0" err="1" smtClean="0">
                <a:ln w="11430"/>
                <a:solidFill>
                  <a:schemeClr val="accent6">
                    <a:lumMod val="75000"/>
                  </a:schemeClr>
                </a:solidFill>
                <a:effectLst>
                  <a:outerShdw blurRad="50800" dist="39000" dir="5460000" algn="tl">
                    <a:srgbClr val="000000">
                      <a:alpha val="38000"/>
                    </a:srgbClr>
                  </a:outerShdw>
                </a:effectLst>
                <a:latin typeface="Segoe Print" pitchFamily="2" charset="0"/>
              </a:rPr>
              <a:t>Crépuscule</a:t>
            </a:r>
            <a:r>
              <a:rPr lang="en-US" sz="2400" b="1" dirty="0" smtClean="0">
                <a:ln w="11430"/>
                <a:solidFill>
                  <a:schemeClr val="accent6">
                    <a:lumMod val="75000"/>
                  </a:schemeClr>
                </a:solidFill>
                <a:effectLst>
                  <a:outerShdw blurRad="50800" dist="39000" dir="5460000" algn="tl">
                    <a:srgbClr val="000000">
                      <a:alpha val="38000"/>
                    </a:srgbClr>
                  </a:outerShdw>
                </a:effectLst>
                <a:latin typeface="Segoe Print" pitchFamily="2" charset="0"/>
              </a:rPr>
              <a:t> du </a:t>
            </a:r>
            <a:r>
              <a:rPr lang="en-US" sz="2400" b="1" dirty="0" err="1" smtClean="0">
                <a:ln w="11430"/>
                <a:solidFill>
                  <a:schemeClr val="accent6">
                    <a:lumMod val="75000"/>
                  </a:schemeClr>
                </a:solidFill>
                <a:effectLst>
                  <a:outerShdw blurRad="50800" dist="39000" dir="5460000" algn="tl">
                    <a:srgbClr val="000000">
                      <a:alpha val="38000"/>
                    </a:srgbClr>
                  </a:outerShdw>
                </a:effectLst>
                <a:latin typeface="Segoe Print" pitchFamily="2" charset="0"/>
              </a:rPr>
              <a:t>soir</a:t>
            </a:r>
            <a:endParaRPr lang="en-US" sz="2400" b="1" cap="none" spc="0" dirty="0">
              <a:ln w="11430"/>
              <a:solidFill>
                <a:schemeClr val="accent6">
                  <a:lumMod val="75000"/>
                </a:schemeClr>
              </a:solidFill>
              <a:effectLst>
                <a:outerShdw blurRad="50800" dist="39000" dir="5460000" algn="tl">
                  <a:srgbClr val="000000">
                    <a:alpha val="38000"/>
                  </a:srgbClr>
                </a:outerShdw>
              </a:effectLst>
              <a:latin typeface="Segoe Print" pitchFamily="2" charset="0"/>
            </a:endParaRPr>
          </a:p>
        </p:txBody>
      </p:sp>
      <p:sp>
        <p:nvSpPr>
          <p:cNvPr id="3" name="ZoneTexte 2"/>
          <p:cNvSpPr txBox="1"/>
          <p:nvPr/>
        </p:nvSpPr>
        <p:spPr>
          <a:xfrm>
            <a:off x="16993" y="2110544"/>
            <a:ext cx="2469097" cy="830997"/>
          </a:xfrm>
          <a:prstGeom prst="rect">
            <a:avLst/>
          </a:prstGeom>
          <a:noFill/>
        </p:spPr>
        <p:txBody>
          <a:bodyPr wrap="square" rtlCol="0">
            <a:spAutoFit/>
            <a:scene3d>
              <a:camera prst="orthographicFront"/>
              <a:lightRig rig="threePt" dir="t"/>
            </a:scene3d>
            <a:sp3d extrusionH="57150">
              <a:bevelT w="38100" h="38100"/>
            </a:sp3d>
          </a:bodyPr>
          <a:lstStyle/>
          <a:p>
            <a:pPr algn="ctr"/>
            <a:r>
              <a:rPr lang="fr-FR" sz="2400" b="1" dirty="0" smtClean="0">
                <a:solidFill>
                  <a:srgbClr val="33CCFF"/>
                </a:solidFill>
                <a:effectLst>
                  <a:outerShdw blurRad="38100" dist="38100" dir="2700000" algn="tl">
                    <a:srgbClr val="000000">
                      <a:alpha val="43137"/>
                    </a:srgbClr>
                  </a:outerShdw>
                </a:effectLst>
                <a:latin typeface="Segoe Print" panose="02000600000000000000" pitchFamily="2" charset="0"/>
              </a:rPr>
              <a:t>#2 Crépuscule du matin</a:t>
            </a:r>
            <a:endParaRPr lang="fr-FR" sz="2400" b="1" dirty="0">
              <a:solidFill>
                <a:srgbClr val="33CCFF"/>
              </a:solidFill>
              <a:effectLst>
                <a:outerShdw blurRad="38100" dist="38100" dir="2700000" algn="tl">
                  <a:srgbClr val="000000">
                    <a:alpha val="43137"/>
                  </a:srgbClr>
                </a:outerShdw>
              </a:effectLst>
              <a:latin typeface="Segoe Print" panose="02000600000000000000" pitchFamily="2" charset="0"/>
            </a:endParaRPr>
          </a:p>
        </p:txBody>
      </p:sp>
      <p:sp>
        <p:nvSpPr>
          <p:cNvPr id="13" name="Rectangle 12"/>
          <p:cNvSpPr/>
          <p:nvPr/>
        </p:nvSpPr>
        <p:spPr>
          <a:xfrm>
            <a:off x="3400138" y="1653828"/>
            <a:ext cx="2288433" cy="70788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r-FR" sz="2000" b="1" dirty="0">
                <a:ln w="11430"/>
                <a:solidFill>
                  <a:srgbClr val="0070C0"/>
                </a:solidFill>
                <a:effectLst>
                  <a:outerShdw blurRad="50800" dist="39000" dir="5460000" algn="tl">
                    <a:srgbClr val="000000">
                      <a:alpha val="38000"/>
                    </a:srgbClr>
                  </a:outerShdw>
                </a:effectLst>
                <a:latin typeface="Segoe Print" pitchFamily="2" charset="0"/>
              </a:rPr>
              <a:t>La lumière est appelée : Jour</a:t>
            </a:r>
          </a:p>
        </p:txBody>
      </p:sp>
      <p:sp>
        <p:nvSpPr>
          <p:cNvPr id="14" name="Rectangle 13"/>
          <p:cNvSpPr/>
          <p:nvPr/>
        </p:nvSpPr>
        <p:spPr>
          <a:xfrm>
            <a:off x="3390621" y="3086199"/>
            <a:ext cx="2421694" cy="70788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r-FR" sz="2000" b="1" dirty="0">
                <a:ln w="11430"/>
                <a:solidFill>
                  <a:schemeClr val="bg2"/>
                </a:solidFill>
                <a:effectLst>
                  <a:outerShdw blurRad="50800" dist="39000" dir="5460000" algn="tl">
                    <a:srgbClr val="000000">
                      <a:alpha val="38000"/>
                    </a:srgbClr>
                  </a:outerShdw>
                </a:effectLst>
                <a:latin typeface="Segoe Print" pitchFamily="2" charset="0"/>
              </a:rPr>
              <a:t>Les ténèbres sont appelées : Nuit</a:t>
            </a:r>
          </a:p>
        </p:txBody>
      </p:sp>
      <p:sp>
        <p:nvSpPr>
          <p:cNvPr id="2" name="ZoneTexte 1"/>
          <p:cNvSpPr txBox="1"/>
          <p:nvPr/>
        </p:nvSpPr>
        <p:spPr>
          <a:xfrm>
            <a:off x="2544424" y="2315937"/>
            <a:ext cx="432048" cy="523220"/>
          </a:xfrm>
          <a:prstGeom prst="rect">
            <a:avLst/>
          </a:prstGeom>
          <a:noFill/>
        </p:spPr>
        <p:txBody>
          <a:bodyPr wrap="square" rtlCol="0">
            <a:spAutoFit/>
          </a:bodyPr>
          <a:lstStyle/>
          <a:p>
            <a:pPr algn="ctr"/>
            <a:r>
              <a:rPr lang="fr-FR" sz="28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Comic Sans MS" panose="030F0702030302020204" pitchFamily="66" charset="0"/>
              </a:rPr>
              <a:t>4</a:t>
            </a:r>
            <a:endParaRPr lang="fr-FR" sz="2800" b="1" dirty="0">
              <a:solidFill>
                <a:srgbClr val="00B0F0"/>
              </a:solidFill>
              <a:latin typeface="Comic Sans MS" panose="030F0702030302020204" pitchFamily="66" charset="0"/>
            </a:endParaRPr>
          </a:p>
        </p:txBody>
      </p:sp>
      <p:sp>
        <p:nvSpPr>
          <p:cNvPr id="15" name="ZoneTexte 14"/>
          <p:cNvSpPr txBox="1"/>
          <p:nvPr/>
        </p:nvSpPr>
        <p:spPr>
          <a:xfrm>
            <a:off x="4328330" y="1184434"/>
            <a:ext cx="432048" cy="523220"/>
          </a:xfrm>
          <a:prstGeom prst="rect">
            <a:avLst/>
          </a:prstGeom>
          <a:noFill/>
        </p:spPr>
        <p:txBody>
          <a:bodyPr wrap="square" rtlCol="0">
            <a:spAutoFit/>
          </a:bodyPr>
          <a:lstStyle/>
          <a:p>
            <a:pPr algn="ctr"/>
            <a:r>
              <a:rPr lang="fr-FR" sz="28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Comic Sans MS" panose="030F0702030302020204" pitchFamily="66" charset="0"/>
              </a:rPr>
              <a:t>1</a:t>
            </a:r>
            <a:endParaRPr lang="fr-FR" sz="2800" b="1" dirty="0">
              <a:solidFill>
                <a:srgbClr val="00B0F0"/>
              </a:solidFill>
              <a:latin typeface="Comic Sans MS" panose="030F0702030302020204" pitchFamily="66" charset="0"/>
            </a:endParaRPr>
          </a:p>
        </p:txBody>
      </p:sp>
      <p:sp>
        <p:nvSpPr>
          <p:cNvPr id="16" name="ZoneTexte 15"/>
          <p:cNvSpPr txBox="1"/>
          <p:nvPr/>
        </p:nvSpPr>
        <p:spPr>
          <a:xfrm>
            <a:off x="6147333" y="2310237"/>
            <a:ext cx="432048" cy="523220"/>
          </a:xfrm>
          <a:prstGeom prst="rect">
            <a:avLst/>
          </a:prstGeom>
          <a:noFill/>
        </p:spPr>
        <p:txBody>
          <a:bodyPr wrap="square" rtlCol="0">
            <a:spAutoFit/>
          </a:bodyPr>
          <a:lstStyle/>
          <a:p>
            <a:pPr algn="ctr"/>
            <a:r>
              <a:rPr lang="fr-FR" sz="28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Comic Sans MS" panose="030F0702030302020204" pitchFamily="66" charset="0"/>
              </a:rPr>
              <a:t>2</a:t>
            </a:r>
            <a:endParaRPr lang="fr-FR" sz="2800" b="1" dirty="0">
              <a:solidFill>
                <a:srgbClr val="00B0F0"/>
              </a:solidFill>
              <a:latin typeface="Comic Sans MS" panose="030F0702030302020204" pitchFamily="66" charset="0"/>
            </a:endParaRPr>
          </a:p>
        </p:txBody>
      </p:sp>
      <p:sp>
        <p:nvSpPr>
          <p:cNvPr id="17" name="ZoneTexte 16"/>
          <p:cNvSpPr txBox="1"/>
          <p:nvPr/>
        </p:nvSpPr>
        <p:spPr>
          <a:xfrm>
            <a:off x="4360744" y="3723878"/>
            <a:ext cx="432048" cy="523220"/>
          </a:xfrm>
          <a:prstGeom prst="rect">
            <a:avLst/>
          </a:prstGeom>
          <a:noFill/>
        </p:spPr>
        <p:txBody>
          <a:bodyPr wrap="square" rtlCol="0">
            <a:spAutoFit/>
          </a:bodyPr>
          <a:lstStyle/>
          <a:p>
            <a:pPr algn="ctr"/>
            <a:r>
              <a:rPr lang="fr-FR" sz="2800" b="1" spc="300" dirty="0">
                <a:ln w="11430" cmpd="sng">
                  <a:solidFill>
                    <a:sysClr val="windowText" lastClr="000000"/>
                  </a:solidFill>
                  <a:prstDash val="solid"/>
                  <a:miter lim="800000"/>
                </a:ln>
                <a:solidFill>
                  <a:schemeClr val="bg1"/>
                </a:solidFill>
                <a:effectLst>
                  <a:glow rad="45500">
                    <a:schemeClr val="accent1">
                      <a:satMod val="220000"/>
                      <a:alpha val="35000"/>
                    </a:schemeClr>
                  </a:glow>
                </a:effectLst>
                <a:latin typeface="Comic Sans MS" panose="030F0702030302020204" pitchFamily="66" charset="0"/>
              </a:rPr>
              <a:t>3</a:t>
            </a:r>
            <a:endParaRPr lang="fr-FR" sz="2800" b="1" dirty="0">
              <a:ln w="11430" cmpd="sng">
                <a:solidFill>
                  <a:sysClr val="windowText" lastClr="000000"/>
                </a:solidFill>
                <a:prstDash val="solid"/>
                <a:miter lim="800000"/>
              </a:ln>
              <a:solidFill>
                <a:schemeClr val="bg1"/>
              </a:solidFill>
              <a:latin typeface="Comic Sans MS" panose="030F0702030302020204" pitchFamily="66" charset="0"/>
            </a:endParaRPr>
          </a:p>
        </p:txBody>
      </p:sp>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49328" y="1653828"/>
            <a:ext cx="601573" cy="6015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30667" y="1645762"/>
            <a:ext cx="601573" cy="6015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17"/>
          <p:cNvSpPr txBox="1"/>
          <p:nvPr/>
        </p:nvSpPr>
        <p:spPr>
          <a:xfrm>
            <a:off x="223754" y="4259816"/>
            <a:ext cx="8568952" cy="646331"/>
          </a:xfrm>
          <a:prstGeom prst="rect">
            <a:avLst/>
          </a:prstGeom>
          <a:noFill/>
        </p:spPr>
        <p:txBody>
          <a:bodyPr wrap="square" rtlCol="0">
            <a:spAutoFit/>
          </a:bodyPr>
          <a:lstStyle/>
          <a:p>
            <a:r>
              <a:rPr lang="en-US" b="1" dirty="0" err="1" smtClean="0">
                <a:solidFill>
                  <a:srgbClr val="0070C0"/>
                </a:solidFill>
              </a:rPr>
              <a:t>Fawzi</a:t>
            </a:r>
            <a:r>
              <a:rPr lang="en-US" b="1" dirty="0" smtClean="0">
                <a:solidFill>
                  <a:srgbClr val="0070C0"/>
                </a:solidFill>
              </a:rPr>
              <a:t>: then use the original slide 21 and show the correct order of the components.  I’m changing the animation and the numbering.  </a:t>
            </a:r>
            <a:endParaRPr lang="en-US" b="1" dirty="0">
              <a:solidFill>
                <a:srgbClr val="0070C0"/>
              </a:solidFill>
            </a:endParaRPr>
          </a:p>
        </p:txBody>
      </p:sp>
    </p:spTree>
    <p:extLst>
      <p:ext uri="{BB962C8B-B14F-4D97-AF65-F5344CB8AC3E}">
        <p14:creationId xmlns:p14="http://schemas.microsoft.com/office/powerpoint/2010/main" val="502367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47"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anim calcmode="lin" valueType="num">
                                      <p:cBhvr>
                                        <p:cTn id="12" dur="1000" fill="hold"/>
                                        <p:tgtEl>
                                          <p:spTgt spid="15"/>
                                        </p:tgtEl>
                                        <p:attrNameLst>
                                          <p:attrName>ppt_x</p:attrName>
                                        </p:attrNameLst>
                                      </p:cBhvr>
                                      <p:tavLst>
                                        <p:tav tm="0">
                                          <p:val>
                                            <p:strVal val="#ppt_x"/>
                                          </p:val>
                                        </p:tav>
                                        <p:tav tm="100000">
                                          <p:val>
                                            <p:strVal val="#ppt_x"/>
                                          </p:val>
                                        </p:tav>
                                      </p:tavLst>
                                    </p:anim>
                                    <p:anim calcmode="lin" valueType="num">
                                      <p:cBhvr>
                                        <p:cTn id="13" dur="1000" fill="hold"/>
                                        <p:tgtEl>
                                          <p:spTgt spid="15"/>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7" presetClass="entr" presetSubtype="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1000"/>
                                        <p:tgtEl>
                                          <p:spTgt spid="11"/>
                                        </p:tgtEl>
                                      </p:cBhvr>
                                    </p:animEffect>
                                  </p:childTnLst>
                                </p:cTn>
                              </p:par>
                            </p:childTnLst>
                          </p:cTn>
                        </p:par>
                        <p:par>
                          <p:cTn id="29" fill="hold">
                            <p:stCondLst>
                              <p:cond delay="1500"/>
                            </p:stCondLst>
                            <p:childTnLst>
                              <p:par>
                                <p:cTn id="30" presetID="47" presetClass="entr" presetSubtype="0"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childTnLst>
                          </p:cTn>
                        </p:par>
                        <p:par>
                          <p:cTn id="35" fill="hold">
                            <p:stCondLst>
                              <p:cond delay="2500"/>
                            </p:stCondLst>
                            <p:childTnLst>
                              <p:par>
                                <p:cTn id="36" presetID="6" presetClass="entr" presetSubtype="16" fill="hold" nodeType="afterEffect">
                                  <p:stCondLst>
                                    <p:cond delay="0"/>
                                  </p:stCondLst>
                                  <p:childTnLst>
                                    <p:set>
                                      <p:cBhvr>
                                        <p:cTn id="37" dur="1" fill="hold">
                                          <p:stCondLst>
                                            <p:cond delay="0"/>
                                          </p:stCondLst>
                                        </p:cTn>
                                        <p:tgtEl>
                                          <p:spTgt spid="1030"/>
                                        </p:tgtEl>
                                        <p:attrNameLst>
                                          <p:attrName>style.visibility</p:attrName>
                                        </p:attrNameLst>
                                      </p:cBhvr>
                                      <p:to>
                                        <p:strVal val="visible"/>
                                      </p:to>
                                    </p:set>
                                    <p:animEffect transition="in" filter="circle(in)">
                                      <p:cBhvr>
                                        <p:cTn id="38" dur="1500"/>
                                        <p:tgtEl>
                                          <p:spTgt spid="1030"/>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1000" fill="hold"/>
                                        <p:tgtEl>
                                          <p:spTgt spid="17"/>
                                        </p:tgtEl>
                                        <p:attrNameLst>
                                          <p:attrName>ppt_y</p:attrName>
                                        </p:attrNameLst>
                                      </p:cBhvr>
                                      <p:tavLst>
                                        <p:tav tm="0">
                                          <p:val>
                                            <p:strVal val="#ppt_y+.1"/>
                                          </p:val>
                                        </p:tav>
                                        <p:tav tm="100000">
                                          <p:val>
                                            <p:strVal val="#ppt_y"/>
                                          </p:val>
                                        </p:tav>
                                      </p:tavLst>
                                    </p:anim>
                                  </p:childTnLst>
                                </p:cTn>
                              </p:par>
                            </p:childTnLst>
                          </p:cTn>
                        </p:par>
                        <p:par>
                          <p:cTn id="46" fill="hold">
                            <p:stCondLst>
                              <p:cond delay="1000"/>
                            </p:stCondLst>
                            <p:childTnLst>
                              <p:par>
                                <p:cTn id="47" presetID="42" presetClass="entr" presetSubtype="0" fill="hold" grpId="0" nodeType="after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anim calcmode="lin" valueType="num">
                                      <p:cBhvr>
                                        <p:cTn id="50" dur="1000" fill="hold"/>
                                        <p:tgtEl>
                                          <p:spTgt spid="14"/>
                                        </p:tgtEl>
                                        <p:attrNameLst>
                                          <p:attrName>ppt_x</p:attrName>
                                        </p:attrNameLst>
                                      </p:cBhvr>
                                      <p:tavLst>
                                        <p:tav tm="0">
                                          <p:val>
                                            <p:strVal val="#ppt_x"/>
                                          </p:val>
                                        </p:tav>
                                        <p:tav tm="100000">
                                          <p:val>
                                            <p:strVal val="#ppt_x"/>
                                          </p:val>
                                        </p:tav>
                                      </p:tavLst>
                                    </p:anim>
                                    <p:anim calcmode="lin" valueType="num">
                                      <p:cBhvr>
                                        <p:cTn id="5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fade">
                                      <p:cBhvr>
                                        <p:cTn id="56" dur="500"/>
                                        <p:tgtEl>
                                          <p:spTgt spid="3"/>
                                        </p:tgtEl>
                                      </p:cBhvr>
                                    </p:animEffect>
                                  </p:childTnLst>
                                </p:cTn>
                              </p:par>
                            </p:childTnLst>
                          </p:cTn>
                        </p:par>
                        <p:par>
                          <p:cTn id="57" fill="hold">
                            <p:stCondLst>
                              <p:cond delay="500"/>
                            </p:stCondLst>
                            <p:childTnLst>
                              <p:par>
                                <p:cTn id="58" presetID="22" presetClass="entr" presetSubtype="2" fill="hold" grpId="0" nodeType="after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wipe(right)">
                                      <p:cBhvr>
                                        <p:cTn id="60" dur="1000"/>
                                        <p:tgtEl>
                                          <p:spTgt spid="10"/>
                                        </p:tgtEl>
                                      </p:cBhvr>
                                    </p:animEffect>
                                  </p:childTnLst>
                                </p:cTn>
                              </p:par>
                            </p:childTnLst>
                          </p:cTn>
                        </p:par>
                        <p:par>
                          <p:cTn id="61" fill="hold">
                            <p:stCondLst>
                              <p:cond delay="1500"/>
                            </p:stCondLst>
                            <p:childTnLst>
                              <p:par>
                                <p:cTn id="62" presetID="47" presetClass="entr" presetSubtype="0" fill="hold" grpId="0" nodeType="afterEffect">
                                  <p:stCondLst>
                                    <p:cond delay="0"/>
                                  </p:stCondLst>
                                  <p:childTnLst>
                                    <p:set>
                                      <p:cBhvr>
                                        <p:cTn id="63" dur="1" fill="hold">
                                          <p:stCondLst>
                                            <p:cond delay="0"/>
                                          </p:stCondLst>
                                        </p:cTn>
                                        <p:tgtEl>
                                          <p:spTgt spid="2"/>
                                        </p:tgtEl>
                                        <p:attrNameLst>
                                          <p:attrName>style.visibility</p:attrName>
                                        </p:attrNameLst>
                                      </p:cBhvr>
                                      <p:to>
                                        <p:strVal val="visible"/>
                                      </p:to>
                                    </p:set>
                                    <p:animEffect transition="in" filter="fade">
                                      <p:cBhvr>
                                        <p:cTn id="64" dur="1000"/>
                                        <p:tgtEl>
                                          <p:spTgt spid="2"/>
                                        </p:tgtEl>
                                      </p:cBhvr>
                                    </p:animEffect>
                                    <p:anim calcmode="lin" valueType="num">
                                      <p:cBhvr>
                                        <p:cTn id="65" dur="1000" fill="hold"/>
                                        <p:tgtEl>
                                          <p:spTgt spid="2"/>
                                        </p:tgtEl>
                                        <p:attrNameLst>
                                          <p:attrName>ppt_x</p:attrName>
                                        </p:attrNameLst>
                                      </p:cBhvr>
                                      <p:tavLst>
                                        <p:tav tm="0">
                                          <p:val>
                                            <p:strVal val="#ppt_x"/>
                                          </p:val>
                                        </p:tav>
                                        <p:tav tm="100000">
                                          <p:val>
                                            <p:strVal val="#ppt_x"/>
                                          </p:val>
                                        </p:tav>
                                      </p:tavLst>
                                    </p:anim>
                                    <p:anim calcmode="lin" valueType="num">
                                      <p:cBhvr>
                                        <p:cTn id="66" dur="1000" fill="hold"/>
                                        <p:tgtEl>
                                          <p:spTgt spid="2"/>
                                        </p:tgtEl>
                                        <p:attrNameLst>
                                          <p:attrName>ppt_y</p:attrName>
                                        </p:attrNameLst>
                                      </p:cBhvr>
                                      <p:tavLst>
                                        <p:tav tm="0">
                                          <p:val>
                                            <p:strVal val="#ppt_y-.1"/>
                                          </p:val>
                                        </p:tav>
                                        <p:tav tm="100000">
                                          <p:val>
                                            <p:strVal val="#ppt_y"/>
                                          </p:val>
                                        </p:tav>
                                      </p:tavLst>
                                    </p:anim>
                                  </p:childTnLst>
                                </p:cTn>
                              </p:par>
                            </p:childTnLst>
                          </p:cTn>
                        </p:par>
                        <p:par>
                          <p:cTn id="67" fill="hold">
                            <p:stCondLst>
                              <p:cond delay="2500"/>
                            </p:stCondLst>
                            <p:childTnLst>
                              <p:par>
                                <p:cTn id="68" presetID="6" presetClass="entr" presetSubtype="32" fill="hold" nodeType="afterEffect">
                                  <p:stCondLst>
                                    <p:cond delay="0"/>
                                  </p:stCondLst>
                                  <p:childTnLst>
                                    <p:set>
                                      <p:cBhvr>
                                        <p:cTn id="69" dur="1" fill="hold">
                                          <p:stCondLst>
                                            <p:cond delay="0"/>
                                          </p:stCondLst>
                                        </p:cTn>
                                        <p:tgtEl>
                                          <p:spTgt spid="1029"/>
                                        </p:tgtEl>
                                        <p:attrNameLst>
                                          <p:attrName>style.visibility</p:attrName>
                                        </p:attrNameLst>
                                      </p:cBhvr>
                                      <p:to>
                                        <p:strVal val="visible"/>
                                      </p:to>
                                    </p:set>
                                    <p:animEffect transition="in" filter="circle(out)">
                                      <p:cBhvr>
                                        <p:cTn id="70" dur="1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0" grpId="0" animBg="1"/>
      <p:bldP spid="12" grpId="0"/>
      <p:bldP spid="3" grpId="0"/>
      <p:bldP spid="13" grpId="0"/>
      <p:bldP spid="14" grpId="0"/>
      <p:bldP spid="2" grpId="0"/>
      <p:bldP spid="15" grpId="0"/>
      <p:bldP spid="16"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28" y="0"/>
            <a:ext cx="9153228"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Espace réservé du numéro de diapositive 4"/>
          <p:cNvSpPr>
            <a:spLocks noGrp="1"/>
          </p:cNvSpPr>
          <p:nvPr>
            <p:ph type="sldNum" sz="quarter" idx="12"/>
          </p:nvPr>
        </p:nvSpPr>
        <p:spPr/>
        <p:txBody>
          <a:bodyPr/>
          <a:lstStyle/>
          <a:p>
            <a:fld id="{98D6C185-7D06-44FC-AF34-DEB24118C82E}" type="slidenum">
              <a:rPr lang="fr-FR" smtClean="0"/>
              <a:t>23</a:t>
            </a:fld>
            <a:endParaRPr lang="fr-FR"/>
          </a:p>
        </p:txBody>
      </p:sp>
      <p:sp>
        <p:nvSpPr>
          <p:cNvPr id="4" name="Rectangle 3"/>
          <p:cNvSpPr/>
          <p:nvPr/>
        </p:nvSpPr>
        <p:spPr>
          <a:xfrm>
            <a:off x="115863" y="319783"/>
            <a:ext cx="8856984" cy="646331"/>
          </a:xfrm>
          <a:prstGeom prst="rect">
            <a:avLst/>
          </a:prstGeom>
        </p:spPr>
        <p:txBody>
          <a:bodyPr wrap="square">
            <a:spAutoFit/>
          </a:bodyPr>
          <a:lstStyle/>
          <a:p>
            <a:pPr algn="ctr"/>
            <a:r>
              <a:rPr lang="fr-FR" dirty="0">
                <a:latin typeface="Arial" panose="020B0604020202020204" pitchFamily="34" charset="0"/>
                <a:cs typeface="Arial" panose="020B0604020202020204" pitchFamily="34" charset="0"/>
              </a:rPr>
              <a:t>Genèse 1.5</a:t>
            </a:r>
            <a:r>
              <a:rPr lang="fr-FR" dirty="0">
                <a:solidFill>
                  <a:srgbClr val="FF0000"/>
                </a:solidFill>
                <a:latin typeface="Arial" panose="020B0604020202020204" pitchFamily="34" charset="0"/>
                <a:cs typeface="Arial" panose="020B0604020202020204" pitchFamily="34" charset="0"/>
              </a:rPr>
              <a:t>b</a:t>
            </a:r>
            <a:r>
              <a:rPr lang="fr-FR" dirty="0">
                <a:latin typeface="Arial" panose="020B0604020202020204" pitchFamily="34" charset="0"/>
                <a:cs typeface="Arial" panose="020B0604020202020204" pitchFamily="34" charset="0"/>
              </a:rPr>
              <a:t> – Ce passage n’est </a:t>
            </a:r>
            <a:r>
              <a:rPr lang="fr-FR" u="sng" dirty="0">
                <a:latin typeface="Arial" panose="020B0604020202020204" pitchFamily="34" charset="0"/>
                <a:cs typeface="Arial" panose="020B0604020202020204" pitchFamily="34" charset="0"/>
              </a:rPr>
              <a:t>pas</a:t>
            </a:r>
            <a:r>
              <a:rPr lang="fr-FR" dirty="0">
                <a:latin typeface="Arial" panose="020B0604020202020204" pitchFamily="34" charset="0"/>
                <a:cs typeface="Arial" panose="020B0604020202020204" pitchFamily="34" charset="0"/>
              </a:rPr>
              <a:t> la définition du début du </a:t>
            </a:r>
            <a:r>
              <a:rPr lang="fr-FR" dirty="0" smtClean="0">
                <a:latin typeface="Arial" panose="020B0604020202020204" pitchFamily="34" charset="0"/>
                <a:cs typeface="Arial" panose="020B0604020202020204" pitchFamily="34" charset="0"/>
              </a:rPr>
              <a:t>Jour</a:t>
            </a:r>
          </a:p>
          <a:p>
            <a:pPr algn="ctr"/>
            <a:r>
              <a:rPr lang="fr-FR" dirty="0" smtClean="0">
                <a:latin typeface="Arial" panose="020B0604020202020204" pitchFamily="34" charset="0"/>
                <a:cs typeface="Arial" panose="020B0604020202020204" pitchFamily="34" charset="0"/>
              </a:rPr>
              <a:t>« </a:t>
            </a:r>
            <a:r>
              <a:rPr lang="fr-FR" dirty="0">
                <a:latin typeface="Arial" panose="020B0604020202020204" pitchFamily="34" charset="0"/>
                <a:cs typeface="Arial" panose="020B0604020202020204" pitchFamily="34" charset="0"/>
              </a:rPr>
              <a:t>Et il y eut un </a:t>
            </a:r>
            <a:r>
              <a:rPr lang="fr-FR" dirty="0">
                <a:solidFill>
                  <a:schemeClr val="accent6">
                    <a:lumMod val="75000"/>
                  </a:schemeClr>
                </a:solidFill>
                <a:latin typeface="Arial" panose="020B0604020202020204" pitchFamily="34" charset="0"/>
                <a:cs typeface="Arial" panose="020B0604020202020204" pitchFamily="34" charset="0"/>
              </a:rPr>
              <a:t>soir</a:t>
            </a:r>
            <a:r>
              <a:rPr lang="fr-FR" dirty="0">
                <a:latin typeface="Arial" panose="020B0604020202020204" pitchFamily="34" charset="0"/>
                <a:cs typeface="Arial" panose="020B0604020202020204" pitchFamily="34" charset="0"/>
              </a:rPr>
              <a:t>, et il y eut un </a:t>
            </a:r>
            <a:r>
              <a:rPr lang="fr-FR" dirty="0">
                <a:solidFill>
                  <a:srgbClr val="33CCFF"/>
                </a:solidFill>
                <a:latin typeface="Arial" panose="020B0604020202020204" pitchFamily="34" charset="0"/>
                <a:cs typeface="Arial" panose="020B0604020202020204" pitchFamily="34" charset="0"/>
              </a:rPr>
              <a:t>matin</a:t>
            </a:r>
            <a:r>
              <a:rPr lang="fr-FR" dirty="0">
                <a:latin typeface="Arial" panose="020B0604020202020204" pitchFamily="34" charset="0"/>
                <a:cs typeface="Arial" panose="020B0604020202020204" pitchFamily="34" charset="0"/>
              </a:rPr>
              <a:t>; ce fut </a:t>
            </a:r>
            <a:r>
              <a:rPr lang="fr-FR" dirty="0" smtClean="0">
                <a:latin typeface="Arial" panose="020B0604020202020204" pitchFamily="34" charset="0"/>
                <a:cs typeface="Arial" panose="020B0604020202020204" pitchFamily="34" charset="0"/>
              </a:rPr>
              <a:t>le premier </a:t>
            </a:r>
            <a:r>
              <a:rPr lang="fr-FR" dirty="0">
                <a:latin typeface="Arial" panose="020B0604020202020204" pitchFamily="34" charset="0"/>
                <a:cs typeface="Arial" panose="020B0604020202020204" pitchFamily="34" charset="0"/>
              </a:rPr>
              <a:t>jour. »</a:t>
            </a:r>
          </a:p>
        </p:txBody>
      </p:sp>
      <p:sp>
        <p:nvSpPr>
          <p:cNvPr id="14" name="Rectangle 13"/>
          <p:cNvSpPr/>
          <p:nvPr/>
        </p:nvSpPr>
        <p:spPr>
          <a:xfrm>
            <a:off x="235720" y="1178337"/>
            <a:ext cx="1389780" cy="338554"/>
          </a:xfrm>
          <a:prstGeom prst="rect">
            <a:avLst/>
          </a:prstGeom>
        </p:spPr>
        <p:txBody>
          <a:bodyPr wrap="square">
            <a:spAutoFit/>
          </a:bodyPr>
          <a:lstStyle/>
          <a:p>
            <a:pPr algn="just"/>
            <a:r>
              <a:rPr lang="fr-FR" sz="1600" u="sng" dirty="0" smtClean="0">
                <a:latin typeface="Arial" panose="020B0604020202020204" pitchFamily="34" charset="0"/>
                <a:cs typeface="Arial" panose="020B0604020202020204" pitchFamily="34" charset="0"/>
              </a:rPr>
              <a:t>Remarques</a:t>
            </a:r>
            <a:endParaRPr lang="fr-FR" sz="1600" u="sng" dirty="0">
              <a:latin typeface="Arial" panose="020B0604020202020204" pitchFamily="34" charset="0"/>
              <a:cs typeface="Arial" panose="020B0604020202020204" pitchFamily="34" charset="0"/>
            </a:endParaRPr>
          </a:p>
        </p:txBody>
      </p:sp>
      <p:sp>
        <p:nvSpPr>
          <p:cNvPr id="2" name="Rectangle 1"/>
          <p:cNvSpPr/>
          <p:nvPr/>
        </p:nvSpPr>
        <p:spPr>
          <a:xfrm>
            <a:off x="216541" y="1524208"/>
            <a:ext cx="8908281" cy="584775"/>
          </a:xfrm>
          <a:prstGeom prst="rect">
            <a:avLst/>
          </a:prstGeom>
        </p:spPr>
        <p:txBody>
          <a:bodyPr wrap="square">
            <a:spAutoFit/>
          </a:bodyPr>
          <a:lstStyle/>
          <a:p>
            <a:pPr algn="just"/>
            <a:r>
              <a:rPr lang="fr-FR" sz="1600" dirty="0">
                <a:latin typeface="Arial" panose="020B0604020202020204" pitchFamily="34" charset="0"/>
                <a:cs typeface="Arial" panose="020B0604020202020204" pitchFamily="34" charset="0"/>
              </a:rPr>
              <a:t>Genèse 1.5</a:t>
            </a:r>
            <a:r>
              <a:rPr lang="fr-FR" sz="1600" dirty="0">
                <a:solidFill>
                  <a:srgbClr val="FF0000"/>
                </a:solidFill>
                <a:latin typeface="Arial" panose="020B0604020202020204" pitchFamily="34" charset="0"/>
                <a:cs typeface="Arial" panose="020B0604020202020204" pitchFamily="34" charset="0"/>
              </a:rPr>
              <a:t>b</a:t>
            </a:r>
            <a:r>
              <a:rPr lang="fr-FR" sz="1600" dirty="0">
                <a:latin typeface="Arial" panose="020B0604020202020204" pitchFamily="34" charset="0"/>
                <a:cs typeface="Arial" panose="020B0604020202020204" pitchFamily="34" charset="0"/>
              </a:rPr>
              <a:t> donne littéralement : « Et </a:t>
            </a:r>
            <a:r>
              <a:rPr lang="fr-FR" sz="1600" u="sng" dirty="0">
                <a:latin typeface="Arial" panose="020B0604020202020204" pitchFamily="34" charset="0"/>
                <a:cs typeface="Arial" panose="020B0604020202020204" pitchFamily="34" charset="0"/>
              </a:rPr>
              <a:t>vint</a:t>
            </a:r>
            <a:r>
              <a:rPr lang="fr-FR" sz="1600" dirty="0">
                <a:latin typeface="Arial" panose="020B0604020202020204" pitchFamily="34" charset="0"/>
                <a:cs typeface="Arial" panose="020B0604020202020204" pitchFamily="34" charset="0"/>
              </a:rPr>
              <a:t> </a:t>
            </a:r>
            <a:r>
              <a:rPr lang="fr-FR" sz="1600" dirty="0">
                <a:solidFill>
                  <a:schemeClr val="accent6">
                    <a:lumMod val="75000"/>
                  </a:schemeClr>
                </a:solidFill>
                <a:latin typeface="Arial" panose="020B0604020202020204" pitchFamily="34" charset="0"/>
                <a:cs typeface="Arial" panose="020B0604020202020204" pitchFamily="34" charset="0"/>
              </a:rPr>
              <a:t>Crépuscule du soir </a:t>
            </a:r>
            <a:r>
              <a:rPr lang="fr-FR" sz="1600" dirty="0">
                <a:latin typeface="Arial" panose="020B0604020202020204" pitchFamily="34" charset="0"/>
                <a:cs typeface="Arial" panose="020B0604020202020204" pitchFamily="34" charset="0"/>
              </a:rPr>
              <a:t>et </a:t>
            </a:r>
            <a:r>
              <a:rPr lang="fr-FR" sz="1600" dirty="0">
                <a:solidFill>
                  <a:srgbClr val="00B0F0"/>
                </a:solidFill>
                <a:latin typeface="Arial" panose="020B0604020202020204" pitchFamily="34" charset="0"/>
                <a:cs typeface="Arial" panose="020B0604020202020204" pitchFamily="34" charset="0"/>
              </a:rPr>
              <a:t>Crépuscule du matin </a:t>
            </a:r>
            <a:r>
              <a:rPr lang="fr-FR" sz="1600" dirty="0">
                <a:latin typeface="Arial" panose="020B0604020202020204" pitchFamily="34" charset="0"/>
                <a:cs typeface="Arial" panose="020B0604020202020204" pitchFamily="34" charset="0"/>
              </a:rPr>
              <a:t>: jour un » </a:t>
            </a:r>
            <a:r>
              <a:rPr lang="fr-FR" sz="1600" dirty="0" smtClean="0">
                <a:latin typeface="Arial" panose="020B0604020202020204" pitchFamily="34" charset="0"/>
                <a:cs typeface="Arial" panose="020B0604020202020204" pitchFamily="34" charset="0"/>
              </a:rPr>
              <a:t>(Jour / Crépuscule du soir / Nuit / Crépuscule du matin = 1</a:t>
            </a:r>
            <a:r>
              <a:rPr lang="fr-FR" sz="1600" baseline="30000" dirty="0" smtClean="0">
                <a:latin typeface="Arial" panose="020B0604020202020204" pitchFamily="34" charset="0"/>
                <a:cs typeface="Arial" panose="020B0604020202020204" pitchFamily="34" charset="0"/>
              </a:rPr>
              <a:t>er</a:t>
            </a:r>
            <a:r>
              <a:rPr lang="fr-FR" sz="1600" dirty="0" smtClean="0">
                <a:latin typeface="Arial" panose="020B0604020202020204" pitchFamily="34" charset="0"/>
                <a:cs typeface="Arial" panose="020B0604020202020204" pitchFamily="34" charset="0"/>
              </a:rPr>
              <a:t> Cycle (ou jour 1, ou </a:t>
            </a:r>
            <a:r>
              <a:rPr lang="fr-FR" sz="1600" dirty="0" err="1" smtClean="0">
                <a:latin typeface="Arial" panose="020B0604020202020204" pitchFamily="34" charset="0"/>
                <a:cs typeface="Arial" panose="020B0604020202020204" pitchFamily="34" charset="0"/>
              </a:rPr>
              <a:t>yom</a:t>
            </a:r>
            <a:r>
              <a:rPr lang="fr-FR" sz="1600" dirty="0" smtClean="0">
                <a:latin typeface="Arial" panose="020B0604020202020204" pitchFamily="34" charset="0"/>
                <a:cs typeface="Arial" panose="020B0604020202020204" pitchFamily="34" charset="0"/>
              </a:rPr>
              <a:t> </a:t>
            </a:r>
            <a:r>
              <a:rPr lang="fr-FR" sz="1600" dirty="0" err="1" smtClean="0">
                <a:latin typeface="Arial" panose="020B0604020202020204" pitchFamily="34" charset="0"/>
                <a:cs typeface="Arial" panose="020B0604020202020204" pitchFamily="34" charset="0"/>
              </a:rPr>
              <a:t>echad</a:t>
            </a:r>
            <a:r>
              <a:rPr lang="fr-FR" sz="1600" dirty="0" smtClean="0">
                <a:latin typeface="Arial" panose="020B0604020202020204" pitchFamily="34" charset="0"/>
                <a:cs typeface="Arial" panose="020B0604020202020204" pitchFamily="34" charset="0"/>
              </a:rPr>
              <a:t>)</a:t>
            </a:r>
            <a:endParaRPr lang="fr-FR" sz="1600" dirty="0">
              <a:latin typeface="Arial" panose="020B0604020202020204" pitchFamily="34" charset="0"/>
              <a:cs typeface="Arial" panose="020B0604020202020204" pitchFamily="34" charset="0"/>
            </a:endParaRPr>
          </a:p>
        </p:txBody>
      </p:sp>
      <p:sp>
        <p:nvSpPr>
          <p:cNvPr id="3" name="Rectangle 2"/>
          <p:cNvSpPr/>
          <p:nvPr/>
        </p:nvSpPr>
        <p:spPr>
          <a:xfrm>
            <a:off x="204794" y="2127568"/>
            <a:ext cx="8742956" cy="584775"/>
          </a:xfrm>
          <a:prstGeom prst="rect">
            <a:avLst/>
          </a:prstGeom>
        </p:spPr>
        <p:txBody>
          <a:bodyPr wrap="square">
            <a:spAutoFit/>
          </a:bodyPr>
          <a:lstStyle/>
          <a:p>
            <a:pPr algn="just"/>
            <a:r>
              <a:rPr lang="fr-FR" sz="1600" dirty="0">
                <a:latin typeface="Arial" panose="020B0604020202020204" pitchFamily="34" charset="0"/>
                <a:cs typeface="Arial" panose="020B0604020202020204" pitchFamily="34" charset="0"/>
              </a:rPr>
              <a:t>L’incompréhension majeure avec ceux qui pensent que le cycle de 24 heures commence au coucher </a:t>
            </a:r>
            <a:r>
              <a:rPr lang="fr-FR" sz="1600" dirty="0" smtClean="0">
                <a:latin typeface="Arial" panose="020B0604020202020204" pitchFamily="34" charset="0"/>
                <a:cs typeface="Arial" panose="020B0604020202020204" pitchFamily="34" charset="0"/>
              </a:rPr>
              <a:t>du </a:t>
            </a:r>
            <a:r>
              <a:rPr lang="fr-FR" sz="1600" dirty="0">
                <a:latin typeface="Arial" panose="020B0604020202020204" pitchFamily="34" charset="0"/>
                <a:cs typeface="Arial" panose="020B0604020202020204" pitchFamily="34" charset="0"/>
              </a:rPr>
              <a:t>soleil provient de Ge 1.5</a:t>
            </a:r>
            <a:r>
              <a:rPr lang="fr-FR" sz="1600" dirty="0">
                <a:solidFill>
                  <a:srgbClr val="FF0000"/>
                </a:solidFill>
                <a:latin typeface="Arial" panose="020B0604020202020204" pitchFamily="34" charset="0"/>
                <a:cs typeface="Arial" panose="020B0604020202020204" pitchFamily="34" charset="0"/>
              </a:rPr>
              <a:t>b</a:t>
            </a:r>
            <a:r>
              <a:rPr lang="fr-FR" sz="1600" dirty="0">
                <a:latin typeface="Arial" panose="020B0604020202020204" pitchFamily="34" charset="0"/>
                <a:cs typeface="Arial" panose="020B0604020202020204" pitchFamily="34" charset="0"/>
              </a:rPr>
              <a:t> :</a:t>
            </a:r>
          </a:p>
        </p:txBody>
      </p:sp>
      <p:sp>
        <p:nvSpPr>
          <p:cNvPr id="15" name="Rectangle 14"/>
          <p:cNvSpPr/>
          <p:nvPr/>
        </p:nvSpPr>
        <p:spPr>
          <a:xfrm>
            <a:off x="204794" y="2733682"/>
            <a:ext cx="8772757" cy="830997"/>
          </a:xfrm>
          <a:prstGeom prst="rect">
            <a:avLst/>
          </a:prstGeom>
        </p:spPr>
        <p:txBody>
          <a:bodyPr wrap="square">
            <a:spAutoFit/>
          </a:bodyPr>
          <a:lstStyle/>
          <a:p>
            <a:pPr marL="285750" indent="-285750" algn="just">
              <a:buFontTx/>
              <a:buChar char="-"/>
            </a:pPr>
            <a:r>
              <a:rPr lang="fr-FR" sz="1600" dirty="0" smtClean="0">
                <a:latin typeface="Arial" panose="020B0604020202020204" pitchFamily="34" charset="0"/>
                <a:cs typeface="Arial" panose="020B0604020202020204" pitchFamily="34" charset="0"/>
              </a:rPr>
              <a:t>La </a:t>
            </a:r>
            <a:r>
              <a:rPr lang="fr-FR" sz="1600" dirty="0">
                <a:latin typeface="Arial" panose="020B0604020202020204" pitchFamily="34" charset="0"/>
                <a:cs typeface="Arial" panose="020B0604020202020204" pitchFamily="34" charset="0"/>
              </a:rPr>
              <a:t>phrase « Et il y eut un </a:t>
            </a:r>
            <a:r>
              <a:rPr lang="fr-FR" sz="1600" dirty="0">
                <a:solidFill>
                  <a:schemeClr val="accent6">
                    <a:lumMod val="75000"/>
                  </a:schemeClr>
                </a:solidFill>
                <a:latin typeface="Arial" panose="020B0604020202020204" pitchFamily="34" charset="0"/>
                <a:cs typeface="Arial" panose="020B0604020202020204" pitchFamily="34" charset="0"/>
              </a:rPr>
              <a:t>soir</a:t>
            </a:r>
            <a:r>
              <a:rPr lang="fr-FR" sz="1600" dirty="0">
                <a:latin typeface="Arial" panose="020B0604020202020204" pitchFamily="34" charset="0"/>
                <a:cs typeface="Arial" panose="020B0604020202020204" pitchFamily="34" charset="0"/>
              </a:rPr>
              <a:t>, et il y eut un </a:t>
            </a:r>
            <a:r>
              <a:rPr lang="fr-FR" sz="1600" dirty="0">
                <a:solidFill>
                  <a:srgbClr val="33CCFF"/>
                </a:solidFill>
                <a:latin typeface="Arial" panose="020B0604020202020204" pitchFamily="34" charset="0"/>
                <a:cs typeface="Arial" panose="020B0604020202020204" pitchFamily="34" charset="0"/>
              </a:rPr>
              <a:t>matin</a:t>
            </a:r>
            <a:r>
              <a:rPr lang="fr-FR" sz="1600" dirty="0">
                <a:latin typeface="Arial" panose="020B0604020202020204" pitchFamily="34" charset="0"/>
                <a:cs typeface="Arial" panose="020B0604020202020204" pitchFamily="34" charset="0"/>
              </a:rPr>
              <a:t>; ce fut le premier </a:t>
            </a:r>
            <a:r>
              <a:rPr lang="fr-FR" sz="1600" dirty="0" smtClean="0">
                <a:latin typeface="Arial" panose="020B0604020202020204" pitchFamily="34" charset="0"/>
                <a:cs typeface="Arial" panose="020B0604020202020204" pitchFamily="34" charset="0"/>
              </a:rPr>
              <a:t>jour </a:t>
            </a:r>
            <a:r>
              <a:rPr lang="fr-FR" sz="1600" dirty="0">
                <a:latin typeface="Arial" panose="020B0604020202020204" pitchFamily="34" charset="0"/>
                <a:cs typeface="Arial" panose="020B0604020202020204" pitchFamily="34" charset="0"/>
              </a:rPr>
              <a:t>» ne peut pas être interprétée comme étant la définition de quand le « </a:t>
            </a:r>
            <a:r>
              <a:rPr lang="fr-FR" sz="1600" dirty="0" smtClean="0">
                <a:latin typeface="Arial" panose="020B0604020202020204" pitchFamily="34" charset="0"/>
                <a:cs typeface="Arial" panose="020B0604020202020204" pitchFamily="34" charset="0"/>
              </a:rPr>
              <a:t>Jour </a:t>
            </a:r>
            <a:r>
              <a:rPr lang="fr-FR" sz="1600" dirty="0">
                <a:latin typeface="Arial" panose="020B0604020202020204" pitchFamily="34" charset="0"/>
                <a:cs typeface="Arial" panose="020B0604020202020204" pitchFamily="34" charset="0"/>
              </a:rPr>
              <a:t>» </a:t>
            </a:r>
            <a:r>
              <a:rPr lang="fr-FR" sz="1600" dirty="0" smtClean="0">
                <a:latin typeface="Arial" panose="020B0604020202020204" pitchFamily="34" charset="0"/>
                <a:cs typeface="Arial" panose="020B0604020202020204" pitchFamily="34" charset="0"/>
              </a:rPr>
              <a:t>commence.</a:t>
            </a:r>
          </a:p>
          <a:p>
            <a:pPr algn="just"/>
            <a:r>
              <a:rPr lang="fr-FR" sz="1600" dirty="0" smtClean="0">
                <a:latin typeface="Arial" panose="020B0604020202020204" pitchFamily="34" charset="0"/>
                <a:cs typeface="Arial" panose="020B0604020202020204" pitchFamily="34" charset="0"/>
              </a:rPr>
              <a:t>Beaucoup pensent </a:t>
            </a:r>
            <a:r>
              <a:rPr lang="fr-FR" sz="1600" dirty="0">
                <a:latin typeface="Arial" panose="020B0604020202020204" pitchFamily="34" charset="0"/>
                <a:cs typeface="Arial" panose="020B0604020202020204" pitchFamily="34" charset="0"/>
              </a:rPr>
              <a:t>que le « </a:t>
            </a:r>
            <a:r>
              <a:rPr lang="fr-FR" sz="1600" dirty="0" smtClean="0">
                <a:latin typeface="Arial" panose="020B0604020202020204" pitchFamily="34" charset="0"/>
                <a:cs typeface="Arial" panose="020B0604020202020204" pitchFamily="34" charset="0"/>
              </a:rPr>
              <a:t>Jour </a:t>
            </a:r>
            <a:r>
              <a:rPr lang="fr-FR" sz="1600" dirty="0">
                <a:latin typeface="Arial" panose="020B0604020202020204" pitchFamily="34" charset="0"/>
                <a:cs typeface="Arial" panose="020B0604020202020204" pitchFamily="34" charset="0"/>
              </a:rPr>
              <a:t>» commence au soir, juste après le coucher du soleil.</a:t>
            </a:r>
          </a:p>
        </p:txBody>
      </p:sp>
      <p:sp>
        <p:nvSpPr>
          <p:cNvPr id="9" name="Rectangle 8"/>
          <p:cNvSpPr/>
          <p:nvPr/>
        </p:nvSpPr>
        <p:spPr>
          <a:xfrm>
            <a:off x="206491" y="3567155"/>
            <a:ext cx="8843874" cy="584775"/>
          </a:xfrm>
          <a:prstGeom prst="rect">
            <a:avLst/>
          </a:prstGeom>
        </p:spPr>
        <p:txBody>
          <a:bodyPr wrap="square">
            <a:spAutoFit/>
          </a:bodyPr>
          <a:lstStyle/>
          <a:p>
            <a:pPr marL="285750" indent="-285750" algn="just">
              <a:buFontTx/>
              <a:buChar char="-"/>
            </a:pPr>
            <a:r>
              <a:rPr lang="fr-FR" sz="1600" dirty="0" smtClean="0">
                <a:latin typeface="Arial" panose="020B0604020202020204" pitchFamily="34" charset="0"/>
                <a:cs typeface="Arial" panose="020B0604020202020204" pitchFamily="34" charset="0"/>
              </a:rPr>
              <a:t>La </a:t>
            </a:r>
            <a:r>
              <a:rPr lang="fr-FR" sz="1600" dirty="0">
                <a:latin typeface="Arial" panose="020B0604020202020204" pitchFamily="34" charset="0"/>
                <a:cs typeface="Arial" panose="020B0604020202020204" pitchFamily="34" charset="0"/>
              </a:rPr>
              <a:t>phrase « Et il y eut un </a:t>
            </a:r>
            <a:r>
              <a:rPr lang="fr-FR" sz="1600" dirty="0">
                <a:solidFill>
                  <a:schemeClr val="accent6">
                    <a:lumMod val="75000"/>
                  </a:schemeClr>
                </a:solidFill>
                <a:latin typeface="Arial" panose="020B0604020202020204" pitchFamily="34" charset="0"/>
                <a:cs typeface="Arial" panose="020B0604020202020204" pitchFamily="34" charset="0"/>
              </a:rPr>
              <a:t>soir</a:t>
            </a:r>
            <a:r>
              <a:rPr lang="fr-FR" sz="1600" dirty="0">
                <a:latin typeface="Arial" panose="020B0604020202020204" pitchFamily="34" charset="0"/>
                <a:cs typeface="Arial" panose="020B0604020202020204" pitchFamily="34" charset="0"/>
              </a:rPr>
              <a:t>, et il y eut un </a:t>
            </a:r>
            <a:r>
              <a:rPr lang="fr-FR" sz="1600" dirty="0">
                <a:solidFill>
                  <a:srgbClr val="33CCFF"/>
                </a:solidFill>
                <a:latin typeface="Arial" panose="020B0604020202020204" pitchFamily="34" charset="0"/>
                <a:cs typeface="Arial" panose="020B0604020202020204" pitchFamily="34" charset="0"/>
              </a:rPr>
              <a:t>matin</a:t>
            </a:r>
            <a:r>
              <a:rPr lang="fr-FR" sz="1600" dirty="0">
                <a:latin typeface="Arial" panose="020B0604020202020204" pitchFamily="34" charset="0"/>
                <a:cs typeface="Arial" panose="020B0604020202020204" pitchFamily="34" charset="0"/>
              </a:rPr>
              <a:t>; ce fut le premier </a:t>
            </a:r>
            <a:r>
              <a:rPr lang="fr-FR" sz="1600" dirty="0" smtClean="0">
                <a:latin typeface="Arial" panose="020B0604020202020204" pitchFamily="34" charset="0"/>
                <a:cs typeface="Arial" panose="020B0604020202020204" pitchFamily="34" charset="0"/>
              </a:rPr>
              <a:t>jour </a:t>
            </a:r>
            <a:r>
              <a:rPr lang="fr-FR" sz="1600" dirty="0">
                <a:latin typeface="Arial" panose="020B0604020202020204" pitchFamily="34" charset="0"/>
                <a:cs typeface="Arial" panose="020B0604020202020204" pitchFamily="34" charset="0"/>
              </a:rPr>
              <a:t>» défini à quelle </a:t>
            </a:r>
            <a:r>
              <a:rPr lang="fr-FR" sz="1600" u="sng" dirty="0">
                <a:latin typeface="Arial" panose="020B0604020202020204" pitchFamily="34" charset="0"/>
                <a:cs typeface="Arial" panose="020B0604020202020204" pitchFamily="34" charset="0"/>
              </a:rPr>
              <a:t>période</a:t>
            </a:r>
            <a:r>
              <a:rPr lang="fr-FR" sz="1600" dirty="0">
                <a:latin typeface="Arial" panose="020B0604020202020204" pitchFamily="34" charset="0"/>
                <a:cs typeface="Arial" panose="020B0604020202020204" pitchFamily="34" charset="0"/>
              </a:rPr>
              <a:t> </a:t>
            </a:r>
            <a:r>
              <a:rPr lang="fr-FR" sz="1600" dirty="0" smtClean="0">
                <a:latin typeface="Arial" panose="020B0604020202020204" pitchFamily="34" charset="0"/>
                <a:cs typeface="Arial" panose="020B0604020202020204" pitchFamily="34" charset="0"/>
              </a:rPr>
              <a:t>(Jour </a:t>
            </a:r>
            <a:r>
              <a:rPr lang="fr-FR" sz="1600" dirty="0">
                <a:latin typeface="Arial" panose="020B0604020202020204" pitchFamily="34" charset="0"/>
                <a:cs typeface="Arial" panose="020B0604020202020204" pitchFamily="34" charset="0"/>
              </a:rPr>
              <a:t>/ </a:t>
            </a:r>
            <a:r>
              <a:rPr lang="fr-FR" sz="1600" dirty="0" smtClean="0">
                <a:latin typeface="Arial" panose="020B0604020202020204" pitchFamily="34" charset="0"/>
                <a:cs typeface="Arial" panose="020B0604020202020204" pitchFamily="34" charset="0"/>
              </a:rPr>
              <a:t>Nuit</a:t>
            </a:r>
            <a:r>
              <a:rPr lang="fr-FR" sz="1600" dirty="0">
                <a:latin typeface="Arial" panose="020B0604020202020204" pitchFamily="34" charset="0"/>
                <a:cs typeface="Arial" panose="020B0604020202020204" pitchFamily="34" charset="0"/>
              </a:rPr>
              <a:t>) ces deux crépuscules </a:t>
            </a:r>
            <a:r>
              <a:rPr lang="fr-FR" sz="1600" dirty="0" smtClean="0">
                <a:latin typeface="Arial" panose="020B0604020202020204" pitchFamily="34" charset="0"/>
                <a:cs typeface="Arial" panose="020B0604020202020204" pitchFamily="34" charset="0"/>
              </a:rPr>
              <a:t>appartiennent.</a:t>
            </a:r>
          </a:p>
        </p:txBody>
      </p:sp>
      <p:sp>
        <p:nvSpPr>
          <p:cNvPr id="6" name="Rectangle 5"/>
          <p:cNvSpPr/>
          <p:nvPr/>
        </p:nvSpPr>
        <p:spPr>
          <a:xfrm>
            <a:off x="216541" y="4227934"/>
            <a:ext cx="8814645" cy="584775"/>
          </a:xfrm>
          <a:prstGeom prst="rect">
            <a:avLst/>
          </a:prstGeom>
        </p:spPr>
        <p:txBody>
          <a:bodyPr wrap="square">
            <a:spAutoFit/>
          </a:bodyPr>
          <a:lstStyle/>
          <a:p>
            <a:pPr algn="just"/>
            <a:r>
              <a:rPr lang="fr-FR" sz="1600" dirty="0">
                <a:latin typeface="Arial" panose="020B0604020202020204" pitchFamily="34" charset="0"/>
                <a:cs typeface="Arial" panose="020B0604020202020204" pitchFamily="34" charset="0"/>
              </a:rPr>
              <a:t>Toute partie d’un cycle de 24 heures </a:t>
            </a:r>
            <a:r>
              <a:rPr lang="fr-FR" sz="1600" u="sng" dirty="0">
                <a:latin typeface="Arial" panose="020B0604020202020204" pitchFamily="34" charset="0"/>
                <a:cs typeface="Arial" panose="020B0604020202020204" pitchFamily="34" charset="0"/>
              </a:rPr>
              <a:t>contenant de la lumière</a:t>
            </a:r>
            <a:r>
              <a:rPr lang="fr-FR" sz="1600" dirty="0">
                <a:latin typeface="Arial" panose="020B0604020202020204" pitchFamily="34" charset="0"/>
                <a:cs typeface="Arial" panose="020B0604020202020204" pitchFamily="34" charset="0"/>
              </a:rPr>
              <a:t> est considérée comme appartenant à la période « </a:t>
            </a:r>
            <a:r>
              <a:rPr lang="fr-FR" sz="1600" dirty="0" smtClean="0">
                <a:latin typeface="Arial" panose="020B0604020202020204" pitchFamily="34" charset="0"/>
                <a:cs typeface="Arial" panose="020B0604020202020204" pitchFamily="34" charset="0"/>
              </a:rPr>
              <a:t>Jour </a:t>
            </a:r>
            <a:r>
              <a:rPr lang="fr-FR" sz="16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279705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P spid="3" grpId="0"/>
      <p:bldP spid="15" grpId="0"/>
      <p:bldP spid="9"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28" y="0"/>
            <a:ext cx="9153228"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Espace réservé du numéro de diapositive 4"/>
          <p:cNvSpPr>
            <a:spLocks noGrp="1"/>
          </p:cNvSpPr>
          <p:nvPr>
            <p:ph type="sldNum" sz="quarter" idx="12"/>
          </p:nvPr>
        </p:nvSpPr>
        <p:spPr/>
        <p:txBody>
          <a:bodyPr/>
          <a:lstStyle/>
          <a:p>
            <a:fld id="{98D6C185-7D06-44FC-AF34-DEB24118C82E}" type="slidenum">
              <a:rPr lang="fr-FR" smtClean="0"/>
              <a:t>24</a:t>
            </a:fld>
            <a:endParaRPr lang="fr-FR"/>
          </a:p>
        </p:txBody>
      </p:sp>
      <p:sp>
        <p:nvSpPr>
          <p:cNvPr id="4" name="Rectangle 3"/>
          <p:cNvSpPr/>
          <p:nvPr/>
        </p:nvSpPr>
        <p:spPr>
          <a:xfrm>
            <a:off x="115863" y="319783"/>
            <a:ext cx="8856984" cy="646331"/>
          </a:xfrm>
          <a:prstGeom prst="rect">
            <a:avLst/>
          </a:prstGeom>
        </p:spPr>
        <p:txBody>
          <a:bodyPr wrap="square">
            <a:spAutoFit/>
          </a:bodyPr>
          <a:lstStyle/>
          <a:p>
            <a:pPr algn="ctr"/>
            <a:r>
              <a:rPr lang="fr-FR" dirty="0">
                <a:latin typeface="Arial" panose="020B0604020202020204" pitchFamily="34" charset="0"/>
                <a:cs typeface="Arial" panose="020B0604020202020204" pitchFamily="34" charset="0"/>
              </a:rPr>
              <a:t>Genèse 1.5</a:t>
            </a:r>
            <a:r>
              <a:rPr lang="fr-FR" dirty="0">
                <a:solidFill>
                  <a:srgbClr val="FF0000"/>
                </a:solidFill>
                <a:latin typeface="Arial" panose="020B0604020202020204" pitchFamily="34" charset="0"/>
                <a:cs typeface="Arial" panose="020B0604020202020204" pitchFamily="34" charset="0"/>
              </a:rPr>
              <a:t>b</a:t>
            </a:r>
            <a:r>
              <a:rPr lang="fr-FR" dirty="0">
                <a:latin typeface="Arial" panose="020B0604020202020204" pitchFamily="34" charset="0"/>
                <a:cs typeface="Arial" panose="020B0604020202020204" pitchFamily="34" charset="0"/>
              </a:rPr>
              <a:t> – Ce passage n’est </a:t>
            </a:r>
            <a:r>
              <a:rPr lang="fr-FR" u="sng" dirty="0">
                <a:latin typeface="Arial" panose="020B0604020202020204" pitchFamily="34" charset="0"/>
                <a:cs typeface="Arial" panose="020B0604020202020204" pitchFamily="34" charset="0"/>
              </a:rPr>
              <a:t>pas</a:t>
            </a:r>
            <a:r>
              <a:rPr lang="fr-FR" dirty="0">
                <a:latin typeface="Arial" panose="020B0604020202020204" pitchFamily="34" charset="0"/>
                <a:cs typeface="Arial" panose="020B0604020202020204" pitchFamily="34" charset="0"/>
              </a:rPr>
              <a:t> la définition du début du </a:t>
            </a:r>
            <a:r>
              <a:rPr lang="fr-FR" dirty="0" smtClean="0">
                <a:latin typeface="Arial" panose="020B0604020202020204" pitchFamily="34" charset="0"/>
                <a:cs typeface="Arial" panose="020B0604020202020204" pitchFamily="34" charset="0"/>
              </a:rPr>
              <a:t>Jour</a:t>
            </a:r>
          </a:p>
          <a:p>
            <a:pPr algn="ctr"/>
            <a:r>
              <a:rPr lang="fr-FR" dirty="0" smtClean="0">
                <a:latin typeface="Arial" panose="020B0604020202020204" pitchFamily="34" charset="0"/>
                <a:cs typeface="Arial" panose="020B0604020202020204" pitchFamily="34" charset="0"/>
              </a:rPr>
              <a:t>« </a:t>
            </a:r>
            <a:r>
              <a:rPr lang="fr-FR" dirty="0">
                <a:latin typeface="Arial" panose="020B0604020202020204" pitchFamily="34" charset="0"/>
                <a:cs typeface="Arial" panose="020B0604020202020204" pitchFamily="34" charset="0"/>
              </a:rPr>
              <a:t>Et il y eut un </a:t>
            </a:r>
            <a:r>
              <a:rPr lang="fr-FR" dirty="0">
                <a:solidFill>
                  <a:schemeClr val="accent6">
                    <a:lumMod val="75000"/>
                  </a:schemeClr>
                </a:solidFill>
                <a:latin typeface="Arial" panose="020B0604020202020204" pitchFamily="34" charset="0"/>
                <a:cs typeface="Arial" panose="020B0604020202020204" pitchFamily="34" charset="0"/>
              </a:rPr>
              <a:t>soir</a:t>
            </a:r>
            <a:r>
              <a:rPr lang="fr-FR" dirty="0">
                <a:latin typeface="Arial" panose="020B0604020202020204" pitchFamily="34" charset="0"/>
                <a:cs typeface="Arial" panose="020B0604020202020204" pitchFamily="34" charset="0"/>
              </a:rPr>
              <a:t>, et il y eut un </a:t>
            </a:r>
            <a:r>
              <a:rPr lang="fr-FR" dirty="0">
                <a:solidFill>
                  <a:srgbClr val="33CCFF"/>
                </a:solidFill>
                <a:latin typeface="Arial" panose="020B0604020202020204" pitchFamily="34" charset="0"/>
                <a:cs typeface="Arial" panose="020B0604020202020204" pitchFamily="34" charset="0"/>
              </a:rPr>
              <a:t>matin</a:t>
            </a:r>
            <a:r>
              <a:rPr lang="fr-FR" dirty="0">
                <a:latin typeface="Arial" panose="020B0604020202020204" pitchFamily="34" charset="0"/>
                <a:cs typeface="Arial" panose="020B0604020202020204" pitchFamily="34" charset="0"/>
              </a:rPr>
              <a:t>; ce fut </a:t>
            </a:r>
            <a:r>
              <a:rPr lang="fr-FR" dirty="0" smtClean="0">
                <a:latin typeface="Arial" panose="020B0604020202020204" pitchFamily="34" charset="0"/>
                <a:cs typeface="Arial" panose="020B0604020202020204" pitchFamily="34" charset="0"/>
              </a:rPr>
              <a:t>le premier </a:t>
            </a:r>
            <a:r>
              <a:rPr lang="fr-FR" dirty="0">
                <a:latin typeface="Arial" panose="020B0604020202020204" pitchFamily="34" charset="0"/>
                <a:cs typeface="Arial" panose="020B0604020202020204" pitchFamily="34" charset="0"/>
              </a:rPr>
              <a:t>jour. »</a:t>
            </a:r>
          </a:p>
        </p:txBody>
      </p:sp>
      <p:sp>
        <p:nvSpPr>
          <p:cNvPr id="14" name="Rectangle 13"/>
          <p:cNvSpPr/>
          <p:nvPr/>
        </p:nvSpPr>
        <p:spPr>
          <a:xfrm>
            <a:off x="235720" y="1178337"/>
            <a:ext cx="1389780" cy="338554"/>
          </a:xfrm>
          <a:prstGeom prst="rect">
            <a:avLst/>
          </a:prstGeom>
        </p:spPr>
        <p:txBody>
          <a:bodyPr wrap="square">
            <a:spAutoFit/>
          </a:bodyPr>
          <a:lstStyle/>
          <a:p>
            <a:pPr algn="just"/>
            <a:r>
              <a:rPr lang="fr-FR" sz="1600" u="sng" dirty="0" smtClean="0">
                <a:latin typeface="Arial" panose="020B0604020202020204" pitchFamily="34" charset="0"/>
                <a:cs typeface="Arial" panose="020B0604020202020204" pitchFamily="34" charset="0"/>
              </a:rPr>
              <a:t>Résumé</a:t>
            </a:r>
            <a:endParaRPr lang="fr-FR" sz="1600" u="sng" dirty="0">
              <a:latin typeface="Arial" panose="020B0604020202020204" pitchFamily="34" charset="0"/>
              <a:cs typeface="Arial" panose="020B0604020202020204" pitchFamily="34" charset="0"/>
            </a:endParaRPr>
          </a:p>
        </p:txBody>
      </p:sp>
      <p:sp>
        <p:nvSpPr>
          <p:cNvPr id="2" name="Rectangle 1"/>
          <p:cNvSpPr/>
          <p:nvPr/>
        </p:nvSpPr>
        <p:spPr>
          <a:xfrm>
            <a:off x="216541" y="1524208"/>
            <a:ext cx="8908281" cy="584775"/>
          </a:xfrm>
          <a:prstGeom prst="rect">
            <a:avLst/>
          </a:prstGeom>
        </p:spPr>
        <p:txBody>
          <a:bodyPr wrap="square">
            <a:spAutoFit/>
          </a:bodyPr>
          <a:lstStyle/>
          <a:p>
            <a:pPr algn="just"/>
            <a:r>
              <a:rPr lang="fr-FR" sz="1600" dirty="0">
                <a:latin typeface="Arial" panose="020B0604020202020204" pitchFamily="34" charset="0"/>
                <a:cs typeface="Arial" panose="020B0604020202020204" pitchFamily="34" charset="0"/>
              </a:rPr>
              <a:t>Notre créateur nous informe ici de considérer </a:t>
            </a:r>
            <a:r>
              <a:rPr lang="fr-FR" sz="1600" dirty="0" smtClean="0">
                <a:latin typeface="Arial" panose="020B0604020202020204" pitchFamily="34" charset="0"/>
                <a:cs typeface="Arial" panose="020B0604020202020204" pitchFamily="34" charset="0"/>
              </a:rPr>
              <a:t>le </a:t>
            </a:r>
            <a:r>
              <a:rPr lang="fr-FR" sz="1600" dirty="0" smtClean="0">
                <a:solidFill>
                  <a:srgbClr val="33CCFF"/>
                </a:solidFill>
                <a:latin typeface="Arial" panose="020B0604020202020204" pitchFamily="34" charset="0"/>
                <a:cs typeface="Arial" panose="020B0604020202020204" pitchFamily="34" charset="0"/>
              </a:rPr>
              <a:t>crépuscule </a:t>
            </a:r>
            <a:r>
              <a:rPr lang="fr-FR" sz="1600" dirty="0">
                <a:solidFill>
                  <a:srgbClr val="33CCFF"/>
                </a:solidFill>
                <a:latin typeface="Arial" panose="020B0604020202020204" pitchFamily="34" charset="0"/>
                <a:cs typeface="Arial" panose="020B0604020202020204" pitchFamily="34" charset="0"/>
              </a:rPr>
              <a:t>du matin </a:t>
            </a:r>
            <a:r>
              <a:rPr lang="fr-FR" sz="1600" dirty="0">
                <a:latin typeface="Arial" panose="020B0604020202020204" pitchFamily="34" charset="0"/>
                <a:cs typeface="Arial" panose="020B0604020202020204" pitchFamily="34" charset="0"/>
              </a:rPr>
              <a:t>et </a:t>
            </a:r>
            <a:r>
              <a:rPr lang="fr-FR" sz="1600" dirty="0" smtClean="0">
                <a:latin typeface="Arial" panose="020B0604020202020204" pitchFamily="34" charset="0"/>
                <a:cs typeface="Arial" panose="020B0604020202020204" pitchFamily="34" charset="0"/>
              </a:rPr>
              <a:t>le </a:t>
            </a:r>
            <a:r>
              <a:rPr lang="fr-FR" sz="1600" dirty="0" smtClean="0">
                <a:solidFill>
                  <a:schemeClr val="accent6">
                    <a:lumMod val="75000"/>
                  </a:schemeClr>
                </a:solidFill>
                <a:latin typeface="Arial" panose="020B0604020202020204" pitchFamily="34" charset="0"/>
                <a:cs typeface="Arial" panose="020B0604020202020204" pitchFamily="34" charset="0"/>
              </a:rPr>
              <a:t>crépuscule du </a:t>
            </a:r>
            <a:r>
              <a:rPr lang="fr-FR" sz="1600" dirty="0">
                <a:solidFill>
                  <a:schemeClr val="accent6">
                    <a:lumMod val="75000"/>
                  </a:schemeClr>
                </a:solidFill>
                <a:latin typeface="Arial" panose="020B0604020202020204" pitchFamily="34" charset="0"/>
                <a:cs typeface="Arial" panose="020B0604020202020204" pitchFamily="34" charset="0"/>
              </a:rPr>
              <a:t>soir </a:t>
            </a:r>
            <a:r>
              <a:rPr lang="fr-FR" sz="1600" dirty="0">
                <a:latin typeface="Arial" panose="020B0604020202020204" pitchFamily="34" charset="0"/>
                <a:cs typeface="Arial" panose="020B0604020202020204" pitchFamily="34" charset="0"/>
              </a:rPr>
              <a:t>comme faisant partie de la période « </a:t>
            </a:r>
            <a:r>
              <a:rPr lang="fr-FR" sz="1600" dirty="0" smtClean="0">
                <a:latin typeface="Arial" panose="020B0604020202020204" pitchFamily="34" charset="0"/>
                <a:cs typeface="Arial" panose="020B0604020202020204" pitchFamily="34" charset="0"/>
              </a:rPr>
              <a:t>Jour </a:t>
            </a:r>
            <a:r>
              <a:rPr lang="fr-FR" sz="1600" dirty="0">
                <a:latin typeface="Arial" panose="020B0604020202020204" pitchFamily="34" charset="0"/>
                <a:cs typeface="Arial" panose="020B0604020202020204" pitchFamily="34" charset="0"/>
              </a:rPr>
              <a:t>» : les crépuscules sont des « </a:t>
            </a:r>
            <a:r>
              <a:rPr lang="fr-FR" sz="1600" u="sng" dirty="0">
                <a:latin typeface="Arial" panose="020B0604020202020204" pitchFamily="34" charset="0"/>
                <a:cs typeface="Arial" panose="020B0604020202020204" pitchFamily="34" charset="0"/>
              </a:rPr>
              <a:t>bornes</a:t>
            </a:r>
            <a:r>
              <a:rPr lang="fr-FR" sz="1600" dirty="0">
                <a:latin typeface="Arial" panose="020B0604020202020204" pitchFamily="34" charset="0"/>
                <a:cs typeface="Arial" panose="020B0604020202020204" pitchFamily="34" charset="0"/>
              </a:rPr>
              <a:t> ».</a:t>
            </a:r>
          </a:p>
        </p:txBody>
      </p:sp>
      <p:sp>
        <p:nvSpPr>
          <p:cNvPr id="3" name="Rectangle 2"/>
          <p:cNvSpPr/>
          <p:nvPr/>
        </p:nvSpPr>
        <p:spPr>
          <a:xfrm>
            <a:off x="204794" y="2127568"/>
            <a:ext cx="8742956" cy="830997"/>
          </a:xfrm>
          <a:prstGeom prst="rect">
            <a:avLst/>
          </a:prstGeom>
        </p:spPr>
        <p:txBody>
          <a:bodyPr wrap="square">
            <a:spAutoFit/>
          </a:bodyPr>
          <a:lstStyle/>
          <a:p>
            <a:pPr algn="just"/>
            <a:r>
              <a:rPr lang="fr-FR" sz="1600" dirty="0">
                <a:latin typeface="Arial" panose="020B0604020202020204" pitchFamily="34" charset="0"/>
                <a:cs typeface="Arial" panose="020B0604020202020204" pitchFamily="34" charset="0"/>
              </a:rPr>
              <a:t>Son cycle de 24 heures commence toujours avec la </a:t>
            </a:r>
            <a:r>
              <a:rPr lang="fr-FR" sz="1600" dirty="0" smtClean="0">
                <a:latin typeface="Arial" panose="020B0604020202020204" pitchFamily="34" charset="0"/>
                <a:cs typeface="Arial" panose="020B0604020202020204" pitchFamily="34" charset="0"/>
              </a:rPr>
              <a:t>lumière du </a:t>
            </a:r>
            <a:r>
              <a:rPr lang="fr-FR" sz="1600" dirty="0">
                <a:solidFill>
                  <a:srgbClr val="33CCFF"/>
                </a:solidFill>
                <a:latin typeface="Arial" panose="020B0604020202020204" pitchFamily="34" charset="0"/>
                <a:cs typeface="Arial" panose="020B0604020202020204" pitchFamily="34" charset="0"/>
              </a:rPr>
              <a:t>crépuscule du matin </a:t>
            </a:r>
            <a:r>
              <a:rPr lang="fr-FR" sz="1600" dirty="0">
                <a:latin typeface="Arial" panose="020B0604020202020204" pitchFamily="34" charset="0"/>
                <a:cs typeface="Arial" panose="020B0604020202020204" pitchFamily="34" charset="0"/>
              </a:rPr>
              <a:t>et le </a:t>
            </a:r>
            <a:r>
              <a:rPr lang="fr-FR" sz="1600" dirty="0">
                <a:solidFill>
                  <a:schemeClr val="accent6">
                    <a:lumMod val="75000"/>
                  </a:schemeClr>
                </a:solidFill>
                <a:latin typeface="Arial" panose="020B0604020202020204" pitchFamily="34" charset="0"/>
                <a:cs typeface="Arial" panose="020B0604020202020204" pitchFamily="34" charset="0"/>
              </a:rPr>
              <a:t>crépuscule du soir</a:t>
            </a:r>
            <a:r>
              <a:rPr lang="fr-FR" sz="1600" dirty="0">
                <a:latin typeface="Arial" panose="020B0604020202020204" pitchFamily="34" charset="0"/>
                <a:cs typeface="Arial" panose="020B0604020202020204" pitchFamily="34" charset="0"/>
              </a:rPr>
              <a:t> clôture la période « jour </a:t>
            </a:r>
            <a:r>
              <a:rPr lang="fr-FR" sz="1600" dirty="0" smtClean="0">
                <a:latin typeface="Arial" panose="020B0604020202020204" pitchFamily="34" charset="0"/>
                <a:cs typeface="Arial" panose="020B0604020202020204" pitchFamily="34" charset="0"/>
              </a:rPr>
              <a:t>». </a:t>
            </a:r>
            <a:r>
              <a:rPr lang="fr-FR" sz="1600" dirty="0">
                <a:latin typeface="Arial" panose="020B0604020202020204" pitchFamily="34" charset="0"/>
                <a:cs typeface="Arial" panose="020B0604020202020204" pitchFamily="34" charset="0"/>
              </a:rPr>
              <a:t>L</a:t>
            </a:r>
            <a:r>
              <a:rPr lang="fr-FR" sz="1600" dirty="0" smtClean="0">
                <a:latin typeface="Arial" panose="020B0604020202020204" pitchFamily="34" charset="0"/>
                <a:cs typeface="Arial" panose="020B0604020202020204" pitchFamily="34" charset="0"/>
              </a:rPr>
              <a:t>a </a:t>
            </a:r>
            <a:r>
              <a:rPr lang="fr-FR" sz="1600" dirty="0">
                <a:latin typeface="Arial" panose="020B0604020202020204" pitchFamily="34" charset="0"/>
                <a:cs typeface="Arial" panose="020B0604020202020204" pitchFamily="34" charset="0"/>
              </a:rPr>
              <a:t>dernière moitié des 24 heures (la nuit) devant encore être comptée avant qu'un nouveau </a:t>
            </a:r>
            <a:r>
              <a:rPr lang="fr-FR" sz="1600" dirty="0" smtClean="0">
                <a:latin typeface="Arial" panose="020B0604020202020204" pitchFamily="34" charset="0"/>
                <a:cs typeface="Arial" panose="020B0604020202020204" pitchFamily="34" charset="0"/>
              </a:rPr>
              <a:t>cycle/jour </a:t>
            </a:r>
            <a:r>
              <a:rPr lang="fr-FR" sz="1600" dirty="0">
                <a:latin typeface="Arial" panose="020B0604020202020204" pitchFamily="34" charset="0"/>
                <a:cs typeface="Arial" panose="020B0604020202020204" pitchFamily="34" charset="0"/>
              </a:rPr>
              <a:t>puisse commencer.</a:t>
            </a:r>
          </a:p>
        </p:txBody>
      </p:sp>
      <p:sp>
        <p:nvSpPr>
          <p:cNvPr id="15" name="Rectangle 14"/>
          <p:cNvSpPr/>
          <p:nvPr/>
        </p:nvSpPr>
        <p:spPr>
          <a:xfrm>
            <a:off x="219795" y="2941540"/>
            <a:ext cx="8772757" cy="584775"/>
          </a:xfrm>
          <a:prstGeom prst="rect">
            <a:avLst/>
          </a:prstGeom>
        </p:spPr>
        <p:txBody>
          <a:bodyPr wrap="square">
            <a:spAutoFit/>
          </a:bodyPr>
          <a:lstStyle/>
          <a:p>
            <a:pPr algn="just"/>
            <a:r>
              <a:rPr lang="fr-FR" sz="1600" dirty="0">
                <a:latin typeface="Arial" panose="020B0604020202020204" pitchFamily="34" charset="0"/>
                <a:cs typeface="Arial" panose="020B0604020202020204" pitchFamily="34" charset="0"/>
              </a:rPr>
              <a:t>Le </a:t>
            </a:r>
            <a:r>
              <a:rPr lang="fr-FR" sz="1600" dirty="0">
                <a:solidFill>
                  <a:srgbClr val="33CCFF"/>
                </a:solidFill>
                <a:latin typeface="Arial" panose="020B0604020202020204" pitchFamily="34" charset="0"/>
                <a:cs typeface="Arial" panose="020B0604020202020204" pitchFamily="34" charset="0"/>
              </a:rPr>
              <a:t>crépuscule du matin </a:t>
            </a:r>
            <a:r>
              <a:rPr lang="fr-FR" sz="1600" dirty="0">
                <a:latin typeface="Arial" panose="020B0604020202020204" pitchFamily="34" charset="0"/>
                <a:cs typeface="Arial" panose="020B0604020202020204" pitchFamily="34" charset="0"/>
              </a:rPr>
              <a:t>est ce qui déclenche le  </a:t>
            </a:r>
            <a:r>
              <a:rPr lang="fr-FR" sz="1600" dirty="0" smtClean="0">
                <a:latin typeface="Arial" panose="020B0604020202020204" pitchFamily="34" charset="0"/>
                <a:cs typeface="Arial" panose="020B0604020202020204" pitchFamily="34" charset="0"/>
              </a:rPr>
              <a:t>« départ </a:t>
            </a:r>
            <a:r>
              <a:rPr lang="fr-FR" sz="1600" dirty="0">
                <a:latin typeface="Arial" panose="020B0604020202020204" pitchFamily="34" charset="0"/>
                <a:cs typeface="Arial" panose="020B0604020202020204" pitchFamily="34" charset="0"/>
              </a:rPr>
              <a:t>de chaque nouveau jour » </a:t>
            </a:r>
            <a:r>
              <a:rPr lang="fr-FR" sz="1600" dirty="0" smtClean="0">
                <a:latin typeface="Arial" panose="020B0604020202020204" pitchFamily="34" charset="0"/>
                <a:cs typeface="Arial" panose="020B0604020202020204" pitchFamily="34" charset="0"/>
              </a:rPr>
              <a:t>à partir du 2</a:t>
            </a:r>
            <a:r>
              <a:rPr lang="fr-FR" sz="1600" baseline="30000" dirty="0" smtClean="0">
                <a:latin typeface="Arial" panose="020B0604020202020204" pitchFamily="34" charset="0"/>
                <a:cs typeface="Arial" panose="020B0604020202020204" pitchFamily="34" charset="0"/>
              </a:rPr>
              <a:t>e</a:t>
            </a:r>
            <a:r>
              <a:rPr lang="fr-FR" sz="1600" dirty="0" smtClean="0">
                <a:latin typeface="Arial" panose="020B0604020202020204" pitchFamily="34" charset="0"/>
                <a:cs typeface="Arial" panose="020B0604020202020204" pitchFamily="34" charset="0"/>
              </a:rPr>
              <a:t> cycle,</a:t>
            </a:r>
            <a:endParaRPr lang="fr-FR" sz="1600" dirty="0">
              <a:latin typeface="Arial" panose="020B0604020202020204" pitchFamily="34" charset="0"/>
              <a:cs typeface="Arial" panose="020B0604020202020204" pitchFamily="34" charset="0"/>
            </a:endParaRPr>
          </a:p>
        </p:txBody>
      </p:sp>
      <p:sp>
        <p:nvSpPr>
          <p:cNvPr id="6" name="Rectangle 5"/>
          <p:cNvSpPr/>
          <p:nvPr/>
        </p:nvSpPr>
        <p:spPr>
          <a:xfrm>
            <a:off x="204794" y="3551029"/>
            <a:ext cx="8814645" cy="830997"/>
          </a:xfrm>
          <a:prstGeom prst="rect">
            <a:avLst/>
          </a:prstGeom>
        </p:spPr>
        <p:txBody>
          <a:bodyPr wrap="square">
            <a:spAutoFit/>
          </a:bodyPr>
          <a:lstStyle/>
          <a:p>
            <a:pPr algn="just"/>
            <a:r>
              <a:rPr lang="fr-FR" sz="1600" dirty="0">
                <a:latin typeface="Arial" panose="020B0604020202020204" pitchFamily="34" charset="0"/>
                <a:cs typeface="Arial" panose="020B0604020202020204" pitchFamily="34" charset="0"/>
              </a:rPr>
              <a:t>2 Samuel 2.32 : « Ils emportèrent le corps d’</a:t>
            </a:r>
            <a:r>
              <a:rPr lang="fr-FR" sz="1600" dirty="0" err="1">
                <a:latin typeface="Arial" panose="020B0604020202020204" pitchFamily="34" charset="0"/>
                <a:cs typeface="Arial" panose="020B0604020202020204" pitchFamily="34" charset="0"/>
              </a:rPr>
              <a:t>Asaël</a:t>
            </a:r>
            <a:r>
              <a:rPr lang="fr-FR" sz="1600" dirty="0">
                <a:latin typeface="Arial" panose="020B0604020202020204" pitchFamily="34" charset="0"/>
                <a:cs typeface="Arial" panose="020B0604020202020204" pitchFamily="34" charset="0"/>
              </a:rPr>
              <a:t> et l’enterrèrent dans le sépulcre de son père à </a:t>
            </a:r>
            <a:r>
              <a:rPr lang="fr-FR" sz="1600" dirty="0" err="1">
                <a:latin typeface="Arial" panose="020B0604020202020204" pitchFamily="34" charset="0"/>
                <a:cs typeface="Arial" panose="020B0604020202020204" pitchFamily="34" charset="0"/>
              </a:rPr>
              <a:t>Bethléhem</a:t>
            </a:r>
            <a:r>
              <a:rPr lang="fr-FR" sz="1600" dirty="0">
                <a:latin typeface="Arial" panose="020B0604020202020204" pitchFamily="34" charset="0"/>
                <a:cs typeface="Arial" panose="020B0604020202020204" pitchFamily="34" charset="0"/>
              </a:rPr>
              <a:t>. Joab et ses hommes marchèrent toute la nuit et atteignirent Hébron </a:t>
            </a:r>
            <a:r>
              <a:rPr lang="fr-FR" sz="1600" u="sng" dirty="0">
                <a:latin typeface="Arial" panose="020B0604020202020204" pitchFamily="34" charset="0"/>
                <a:cs typeface="Arial" panose="020B0604020202020204" pitchFamily="34" charset="0"/>
              </a:rPr>
              <a:t>au point du jour</a:t>
            </a:r>
            <a:r>
              <a:rPr lang="fr-FR" sz="1600" dirty="0">
                <a:latin typeface="Arial" panose="020B0604020202020204" pitchFamily="34" charset="0"/>
                <a:cs typeface="Arial" panose="020B0604020202020204" pitchFamily="34" charset="0"/>
              </a:rPr>
              <a:t> (aube / lever du jour) &lt;</a:t>
            </a:r>
            <a:r>
              <a:rPr lang="fr-FR" sz="1600" dirty="0" err="1">
                <a:latin typeface="Arial" panose="020B0604020202020204" pitchFamily="34" charset="0"/>
                <a:cs typeface="Arial" panose="020B0604020202020204" pitchFamily="34" charset="0"/>
              </a:rPr>
              <a:t>owr</a:t>
            </a:r>
            <a:r>
              <a:rPr lang="fr-FR" sz="1600" dirty="0">
                <a:latin typeface="Arial" panose="020B0604020202020204" pitchFamily="34" charset="0"/>
                <a:cs typeface="Arial" panose="020B0604020202020204" pitchFamily="34" charset="0"/>
              </a:rPr>
              <a:t>&gt; 215. »</a:t>
            </a:r>
          </a:p>
        </p:txBody>
      </p:sp>
    </p:spTree>
    <p:extLst>
      <p:ext uri="{BB962C8B-B14F-4D97-AF65-F5344CB8AC3E}">
        <p14:creationId xmlns:p14="http://schemas.microsoft.com/office/powerpoint/2010/main" val="3208826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P spid="3" grpId="0"/>
      <p:bldP spid="15"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28" y="0"/>
            <a:ext cx="9153228"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Espace réservé du numéro de diapositive 4"/>
          <p:cNvSpPr>
            <a:spLocks noGrp="1"/>
          </p:cNvSpPr>
          <p:nvPr>
            <p:ph type="sldNum" sz="quarter" idx="12"/>
          </p:nvPr>
        </p:nvSpPr>
        <p:spPr/>
        <p:txBody>
          <a:bodyPr/>
          <a:lstStyle/>
          <a:p>
            <a:fld id="{98D6C185-7D06-44FC-AF34-DEB24118C82E}" type="slidenum">
              <a:rPr lang="fr-FR" smtClean="0"/>
              <a:t>25</a:t>
            </a:fld>
            <a:endParaRPr lang="fr-FR"/>
          </a:p>
        </p:txBody>
      </p:sp>
      <p:sp>
        <p:nvSpPr>
          <p:cNvPr id="2" name="Rectangle 1"/>
          <p:cNvSpPr/>
          <p:nvPr/>
        </p:nvSpPr>
        <p:spPr>
          <a:xfrm>
            <a:off x="1393116" y="1395461"/>
            <a:ext cx="2890852" cy="338554"/>
          </a:xfrm>
          <a:prstGeom prst="rect">
            <a:avLst/>
          </a:prstGeom>
        </p:spPr>
        <p:txBody>
          <a:bodyPr wrap="square">
            <a:spAutoFit/>
          </a:bodyPr>
          <a:lstStyle/>
          <a:p>
            <a:pPr algn="ctr"/>
            <a:r>
              <a:rPr lang="fr-FR" sz="1600" u="sng" dirty="0" smtClean="0">
                <a:latin typeface="Arial" panose="020B0604020202020204" pitchFamily="34" charset="0"/>
                <a:cs typeface="Arial" panose="020B0604020202020204" pitchFamily="34" charset="0"/>
              </a:rPr>
              <a:t>Quand</a:t>
            </a:r>
            <a:r>
              <a:rPr lang="fr-FR" sz="1600" dirty="0" smtClean="0">
                <a:latin typeface="Arial" panose="020B0604020202020204" pitchFamily="34" charset="0"/>
                <a:cs typeface="Arial" panose="020B0604020202020204" pitchFamily="34" charset="0"/>
              </a:rPr>
              <a:t> commence le JOUR ?</a:t>
            </a:r>
            <a:endParaRPr lang="fr-FR" sz="1600" dirty="0">
              <a:latin typeface="Arial" panose="020B0604020202020204" pitchFamily="34" charset="0"/>
              <a:cs typeface="Arial" panose="020B0604020202020204" pitchFamily="34" charset="0"/>
            </a:endParaRPr>
          </a:p>
        </p:txBody>
      </p:sp>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45" y="31610"/>
            <a:ext cx="1387871" cy="1533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4860032" y="1948939"/>
            <a:ext cx="3390805" cy="338554"/>
          </a:xfrm>
          <a:prstGeom prst="rect">
            <a:avLst/>
          </a:prstGeom>
        </p:spPr>
        <p:txBody>
          <a:bodyPr wrap="square">
            <a:spAutoFit/>
          </a:bodyPr>
          <a:lstStyle/>
          <a:p>
            <a:pPr algn="ctr"/>
            <a:r>
              <a:rPr lang="fr-FR" sz="1600" u="sng" dirty="0" smtClean="0">
                <a:latin typeface="Arial" panose="020B0604020202020204" pitchFamily="34" charset="0"/>
                <a:cs typeface="Arial" panose="020B0604020202020204" pitchFamily="34" charset="0"/>
              </a:rPr>
              <a:t>Combien</a:t>
            </a:r>
            <a:r>
              <a:rPr lang="fr-FR" sz="1600" dirty="0" smtClean="0">
                <a:latin typeface="Arial" panose="020B0604020202020204" pitchFamily="34" charset="0"/>
                <a:cs typeface="Arial" panose="020B0604020202020204" pitchFamily="34" charset="0"/>
              </a:rPr>
              <a:t> de temps dure le JOUR ?</a:t>
            </a:r>
            <a:endParaRPr lang="fr-FR" sz="1600" dirty="0">
              <a:latin typeface="Arial" panose="020B0604020202020204" pitchFamily="34" charset="0"/>
              <a:cs typeface="Arial" panose="020B0604020202020204" pitchFamily="34" charset="0"/>
            </a:endParaRPr>
          </a:p>
        </p:txBody>
      </p:sp>
      <p:sp>
        <p:nvSpPr>
          <p:cNvPr id="13" name="Rectangle 12"/>
          <p:cNvSpPr/>
          <p:nvPr/>
        </p:nvSpPr>
        <p:spPr>
          <a:xfrm>
            <a:off x="1545516" y="2571750"/>
            <a:ext cx="2890852" cy="338554"/>
          </a:xfrm>
          <a:prstGeom prst="rect">
            <a:avLst/>
          </a:prstGeom>
        </p:spPr>
        <p:txBody>
          <a:bodyPr wrap="square">
            <a:spAutoFit/>
          </a:bodyPr>
          <a:lstStyle/>
          <a:p>
            <a:pPr algn="ctr"/>
            <a:r>
              <a:rPr lang="fr-FR" sz="1600" u="sng" dirty="0" smtClean="0">
                <a:latin typeface="Arial" panose="020B0604020202020204" pitchFamily="34" charset="0"/>
                <a:cs typeface="Arial" panose="020B0604020202020204" pitchFamily="34" charset="0"/>
              </a:rPr>
              <a:t>Quand</a:t>
            </a:r>
            <a:r>
              <a:rPr lang="fr-FR" sz="1600" dirty="0" smtClean="0">
                <a:latin typeface="Arial" panose="020B0604020202020204" pitchFamily="34" charset="0"/>
                <a:cs typeface="Arial" panose="020B0604020202020204" pitchFamily="34" charset="0"/>
              </a:rPr>
              <a:t> commence le MOIS ?</a:t>
            </a:r>
            <a:endParaRPr lang="fr-FR" sz="1600" dirty="0">
              <a:latin typeface="Arial" panose="020B0604020202020204" pitchFamily="34" charset="0"/>
              <a:cs typeface="Arial" panose="020B0604020202020204" pitchFamily="34" charset="0"/>
            </a:endParaRPr>
          </a:p>
        </p:txBody>
      </p:sp>
      <p:sp>
        <p:nvSpPr>
          <p:cNvPr id="16" name="Rectangle 15"/>
          <p:cNvSpPr/>
          <p:nvPr/>
        </p:nvSpPr>
        <p:spPr>
          <a:xfrm>
            <a:off x="5012432" y="3125228"/>
            <a:ext cx="3390805" cy="338554"/>
          </a:xfrm>
          <a:prstGeom prst="rect">
            <a:avLst/>
          </a:prstGeom>
        </p:spPr>
        <p:txBody>
          <a:bodyPr wrap="square">
            <a:spAutoFit/>
          </a:bodyPr>
          <a:lstStyle/>
          <a:p>
            <a:pPr algn="ctr"/>
            <a:r>
              <a:rPr lang="fr-FR" sz="1600" u="sng" dirty="0" smtClean="0">
                <a:latin typeface="Arial" panose="020B0604020202020204" pitchFamily="34" charset="0"/>
                <a:cs typeface="Arial" panose="020B0604020202020204" pitchFamily="34" charset="0"/>
              </a:rPr>
              <a:t>Combien</a:t>
            </a:r>
            <a:r>
              <a:rPr lang="fr-FR" sz="1600" dirty="0" smtClean="0">
                <a:latin typeface="Arial" panose="020B0604020202020204" pitchFamily="34" charset="0"/>
                <a:cs typeface="Arial" panose="020B0604020202020204" pitchFamily="34" charset="0"/>
              </a:rPr>
              <a:t> de temps dure le MOIS ?</a:t>
            </a:r>
            <a:endParaRPr lang="fr-FR" sz="1600" dirty="0">
              <a:latin typeface="Arial" panose="020B0604020202020204" pitchFamily="34" charset="0"/>
              <a:cs typeface="Arial" panose="020B0604020202020204" pitchFamily="34" charset="0"/>
            </a:endParaRPr>
          </a:p>
        </p:txBody>
      </p:sp>
      <p:sp>
        <p:nvSpPr>
          <p:cNvPr id="17" name="Rectangle 16"/>
          <p:cNvSpPr/>
          <p:nvPr/>
        </p:nvSpPr>
        <p:spPr>
          <a:xfrm>
            <a:off x="1545516" y="3677131"/>
            <a:ext cx="2890852" cy="338554"/>
          </a:xfrm>
          <a:prstGeom prst="rect">
            <a:avLst/>
          </a:prstGeom>
        </p:spPr>
        <p:txBody>
          <a:bodyPr wrap="square">
            <a:spAutoFit/>
          </a:bodyPr>
          <a:lstStyle/>
          <a:p>
            <a:pPr algn="ctr"/>
            <a:r>
              <a:rPr lang="fr-FR" sz="1600" u="sng" dirty="0" smtClean="0">
                <a:latin typeface="Arial" panose="020B0604020202020204" pitchFamily="34" charset="0"/>
                <a:cs typeface="Arial" panose="020B0604020202020204" pitchFamily="34" charset="0"/>
              </a:rPr>
              <a:t>Quand</a:t>
            </a:r>
            <a:r>
              <a:rPr lang="fr-FR" sz="1600" dirty="0" smtClean="0">
                <a:latin typeface="Arial" panose="020B0604020202020204" pitchFamily="34" charset="0"/>
                <a:cs typeface="Arial" panose="020B0604020202020204" pitchFamily="34" charset="0"/>
              </a:rPr>
              <a:t> commence l’ANNÉE ?</a:t>
            </a:r>
            <a:endParaRPr lang="fr-FR" sz="1600" dirty="0">
              <a:latin typeface="Arial" panose="020B0604020202020204" pitchFamily="34" charset="0"/>
              <a:cs typeface="Arial" panose="020B0604020202020204" pitchFamily="34" charset="0"/>
            </a:endParaRPr>
          </a:p>
        </p:txBody>
      </p:sp>
      <p:sp>
        <p:nvSpPr>
          <p:cNvPr id="18" name="Rectangle 17"/>
          <p:cNvSpPr/>
          <p:nvPr/>
        </p:nvSpPr>
        <p:spPr>
          <a:xfrm>
            <a:off x="5012432" y="4230609"/>
            <a:ext cx="3390805" cy="338554"/>
          </a:xfrm>
          <a:prstGeom prst="rect">
            <a:avLst/>
          </a:prstGeom>
        </p:spPr>
        <p:txBody>
          <a:bodyPr wrap="square">
            <a:spAutoFit/>
          </a:bodyPr>
          <a:lstStyle/>
          <a:p>
            <a:pPr algn="ctr"/>
            <a:r>
              <a:rPr lang="fr-FR" sz="1600" u="sng" dirty="0" smtClean="0">
                <a:latin typeface="Arial" panose="020B0604020202020204" pitchFamily="34" charset="0"/>
                <a:cs typeface="Arial" panose="020B0604020202020204" pitchFamily="34" charset="0"/>
              </a:rPr>
              <a:t>Combien</a:t>
            </a:r>
            <a:r>
              <a:rPr lang="fr-FR" sz="1600" dirty="0" smtClean="0">
                <a:latin typeface="Arial" panose="020B0604020202020204" pitchFamily="34" charset="0"/>
                <a:cs typeface="Arial" panose="020B0604020202020204" pitchFamily="34" charset="0"/>
              </a:rPr>
              <a:t> de temps dure l’ANNÉE ?</a:t>
            </a:r>
            <a:endParaRPr lang="fr-FR" sz="1600" dirty="0">
              <a:latin typeface="Arial" panose="020B0604020202020204" pitchFamily="34" charset="0"/>
              <a:cs typeface="Arial" panose="020B0604020202020204" pitchFamily="34" charset="0"/>
            </a:endParaRPr>
          </a:p>
        </p:txBody>
      </p:sp>
      <p:sp>
        <p:nvSpPr>
          <p:cNvPr id="11" name="Rectangle 10"/>
          <p:cNvSpPr/>
          <p:nvPr/>
        </p:nvSpPr>
        <p:spPr>
          <a:xfrm>
            <a:off x="2287931" y="628897"/>
            <a:ext cx="4558910" cy="338554"/>
          </a:xfrm>
          <a:prstGeom prst="rect">
            <a:avLst/>
          </a:prstGeom>
        </p:spPr>
        <p:txBody>
          <a:bodyPr wrap="square">
            <a:spAutoFit/>
          </a:bodyPr>
          <a:lstStyle/>
          <a:p>
            <a:pPr algn="ctr"/>
            <a:r>
              <a:rPr lang="fr-FR" sz="1600" dirty="0" smtClean="0">
                <a:latin typeface="Arial" panose="020B0604020202020204" pitchFamily="34" charset="0"/>
                <a:cs typeface="Arial" panose="020B0604020202020204" pitchFamily="34" charset="0"/>
              </a:rPr>
              <a:t>TOUT AU LONG DES PROCHAINES ÉTUDES :</a:t>
            </a:r>
            <a:endParaRPr lang="fr-FR"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2262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P spid="16" grpId="0"/>
      <p:bldP spid="17" grpId="0"/>
      <p:bldP spid="18"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
            <a:ext cx="9144000" cy="5143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Espace réservé du numéro de diapositive 4"/>
          <p:cNvSpPr>
            <a:spLocks noGrp="1"/>
          </p:cNvSpPr>
          <p:nvPr>
            <p:ph type="sldNum" sz="quarter" idx="12"/>
          </p:nvPr>
        </p:nvSpPr>
        <p:spPr/>
        <p:txBody>
          <a:bodyPr/>
          <a:lstStyle/>
          <a:p>
            <a:fld id="{98D6C185-7D06-44FC-AF34-DEB24118C82E}" type="slidenum">
              <a:rPr lang="fr-FR" smtClean="0"/>
              <a:t>26</a:t>
            </a:fld>
            <a:endParaRPr lang="fr-FR"/>
          </a:p>
        </p:txBody>
      </p:sp>
      <p:sp>
        <p:nvSpPr>
          <p:cNvPr id="7" name="Rectangle 6"/>
          <p:cNvSpPr/>
          <p:nvPr/>
        </p:nvSpPr>
        <p:spPr>
          <a:xfrm>
            <a:off x="0" y="2443516"/>
            <a:ext cx="2123728" cy="2708434"/>
          </a:xfrm>
          <a:prstGeom prst="rect">
            <a:avLst/>
          </a:prstGeom>
          <a:noFill/>
        </p:spPr>
        <p:txBody>
          <a:bodyPr wrap="square" lIns="91440" tIns="45720" rIns="91440" bIns="45720">
            <a:spAutoFit/>
          </a:bodyPr>
          <a:lstStyle/>
          <a:p>
            <a:r>
              <a:rPr lang="en-US" sz="3400" dirty="0" smtClean="0">
                <a:ln w="900" cmpd="sng">
                  <a:solidFill>
                    <a:schemeClr val="accent1">
                      <a:satMod val="190000"/>
                      <a:alpha val="55000"/>
                    </a:schemeClr>
                  </a:solidFill>
                  <a:prstDash val="solid"/>
                </a:ln>
                <a:solidFill>
                  <a:schemeClr val="bg1"/>
                </a:solidFill>
                <a:effectLst>
                  <a:outerShdw blurRad="38100" dist="38100" dir="2700000" algn="tl">
                    <a:srgbClr val="000000">
                      <a:alpha val="43137"/>
                    </a:srgbClr>
                  </a:outerShdw>
                </a:effectLst>
                <a:latin typeface="Segoe Print" pitchFamily="2" charset="0"/>
              </a:rPr>
              <a:t>La</a:t>
            </a:r>
          </a:p>
          <a:p>
            <a:r>
              <a:rPr lang="en-US" sz="3400" dirty="0" err="1">
                <a:ln w="900" cmpd="sng">
                  <a:solidFill>
                    <a:schemeClr val="accent1">
                      <a:satMod val="190000"/>
                      <a:alpha val="55000"/>
                    </a:schemeClr>
                  </a:solidFill>
                  <a:prstDash val="solid"/>
                </a:ln>
                <a:solidFill>
                  <a:schemeClr val="bg1"/>
                </a:solidFill>
                <a:effectLst>
                  <a:outerShdw blurRad="38100" dist="38100" dir="2700000" algn="tl">
                    <a:srgbClr val="000000">
                      <a:alpha val="43137"/>
                    </a:srgbClr>
                  </a:outerShdw>
                </a:effectLst>
                <a:latin typeface="Segoe Print" pitchFamily="2" charset="0"/>
              </a:rPr>
              <a:t>p</a:t>
            </a:r>
            <a:r>
              <a:rPr lang="en-US" sz="3400" dirty="0" err="1" smtClean="0">
                <a:ln w="900" cmpd="sng">
                  <a:solidFill>
                    <a:schemeClr val="accent1">
                      <a:satMod val="190000"/>
                      <a:alpha val="55000"/>
                    </a:schemeClr>
                  </a:solidFill>
                  <a:prstDash val="solid"/>
                </a:ln>
                <a:solidFill>
                  <a:schemeClr val="bg1"/>
                </a:solidFill>
                <a:effectLst>
                  <a:outerShdw blurRad="38100" dist="38100" dir="2700000" algn="tl">
                    <a:srgbClr val="000000">
                      <a:alpha val="43137"/>
                    </a:srgbClr>
                  </a:outerShdw>
                </a:effectLst>
                <a:latin typeface="Segoe Print" pitchFamily="2" charset="0"/>
              </a:rPr>
              <a:t>arfaite</a:t>
            </a:r>
            <a:endParaRPr lang="en-US" sz="3400" dirty="0">
              <a:ln w="900" cmpd="sng">
                <a:solidFill>
                  <a:schemeClr val="accent1">
                    <a:satMod val="190000"/>
                    <a:alpha val="55000"/>
                  </a:schemeClr>
                </a:solidFill>
                <a:prstDash val="solid"/>
              </a:ln>
              <a:solidFill>
                <a:schemeClr val="bg1"/>
              </a:solidFill>
              <a:effectLst>
                <a:outerShdw blurRad="38100" dist="38100" dir="2700000" algn="tl">
                  <a:srgbClr val="000000">
                    <a:alpha val="43137"/>
                  </a:srgbClr>
                </a:outerShdw>
              </a:effectLst>
              <a:latin typeface="Segoe Print" pitchFamily="2" charset="0"/>
            </a:endParaRPr>
          </a:p>
          <a:p>
            <a:r>
              <a:rPr lang="en-US" sz="3400" dirty="0" err="1">
                <a:ln w="900" cmpd="sng">
                  <a:solidFill>
                    <a:schemeClr val="accent1">
                      <a:satMod val="190000"/>
                      <a:alpha val="55000"/>
                    </a:schemeClr>
                  </a:solidFill>
                  <a:prstDash val="solid"/>
                </a:ln>
                <a:solidFill>
                  <a:schemeClr val="bg1"/>
                </a:solidFill>
                <a:effectLst>
                  <a:outerShdw blurRad="38100" dist="38100" dir="2700000" algn="tl">
                    <a:srgbClr val="000000">
                      <a:alpha val="43137"/>
                    </a:srgbClr>
                  </a:outerShdw>
                </a:effectLst>
                <a:latin typeface="Segoe Print" pitchFamily="2" charset="0"/>
              </a:rPr>
              <a:t>c</a:t>
            </a:r>
            <a:r>
              <a:rPr lang="en-US" sz="3400" dirty="0" err="1" smtClean="0">
                <a:ln w="900" cmpd="sng">
                  <a:solidFill>
                    <a:schemeClr val="accent1">
                      <a:satMod val="190000"/>
                      <a:alpha val="55000"/>
                    </a:schemeClr>
                  </a:solidFill>
                  <a:prstDash val="solid"/>
                </a:ln>
                <a:solidFill>
                  <a:schemeClr val="bg1"/>
                </a:solidFill>
                <a:effectLst>
                  <a:outerShdw blurRad="38100" dist="38100" dir="2700000" algn="tl">
                    <a:srgbClr val="000000">
                      <a:alpha val="43137"/>
                    </a:srgbClr>
                  </a:outerShdw>
                </a:effectLst>
                <a:latin typeface="Segoe Print" pitchFamily="2" charset="0"/>
              </a:rPr>
              <a:t>réation</a:t>
            </a:r>
            <a:endParaRPr lang="en-US" sz="3400" dirty="0">
              <a:ln w="900" cmpd="sng">
                <a:solidFill>
                  <a:schemeClr val="accent1">
                    <a:satMod val="190000"/>
                    <a:alpha val="55000"/>
                  </a:schemeClr>
                </a:solidFill>
                <a:prstDash val="solid"/>
              </a:ln>
              <a:solidFill>
                <a:schemeClr val="bg1"/>
              </a:solidFill>
              <a:effectLst>
                <a:outerShdw blurRad="38100" dist="38100" dir="2700000" algn="tl">
                  <a:srgbClr val="000000">
                    <a:alpha val="43137"/>
                  </a:srgbClr>
                </a:outerShdw>
              </a:effectLst>
              <a:latin typeface="Segoe Print" pitchFamily="2" charset="0"/>
            </a:endParaRPr>
          </a:p>
          <a:p>
            <a:r>
              <a:rPr lang="en-US" sz="3400" dirty="0">
                <a:ln w="900" cmpd="sng">
                  <a:solidFill>
                    <a:schemeClr val="accent1">
                      <a:satMod val="190000"/>
                      <a:alpha val="55000"/>
                    </a:schemeClr>
                  </a:solidFill>
                  <a:prstDash val="solid"/>
                </a:ln>
                <a:solidFill>
                  <a:schemeClr val="bg1"/>
                </a:solidFill>
                <a:effectLst>
                  <a:outerShdw blurRad="38100" dist="38100" dir="2700000" algn="tl">
                    <a:srgbClr val="000000">
                      <a:alpha val="43137"/>
                    </a:srgbClr>
                  </a:outerShdw>
                </a:effectLst>
                <a:latin typeface="Segoe Print" pitchFamily="2" charset="0"/>
              </a:rPr>
              <a:t>d</a:t>
            </a:r>
            <a:r>
              <a:rPr lang="en-US" sz="3400" dirty="0" smtClean="0">
                <a:ln w="900" cmpd="sng">
                  <a:solidFill>
                    <a:schemeClr val="accent1">
                      <a:satMod val="190000"/>
                      <a:alpha val="55000"/>
                    </a:schemeClr>
                  </a:solidFill>
                  <a:prstDash val="solid"/>
                </a:ln>
                <a:solidFill>
                  <a:schemeClr val="bg1"/>
                </a:solidFill>
                <a:effectLst>
                  <a:outerShdw blurRad="38100" dist="38100" dir="2700000" algn="tl">
                    <a:srgbClr val="000000">
                      <a:alpha val="43137"/>
                    </a:srgbClr>
                  </a:outerShdw>
                </a:effectLst>
                <a:latin typeface="Segoe Print" pitchFamily="2" charset="0"/>
              </a:rPr>
              <a:t>e</a:t>
            </a:r>
          </a:p>
          <a:p>
            <a:r>
              <a:rPr lang="en-US" sz="3400" dirty="0" smtClean="0">
                <a:ln w="900" cmpd="sng">
                  <a:solidFill>
                    <a:schemeClr val="accent1">
                      <a:satMod val="190000"/>
                      <a:alpha val="55000"/>
                    </a:schemeClr>
                  </a:solidFill>
                  <a:prstDash val="solid"/>
                </a:ln>
                <a:solidFill>
                  <a:schemeClr val="bg1"/>
                </a:solidFill>
                <a:effectLst>
                  <a:outerShdw blurRad="38100" dist="38100" dir="2700000" algn="tl">
                    <a:srgbClr val="000000">
                      <a:alpha val="43137"/>
                    </a:srgbClr>
                  </a:outerShdw>
                </a:effectLst>
                <a:latin typeface="Segoe Print" pitchFamily="2" charset="0"/>
              </a:rPr>
              <a:t>Yahuah</a:t>
            </a:r>
            <a:endParaRPr lang="en-US" sz="3400" dirty="0">
              <a:ln w="900" cmpd="sng">
                <a:solidFill>
                  <a:schemeClr val="accent1">
                    <a:satMod val="190000"/>
                    <a:alpha val="55000"/>
                  </a:schemeClr>
                </a:solidFill>
                <a:prstDash val="solid"/>
              </a:ln>
              <a:solidFill>
                <a:schemeClr val="bg1"/>
              </a:solidFill>
              <a:effectLst>
                <a:outerShdw blurRad="38100" dist="38100" dir="2700000" algn="tl">
                  <a:srgbClr val="000000">
                    <a:alpha val="43137"/>
                  </a:srgbClr>
                </a:outerShdw>
              </a:effectLst>
              <a:latin typeface="Segoe Print" pitchFamily="2" charset="0"/>
            </a:endParaRPr>
          </a:p>
        </p:txBody>
      </p:sp>
    </p:spTree>
    <p:extLst>
      <p:ext uri="{BB962C8B-B14F-4D97-AF65-F5344CB8AC3E}">
        <p14:creationId xmlns:p14="http://schemas.microsoft.com/office/powerpoint/2010/main" val="383811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out)">
                                      <p:cBhvr>
                                        <p:cTn id="7" dur="2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REE HD video backgrounds – abstract animated white silver background.mpe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
        <p:nvSpPr>
          <p:cNvPr id="4" name="Rectangle 3"/>
          <p:cNvSpPr/>
          <p:nvPr/>
        </p:nvSpPr>
        <p:spPr>
          <a:xfrm>
            <a:off x="1428979" y="3605920"/>
            <a:ext cx="7608935" cy="646331"/>
          </a:xfrm>
          <a:prstGeom prst="rect">
            <a:avLst/>
          </a:prstGeom>
          <a:noFill/>
        </p:spPr>
        <p:txBody>
          <a:bodyPr wrap="square" lIns="91440" tIns="45720" rIns="91440" bIns="45720">
            <a:spAutoFit/>
          </a:bodyPr>
          <a:lstStyle/>
          <a:p>
            <a:pPr algn="ctr"/>
            <a:r>
              <a:rPr lang="en-US" sz="3600" dirty="0" smtClean="0">
                <a:ln w="900" cmpd="sng">
                  <a:solidFill>
                    <a:schemeClr val="accent1">
                      <a:satMod val="190000"/>
                      <a:alpha val="55000"/>
                    </a:schemeClr>
                  </a:solidFill>
                  <a:prstDash val="solid"/>
                </a:ln>
                <a:solidFill>
                  <a:srgbClr val="FFFF00"/>
                </a:solidFill>
                <a:effectLst>
                  <a:outerShdw blurRad="38100" dist="38100" dir="2700000" algn="tl">
                    <a:srgbClr val="000000">
                      <a:alpha val="43137"/>
                    </a:srgbClr>
                  </a:outerShdw>
                </a:effectLst>
                <a:latin typeface="Segoe Print" pitchFamily="2" charset="0"/>
              </a:rPr>
              <a:t>calendrier.alliance@gmail.com</a:t>
            </a:r>
            <a:endParaRPr lang="en-US" sz="3600" dirty="0">
              <a:ln w="900" cmpd="sng">
                <a:solidFill>
                  <a:schemeClr val="accent1">
                    <a:satMod val="190000"/>
                    <a:alpha val="55000"/>
                  </a:schemeClr>
                </a:solidFill>
                <a:prstDash val="solid"/>
              </a:ln>
              <a:solidFill>
                <a:srgbClr val="FFFF00"/>
              </a:solidFill>
              <a:effectLst>
                <a:outerShdw blurRad="38100" dist="38100" dir="2700000" algn="tl">
                  <a:srgbClr val="000000">
                    <a:alpha val="43137"/>
                  </a:srgbClr>
                </a:outerShdw>
              </a:effectLst>
              <a:latin typeface="Segoe Print" pitchFamily="2" charset="0"/>
            </a:endParaRPr>
          </a:p>
        </p:txBody>
      </p:sp>
      <p:sp>
        <p:nvSpPr>
          <p:cNvPr id="5" name="Rectangle 4"/>
          <p:cNvSpPr/>
          <p:nvPr/>
        </p:nvSpPr>
        <p:spPr>
          <a:xfrm>
            <a:off x="251519" y="1413910"/>
            <a:ext cx="8640960" cy="1200329"/>
          </a:xfrm>
          <a:prstGeom prst="rect">
            <a:avLst/>
          </a:prstGeom>
          <a:noFill/>
        </p:spPr>
        <p:txBody>
          <a:bodyPr wrap="square" lIns="91440" tIns="45720" rIns="91440" bIns="45720">
            <a:spAutoFit/>
          </a:bodyPr>
          <a:lstStyle/>
          <a:p>
            <a:pPr algn="ctr"/>
            <a:r>
              <a:rPr lang="en-US" sz="3600" b="1" dirty="0" err="1" smtClean="0">
                <a:ln w="900" cmpd="sng">
                  <a:solidFill>
                    <a:schemeClr val="accent1">
                      <a:satMod val="190000"/>
                      <a:alpha val="55000"/>
                    </a:schemeClr>
                  </a:solidFill>
                  <a:prstDash val="solid"/>
                </a:ln>
                <a:solidFill>
                  <a:srgbClr val="FFFF00"/>
                </a:solidFill>
                <a:effectLst>
                  <a:outerShdw blurRad="38100" dist="38100" dir="2700000" algn="tl">
                    <a:srgbClr val="000000">
                      <a:alpha val="43137"/>
                    </a:srgbClr>
                  </a:outerShdw>
                </a:effectLst>
                <a:latin typeface="Segoe Print" pitchFamily="2" charset="0"/>
              </a:rPr>
              <a:t>Vous</a:t>
            </a:r>
            <a:r>
              <a:rPr lang="en-US" sz="3600" b="1" dirty="0" smtClean="0">
                <a:ln w="900" cmpd="sng">
                  <a:solidFill>
                    <a:schemeClr val="accent1">
                      <a:satMod val="190000"/>
                      <a:alpha val="55000"/>
                    </a:schemeClr>
                  </a:solidFill>
                  <a:prstDash val="solid"/>
                </a:ln>
                <a:solidFill>
                  <a:srgbClr val="FFFF00"/>
                </a:solidFill>
                <a:effectLst>
                  <a:outerShdw blurRad="38100" dist="38100" dir="2700000" algn="tl">
                    <a:srgbClr val="000000">
                      <a:alpha val="43137"/>
                    </a:srgbClr>
                  </a:outerShdw>
                </a:effectLst>
                <a:latin typeface="Segoe Print" pitchFamily="2" charset="0"/>
              </a:rPr>
              <a:t> </a:t>
            </a:r>
            <a:r>
              <a:rPr lang="en-US" sz="3600" b="1" dirty="0" err="1" smtClean="0">
                <a:ln w="900" cmpd="sng">
                  <a:solidFill>
                    <a:schemeClr val="accent1">
                      <a:satMod val="190000"/>
                      <a:alpha val="55000"/>
                    </a:schemeClr>
                  </a:solidFill>
                  <a:prstDash val="solid"/>
                </a:ln>
                <a:solidFill>
                  <a:srgbClr val="FFFF00"/>
                </a:solidFill>
                <a:effectLst>
                  <a:outerShdw blurRad="38100" dist="38100" dir="2700000" algn="tl">
                    <a:srgbClr val="000000">
                      <a:alpha val="43137"/>
                    </a:srgbClr>
                  </a:outerShdw>
                </a:effectLst>
                <a:latin typeface="Segoe Print" pitchFamily="2" charset="0"/>
              </a:rPr>
              <a:t>pouvez</a:t>
            </a:r>
            <a:r>
              <a:rPr lang="en-US" sz="3600" b="1" dirty="0" smtClean="0">
                <a:ln w="900" cmpd="sng">
                  <a:solidFill>
                    <a:schemeClr val="accent1">
                      <a:satMod val="190000"/>
                      <a:alpha val="55000"/>
                    </a:schemeClr>
                  </a:solidFill>
                  <a:prstDash val="solid"/>
                </a:ln>
                <a:solidFill>
                  <a:srgbClr val="FFFF00"/>
                </a:solidFill>
                <a:effectLst>
                  <a:outerShdw blurRad="38100" dist="38100" dir="2700000" algn="tl">
                    <a:srgbClr val="000000">
                      <a:alpha val="43137"/>
                    </a:srgbClr>
                  </a:outerShdw>
                </a:effectLst>
                <a:latin typeface="Segoe Print" pitchFamily="2" charset="0"/>
              </a:rPr>
              <a:t> nous </a:t>
            </a:r>
            <a:r>
              <a:rPr lang="en-US" sz="3600" b="1" dirty="0" err="1" smtClean="0">
                <a:ln w="900" cmpd="sng">
                  <a:solidFill>
                    <a:schemeClr val="accent1">
                      <a:satMod val="190000"/>
                      <a:alpha val="55000"/>
                    </a:schemeClr>
                  </a:solidFill>
                  <a:prstDash val="solid"/>
                </a:ln>
                <a:solidFill>
                  <a:srgbClr val="FFFF00"/>
                </a:solidFill>
                <a:effectLst>
                  <a:outerShdw blurRad="38100" dist="38100" dir="2700000" algn="tl">
                    <a:srgbClr val="000000">
                      <a:alpha val="43137"/>
                    </a:srgbClr>
                  </a:outerShdw>
                </a:effectLst>
                <a:latin typeface="Segoe Print" pitchFamily="2" charset="0"/>
              </a:rPr>
              <a:t>adresser</a:t>
            </a:r>
            <a:r>
              <a:rPr lang="en-US" sz="3600" b="1" dirty="0">
                <a:ln w="900" cmpd="sng">
                  <a:solidFill>
                    <a:schemeClr val="accent1">
                      <a:satMod val="190000"/>
                      <a:alpha val="55000"/>
                    </a:schemeClr>
                  </a:solidFill>
                  <a:prstDash val="solid"/>
                </a:ln>
                <a:solidFill>
                  <a:srgbClr val="FFFF00"/>
                </a:solidFill>
                <a:effectLst>
                  <a:outerShdw blurRad="38100" dist="38100" dir="2700000" algn="tl">
                    <a:srgbClr val="000000">
                      <a:alpha val="43137"/>
                    </a:srgbClr>
                  </a:outerShdw>
                </a:effectLst>
                <a:latin typeface="Segoe Print" pitchFamily="2" charset="0"/>
              </a:rPr>
              <a:t> </a:t>
            </a:r>
            <a:r>
              <a:rPr lang="en-US" sz="3600" b="1" dirty="0" err="1" smtClean="0">
                <a:ln w="900" cmpd="sng">
                  <a:solidFill>
                    <a:schemeClr val="accent1">
                      <a:satMod val="190000"/>
                      <a:alpha val="55000"/>
                    </a:schemeClr>
                  </a:solidFill>
                  <a:prstDash val="solid"/>
                </a:ln>
                <a:solidFill>
                  <a:srgbClr val="FFFF00"/>
                </a:solidFill>
                <a:effectLst>
                  <a:outerShdw blurRad="38100" dist="38100" dir="2700000" algn="tl">
                    <a:srgbClr val="000000">
                      <a:alpha val="43137"/>
                    </a:srgbClr>
                  </a:outerShdw>
                </a:effectLst>
                <a:latin typeface="Segoe Print" pitchFamily="2" charset="0"/>
              </a:rPr>
              <a:t>vos</a:t>
            </a:r>
            <a:r>
              <a:rPr lang="en-US" sz="3600" b="1" dirty="0" smtClean="0">
                <a:ln w="900" cmpd="sng">
                  <a:solidFill>
                    <a:schemeClr val="accent1">
                      <a:satMod val="190000"/>
                      <a:alpha val="55000"/>
                    </a:schemeClr>
                  </a:solidFill>
                  <a:prstDash val="solid"/>
                </a:ln>
                <a:solidFill>
                  <a:srgbClr val="FFFF00"/>
                </a:solidFill>
                <a:effectLst>
                  <a:outerShdw blurRad="38100" dist="38100" dir="2700000" algn="tl">
                    <a:srgbClr val="000000">
                      <a:alpha val="43137"/>
                    </a:srgbClr>
                  </a:outerShdw>
                </a:effectLst>
                <a:latin typeface="Segoe Print" pitchFamily="2" charset="0"/>
              </a:rPr>
              <a:t> questions/</a:t>
            </a:r>
            <a:r>
              <a:rPr lang="en-US" sz="3600" b="1" dirty="0" err="1" smtClean="0">
                <a:ln w="900" cmpd="sng">
                  <a:solidFill>
                    <a:schemeClr val="accent1">
                      <a:satMod val="190000"/>
                      <a:alpha val="55000"/>
                    </a:schemeClr>
                  </a:solidFill>
                  <a:prstDash val="solid"/>
                </a:ln>
                <a:solidFill>
                  <a:srgbClr val="FFFF00"/>
                </a:solidFill>
                <a:effectLst>
                  <a:outerShdw blurRad="38100" dist="38100" dir="2700000" algn="tl">
                    <a:srgbClr val="000000">
                      <a:alpha val="43137"/>
                    </a:srgbClr>
                  </a:outerShdw>
                </a:effectLst>
                <a:latin typeface="Segoe Print" pitchFamily="2" charset="0"/>
              </a:rPr>
              <a:t>commentaires</a:t>
            </a:r>
            <a:r>
              <a:rPr lang="en-US" sz="3600" b="1" dirty="0" smtClean="0">
                <a:ln w="900" cmpd="sng">
                  <a:solidFill>
                    <a:schemeClr val="accent1">
                      <a:satMod val="190000"/>
                      <a:alpha val="55000"/>
                    </a:schemeClr>
                  </a:solidFill>
                  <a:prstDash val="solid"/>
                </a:ln>
                <a:solidFill>
                  <a:srgbClr val="FFFF00"/>
                </a:solidFill>
                <a:effectLst>
                  <a:outerShdw blurRad="38100" dist="38100" dir="2700000" algn="tl">
                    <a:srgbClr val="000000">
                      <a:alpha val="43137"/>
                    </a:srgbClr>
                  </a:outerShdw>
                </a:effectLst>
                <a:latin typeface="Segoe Print" pitchFamily="2" charset="0"/>
              </a:rPr>
              <a:t> à:</a:t>
            </a:r>
            <a:endParaRPr lang="en-US" sz="3600" b="1" dirty="0">
              <a:ln w="900" cmpd="sng">
                <a:solidFill>
                  <a:schemeClr val="accent1">
                    <a:satMod val="190000"/>
                    <a:alpha val="55000"/>
                  </a:schemeClr>
                </a:solidFill>
                <a:prstDash val="solid"/>
              </a:ln>
              <a:solidFill>
                <a:srgbClr val="FFFF00"/>
              </a:solidFill>
              <a:effectLst>
                <a:outerShdw blurRad="38100" dist="38100" dir="2700000" algn="tl">
                  <a:srgbClr val="000000">
                    <a:alpha val="43137"/>
                  </a:srgbClr>
                </a:outerShdw>
              </a:effectLst>
              <a:latin typeface="Segoe Print" pitchFamily="2" charset="0"/>
            </a:endParaRPr>
          </a:p>
        </p:txBody>
      </p:sp>
      <p:pic>
        <p:nvPicPr>
          <p:cNvPr id="6" name="Picture 2" descr="C:\Users\Rae\Desktop\Grammar Art\email mouse bes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7899" y="3400797"/>
            <a:ext cx="1176041" cy="851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4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0400" fill="hold"/>
                                        <p:tgtEl>
                                          <p:spTgt spid="3"/>
                                        </p:tgtEl>
                                      </p:cBhvr>
                                    </p:cmd>
                                  </p:childTnLst>
                                </p:cTn>
                              </p:par>
                              <p:par>
                                <p:cTn id="7" presetID="42" presetClass="entr" presetSubtype="0" fill="hold" grpId="0" nodeType="withEffect">
                                  <p:stCondLst>
                                    <p:cond delay="100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1500"/>
                                        <p:tgtEl>
                                          <p:spTgt spid="5"/>
                                        </p:tgtEl>
                                      </p:cBhvr>
                                    </p:animEffect>
                                    <p:anim calcmode="lin" valueType="num">
                                      <p:cBhvr>
                                        <p:cTn id="10" dur="1500" fill="hold"/>
                                        <p:tgtEl>
                                          <p:spTgt spid="5"/>
                                        </p:tgtEl>
                                        <p:attrNameLst>
                                          <p:attrName>ppt_x</p:attrName>
                                        </p:attrNameLst>
                                      </p:cBhvr>
                                      <p:tavLst>
                                        <p:tav tm="0">
                                          <p:val>
                                            <p:strVal val="#ppt_x"/>
                                          </p:val>
                                        </p:tav>
                                        <p:tav tm="100000">
                                          <p:val>
                                            <p:strVal val="#ppt_x"/>
                                          </p:val>
                                        </p:tav>
                                      </p:tavLst>
                                    </p:anim>
                                    <p:anim calcmode="lin" valueType="num">
                                      <p:cBhvr>
                                        <p:cTn id="11" dur="1500" fill="hold"/>
                                        <p:tgtEl>
                                          <p:spTgt spid="5"/>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100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500"/>
                                        <p:tgtEl>
                                          <p:spTgt spid="6"/>
                                        </p:tgtEl>
                                      </p:cBhvr>
                                    </p:animEffect>
                                    <p:anim calcmode="lin" valueType="num">
                                      <p:cBhvr>
                                        <p:cTn id="15" dur="1500" fill="hold"/>
                                        <p:tgtEl>
                                          <p:spTgt spid="6"/>
                                        </p:tgtEl>
                                        <p:attrNameLst>
                                          <p:attrName>ppt_x</p:attrName>
                                        </p:attrNameLst>
                                      </p:cBhvr>
                                      <p:tavLst>
                                        <p:tav tm="0">
                                          <p:val>
                                            <p:strVal val="#ppt_x"/>
                                          </p:val>
                                        </p:tav>
                                        <p:tav tm="100000">
                                          <p:val>
                                            <p:strVal val="#ppt_x"/>
                                          </p:val>
                                        </p:tav>
                                      </p:tavLst>
                                    </p:anim>
                                    <p:anim calcmode="lin" valueType="num">
                                      <p:cBhvr>
                                        <p:cTn id="16" dur="15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100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500"/>
                                        <p:tgtEl>
                                          <p:spTgt spid="4"/>
                                        </p:tgtEl>
                                      </p:cBhvr>
                                    </p:animEffect>
                                    <p:anim calcmode="lin" valueType="num">
                                      <p:cBhvr>
                                        <p:cTn id="20" dur="1500" fill="hold"/>
                                        <p:tgtEl>
                                          <p:spTgt spid="4"/>
                                        </p:tgtEl>
                                        <p:attrNameLst>
                                          <p:attrName>ppt_x</p:attrName>
                                        </p:attrNameLst>
                                      </p:cBhvr>
                                      <p:tavLst>
                                        <p:tav tm="0">
                                          <p:val>
                                            <p:strVal val="#ppt_x"/>
                                          </p:val>
                                        </p:tav>
                                        <p:tav tm="100000">
                                          <p:val>
                                            <p:strVal val="#ppt_x"/>
                                          </p:val>
                                        </p:tav>
                                      </p:tavLst>
                                    </p:anim>
                                    <p:anim calcmode="lin" valueType="num">
                                      <p:cBhvr>
                                        <p:cTn id="21" dur="1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3"/>
                </p:tgtEl>
              </p:cMediaNode>
            </p:video>
          </p:childTnLst>
        </p:cTn>
      </p:par>
    </p:tnLst>
    <p:bldLst>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28" y="0"/>
            <a:ext cx="9153228"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Espace réservé du numéro de diapositive 4"/>
          <p:cNvSpPr>
            <a:spLocks noGrp="1"/>
          </p:cNvSpPr>
          <p:nvPr>
            <p:ph type="sldNum" sz="quarter" idx="12"/>
          </p:nvPr>
        </p:nvSpPr>
        <p:spPr/>
        <p:txBody>
          <a:bodyPr/>
          <a:lstStyle/>
          <a:p>
            <a:fld id="{98D6C185-7D06-44FC-AF34-DEB24118C82E}" type="slidenum">
              <a:rPr lang="fr-FR" smtClean="0"/>
              <a:t>3</a:t>
            </a:fld>
            <a:endParaRPr lang="fr-FR" dirty="0"/>
          </a:p>
        </p:txBody>
      </p:sp>
      <p:sp>
        <p:nvSpPr>
          <p:cNvPr id="2" name="Rectangle 1"/>
          <p:cNvSpPr/>
          <p:nvPr/>
        </p:nvSpPr>
        <p:spPr>
          <a:xfrm>
            <a:off x="467544" y="267494"/>
            <a:ext cx="8352928" cy="584775"/>
          </a:xfrm>
          <a:prstGeom prst="rect">
            <a:avLst/>
          </a:prstGeom>
        </p:spPr>
        <p:txBody>
          <a:bodyPr wrap="square">
            <a:spAutoFit/>
          </a:bodyPr>
          <a:lstStyle/>
          <a:p>
            <a:pPr algn="just"/>
            <a:r>
              <a:rPr lang="fr-FR" sz="1600" dirty="0">
                <a:latin typeface="Arial" panose="020B0604020202020204" pitchFamily="34" charset="0"/>
                <a:cs typeface="Arial" panose="020B0604020202020204" pitchFamily="34" charset="0"/>
              </a:rPr>
              <a:t>Genèse chapitre 1 nous enseigne que la </a:t>
            </a:r>
            <a:r>
              <a:rPr lang="fr-FR" sz="1600" dirty="0">
                <a:solidFill>
                  <a:srgbClr val="FF3300"/>
                </a:solidFill>
                <a:latin typeface="Arial" panose="020B0604020202020204" pitchFamily="34" charset="0"/>
                <a:cs typeface="Arial" panose="020B0604020202020204" pitchFamily="34" charset="0"/>
              </a:rPr>
              <a:t>lumière</a:t>
            </a:r>
            <a:r>
              <a:rPr lang="fr-FR" sz="1600" dirty="0">
                <a:latin typeface="Arial" panose="020B0604020202020204" pitchFamily="34" charset="0"/>
                <a:cs typeface="Arial" panose="020B0604020202020204" pitchFamily="34" charset="0"/>
              </a:rPr>
              <a:t> était présente avant le concept de jour/nuit.</a:t>
            </a:r>
          </a:p>
        </p:txBody>
      </p:sp>
      <p:sp>
        <p:nvSpPr>
          <p:cNvPr id="3" name="Rectangle 2"/>
          <p:cNvSpPr/>
          <p:nvPr/>
        </p:nvSpPr>
        <p:spPr>
          <a:xfrm>
            <a:off x="482227" y="871221"/>
            <a:ext cx="8628027" cy="584775"/>
          </a:xfrm>
          <a:prstGeom prst="rect">
            <a:avLst/>
          </a:prstGeom>
        </p:spPr>
        <p:txBody>
          <a:bodyPr wrap="square">
            <a:spAutoFit/>
          </a:bodyPr>
          <a:lstStyle/>
          <a:p>
            <a:r>
              <a:rPr lang="fr-FR" sz="1600" dirty="0">
                <a:latin typeface="Arial" panose="020B0604020202020204" pitchFamily="34" charset="0"/>
                <a:cs typeface="Arial" panose="020B0604020202020204" pitchFamily="34" charset="0"/>
              </a:rPr>
              <a:t>Nous trouvons un fil conducteur de la </a:t>
            </a:r>
            <a:r>
              <a:rPr lang="fr-FR" sz="1600" dirty="0">
                <a:solidFill>
                  <a:srgbClr val="FF3300"/>
                </a:solidFill>
                <a:latin typeface="Arial" panose="020B0604020202020204" pitchFamily="34" charset="0"/>
                <a:cs typeface="Arial" panose="020B0604020202020204" pitchFamily="34" charset="0"/>
              </a:rPr>
              <a:t>lumière</a:t>
            </a:r>
            <a:r>
              <a:rPr lang="fr-FR" sz="1600" dirty="0">
                <a:latin typeface="Arial" panose="020B0604020202020204" pitchFamily="34" charset="0"/>
                <a:cs typeface="Arial" panose="020B0604020202020204" pitchFamily="34" charset="0"/>
              </a:rPr>
              <a:t> tout au long des saintes écritures de Genèse à Apocalypse :</a:t>
            </a:r>
          </a:p>
        </p:txBody>
      </p:sp>
      <p:sp>
        <p:nvSpPr>
          <p:cNvPr id="4" name="Rectangle 3"/>
          <p:cNvSpPr/>
          <p:nvPr/>
        </p:nvSpPr>
        <p:spPr>
          <a:xfrm>
            <a:off x="467543" y="1563638"/>
            <a:ext cx="8628027" cy="338554"/>
          </a:xfrm>
          <a:prstGeom prst="rect">
            <a:avLst/>
          </a:prstGeom>
        </p:spPr>
        <p:txBody>
          <a:bodyPr wrap="square">
            <a:spAutoFit/>
          </a:bodyPr>
          <a:lstStyle/>
          <a:p>
            <a:r>
              <a:rPr lang="fr-FR" sz="1600" dirty="0">
                <a:latin typeface="Arial" panose="020B0604020202020204" pitchFamily="34" charset="0"/>
                <a:cs typeface="Arial" panose="020B0604020202020204" pitchFamily="34" charset="0"/>
              </a:rPr>
              <a:t>Genèse 1.3 : « Et YHWH dit: Que la </a:t>
            </a:r>
            <a:r>
              <a:rPr lang="fr-FR" sz="1600" dirty="0">
                <a:solidFill>
                  <a:srgbClr val="FF3300"/>
                </a:solidFill>
                <a:latin typeface="Arial" panose="020B0604020202020204" pitchFamily="34" charset="0"/>
                <a:cs typeface="Arial" panose="020B0604020202020204" pitchFamily="34" charset="0"/>
              </a:rPr>
              <a:t>lumière</a:t>
            </a:r>
            <a:r>
              <a:rPr lang="fr-FR" sz="1600" dirty="0">
                <a:latin typeface="Arial" panose="020B0604020202020204" pitchFamily="34" charset="0"/>
                <a:cs typeface="Arial" panose="020B0604020202020204" pitchFamily="34" charset="0"/>
              </a:rPr>
              <a:t> soit; et la </a:t>
            </a:r>
            <a:r>
              <a:rPr lang="fr-FR" sz="1600" dirty="0">
                <a:solidFill>
                  <a:srgbClr val="FF3300"/>
                </a:solidFill>
                <a:latin typeface="Arial" panose="020B0604020202020204" pitchFamily="34" charset="0"/>
                <a:cs typeface="Arial" panose="020B0604020202020204" pitchFamily="34" charset="0"/>
              </a:rPr>
              <a:t>lumière</a:t>
            </a:r>
            <a:r>
              <a:rPr lang="fr-FR" sz="1600" dirty="0">
                <a:latin typeface="Arial" panose="020B0604020202020204" pitchFamily="34" charset="0"/>
                <a:cs typeface="Arial" panose="020B0604020202020204" pitchFamily="34" charset="0"/>
              </a:rPr>
              <a:t> fut. »</a:t>
            </a:r>
          </a:p>
        </p:txBody>
      </p:sp>
      <p:sp>
        <p:nvSpPr>
          <p:cNvPr id="6" name="Rectangle 5"/>
          <p:cNvSpPr/>
          <p:nvPr/>
        </p:nvSpPr>
        <p:spPr>
          <a:xfrm>
            <a:off x="467543" y="1986975"/>
            <a:ext cx="8338246" cy="584775"/>
          </a:xfrm>
          <a:prstGeom prst="rect">
            <a:avLst/>
          </a:prstGeom>
        </p:spPr>
        <p:txBody>
          <a:bodyPr wrap="square">
            <a:spAutoFit/>
          </a:bodyPr>
          <a:lstStyle/>
          <a:p>
            <a:r>
              <a:rPr lang="fr-FR" sz="1600" dirty="0">
                <a:latin typeface="Arial" panose="020B0604020202020204" pitchFamily="34" charset="0"/>
                <a:cs typeface="Arial" panose="020B0604020202020204" pitchFamily="34" charset="0"/>
              </a:rPr>
              <a:t>Apocalypse 21.23 : « Et la ville n'a pas besoin du soleil, ni de la lune, pour l'éclairer; car la gloire de YHWH l'éclaire, et l'Agneau est son flambeau. »</a:t>
            </a:r>
          </a:p>
        </p:txBody>
      </p:sp>
      <p:sp>
        <p:nvSpPr>
          <p:cNvPr id="7" name="Rectangle 6"/>
          <p:cNvSpPr/>
          <p:nvPr/>
        </p:nvSpPr>
        <p:spPr>
          <a:xfrm>
            <a:off x="482227" y="2715766"/>
            <a:ext cx="7717248" cy="338554"/>
          </a:xfrm>
          <a:prstGeom prst="rect">
            <a:avLst/>
          </a:prstGeom>
        </p:spPr>
        <p:txBody>
          <a:bodyPr wrap="square">
            <a:spAutoFit/>
          </a:bodyPr>
          <a:lstStyle/>
          <a:p>
            <a:r>
              <a:rPr lang="fr-FR" sz="1600" dirty="0">
                <a:latin typeface="Arial" panose="020B0604020202020204" pitchFamily="34" charset="0"/>
                <a:cs typeface="Arial" panose="020B0604020202020204" pitchFamily="34" charset="0"/>
              </a:rPr>
              <a:t>Alors devons-nous « suivre » le soleil, la lune, les étoiles, ou la </a:t>
            </a:r>
            <a:r>
              <a:rPr lang="fr-FR" sz="1600" dirty="0">
                <a:solidFill>
                  <a:srgbClr val="FF3300"/>
                </a:solidFill>
                <a:latin typeface="Arial" panose="020B0604020202020204" pitchFamily="34" charset="0"/>
                <a:cs typeface="Arial" panose="020B0604020202020204" pitchFamily="34" charset="0"/>
              </a:rPr>
              <a:t>lumière</a:t>
            </a:r>
            <a:r>
              <a:rPr lang="fr-FR" sz="1600" dirty="0">
                <a:latin typeface="Arial" panose="020B0604020202020204" pitchFamily="34" charset="0"/>
                <a:cs typeface="Arial" panose="020B0604020202020204" pitchFamily="34" charset="0"/>
              </a:rPr>
              <a:t> ?</a:t>
            </a:r>
          </a:p>
        </p:txBody>
      </p:sp>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6096" y="3219822"/>
            <a:ext cx="1657488" cy="16574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19672" y="3219822"/>
            <a:ext cx="1657488" cy="16574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12107" y="3219822"/>
            <a:ext cx="1657488" cy="16574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5215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6148"/>
                                        </p:tgtEl>
                                        <p:attrNameLst>
                                          <p:attrName>style.visibility</p:attrName>
                                        </p:attrNameLst>
                                      </p:cBhvr>
                                      <p:to>
                                        <p:strVal val="visible"/>
                                      </p:to>
                                    </p:set>
                                    <p:animEffect transition="in" filter="fade">
                                      <p:cBhvr>
                                        <p:cTn id="32" dur="1000"/>
                                        <p:tgtEl>
                                          <p:spTgt spid="6148"/>
                                        </p:tgtEl>
                                      </p:cBhvr>
                                    </p:animEffect>
                                    <p:anim calcmode="lin" valueType="num">
                                      <p:cBhvr>
                                        <p:cTn id="33" dur="1000" fill="hold"/>
                                        <p:tgtEl>
                                          <p:spTgt spid="6148"/>
                                        </p:tgtEl>
                                        <p:attrNameLst>
                                          <p:attrName>ppt_x</p:attrName>
                                        </p:attrNameLst>
                                      </p:cBhvr>
                                      <p:tavLst>
                                        <p:tav tm="0">
                                          <p:val>
                                            <p:strVal val="#ppt_x"/>
                                          </p:val>
                                        </p:tav>
                                        <p:tav tm="100000">
                                          <p:val>
                                            <p:strVal val="#ppt_x"/>
                                          </p:val>
                                        </p:tav>
                                      </p:tavLst>
                                    </p:anim>
                                    <p:anim calcmode="lin" valueType="num">
                                      <p:cBhvr>
                                        <p:cTn id="34" dur="1000" fill="hold"/>
                                        <p:tgtEl>
                                          <p:spTgt spid="614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6147"/>
                                        </p:tgtEl>
                                        <p:attrNameLst>
                                          <p:attrName>style.visibility</p:attrName>
                                        </p:attrNameLst>
                                      </p:cBhvr>
                                      <p:to>
                                        <p:strVal val="visible"/>
                                      </p:to>
                                    </p:set>
                                    <p:animEffect transition="in" filter="fade">
                                      <p:cBhvr>
                                        <p:cTn id="39" dur="1000"/>
                                        <p:tgtEl>
                                          <p:spTgt spid="6147"/>
                                        </p:tgtEl>
                                      </p:cBhvr>
                                    </p:animEffect>
                                    <p:anim calcmode="lin" valueType="num">
                                      <p:cBhvr>
                                        <p:cTn id="40" dur="1000" fill="hold"/>
                                        <p:tgtEl>
                                          <p:spTgt spid="6147"/>
                                        </p:tgtEl>
                                        <p:attrNameLst>
                                          <p:attrName>ppt_x</p:attrName>
                                        </p:attrNameLst>
                                      </p:cBhvr>
                                      <p:tavLst>
                                        <p:tav tm="0">
                                          <p:val>
                                            <p:strVal val="#ppt_x"/>
                                          </p:val>
                                        </p:tav>
                                        <p:tav tm="100000">
                                          <p:val>
                                            <p:strVal val="#ppt_x"/>
                                          </p:val>
                                        </p:tav>
                                      </p:tavLst>
                                    </p:anim>
                                    <p:anim calcmode="lin" valueType="num">
                                      <p:cBhvr>
                                        <p:cTn id="41" dur="1000" fill="hold"/>
                                        <p:tgtEl>
                                          <p:spTgt spid="6147"/>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6" presetClass="entr" presetSubtype="32" fill="hold" nodeType="clickEffect">
                                  <p:stCondLst>
                                    <p:cond delay="0"/>
                                  </p:stCondLst>
                                  <p:childTnLst>
                                    <p:set>
                                      <p:cBhvr>
                                        <p:cTn id="45" dur="1" fill="hold">
                                          <p:stCondLst>
                                            <p:cond delay="0"/>
                                          </p:stCondLst>
                                        </p:cTn>
                                        <p:tgtEl>
                                          <p:spTgt spid="6149"/>
                                        </p:tgtEl>
                                        <p:attrNameLst>
                                          <p:attrName>style.visibility</p:attrName>
                                        </p:attrNameLst>
                                      </p:cBhvr>
                                      <p:to>
                                        <p:strVal val="visible"/>
                                      </p:to>
                                    </p:set>
                                    <p:animEffect transition="in" filter="circle(out)">
                                      <p:cBhvr>
                                        <p:cTn id="46" dur="2000"/>
                                        <p:tgtEl>
                                          <p:spTgt spid="6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28" y="0"/>
            <a:ext cx="9153228"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Espace réservé du numéro de diapositive 4"/>
          <p:cNvSpPr>
            <a:spLocks noGrp="1"/>
          </p:cNvSpPr>
          <p:nvPr>
            <p:ph type="sldNum" sz="quarter" idx="12"/>
          </p:nvPr>
        </p:nvSpPr>
        <p:spPr/>
        <p:txBody>
          <a:bodyPr/>
          <a:lstStyle/>
          <a:p>
            <a:fld id="{98D6C185-7D06-44FC-AF34-DEB24118C82E}" type="slidenum">
              <a:rPr lang="fr-FR" smtClean="0"/>
              <a:t>4</a:t>
            </a:fld>
            <a:endParaRPr lang="fr-FR" dirty="0"/>
          </a:p>
        </p:txBody>
      </p:sp>
      <p:sp>
        <p:nvSpPr>
          <p:cNvPr id="2" name="Rectangle 1"/>
          <p:cNvSpPr/>
          <p:nvPr/>
        </p:nvSpPr>
        <p:spPr>
          <a:xfrm>
            <a:off x="452861" y="483518"/>
            <a:ext cx="8352928" cy="830997"/>
          </a:xfrm>
          <a:prstGeom prst="rect">
            <a:avLst/>
          </a:prstGeom>
        </p:spPr>
        <p:txBody>
          <a:bodyPr wrap="square">
            <a:spAutoFit/>
          </a:bodyPr>
          <a:lstStyle/>
          <a:p>
            <a:pPr algn="just"/>
            <a:r>
              <a:rPr lang="fr-FR" sz="1600" dirty="0">
                <a:latin typeface="Arial" panose="020B0604020202020204" pitchFamily="34" charset="0"/>
                <a:cs typeface="Arial" panose="020B0604020202020204" pitchFamily="34" charset="0"/>
              </a:rPr>
              <a:t>Probablement le plus important : que disent les mots utilisés dans les textes </a:t>
            </a:r>
            <a:r>
              <a:rPr lang="fr-FR" sz="1600" dirty="0" smtClean="0">
                <a:latin typeface="Arial" panose="020B0604020202020204" pitchFamily="34" charset="0"/>
                <a:cs typeface="Arial" panose="020B0604020202020204" pitchFamily="34" charset="0"/>
              </a:rPr>
              <a:t>bibliques ?</a:t>
            </a:r>
          </a:p>
          <a:p>
            <a:pPr algn="just"/>
            <a:r>
              <a:rPr lang="fr-FR" sz="1600" dirty="0" smtClean="0">
                <a:latin typeface="Arial" panose="020B0604020202020204" pitchFamily="34" charset="0"/>
                <a:cs typeface="Arial" panose="020B0604020202020204" pitchFamily="34" charset="0"/>
              </a:rPr>
              <a:t>Les </a:t>
            </a:r>
            <a:r>
              <a:rPr lang="fr-FR" sz="1600" dirty="0">
                <a:latin typeface="Arial" panose="020B0604020202020204" pitchFamily="34" charset="0"/>
                <a:cs typeface="Arial" panose="020B0604020202020204" pitchFamily="34" charset="0"/>
              </a:rPr>
              <a:t>notions issues de leurs définitions sont-elles </a:t>
            </a:r>
            <a:r>
              <a:rPr lang="fr-FR" sz="1600" u="sng" dirty="0">
                <a:latin typeface="Arial" panose="020B0604020202020204" pitchFamily="34" charset="0"/>
                <a:cs typeface="Arial" panose="020B0604020202020204" pitchFamily="34" charset="0"/>
              </a:rPr>
              <a:t>en conformité</a:t>
            </a:r>
            <a:r>
              <a:rPr lang="fr-FR" sz="1600" dirty="0">
                <a:latin typeface="Arial" panose="020B0604020202020204" pitchFamily="34" charset="0"/>
                <a:cs typeface="Arial" panose="020B0604020202020204" pitchFamily="34" charset="0"/>
              </a:rPr>
              <a:t> avec les informations relayées par les manuscrits de la mer morte (Jubilés, Hénoch…) ?</a:t>
            </a:r>
          </a:p>
        </p:txBody>
      </p:sp>
      <p:sp>
        <p:nvSpPr>
          <p:cNvPr id="6" name="Rectangle 5"/>
          <p:cNvSpPr/>
          <p:nvPr/>
        </p:nvSpPr>
        <p:spPr>
          <a:xfrm>
            <a:off x="398263" y="1563638"/>
            <a:ext cx="8338246" cy="584775"/>
          </a:xfrm>
          <a:prstGeom prst="rect">
            <a:avLst/>
          </a:prstGeom>
        </p:spPr>
        <p:txBody>
          <a:bodyPr wrap="square">
            <a:spAutoFit/>
          </a:bodyPr>
          <a:lstStyle/>
          <a:p>
            <a:pPr algn="just"/>
            <a:r>
              <a:rPr lang="fr-FR" sz="1600" dirty="0">
                <a:latin typeface="Arial" panose="020B0604020202020204" pitchFamily="34" charset="0"/>
                <a:cs typeface="Arial" panose="020B0604020202020204" pitchFamily="34" charset="0"/>
              </a:rPr>
              <a:t>Voici de nombreuses questions auxquelles nous tenterons d’apporter des réponses </a:t>
            </a:r>
            <a:r>
              <a:rPr lang="fr-FR" sz="1600" u="sng" dirty="0">
                <a:latin typeface="Arial" panose="020B0604020202020204" pitchFamily="34" charset="0"/>
                <a:cs typeface="Arial" panose="020B0604020202020204" pitchFamily="34" charset="0"/>
              </a:rPr>
              <a:t>logiques</a:t>
            </a:r>
            <a:r>
              <a:rPr lang="fr-FR" sz="1600" dirty="0">
                <a:latin typeface="Arial" panose="020B0604020202020204" pitchFamily="34" charset="0"/>
                <a:cs typeface="Arial" panose="020B0604020202020204" pitchFamily="34" charset="0"/>
              </a:rPr>
              <a:t>, </a:t>
            </a:r>
            <a:r>
              <a:rPr lang="fr-FR" sz="1600" u="sng" dirty="0">
                <a:latin typeface="Arial" panose="020B0604020202020204" pitchFamily="34" charset="0"/>
                <a:cs typeface="Arial" panose="020B0604020202020204" pitchFamily="34" charset="0"/>
              </a:rPr>
              <a:t>scripturaires</a:t>
            </a:r>
            <a:r>
              <a:rPr lang="fr-FR" sz="1600" dirty="0">
                <a:latin typeface="Arial" panose="020B0604020202020204" pitchFamily="34" charset="0"/>
                <a:cs typeface="Arial" panose="020B0604020202020204" pitchFamily="34" charset="0"/>
              </a:rPr>
              <a:t>, </a:t>
            </a:r>
            <a:r>
              <a:rPr lang="fr-FR" sz="1600" u="sng" dirty="0">
                <a:latin typeface="Arial" panose="020B0604020202020204" pitchFamily="34" charset="0"/>
                <a:cs typeface="Arial" panose="020B0604020202020204" pitchFamily="34" charset="0"/>
              </a:rPr>
              <a:t>cohérentes</a:t>
            </a:r>
            <a:r>
              <a:rPr lang="fr-FR" sz="1600" dirty="0">
                <a:latin typeface="Arial" panose="020B0604020202020204" pitchFamily="34" charset="0"/>
                <a:cs typeface="Arial" panose="020B0604020202020204" pitchFamily="34" charset="0"/>
              </a:rPr>
              <a:t> et </a:t>
            </a:r>
            <a:r>
              <a:rPr lang="fr-FR" sz="1600" u="sng" dirty="0">
                <a:latin typeface="Arial" panose="020B0604020202020204" pitchFamily="34" charset="0"/>
                <a:cs typeface="Arial" panose="020B0604020202020204" pitchFamily="34" charset="0"/>
              </a:rPr>
              <a:t>pratiques</a:t>
            </a:r>
            <a:r>
              <a:rPr lang="fr-FR" sz="1600" dirty="0">
                <a:latin typeface="Arial" panose="020B0604020202020204" pitchFamily="34" charset="0"/>
                <a:cs typeface="Arial" panose="020B0604020202020204" pitchFamily="34" charset="0"/>
              </a:rPr>
              <a:t>.</a:t>
            </a:r>
          </a:p>
        </p:txBody>
      </p:sp>
      <p:pic>
        <p:nvPicPr>
          <p:cNvPr id="12" name="Content Placeholder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6090" y="2350924"/>
            <a:ext cx="2562592" cy="2327060"/>
          </a:xfrm>
          <a:prstGeom prst="rect">
            <a:avLst/>
          </a:prstGeom>
          <a:effectLst>
            <a:softEdge rad="127000"/>
          </a:effectLst>
        </p:spPr>
      </p:pic>
    </p:spTree>
    <p:extLst>
      <p:ext uri="{BB962C8B-B14F-4D97-AF65-F5344CB8AC3E}">
        <p14:creationId xmlns:p14="http://schemas.microsoft.com/office/powerpoint/2010/main" val="2407150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age associÃ©e"/>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numéro de diapositive 4"/>
          <p:cNvSpPr>
            <a:spLocks noGrp="1"/>
          </p:cNvSpPr>
          <p:nvPr>
            <p:ph type="sldNum" sz="quarter" idx="12"/>
          </p:nvPr>
        </p:nvSpPr>
        <p:spPr/>
        <p:txBody>
          <a:bodyPr/>
          <a:lstStyle/>
          <a:p>
            <a:fld id="{98D6C185-7D06-44FC-AF34-DEB24118C82E}" type="slidenum">
              <a:rPr lang="fr-FR" smtClean="0"/>
              <a:t>5</a:t>
            </a:fld>
            <a:endParaRPr lang="fr-FR" dirty="0"/>
          </a:p>
        </p:txBody>
      </p:sp>
      <p:sp>
        <p:nvSpPr>
          <p:cNvPr id="2" name="Rectangle 1"/>
          <p:cNvSpPr/>
          <p:nvPr/>
        </p:nvSpPr>
        <p:spPr>
          <a:xfrm>
            <a:off x="0" y="0"/>
            <a:ext cx="9144000" cy="1323439"/>
          </a:xfrm>
          <a:prstGeom prst="rect">
            <a:avLst/>
          </a:prstGeom>
        </p:spPr>
        <p:txBody>
          <a:bodyPr wrap="square">
            <a:spAutoFit/>
          </a:bodyPr>
          <a:lstStyle/>
          <a:p>
            <a:pPr algn="ctr"/>
            <a:r>
              <a:rPr lang="fr-FR" sz="4000" i="1" dirty="0">
                <a:solidFill>
                  <a:schemeClr val="bg1"/>
                </a:solidFill>
                <a:latin typeface="Trueno" pitchFamily="50" charset="0"/>
              </a:rPr>
              <a:t>Que s’est-il passé</a:t>
            </a:r>
          </a:p>
          <a:p>
            <a:pPr algn="ctr"/>
            <a:r>
              <a:rPr lang="fr-FR" sz="4000" i="1" dirty="0">
                <a:solidFill>
                  <a:schemeClr val="bg1"/>
                </a:solidFill>
                <a:latin typeface="Trueno" pitchFamily="50" charset="0"/>
              </a:rPr>
              <a:t>le premier jour de la création ?</a:t>
            </a:r>
          </a:p>
        </p:txBody>
      </p:sp>
    </p:spTree>
    <p:extLst>
      <p:ext uri="{BB962C8B-B14F-4D97-AF65-F5344CB8AC3E}">
        <p14:creationId xmlns:p14="http://schemas.microsoft.com/office/powerpoint/2010/main" val="3555911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28" y="0"/>
            <a:ext cx="9153228"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Espace réservé du numéro de diapositive 4"/>
          <p:cNvSpPr>
            <a:spLocks noGrp="1"/>
          </p:cNvSpPr>
          <p:nvPr>
            <p:ph type="sldNum" sz="quarter" idx="12"/>
          </p:nvPr>
        </p:nvSpPr>
        <p:spPr/>
        <p:txBody>
          <a:bodyPr/>
          <a:lstStyle/>
          <a:p>
            <a:fld id="{98D6C185-7D06-44FC-AF34-DEB24118C82E}" type="slidenum">
              <a:rPr lang="fr-FR" smtClean="0"/>
              <a:t>6</a:t>
            </a:fld>
            <a:endParaRPr lang="fr-FR" dirty="0"/>
          </a:p>
        </p:txBody>
      </p:sp>
      <p:sp>
        <p:nvSpPr>
          <p:cNvPr id="2" name="Rectangle 1"/>
          <p:cNvSpPr/>
          <p:nvPr/>
        </p:nvSpPr>
        <p:spPr>
          <a:xfrm>
            <a:off x="-18728" y="123478"/>
            <a:ext cx="9153228" cy="2708434"/>
          </a:xfrm>
          <a:prstGeom prst="rect">
            <a:avLst/>
          </a:prstGeom>
        </p:spPr>
        <p:txBody>
          <a:bodyPr wrap="square">
            <a:spAutoFit/>
          </a:bodyPr>
          <a:lstStyle/>
          <a:p>
            <a:pPr algn="just"/>
            <a:r>
              <a:rPr lang="fr-FR" sz="1600"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Genèse chapitre 1 </a:t>
            </a:r>
            <a:endParaRPr lang="fr-FR" sz="1600" dirty="0" smtClean="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just"/>
            <a:endParaRPr lang="fr-FR" sz="1000" dirty="0">
              <a:latin typeface="Arial" panose="020B0604020202020204" pitchFamily="34" charset="0"/>
              <a:cs typeface="Arial" panose="020B0604020202020204" pitchFamily="34" charset="0"/>
            </a:endParaRPr>
          </a:p>
          <a:p>
            <a:pPr algn="just"/>
            <a:r>
              <a:rPr lang="fr-FR" sz="1600" dirty="0">
                <a:latin typeface="Arial" panose="020B0604020202020204" pitchFamily="34" charset="0"/>
                <a:cs typeface="Arial" panose="020B0604020202020204" pitchFamily="34" charset="0"/>
              </a:rPr>
              <a:t>1 Au commencement, YHWH créa les cieux et la terre</a:t>
            </a:r>
            <a:r>
              <a:rPr lang="fr-FR" sz="1600" dirty="0" smtClean="0">
                <a:latin typeface="Arial" panose="020B0604020202020204" pitchFamily="34" charset="0"/>
                <a:cs typeface="Arial" panose="020B0604020202020204" pitchFamily="34" charset="0"/>
              </a:rPr>
              <a:t>.</a:t>
            </a:r>
          </a:p>
          <a:p>
            <a:pPr algn="just"/>
            <a:endParaRPr lang="fr-FR" sz="800" dirty="0">
              <a:latin typeface="Arial" panose="020B0604020202020204" pitchFamily="34" charset="0"/>
              <a:cs typeface="Arial" panose="020B0604020202020204" pitchFamily="34" charset="0"/>
            </a:endParaRPr>
          </a:p>
          <a:p>
            <a:pPr algn="just"/>
            <a:r>
              <a:rPr lang="fr-FR" sz="1600" dirty="0">
                <a:latin typeface="Arial" panose="020B0604020202020204" pitchFamily="34" charset="0"/>
                <a:cs typeface="Arial" panose="020B0604020202020204" pitchFamily="34" charset="0"/>
              </a:rPr>
              <a:t>2 Or la terre était informe et vide, et les ténèbres étaient à la surface de l'abîme, et l'Esprit de YHWH se mouvait sur les eaux</a:t>
            </a:r>
            <a:r>
              <a:rPr lang="fr-FR" sz="1600" dirty="0" smtClean="0">
                <a:latin typeface="Arial" panose="020B0604020202020204" pitchFamily="34" charset="0"/>
                <a:cs typeface="Arial" panose="020B0604020202020204" pitchFamily="34" charset="0"/>
              </a:rPr>
              <a:t>.</a:t>
            </a:r>
          </a:p>
          <a:p>
            <a:pPr algn="just"/>
            <a:endParaRPr lang="fr-FR" sz="800" dirty="0">
              <a:latin typeface="Arial" panose="020B0604020202020204" pitchFamily="34" charset="0"/>
              <a:cs typeface="Arial" panose="020B0604020202020204" pitchFamily="34" charset="0"/>
            </a:endParaRPr>
          </a:p>
          <a:p>
            <a:pPr algn="just"/>
            <a:r>
              <a:rPr lang="fr-FR" sz="1600" dirty="0">
                <a:latin typeface="Arial" panose="020B0604020202020204" pitchFamily="34" charset="0"/>
                <a:cs typeface="Arial" panose="020B0604020202020204" pitchFamily="34" charset="0"/>
              </a:rPr>
              <a:t>3 Et YHWH dit : Que la lumière soit; et la lumière fut</a:t>
            </a:r>
            <a:r>
              <a:rPr lang="fr-FR" sz="1600" dirty="0" smtClean="0">
                <a:latin typeface="Arial" panose="020B0604020202020204" pitchFamily="34" charset="0"/>
                <a:cs typeface="Arial" panose="020B0604020202020204" pitchFamily="34" charset="0"/>
              </a:rPr>
              <a:t>.</a:t>
            </a:r>
          </a:p>
          <a:p>
            <a:pPr algn="just"/>
            <a:endParaRPr lang="fr-FR" sz="800" dirty="0">
              <a:latin typeface="Arial" panose="020B0604020202020204" pitchFamily="34" charset="0"/>
              <a:cs typeface="Arial" panose="020B0604020202020204" pitchFamily="34" charset="0"/>
            </a:endParaRPr>
          </a:p>
          <a:p>
            <a:pPr algn="just"/>
            <a:r>
              <a:rPr lang="fr-FR" sz="1600" dirty="0">
                <a:latin typeface="Arial" panose="020B0604020202020204" pitchFamily="34" charset="0"/>
                <a:cs typeface="Arial" panose="020B0604020202020204" pitchFamily="34" charset="0"/>
              </a:rPr>
              <a:t>4 Et YHWH vit que la lumière était bonne; et YHWH sépara la lumière d'avec les ténèbres</a:t>
            </a:r>
            <a:r>
              <a:rPr lang="fr-FR" sz="1600" dirty="0" smtClean="0">
                <a:latin typeface="Arial" panose="020B0604020202020204" pitchFamily="34" charset="0"/>
                <a:cs typeface="Arial" panose="020B0604020202020204" pitchFamily="34" charset="0"/>
              </a:rPr>
              <a:t>.</a:t>
            </a:r>
          </a:p>
          <a:p>
            <a:pPr algn="just"/>
            <a:endParaRPr lang="fr-FR" sz="800" dirty="0">
              <a:latin typeface="Arial" panose="020B0604020202020204" pitchFamily="34" charset="0"/>
              <a:cs typeface="Arial" panose="020B0604020202020204" pitchFamily="34" charset="0"/>
            </a:endParaRPr>
          </a:p>
          <a:p>
            <a:pPr algn="just"/>
            <a:r>
              <a:rPr lang="fr-FR" sz="1600" dirty="0">
                <a:latin typeface="Arial" panose="020B0604020202020204" pitchFamily="34" charset="0"/>
                <a:cs typeface="Arial" panose="020B0604020202020204" pitchFamily="34" charset="0"/>
              </a:rPr>
              <a:t>5 Et YHWH nomma la lumière, jour; et il nomma les ténèbres, nuit. Et il y eut un soir, et il y eut un matin; ce fut le premier jour.</a:t>
            </a:r>
          </a:p>
        </p:txBody>
      </p:sp>
      <p:sp>
        <p:nvSpPr>
          <p:cNvPr id="6" name="Rectangle 5"/>
          <p:cNvSpPr/>
          <p:nvPr/>
        </p:nvSpPr>
        <p:spPr>
          <a:xfrm>
            <a:off x="38797" y="3197120"/>
            <a:ext cx="6663234" cy="1323439"/>
          </a:xfrm>
          <a:prstGeom prst="rect">
            <a:avLst/>
          </a:prstGeom>
        </p:spPr>
        <p:txBody>
          <a:bodyPr wrap="square">
            <a:spAutoFit/>
          </a:bodyPr>
          <a:lstStyle/>
          <a:p>
            <a:pPr algn="just"/>
            <a:r>
              <a:rPr lang="fr-FR" sz="1600" dirty="0">
                <a:latin typeface="Arial" panose="020B0604020202020204" pitchFamily="34" charset="0"/>
                <a:cs typeface="Arial" panose="020B0604020202020204" pitchFamily="34" charset="0"/>
              </a:rPr>
              <a:t>La </a:t>
            </a:r>
            <a:r>
              <a:rPr lang="fr-FR" sz="1600" u="sng" dirty="0">
                <a:latin typeface="Arial" panose="020B0604020202020204" pitchFamily="34" charset="0"/>
                <a:cs typeface="Arial" panose="020B0604020202020204" pitchFamily="34" charset="0"/>
              </a:rPr>
              <a:t>vérité</a:t>
            </a:r>
            <a:r>
              <a:rPr lang="fr-FR" sz="1600" dirty="0">
                <a:latin typeface="Arial" panose="020B0604020202020204" pitchFamily="34" charset="0"/>
                <a:cs typeface="Arial" panose="020B0604020202020204" pitchFamily="34" charset="0"/>
              </a:rPr>
              <a:t> sur le réel début </a:t>
            </a:r>
            <a:r>
              <a:rPr lang="fr-FR" sz="1600" dirty="0" smtClean="0">
                <a:latin typeface="Arial" panose="020B0604020202020204" pitchFamily="34" charset="0"/>
                <a:cs typeface="Arial" panose="020B0604020202020204" pitchFamily="34" charset="0"/>
              </a:rPr>
              <a:t>de journée </a:t>
            </a:r>
            <a:r>
              <a:rPr lang="fr-FR" sz="1600" dirty="0">
                <a:latin typeface="Arial" panose="020B0604020202020204" pitchFamily="34" charset="0"/>
                <a:cs typeface="Arial" panose="020B0604020202020204" pitchFamily="34" charset="0"/>
              </a:rPr>
              <a:t>de notre Créateur peut être facilement établie par tous, à partir du récit de la Genèse, tel que donné le premier jour de la création - </a:t>
            </a:r>
            <a:r>
              <a:rPr lang="fr-FR" sz="1600" dirty="0">
                <a:solidFill>
                  <a:srgbClr val="FF3300"/>
                </a:solidFill>
                <a:latin typeface="Arial" panose="020B0604020202020204" pitchFamily="34" charset="0"/>
                <a:cs typeface="Arial" panose="020B0604020202020204" pitchFamily="34" charset="0"/>
              </a:rPr>
              <a:t>SI</a:t>
            </a:r>
            <a:r>
              <a:rPr lang="fr-FR" sz="1600" dirty="0">
                <a:latin typeface="Arial" panose="020B0604020202020204" pitchFamily="34" charset="0"/>
                <a:cs typeface="Arial" panose="020B0604020202020204" pitchFamily="34" charset="0"/>
              </a:rPr>
              <a:t> – nous sommes tous disposés à respecter les </a:t>
            </a:r>
            <a:r>
              <a:rPr lang="fr-FR" sz="1600" u="sng" dirty="0">
                <a:latin typeface="Arial" panose="020B0604020202020204" pitchFamily="34" charset="0"/>
                <a:cs typeface="Arial" panose="020B0604020202020204" pitchFamily="34" charset="0"/>
              </a:rPr>
              <a:t>définitions</a:t>
            </a:r>
            <a:r>
              <a:rPr lang="fr-FR" sz="1600" dirty="0">
                <a:latin typeface="Arial" panose="020B0604020202020204" pitchFamily="34" charset="0"/>
                <a:cs typeface="Arial" panose="020B0604020202020204" pitchFamily="34" charset="0"/>
              </a:rPr>
              <a:t> hébraïques de plusieurs mots qui n'ont pas toujours le même sens en français.</a:t>
            </a:r>
          </a:p>
        </p:txBody>
      </p:sp>
      <p:pic>
        <p:nvPicPr>
          <p:cNvPr id="4098" name="Picture 2" descr="Image associÃ©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2031" y="2860997"/>
            <a:ext cx="2373657" cy="1995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99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4098"/>
                                        </p:tgtEl>
                                        <p:attrNameLst>
                                          <p:attrName>style.visibility</p:attrName>
                                        </p:attrNameLst>
                                      </p:cBhvr>
                                      <p:to>
                                        <p:strVal val="visible"/>
                                      </p:to>
                                    </p:set>
                                    <p:animEffect transition="in" filter="fade">
                                      <p:cBhvr>
                                        <p:cTn id="15"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28" y="0"/>
            <a:ext cx="9153228"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Espace réservé du numéro de diapositive 4"/>
          <p:cNvSpPr>
            <a:spLocks noGrp="1"/>
          </p:cNvSpPr>
          <p:nvPr>
            <p:ph type="sldNum" sz="quarter" idx="12"/>
          </p:nvPr>
        </p:nvSpPr>
        <p:spPr/>
        <p:txBody>
          <a:bodyPr/>
          <a:lstStyle/>
          <a:p>
            <a:fld id="{98D6C185-7D06-44FC-AF34-DEB24118C82E}" type="slidenum">
              <a:rPr lang="fr-FR" smtClean="0"/>
              <a:t>7</a:t>
            </a:fld>
            <a:endParaRPr lang="fr-FR" dirty="0"/>
          </a:p>
        </p:txBody>
      </p:sp>
      <p:sp>
        <p:nvSpPr>
          <p:cNvPr id="2" name="Rectangle 1"/>
          <p:cNvSpPr/>
          <p:nvPr/>
        </p:nvSpPr>
        <p:spPr>
          <a:xfrm>
            <a:off x="405755" y="272038"/>
            <a:ext cx="8504453" cy="584775"/>
          </a:xfrm>
          <a:prstGeom prst="rect">
            <a:avLst/>
          </a:prstGeom>
        </p:spPr>
        <p:txBody>
          <a:bodyPr wrap="square">
            <a:spAutoFit/>
          </a:bodyPr>
          <a:lstStyle/>
          <a:p>
            <a:pPr algn="just"/>
            <a:r>
              <a:rPr lang="fr-FR" sz="1600" dirty="0">
                <a:latin typeface="Arial" panose="020B0604020202020204" pitchFamily="34" charset="0"/>
                <a:cs typeface="Arial" panose="020B0604020202020204" pitchFamily="34" charset="0"/>
              </a:rPr>
              <a:t>Les deux premiers versets de Genèse 1 sont extrêmement importants pour nous aider à comprendre pleinement les versets </a:t>
            </a:r>
            <a:r>
              <a:rPr lang="fr-FR" sz="1600" dirty="0" smtClean="0">
                <a:latin typeface="Arial" panose="020B0604020202020204" pitchFamily="34" charset="0"/>
                <a:cs typeface="Arial" panose="020B0604020202020204" pitchFamily="34" charset="0"/>
              </a:rPr>
              <a:t>3 à 5</a:t>
            </a:r>
            <a:r>
              <a:rPr lang="fr-FR" sz="1600" dirty="0">
                <a:latin typeface="Arial" panose="020B0604020202020204" pitchFamily="34" charset="0"/>
                <a:cs typeface="Arial" panose="020B0604020202020204" pitchFamily="34" charset="0"/>
              </a:rPr>
              <a:t>. </a:t>
            </a:r>
          </a:p>
        </p:txBody>
      </p:sp>
      <p:sp>
        <p:nvSpPr>
          <p:cNvPr id="3" name="Rectangle 2"/>
          <p:cNvSpPr/>
          <p:nvPr/>
        </p:nvSpPr>
        <p:spPr>
          <a:xfrm>
            <a:off x="405755" y="985498"/>
            <a:ext cx="8628027" cy="338554"/>
          </a:xfrm>
          <a:prstGeom prst="rect">
            <a:avLst/>
          </a:prstGeom>
        </p:spPr>
        <p:txBody>
          <a:bodyPr wrap="square">
            <a:spAutoFit/>
          </a:bodyPr>
          <a:lstStyle/>
          <a:p>
            <a:r>
              <a:rPr lang="fr-FR" sz="1600" dirty="0" smtClean="0">
                <a:latin typeface="Arial" panose="020B0604020202020204" pitchFamily="34" charset="0"/>
                <a:cs typeface="Arial" panose="020B0604020202020204" pitchFamily="34" charset="0"/>
              </a:rPr>
              <a:t>Le processus de </a:t>
            </a:r>
            <a:r>
              <a:rPr lang="fr-FR" sz="1600" dirty="0">
                <a:latin typeface="Arial" panose="020B0604020202020204" pitchFamily="34" charset="0"/>
                <a:cs typeface="Arial" panose="020B0604020202020204" pitchFamily="34" charset="0"/>
              </a:rPr>
              <a:t>la restauration </a:t>
            </a:r>
            <a:r>
              <a:rPr lang="fr-FR" sz="1600" dirty="0" smtClean="0">
                <a:latin typeface="Arial" panose="020B0604020202020204" pitchFamily="34" charset="0"/>
                <a:cs typeface="Arial" panose="020B0604020202020204" pitchFamily="34" charset="0"/>
              </a:rPr>
              <a:t>commence au </a:t>
            </a:r>
            <a:r>
              <a:rPr lang="fr-FR" sz="1600" dirty="0">
                <a:latin typeface="Arial" panose="020B0604020202020204" pitchFamily="34" charset="0"/>
                <a:cs typeface="Arial" panose="020B0604020202020204" pitchFamily="34" charset="0"/>
              </a:rPr>
              <a:t>verset 3 avec la restauration de la </a:t>
            </a:r>
            <a:r>
              <a:rPr lang="fr-FR" sz="1600" dirty="0" smtClean="0">
                <a:latin typeface="Arial" panose="020B0604020202020204" pitchFamily="34" charset="0"/>
                <a:cs typeface="Arial" panose="020B0604020202020204" pitchFamily="34" charset="0"/>
              </a:rPr>
              <a:t>« </a:t>
            </a:r>
            <a:r>
              <a:rPr lang="fr-FR" sz="1600" dirty="0" smtClean="0">
                <a:solidFill>
                  <a:srgbClr val="FF3300"/>
                </a:solidFill>
                <a:latin typeface="Arial" panose="020B0604020202020204" pitchFamily="34" charset="0"/>
                <a:cs typeface="Arial" panose="020B0604020202020204" pitchFamily="34" charset="0"/>
              </a:rPr>
              <a:t>lumière</a:t>
            </a:r>
            <a:r>
              <a:rPr lang="fr-FR" sz="1600" dirty="0" smtClean="0">
                <a:latin typeface="Arial" panose="020B0604020202020204" pitchFamily="34" charset="0"/>
                <a:cs typeface="Arial" panose="020B0604020202020204" pitchFamily="34" charset="0"/>
              </a:rPr>
              <a:t> ». </a:t>
            </a:r>
            <a:endParaRPr lang="fr-FR" sz="1600" dirty="0">
              <a:latin typeface="Arial" panose="020B0604020202020204" pitchFamily="34" charset="0"/>
              <a:cs typeface="Arial" panose="020B0604020202020204" pitchFamily="34" charset="0"/>
            </a:endParaRPr>
          </a:p>
        </p:txBody>
      </p:sp>
      <p:sp>
        <p:nvSpPr>
          <p:cNvPr id="6" name="Rectangle 5"/>
          <p:cNvSpPr/>
          <p:nvPr/>
        </p:nvSpPr>
        <p:spPr>
          <a:xfrm>
            <a:off x="391791" y="1563638"/>
            <a:ext cx="8489770" cy="584775"/>
          </a:xfrm>
          <a:prstGeom prst="rect">
            <a:avLst/>
          </a:prstGeom>
        </p:spPr>
        <p:txBody>
          <a:bodyPr wrap="square">
            <a:spAutoFit/>
          </a:bodyPr>
          <a:lstStyle/>
          <a:p>
            <a:r>
              <a:rPr lang="fr-FR" sz="1600" dirty="0">
                <a:latin typeface="Arial" panose="020B0604020202020204" pitchFamily="34" charset="0"/>
                <a:cs typeface="Arial" panose="020B0604020202020204" pitchFamily="34" charset="0"/>
              </a:rPr>
              <a:t>Fondamentalement, tout ce qui a été créé en Genèse 1.1 était </a:t>
            </a:r>
            <a:r>
              <a:rPr lang="fr-FR" sz="1600" dirty="0" smtClean="0">
                <a:latin typeface="Arial" panose="020B0604020202020204" pitchFamily="34" charset="0"/>
                <a:cs typeface="Arial" panose="020B0604020202020204" pitchFamily="34" charset="0"/>
              </a:rPr>
              <a:t>parfait.</a:t>
            </a:r>
          </a:p>
          <a:p>
            <a:r>
              <a:rPr lang="fr-FR" sz="1600" dirty="0" smtClean="0">
                <a:latin typeface="Arial" panose="020B0604020202020204" pitchFamily="34" charset="0"/>
                <a:cs typeface="Arial" panose="020B0604020202020204" pitchFamily="34" charset="0"/>
              </a:rPr>
              <a:t>Tout </a:t>
            </a:r>
            <a:r>
              <a:rPr lang="fr-FR" sz="1600" dirty="0">
                <a:latin typeface="Arial" panose="020B0604020202020204" pitchFamily="34" charset="0"/>
                <a:cs typeface="Arial" panose="020B0604020202020204" pitchFamily="34" charset="0"/>
              </a:rPr>
              <a:t>a commencé avec </a:t>
            </a:r>
            <a:r>
              <a:rPr lang="fr-FR" sz="1600" dirty="0" smtClean="0">
                <a:latin typeface="Arial" panose="020B0604020202020204" pitchFamily="34" charset="0"/>
                <a:cs typeface="Arial" panose="020B0604020202020204" pitchFamily="34" charset="0"/>
              </a:rPr>
              <a:t>la « </a:t>
            </a:r>
            <a:r>
              <a:rPr lang="fr-FR" sz="1600" dirty="0" smtClean="0">
                <a:solidFill>
                  <a:srgbClr val="FF3300"/>
                </a:solidFill>
                <a:latin typeface="Arial" panose="020B0604020202020204" pitchFamily="34" charset="0"/>
                <a:cs typeface="Arial" panose="020B0604020202020204" pitchFamily="34" charset="0"/>
              </a:rPr>
              <a:t>lumière</a:t>
            </a:r>
            <a:r>
              <a:rPr lang="fr-FR" sz="1600" dirty="0" smtClean="0">
                <a:latin typeface="Arial" panose="020B0604020202020204" pitchFamily="34" charset="0"/>
                <a:cs typeface="Arial" panose="020B0604020202020204" pitchFamily="34" charset="0"/>
              </a:rPr>
              <a:t> » </a:t>
            </a:r>
            <a:r>
              <a:rPr lang="fr-FR" sz="1600" dirty="0">
                <a:latin typeface="Arial" panose="020B0604020202020204" pitchFamily="34" charset="0"/>
                <a:cs typeface="Arial" panose="020B0604020202020204" pitchFamily="34" charset="0"/>
              </a:rPr>
              <a:t>et non l'obscurité</a:t>
            </a:r>
            <a:r>
              <a:rPr lang="fr-FR" sz="1600" dirty="0" smtClean="0">
                <a:latin typeface="Arial" panose="020B0604020202020204" pitchFamily="34" charset="0"/>
                <a:cs typeface="Arial" panose="020B0604020202020204" pitchFamily="34" charset="0"/>
              </a:rPr>
              <a:t>.</a:t>
            </a:r>
            <a:endParaRPr lang="fr-FR" sz="1600" dirty="0">
              <a:latin typeface="Arial" panose="020B0604020202020204" pitchFamily="34" charset="0"/>
              <a:cs typeface="Arial" panose="020B0604020202020204" pitchFamily="34" charset="0"/>
            </a:endParaRPr>
          </a:p>
        </p:txBody>
      </p:sp>
      <p:sp>
        <p:nvSpPr>
          <p:cNvPr id="7" name="Rectangle 6"/>
          <p:cNvSpPr/>
          <p:nvPr/>
        </p:nvSpPr>
        <p:spPr>
          <a:xfrm>
            <a:off x="369291" y="2402473"/>
            <a:ext cx="8489769" cy="338554"/>
          </a:xfrm>
          <a:prstGeom prst="rect">
            <a:avLst/>
          </a:prstGeom>
        </p:spPr>
        <p:txBody>
          <a:bodyPr wrap="square">
            <a:spAutoFit/>
          </a:bodyPr>
          <a:lstStyle/>
          <a:p>
            <a:r>
              <a:rPr lang="fr-FR" sz="1600" dirty="0">
                <a:latin typeface="Arial" panose="020B0604020202020204" pitchFamily="34" charset="0"/>
                <a:cs typeface="Arial" panose="020B0604020202020204" pitchFamily="34" charset="0"/>
              </a:rPr>
              <a:t>Nous devons aussi déterminer exactement « tout » ce que Yahuah </a:t>
            </a:r>
            <a:r>
              <a:rPr lang="fr-FR" sz="1600" dirty="0" smtClean="0">
                <a:latin typeface="Arial" panose="020B0604020202020204" pitchFamily="34" charset="0"/>
                <a:cs typeface="Arial" panose="020B0604020202020204" pitchFamily="34" charset="0"/>
              </a:rPr>
              <a:t>a créé au verset </a:t>
            </a:r>
            <a:r>
              <a:rPr lang="fr-FR" sz="1600" dirty="0">
                <a:latin typeface="Arial" panose="020B0604020202020204" pitchFamily="34" charset="0"/>
                <a:cs typeface="Arial" panose="020B0604020202020204" pitchFamily="34" charset="0"/>
              </a:rPr>
              <a:t>1.</a:t>
            </a:r>
          </a:p>
        </p:txBody>
      </p:sp>
      <p:sp>
        <p:nvSpPr>
          <p:cNvPr id="8" name="Rectangle 7"/>
          <p:cNvSpPr/>
          <p:nvPr/>
        </p:nvSpPr>
        <p:spPr>
          <a:xfrm>
            <a:off x="354918" y="2931790"/>
            <a:ext cx="8424936" cy="1077218"/>
          </a:xfrm>
          <a:prstGeom prst="rect">
            <a:avLst/>
          </a:prstGeom>
        </p:spPr>
        <p:txBody>
          <a:bodyPr wrap="square">
            <a:spAutoFit/>
          </a:bodyPr>
          <a:lstStyle/>
          <a:p>
            <a:r>
              <a:rPr lang="fr-FR" sz="1600" dirty="0">
                <a:latin typeface="Arial" panose="020B0604020202020204" pitchFamily="34" charset="0"/>
                <a:cs typeface="Arial" panose="020B0604020202020204" pitchFamily="34" charset="0"/>
              </a:rPr>
              <a:t>Remarques pour éviter toute confusion </a:t>
            </a:r>
            <a:r>
              <a:rPr lang="fr-FR" sz="1600" dirty="0" smtClean="0">
                <a:latin typeface="Arial" panose="020B0604020202020204" pitchFamily="34" charset="0"/>
                <a:cs typeface="Arial" panose="020B0604020202020204" pitchFamily="34" charset="0"/>
              </a:rPr>
              <a:t>:</a:t>
            </a:r>
          </a:p>
          <a:p>
            <a:endParaRPr lang="fr-FR" sz="800" dirty="0">
              <a:latin typeface="Arial" panose="020B0604020202020204" pitchFamily="34" charset="0"/>
              <a:cs typeface="Arial" panose="020B0604020202020204" pitchFamily="34" charset="0"/>
            </a:endParaRPr>
          </a:p>
          <a:p>
            <a:r>
              <a:rPr lang="fr-FR" sz="1600" dirty="0" smtClean="0">
                <a:latin typeface="Arial" panose="020B0604020202020204" pitchFamily="34" charset="0"/>
                <a:cs typeface="Arial" panose="020B0604020202020204" pitchFamily="34" charset="0"/>
              </a:rPr>
              <a:t>- nous </a:t>
            </a:r>
            <a:r>
              <a:rPr lang="fr-FR" sz="1600" dirty="0">
                <a:latin typeface="Arial" panose="020B0604020202020204" pitchFamily="34" charset="0"/>
                <a:cs typeface="Arial" panose="020B0604020202020204" pitchFamily="34" charset="0"/>
              </a:rPr>
              <a:t>parlerons de « cycle » pour déterminer les évènements contenus dans 24 heures</a:t>
            </a:r>
            <a:r>
              <a:rPr lang="fr-FR" sz="1600" dirty="0" smtClean="0">
                <a:latin typeface="Arial" panose="020B0604020202020204" pitchFamily="34" charset="0"/>
                <a:cs typeface="Arial" panose="020B0604020202020204" pitchFamily="34" charset="0"/>
              </a:rPr>
              <a:t>,</a:t>
            </a:r>
          </a:p>
          <a:p>
            <a:endParaRPr lang="fr-FR" sz="800" dirty="0">
              <a:latin typeface="Arial" panose="020B0604020202020204" pitchFamily="34" charset="0"/>
              <a:cs typeface="Arial" panose="020B0604020202020204" pitchFamily="34" charset="0"/>
            </a:endParaRPr>
          </a:p>
          <a:p>
            <a:r>
              <a:rPr lang="fr-FR" sz="1600" dirty="0" smtClean="0">
                <a:latin typeface="Arial" panose="020B0604020202020204" pitchFamily="34" charset="0"/>
                <a:cs typeface="Arial" panose="020B0604020202020204" pitchFamily="34" charset="0"/>
              </a:rPr>
              <a:t>- nous </a:t>
            </a:r>
            <a:r>
              <a:rPr lang="fr-FR" sz="1600" dirty="0">
                <a:latin typeface="Arial" panose="020B0604020202020204" pitchFamily="34" charset="0"/>
                <a:cs typeface="Arial" panose="020B0604020202020204" pitchFamily="34" charset="0"/>
              </a:rPr>
              <a:t>parlerons de « période » pour déterminer une partie du cycle.</a:t>
            </a:r>
          </a:p>
        </p:txBody>
      </p:sp>
    </p:spTree>
    <p:extLst>
      <p:ext uri="{BB962C8B-B14F-4D97-AF65-F5344CB8AC3E}">
        <p14:creationId xmlns:p14="http://schemas.microsoft.com/office/powerpoint/2010/main" val="3530955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28" y="0"/>
            <a:ext cx="9153228"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Espace réservé du numéro de diapositive 4"/>
          <p:cNvSpPr>
            <a:spLocks noGrp="1"/>
          </p:cNvSpPr>
          <p:nvPr>
            <p:ph type="sldNum" sz="quarter" idx="12"/>
          </p:nvPr>
        </p:nvSpPr>
        <p:spPr/>
        <p:txBody>
          <a:bodyPr/>
          <a:lstStyle/>
          <a:p>
            <a:fld id="{98D6C185-7D06-44FC-AF34-DEB24118C82E}" type="slidenum">
              <a:rPr lang="fr-FR" smtClean="0"/>
              <a:t>8</a:t>
            </a:fld>
            <a:endParaRPr lang="fr-FR" dirty="0"/>
          </a:p>
        </p:txBody>
      </p:sp>
      <p:sp>
        <p:nvSpPr>
          <p:cNvPr id="3" name="Rectangle 2"/>
          <p:cNvSpPr/>
          <p:nvPr/>
        </p:nvSpPr>
        <p:spPr>
          <a:xfrm>
            <a:off x="1399034" y="326579"/>
            <a:ext cx="6336704" cy="646331"/>
          </a:xfrm>
          <a:prstGeom prst="rect">
            <a:avLst/>
          </a:prstGeom>
        </p:spPr>
        <p:txBody>
          <a:bodyPr wrap="square">
            <a:spAutoFit/>
          </a:bodyPr>
          <a:lstStyle/>
          <a:p>
            <a:pPr algn="ctr"/>
            <a:r>
              <a:rPr lang="fr-FR" dirty="0" smtClean="0">
                <a:latin typeface="Arial" panose="020B0604020202020204" pitchFamily="34" charset="0"/>
                <a:cs typeface="Arial" panose="020B0604020202020204" pitchFamily="34" charset="0"/>
              </a:rPr>
              <a:t>INTRODUCTION SUR LE TERME &lt;</a:t>
            </a:r>
            <a:r>
              <a:rPr lang="fr-FR" dirty="0" smtClean="0">
                <a:solidFill>
                  <a:srgbClr val="FF0000"/>
                </a:solidFill>
                <a:latin typeface="Arial" panose="020B0604020202020204" pitchFamily="34" charset="0"/>
                <a:cs typeface="Arial" panose="020B0604020202020204" pitchFamily="34" charset="0"/>
              </a:rPr>
              <a:t>BARA</a:t>
            </a:r>
            <a:r>
              <a:rPr lang="fr-FR" dirty="0" smtClean="0">
                <a:latin typeface="Arial" panose="020B0604020202020204" pitchFamily="34" charset="0"/>
                <a:cs typeface="Arial" panose="020B0604020202020204" pitchFamily="34" charset="0"/>
              </a:rPr>
              <a:t>&gt; DE GE 1.1</a:t>
            </a:r>
          </a:p>
          <a:p>
            <a:pPr algn="ctr"/>
            <a:r>
              <a:rPr lang="fr-FR" dirty="0" smtClean="0">
                <a:latin typeface="Arial" panose="020B0604020202020204" pitchFamily="34" charset="0"/>
                <a:cs typeface="Arial" panose="020B0604020202020204" pitchFamily="34" charset="0"/>
              </a:rPr>
              <a:t>« </a:t>
            </a:r>
            <a:r>
              <a:rPr lang="fr-FR" dirty="0">
                <a:latin typeface="Arial" panose="020B0604020202020204" pitchFamily="34" charset="0"/>
                <a:cs typeface="Arial" panose="020B0604020202020204" pitchFamily="34" charset="0"/>
              </a:rPr>
              <a:t>Au commencement, YHWH créa les cieux et la terre. </a:t>
            </a:r>
            <a:r>
              <a:rPr lang="fr-FR" dirty="0" smtClean="0">
                <a:latin typeface="Arial" panose="020B0604020202020204" pitchFamily="34" charset="0"/>
                <a:cs typeface="Arial" panose="020B0604020202020204" pitchFamily="34" charset="0"/>
              </a:rPr>
              <a:t>»</a:t>
            </a:r>
            <a:endParaRPr lang="fr-FR" dirty="0">
              <a:latin typeface="Arial" panose="020B0604020202020204" pitchFamily="34" charset="0"/>
              <a:cs typeface="Arial" panose="020B0604020202020204" pitchFamily="34" charset="0"/>
            </a:endParaRPr>
          </a:p>
        </p:txBody>
      </p:sp>
      <p:sp>
        <p:nvSpPr>
          <p:cNvPr id="4" name="Rectangle 3"/>
          <p:cNvSpPr/>
          <p:nvPr/>
        </p:nvSpPr>
        <p:spPr>
          <a:xfrm>
            <a:off x="251520" y="1279089"/>
            <a:ext cx="8712968" cy="1323439"/>
          </a:xfrm>
          <a:prstGeom prst="rect">
            <a:avLst/>
          </a:prstGeom>
        </p:spPr>
        <p:txBody>
          <a:bodyPr wrap="square">
            <a:spAutoFit/>
          </a:bodyPr>
          <a:lstStyle/>
          <a:p>
            <a:r>
              <a:rPr lang="fr-FR" sz="1600" dirty="0">
                <a:latin typeface="Arial" panose="020B0604020202020204" pitchFamily="34" charset="0"/>
                <a:cs typeface="Arial" panose="020B0604020202020204" pitchFamily="34" charset="0"/>
              </a:rPr>
              <a:t>→Créa &lt;</a:t>
            </a:r>
            <a:r>
              <a:rPr lang="fr-FR" sz="1600" dirty="0">
                <a:solidFill>
                  <a:srgbClr val="FF0000"/>
                </a:solidFill>
                <a:latin typeface="Arial" panose="020B0604020202020204" pitchFamily="34" charset="0"/>
                <a:cs typeface="Arial" panose="020B0604020202020204" pitchFamily="34" charset="0"/>
              </a:rPr>
              <a:t>bara</a:t>
            </a:r>
            <a:r>
              <a:rPr lang="fr-FR" sz="1600" dirty="0">
                <a:latin typeface="Arial" panose="020B0604020202020204" pitchFamily="34" charset="0"/>
                <a:cs typeface="Arial" panose="020B0604020202020204" pitchFamily="34" charset="0"/>
              </a:rPr>
              <a:t>&gt; 1254, une racine primaire, </a:t>
            </a:r>
            <a:r>
              <a:rPr lang="fr-FR" sz="1600" u="sng" dirty="0">
                <a:latin typeface="Arial" panose="020B0604020202020204" pitchFamily="34" charset="0"/>
                <a:cs typeface="Arial" panose="020B0604020202020204" pitchFamily="34" charset="0"/>
              </a:rPr>
              <a:t>créer</a:t>
            </a:r>
            <a:r>
              <a:rPr lang="fr-FR" sz="1600" dirty="0" smtClean="0">
                <a:latin typeface="Arial" panose="020B0604020202020204" pitchFamily="34" charset="0"/>
                <a:cs typeface="Arial" panose="020B0604020202020204" pitchFamily="34" charset="0"/>
              </a:rPr>
              <a:t>.</a:t>
            </a:r>
          </a:p>
          <a:p>
            <a:endParaRPr lang="fr-FR" sz="1600" dirty="0">
              <a:latin typeface="Arial" panose="020B0604020202020204" pitchFamily="34" charset="0"/>
              <a:cs typeface="Arial" panose="020B0604020202020204" pitchFamily="34" charset="0"/>
            </a:endParaRPr>
          </a:p>
          <a:p>
            <a:r>
              <a:rPr lang="fr-FR" sz="1600" dirty="0">
                <a:latin typeface="Arial" panose="020B0604020202020204" pitchFamily="34" charset="0"/>
                <a:cs typeface="Arial" panose="020B0604020202020204" pitchFamily="34" charset="0"/>
              </a:rPr>
              <a:t>Ce mot est très important, il apparait à nouveau seulement au verset 21 lors du 5e cycle.</a:t>
            </a:r>
          </a:p>
          <a:p>
            <a:r>
              <a:rPr lang="fr-FR" sz="1600" dirty="0">
                <a:latin typeface="Arial" panose="020B0604020202020204" pitchFamily="34" charset="0"/>
                <a:cs typeface="Arial" panose="020B0604020202020204" pitchFamily="34" charset="0"/>
              </a:rPr>
              <a:t>Le récit de la création en Genèse commence avec la mention des cieux et de la </a:t>
            </a:r>
            <a:r>
              <a:rPr lang="fr-FR" sz="1600" dirty="0" smtClean="0">
                <a:latin typeface="Arial" panose="020B0604020202020204" pitchFamily="34" charset="0"/>
                <a:cs typeface="Arial" panose="020B0604020202020204" pitchFamily="34" charset="0"/>
              </a:rPr>
              <a:t>terre.</a:t>
            </a:r>
          </a:p>
          <a:p>
            <a:r>
              <a:rPr lang="fr-FR" sz="1600" dirty="0" smtClean="0">
                <a:latin typeface="Arial" panose="020B0604020202020204" pitchFamily="34" charset="0"/>
                <a:cs typeface="Arial" panose="020B0604020202020204" pitchFamily="34" charset="0"/>
              </a:rPr>
              <a:t>Par </a:t>
            </a:r>
            <a:r>
              <a:rPr lang="fr-FR" sz="1600" dirty="0">
                <a:latin typeface="Arial" panose="020B0604020202020204" pitchFamily="34" charset="0"/>
                <a:cs typeface="Arial" panose="020B0604020202020204" pitchFamily="34" charset="0"/>
              </a:rPr>
              <a:t>« cieux », nous comprenons </a:t>
            </a:r>
            <a:r>
              <a:rPr lang="fr-FR" sz="1600" u="sng" dirty="0">
                <a:latin typeface="Arial" panose="020B0604020202020204" pitchFamily="34" charset="0"/>
                <a:cs typeface="Arial" panose="020B0604020202020204" pitchFamily="34" charset="0"/>
              </a:rPr>
              <a:t>tout l’univers et ce qu’il contient</a:t>
            </a:r>
            <a:r>
              <a:rPr lang="fr-FR" sz="1600" dirty="0">
                <a:latin typeface="Arial" panose="020B0604020202020204" pitchFamily="34" charset="0"/>
                <a:cs typeface="Arial" panose="020B0604020202020204" pitchFamily="34" charset="0"/>
              </a:rPr>
              <a:t>.</a:t>
            </a:r>
          </a:p>
        </p:txBody>
      </p:sp>
      <p:sp>
        <p:nvSpPr>
          <p:cNvPr id="6" name="Rectangle 5"/>
          <p:cNvSpPr/>
          <p:nvPr/>
        </p:nvSpPr>
        <p:spPr>
          <a:xfrm>
            <a:off x="251520" y="2715766"/>
            <a:ext cx="8712968" cy="584775"/>
          </a:xfrm>
          <a:prstGeom prst="rect">
            <a:avLst/>
          </a:prstGeom>
        </p:spPr>
        <p:txBody>
          <a:bodyPr wrap="square">
            <a:spAutoFit/>
          </a:bodyPr>
          <a:lstStyle/>
          <a:p>
            <a:r>
              <a:rPr lang="fr-FR" sz="1600" dirty="0">
                <a:latin typeface="Arial" panose="020B0604020202020204" pitchFamily="34" charset="0"/>
                <a:cs typeface="Arial" panose="020B0604020202020204" pitchFamily="34" charset="0"/>
              </a:rPr>
              <a:t>→Seul le Créateur peut &lt;</a:t>
            </a:r>
            <a:r>
              <a:rPr lang="fr-FR" sz="1600" dirty="0">
                <a:solidFill>
                  <a:srgbClr val="FF0000"/>
                </a:solidFill>
                <a:latin typeface="Arial" panose="020B0604020202020204" pitchFamily="34" charset="0"/>
                <a:cs typeface="Arial" panose="020B0604020202020204" pitchFamily="34" charset="0"/>
              </a:rPr>
              <a:t>bara</a:t>
            </a:r>
            <a:r>
              <a:rPr lang="fr-FR" sz="1600" dirty="0" smtClean="0">
                <a:latin typeface="Arial" panose="020B0604020202020204" pitchFamily="34" charset="0"/>
                <a:cs typeface="Arial" panose="020B0604020202020204" pitchFamily="34" charset="0"/>
              </a:rPr>
              <a:t>&gt;.</a:t>
            </a:r>
          </a:p>
          <a:p>
            <a:r>
              <a:rPr lang="fr-FR" sz="1600" dirty="0" smtClean="0">
                <a:latin typeface="Arial" panose="020B0604020202020204" pitchFamily="34" charset="0"/>
                <a:cs typeface="Arial" panose="020B0604020202020204" pitchFamily="34" charset="0"/>
              </a:rPr>
              <a:t>Il </a:t>
            </a:r>
            <a:r>
              <a:rPr lang="fr-FR" sz="1600" dirty="0">
                <a:latin typeface="Arial" panose="020B0604020202020204" pitchFamily="34" charset="0"/>
                <a:cs typeface="Arial" panose="020B0604020202020204" pitchFamily="34" charset="0"/>
              </a:rPr>
              <a:t>ne &lt;</a:t>
            </a:r>
            <a:r>
              <a:rPr lang="fr-FR" sz="1600" dirty="0">
                <a:solidFill>
                  <a:srgbClr val="FF0000"/>
                </a:solidFill>
                <a:latin typeface="Arial" panose="020B0604020202020204" pitchFamily="34" charset="0"/>
                <a:cs typeface="Arial" panose="020B0604020202020204" pitchFamily="34" charset="0"/>
              </a:rPr>
              <a:t>bara</a:t>
            </a:r>
            <a:r>
              <a:rPr lang="fr-FR" sz="1600" dirty="0">
                <a:latin typeface="Arial" panose="020B0604020202020204" pitchFamily="34" charset="0"/>
                <a:cs typeface="Arial" panose="020B0604020202020204" pitchFamily="34" charset="0"/>
              </a:rPr>
              <a:t>&gt; plus jusqu’à Ge 1.21, le 5e cycle.</a:t>
            </a:r>
          </a:p>
        </p:txBody>
      </p:sp>
      <p:sp>
        <p:nvSpPr>
          <p:cNvPr id="7" name="Rectangle 6"/>
          <p:cNvSpPr/>
          <p:nvPr/>
        </p:nvSpPr>
        <p:spPr>
          <a:xfrm>
            <a:off x="210902" y="3538488"/>
            <a:ext cx="8712968" cy="830997"/>
          </a:xfrm>
          <a:prstGeom prst="rect">
            <a:avLst/>
          </a:prstGeom>
        </p:spPr>
        <p:txBody>
          <a:bodyPr wrap="square">
            <a:spAutoFit/>
          </a:bodyPr>
          <a:lstStyle/>
          <a:p>
            <a:r>
              <a:rPr lang="fr-FR" sz="1600" dirty="0">
                <a:latin typeface="Arial" panose="020B0604020202020204" pitchFamily="34" charset="0"/>
                <a:cs typeface="Arial" panose="020B0604020202020204" pitchFamily="34" charset="0"/>
              </a:rPr>
              <a:t>→Par conséquent, et par élimination, tout ce qui a été créé &lt;</a:t>
            </a:r>
            <a:r>
              <a:rPr lang="fr-FR" sz="1600" dirty="0">
                <a:solidFill>
                  <a:srgbClr val="FF0000"/>
                </a:solidFill>
                <a:latin typeface="Arial" panose="020B0604020202020204" pitchFamily="34" charset="0"/>
                <a:cs typeface="Arial" panose="020B0604020202020204" pitchFamily="34" charset="0"/>
              </a:rPr>
              <a:t>bara</a:t>
            </a:r>
            <a:r>
              <a:rPr lang="fr-FR" sz="1600" dirty="0">
                <a:latin typeface="Arial" panose="020B0604020202020204" pitchFamily="34" charset="0"/>
                <a:cs typeface="Arial" panose="020B0604020202020204" pitchFamily="34" charset="0"/>
              </a:rPr>
              <a:t>&gt; au départ (cycle 1) inclus tout le contenu de l’univers (planètes, lunes, étoiles) mais aussi toutes les œuvres créatrices qui seront évoquées </a:t>
            </a:r>
            <a:r>
              <a:rPr lang="fr-FR" sz="1600" dirty="0" smtClean="0">
                <a:latin typeface="Arial" panose="020B0604020202020204" pitchFamily="34" charset="0"/>
                <a:cs typeface="Arial" panose="020B0604020202020204" pitchFamily="34" charset="0"/>
              </a:rPr>
              <a:t>dans les </a:t>
            </a:r>
            <a:r>
              <a:rPr lang="fr-FR" sz="1600" dirty="0">
                <a:latin typeface="Arial" panose="020B0604020202020204" pitchFamily="34" charset="0"/>
                <a:cs typeface="Arial" panose="020B0604020202020204" pitchFamily="34" charset="0"/>
              </a:rPr>
              <a:t>cycles 1 à 4. </a:t>
            </a:r>
          </a:p>
        </p:txBody>
      </p:sp>
    </p:spTree>
    <p:extLst>
      <p:ext uri="{BB962C8B-B14F-4D97-AF65-F5344CB8AC3E}">
        <p14:creationId xmlns:p14="http://schemas.microsoft.com/office/powerpoint/2010/main" val="748681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28" y="0"/>
            <a:ext cx="9153228"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Espace réservé du numéro de diapositive 4"/>
          <p:cNvSpPr>
            <a:spLocks noGrp="1"/>
          </p:cNvSpPr>
          <p:nvPr>
            <p:ph type="sldNum" sz="quarter" idx="12"/>
          </p:nvPr>
        </p:nvSpPr>
        <p:spPr/>
        <p:txBody>
          <a:bodyPr/>
          <a:lstStyle/>
          <a:p>
            <a:fld id="{98D6C185-7D06-44FC-AF34-DEB24118C82E}" type="slidenum">
              <a:rPr lang="fr-FR" smtClean="0"/>
              <a:t>9</a:t>
            </a:fld>
            <a:endParaRPr lang="fr-FR" dirty="0"/>
          </a:p>
        </p:txBody>
      </p:sp>
      <p:pic>
        <p:nvPicPr>
          <p:cNvPr id="4" name="Picture 2" descr="C:\Users\Rae\Desktop\Clip Art for PPTs\smiley question p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10" y="123478"/>
            <a:ext cx="1232322" cy="93170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475656" y="327719"/>
            <a:ext cx="1826141" cy="523220"/>
          </a:xfrm>
          <a:prstGeom prst="rect">
            <a:avLst/>
          </a:prstGeom>
        </p:spPr>
        <p:txBody>
          <a:bodyPr wrap="none">
            <a:spAutoFit/>
          </a:bodyPr>
          <a:lstStyle/>
          <a:p>
            <a:r>
              <a:rPr lang="fr-FR" sz="2800" dirty="0">
                <a:latin typeface="Arial" panose="020B0604020202020204" pitchFamily="34" charset="0"/>
                <a:cs typeface="Arial" panose="020B0604020202020204" pitchFamily="34" charset="0"/>
              </a:rPr>
              <a:t>Pourquoi?</a:t>
            </a:r>
          </a:p>
        </p:txBody>
      </p:sp>
      <p:sp>
        <p:nvSpPr>
          <p:cNvPr id="3" name="Rectangle 2"/>
          <p:cNvSpPr/>
          <p:nvPr/>
        </p:nvSpPr>
        <p:spPr>
          <a:xfrm>
            <a:off x="3131839" y="1001350"/>
            <a:ext cx="4996881" cy="400110"/>
          </a:xfrm>
          <a:prstGeom prst="rect">
            <a:avLst/>
          </a:prstGeom>
        </p:spPr>
        <p:txBody>
          <a:bodyPr wrap="none">
            <a:spAutoFit/>
          </a:bodyPr>
          <a:lstStyle/>
          <a:p>
            <a:r>
              <a:rPr lang="fr-FR" sz="2000" dirty="0" smtClean="0">
                <a:latin typeface="Arial" panose="020B0604020202020204" pitchFamily="34" charset="0"/>
                <a:cs typeface="Arial" panose="020B0604020202020204" pitchFamily="34" charset="0"/>
              </a:rPr>
              <a:t>Examinons la </a:t>
            </a:r>
            <a:r>
              <a:rPr lang="fr-FR" sz="2000" dirty="0">
                <a:latin typeface="Arial" panose="020B0604020202020204" pitchFamily="34" charset="0"/>
                <a:cs typeface="Arial" panose="020B0604020202020204" pitchFamily="34" charset="0"/>
              </a:rPr>
              <a:t>première partie du verset </a:t>
            </a:r>
            <a:r>
              <a:rPr lang="fr-FR" sz="2000" dirty="0" smtClean="0">
                <a:latin typeface="Arial" panose="020B0604020202020204" pitchFamily="34" charset="0"/>
                <a:cs typeface="Arial" panose="020B0604020202020204" pitchFamily="34" charset="0"/>
              </a:rPr>
              <a:t>2 :</a:t>
            </a:r>
            <a:endParaRPr lang="fr-FR" sz="2000" dirty="0">
              <a:latin typeface="Arial" panose="020B0604020202020204" pitchFamily="34" charset="0"/>
              <a:cs typeface="Arial" panose="020B0604020202020204" pitchFamily="34" charset="0"/>
            </a:endParaRPr>
          </a:p>
        </p:txBody>
      </p:sp>
      <p:pic>
        <p:nvPicPr>
          <p:cNvPr id="92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17449" y="850939"/>
            <a:ext cx="1142553" cy="1262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72509" y="2130376"/>
            <a:ext cx="8789754" cy="584775"/>
          </a:xfrm>
          <a:prstGeom prst="rect">
            <a:avLst/>
          </a:prstGeom>
        </p:spPr>
        <p:txBody>
          <a:bodyPr wrap="square">
            <a:spAutoFit/>
          </a:bodyPr>
          <a:lstStyle/>
          <a:p>
            <a:pPr algn="just"/>
            <a:r>
              <a:rPr lang="fr-FR" sz="1600" i="1" dirty="0">
                <a:latin typeface="Arial" panose="020B0604020202020204" pitchFamily="34" charset="0"/>
                <a:cs typeface="Arial" panose="020B0604020202020204" pitchFamily="34" charset="0"/>
              </a:rPr>
              <a:t>Quatre termes hébreux décrivent les résultats de (ce qui semble </a:t>
            </a:r>
            <a:r>
              <a:rPr lang="fr-FR" sz="1600" i="1" dirty="0" smtClean="0">
                <a:latin typeface="Arial" panose="020B0604020202020204" pitchFamily="34" charset="0"/>
                <a:cs typeface="Arial" panose="020B0604020202020204" pitchFamily="34" charset="0"/>
              </a:rPr>
              <a:t>être) un </a:t>
            </a:r>
            <a:r>
              <a:rPr lang="fr-FR" sz="1600" i="1" u="sng" dirty="0" smtClean="0">
                <a:latin typeface="Arial" panose="020B0604020202020204" pitchFamily="34" charset="0"/>
                <a:cs typeface="Arial" panose="020B0604020202020204" pitchFamily="34" charset="0"/>
              </a:rPr>
              <a:t>événement</a:t>
            </a:r>
            <a:endParaRPr lang="fr-FR" sz="1600" i="1" dirty="0">
              <a:latin typeface="Arial" panose="020B0604020202020204" pitchFamily="34" charset="0"/>
              <a:cs typeface="Arial" panose="020B0604020202020204" pitchFamily="34" charset="0"/>
            </a:endParaRPr>
          </a:p>
          <a:p>
            <a:pPr algn="just"/>
            <a:r>
              <a:rPr lang="fr-FR" sz="1600" i="1" u="sng" dirty="0" smtClean="0">
                <a:latin typeface="Arial" panose="020B0604020202020204" pitchFamily="34" charset="0"/>
                <a:cs typeface="Arial" panose="020B0604020202020204" pitchFamily="34" charset="0"/>
              </a:rPr>
              <a:t>désastreux</a:t>
            </a:r>
            <a:r>
              <a:rPr lang="fr-FR" sz="1600" i="1" dirty="0">
                <a:latin typeface="Arial" panose="020B0604020202020204" pitchFamily="34" charset="0"/>
                <a:cs typeface="Arial" panose="020B0604020202020204" pitchFamily="34" charset="0"/>
              </a:rPr>
              <a:t>, qui n'est </a:t>
            </a:r>
            <a:r>
              <a:rPr lang="fr-FR" sz="1600" i="1" u="sng" dirty="0">
                <a:latin typeface="Arial" panose="020B0604020202020204" pitchFamily="34" charset="0"/>
                <a:cs typeface="Arial" panose="020B0604020202020204" pitchFamily="34" charset="0"/>
              </a:rPr>
              <a:t>pas enregistré à ce stade dans les Écritures</a:t>
            </a:r>
            <a:r>
              <a:rPr lang="fr-FR" sz="1600" i="1" dirty="0">
                <a:latin typeface="Arial" panose="020B0604020202020204" pitchFamily="34" charset="0"/>
                <a:cs typeface="Arial" panose="020B0604020202020204" pitchFamily="34" charset="0"/>
              </a:rPr>
              <a:t>. </a:t>
            </a:r>
            <a:endParaRPr lang="fr-FR" sz="1600" dirty="0">
              <a:latin typeface="Arial" panose="020B0604020202020204" pitchFamily="34" charset="0"/>
              <a:cs typeface="Arial" panose="020B0604020202020204" pitchFamily="34" charset="0"/>
            </a:endParaRPr>
          </a:p>
        </p:txBody>
      </p:sp>
      <p:sp>
        <p:nvSpPr>
          <p:cNvPr id="7" name="Rectangle 6"/>
          <p:cNvSpPr/>
          <p:nvPr/>
        </p:nvSpPr>
        <p:spPr>
          <a:xfrm>
            <a:off x="3190515" y="1377229"/>
            <a:ext cx="4950060" cy="584775"/>
          </a:xfrm>
          <a:prstGeom prst="rect">
            <a:avLst/>
          </a:prstGeom>
        </p:spPr>
        <p:txBody>
          <a:bodyPr wrap="square">
            <a:spAutoFit/>
          </a:bodyPr>
          <a:lstStyle/>
          <a:p>
            <a:pPr algn="just"/>
            <a:r>
              <a:rPr lang="fr-FR" sz="1600" dirty="0" smtClean="0">
                <a:latin typeface="Arial" panose="020B0604020202020204" pitchFamily="34" charset="0"/>
                <a:cs typeface="Arial" panose="020B0604020202020204" pitchFamily="34" charset="0"/>
              </a:rPr>
              <a:t>« Or </a:t>
            </a:r>
            <a:r>
              <a:rPr lang="fr-FR" sz="1600" dirty="0">
                <a:latin typeface="Arial" panose="020B0604020202020204" pitchFamily="34" charset="0"/>
                <a:cs typeface="Arial" panose="020B0604020202020204" pitchFamily="34" charset="0"/>
              </a:rPr>
              <a:t>la terre était </a:t>
            </a:r>
            <a:r>
              <a:rPr lang="fr-FR" sz="1600" dirty="0">
                <a:solidFill>
                  <a:srgbClr val="7030A0"/>
                </a:solidFill>
                <a:latin typeface="Arial" panose="020B0604020202020204" pitchFamily="34" charset="0"/>
                <a:cs typeface="Arial" panose="020B0604020202020204" pitchFamily="34" charset="0"/>
              </a:rPr>
              <a:t>informe</a:t>
            </a:r>
            <a:r>
              <a:rPr lang="fr-FR" sz="1600" dirty="0">
                <a:latin typeface="Arial" panose="020B0604020202020204" pitchFamily="34" charset="0"/>
                <a:cs typeface="Arial" panose="020B0604020202020204" pitchFamily="34" charset="0"/>
              </a:rPr>
              <a:t> et </a:t>
            </a:r>
            <a:r>
              <a:rPr lang="fr-FR" sz="1600" dirty="0" smtClean="0">
                <a:solidFill>
                  <a:schemeClr val="accent6">
                    <a:lumMod val="75000"/>
                  </a:schemeClr>
                </a:solidFill>
                <a:latin typeface="Arial" panose="020B0604020202020204" pitchFamily="34" charset="0"/>
                <a:cs typeface="Arial" panose="020B0604020202020204" pitchFamily="34" charset="0"/>
              </a:rPr>
              <a:t>vide</a:t>
            </a:r>
            <a:r>
              <a:rPr lang="fr-FR" sz="1600" dirty="0" smtClean="0">
                <a:latin typeface="Arial" panose="020B0604020202020204" pitchFamily="34" charset="0"/>
                <a:cs typeface="Arial" panose="020B0604020202020204" pitchFamily="34" charset="0"/>
              </a:rPr>
              <a:t>,</a:t>
            </a:r>
          </a:p>
          <a:p>
            <a:pPr algn="just"/>
            <a:r>
              <a:rPr lang="fr-FR" sz="1600" dirty="0" smtClean="0">
                <a:latin typeface="Arial" panose="020B0604020202020204" pitchFamily="34" charset="0"/>
                <a:cs typeface="Arial" panose="020B0604020202020204" pitchFamily="34" charset="0"/>
              </a:rPr>
              <a:t>et </a:t>
            </a:r>
            <a:r>
              <a:rPr lang="fr-FR" sz="1600" dirty="0">
                <a:latin typeface="Arial" panose="020B0604020202020204" pitchFamily="34" charset="0"/>
                <a:cs typeface="Arial" panose="020B0604020202020204" pitchFamily="34" charset="0"/>
              </a:rPr>
              <a:t>les </a:t>
            </a:r>
            <a:r>
              <a:rPr lang="fr-FR" sz="1600" dirty="0">
                <a:solidFill>
                  <a:srgbClr val="00B0F0"/>
                </a:solidFill>
                <a:latin typeface="Arial" panose="020B0604020202020204" pitchFamily="34" charset="0"/>
                <a:cs typeface="Arial" panose="020B0604020202020204" pitchFamily="34" charset="0"/>
              </a:rPr>
              <a:t>ténèbres</a:t>
            </a:r>
            <a:r>
              <a:rPr lang="fr-FR" sz="1600" dirty="0">
                <a:latin typeface="Arial" panose="020B0604020202020204" pitchFamily="34" charset="0"/>
                <a:cs typeface="Arial" panose="020B0604020202020204" pitchFamily="34" charset="0"/>
              </a:rPr>
              <a:t> étaient à la surface de </a:t>
            </a:r>
            <a:r>
              <a:rPr lang="fr-FR" sz="1600" dirty="0" smtClean="0">
                <a:latin typeface="Arial" panose="020B0604020202020204" pitchFamily="34" charset="0"/>
                <a:cs typeface="Arial" panose="020B0604020202020204" pitchFamily="34" charset="0"/>
              </a:rPr>
              <a:t>l'</a:t>
            </a:r>
            <a:r>
              <a:rPr lang="fr-FR" sz="1600" dirty="0" smtClean="0">
                <a:solidFill>
                  <a:srgbClr val="00B050"/>
                </a:solidFill>
                <a:latin typeface="Arial" panose="020B0604020202020204" pitchFamily="34" charset="0"/>
                <a:cs typeface="Arial" panose="020B0604020202020204" pitchFamily="34" charset="0"/>
              </a:rPr>
              <a:t>abîme</a:t>
            </a:r>
            <a:r>
              <a:rPr lang="fr-FR" sz="1600" dirty="0" smtClean="0">
                <a:latin typeface="Arial" panose="020B0604020202020204" pitchFamily="34" charset="0"/>
                <a:cs typeface="Arial" panose="020B0604020202020204" pitchFamily="34" charset="0"/>
              </a:rPr>
              <a:t>… »</a:t>
            </a:r>
            <a:endParaRPr lang="fr-FR" sz="1600" dirty="0"/>
          </a:p>
        </p:txBody>
      </p:sp>
      <p:sp>
        <p:nvSpPr>
          <p:cNvPr id="8" name="Ellipse 7"/>
          <p:cNvSpPr/>
          <p:nvPr/>
        </p:nvSpPr>
        <p:spPr>
          <a:xfrm>
            <a:off x="4355975" y="1401460"/>
            <a:ext cx="535446" cy="292387"/>
          </a:xfrm>
          <a:prstGeom prst="ellipse">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Rectangle 8"/>
          <p:cNvSpPr/>
          <p:nvPr/>
        </p:nvSpPr>
        <p:spPr>
          <a:xfrm>
            <a:off x="172509" y="2859782"/>
            <a:ext cx="8789754" cy="584775"/>
          </a:xfrm>
          <a:prstGeom prst="rect">
            <a:avLst/>
          </a:prstGeom>
        </p:spPr>
        <p:txBody>
          <a:bodyPr wrap="square">
            <a:spAutoFit/>
          </a:bodyPr>
          <a:lstStyle/>
          <a:p>
            <a:r>
              <a:rPr lang="fr-FR" sz="1600" i="1" dirty="0">
                <a:latin typeface="Arial" panose="020B0604020202020204" pitchFamily="34" charset="0"/>
                <a:cs typeface="Arial" panose="020B0604020202020204" pitchFamily="34" charset="0"/>
              </a:rPr>
              <a:t>Si les traducteurs avaient choisi le mot (plus juste) «</a:t>
            </a:r>
            <a:r>
              <a:rPr lang="fr-FR" sz="1600" i="1" dirty="0">
                <a:solidFill>
                  <a:srgbClr val="FF33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devint</a:t>
            </a:r>
            <a:r>
              <a:rPr lang="fr-FR" sz="1600" i="1" dirty="0">
                <a:latin typeface="Arial" panose="020B0604020202020204" pitchFamily="34" charset="0"/>
                <a:cs typeface="Arial" panose="020B0604020202020204" pitchFamily="34" charset="0"/>
              </a:rPr>
              <a:t>» au lieu de «était», cela aurait éliminé nombre de problèmes pour déterminer «quand commence la première journée créée.»</a:t>
            </a:r>
          </a:p>
        </p:txBody>
      </p:sp>
      <p:sp>
        <p:nvSpPr>
          <p:cNvPr id="10" name="Rectangle 9"/>
          <p:cNvSpPr>
            <a:spLocks/>
          </p:cNvSpPr>
          <p:nvPr/>
        </p:nvSpPr>
        <p:spPr>
          <a:xfrm>
            <a:off x="1834589" y="4169627"/>
            <a:ext cx="6049779" cy="338554"/>
          </a:xfrm>
          <a:prstGeom prst="rect">
            <a:avLst/>
          </a:prstGeom>
        </p:spPr>
        <p:txBody>
          <a:bodyPr wrap="square">
            <a:spAutoFit/>
          </a:bodyPr>
          <a:lstStyle/>
          <a:p>
            <a:r>
              <a:rPr lang="fr-FR" sz="1600" i="1" dirty="0">
                <a:latin typeface="Arial" panose="020B0604020202020204" pitchFamily="34" charset="0"/>
                <a:cs typeface="Arial" panose="020B0604020202020204" pitchFamily="34" charset="0"/>
              </a:rPr>
              <a:t>Un Créateur </a:t>
            </a:r>
            <a:r>
              <a:rPr lang="fr-FR" sz="1600" i="1" dirty="0" smtClean="0">
                <a:latin typeface="Arial" panose="020B0604020202020204" pitchFamily="34" charset="0"/>
                <a:cs typeface="Arial" panose="020B0604020202020204" pitchFamily="34" charset="0"/>
              </a:rPr>
              <a:t>PARFAIT aurait-il créé une </a:t>
            </a:r>
            <a:r>
              <a:rPr lang="fr-FR" sz="1600" i="1" dirty="0">
                <a:latin typeface="Arial" panose="020B0604020202020204" pitchFamily="34" charset="0"/>
                <a:cs typeface="Arial" panose="020B0604020202020204" pitchFamily="34" charset="0"/>
              </a:rPr>
              <a:t>terre </a:t>
            </a:r>
            <a:r>
              <a:rPr lang="fr-FR" sz="1600" i="1" dirty="0" smtClean="0">
                <a:latin typeface="Arial" panose="020B0604020202020204" pitchFamily="34" charset="0"/>
                <a:cs typeface="Arial" panose="020B0604020202020204" pitchFamily="34" charset="0"/>
              </a:rPr>
              <a:t>informe et vide… ?</a:t>
            </a:r>
            <a:endParaRPr lang="fr-FR" sz="1600" i="1" dirty="0">
              <a:latin typeface="Arial" panose="020B0604020202020204" pitchFamily="34" charset="0"/>
              <a:cs typeface="Arial" panose="020B0604020202020204" pitchFamily="34" charset="0"/>
            </a:endParaRPr>
          </a:p>
        </p:txBody>
      </p:sp>
      <p:pic>
        <p:nvPicPr>
          <p:cNvPr id="9220" name="Picture 4" descr="Image associÃ©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427" y="3515268"/>
            <a:ext cx="1644940" cy="1644940"/>
          </a:xfrm>
          <a:prstGeom prst="rect">
            <a:avLst/>
          </a:prstGeom>
          <a:noFill/>
          <a:effectLst>
            <a:softEdge rad="190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184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218"/>
                                        </p:tgtEl>
                                        <p:attrNameLst>
                                          <p:attrName>style.visibility</p:attrName>
                                        </p:attrNameLst>
                                      </p:cBhvr>
                                      <p:to>
                                        <p:strVal val="visible"/>
                                      </p:to>
                                    </p:set>
                                    <p:animEffect transition="in" filter="fade">
                                      <p:cBhvr>
                                        <p:cTn id="15" dur="500"/>
                                        <p:tgtEl>
                                          <p:spTgt spid="92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left)">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9220"/>
                                        </p:tgtEl>
                                        <p:attrNameLst>
                                          <p:attrName>style.visibility</p:attrName>
                                        </p:attrNameLst>
                                      </p:cBhvr>
                                      <p:to>
                                        <p:strVal val="visible"/>
                                      </p:to>
                                    </p:set>
                                    <p:animEffect transition="in" filter="fade">
                                      <p:cBhvr>
                                        <p:cTn id="43" dur="500"/>
                                        <p:tgtEl>
                                          <p:spTgt spid="922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7" grpId="0"/>
      <p:bldP spid="8" grpId="0" animBg="1"/>
      <p:bldP spid="9" grpId="0"/>
      <p:bldP spid="10" grpId="0"/>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3501</TotalTime>
  <Words>2747</Words>
  <Application>Microsoft Office PowerPoint</Application>
  <PresentationFormat>On-screen Show (16:9)</PresentationFormat>
  <Paragraphs>239</Paragraphs>
  <Slides>27</Slides>
  <Notes>0</Notes>
  <HiddenSlides>0</HiddenSlides>
  <MMClips>2</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Thème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Fawzi</dc:creator>
  <cp:lastModifiedBy>Rae</cp:lastModifiedBy>
  <cp:revision>284</cp:revision>
  <dcterms:created xsi:type="dcterms:W3CDTF">2018-03-19T07:22:00Z</dcterms:created>
  <dcterms:modified xsi:type="dcterms:W3CDTF">2018-04-19T16:44:48Z</dcterms:modified>
</cp:coreProperties>
</file>