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76"/>
  </p:notesMasterIdLst>
  <p:sldIdLst>
    <p:sldId id="256" r:id="rId2"/>
    <p:sldId id="300" r:id="rId3"/>
    <p:sldId id="309" r:id="rId4"/>
    <p:sldId id="480" r:id="rId5"/>
    <p:sldId id="424" r:id="rId6"/>
    <p:sldId id="461" r:id="rId7"/>
    <p:sldId id="488" r:id="rId8"/>
    <p:sldId id="430" r:id="rId9"/>
    <p:sldId id="408" r:id="rId10"/>
    <p:sldId id="391" r:id="rId11"/>
    <p:sldId id="392" r:id="rId12"/>
    <p:sldId id="416" r:id="rId13"/>
    <p:sldId id="393" r:id="rId14"/>
    <p:sldId id="395" r:id="rId15"/>
    <p:sldId id="394" r:id="rId16"/>
    <p:sldId id="396" r:id="rId17"/>
    <p:sldId id="397" r:id="rId18"/>
    <p:sldId id="417" r:id="rId19"/>
    <p:sldId id="398" r:id="rId20"/>
    <p:sldId id="456" r:id="rId21"/>
    <p:sldId id="401" r:id="rId22"/>
    <p:sldId id="402" r:id="rId23"/>
    <p:sldId id="403" r:id="rId24"/>
    <p:sldId id="489" r:id="rId25"/>
    <p:sldId id="404" r:id="rId26"/>
    <p:sldId id="405" r:id="rId27"/>
    <p:sldId id="406" r:id="rId28"/>
    <p:sldId id="407" r:id="rId29"/>
    <p:sldId id="411" r:id="rId30"/>
    <p:sldId id="457" r:id="rId31"/>
    <p:sldId id="436" r:id="rId32"/>
    <p:sldId id="437" r:id="rId33"/>
    <p:sldId id="438" r:id="rId34"/>
    <p:sldId id="439" r:id="rId35"/>
    <p:sldId id="440" r:id="rId36"/>
    <p:sldId id="441" r:id="rId37"/>
    <p:sldId id="442" r:id="rId38"/>
    <p:sldId id="459" r:id="rId39"/>
    <p:sldId id="458" r:id="rId40"/>
    <p:sldId id="409" r:id="rId41"/>
    <p:sldId id="490" r:id="rId42"/>
    <p:sldId id="496" r:id="rId43"/>
    <p:sldId id="495" r:id="rId44"/>
    <p:sldId id="412" r:id="rId45"/>
    <p:sldId id="460" r:id="rId46"/>
    <p:sldId id="413" r:id="rId47"/>
    <p:sldId id="478" r:id="rId48"/>
    <p:sldId id="414" r:id="rId49"/>
    <p:sldId id="415" r:id="rId50"/>
    <p:sldId id="400" r:id="rId51"/>
    <p:sldId id="435" r:id="rId52"/>
    <p:sldId id="434" r:id="rId53"/>
    <p:sldId id="432" r:id="rId54"/>
    <p:sldId id="433" r:id="rId55"/>
    <p:sldId id="410" r:id="rId56"/>
    <p:sldId id="462" r:id="rId57"/>
    <p:sldId id="498" r:id="rId58"/>
    <p:sldId id="463" r:id="rId59"/>
    <p:sldId id="464" r:id="rId60"/>
    <p:sldId id="482" r:id="rId61"/>
    <p:sldId id="481" r:id="rId62"/>
    <p:sldId id="497" r:id="rId63"/>
    <p:sldId id="483" r:id="rId64"/>
    <p:sldId id="429" r:id="rId65"/>
    <p:sldId id="455" r:id="rId66"/>
    <p:sldId id="484" r:id="rId67"/>
    <p:sldId id="487" r:id="rId68"/>
    <p:sldId id="485" r:id="rId69"/>
    <p:sldId id="486" r:id="rId70"/>
    <p:sldId id="471" r:id="rId71"/>
    <p:sldId id="470" r:id="rId72"/>
    <p:sldId id="472" r:id="rId73"/>
    <p:sldId id="443" r:id="rId74"/>
    <p:sldId id="465"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mothy Astleford" initials="tA" lastIdx="53" clrIdx="0"/>
  <p:cmAuthor id="2" name="Sue" initials="S" lastIdx="4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6600"/>
    <a:srgbClr val="CC00CC"/>
    <a:srgbClr val="FF3399"/>
    <a:srgbClr val="CC00FF"/>
    <a:srgbClr val="996633"/>
    <a:srgbClr val="009900"/>
    <a:srgbClr val="663300"/>
    <a:srgbClr val="FF0066"/>
    <a:srgbClr val="EEB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snapToGrid="0">
      <p:cViewPr varScale="1">
        <p:scale>
          <a:sx n="65" d="100"/>
          <a:sy n="65" d="100"/>
        </p:scale>
        <p:origin x="1452" y="60"/>
      </p:cViewPr>
      <p:guideLst>
        <p:guide orient="horz" pos="2160"/>
        <p:guide pos="2880"/>
      </p:guideLst>
    </p:cSldViewPr>
  </p:slideViewPr>
  <p:notesTextViewPr>
    <p:cViewPr>
      <p:scale>
        <a:sx n="1" d="1"/>
        <a:sy n="1" d="1"/>
      </p:scale>
      <p:origin x="0" y="0"/>
    </p:cViewPr>
  </p:notesTextViewPr>
  <p:sorterViewPr>
    <p:cViewPr>
      <p:scale>
        <a:sx n="100" d="100"/>
        <a:sy n="100" d="100"/>
      </p:scale>
      <p:origin x="0" y="630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A86367-B788-4958-AE34-49558DBBE4CD}" type="datetimeFigureOut">
              <a:rPr lang="en-US" smtClean="0"/>
              <a:t>2/28/2021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2BAD4E-3204-4106-BD72-F414FECFA670}" type="slidenum">
              <a:rPr lang="en-US" smtClean="0"/>
              <a:t>‹#›</a:t>
            </a:fld>
            <a:endParaRPr lang="en-US"/>
          </a:p>
        </p:txBody>
      </p:sp>
    </p:spTree>
    <p:extLst>
      <p:ext uri="{BB962C8B-B14F-4D97-AF65-F5344CB8AC3E}">
        <p14:creationId xmlns:p14="http://schemas.microsoft.com/office/powerpoint/2010/main" val="2733883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2BAD4E-3204-4106-BD72-F414FECFA670}" type="slidenum">
              <a:rPr lang="en-US" smtClean="0"/>
              <a:t>2</a:t>
            </a:fld>
            <a:endParaRPr lang="en-US"/>
          </a:p>
        </p:txBody>
      </p:sp>
    </p:spTree>
    <p:extLst>
      <p:ext uri="{BB962C8B-B14F-4D97-AF65-F5344CB8AC3E}">
        <p14:creationId xmlns:p14="http://schemas.microsoft.com/office/powerpoint/2010/main" val="446721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2BAD4E-3204-4106-BD72-F414FECFA670}" type="slidenum">
              <a:rPr lang="en-US" smtClean="0"/>
              <a:t>50</a:t>
            </a:fld>
            <a:endParaRPr lang="en-US"/>
          </a:p>
        </p:txBody>
      </p:sp>
    </p:spTree>
    <p:extLst>
      <p:ext uri="{BB962C8B-B14F-4D97-AF65-F5344CB8AC3E}">
        <p14:creationId xmlns:p14="http://schemas.microsoft.com/office/powerpoint/2010/main" val="4226155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0582F193-20A1-4277-A791-0DFC7D1A8E61}" type="datetime1">
              <a:rPr lang="en-US" smtClean="0"/>
              <a:t>2/28/2021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9A7ECC3E-4170-412F-8B33-8063B7BB8A4D}"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C44C455-38CD-41F3-833A-B43F2389DCF7}" type="datetime1">
              <a:rPr lang="en-US" smtClean="0"/>
              <a:t>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7ECC3E-4170-412F-8B33-8063B7BB8A4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D7B17DD-2E46-45D8-BCC0-B09D8FB8F898}" type="datetime1">
              <a:rPr lang="en-US" smtClean="0"/>
              <a:t>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7ECC3E-4170-412F-8B33-8063B7BB8A4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6D2DEE0-9CD0-4817-A6F6-4F3B7AC49C5D}" type="datetime1">
              <a:rPr lang="en-US" smtClean="0"/>
              <a:t>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7ECC3E-4170-412F-8B33-8063B7BB8A4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9AF1E07C-8245-4F5E-BA06-46ED4D1E0D2D}" type="datetime1">
              <a:rPr lang="en-US" smtClean="0"/>
              <a:t>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9A7ECC3E-4170-412F-8B33-8063B7BB8A4D}"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8EE8240-3F5E-43ED-8713-57F94BB69DF6}" type="datetime1">
              <a:rPr lang="en-US" smtClean="0"/>
              <a:t>2/28/2021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7ECC3E-4170-412F-8B33-8063B7BB8A4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E0A7C8C-5037-41FA-B489-62E795876C74}" type="datetime1">
              <a:rPr lang="en-US" smtClean="0"/>
              <a:t>2/28/2021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7ECC3E-4170-412F-8B33-8063B7BB8A4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1D88C4D-F13B-45D4-A2A3-FED76019714A}" type="datetime1">
              <a:rPr lang="en-US" smtClean="0"/>
              <a:t>2/28/2021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7ECC3E-4170-412F-8B33-8063B7BB8A4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A2FD94-B9D4-4805-8B4E-141CCBD83EB2}" type="datetime1">
              <a:rPr lang="en-US" smtClean="0"/>
              <a:t>2/28/2021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7ECC3E-4170-412F-8B33-8063B7BB8A4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B246C2B-EE9B-4C36-85FE-E93007BD10A2}" type="datetime1">
              <a:rPr lang="en-US" smtClean="0"/>
              <a:t>2/28/2021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7ECC3E-4170-412F-8B33-8063B7BB8A4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5E7A227-2AF5-4F3B-8A05-5F25F70055B1}" type="datetime1">
              <a:rPr lang="en-US" smtClean="0"/>
              <a:t>2/28/2021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7ECC3E-4170-412F-8B33-8063B7BB8A4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043AE91A-97FA-412A-9FAE-43F335FA1E99}" type="datetime1">
              <a:rPr lang="en-US" smtClean="0"/>
              <a:t>2/28/2021</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A7ECC3E-4170-412F-8B33-8063B7BB8A4D}"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pixabay.com/en/prayer-bible-pray-hands-folded-708389/"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6.jpeg"/><Relationship Id="rId4" Type="http://schemas.openxmlformats.org/officeDocument/2006/relationships/image" Target="../media/image10.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2.jpeg"/><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5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5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hyperlink" Target="https://studythecalendar.com/2021-calendar-workshop-3-0/" TargetMode="External"/><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7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7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7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1.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7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1.jpe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hyperlink" Target="mailto:questions@studythecalendar.com"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153400" y="6248400"/>
            <a:ext cx="762000" cy="365125"/>
          </a:xfrm>
        </p:spPr>
        <p:txBody>
          <a:bodyPr/>
          <a:lstStyle/>
          <a:p>
            <a:fld id="{9A7ECC3E-4170-412F-8B33-8063B7BB8A4D}" type="slidenum">
              <a:rPr lang="en-US" smtClean="0">
                <a:solidFill>
                  <a:schemeClr val="tx1"/>
                </a:solidFill>
              </a:rPr>
              <a:t>1</a:t>
            </a:fld>
            <a:endParaRPr lang="en-US" dirty="0">
              <a:solidFill>
                <a:schemeClr val="tx1"/>
              </a:solidFill>
            </a:endParaRPr>
          </a:p>
        </p:txBody>
      </p:sp>
      <p:grpSp>
        <p:nvGrpSpPr>
          <p:cNvPr id="3" name="Group 2"/>
          <p:cNvGrpSpPr/>
          <p:nvPr/>
        </p:nvGrpSpPr>
        <p:grpSpPr>
          <a:xfrm>
            <a:off x="0" y="0"/>
            <a:ext cx="9144000" cy="6858000"/>
            <a:chOff x="0" y="0"/>
            <a:chExt cx="9144000" cy="685800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57150">
              <a:solidFill>
                <a:srgbClr val="FFC000"/>
              </a:solidFill>
              <a:miter lim="800000"/>
              <a:headEnd/>
              <a:tailEnd/>
            </a:ln>
            <a:scene3d>
              <a:camera prst="orthographicFront"/>
              <a:lightRig rig="threePt" dir="t"/>
            </a:scene3d>
            <a:sp3d>
              <a:bevelT w="139700" h="139700" prst="divot"/>
            </a:sp3d>
            <a:extLst>
              <a:ext uri="{909E8E84-426E-40DD-AFC4-6F175D3DCCD1}">
                <a14:hiddenFill xmlns:a14="http://schemas.microsoft.com/office/drawing/2010/main">
                  <a:solidFill>
                    <a:schemeClr val="accent1"/>
                  </a:solidFill>
                </a14:hiddenFill>
              </a:ext>
            </a:extLst>
          </p:spPr>
        </p:pic>
        <p:grpSp>
          <p:nvGrpSpPr>
            <p:cNvPr id="8" name="Group 7"/>
            <p:cNvGrpSpPr/>
            <p:nvPr/>
          </p:nvGrpSpPr>
          <p:grpSpPr>
            <a:xfrm>
              <a:off x="1066800" y="152400"/>
              <a:ext cx="6934200" cy="2057400"/>
              <a:chOff x="1676400" y="152400"/>
              <a:chExt cx="6019800" cy="1905000"/>
            </a:xfrm>
          </p:grpSpPr>
          <p:sp>
            <p:nvSpPr>
              <p:cNvPr id="5" name="Oval Callout 4"/>
              <p:cNvSpPr/>
              <p:nvPr/>
            </p:nvSpPr>
            <p:spPr>
              <a:xfrm flipH="1">
                <a:off x="1676400" y="152400"/>
                <a:ext cx="6019800" cy="1905000"/>
              </a:xfrm>
              <a:prstGeom prst="wedgeEllipseCallout">
                <a:avLst>
                  <a:gd name="adj1" fmla="val -15358"/>
                  <a:gd name="adj2" fmla="val 47280"/>
                </a:avLst>
              </a:prstGeom>
              <a:solidFill>
                <a:srgbClr val="FFFFCC"/>
              </a:solidFill>
              <a:ln w="57150">
                <a:solidFill>
                  <a:srgbClr val="9966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676400" y="505178"/>
                <a:ext cx="6019800" cy="1367896"/>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en-US" sz="5400" dirty="0">
                    <a:ln>
                      <a:solidFill>
                        <a:srgbClr val="FF3399"/>
                      </a:solidFill>
                    </a:ln>
                    <a:solidFill>
                      <a:srgbClr val="FFCCFF"/>
                    </a:solidFill>
                    <a:latin typeface="Comic Sans MS" panose="030F0702030302020204" pitchFamily="66" charset="0"/>
                  </a:rPr>
                  <a:t>Feast-Keeping  101</a:t>
                </a:r>
              </a:p>
              <a:p>
                <a:pPr algn="ctr"/>
                <a:r>
                  <a:rPr lang="en-US" sz="3600" dirty="0">
                    <a:ln>
                      <a:solidFill>
                        <a:srgbClr val="FF3399"/>
                      </a:solidFill>
                    </a:ln>
                    <a:solidFill>
                      <a:srgbClr val="FFCCFF"/>
                    </a:solidFill>
                    <a:latin typeface="Comic Sans MS" panose="030F0702030302020204" pitchFamily="66" charset="0"/>
                  </a:rPr>
                  <a:t>Part 3</a:t>
                </a:r>
              </a:p>
            </p:txBody>
          </p:sp>
        </p:grpSp>
      </p:grpSp>
    </p:spTree>
    <p:extLst>
      <p:ext uri="{BB962C8B-B14F-4D97-AF65-F5344CB8AC3E}">
        <p14:creationId xmlns:p14="http://schemas.microsoft.com/office/powerpoint/2010/main" val="4079899025"/>
      </p:ext>
    </p:extLst>
  </p:cSld>
  <p:clrMapOvr>
    <a:masterClrMapping/>
  </p:clrMapOvr>
  <p:transition spd="slow" advTm="12080">
    <p:wip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6" name="Subtitle 2"/>
          <p:cNvSpPr>
            <a:spLocks noGrp="1"/>
          </p:cNvSpPr>
          <p:nvPr>
            <p:ph type="subTitle" idx="1"/>
          </p:nvPr>
        </p:nvSpPr>
        <p:spPr>
          <a:xfrm>
            <a:off x="381000" y="1295400"/>
            <a:ext cx="8305800" cy="5334000"/>
          </a:xfrm>
          <a:solidFill>
            <a:srgbClr val="FFFFCC"/>
          </a:solidFill>
          <a:ln w="57150">
            <a:solidFill>
              <a:srgbClr val="996600"/>
            </a:solidFill>
          </a:ln>
          <a:scene3d>
            <a:camera prst="orthographicFront"/>
            <a:lightRig rig="threePt" dir="t"/>
          </a:scene3d>
          <a:sp3d>
            <a:bevelT prst="slope"/>
          </a:sp3d>
        </p:spPr>
        <p:txBody>
          <a:bodyPr lIns="182880" tIns="91440">
            <a:normAutofit/>
          </a:bodyPr>
          <a:lstStyle/>
          <a:p>
            <a:pPr marL="1371600" indent="-1371600" algn="l">
              <a:spcBef>
                <a:spcPts val="0"/>
              </a:spcBef>
              <a:spcAft>
                <a:spcPts val="1800"/>
              </a:spcAft>
            </a:pPr>
            <a:r>
              <a:rPr lang="en-US" dirty="0">
                <a:solidFill>
                  <a:schemeClr val="bg1"/>
                </a:solidFill>
              </a:rPr>
              <a:t>Act 20:5  And these, going ahead, waited for us at Troas. </a:t>
            </a:r>
          </a:p>
          <a:p>
            <a:pPr marL="1371600" indent="-1371600" algn="l">
              <a:spcBef>
                <a:spcPts val="0"/>
              </a:spcBef>
              <a:spcAft>
                <a:spcPts val="1800"/>
              </a:spcAft>
            </a:pPr>
            <a:r>
              <a:rPr lang="en-US" dirty="0">
                <a:solidFill>
                  <a:schemeClr val="bg1"/>
                </a:solidFill>
              </a:rPr>
              <a:t>Act 20:6  And we sailed away from Philippi </a:t>
            </a:r>
            <a:r>
              <a:rPr lang="en-US" b="1" dirty="0">
                <a:solidFill>
                  <a:srgbClr val="FF3399"/>
                </a:solidFill>
              </a:rPr>
              <a:t>after</a:t>
            </a:r>
            <a:r>
              <a:rPr lang="en-US" dirty="0">
                <a:solidFill>
                  <a:srgbClr val="FF3399"/>
                </a:solidFill>
              </a:rPr>
              <a:t> the </a:t>
            </a:r>
            <a:r>
              <a:rPr lang="en-US" b="1" u="sng" dirty="0">
                <a:solidFill>
                  <a:srgbClr val="FF3399"/>
                </a:solidFill>
                <a:effectLst>
                  <a:outerShdw blurRad="38100" dist="38100" dir="2700000" algn="tl">
                    <a:srgbClr val="000000">
                      <a:alpha val="43137"/>
                    </a:srgbClr>
                  </a:outerShdw>
                </a:effectLst>
              </a:rPr>
              <a:t>Days of Unleavened Bread</a:t>
            </a:r>
            <a:r>
              <a:rPr lang="en-US" b="1" dirty="0">
                <a:solidFill>
                  <a:srgbClr val="FF3399"/>
                </a:solidFill>
                <a:effectLst>
                  <a:outerShdw blurRad="38100" dist="38100" dir="2700000" algn="tl">
                    <a:srgbClr val="000000">
                      <a:alpha val="43137"/>
                    </a:srgbClr>
                  </a:outerShdw>
                </a:effectLst>
              </a:rPr>
              <a:t>, </a:t>
            </a:r>
            <a:r>
              <a:rPr lang="en-US" dirty="0">
                <a:solidFill>
                  <a:schemeClr val="bg1"/>
                </a:solidFill>
              </a:rPr>
              <a:t>and came to them at Troas in five days, where we stayed seven days.</a:t>
            </a:r>
          </a:p>
          <a:p>
            <a:pPr algn="l">
              <a:spcBef>
                <a:spcPts val="0"/>
              </a:spcBef>
              <a:spcAft>
                <a:spcPts val="1800"/>
              </a:spcAft>
            </a:pPr>
            <a:r>
              <a:rPr lang="en-US" dirty="0">
                <a:solidFill>
                  <a:schemeClr val="bg1"/>
                </a:solidFill>
              </a:rPr>
              <a:t>If they were no longer celebrating the feasts there would have been no reason to mention, in these two places, anything about the </a:t>
            </a:r>
            <a:r>
              <a:rPr lang="en-US" b="1" dirty="0">
                <a:solidFill>
                  <a:srgbClr val="FF3399"/>
                </a:solidFill>
                <a:effectLst>
                  <a:outerShdw blurRad="38100" dist="38100" dir="2700000" algn="tl">
                    <a:srgbClr val="000000">
                      <a:alpha val="43137"/>
                    </a:srgbClr>
                  </a:outerShdw>
                </a:effectLst>
              </a:rPr>
              <a:t>“Days of Unleavened Bread.”</a:t>
            </a:r>
            <a:r>
              <a:rPr lang="en-US" b="1" dirty="0">
                <a:solidFill>
                  <a:srgbClr val="FF3399"/>
                </a:solidFill>
              </a:rPr>
              <a:t>  </a:t>
            </a:r>
            <a:r>
              <a:rPr lang="en-US" dirty="0">
                <a:solidFill>
                  <a:schemeClr val="bg1"/>
                </a:solidFill>
              </a:rPr>
              <a:t>Let’s look further…. </a:t>
            </a:r>
          </a:p>
        </p:txBody>
      </p:sp>
      <p:sp>
        <p:nvSpPr>
          <p:cNvPr id="5" name="Title 1"/>
          <p:cNvSpPr txBox="1">
            <a:spLocks/>
          </p:cNvSpPr>
          <p:nvPr/>
        </p:nvSpPr>
        <p:spPr>
          <a:xfrm>
            <a:off x="990600" y="228600"/>
            <a:ext cx="7086600" cy="838200"/>
          </a:xfrm>
          <a:prstGeom prst="rect">
            <a:avLst/>
          </a:prstGeom>
          <a:gradFill flip="none" rotWithShape="1">
            <a:gsLst>
              <a:gs pos="0">
                <a:srgbClr val="D6B19C"/>
              </a:gs>
              <a:gs pos="30000">
                <a:srgbClr val="D49E6C"/>
              </a:gs>
              <a:gs pos="70000">
                <a:srgbClr val="A65528"/>
              </a:gs>
              <a:gs pos="100000">
                <a:srgbClr val="663012"/>
              </a:gs>
            </a:gsLst>
            <a:lin ang="2700000" scaled="1"/>
            <a:tileRect/>
          </a:gradFill>
          <a:ln w="57150">
            <a:solidFill>
              <a:srgbClr val="FFFFCC"/>
            </a:solidFill>
          </a:ln>
          <a:scene3d>
            <a:camera prst="orthographicFront"/>
            <a:lightRig rig="soft" dir="t">
              <a:rot lat="0" lon="0" rev="17220000"/>
            </a:lightRig>
          </a:scene3d>
          <a:sp3d>
            <a:bevelT w="152400" h="50800" prst="softRound"/>
          </a:sp3d>
        </p:spPr>
        <p:txBody>
          <a:bodyPr vert="horz" lIns="45720" tIns="0" rIns="45720" bIns="0" anchor="ctr">
            <a:norm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r>
              <a:rPr lang="en-US">
                <a:solidFill>
                  <a:srgbClr val="FFFFCC"/>
                </a:solidFill>
              </a:rPr>
              <a:t>Unleavened Bread</a:t>
            </a:r>
            <a:endParaRPr lang="en-US" dirty="0">
              <a:solidFill>
                <a:srgbClr val="FFFFCC"/>
              </a:solidFill>
            </a:endParaRPr>
          </a:p>
        </p:txBody>
      </p:sp>
      <p:sp>
        <p:nvSpPr>
          <p:cNvPr id="4" name="Slide Number Placeholder 3"/>
          <p:cNvSpPr>
            <a:spLocks noGrp="1"/>
          </p:cNvSpPr>
          <p:nvPr>
            <p:ph type="sldNum" sz="quarter" idx="12"/>
          </p:nvPr>
        </p:nvSpPr>
        <p:spPr>
          <a:xfrm>
            <a:off x="8229608" y="6394903"/>
            <a:ext cx="762000" cy="365125"/>
          </a:xfrm>
        </p:spPr>
        <p:txBody>
          <a:bodyPr/>
          <a:lstStyle/>
          <a:p>
            <a:fld id="{9A7ECC3E-4170-412F-8B33-8063B7BB8A4D}" type="slidenum">
              <a:rPr lang="en-US" b="1" smtClean="0">
                <a:solidFill>
                  <a:schemeClr val="bg1"/>
                </a:solidFill>
              </a:rPr>
              <a:t>10</a:t>
            </a:fld>
            <a:endParaRPr lang="en-US" b="1" dirty="0">
              <a:solidFill>
                <a:schemeClr val="bg1"/>
              </a:solidFill>
            </a:endParaRPr>
          </a:p>
        </p:txBody>
      </p:sp>
    </p:spTree>
    <p:extLst>
      <p:ext uri="{BB962C8B-B14F-4D97-AF65-F5344CB8AC3E}">
        <p14:creationId xmlns:p14="http://schemas.microsoft.com/office/powerpoint/2010/main" val="4359534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p:cTn id="11"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6">
                                            <p:txEl>
                                              <p:pRg st="0" end="0"/>
                                            </p:txEl>
                                          </p:spTgt>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p:cTn id="17"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 calcmode="lin" valueType="num">
                                      <p:cBhvr>
                                        <p:cTn id="24"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5"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26"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27"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240485" y="6351360"/>
            <a:ext cx="762000" cy="365125"/>
          </a:xfrm>
        </p:spPr>
        <p:txBody>
          <a:bodyPr/>
          <a:lstStyle/>
          <a:p>
            <a:fld id="{9A7ECC3E-4170-412F-8B33-8063B7BB8A4D}" type="slidenum">
              <a:rPr lang="en-US" b="1" smtClean="0">
                <a:solidFill>
                  <a:schemeClr val="bg1"/>
                </a:solidFill>
              </a:rPr>
              <a:t>11</a:t>
            </a:fld>
            <a:endParaRPr lang="en-US" b="1" dirty="0">
              <a:solidFill>
                <a:schemeClr val="bg1"/>
              </a:solidFill>
            </a:endParaRPr>
          </a:p>
        </p:txBody>
      </p:sp>
      <p:sp>
        <p:nvSpPr>
          <p:cNvPr id="6" name="Subtitle 2"/>
          <p:cNvSpPr>
            <a:spLocks noGrp="1"/>
          </p:cNvSpPr>
          <p:nvPr>
            <p:ph type="subTitle" idx="1"/>
          </p:nvPr>
        </p:nvSpPr>
        <p:spPr>
          <a:xfrm>
            <a:off x="381000" y="1589322"/>
            <a:ext cx="8305800" cy="4626429"/>
          </a:xfrm>
          <a:solidFill>
            <a:srgbClr val="FFFFCC"/>
          </a:solidFill>
          <a:ln w="57150">
            <a:solidFill>
              <a:srgbClr val="996600"/>
            </a:solidFill>
          </a:ln>
          <a:scene3d>
            <a:camera prst="orthographicFront"/>
            <a:lightRig rig="threePt" dir="t"/>
          </a:scene3d>
          <a:sp3d>
            <a:bevelT prst="slope"/>
          </a:sp3d>
        </p:spPr>
        <p:txBody>
          <a:bodyPr lIns="182880" tIns="182880">
            <a:normAutofit/>
          </a:bodyPr>
          <a:lstStyle/>
          <a:p>
            <a:pPr algn="l">
              <a:spcBef>
                <a:spcPts val="0"/>
              </a:spcBef>
              <a:spcAft>
                <a:spcPts val="1800"/>
              </a:spcAft>
            </a:pPr>
            <a:r>
              <a:rPr lang="en-US" dirty="0">
                <a:solidFill>
                  <a:schemeClr val="bg1"/>
                </a:solidFill>
              </a:rPr>
              <a:t>Paul says:</a:t>
            </a:r>
            <a:endParaRPr lang="en-US" dirty="0"/>
          </a:p>
          <a:p>
            <a:pPr marL="1463040" indent="-1463040" algn="l">
              <a:spcBef>
                <a:spcPts val="0"/>
              </a:spcBef>
              <a:spcAft>
                <a:spcPts val="1200"/>
              </a:spcAft>
            </a:pPr>
            <a:r>
              <a:rPr lang="en-US" dirty="0">
                <a:solidFill>
                  <a:schemeClr val="bg1"/>
                </a:solidFill>
              </a:rPr>
              <a:t>1 </a:t>
            </a:r>
            <a:r>
              <a:rPr lang="en-US" dirty="0" err="1">
                <a:solidFill>
                  <a:schemeClr val="bg1"/>
                </a:solidFill>
              </a:rPr>
              <a:t>Cor</a:t>
            </a:r>
            <a:r>
              <a:rPr lang="en-US" dirty="0">
                <a:solidFill>
                  <a:schemeClr val="bg1"/>
                </a:solidFill>
              </a:rPr>
              <a:t> 5:7	Therefore cleanse out the old leaven, so that you are a new lump, as you are unleavened. For also Messiah our Passover was offered for us.</a:t>
            </a:r>
          </a:p>
          <a:p>
            <a:pPr marL="1463040" indent="-1463040" algn="l">
              <a:spcBef>
                <a:spcPts val="0"/>
              </a:spcBef>
              <a:spcAft>
                <a:spcPts val="1200"/>
              </a:spcAft>
            </a:pPr>
            <a:r>
              <a:rPr lang="en-US" dirty="0">
                <a:solidFill>
                  <a:schemeClr val="bg1"/>
                </a:solidFill>
              </a:rPr>
              <a:t>1 </a:t>
            </a:r>
            <a:r>
              <a:rPr lang="en-US" dirty="0" err="1">
                <a:solidFill>
                  <a:schemeClr val="bg1"/>
                </a:solidFill>
              </a:rPr>
              <a:t>Cor</a:t>
            </a:r>
            <a:r>
              <a:rPr lang="en-US" dirty="0">
                <a:solidFill>
                  <a:schemeClr val="bg1"/>
                </a:solidFill>
              </a:rPr>
              <a:t> 5:8	So then </a:t>
            </a:r>
            <a:r>
              <a:rPr lang="en-US" b="1" u="sng" dirty="0">
                <a:solidFill>
                  <a:srgbClr val="002060"/>
                </a:solidFill>
                <a:effectLst>
                  <a:glow rad="63500">
                    <a:schemeClr val="accent1">
                      <a:satMod val="175000"/>
                      <a:alpha val="40000"/>
                    </a:schemeClr>
                  </a:glow>
                </a:effectLst>
              </a:rPr>
              <a:t>let us</a:t>
            </a:r>
            <a:r>
              <a:rPr lang="en-US" b="1" dirty="0">
                <a:solidFill>
                  <a:srgbClr val="002060"/>
                </a:solidFill>
                <a:effectLst>
                  <a:glow rad="63500">
                    <a:schemeClr val="accent1">
                      <a:satMod val="175000"/>
                      <a:alpha val="40000"/>
                    </a:schemeClr>
                  </a:glow>
                </a:effectLst>
              </a:rPr>
              <a:t> </a:t>
            </a:r>
            <a:r>
              <a:rPr lang="en-US" b="1" u="sng" dirty="0">
                <a:solidFill>
                  <a:srgbClr val="00B050"/>
                </a:solidFill>
                <a:effectLst>
                  <a:outerShdw blurRad="38100" dist="38100" dir="2700000" algn="tl">
                    <a:srgbClr val="000000">
                      <a:alpha val="43137"/>
                    </a:srgbClr>
                  </a:outerShdw>
                </a:effectLst>
              </a:rPr>
              <a:t>observe the festival</a:t>
            </a:r>
            <a:r>
              <a:rPr lang="en-US" b="1" dirty="0">
                <a:solidFill>
                  <a:srgbClr val="00B050"/>
                </a:solidFill>
                <a:effectLst>
                  <a:outerShdw blurRad="38100" dist="38100" dir="2700000" algn="tl">
                    <a:srgbClr val="000000">
                      <a:alpha val="43137"/>
                    </a:srgbClr>
                  </a:outerShdw>
                </a:effectLst>
              </a:rPr>
              <a:t>,</a:t>
            </a:r>
            <a:r>
              <a:rPr lang="en-US" b="1" dirty="0">
                <a:solidFill>
                  <a:srgbClr val="00B050"/>
                </a:solidFill>
              </a:rPr>
              <a:t> </a:t>
            </a:r>
            <a:r>
              <a:rPr lang="en-US" dirty="0">
                <a:solidFill>
                  <a:schemeClr val="bg1"/>
                </a:solidFill>
              </a:rPr>
              <a:t>not with old leaven, nor with the leaven of evil and wickedness, but </a:t>
            </a:r>
            <a:r>
              <a:rPr lang="en-US" b="1" u="sng" dirty="0">
                <a:solidFill>
                  <a:srgbClr val="FF0066"/>
                </a:solidFill>
              </a:rPr>
              <a:t>with</a:t>
            </a:r>
            <a:r>
              <a:rPr lang="en-US" b="1" dirty="0">
                <a:solidFill>
                  <a:srgbClr val="FF0066"/>
                </a:solidFill>
              </a:rPr>
              <a:t> the unleavened bread of sincerity and truth.</a:t>
            </a:r>
          </a:p>
        </p:txBody>
      </p:sp>
      <p:sp>
        <p:nvSpPr>
          <p:cNvPr id="5" name="Title 1"/>
          <p:cNvSpPr txBox="1">
            <a:spLocks/>
          </p:cNvSpPr>
          <p:nvPr/>
        </p:nvSpPr>
        <p:spPr>
          <a:xfrm>
            <a:off x="990600" y="293916"/>
            <a:ext cx="7086600" cy="838200"/>
          </a:xfrm>
          <a:prstGeom prst="rect">
            <a:avLst/>
          </a:prstGeom>
          <a:gradFill flip="none" rotWithShape="1">
            <a:gsLst>
              <a:gs pos="0">
                <a:srgbClr val="D6B19C"/>
              </a:gs>
              <a:gs pos="30000">
                <a:srgbClr val="D49E6C"/>
              </a:gs>
              <a:gs pos="70000">
                <a:srgbClr val="A65528"/>
              </a:gs>
              <a:gs pos="100000">
                <a:srgbClr val="663012"/>
              </a:gs>
            </a:gsLst>
            <a:lin ang="2700000" scaled="1"/>
            <a:tileRect/>
          </a:gradFill>
          <a:ln w="57150">
            <a:solidFill>
              <a:srgbClr val="FFFFCC"/>
            </a:solidFill>
          </a:ln>
          <a:scene3d>
            <a:camera prst="orthographicFront"/>
            <a:lightRig rig="soft" dir="t">
              <a:rot lat="0" lon="0" rev="17220000"/>
            </a:lightRig>
          </a:scene3d>
          <a:sp3d>
            <a:bevelT w="152400" h="50800" prst="softRound"/>
          </a:sp3d>
        </p:spPr>
        <p:txBody>
          <a:bodyPr vert="horz" lIns="45720" tIns="0" rIns="45720" bIns="0" anchor="ctr">
            <a:norm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r>
              <a:rPr lang="en-US" dirty="0">
                <a:solidFill>
                  <a:srgbClr val="FFFFCC"/>
                </a:solidFill>
              </a:rPr>
              <a:t>Unleavened Bread</a:t>
            </a:r>
          </a:p>
        </p:txBody>
      </p:sp>
    </p:spTree>
    <p:extLst>
      <p:ext uri="{BB962C8B-B14F-4D97-AF65-F5344CB8AC3E}">
        <p14:creationId xmlns:p14="http://schemas.microsoft.com/office/powerpoint/2010/main" val="24330655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p:cTn id="11"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6">
                                            <p:txEl>
                                              <p:pRg st="0" end="0"/>
                                            </p:txEl>
                                          </p:spTgt>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p:cTn id="17"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circle(in)">
                                      <p:cBhvr>
                                        <p:cTn id="24"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240494" y="6384017"/>
            <a:ext cx="762000" cy="365125"/>
          </a:xfrm>
        </p:spPr>
        <p:txBody>
          <a:bodyPr/>
          <a:lstStyle/>
          <a:p>
            <a:fld id="{9A7ECC3E-4170-412F-8B33-8063B7BB8A4D}" type="slidenum">
              <a:rPr lang="en-US" b="1" smtClean="0">
                <a:solidFill>
                  <a:schemeClr val="bg1"/>
                </a:solidFill>
              </a:rPr>
              <a:t>12</a:t>
            </a:fld>
            <a:endParaRPr lang="en-US" b="1" dirty="0">
              <a:solidFill>
                <a:schemeClr val="bg1"/>
              </a:solidFill>
            </a:endParaRPr>
          </a:p>
        </p:txBody>
      </p:sp>
      <p:sp>
        <p:nvSpPr>
          <p:cNvPr id="6" name="Subtitle 2"/>
          <p:cNvSpPr>
            <a:spLocks noGrp="1"/>
          </p:cNvSpPr>
          <p:nvPr>
            <p:ph type="subTitle" idx="1"/>
          </p:nvPr>
        </p:nvSpPr>
        <p:spPr>
          <a:xfrm>
            <a:off x="359227" y="1404260"/>
            <a:ext cx="8414657" cy="4669971"/>
          </a:xfrm>
          <a:solidFill>
            <a:srgbClr val="FFFFCC"/>
          </a:solidFill>
          <a:ln w="57150">
            <a:solidFill>
              <a:srgbClr val="996600"/>
            </a:solidFill>
          </a:ln>
          <a:scene3d>
            <a:camera prst="orthographicFront"/>
            <a:lightRig rig="threePt" dir="t"/>
          </a:scene3d>
          <a:sp3d>
            <a:bevelT prst="slope"/>
          </a:sp3d>
        </p:spPr>
        <p:txBody>
          <a:bodyPr lIns="182880" tIns="182880">
            <a:normAutofit/>
          </a:bodyPr>
          <a:lstStyle/>
          <a:p>
            <a:pPr algn="l">
              <a:spcBef>
                <a:spcPts val="0"/>
              </a:spcBef>
              <a:spcAft>
                <a:spcPts val="1800"/>
              </a:spcAft>
            </a:pPr>
            <a:r>
              <a:rPr lang="en-US" dirty="0">
                <a:solidFill>
                  <a:schemeClr val="bg1"/>
                </a:solidFill>
              </a:rPr>
              <a:t>In 1 </a:t>
            </a:r>
            <a:r>
              <a:rPr lang="en-US" dirty="0" err="1">
                <a:solidFill>
                  <a:schemeClr val="bg1"/>
                </a:solidFill>
              </a:rPr>
              <a:t>Cor</a:t>
            </a:r>
            <a:r>
              <a:rPr lang="en-US" dirty="0">
                <a:solidFill>
                  <a:schemeClr val="bg1"/>
                </a:solidFill>
              </a:rPr>
              <a:t> 5:7,8 Paul says </a:t>
            </a:r>
            <a:r>
              <a:rPr lang="en-US" b="1" dirty="0">
                <a:solidFill>
                  <a:srgbClr val="00B050"/>
                </a:solidFill>
                <a:effectLst>
                  <a:outerShdw blurRad="38100" dist="38100" dir="2700000" algn="tl">
                    <a:srgbClr val="000000">
                      <a:alpha val="43137"/>
                    </a:srgbClr>
                  </a:outerShdw>
                </a:effectLst>
              </a:rPr>
              <a:t>“…let us </a:t>
            </a:r>
            <a:r>
              <a:rPr lang="en-US" b="1" u="sng" dirty="0">
                <a:solidFill>
                  <a:srgbClr val="00B050"/>
                </a:solidFill>
                <a:effectLst>
                  <a:outerShdw blurRad="38100" dist="38100" dir="2700000" algn="tl">
                    <a:srgbClr val="000000">
                      <a:alpha val="43137"/>
                    </a:srgbClr>
                  </a:outerShdw>
                </a:effectLst>
              </a:rPr>
              <a:t>observe the festival</a:t>
            </a:r>
            <a:r>
              <a:rPr lang="en-US" b="1" dirty="0">
                <a:solidFill>
                  <a:srgbClr val="00B050"/>
                </a:solidFill>
                <a:effectLst>
                  <a:outerShdw blurRad="38100" dist="38100" dir="2700000" algn="tl">
                    <a:srgbClr val="000000">
                      <a:alpha val="43137"/>
                    </a:srgbClr>
                  </a:outerShdw>
                </a:effectLst>
              </a:rPr>
              <a:t>,…”</a:t>
            </a:r>
            <a:r>
              <a:rPr lang="en-US" dirty="0">
                <a:solidFill>
                  <a:schemeClr val="bg1"/>
                </a:solidFill>
              </a:rPr>
              <a:t>  Here he is encouraging us to celebrate them</a:t>
            </a:r>
            <a:r>
              <a:rPr lang="en-US" b="1" dirty="0">
                <a:solidFill>
                  <a:srgbClr val="FF0066"/>
                </a:solidFill>
              </a:rPr>
              <a:t> “with the unleavened bread of sincerity and truth.”  </a:t>
            </a:r>
          </a:p>
          <a:p>
            <a:pPr algn="l">
              <a:spcBef>
                <a:spcPts val="0"/>
              </a:spcBef>
              <a:spcAft>
                <a:spcPts val="1800"/>
              </a:spcAft>
            </a:pPr>
            <a:r>
              <a:rPr lang="en-US" dirty="0">
                <a:solidFill>
                  <a:schemeClr val="bg1"/>
                </a:solidFill>
              </a:rPr>
              <a:t>Some people think he is telling us that we no longer need to celebrate the feasts; however, this is not the case.  He is telling us that when we do celebrate them we are to do so in </a:t>
            </a:r>
            <a:r>
              <a:rPr lang="en-US" b="1" dirty="0">
                <a:solidFill>
                  <a:srgbClr val="C00000"/>
                </a:solidFill>
                <a:effectLst>
                  <a:outerShdw blurRad="38100" dist="38100" dir="2700000" algn="tl">
                    <a:srgbClr val="000000">
                      <a:alpha val="43137"/>
                    </a:srgbClr>
                  </a:outerShdw>
                </a:effectLst>
              </a:rPr>
              <a:t>“</a:t>
            </a:r>
            <a:r>
              <a:rPr lang="en-US" b="1" u="sng" dirty="0">
                <a:solidFill>
                  <a:srgbClr val="C00000"/>
                </a:solidFill>
                <a:effectLst>
                  <a:outerShdw blurRad="38100" dist="38100" dir="2700000" algn="tl">
                    <a:srgbClr val="000000">
                      <a:alpha val="43137"/>
                    </a:srgbClr>
                  </a:outerShdw>
                </a:effectLst>
              </a:rPr>
              <a:t>sincerity and truth</a:t>
            </a:r>
            <a:r>
              <a:rPr lang="en-US" b="1" dirty="0">
                <a:solidFill>
                  <a:srgbClr val="C00000"/>
                </a:solidFill>
                <a:effectLst>
                  <a:outerShdw blurRad="38100" dist="38100" dir="2700000" algn="tl">
                    <a:srgbClr val="000000">
                      <a:alpha val="43137"/>
                    </a:srgbClr>
                  </a:outerShdw>
                </a:effectLst>
              </a:rPr>
              <a:t>.”</a:t>
            </a:r>
          </a:p>
          <a:p>
            <a:pPr algn="l">
              <a:spcBef>
                <a:spcPts val="0"/>
              </a:spcBef>
              <a:spcAft>
                <a:spcPts val="1800"/>
              </a:spcAft>
            </a:pPr>
            <a:r>
              <a:rPr lang="en-US" dirty="0">
                <a:solidFill>
                  <a:schemeClr val="bg1"/>
                </a:solidFill>
              </a:rPr>
              <a:t>Let’s move on…. </a:t>
            </a:r>
          </a:p>
        </p:txBody>
      </p:sp>
      <p:sp>
        <p:nvSpPr>
          <p:cNvPr id="5" name="Title 1"/>
          <p:cNvSpPr txBox="1">
            <a:spLocks/>
          </p:cNvSpPr>
          <p:nvPr/>
        </p:nvSpPr>
        <p:spPr>
          <a:xfrm>
            <a:off x="990600" y="228600"/>
            <a:ext cx="7086600" cy="838200"/>
          </a:xfrm>
          <a:prstGeom prst="rect">
            <a:avLst/>
          </a:prstGeom>
          <a:gradFill flip="none" rotWithShape="1">
            <a:gsLst>
              <a:gs pos="0">
                <a:srgbClr val="D6B19C"/>
              </a:gs>
              <a:gs pos="30000">
                <a:srgbClr val="D49E6C"/>
              </a:gs>
              <a:gs pos="70000">
                <a:srgbClr val="A65528"/>
              </a:gs>
              <a:gs pos="100000">
                <a:srgbClr val="663012"/>
              </a:gs>
            </a:gsLst>
            <a:lin ang="2700000" scaled="1"/>
            <a:tileRect/>
          </a:gradFill>
          <a:ln w="57150">
            <a:solidFill>
              <a:srgbClr val="FFFFCC"/>
            </a:solidFill>
          </a:ln>
          <a:scene3d>
            <a:camera prst="orthographicFront"/>
            <a:lightRig rig="soft" dir="t">
              <a:rot lat="0" lon="0" rev="17220000"/>
            </a:lightRig>
          </a:scene3d>
          <a:sp3d>
            <a:bevelT w="152400" h="50800" prst="softRound"/>
          </a:sp3d>
        </p:spPr>
        <p:txBody>
          <a:bodyPr vert="horz" lIns="45720" tIns="0" rIns="45720" bIns="0" anchor="ctr">
            <a:norm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r>
              <a:rPr lang="en-US">
                <a:solidFill>
                  <a:srgbClr val="FFFFCC"/>
                </a:solidFill>
              </a:rPr>
              <a:t>Unleavened Bread</a:t>
            </a:r>
            <a:endParaRPr lang="en-US" dirty="0">
              <a:solidFill>
                <a:srgbClr val="FFFFCC"/>
              </a:solidFill>
            </a:endParaRPr>
          </a:p>
        </p:txBody>
      </p:sp>
    </p:spTree>
    <p:extLst>
      <p:ext uri="{BB962C8B-B14F-4D97-AF65-F5344CB8AC3E}">
        <p14:creationId xmlns:p14="http://schemas.microsoft.com/office/powerpoint/2010/main" val="25404702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 calcmode="lin" valueType="num">
                                      <p:cBhvr>
                                        <p:cTn id="22"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3"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24"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25"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196950" y="6362245"/>
            <a:ext cx="762000" cy="365125"/>
          </a:xfrm>
        </p:spPr>
        <p:txBody>
          <a:bodyPr/>
          <a:lstStyle/>
          <a:p>
            <a:fld id="{9A7ECC3E-4170-412F-8B33-8063B7BB8A4D}" type="slidenum">
              <a:rPr lang="en-US" b="1" smtClean="0">
                <a:solidFill>
                  <a:schemeClr val="bg1"/>
                </a:solidFill>
              </a:rPr>
              <a:t>13</a:t>
            </a:fld>
            <a:endParaRPr lang="en-US" b="1" dirty="0">
              <a:solidFill>
                <a:schemeClr val="bg1"/>
              </a:solidFill>
            </a:endParaRPr>
          </a:p>
        </p:txBody>
      </p:sp>
      <p:sp>
        <p:nvSpPr>
          <p:cNvPr id="6" name="Subtitle 2"/>
          <p:cNvSpPr>
            <a:spLocks noGrp="1"/>
          </p:cNvSpPr>
          <p:nvPr>
            <p:ph type="subTitle" idx="1"/>
          </p:nvPr>
        </p:nvSpPr>
        <p:spPr>
          <a:xfrm>
            <a:off x="391890" y="1208311"/>
            <a:ext cx="8305800" cy="5290457"/>
          </a:xfrm>
          <a:solidFill>
            <a:srgbClr val="FFFFCC"/>
          </a:solidFill>
          <a:ln w="57150">
            <a:solidFill>
              <a:srgbClr val="006600"/>
            </a:solidFill>
          </a:ln>
          <a:scene3d>
            <a:camera prst="orthographicFront"/>
            <a:lightRig rig="threePt" dir="t"/>
          </a:scene3d>
          <a:sp3d>
            <a:bevelT prst="slope"/>
          </a:sp3d>
        </p:spPr>
        <p:txBody>
          <a:bodyPr lIns="182880" tIns="91440">
            <a:normAutofit fontScale="92500" lnSpcReduction="10000"/>
          </a:bodyPr>
          <a:lstStyle/>
          <a:p>
            <a:pPr marL="1280160" indent="-1280160" algn="l">
              <a:spcBef>
                <a:spcPts val="0"/>
              </a:spcBef>
              <a:spcAft>
                <a:spcPts val="1200"/>
              </a:spcAft>
            </a:pPr>
            <a:r>
              <a:rPr lang="en-US" dirty="0">
                <a:solidFill>
                  <a:schemeClr val="bg1"/>
                </a:solidFill>
              </a:rPr>
              <a:t>Acts 2:1	And when the </a:t>
            </a:r>
            <a:r>
              <a:rPr lang="en-US" b="1" dirty="0">
                <a:solidFill>
                  <a:srgbClr val="009900"/>
                </a:solidFill>
                <a:effectLst>
                  <a:outerShdw blurRad="38100" dist="38100" dir="2700000" algn="tl">
                    <a:srgbClr val="000000">
                      <a:alpha val="43137"/>
                    </a:srgbClr>
                  </a:outerShdw>
                </a:effectLst>
              </a:rPr>
              <a:t>Day of the Festival of Weeks </a:t>
            </a:r>
            <a:r>
              <a:rPr lang="en-US" dirty="0">
                <a:solidFill>
                  <a:schemeClr val="bg1"/>
                </a:solidFill>
              </a:rPr>
              <a:t>[Pentecost] had come, they were all with </a:t>
            </a:r>
            <a:r>
              <a:rPr lang="en-US" b="1" dirty="0">
                <a:solidFill>
                  <a:srgbClr val="C00000"/>
                </a:solidFill>
              </a:rPr>
              <a:t>one mind in one place. </a:t>
            </a:r>
          </a:p>
          <a:p>
            <a:pPr marL="1280160" indent="-1280160" algn="l">
              <a:spcBef>
                <a:spcPts val="0"/>
              </a:spcBef>
              <a:spcAft>
                <a:spcPts val="1200"/>
              </a:spcAft>
            </a:pPr>
            <a:r>
              <a:rPr lang="en-US" dirty="0">
                <a:solidFill>
                  <a:schemeClr val="bg1"/>
                </a:solidFill>
              </a:rPr>
              <a:t>Acts 2:2	And suddenly there came a sound from the heaven, as of a rushing mighty wind, and it filled all the house where they were sitting. </a:t>
            </a:r>
          </a:p>
          <a:p>
            <a:pPr marL="1280160" indent="-1280160" algn="l">
              <a:spcBef>
                <a:spcPts val="0"/>
              </a:spcBef>
              <a:spcAft>
                <a:spcPts val="1200"/>
              </a:spcAft>
            </a:pPr>
            <a:r>
              <a:rPr lang="en-US" dirty="0">
                <a:solidFill>
                  <a:schemeClr val="bg1"/>
                </a:solidFill>
              </a:rPr>
              <a:t>Acts 2:3	And there appeared to them divided tongues, as of fire, and settled on each one of them. </a:t>
            </a:r>
          </a:p>
          <a:p>
            <a:pPr marL="1280160" indent="-1280160" algn="l">
              <a:spcBef>
                <a:spcPts val="0"/>
              </a:spcBef>
              <a:spcAft>
                <a:spcPts val="1200"/>
              </a:spcAft>
            </a:pPr>
            <a:r>
              <a:rPr lang="en-US" dirty="0">
                <a:solidFill>
                  <a:schemeClr val="bg1"/>
                </a:solidFill>
              </a:rPr>
              <a:t>Acts 2:4	And they were all filled with the </a:t>
            </a:r>
            <a:r>
              <a:rPr lang="en-US" b="1" dirty="0">
                <a:solidFill>
                  <a:schemeClr val="accent6">
                    <a:lumMod val="75000"/>
                  </a:schemeClr>
                </a:solidFill>
              </a:rPr>
              <a:t>Set-apart </a:t>
            </a:r>
            <a:r>
              <a:rPr lang="en-US" sz="2200" dirty="0">
                <a:solidFill>
                  <a:schemeClr val="bg1"/>
                </a:solidFill>
              </a:rPr>
              <a:t>Spirit</a:t>
            </a:r>
            <a:r>
              <a:rPr lang="en-US" dirty="0">
                <a:solidFill>
                  <a:schemeClr val="bg1"/>
                </a:solidFill>
              </a:rPr>
              <a:t> </a:t>
            </a:r>
            <a:r>
              <a:rPr lang="en-US" b="1" dirty="0">
                <a:solidFill>
                  <a:schemeClr val="accent6">
                    <a:lumMod val="75000"/>
                  </a:schemeClr>
                </a:solidFill>
              </a:rPr>
              <a:t>[Ruach] </a:t>
            </a:r>
            <a:r>
              <a:rPr lang="en-US" dirty="0">
                <a:solidFill>
                  <a:schemeClr val="bg1"/>
                </a:solidFill>
              </a:rPr>
              <a:t>and began to speak with other tongues, as the </a:t>
            </a:r>
            <a:r>
              <a:rPr lang="en-US" sz="2200" dirty="0">
                <a:solidFill>
                  <a:schemeClr val="bg1"/>
                </a:solidFill>
              </a:rPr>
              <a:t>Spirit </a:t>
            </a:r>
            <a:r>
              <a:rPr lang="en-US" b="1" dirty="0">
                <a:solidFill>
                  <a:schemeClr val="accent6">
                    <a:lumMod val="75000"/>
                  </a:schemeClr>
                </a:solidFill>
              </a:rPr>
              <a:t>[Ruach] </a:t>
            </a:r>
            <a:r>
              <a:rPr lang="en-US" dirty="0">
                <a:solidFill>
                  <a:schemeClr val="bg1"/>
                </a:solidFill>
              </a:rPr>
              <a:t>gave them to speak. </a:t>
            </a:r>
          </a:p>
        </p:txBody>
      </p:sp>
      <p:sp>
        <p:nvSpPr>
          <p:cNvPr id="7" name="Title 1"/>
          <p:cNvSpPr txBox="1">
            <a:spLocks/>
          </p:cNvSpPr>
          <p:nvPr/>
        </p:nvSpPr>
        <p:spPr>
          <a:xfrm>
            <a:off x="2133600" y="174170"/>
            <a:ext cx="4495800" cy="838200"/>
          </a:xfrm>
          <a:prstGeom prst="rect">
            <a:avLst/>
          </a:prstGeom>
          <a:gradFill flip="none" rotWithShape="1">
            <a:gsLst>
              <a:gs pos="0">
                <a:srgbClr val="DDEBCF"/>
              </a:gs>
              <a:gs pos="50000">
                <a:srgbClr val="9CB86E"/>
              </a:gs>
              <a:gs pos="100000">
                <a:srgbClr val="156B13"/>
              </a:gs>
            </a:gsLst>
            <a:lin ang="13500000" scaled="1"/>
            <a:tileRect/>
          </a:gradFill>
          <a:ln w="57150">
            <a:solidFill>
              <a:srgbClr val="FFFFCC"/>
            </a:solidFill>
          </a:ln>
          <a:scene3d>
            <a:camera prst="orthographicFront"/>
            <a:lightRig rig="soft" dir="t">
              <a:rot lat="0" lon="0" rev="17220000"/>
            </a:lightRig>
          </a:scene3d>
          <a:sp3d>
            <a:bevelT w="152400" h="50800" prst="softRound"/>
          </a:sp3d>
        </p:spPr>
        <p:txBody>
          <a:bodyPr vert="horz" lIns="45720" tIns="0" rIns="45720" bIns="0" anchor="ctr">
            <a:norm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r>
              <a:rPr lang="en-US" dirty="0">
                <a:solidFill>
                  <a:srgbClr val="FFFFCC"/>
                </a:solidFill>
              </a:rPr>
              <a:t>Pentecost</a:t>
            </a:r>
          </a:p>
        </p:txBody>
      </p:sp>
    </p:spTree>
    <p:extLst>
      <p:ext uri="{BB962C8B-B14F-4D97-AF65-F5344CB8AC3E}">
        <p14:creationId xmlns:p14="http://schemas.microsoft.com/office/powerpoint/2010/main" val="134807396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500" autoRev="1" fill="hold">
                                          <p:stCondLst>
                                            <p:cond delay="0"/>
                                          </p:stCondLst>
                                        </p:cTn>
                                        <p:tgtEl>
                                          <p:spTgt spid="7"/>
                                        </p:tgtEl>
                                        <p:attrNameLst>
                                          <p:attrName>ppt_w</p:attrName>
                                        </p:attrNameLst>
                                      </p:cBhvr>
                                    </p:anim>
                                    <p:anim by="(#ppt_w*0.50)" calcmode="lin" valueType="num">
                                      <p:cBhvr>
                                        <p:cTn id="8" dur="500" decel="50000" autoRev="1" fill="hold">
                                          <p:stCondLst>
                                            <p:cond delay="0"/>
                                          </p:stCondLst>
                                        </p:cTn>
                                        <p:tgtEl>
                                          <p:spTgt spid="7"/>
                                        </p:tgtEl>
                                        <p:attrNameLst>
                                          <p:attrName>ppt_x</p:attrName>
                                        </p:attrNameLst>
                                      </p:cBhvr>
                                    </p:anim>
                                    <p:anim from="(-#ppt_h/2)" to="(#ppt_y)" calcmode="lin" valueType="num">
                                      <p:cBhvr>
                                        <p:cTn id="9" dur="1000" fill="hold">
                                          <p:stCondLst>
                                            <p:cond delay="0"/>
                                          </p:stCondLst>
                                        </p:cTn>
                                        <p:tgtEl>
                                          <p:spTgt spid="7"/>
                                        </p:tgtEl>
                                        <p:attrNameLst>
                                          <p:attrName>ppt_y</p:attrName>
                                        </p:attrNameLst>
                                      </p:cBhvr>
                                    </p:anim>
                                    <p:animRot by="21600000">
                                      <p:cBhvr>
                                        <p:cTn id="10" dur="1000" fill="hold">
                                          <p:stCondLst>
                                            <p:cond delay="0"/>
                                          </p:stCondLst>
                                        </p:cTn>
                                        <p:tgtEl>
                                          <p:spTgt spid="7"/>
                                        </p:tgtEl>
                                        <p:attrNameLst>
                                          <p:attrName>r</p:attrName>
                                        </p:attrNameLst>
                                      </p:cBhvr>
                                    </p:animRot>
                                  </p:childTnLst>
                                </p:cTn>
                              </p:par>
                            </p:childTnLst>
                          </p:cTn>
                        </p:par>
                        <p:par>
                          <p:cTn id="11" fill="hold">
                            <p:stCondLst>
                              <p:cond delay="1800"/>
                            </p:stCondLst>
                            <p:childTnLst>
                              <p:par>
                                <p:cTn id="12" presetID="47" presetClass="entr" presetSubtype="0" fill="hold" nodeType="after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1000"/>
                                        <p:tgtEl>
                                          <p:spTgt spid="6">
                                            <p:txEl>
                                              <p:pRg st="1" end="1"/>
                                            </p:txEl>
                                          </p:spTgt>
                                        </p:tgtEl>
                                      </p:cBhvr>
                                    </p:animEffect>
                                    <p:anim calcmode="lin" valueType="num">
                                      <p:cBhvr>
                                        <p:cTn id="2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5" presetClass="entr" presetSubtype="0" fill="hold"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fade">
                                      <p:cBhvr>
                                        <p:cTn id="28" dur="2000"/>
                                        <p:tgtEl>
                                          <p:spTgt spid="6">
                                            <p:txEl>
                                              <p:pRg st="2" end="2"/>
                                            </p:txEl>
                                          </p:spTgt>
                                        </p:tgtEl>
                                      </p:cBhvr>
                                    </p:animEffect>
                                    <p:anim calcmode="lin" valueType="num">
                                      <p:cBhvr>
                                        <p:cTn id="29" dur="2000" fill="hold"/>
                                        <p:tgtEl>
                                          <p:spTgt spid="6">
                                            <p:txEl>
                                              <p:pRg st="2" end="2"/>
                                            </p:txEl>
                                          </p:spTgt>
                                        </p:tgtEl>
                                        <p:attrNameLst>
                                          <p:attrName>style.rotation</p:attrName>
                                        </p:attrNameLst>
                                      </p:cBhvr>
                                      <p:tavLst>
                                        <p:tav tm="0">
                                          <p:val>
                                            <p:fltVal val="720"/>
                                          </p:val>
                                        </p:tav>
                                        <p:tav tm="100000">
                                          <p:val>
                                            <p:fltVal val="0"/>
                                          </p:val>
                                        </p:tav>
                                      </p:tavLst>
                                    </p:anim>
                                    <p:anim calcmode="lin" valueType="num">
                                      <p:cBhvr>
                                        <p:cTn id="30" dur="2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31" dur="2000" fill="hold"/>
                                        <p:tgtEl>
                                          <p:spTgt spid="6">
                                            <p:txEl>
                                              <p:pRg st="2" end="2"/>
                                            </p:txEl>
                                          </p:spTgt>
                                        </p:tgtEl>
                                        <p:attrNameLst>
                                          <p:attrName>ppt_w</p:attrName>
                                        </p:attrNameLst>
                                      </p:cBhvr>
                                      <p:tavLst>
                                        <p:tav tm="0">
                                          <p:val>
                                            <p:fltVal val="0"/>
                                          </p:val>
                                        </p:tav>
                                        <p:tav tm="100000">
                                          <p:val>
                                            <p:strVal val="#ppt_w"/>
                                          </p:val>
                                        </p:tav>
                                      </p:tavLst>
                                    </p:anim>
                                  </p:childTnLst>
                                </p:cTn>
                              </p:par>
                            </p:childTnLst>
                          </p:cTn>
                        </p:par>
                      </p:childTnLst>
                    </p:cTn>
                  </p:par>
                  <p:par>
                    <p:cTn id="32" fill="hold">
                      <p:stCondLst>
                        <p:cond delay="indefinite"/>
                      </p:stCondLst>
                      <p:childTnLst>
                        <p:par>
                          <p:cTn id="33" fill="hold">
                            <p:stCondLst>
                              <p:cond delay="0"/>
                            </p:stCondLst>
                            <p:childTnLst>
                              <p:par>
                                <p:cTn id="34" presetID="15" presetClass="entr" presetSubtype="0" fill="hold" nodeType="clickEffect">
                                  <p:stCondLst>
                                    <p:cond delay="0"/>
                                  </p:stCondLst>
                                  <p:childTnLst>
                                    <p:set>
                                      <p:cBhvr>
                                        <p:cTn id="35" dur="1" fill="hold">
                                          <p:stCondLst>
                                            <p:cond delay="0"/>
                                          </p:stCondLst>
                                        </p:cTn>
                                        <p:tgtEl>
                                          <p:spTgt spid="6">
                                            <p:txEl>
                                              <p:pRg st="3" end="3"/>
                                            </p:txEl>
                                          </p:spTgt>
                                        </p:tgtEl>
                                        <p:attrNameLst>
                                          <p:attrName>style.visibility</p:attrName>
                                        </p:attrNameLst>
                                      </p:cBhvr>
                                      <p:to>
                                        <p:strVal val="visible"/>
                                      </p:to>
                                    </p:set>
                                    <p:anim calcmode="lin" valueType="num">
                                      <p:cBhvr>
                                        <p:cTn id="36"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7"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38" dur="1000" fill="hold"/>
                                        <p:tgtEl>
                                          <p:spTgt spid="6">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6">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262266" y="6373131"/>
            <a:ext cx="762000" cy="365125"/>
          </a:xfrm>
        </p:spPr>
        <p:txBody>
          <a:bodyPr/>
          <a:lstStyle/>
          <a:p>
            <a:fld id="{9A7ECC3E-4170-412F-8B33-8063B7BB8A4D}" type="slidenum">
              <a:rPr lang="en-US" b="1" smtClean="0">
                <a:solidFill>
                  <a:schemeClr val="bg1"/>
                </a:solidFill>
              </a:rPr>
              <a:t>14</a:t>
            </a:fld>
            <a:endParaRPr lang="en-US" b="1" dirty="0">
              <a:solidFill>
                <a:schemeClr val="bg1"/>
              </a:solidFill>
            </a:endParaRPr>
          </a:p>
        </p:txBody>
      </p:sp>
      <p:sp>
        <p:nvSpPr>
          <p:cNvPr id="6" name="Subtitle 2"/>
          <p:cNvSpPr>
            <a:spLocks noGrp="1"/>
          </p:cNvSpPr>
          <p:nvPr>
            <p:ph type="subTitle" idx="1"/>
          </p:nvPr>
        </p:nvSpPr>
        <p:spPr>
          <a:xfrm>
            <a:off x="381000" y="1251856"/>
            <a:ext cx="8305800" cy="5334000"/>
          </a:xfrm>
          <a:solidFill>
            <a:srgbClr val="FFFFCC"/>
          </a:solidFill>
          <a:ln w="57150">
            <a:solidFill>
              <a:srgbClr val="006600"/>
            </a:solidFill>
          </a:ln>
          <a:scene3d>
            <a:camera prst="orthographicFront"/>
            <a:lightRig rig="threePt" dir="t"/>
          </a:scene3d>
          <a:sp3d>
            <a:bevelT prst="slope"/>
          </a:sp3d>
        </p:spPr>
        <p:txBody>
          <a:bodyPr lIns="182880" tIns="91440">
            <a:normAutofit/>
          </a:bodyPr>
          <a:lstStyle/>
          <a:p>
            <a:pPr marL="1737360" indent="-1737360" algn="l">
              <a:spcBef>
                <a:spcPts val="0"/>
              </a:spcBef>
              <a:spcAft>
                <a:spcPts val="2400"/>
              </a:spcAft>
            </a:pPr>
            <a:r>
              <a:rPr lang="en-US" dirty="0">
                <a:solidFill>
                  <a:schemeClr val="bg1"/>
                </a:solidFill>
              </a:rPr>
              <a:t>We see another Pentecost later on in Acts 20.</a:t>
            </a:r>
          </a:p>
          <a:p>
            <a:pPr marL="1737360" indent="-1737360" algn="l">
              <a:spcBef>
                <a:spcPts val="0"/>
              </a:spcBef>
              <a:spcAft>
                <a:spcPts val="1200"/>
              </a:spcAft>
            </a:pPr>
            <a:r>
              <a:rPr lang="en-US" dirty="0">
                <a:solidFill>
                  <a:schemeClr val="bg1"/>
                </a:solidFill>
              </a:rPr>
              <a:t>Acts 20:15	And from there we sailed, and the next day came opposite Chios. And the next day we arrived at Samos and remained at </a:t>
            </a:r>
            <a:r>
              <a:rPr lang="en-US" dirty="0" err="1">
                <a:solidFill>
                  <a:schemeClr val="bg1"/>
                </a:solidFill>
              </a:rPr>
              <a:t>Trogullion</a:t>
            </a:r>
            <a:r>
              <a:rPr lang="en-US" dirty="0">
                <a:solidFill>
                  <a:schemeClr val="bg1"/>
                </a:solidFill>
              </a:rPr>
              <a:t>. And the following day we came to </a:t>
            </a:r>
            <a:r>
              <a:rPr lang="en-US" dirty="0" err="1">
                <a:solidFill>
                  <a:schemeClr val="bg1"/>
                </a:solidFill>
              </a:rPr>
              <a:t>Miletos</a:t>
            </a:r>
            <a:r>
              <a:rPr lang="en-US" dirty="0">
                <a:solidFill>
                  <a:schemeClr val="bg1"/>
                </a:solidFill>
              </a:rPr>
              <a:t>. </a:t>
            </a:r>
          </a:p>
          <a:p>
            <a:pPr marL="1737360" indent="-1737360" algn="l">
              <a:spcBef>
                <a:spcPts val="0"/>
              </a:spcBef>
              <a:spcAft>
                <a:spcPts val="1200"/>
              </a:spcAft>
            </a:pPr>
            <a:r>
              <a:rPr lang="en-US" dirty="0">
                <a:solidFill>
                  <a:schemeClr val="bg1"/>
                </a:solidFill>
              </a:rPr>
              <a:t>Acts 20:16	For </a:t>
            </a:r>
            <a:r>
              <a:rPr lang="en-US" dirty="0" err="1">
                <a:solidFill>
                  <a:schemeClr val="bg1"/>
                </a:solidFill>
              </a:rPr>
              <a:t>Sha’ul</a:t>
            </a:r>
            <a:r>
              <a:rPr lang="en-US" dirty="0">
                <a:solidFill>
                  <a:schemeClr val="bg1"/>
                </a:solidFill>
              </a:rPr>
              <a:t> had decided to sail past </a:t>
            </a:r>
            <a:r>
              <a:rPr lang="en-US" dirty="0" err="1">
                <a:solidFill>
                  <a:schemeClr val="bg1"/>
                </a:solidFill>
              </a:rPr>
              <a:t>Ephesos</a:t>
            </a:r>
            <a:r>
              <a:rPr lang="en-US" dirty="0">
                <a:solidFill>
                  <a:schemeClr val="bg1"/>
                </a:solidFill>
              </a:rPr>
              <a:t>, so that he might lose no time in Asia, for he was hurrying to be at Yerushalayim, if possible, on the </a:t>
            </a:r>
            <a:r>
              <a:rPr lang="en-US" b="1" dirty="0">
                <a:solidFill>
                  <a:srgbClr val="FF3399"/>
                </a:solidFill>
                <a:effectLst>
                  <a:outerShdw blurRad="38100" dist="38100" dir="2700000" algn="tl">
                    <a:srgbClr val="000000">
                      <a:alpha val="43137"/>
                    </a:srgbClr>
                  </a:outerShdw>
                </a:effectLst>
              </a:rPr>
              <a:t>Day of the Festival of Weeks.</a:t>
            </a:r>
            <a:r>
              <a:rPr lang="en-US" b="1" dirty="0">
                <a:solidFill>
                  <a:schemeClr val="bg1"/>
                </a:solidFill>
                <a:effectLst>
                  <a:outerShdw blurRad="38100" dist="38100" dir="2700000" algn="tl">
                    <a:srgbClr val="000000">
                      <a:alpha val="43137"/>
                    </a:srgbClr>
                  </a:outerShdw>
                </a:effectLst>
              </a:rPr>
              <a:t> </a:t>
            </a:r>
          </a:p>
        </p:txBody>
      </p:sp>
      <p:sp>
        <p:nvSpPr>
          <p:cNvPr id="5" name="Title 1"/>
          <p:cNvSpPr txBox="1">
            <a:spLocks/>
          </p:cNvSpPr>
          <p:nvPr/>
        </p:nvSpPr>
        <p:spPr>
          <a:xfrm>
            <a:off x="2133600" y="228600"/>
            <a:ext cx="4495800" cy="838200"/>
          </a:xfrm>
          <a:prstGeom prst="rect">
            <a:avLst/>
          </a:prstGeom>
          <a:gradFill flip="none" rotWithShape="1">
            <a:gsLst>
              <a:gs pos="0">
                <a:srgbClr val="DDEBCF"/>
              </a:gs>
              <a:gs pos="50000">
                <a:srgbClr val="9CB86E"/>
              </a:gs>
              <a:gs pos="100000">
                <a:srgbClr val="156B13"/>
              </a:gs>
            </a:gsLst>
            <a:lin ang="13500000" scaled="1"/>
            <a:tileRect/>
          </a:gradFill>
          <a:ln w="57150">
            <a:solidFill>
              <a:srgbClr val="FFFFCC"/>
            </a:solidFill>
          </a:ln>
          <a:scene3d>
            <a:camera prst="orthographicFront"/>
            <a:lightRig rig="soft" dir="t">
              <a:rot lat="0" lon="0" rev="17220000"/>
            </a:lightRig>
          </a:scene3d>
          <a:sp3d>
            <a:bevelT w="152400" h="50800" prst="softRound"/>
          </a:sp3d>
        </p:spPr>
        <p:txBody>
          <a:bodyPr vert="horz" lIns="45720" tIns="0" rIns="45720" bIns="0" anchor="ctr">
            <a:norm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r>
              <a:rPr lang="en-US">
                <a:solidFill>
                  <a:srgbClr val="FFFFCC"/>
                </a:solidFill>
              </a:rPr>
              <a:t>Pentecost</a:t>
            </a:r>
            <a:endParaRPr lang="en-US" dirty="0">
              <a:solidFill>
                <a:srgbClr val="FFFFCC"/>
              </a:solidFill>
            </a:endParaRPr>
          </a:p>
        </p:txBody>
      </p:sp>
    </p:spTree>
    <p:extLst>
      <p:ext uri="{BB962C8B-B14F-4D97-AF65-F5344CB8AC3E}">
        <p14:creationId xmlns:p14="http://schemas.microsoft.com/office/powerpoint/2010/main" val="12338987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fade">
                                      <p:cBhvr>
                                        <p:cTn id="20" dur="1000"/>
                                        <p:tgtEl>
                                          <p:spTgt spid="6">
                                            <p:txEl>
                                              <p:pRg st="1" end="1"/>
                                            </p:txEl>
                                          </p:spTgt>
                                        </p:tgtEl>
                                      </p:cBhvr>
                                    </p:animEffect>
                                    <p:anim calcmode="lin" valueType="num">
                                      <p:cBhvr>
                                        <p:cTn id="21"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2"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Scale>
                                      <p:cBhvr>
                                        <p:cTn id="27" dur="1000" decel="50000" fill="hold">
                                          <p:stCondLst>
                                            <p:cond delay="0"/>
                                          </p:stCondLst>
                                        </p:cTn>
                                        <p:tgtEl>
                                          <p:spTgt spid="6">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6">
                                            <p:txEl>
                                              <p:pRg st="2" end="2"/>
                                            </p:txEl>
                                          </p:spTgt>
                                        </p:tgtEl>
                                        <p:attrNameLst>
                                          <p:attrName>ppt_x</p:attrName>
                                          <p:attrName>ppt_y</p:attrName>
                                        </p:attrNameLst>
                                      </p:cBhvr>
                                    </p:animMotion>
                                    <p:animEffect transition="in" filter="fade">
                                      <p:cBhvr>
                                        <p:cTn id="29"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262266" y="6394903"/>
            <a:ext cx="762000" cy="365125"/>
          </a:xfrm>
        </p:spPr>
        <p:txBody>
          <a:bodyPr/>
          <a:lstStyle/>
          <a:p>
            <a:fld id="{9A7ECC3E-4170-412F-8B33-8063B7BB8A4D}" type="slidenum">
              <a:rPr lang="en-US" b="1" smtClean="0">
                <a:solidFill>
                  <a:schemeClr val="bg1"/>
                </a:solidFill>
              </a:rPr>
              <a:t>15</a:t>
            </a:fld>
            <a:endParaRPr lang="en-US" b="1" dirty="0">
              <a:solidFill>
                <a:schemeClr val="bg1"/>
              </a:solidFill>
            </a:endParaRPr>
          </a:p>
        </p:txBody>
      </p:sp>
      <p:sp>
        <p:nvSpPr>
          <p:cNvPr id="6" name="Subtitle 2"/>
          <p:cNvSpPr>
            <a:spLocks noGrp="1"/>
          </p:cNvSpPr>
          <p:nvPr>
            <p:ph type="subTitle" idx="1"/>
          </p:nvPr>
        </p:nvSpPr>
        <p:spPr>
          <a:xfrm>
            <a:off x="402772" y="1328057"/>
            <a:ext cx="8305800" cy="5334000"/>
          </a:xfrm>
          <a:solidFill>
            <a:srgbClr val="FFFFCC"/>
          </a:solidFill>
          <a:ln w="57150">
            <a:solidFill>
              <a:srgbClr val="006600"/>
            </a:solidFill>
          </a:ln>
          <a:effectLst/>
          <a:scene3d>
            <a:camera prst="orthographicFront"/>
            <a:lightRig rig="threePt" dir="t"/>
          </a:scene3d>
          <a:sp3d>
            <a:bevelT prst="slope"/>
          </a:sp3d>
        </p:spPr>
        <p:txBody>
          <a:bodyPr lIns="182880" tIns="91440">
            <a:normAutofit/>
          </a:bodyPr>
          <a:lstStyle/>
          <a:p>
            <a:pPr marL="1737360" indent="-1737360" algn="l">
              <a:spcBef>
                <a:spcPts val="0"/>
              </a:spcBef>
              <a:spcAft>
                <a:spcPts val="1800"/>
              </a:spcAft>
            </a:pPr>
            <a:r>
              <a:rPr lang="en-US" dirty="0">
                <a:solidFill>
                  <a:schemeClr val="bg1"/>
                </a:solidFill>
              </a:rPr>
              <a:t>Acts 18:20	And when they asked him </a:t>
            </a:r>
            <a:r>
              <a:rPr lang="en-US" sz="2400" dirty="0">
                <a:solidFill>
                  <a:schemeClr val="bg1"/>
                </a:solidFill>
              </a:rPr>
              <a:t>[Paul] </a:t>
            </a:r>
            <a:r>
              <a:rPr lang="en-US" dirty="0">
                <a:solidFill>
                  <a:schemeClr val="bg1"/>
                </a:solidFill>
              </a:rPr>
              <a:t>to stay a longer time with them, he declined, </a:t>
            </a:r>
          </a:p>
          <a:p>
            <a:pPr marL="1737360" indent="-1737360" algn="l">
              <a:spcBef>
                <a:spcPts val="0"/>
              </a:spcBef>
              <a:spcAft>
                <a:spcPts val="1800"/>
              </a:spcAft>
            </a:pPr>
            <a:r>
              <a:rPr lang="en-US" dirty="0">
                <a:solidFill>
                  <a:schemeClr val="bg1"/>
                </a:solidFill>
              </a:rPr>
              <a:t>Acts 18:21	but took leave of them, saying, </a:t>
            </a:r>
            <a:r>
              <a:rPr lang="en-US" b="1" dirty="0">
                <a:solidFill>
                  <a:srgbClr val="996600"/>
                </a:solidFill>
                <a:effectLst>
                  <a:outerShdw blurRad="38100" dist="38100" dir="2700000" algn="tl">
                    <a:srgbClr val="000000">
                      <a:alpha val="43137"/>
                    </a:srgbClr>
                  </a:outerShdw>
                </a:effectLst>
              </a:rPr>
              <a:t>“I have to </a:t>
            </a:r>
            <a:r>
              <a:rPr lang="en-US" b="1" u="sng" dirty="0">
                <a:solidFill>
                  <a:srgbClr val="996600"/>
                </a:solidFill>
                <a:effectLst>
                  <a:outerShdw blurRad="38100" dist="38100" dir="2700000" algn="tl">
                    <a:srgbClr val="000000">
                      <a:alpha val="43137"/>
                    </a:srgbClr>
                  </a:outerShdw>
                </a:effectLst>
              </a:rPr>
              <a:t>keep</a:t>
            </a:r>
            <a:r>
              <a:rPr lang="en-US" b="1" dirty="0">
                <a:solidFill>
                  <a:srgbClr val="996600"/>
                </a:solidFill>
                <a:effectLst>
                  <a:outerShdw blurRad="38100" dist="38100" dir="2700000" algn="tl">
                    <a:srgbClr val="000000">
                      <a:alpha val="43137"/>
                    </a:srgbClr>
                  </a:outerShdw>
                </a:effectLst>
              </a:rPr>
              <a:t> this </a:t>
            </a:r>
            <a:r>
              <a:rPr lang="en-US" b="1" u="sng" dirty="0">
                <a:solidFill>
                  <a:srgbClr val="996600"/>
                </a:solidFill>
                <a:effectLst>
                  <a:outerShdw blurRad="38100" dist="38100" dir="2700000" algn="tl">
                    <a:srgbClr val="000000">
                      <a:alpha val="43137"/>
                    </a:srgbClr>
                  </a:outerShdw>
                </a:effectLst>
              </a:rPr>
              <a:t>coming festival</a:t>
            </a:r>
            <a:r>
              <a:rPr lang="en-US" b="1" dirty="0">
                <a:solidFill>
                  <a:schemeClr val="bg1"/>
                </a:solidFill>
                <a:effectLst>
                  <a:outerShdw blurRad="38100" dist="38100" dir="2700000" algn="tl">
                    <a:srgbClr val="000000">
                      <a:alpha val="43137"/>
                    </a:srgbClr>
                  </a:outerShdw>
                </a:effectLst>
              </a:rPr>
              <a:t> </a:t>
            </a:r>
            <a:r>
              <a:rPr lang="en-US" dirty="0">
                <a:solidFill>
                  <a:schemeClr val="bg1"/>
                </a:solidFill>
              </a:rPr>
              <a:t>in Yerushalayim </a:t>
            </a:r>
            <a:r>
              <a:rPr lang="en-US" b="1" u="sng" dirty="0">
                <a:solidFill>
                  <a:srgbClr val="FF3399"/>
                </a:solidFill>
                <a:effectLst>
                  <a:glow rad="63500">
                    <a:schemeClr val="accent1">
                      <a:satMod val="175000"/>
                      <a:alpha val="40000"/>
                    </a:schemeClr>
                  </a:glow>
                </a:effectLst>
              </a:rPr>
              <a:t>by all means</a:t>
            </a:r>
            <a:r>
              <a:rPr lang="en-US" b="1" dirty="0">
                <a:solidFill>
                  <a:srgbClr val="FF3399"/>
                </a:solidFill>
                <a:effectLst>
                  <a:glow rad="63500">
                    <a:schemeClr val="accent1">
                      <a:satMod val="175000"/>
                      <a:alpha val="40000"/>
                    </a:schemeClr>
                  </a:glow>
                </a:effectLst>
              </a:rPr>
              <a:t>, </a:t>
            </a:r>
            <a:r>
              <a:rPr lang="en-US" dirty="0">
                <a:solidFill>
                  <a:schemeClr val="bg1"/>
                </a:solidFill>
              </a:rPr>
              <a:t>but I shall come back to you, </a:t>
            </a:r>
            <a:r>
              <a:rPr lang="en-US" b="1" dirty="0">
                <a:solidFill>
                  <a:srgbClr val="0000CC"/>
                </a:solidFill>
                <a:effectLst>
                  <a:outerShdw blurRad="38100" dist="38100" dir="2700000" algn="tl">
                    <a:srgbClr val="000000">
                      <a:alpha val="43137"/>
                    </a:srgbClr>
                  </a:outerShdw>
                </a:effectLst>
              </a:rPr>
              <a:t>Elohim</a:t>
            </a:r>
            <a:r>
              <a:rPr lang="en-US" dirty="0">
                <a:solidFill>
                  <a:srgbClr val="0000CC"/>
                </a:solidFill>
                <a:effectLst>
                  <a:outerShdw blurRad="38100" dist="38100" dir="2700000" algn="tl">
                    <a:srgbClr val="000000">
                      <a:alpha val="43137"/>
                    </a:srgbClr>
                  </a:outerShdw>
                </a:effectLst>
              </a:rPr>
              <a:t> </a:t>
            </a:r>
            <a:r>
              <a:rPr lang="en-US" dirty="0">
                <a:solidFill>
                  <a:schemeClr val="bg1"/>
                </a:solidFill>
              </a:rPr>
              <a:t>desiring so.” And he sailed from </a:t>
            </a:r>
            <a:r>
              <a:rPr lang="en-US" dirty="0" err="1">
                <a:solidFill>
                  <a:schemeClr val="bg1"/>
                </a:solidFill>
              </a:rPr>
              <a:t>Ephesos</a:t>
            </a:r>
            <a:r>
              <a:rPr lang="en-US" dirty="0">
                <a:solidFill>
                  <a:schemeClr val="bg1"/>
                </a:solidFill>
              </a:rPr>
              <a:t>.</a:t>
            </a:r>
          </a:p>
          <a:p>
            <a:pPr algn="l">
              <a:spcBef>
                <a:spcPts val="0"/>
              </a:spcBef>
              <a:spcAft>
                <a:spcPts val="1800"/>
              </a:spcAft>
            </a:pPr>
            <a:r>
              <a:rPr lang="en-US" dirty="0">
                <a:solidFill>
                  <a:schemeClr val="bg1"/>
                </a:solidFill>
              </a:rPr>
              <a:t>It is thought that this feast was </a:t>
            </a:r>
            <a:r>
              <a:rPr lang="en-US" b="1" dirty="0">
                <a:solidFill>
                  <a:srgbClr val="006600"/>
                </a:solidFill>
              </a:rPr>
              <a:t>Pentecost;</a:t>
            </a:r>
            <a:r>
              <a:rPr lang="en-US" dirty="0">
                <a:solidFill>
                  <a:schemeClr val="bg1"/>
                </a:solidFill>
              </a:rPr>
              <a:t> how-ever, no matter which feast it was, Paul had to keep it </a:t>
            </a:r>
            <a:r>
              <a:rPr lang="en-US" b="1" dirty="0">
                <a:solidFill>
                  <a:srgbClr val="FF3399"/>
                </a:solidFill>
                <a:effectLst>
                  <a:glow rad="63500">
                    <a:schemeClr val="accent1">
                      <a:satMod val="175000"/>
                      <a:alpha val="40000"/>
                    </a:schemeClr>
                  </a:glow>
                </a:effectLst>
              </a:rPr>
              <a:t>“by all means.”  </a:t>
            </a:r>
            <a:r>
              <a:rPr lang="en-US" dirty="0">
                <a:solidFill>
                  <a:schemeClr val="bg1"/>
                </a:solidFill>
              </a:rPr>
              <a:t>Why would he be keeping any feast if they had been </a:t>
            </a:r>
            <a:r>
              <a:rPr lang="en-US" b="1" dirty="0">
                <a:solidFill>
                  <a:srgbClr val="FF0000"/>
                </a:solidFill>
              </a:rPr>
              <a:t>“</a:t>
            </a:r>
            <a:r>
              <a:rPr lang="en-US" b="1" u="sng" dirty="0">
                <a:solidFill>
                  <a:srgbClr val="FF0000"/>
                </a:solidFill>
              </a:rPr>
              <a:t>nailed to the cross</a:t>
            </a:r>
            <a:r>
              <a:rPr lang="en-US" b="1" dirty="0">
                <a:solidFill>
                  <a:srgbClr val="FF0000"/>
                </a:solidFill>
              </a:rPr>
              <a:t>”?</a:t>
            </a:r>
          </a:p>
        </p:txBody>
      </p:sp>
      <p:sp>
        <p:nvSpPr>
          <p:cNvPr id="5" name="Title 1"/>
          <p:cNvSpPr txBox="1">
            <a:spLocks/>
          </p:cNvSpPr>
          <p:nvPr/>
        </p:nvSpPr>
        <p:spPr>
          <a:xfrm>
            <a:off x="2133600" y="228600"/>
            <a:ext cx="4495800" cy="838200"/>
          </a:xfrm>
          <a:prstGeom prst="rect">
            <a:avLst/>
          </a:prstGeom>
          <a:gradFill flip="none" rotWithShape="1">
            <a:gsLst>
              <a:gs pos="0">
                <a:srgbClr val="DDEBCF"/>
              </a:gs>
              <a:gs pos="50000">
                <a:srgbClr val="9CB86E"/>
              </a:gs>
              <a:gs pos="100000">
                <a:srgbClr val="156B13"/>
              </a:gs>
            </a:gsLst>
            <a:lin ang="13500000" scaled="1"/>
            <a:tileRect/>
          </a:gradFill>
          <a:ln w="57150">
            <a:solidFill>
              <a:srgbClr val="FFFFCC"/>
            </a:solidFill>
          </a:ln>
          <a:scene3d>
            <a:camera prst="orthographicFront"/>
            <a:lightRig rig="soft" dir="t">
              <a:rot lat="0" lon="0" rev="17220000"/>
            </a:lightRig>
          </a:scene3d>
          <a:sp3d>
            <a:bevelT w="152400" h="50800" prst="softRound"/>
          </a:sp3d>
        </p:spPr>
        <p:txBody>
          <a:bodyPr vert="horz" lIns="45720" tIns="0" rIns="45720" bIns="0" anchor="ctr">
            <a:norm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r>
              <a:rPr lang="en-US">
                <a:solidFill>
                  <a:srgbClr val="FFFFCC"/>
                </a:solidFill>
              </a:rPr>
              <a:t>Pentecost</a:t>
            </a:r>
            <a:endParaRPr lang="en-US" dirty="0">
              <a:solidFill>
                <a:srgbClr val="FFFFCC"/>
              </a:solidFill>
            </a:endParaRPr>
          </a:p>
        </p:txBody>
      </p:sp>
    </p:spTree>
    <p:extLst>
      <p:ext uri="{BB962C8B-B14F-4D97-AF65-F5344CB8AC3E}">
        <p14:creationId xmlns:p14="http://schemas.microsoft.com/office/powerpoint/2010/main" val="22168486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6">
                                            <p:txEl>
                                              <p:pRg st="0" end="0"/>
                                            </p:txEl>
                                          </p:spTgt>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 calcmode="lin" valueType="num">
                                      <p:cBhvr>
                                        <p:cTn id="20"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wipe(down)">
                                      <p:cBhvr>
                                        <p:cTn id="2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186064" y="6405789"/>
            <a:ext cx="762000" cy="365125"/>
          </a:xfrm>
        </p:spPr>
        <p:txBody>
          <a:bodyPr/>
          <a:lstStyle/>
          <a:p>
            <a:fld id="{9A7ECC3E-4170-412F-8B33-8063B7BB8A4D}" type="slidenum">
              <a:rPr lang="en-US" b="1" smtClean="0">
                <a:solidFill>
                  <a:schemeClr val="bg1"/>
                </a:solidFill>
              </a:rPr>
              <a:t>16</a:t>
            </a:fld>
            <a:endParaRPr lang="en-US" b="1" dirty="0">
              <a:solidFill>
                <a:schemeClr val="bg1"/>
              </a:solidFill>
            </a:endParaRPr>
          </a:p>
        </p:txBody>
      </p:sp>
      <p:sp>
        <p:nvSpPr>
          <p:cNvPr id="6" name="Subtitle 2"/>
          <p:cNvSpPr>
            <a:spLocks noGrp="1"/>
          </p:cNvSpPr>
          <p:nvPr>
            <p:ph type="subTitle" idx="1"/>
          </p:nvPr>
        </p:nvSpPr>
        <p:spPr>
          <a:xfrm>
            <a:off x="381000" y="1295400"/>
            <a:ext cx="8305800" cy="5334000"/>
          </a:xfrm>
          <a:solidFill>
            <a:srgbClr val="FFFFCC"/>
          </a:solidFill>
          <a:ln w="57150">
            <a:solidFill>
              <a:srgbClr val="006600"/>
            </a:solidFill>
          </a:ln>
          <a:scene3d>
            <a:camera prst="orthographicFront"/>
            <a:lightRig rig="threePt" dir="t"/>
          </a:scene3d>
          <a:sp3d>
            <a:bevelT prst="slope"/>
          </a:sp3d>
        </p:spPr>
        <p:txBody>
          <a:bodyPr lIns="182880" tIns="91440">
            <a:normAutofit/>
          </a:bodyPr>
          <a:lstStyle/>
          <a:p>
            <a:pPr marL="1737360" indent="-1737360" algn="l">
              <a:spcBef>
                <a:spcPts val="0"/>
              </a:spcBef>
              <a:spcAft>
                <a:spcPts val="1800"/>
              </a:spcAft>
            </a:pPr>
            <a:r>
              <a:rPr lang="en-US" dirty="0">
                <a:solidFill>
                  <a:schemeClr val="bg1"/>
                </a:solidFill>
              </a:rPr>
              <a:t>1 </a:t>
            </a:r>
            <a:r>
              <a:rPr lang="en-US" dirty="0" err="1">
                <a:solidFill>
                  <a:schemeClr val="bg1"/>
                </a:solidFill>
              </a:rPr>
              <a:t>Cor</a:t>
            </a:r>
            <a:r>
              <a:rPr lang="en-US" dirty="0">
                <a:solidFill>
                  <a:schemeClr val="bg1"/>
                </a:solidFill>
              </a:rPr>
              <a:t> 16:6	And possibly I shall stay with you, or even spend the winter, so that you send me forward, wherever I go. </a:t>
            </a:r>
          </a:p>
          <a:p>
            <a:pPr marL="1737360" indent="-1737360" algn="l">
              <a:spcBef>
                <a:spcPts val="0"/>
              </a:spcBef>
              <a:spcAft>
                <a:spcPts val="1800"/>
              </a:spcAft>
            </a:pPr>
            <a:r>
              <a:rPr lang="en-US" dirty="0">
                <a:solidFill>
                  <a:schemeClr val="bg1"/>
                </a:solidFill>
              </a:rPr>
              <a:t>1 </a:t>
            </a:r>
            <a:r>
              <a:rPr lang="en-US" dirty="0" err="1">
                <a:solidFill>
                  <a:schemeClr val="bg1"/>
                </a:solidFill>
              </a:rPr>
              <a:t>Cor</a:t>
            </a:r>
            <a:r>
              <a:rPr lang="en-US" dirty="0">
                <a:solidFill>
                  <a:schemeClr val="bg1"/>
                </a:solidFill>
              </a:rPr>
              <a:t> 16:7	For I do not wish to see you now on the way, but I expect to stay a while with you, if the Master permits. </a:t>
            </a:r>
          </a:p>
          <a:p>
            <a:pPr marL="1737360" indent="-1737360" algn="l">
              <a:spcBef>
                <a:spcPts val="0"/>
              </a:spcBef>
              <a:spcAft>
                <a:spcPts val="1800"/>
              </a:spcAft>
            </a:pPr>
            <a:r>
              <a:rPr lang="en-US" dirty="0">
                <a:solidFill>
                  <a:schemeClr val="bg1"/>
                </a:solidFill>
              </a:rPr>
              <a:t>1 </a:t>
            </a:r>
            <a:r>
              <a:rPr lang="en-US" dirty="0" err="1">
                <a:solidFill>
                  <a:schemeClr val="bg1"/>
                </a:solidFill>
              </a:rPr>
              <a:t>Cor</a:t>
            </a:r>
            <a:r>
              <a:rPr lang="en-US" dirty="0">
                <a:solidFill>
                  <a:schemeClr val="bg1"/>
                </a:solidFill>
              </a:rPr>
              <a:t> 16:8	And I shall remain in </a:t>
            </a:r>
            <a:r>
              <a:rPr lang="en-US" dirty="0" err="1">
                <a:solidFill>
                  <a:schemeClr val="bg1"/>
                </a:solidFill>
              </a:rPr>
              <a:t>Ephesos</a:t>
            </a:r>
            <a:r>
              <a:rPr lang="en-US" dirty="0">
                <a:solidFill>
                  <a:schemeClr val="bg1"/>
                </a:solidFill>
              </a:rPr>
              <a:t> until the </a:t>
            </a:r>
            <a:r>
              <a:rPr lang="en-US" b="1" dirty="0">
                <a:solidFill>
                  <a:srgbClr val="FF3399"/>
                </a:solidFill>
                <a:effectLst>
                  <a:outerShdw blurRad="38100" dist="38100" dir="2700000" algn="tl">
                    <a:srgbClr val="000000">
                      <a:alpha val="43137"/>
                    </a:srgbClr>
                  </a:outerShdw>
                </a:effectLst>
              </a:rPr>
              <a:t>Festival of Weeks.</a:t>
            </a:r>
          </a:p>
          <a:p>
            <a:pPr algn="l">
              <a:spcBef>
                <a:spcPts val="0"/>
              </a:spcBef>
              <a:spcAft>
                <a:spcPts val="1800"/>
              </a:spcAft>
            </a:pPr>
            <a:r>
              <a:rPr lang="en-US" dirty="0">
                <a:solidFill>
                  <a:schemeClr val="bg1"/>
                </a:solidFill>
              </a:rPr>
              <a:t>Here we see Paul was preparing to keep the </a:t>
            </a:r>
            <a:r>
              <a:rPr lang="en-US" b="1" dirty="0">
                <a:solidFill>
                  <a:srgbClr val="FF3399"/>
                </a:solidFill>
                <a:effectLst>
                  <a:outerShdw blurRad="38100" dist="38100" dir="2700000" algn="tl">
                    <a:srgbClr val="000000">
                      <a:alpha val="43137"/>
                    </a:srgbClr>
                  </a:outerShdw>
                </a:effectLst>
              </a:rPr>
              <a:t>“Festival of Weeks” </a:t>
            </a:r>
            <a:r>
              <a:rPr lang="en-US" dirty="0">
                <a:solidFill>
                  <a:schemeClr val="bg1"/>
                </a:solidFill>
              </a:rPr>
              <a:t>with his converts in </a:t>
            </a:r>
            <a:r>
              <a:rPr lang="en-US" dirty="0" err="1">
                <a:solidFill>
                  <a:schemeClr val="bg1"/>
                </a:solidFill>
              </a:rPr>
              <a:t>Ephesos</a:t>
            </a:r>
            <a:r>
              <a:rPr lang="en-US" dirty="0">
                <a:solidFill>
                  <a:schemeClr val="bg1"/>
                </a:solidFill>
              </a:rPr>
              <a:t>.</a:t>
            </a:r>
          </a:p>
        </p:txBody>
      </p:sp>
      <p:sp>
        <p:nvSpPr>
          <p:cNvPr id="5" name="Title 1"/>
          <p:cNvSpPr txBox="1">
            <a:spLocks/>
          </p:cNvSpPr>
          <p:nvPr/>
        </p:nvSpPr>
        <p:spPr>
          <a:xfrm>
            <a:off x="2133600" y="228600"/>
            <a:ext cx="4495800" cy="838200"/>
          </a:xfrm>
          <a:prstGeom prst="rect">
            <a:avLst/>
          </a:prstGeom>
          <a:gradFill flip="none" rotWithShape="1">
            <a:gsLst>
              <a:gs pos="0">
                <a:srgbClr val="DDEBCF"/>
              </a:gs>
              <a:gs pos="50000">
                <a:srgbClr val="9CB86E"/>
              </a:gs>
              <a:gs pos="100000">
                <a:srgbClr val="156B13"/>
              </a:gs>
            </a:gsLst>
            <a:lin ang="13500000" scaled="1"/>
            <a:tileRect/>
          </a:gradFill>
          <a:ln w="57150">
            <a:solidFill>
              <a:srgbClr val="FFFFCC"/>
            </a:solidFill>
          </a:ln>
          <a:scene3d>
            <a:camera prst="orthographicFront"/>
            <a:lightRig rig="soft" dir="t">
              <a:rot lat="0" lon="0" rev="17220000"/>
            </a:lightRig>
          </a:scene3d>
          <a:sp3d>
            <a:bevelT w="152400" h="50800" prst="softRound"/>
          </a:sp3d>
        </p:spPr>
        <p:txBody>
          <a:bodyPr vert="horz" lIns="45720" tIns="0" rIns="45720" bIns="0" anchor="ctr">
            <a:norm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r>
              <a:rPr lang="en-US">
                <a:solidFill>
                  <a:srgbClr val="FFFFCC"/>
                </a:solidFill>
              </a:rPr>
              <a:t>Pentecost</a:t>
            </a:r>
            <a:endParaRPr lang="en-US" dirty="0">
              <a:solidFill>
                <a:srgbClr val="FFFFCC"/>
              </a:solidFill>
            </a:endParaRPr>
          </a:p>
        </p:txBody>
      </p:sp>
    </p:spTree>
    <p:extLst>
      <p:ext uri="{BB962C8B-B14F-4D97-AF65-F5344CB8AC3E}">
        <p14:creationId xmlns:p14="http://schemas.microsoft.com/office/powerpoint/2010/main" val="58861839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6">
                                            <p:txEl>
                                              <p:pRg st="0" end="0"/>
                                            </p:txEl>
                                          </p:spTgt>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 calcmode="lin" valueType="num">
                                      <p:cBhvr>
                                        <p:cTn id="21"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6">
                                            <p:txEl>
                                              <p:pRg st="1" end="1"/>
                                            </p:txEl>
                                          </p:spTgt>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 calcmode="lin" valueType="num">
                                      <p:cBhvr>
                                        <p:cTn id="28"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31" dur="1000"/>
                                        <p:tgtEl>
                                          <p:spTgt spid="6">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nodeType="clickEffect">
                                  <p:stCondLst>
                                    <p:cond delay="0"/>
                                  </p:stCondLst>
                                  <p:childTnLst>
                                    <p:set>
                                      <p:cBhvr>
                                        <p:cTn id="35" dur="1" fill="hold">
                                          <p:stCondLst>
                                            <p:cond delay="0"/>
                                          </p:stCondLst>
                                        </p:cTn>
                                        <p:tgtEl>
                                          <p:spTgt spid="6">
                                            <p:txEl>
                                              <p:pRg st="3" end="3"/>
                                            </p:txEl>
                                          </p:spTgt>
                                        </p:tgtEl>
                                        <p:attrNameLst>
                                          <p:attrName>style.visibility</p:attrName>
                                        </p:attrNameLst>
                                      </p:cBhvr>
                                      <p:to>
                                        <p:strVal val="visible"/>
                                      </p:to>
                                    </p:set>
                                    <p:animEffect transition="in" filter="wipe(down)">
                                      <p:cBhvr>
                                        <p:cTn id="36" dur="580">
                                          <p:stCondLst>
                                            <p:cond delay="0"/>
                                          </p:stCondLst>
                                        </p:cTn>
                                        <p:tgtEl>
                                          <p:spTgt spid="6">
                                            <p:txEl>
                                              <p:pRg st="3" end="3"/>
                                            </p:txEl>
                                          </p:spTgt>
                                        </p:tgtEl>
                                      </p:cBhvr>
                                    </p:animEffect>
                                    <p:anim calcmode="lin" valueType="num">
                                      <p:cBhvr>
                                        <p:cTn id="37" dur="1822" tmFilter="0,0; 0.14,0.36; 0.43,0.73; 0.71,0.91; 1.0,1.0">
                                          <p:stCondLst>
                                            <p:cond delay="0"/>
                                          </p:stCondLst>
                                        </p:cTn>
                                        <p:tgtEl>
                                          <p:spTgt spid="6">
                                            <p:txEl>
                                              <p:pRg st="3" end="3"/>
                                            </p:txEl>
                                          </p:spTgt>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
                                            <p:txEl>
                                              <p:pRg st="3" end="3"/>
                                            </p:txEl>
                                          </p:spTgt>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
                                            <p:txEl>
                                              <p:pRg st="3" end="3"/>
                                            </p:txEl>
                                          </p:spTgt>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
                                            <p:txEl>
                                              <p:pRg st="3" end="3"/>
                                            </p:txEl>
                                          </p:spTgt>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
                                            <p:txEl>
                                              <p:pRg st="3" end="3"/>
                                            </p:txEl>
                                          </p:spTgt>
                                        </p:tgtEl>
                                        <p:attrNameLst>
                                          <p:attrName>ppt_y</p:attrName>
                                        </p:attrNameLst>
                                      </p:cBhvr>
                                      <p:tavLst>
                                        <p:tav tm="0" fmla="#ppt_y-sin(pi*$)/81">
                                          <p:val>
                                            <p:fltVal val="0"/>
                                          </p:val>
                                        </p:tav>
                                        <p:tav tm="100000">
                                          <p:val>
                                            <p:fltVal val="1"/>
                                          </p:val>
                                        </p:tav>
                                      </p:tavLst>
                                    </p:anim>
                                    <p:animScale>
                                      <p:cBhvr>
                                        <p:cTn id="42" dur="26">
                                          <p:stCondLst>
                                            <p:cond delay="650"/>
                                          </p:stCondLst>
                                        </p:cTn>
                                        <p:tgtEl>
                                          <p:spTgt spid="6">
                                            <p:txEl>
                                              <p:pRg st="3" end="3"/>
                                            </p:txEl>
                                          </p:spTgt>
                                        </p:tgtEl>
                                      </p:cBhvr>
                                      <p:to x="100000" y="60000"/>
                                    </p:animScale>
                                    <p:animScale>
                                      <p:cBhvr>
                                        <p:cTn id="43" dur="166" decel="50000">
                                          <p:stCondLst>
                                            <p:cond delay="676"/>
                                          </p:stCondLst>
                                        </p:cTn>
                                        <p:tgtEl>
                                          <p:spTgt spid="6">
                                            <p:txEl>
                                              <p:pRg st="3" end="3"/>
                                            </p:txEl>
                                          </p:spTgt>
                                        </p:tgtEl>
                                      </p:cBhvr>
                                      <p:to x="100000" y="100000"/>
                                    </p:animScale>
                                    <p:animScale>
                                      <p:cBhvr>
                                        <p:cTn id="44" dur="26">
                                          <p:stCondLst>
                                            <p:cond delay="1312"/>
                                          </p:stCondLst>
                                        </p:cTn>
                                        <p:tgtEl>
                                          <p:spTgt spid="6">
                                            <p:txEl>
                                              <p:pRg st="3" end="3"/>
                                            </p:txEl>
                                          </p:spTgt>
                                        </p:tgtEl>
                                      </p:cBhvr>
                                      <p:to x="100000" y="80000"/>
                                    </p:animScale>
                                    <p:animScale>
                                      <p:cBhvr>
                                        <p:cTn id="45" dur="166" decel="50000">
                                          <p:stCondLst>
                                            <p:cond delay="1338"/>
                                          </p:stCondLst>
                                        </p:cTn>
                                        <p:tgtEl>
                                          <p:spTgt spid="6">
                                            <p:txEl>
                                              <p:pRg st="3" end="3"/>
                                            </p:txEl>
                                          </p:spTgt>
                                        </p:tgtEl>
                                      </p:cBhvr>
                                      <p:to x="100000" y="100000"/>
                                    </p:animScale>
                                    <p:animScale>
                                      <p:cBhvr>
                                        <p:cTn id="46" dur="26">
                                          <p:stCondLst>
                                            <p:cond delay="1642"/>
                                          </p:stCondLst>
                                        </p:cTn>
                                        <p:tgtEl>
                                          <p:spTgt spid="6">
                                            <p:txEl>
                                              <p:pRg st="3" end="3"/>
                                            </p:txEl>
                                          </p:spTgt>
                                        </p:tgtEl>
                                      </p:cBhvr>
                                      <p:to x="100000" y="90000"/>
                                    </p:animScale>
                                    <p:animScale>
                                      <p:cBhvr>
                                        <p:cTn id="47" dur="166" decel="50000">
                                          <p:stCondLst>
                                            <p:cond delay="1668"/>
                                          </p:stCondLst>
                                        </p:cTn>
                                        <p:tgtEl>
                                          <p:spTgt spid="6">
                                            <p:txEl>
                                              <p:pRg st="3" end="3"/>
                                            </p:txEl>
                                          </p:spTgt>
                                        </p:tgtEl>
                                      </p:cBhvr>
                                      <p:to x="100000" y="100000"/>
                                    </p:animScale>
                                    <p:animScale>
                                      <p:cBhvr>
                                        <p:cTn id="48" dur="26">
                                          <p:stCondLst>
                                            <p:cond delay="1808"/>
                                          </p:stCondLst>
                                        </p:cTn>
                                        <p:tgtEl>
                                          <p:spTgt spid="6">
                                            <p:txEl>
                                              <p:pRg st="3" end="3"/>
                                            </p:txEl>
                                          </p:spTgt>
                                        </p:tgtEl>
                                      </p:cBhvr>
                                      <p:to x="100000" y="95000"/>
                                    </p:animScale>
                                    <p:animScale>
                                      <p:cBhvr>
                                        <p:cTn id="49" dur="166" decel="50000">
                                          <p:stCondLst>
                                            <p:cond delay="1834"/>
                                          </p:stCondLst>
                                        </p:cTn>
                                        <p:tgtEl>
                                          <p:spTgt spid="6">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186064" y="6394903"/>
            <a:ext cx="762000" cy="365125"/>
          </a:xfrm>
        </p:spPr>
        <p:txBody>
          <a:bodyPr/>
          <a:lstStyle/>
          <a:p>
            <a:fld id="{9A7ECC3E-4170-412F-8B33-8063B7BB8A4D}" type="slidenum">
              <a:rPr lang="en-US" b="1" smtClean="0">
                <a:solidFill>
                  <a:schemeClr val="bg1"/>
                </a:solidFill>
              </a:rPr>
              <a:t>17</a:t>
            </a:fld>
            <a:endParaRPr lang="en-US" b="1" dirty="0">
              <a:solidFill>
                <a:schemeClr val="bg1"/>
              </a:solidFill>
            </a:endParaRPr>
          </a:p>
        </p:txBody>
      </p:sp>
      <p:sp>
        <p:nvSpPr>
          <p:cNvPr id="6" name="Subtitle 2"/>
          <p:cNvSpPr>
            <a:spLocks noGrp="1"/>
          </p:cNvSpPr>
          <p:nvPr>
            <p:ph type="subTitle" idx="1"/>
          </p:nvPr>
        </p:nvSpPr>
        <p:spPr>
          <a:xfrm>
            <a:off x="381000" y="1295400"/>
            <a:ext cx="8305800" cy="5334000"/>
          </a:xfrm>
          <a:solidFill>
            <a:schemeClr val="accent3">
              <a:lumMod val="40000"/>
              <a:lumOff val="60000"/>
            </a:schemeClr>
          </a:solidFill>
          <a:ln w="57150">
            <a:solidFill>
              <a:srgbClr val="996600"/>
            </a:solidFill>
          </a:ln>
          <a:scene3d>
            <a:camera prst="orthographicFront"/>
            <a:lightRig rig="threePt" dir="t"/>
          </a:scene3d>
          <a:sp3d>
            <a:bevelT prst="slope"/>
          </a:sp3d>
        </p:spPr>
        <p:txBody>
          <a:bodyPr lIns="182880" tIns="182880">
            <a:normAutofit lnSpcReduction="10000"/>
          </a:bodyPr>
          <a:lstStyle/>
          <a:p>
            <a:pPr marL="1554480" indent="-1554480" algn="l">
              <a:spcBef>
                <a:spcPts val="0"/>
              </a:spcBef>
              <a:spcAft>
                <a:spcPts val="1800"/>
              </a:spcAft>
            </a:pPr>
            <a:r>
              <a:rPr lang="en-US" dirty="0">
                <a:solidFill>
                  <a:schemeClr val="accent5">
                    <a:lumMod val="50000"/>
                  </a:schemeClr>
                </a:solidFill>
              </a:rPr>
              <a:t>Acts 27:9</a:t>
            </a:r>
            <a:r>
              <a:rPr lang="en-US" dirty="0">
                <a:solidFill>
                  <a:schemeClr val="bg1"/>
                </a:solidFill>
              </a:rPr>
              <a:t>	And much time having passed, and the sailing now being dangerous, because the </a:t>
            </a:r>
            <a:r>
              <a:rPr lang="en-US" b="1" dirty="0">
                <a:solidFill>
                  <a:srgbClr val="FF3399"/>
                </a:solidFill>
                <a:effectLst>
                  <a:outerShdw blurRad="38100" dist="38100" dir="2700000" algn="tl">
                    <a:srgbClr val="000000">
                      <a:alpha val="43137"/>
                    </a:srgbClr>
                  </a:outerShdw>
                </a:effectLst>
              </a:rPr>
              <a:t>Fast</a:t>
            </a:r>
            <a:r>
              <a:rPr lang="en-US" dirty="0">
                <a:solidFill>
                  <a:srgbClr val="FF3399"/>
                </a:solidFill>
                <a:effectLst>
                  <a:outerShdw blurRad="38100" dist="38100" dir="2700000" algn="tl">
                    <a:srgbClr val="000000">
                      <a:alpha val="43137"/>
                    </a:srgbClr>
                  </a:outerShdw>
                </a:effectLst>
              </a:rPr>
              <a:t> </a:t>
            </a:r>
            <a:r>
              <a:rPr lang="en-US" dirty="0">
                <a:solidFill>
                  <a:schemeClr val="bg1"/>
                </a:solidFill>
              </a:rPr>
              <a:t>was already over, </a:t>
            </a:r>
            <a:r>
              <a:rPr lang="en-US" dirty="0" err="1">
                <a:solidFill>
                  <a:schemeClr val="bg1"/>
                </a:solidFill>
              </a:rPr>
              <a:t>Sha’ul</a:t>
            </a:r>
            <a:r>
              <a:rPr lang="en-US" dirty="0">
                <a:solidFill>
                  <a:schemeClr val="bg1"/>
                </a:solidFill>
              </a:rPr>
              <a:t> advised them,</a:t>
            </a:r>
          </a:p>
          <a:p>
            <a:pPr algn="l">
              <a:spcBef>
                <a:spcPts val="0"/>
              </a:spcBef>
              <a:spcAft>
                <a:spcPts val="1800"/>
              </a:spcAft>
            </a:pPr>
            <a:r>
              <a:rPr lang="en-US" dirty="0">
                <a:solidFill>
                  <a:schemeClr val="bg1"/>
                </a:solidFill>
              </a:rPr>
              <a:t>Acts 27 shows us that </a:t>
            </a:r>
            <a:r>
              <a:rPr lang="en-US" b="1" dirty="0">
                <a:solidFill>
                  <a:srgbClr val="0000CC"/>
                </a:solidFill>
                <a:effectLst>
                  <a:outerShdw blurRad="38100" dist="38100" dir="2700000" algn="tl">
                    <a:srgbClr val="000000">
                      <a:alpha val="43137"/>
                    </a:srgbClr>
                  </a:outerShdw>
                </a:effectLst>
              </a:rPr>
              <a:t>Yahusha’s</a:t>
            </a:r>
            <a:r>
              <a:rPr lang="en-US" dirty="0">
                <a:solidFill>
                  <a:srgbClr val="0000CC"/>
                </a:solidFill>
                <a:effectLst>
                  <a:outerShdw blurRad="38100" dist="38100" dir="2700000" algn="tl">
                    <a:srgbClr val="000000">
                      <a:alpha val="43137"/>
                    </a:srgbClr>
                  </a:outerShdw>
                </a:effectLst>
              </a:rPr>
              <a:t> </a:t>
            </a:r>
            <a:r>
              <a:rPr lang="en-US" dirty="0">
                <a:solidFill>
                  <a:schemeClr val="bg1"/>
                </a:solidFill>
              </a:rPr>
              <a:t>followers were still keeping </a:t>
            </a:r>
            <a:r>
              <a:rPr lang="en-US" b="1" dirty="0">
                <a:solidFill>
                  <a:srgbClr val="663300"/>
                </a:solidFill>
                <a:effectLst>
                  <a:outerShdw blurRad="38100" dist="38100" dir="2700000" algn="tl">
                    <a:srgbClr val="000000">
                      <a:alpha val="43137"/>
                    </a:srgbClr>
                  </a:outerShdw>
                </a:effectLst>
              </a:rPr>
              <a:t>Yom Kippur </a:t>
            </a:r>
            <a:r>
              <a:rPr lang="en-US" dirty="0">
                <a:solidFill>
                  <a:schemeClr val="bg1"/>
                </a:solidFill>
              </a:rPr>
              <a:t>well after </a:t>
            </a:r>
            <a:r>
              <a:rPr lang="en-US" b="1" dirty="0">
                <a:solidFill>
                  <a:srgbClr val="0000CC"/>
                </a:solidFill>
              </a:rPr>
              <a:t>His</a:t>
            </a:r>
            <a:r>
              <a:rPr lang="en-US" b="1" dirty="0">
                <a:solidFill>
                  <a:schemeClr val="bg1"/>
                </a:solidFill>
              </a:rPr>
              <a:t> </a:t>
            </a:r>
            <a:r>
              <a:rPr lang="en-US" dirty="0">
                <a:solidFill>
                  <a:schemeClr val="bg1"/>
                </a:solidFill>
              </a:rPr>
              <a:t>death and resurrection.</a:t>
            </a:r>
          </a:p>
          <a:p>
            <a:pPr algn="l">
              <a:spcBef>
                <a:spcPts val="0"/>
              </a:spcBef>
              <a:spcAft>
                <a:spcPts val="1800"/>
              </a:spcAft>
            </a:pPr>
            <a:r>
              <a:rPr lang="en-US" dirty="0">
                <a:solidFill>
                  <a:schemeClr val="bg1"/>
                </a:solidFill>
              </a:rPr>
              <a:t>But…..were they just doing so because it had been their custom throughout history and they were slow to make the changes; or, were they doing so because they knew that </a:t>
            </a:r>
            <a:r>
              <a:rPr lang="en-US" b="1" dirty="0">
                <a:solidFill>
                  <a:srgbClr val="CC00CC"/>
                </a:solidFill>
              </a:rPr>
              <a:t>feast-keeping</a:t>
            </a:r>
            <a:r>
              <a:rPr lang="en-US" dirty="0">
                <a:solidFill>
                  <a:srgbClr val="CC00CC"/>
                </a:solidFill>
              </a:rPr>
              <a:t> </a:t>
            </a:r>
            <a:r>
              <a:rPr lang="en-US" b="1" u="sng" dirty="0">
                <a:solidFill>
                  <a:srgbClr val="006600"/>
                </a:solidFill>
              </a:rPr>
              <a:t>was still in effect</a:t>
            </a:r>
            <a:r>
              <a:rPr lang="en-US" b="1" dirty="0">
                <a:solidFill>
                  <a:srgbClr val="006600"/>
                </a:solidFill>
              </a:rPr>
              <a:t>,</a:t>
            </a:r>
            <a:r>
              <a:rPr lang="en-US" dirty="0">
                <a:solidFill>
                  <a:schemeClr val="bg1"/>
                </a:solidFill>
              </a:rPr>
              <a:t> </a:t>
            </a:r>
            <a:r>
              <a:rPr lang="en-US" b="1" dirty="0">
                <a:solidFill>
                  <a:srgbClr val="996633"/>
                </a:solidFill>
              </a:rPr>
              <a:t>according to the </a:t>
            </a:r>
            <a:r>
              <a:rPr lang="en-US" b="1" dirty="0">
                <a:solidFill>
                  <a:srgbClr val="0070C0"/>
                </a:solidFill>
              </a:rPr>
              <a:t>Scriptures?  </a:t>
            </a:r>
          </a:p>
        </p:txBody>
      </p:sp>
      <p:sp>
        <p:nvSpPr>
          <p:cNvPr id="7" name="Title 1"/>
          <p:cNvSpPr txBox="1">
            <a:spLocks/>
          </p:cNvSpPr>
          <p:nvPr/>
        </p:nvSpPr>
        <p:spPr>
          <a:xfrm>
            <a:off x="137160" y="152400"/>
            <a:ext cx="8839200" cy="914400"/>
          </a:xfrm>
          <a:prstGeom prst="rect">
            <a:avLst/>
          </a:prstGeom>
          <a:blipFill>
            <a:blip r:embed="rId3"/>
            <a:tile tx="0" ty="0" sx="100000" sy="100000" flip="none" algn="tl"/>
          </a:blipFill>
          <a:ln w="57150">
            <a:solidFill>
              <a:srgbClr val="FFFFCC"/>
            </a:solidFill>
          </a:ln>
          <a:scene3d>
            <a:camera prst="orthographicFront"/>
            <a:lightRig rig="soft" dir="t">
              <a:rot lat="0" lon="0" rev="17220000"/>
            </a:lightRig>
          </a:scene3d>
          <a:sp3d>
            <a:bevelT w="152400" h="50800" prst="softRound"/>
          </a:sp3d>
        </p:spPr>
        <p:txBody>
          <a:bodyPr vert="horz" lIns="45720" tIns="0" rIns="45720" bIns="0" anchor="ctr">
            <a:norm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r>
              <a:rPr lang="en-US" dirty="0">
                <a:solidFill>
                  <a:srgbClr val="006600"/>
                </a:solidFill>
              </a:rPr>
              <a:t>Yom Kippur - Atonement</a:t>
            </a:r>
          </a:p>
        </p:txBody>
      </p:sp>
    </p:spTree>
    <p:extLst>
      <p:ext uri="{BB962C8B-B14F-4D97-AF65-F5344CB8AC3E}">
        <p14:creationId xmlns:p14="http://schemas.microsoft.com/office/powerpoint/2010/main" val="36000428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3000" fill="hold" nodeType="afterEffect">
                                  <p:stCondLst>
                                    <p:cond delay="0"/>
                                  </p:stCondLst>
                                  <p:childTnLst>
                                    <p:anim calcmode="discrete" valueType="str">
                                      <p:cBhvr>
                                        <p:cTn id="6" dur="500" fill="hold"/>
                                        <p:tgtEl>
                                          <p:spTgt spid="7">
                                            <p:txEl>
                                              <p:pRg st="0" end="0"/>
                                            </p:txEl>
                                          </p:spTgt>
                                        </p:tgtEl>
                                        <p:attrNameLst>
                                          <p:attrName>style.visibility</p:attrName>
                                        </p:attrNameLst>
                                      </p:cBhvr>
                                      <p:tavLst>
                                        <p:tav tm="0">
                                          <p:val>
                                            <p:strVal val="hidden"/>
                                          </p:val>
                                        </p:tav>
                                        <p:tav tm="50000">
                                          <p:val>
                                            <p:strVal val="visible"/>
                                          </p:val>
                                        </p:tav>
                                      </p:tavLst>
                                    </p:anim>
                                  </p:childTnLst>
                                </p:cTn>
                              </p:par>
                            </p:childTnLst>
                          </p:cTn>
                        </p:par>
                        <p:par>
                          <p:cTn id="7" fill="hold">
                            <p:stCondLst>
                              <p:cond delay="1500"/>
                            </p:stCondLst>
                            <p:childTnLst>
                              <p:par>
                                <p:cTn id="8" presetID="32" presetClass="emph" presetSubtype="0" fill="hold" nodeType="afterEffect">
                                  <p:stCondLst>
                                    <p:cond delay="0"/>
                                  </p:stCondLst>
                                  <p:childTnLst>
                                    <p:animRot by="120000">
                                      <p:cBhvr>
                                        <p:cTn id="9" dur="100" fill="hold">
                                          <p:stCondLst>
                                            <p:cond delay="0"/>
                                          </p:stCondLst>
                                        </p:cTn>
                                        <p:tgtEl>
                                          <p:spTgt spid="6">
                                            <p:txEl>
                                              <p:pRg st="0" end="0"/>
                                            </p:txEl>
                                          </p:spTgt>
                                        </p:tgtEl>
                                        <p:attrNameLst>
                                          <p:attrName>r</p:attrName>
                                        </p:attrNameLst>
                                      </p:cBhvr>
                                    </p:animRot>
                                    <p:animRot by="-240000">
                                      <p:cBhvr>
                                        <p:cTn id="10" dur="200" fill="hold">
                                          <p:stCondLst>
                                            <p:cond delay="200"/>
                                          </p:stCondLst>
                                        </p:cTn>
                                        <p:tgtEl>
                                          <p:spTgt spid="6">
                                            <p:txEl>
                                              <p:pRg st="0" end="0"/>
                                            </p:txEl>
                                          </p:spTgt>
                                        </p:tgtEl>
                                        <p:attrNameLst>
                                          <p:attrName>r</p:attrName>
                                        </p:attrNameLst>
                                      </p:cBhvr>
                                    </p:animRot>
                                    <p:animRot by="240000">
                                      <p:cBhvr>
                                        <p:cTn id="11" dur="200" fill="hold">
                                          <p:stCondLst>
                                            <p:cond delay="400"/>
                                          </p:stCondLst>
                                        </p:cTn>
                                        <p:tgtEl>
                                          <p:spTgt spid="6">
                                            <p:txEl>
                                              <p:pRg st="0" end="0"/>
                                            </p:txEl>
                                          </p:spTgt>
                                        </p:tgtEl>
                                        <p:attrNameLst>
                                          <p:attrName>r</p:attrName>
                                        </p:attrNameLst>
                                      </p:cBhvr>
                                    </p:animRot>
                                    <p:animRot by="-240000">
                                      <p:cBhvr>
                                        <p:cTn id="12" dur="200" fill="hold">
                                          <p:stCondLst>
                                            <p:cond delay="600"/>
                                          </p:stCondLst>
                                        </p:cTn>
                                        <p:tgtEl>
                                          <p:spTgt spid="6">
                                            <p:txEl>
                                              <p:pRg st="0" end="0"/>
                                            </p:txEl>
                                          </p:spTgt>
                                        </p:tgtEl>
                                        <p:attrNameLst>
                                          <p:attrName>r</p:attrName>
                                        </p:attrNameLst>
                                      </p:cBhvr>
                                    </p:animRot>
                                    <p:animRot by="120000">
                                      <p:cBhvr>
                                        <p:cTn id="13" dur="200" fill="hold">
                                          <p:stCondLst>
                                            <p:cond delay="800"/>
                                          </p:stCondLst>
                                        </p:cTn>
                                        <p:tgtEl>
                                          <p:spTgt spid="6">
                                            <p:txEl>
                                              <p:pRg st="0" end="0"/>
                                            </p:txEl>
                                          </p:spTgt>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 calcmode="lin" valueType="num">
                                      <p:cBhvr>
                                        <p:cTn id="18"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randombar(horizontal)">
                                      <p:cBhvr>
                                        <p:cTn id="2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9144000" cy="6858000"/>
          </a:xfrm>
          <a:prstGeom prst="rect">
            <a:avLst/>
          </a:prstGeom>
          <a:blipFill>
            <a:blip r:embed="rId2"/>
            <a:tile tx="0" ty="0" sx="100000" sy="100000" flip="none" algn="tl"/>
          </a:blipFill>
        </p:spPr>
        <p:txBody>
          <a:bodyPr wrap="square" rtlCol="0">
            <a:spAutoFit/>
          </a:bodyPr>
          <a:lstStyle/>
          <a:p>
            <a:endParaRPr lang="en-US" dirty="0"/>
          </a:p>
        </p:txBody>
      </p:sp>
      <p:sp>
        <p:nvSpPr>
          <p:cNvPr id="4" name="Slide Number Placeholder 3"/>
          <p:cNvSpPr>
            <a:spLocks noGrp="1"/>
          </p:cNvSpPr>
          <p:nvPr>
            <p:ph type="sldNum" sz="quarter" idx="12"/>
          </p:nvPr>
        </p:nvSpPr>
        <p:spPr>
          <a:xfrm>
            <a:off x="8153400" y="6248400"/>
            <a:ext cx="762000" cy="365125"/>
          </a:xfrm>
        </p:spPr>
        <p:txBody>
          <a:bodyPr/>
          <a:lstStyle/>
          <a:p>
            <a:fld id="{9A7ECC3E-4170-412F-8B33-8063B7BB8A4D}" type="slidenum">
              <a:rPr lang="en-US" b="1" smtClean="0">
                <a:solidFill>
                  <a:schemeClr val="bg1"/>
                </a:solidFill>
              </a:rPr>
              <a:t>18</a:t>
            </a:fld>
            <a:endParaRPr lang="en-US" b="1" dirty="0">
              <a:solidFill>
                <a:schemeClr val="bg1"/>
              </a:solidFill>
            </a:endParaRPr>
          </a:p>
        </p:txBody>
      </p:sp>
      <p:sp>
        <p:nvSpPr>
          <p:cNvPr id="6" name="Subtitle 2"/>
          <p:cNvSpPr>
            <a:spLocks noGrp="1"/>
          </p:cNvSpPr>
          <p:nvPr>
            <p:ph type="subTitle" idx="1"/>
          </p:nvPr>
        </p:nvSpPr>
        <p:spPr>
          <a:xfrm>
            <a:off x="457200" y="838200"/>
            <a:ext cx="8305800" cy="5486400"/>
          </a:xfrm>
          <a:solidFill>
            <a:srgbClr val="FFFFCC"/>
          </a:solidFill>
          <a:ln w="57150">
            <a:solidFill>
              <a:srgbClr val="CC9900"/>
            </a:solidFill>
          </a:ln>
          <a:effectLst>
            <a:glow rad="101600">
              <a:schemeClr val="accent1">
                <a:satMod val="175000"/>
                <a:alpha val="40000"/>
              </a:schemeClr>
            </a:glow>
          </a:effectLst>
          <a:scene3d>
            <a:camera prst="perspectiveRight"/>
            <a:lightRig rig="threePt" dir="t"/>
          </a:scene3d>
          <a:sp3d>
            <a:bevelT prst="slope"/>
          </a:sp3d>
        </p:spPr>
        <p:txBody>
          <a:bodyPr lIns="182880" tIns="182880">
            <a:normAutofit/>
          </a:bodyPr>
          <a:lstStyle/>
          <a:p>
            <a:pPr marL="1463040" indent="-1463040" algn="l">
              <a:spcBef>
                <a:spcPts val="0"/>
              </a:spcBef>
              <a:spcAft>
                <a:spcPts val="1200"/>
              </a:spcAft>
            </a:pPr>
            <a:r>
              <a:rPr lang="en-US" dirty="0">
                <a:solidFill>
                  <a:schemeClr val="bg1"/>
                </a:solidFill>
              </a:rPr>
              <a:t>Col 2:16	Let no one therefore judge you in eating or in drinking, or </a:t>
            </a:r>
            <a:r>
              <a:rPr lang="en-US" b="1" dirty="0">
                <a:solidFill>
                  <a:srgbClr val="FF3399"/>
                </a:solidFill>
                <a:effectLst>
                  <a:outerShdw blurRad="38100" dist="38100" dir="2700000" algn="tl">
                    <a:srgbClr val="000000">
                      <a:alpha val="43137"/>
                    </a:srgbClr>
                  </a:outerShdw>
                </a:effectLst>
              </a:rPr>
              <a:t>in respect of a festival </a:t>
            </a:r>
            <a:r>
              <a:rPr lang="en-US" dirty="0">
                <a:solidFill>
                  <a:schemeClr val="bg1"/>
                </a:solidFill>
              </a:rPr>
              <a:t>or a </a:t>
            </a:r>
            <a:r>
              <a:rPr lang="en-US" b="1" dirty="0">
                <a:solidFill>
                  <a:srgbClr val="9900FF"/>
                </a:solidFill>
                <a:effectLst>
                  <a:outerShdw blurRad="38100" dist="38100" dir="2700000" algn="tl">
                    <a:srgbClr val="000000">
                      <a:alpha val="43137"/>
                    </a:srgbClr>
                  </a:outerShdw>
                </a:effectLst>
              </a:rPr>
              <a:t>new</a:t>
            </a:r>
            <a:r>
              <a:rPr lang="en-US" dirty="0">
                <a:solidFill>
                  <a:srgbClr val="9900FF"/>
                </a:solidFill>
                <a:effectLst>
                  <a:outerShdw blurRad="38100" dist="38100" dir="2700000" algn="tl">
                    <a:srgbClr val="000000">
                      <a:alpha val="43137"/>
                    </a:srgbClr>
                  </a:outerShdw>
                </a:effectLst>
              </a:rPr>
              <a:t> </a:t>
            </a:r>
            <a:r>
              <a:rPr lang="en-US" sz="2000" strike="sngStrike" dirty="0">
                <a:solidFill>
                  <a:schemeClr val="bg1"/>
                </a:solidFill>
              </a:rPr>
              <a:t>moon</a:t>
            </a:r>
            <a:r>
              <a:rPr lang="en-US" dirty="0">
                <a:solidFill>
                  <a:schemeClr val="bg1"/>
                </a:solidFill>
              </a:rPr>
              <a:t> </a:t>
            </a:r>
            <a:r>
              <a:rPr lang="en-US" sz="2400" b="1" dirty="0">
                <a:solidFill>
                  <a:srgbClr val="9900FF"/>
                </a:solidFill>
                <a:effectLst>
                  <a:outerShdw blurRad="38100" dist="38100" dir="2700000" algn="tl">
                    <a:srgbClr val="000000">
                      <a:alpha val="43137"/>
                    </a:srgbClr>
                  </a:outerShdw>
                </a:effectLst>
              </a:rPr>
              <a:t>[month] </a:t>
            </a:r>
            <a:r>
              <a:rPr lang="en-US" dirty="0">
                <a:solidFill>
                  <a:schemeClr val="bg1"/>
                </a:solidFill>
              </a:rPr>
              <a:t>or </a:t>
            </a:r>
            <a:r>
              <a:rPr lang="en-US" b="1" dirty="0">
                <a:solidFill>
                  <a:srgbClr val="0000CC"/>
                </a:solidFill>
                <a:effectLst>
                  <a:glow rad="101600">
                    <a:schemeClr val="accent1">
                      <a:satMod val="175000"/>
                      <a:alpha val="40000"/>
                    </a:schemeClr>
                  </a:glow>
                </a:effectLst>
              </a:rPr>
              <a:t>Sabbaths</a:t>
            </a:r>
            <a:r>
              <a:rPr lang="en-US" b="1" dirty="0">
                <a:solidFill>
                  <a:srgbClr val="0000CC"/>
                </a:solidFill>
              </a:rPr>
              <a:t> – </a:t>
            </a:r>
          </a:p>
          <a:p>
            <a:pPr marL="1463040" indent="-1463040" algn="l">
              <a:spcBef>
                <a:spcPts val="0"/>
              </a:spcBef>
              <a:spcAft>
                <a:spcPts val="1800"/>
              </a:spcAft>
            </a:pPr>
            <a:r>
              <a:rPr lang="en-US" dirty="0">
                <a:solidFill>
                  <a:schemeClr val="bg1"/>
                </a:solidFill>
              </a:rPr>
              <a:t>Col 2:17	which are a shadow of what is to come – but the Body of the Messiah. </a:t>
            </a:r>
          </a:p>
          <a:p>
            <a:pPr algn="l">
              <a:spcBef>
                <a:spcPts val="0"/>
              </a:spcBef>
              <a:spcAft>
                <a:spcPts val="1200"/>
              </a:spcAft>
            </a:pPr>
            <a:r>
              <a:rPr lang="en-US" dirty="0">
                <a:solidFill>
                  <a:schemeClr val="bg1"/>
                </a:solidFill>
              </a:rPr>
              <a:t>Some say Col 2:16 </a:t>
            </a:r>
            <a:r>
              <a:rPr lang="en-US" b="1" dirty="0">
                <a:solidFill>
                  <a:srgbClr val="C00000"/>
                </a:solidFill>
                <a:effectLst>
                  <a:outerShdw blurRad="38100" dist="38100" dir="2700000" algn="tl">
                    <a:srgbClr val="000000">
                      <a:alpha val="43137"/>
                    </a:srgbClr>
                  </a:outerShdw>
                </a:effectLst>
              </a:rPr>
              <a:t>“</a:t>
            </a:r>
            <a:r>
              <a:rPr lang="en-US" b="1" u="sng" dirty="0">
                <a:solidFill>
                  <a:srgbClr val="C00000"/>
                </a:solidFill>
                <a:effectLst>
                  <a:outerShdw blurRad="38100" dist="38100" dir="2700000" algn="tl">
                    <a:srgbClr val="000000">
                      <a:alpha val="43137"/>
                    </a:srgbClr>
                  </a:outerShdw>
                </a:effectLst>
              </a:rPr>
              <a:t>proves</a:t>
            </a:r>
            <a:r>
              <a:rPr lang="en-US" b="1" dirty="0">
                <a:solidFill>
                  <a:srgbClr val="C00000"/>
                </a:solidFill>
                <a:effectLst>
                  <a:outerShdw blurRad="38100" dist="38100" dir="2700000" algn="tl">
                    <a:srgbClr val="000000">
                      <a:alpha val="43137"/>
                    </a:srgbClr>
                  </a:outerShdw>
                </a:effectLst>
              </a:rPr>
              <a:t>” </a:t>
            </a:r>
            <a:r>
              <a:rPr lang="en-US" dirty="0">
                <a:solidFill>
                  <a:schemeClr val="bg1"/>
                </a:solidFill>
              </a:rPr>
              <a:t>we are not to keep the feasts </a:t>
            </a:r>
            <a:r>
              <a:rPr lang="en-US" b="1" dirty="0">
                <a:solidFill>
                  <a:srgbClr val="00B050"/>
                </a:solidFill>
              </a:rPr>
              <a:t>after the cross </a:t>
            </a:r>
            <a:r>
              <a:rPr lang="en-US" dirty="0">
                <a:solidFill>
                  <a:schemeClr val="bg1"/>
                </a:solidFill>
              </a:rPr>
              <a:t>because it says no one is to judge us regarding the festivals.  If we use Col 2:16 to </a:t>
            </a:r>
            <a:r>
              <a:rPr lang="en-US" b="1" dirty="0">
                <a:solidFill>
                  <a:srgbClr val="C00000"/>
                </a:solidFill>
                <a:effectLst>
                  <a:outerShdw blurRad="38100" dist="38100" dir="2700000" algn="tl">
                    <a:srgbClr val="000000">
                      <a:alpha val="43137"/>
                    </a:srgbClr>
                  </a:outerShdw>
                </a:effectLst>
              </a:rPr>
              <a:t>“</a:t>
            </a:r>
            <a:r>
              <a:rPr lang="en-US" b="1" u="sng" dirty="0">
                <a:solidFill>
                  <a:srgbClr val="C00000"/>
                </a:solidFill>
                <a:effectLst>
                  <a:outerShdw blurRad="38100" dist="38100" dir="2700000" algn="tl">
                    <a:srgbClr val="000000">
                      <a:alpha val="43137"/>
                    </a:srgbClr>
                  </a:outerShdw>
                </a:effectLst>
              </a:rPr>
              <a:t>prove</a:t>
            </a:r>
            <a:r>
              <a:rPr lang="en-US" b="1" dirty="0">
                <a:solidFill>
                  <a:srgbClr val="C00000"/>
                </a:solidFill>
                <a:effectLst>
                  <a:outerShdw blurRad="38100" dist="38100" dir="2700000" algn="tl">
                    <a:srgbClr val="000000">
                      <a:alpha val="43137"/>
                    </a:srgbClr>
                  </a:outerShdw>
                </a:effectLst>
              </a:rPr>
              <a:t>” </a:t>
            </a:r>
            <a:r>
              <a:rPr lang="en-US" dirty="0">
                <a:solidFill>
                  <a:schemeClr val="bg1"/>
                </a:solidFill>
              </a:rPr>
              <a:t>we are not to keep the feasts, then we must also use this same verse to </a:t>
            </a:r>
            <a:r>
              <a:rPr lang="en-US" b="1" dirty="0">
                <a:solidFill>
                  <a:srgbClr val="C00000"/>
                </a:solidFill>
                <a:effectLst>
                  <a:outerShdw blurRad="38100" dist="38100" dir="2700000" algn="tl">
                    <a:srgbClr val="000000">
                      <a:alpha val="43137"/>
                    </a:srgbClr>
                  </a:outerShdw>
                </a:effectLst>
              </a:rPr>
              <a:t>“</a:t>
            </a:r>
            <a:r>
              <a:rPr lang="en-US" b="1" u="sng" dirty="0">
                <a:solidFill>
                  <a:srgbClr val="C00000"/>
                </a:solidFill>
                <a:effectLst>
                  <a:outerShdw blurRad="38100" dist="38100" dir="2700000" algn="tl">
                    <a:srgbClr val="000000">
                      <a:alpha val="43137"/>
                    </a:srgbClr>
                  </a:outerShdw>
                </a:effectLst>
              </a:rPr>
              <a:t>prove</a:t>
            </a:r>
            <a:r>
              <a:rPr lang="en-US" b="1" dirty="0">
                <a:solidFill>
                  <a:srgbClr val="C00000"/>
                </a:solidFill>
                <a:effectLst>
                  <a:outerShdw blurRad="38100" dist="38100" dir="2700000" algn="tl">
                    <a:srgbClr val="000000">
                      <a:alpha val="43137"/>
                    </a:srgbClr>
                  </a:outerShdw>
                </a:effectLst>
              </a:rPr>
              <a:t>” </a:t>
            </a:r>
            <a:r>
              <a:rPr lang="en-US" dirty="0">
                <a:solidFill>
                  <a:schemeClr val="bg1"/>
                </a:solidFill>
              </a:rPr>
              <a:t>we       are to no longer keep the </a:t>
            </a:r>
            <a:r>
              <a:rPr lang="en-US" b="1" dirty="0">
                <a:solidFill>
                  <a:srgbClr val="0000CC"/>
                </a:solidFill>
                <a:effectLst>
                  <a:glow rad="101600">
                    <a:schemeClr val="accent1">
                      <a:satMod val="175000"/>
                      <a:alpha val="40000"/>
                    </a:schemeClr>
                  </a:glow>
                </a:effectLst>
              </a:rPr>
              <a:t>Sabbath</a:t>
            </a:r>
            <a:r>
              <a:rPr lang="en-US" b="1" dirty="0">
                <a:solidFill>
                  <a:srgbClr val="0000CC"/>
                </a:solidFill>
              </a:rPr>
              <a:t>.</a:t>
            </a:r>
          </a:p>
        </p:txBody>
      </p:sp>
      <p:sp>
        <p:nvSpPr>
          <p:cNvPr id="7" name="Title 1"/>
          <p:cNvSpPr txBox="1">
            <a:spLocks/>
          </p:cNvSpPr>
          <p:nvPr/>
        </p:nvSpPr>
        <p:spPr>
          <a:xfrm>
            <a:off x="5736772" y="76200"/>
            <a:ext cx="3331030" cy="838200"/>
          </a:xfrm>
          <a:prstGeom prst="rect">
            <a:avLst/>
          </a:prstGeom>
          <a:blipFill>
            <a:blip r:embed="rId3"/>
            <a:tile tx="0" ty="0" sx="100000" sy="100000" flip="none" algn="tl"/>
          </a:blipFill>
          <a:ln w="57150">
            <a:solidFill>
              <a:srgbClr val="FFFFCC"/>
            </a:solidFill>
          </a:ln>
          <a:scene3d>
            <a:camera prst="perspectiveLeft"/>
            <a:lightRig rig="soft" dir="t">
              <a:rot lat="0" lon="0" rev="17220000"/>
            </a:lightRig>
          </a:scene3d>
          <a:sp3d>
            <a:bevelT w="152400" h="50800" prst="softRound"/>
          </a:sp3d>
        </p:spPr>
        <p:txBody>
          <a:bodyPr vert="horz" lIns="45720" tIns="0" rIns="45720" bIns="0" anchor="ctr">
            <a:norm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r>
              <a:rPr lang="en-US" dirty="0">
                <a:solidFill>
                  <a:srgbClr val="FFFFCC"/>
                </a:solidFill>
              </a:rPr>
              <a:t>Proof </a:t>
            </a:r>
            <a:r>
              <a:rPr lang="en-US" dirty="0">
                <a:solidFill>
                  <a:srgbClr val="FF0000"/>
                </a:solidFill>
              </a:rPr>
              <a:t>??</a:t>
            </a:r>
          </a:p>
        </p:txBody>
      </p:sp>
      <p:sp>
        <p:nvSpPr>
          <p:cNvPr id="3" name="Curved Right Arrow 2"/>
          <p:cNvSpPr/>
          <p:nvPr/>
        </p:nvSpPr>
        <p:spPr>
          <a:xfrm rot="12103296">
            <a:off x="6818637" y="1936768"/>
            <a:ext cx="2112365" cy="4784663"/>
          </a:xfrm>
          <a:prstGeom prst="curvedRightArrow">
            <a:avLst/>
          </a:prstGeom>
          <a:solidFill>
            <a:srgbClr val="EAD5FF"/>
          </a:solidFill>
          <a:ln w="76200">
            <a:solidFill>
              <a:srgbClr val="9900FF"/>
            </a:solidFill>
          </a:ln>
          <a:effectLst>
            <a:glow rad="127000">
              <a:srgbClr val="FF3399"/>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151321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2000" fill="hold"/>
                                        <p:tgtEl>
                                          <p:spTgt spid="7"/>
                                        </p:tgtEl>
                                        <p:attrNameLst>
                                          <p:attrName>r</p:attrName>
                                        </p:attrNameLst>
                                      </p:cBhvr>
                                    </p:animRot>
                                  </p:childTnLst>
                                </p:cTn>
                              </p:par>
                            </p:childTnLst>
                          </p:cTn>
                        </p:par>
                        <p:par>
                          <p:cTn id="7" fill="hold">
                            <p:stCondLst>
                              <p:cond delay="2000"/>
                            </p:stCondLst>
                            <p:childTnLst>
                              <p:par>
                                <p:cTn id="8" presetID="35" presetClass="emph" presetSubtype="0" repeatCount="4000" fill="hold" grpId="1" nodeType="afterEffect">
                                  <p:stCondLst>
                                    <p:cond delay="0"/>
                                  </p:stCondLst>
                                  <p:childTnLst>
                                    <p:anim calcmode="discrete" valueType="str">
                                      <p:cBhvr>
                                        <p:cTn id="9" dur="500" fill="hold"/>
                                        <p:tgtEl>
                                          <p:spTgt spid="7"/>
                                        </p:tgtEl>
                                        <p:attrNameLst>
                                          <p:attrName>style.visibility</p:attrName>
                                        </p:attrNameLst>
                                      </p:cBhvr>
                                      <p:tavLst>
                                        <p:tav tm="0">
                                          <p:val>
                                            <p:strVal val="hidden"/>
                                          </p:val>
                                        </p:tav>
                                        <p:tav tm="50000">
                                          <p:val>
                                            <p:strVal val="visible"/>
                                          </p:val>
                                        </p:tav>
                                      </p:tavLst>
                                    </p:anim>
                                  </p:childTnLst>
                                </p:cTn>
                              </p:par>
                            </p:childTnLst>
                          </p:cTn>
                        </p:par>
                        <p:par>
                          <p:cTn id="10" fill="hold">
                            <p:stCondLst>
                              <p:cond delay="4000"/>
                            </p:stCondLst>
                            <p:childTnLst>
                              <p:par>
                                <p:cTn id="11" presetID="53" presetClass="entr" presetSubtype="16" fill="hold"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p:cTn id="13"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6">
                                            <p:txEl>
                                              <p:pRg st="0" end="0"/>
                                            </p:txEl>
                                          </p:spTgt>
                                        </p:tgtEl>
                                      </p:cBhvr>
                                    </p:animEffect>
                                  </p:childTnLst>
                                </p:cTn>
                              </p:par>
                            </p:childTnLst>
                          </p:cTn>
                        </p:par>
                        <p:par>
                          <p:cTn id="16" fill="hold">
                            <p:stCondLst>
                              <p:cond delay="4500"/>
                            </p:stCondLst>
                            <p:childTnLst>
                              <p:par>
                                <p:cTn id="17" presetID="53" presetClass="entr" presetSubtype="16" fill="hold" nodeType="after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p:cTn id="19"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6">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 calcmode="lin" valueType="num">
                                      <p:cBhvr>
                                        <p:cTn id="26"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7"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28"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29" dur="1000"/>
                                        <p:tgtEl>
                                          <p:spTgt spid="6">
                                            <p:txEl>
                                              <p:pRg st="2" end="2"/>
                                            </p:txEl>
                                          </p:spTgt>
                                        </p:tgtEl>
                                      </p:cBhvr>
                                    </p:animEffect>
                                  </p:childTnLst>
                                </p:cTn>
                              </p:par>
                            </p:childTnLst>
                          </p:cTn>
                        </p:par>
                        <p:par>
                          <p:cTn id="30" fill="hold">
                            <p:stCondLst>
                              <p:cond delay="1000"/>
                            </p:stCondLst>
                            <p:childTnLst>
                              <p:par>
                                <p:cTn id="31" presetID="21" presetClass="entr" presetSubtype="1" fill="hold" grpId="0" nodeType="afterEffect">
                                  <p:stCondLst>
                                    <p:cond delay="1000"/>
                                  </p:stCondLst>
                                  <p:childTnLst>
                                    <p:set>
                                      <p:cBhvr>
                                        <p:cTn id="32" dur="1" fill="hold">
                                          <p:stCondLst>
                                            <p:cond delay="0"/>
                                          </p:stCondLst>
                                        </p:cTn>
                                        <p:tgtEl>
                                          <p:spTgt spid="3"/>
                                        </p:tgtEl>
                                        <p:attrNameLst>
                                          <p:attrName>style.visibility</p:attrName>
                                        </p:attrNameLst>
                                      </p:cBhvr>
                                      <p:to>
                                        <p:strVal val="visible"/>
                                      </p:to>
                                    </p:set>
                                    <p:animEffect transition="in" filter="wheel(1)">
                                      <p:cBhvr>
                                        <p:cTn id="3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273142" y="6389914"/>
            <a:ext cx="762000" cy="365125"/>
          </a:xfrm>
        </p:spPr>
        <p:txBody>
          <a:bodyPr/>
          <a:lstStyle/>
          <a:p>
            <a:fld id="{9A7ECC3E-4170-412F-8B33-8063B7BB8A4D}" type="slidenum">
              <a:rPr lang="en-US" smtClean="0">
                <a:solidFill>
                  <a:schemeClr val="bg1"/>
                </a:solidFill>
              </a:rPr>
              <a:t>19</a:t>
            </a:fld>
            <a:endParaRPr lang="en-US" dirty="0">
              <a:solidFill>
                <a:schemeClr val="bg1"/>
              </a:solidFill>
            </a:endParaRPr>
          </a:p>
        </p:txBody>
      </p:sp>
      <p:sp>
        <p:nvSpPr>
          <p:cNvPr id="6" name="Subtitle 2"/>
          <p:cNvSpPr>
            <a:spLocks noGrp="1"/>
          </p:cNvSpPr>
          <p:nvPr>
            <p:ph type="subTitle" idx="1"/>
          </p:nvPr>
        </p:nvSpPr>
        <p:spPr>
          <a:xfrm>
            <a:off x="326570" y="1132112"/>
            <a:ext cx="8447314" cy="5486400"/>
          </a:xfrm>
          <a:solidFill>
            <a:srgbClr val="FFFFCC"/>
          </a:solidFill>
          <a:ln w="57150">
            <a:solidFill>
              <a:srgbClr val="CC9900"/>
            </a:solidFill>
          </a:ln>
          <a:scene3d>
            <a:camera prst="orthographicFront"/>
            <a:lightRig rig="threePt" dir="t"/>
          </a:scene3d>
          <a:sp3d>
            <a:bevelT prst="slope"/>
          </a:sp3d>
        </p:spPr>
        <p:txBody>
          <a:bodyPr lIns="182880" tIns="182880">
            <a:normAutofit fontScale="92500"/>
          </a:bodyPr>
          <a:lstStyle/>
          <a:p>
            <a:pPr marL="1463040" indent="-1463040" algn="l">
              <a:spcBef>
                <a:spcPts val="0"/>
              </a:spcBef>
              <a:spcAft>
                <a:spcPts val="1200"/>
              </a:spcAft>
            </a:pPr>
            <a:r>
              <a:rPr lang="en-US" dirty="0">
                <a:solidFill>
                  <a:schemeClr val="bg1"/>
                </a:solidFill>
              </a:rPr>
              <a:t>Let’s look again at verse 17:</a:t>
            </a:r>
          </a:p>
          <a:p>
            <a:pPr marL="1463040" indent="-1463040" algn="l">
              <a:spcBef>
                <a:spcPts val="0"/>
              </a:spcBef>
              <a:spcAft>
                <a:spcPts val="1200"/>
              </a:spcAft>
            </a:pPr>
            <a:r>
              <a:rPr lang="en-US" dirty="0">
                <a:solidFill>
                  <a:schemeClr val="bg1"/>
                </a:solidFill>
              </a:rPr>
              <a:t>Col 2:17	which are a </a:t>
            </a:r>
            <a:r>
              <a:rPr lang="en-US" b="1" dirty="0">
                <a:solidFill>
                  <a:srgbClr val="FF3399"/>
                </a:solidFill>
                <a:effectLst>
                  <a:outerShdw blurRad="38100" dist="38100" dir="2700000" algn="tl">
                    <a:srgbClr val="000000">
                      <a:alpha val="43137"/>
                    </a:srgbClr>
                  </a:outerShdw>
                </a:effectLst>
              </a:rPr>
              <a:t>shadow</a:t>
            </a:r>
            <a:r>
              <a:rPr lang="en-US" dirty="0">
                <a:solidFill>
                  <a:srgbClr val="FF3399"/>
                </a:solidFill>
                <a:effectLst>
                  <a:outerShdw blurRad="38100" dist="38100" dir="2700000" algn="tl">
                    <a:srgbClr val="000000">
                      <a:alpha val="43137"/>
                    </a:srgbClr>
                  </a:outerShdw>
                </a:effectLst>
              </a:rPr>
              <a:t> </a:t>
            </a:r>
            <a:r>
              <a:rPr lang="en-US" dirty="0">
                <a:solidFill>
                  <a:schemeClr val="bg1"/>
                </a:solidFill>
              </a:rPr>
              <a:t>of what </a:t>
            </a:r>
            <a:r>
              <a:rPr lang="en-US" b="1" dirty="0">
                <a:solidFill>
                  <a:schemeClr val="accent6">
                    <a:lumMod val="75000"/>
                  </a:schemeClr>
                </a:solidFill>
                <a:effectLst>
                  <a:outerShdw blurRad="38100" dist="38100" dir="2700000" algn="tl">
                    <a:srgbClr val="000000">
                      <a:alpha val="43137"/>
                    </a:srgbClr>
                  </a:outerShdw>
                </a:effectLst>
              </a:rPr>
              <a:t>is to come – </a:t>
            </a:r>
            <a:r>
              <a:rPr lang="en-US" dirty="0">
                <a:solidFill>
                  <a:schemeClr val="bg1"/>
                </a:solidFill>
              </a:rPr>
              <a:t>but the Body of the Messiah. </a:t>
            </a:r>
          </a:p>
          <a:p>
            <a:pPr algn="l">
              <a:spcBef>
                <a:spcPts val="0"/>
              </a:spcBef>
              <a:spcAft>
                <a:spcPts val="1200"/>
              </a:spcAft>
            </a:pPr>
            <a:r>
              <a:rPr lang="en-US" dirty="0">
                <a:solidFill>
                  <a:schemeClr val="bg1"/>
                </a:solidFill>
              </a:rPr>
              <a:t>If they (the festivals, “new [months] or </a:t>
            </a:r>
            <a:r>
              <a:rPr lang="en-US" b="1" dirty="0">
                <a:solidFill>
                  <a:srgbClr val="0070C0"/>
                </a:solidFill>
                <a:effectLst>
                  <a:outerShdw blurRad="38100" dist="38100" dir="2700000" algn="tl">
                    <a:srgbClr val="000000">
                      <a:alpha val="43137"/>
                    </a:srgbClr>
                  </a:outerShdw>
                </a:effectLst>
              </a:rPr>
              <a:t>Sabbaths”) </a:t>
            </a:r>
            <a:r>
              <a:rPr lang="en-US" dirty="0">
                <a:solidFill>
                  <a:schemeClr val="bg1"/>
                </a:solidFill>
              </a:rPr>
              <a:t>were “a </a:t>
            </a:r>
            <a:r>
              <a:rPr lang="en-US" b="1" dirty="0">
                <a:solidFill>
                  <a:schemeClr val="bg1"/>
                </a:solidFill>
                <a:effectLst>
                  <a:outerShdw blurRad="60007" dist="310007" dir="7680000" sy="30000" kx="1300200" algn="ctr" rotWithShape="0">
                    <a:prstClr val="black">
                      <a:alpha val="32000"/>
                    </a:prstClr>
                  </a:outerShdw>
                </a:effectLst>
              </a:rPr>
              <a:t>shadow</a:t>
            </a:r>
            <a:r>
              <a:rPr lang="en-US" dirty="0">
                <a:solidFill>
                  <a:schemeClr val="bg1"/>
                </a:solidFill>
                <a:effectLst>
                  <a:outerShdw blurRad="60007" dist="310007" dir="7680000" sy="30000" kx="1300200" algn="ctr" rotWithShape="0">
                    <a:prstClr val="black">
                      <a:alpha val="32000"/>
                    </a:prstClr>
                  </a:outerShdw>
                </a:effectLst>
              </a:rPr>
              <a:t> </a:t>
            </a:r>
            <a:r>
              <a:rPr lang="en-US" dirty="0">
                <a:solidFill>
                  <a:schemeClr val="bg1"/>
                </a:solidFill>
              </a:rPr>
              <a:t>of what </a:t>
            </a:r>
            <a:r>
              <a:rPr lang="en-US" b="1" u="sng" dirty="0">
                <a:solidFill>
                  <a:srgbClr val="009900"/>
                </a:solidFill>
                <a:effectLst>
                  <a:outerShdw blurRad="38100" dist="38100" dir="2700000" algn="tl">
                    <a:srgbClr val="000000">
                      <a:alpha val="43137"/>
                    </a:srgbClr>
                  </a:outerShdw>
                </a:effectLst>
              </a:rPr>
              <a:t>is to come</a:t>
            </a:r>
            <a:r>
              <a:rPr lang="en-US" b="1" dirty="0">
                <a:solidFill>
                  <a:srgbClr val="009900"/>
                </a:solidFill>
                <a:effectLst>
                  <a:outerShdw blurRad="38100" dist="38100" dir="2700000" algn="tl">
                    <a:srgbClr val="000000">
                      <a:alpha val="43137"/>
                    </a:srgbClr>
                  </a:outerShdw>
                </a:effectLst>
              </a:rPr>
              <a:t>,” </a:t>
            </a:r>
            <a:r>
              <a:rPr lang="en-US" dirty="0">
                <a:solidFill>
                  <a:schemeClr val="bg1"/>
                </a:solidFill>
              </a:rPr>
              <a:t>(in the future of Paul’s day – </a:t>
            </a:r>
            <a:r>
              <a:rPr lang="en-US" b="1" u="sng" dirty="0">
                <a:solidFill>
                  <a:srgbClr val="FF3399"/>
                </a:solidFill>
                <a:effectLst>
                  <a:outerShdw blurRad="38100" dist="38100" dir="2700000" algn="tl">
                    <a:srgbClr val="000000">
                      <a:alpha val="43137"/>
                    </a:srgbClr>
                  </a:outerShdw>
                </a:effectLst>
              </a:rPr>
              <a:t>after</a:t>
            </a:r>
            <a:r>
              <a:rPr lang="en-US" b="1" u="sng" dirty="0">
                <a:solidFill>
                  <a:srgbClr val="FF3399"/>
                </a:solidFill>
              </a:rPr>
              <a:t> the cross</a:t>
            </a:r>
            <a:r>
              <a:rPr lang="en-US" b="1" dirty="0">
                <a:solidFill>
                  <a:srgbClr val="FF3399"/>
                </a:solidFill>
              </a:rPr>
              <a:t>),</a:t>
            </a:r>
            <a:r>
              <a:rPr lang="en-US" dirty="0">
                <a:solidFill>
                  <a:schemeClr val="bg1"/>
                </a:solidFill>
              </a:rPr>
              <a:t> then wouldn’t that mean they had not yet been completely </a:t>
            </a:r>
            <a:r>
              <a:rPr lang="en-US" b="1" u="sng" dirty="0">
                <a:solidFill>
                  <a:srgbClr val="FF0000"/>
                </a:solidFill>
                <a:effectLst>
                  <a:outerShdw blurRad="38100" dist="38100" dir="2700000" algn="tl">
                    <a:srgbClr val="000000">
                      <a:alpha val="43137"/>
                    </a:srgbClr>
                  </a:outerShdw>
                </a:effectLst>
              </a:rPr>
              <a:t>fulfilled</a:t>
            </a:r>
            <a:r>
              <a:rPr lang="en-US" dirty="0">
                <a:solidFill>
                  <a:srgbClr val="FF0000"/>
                </a:solidFill>
                <a:effectLst>
                  <a:outerShdw blurRad="38100" dist="38100" dir="2700000" algn="tl">
                    <a:srgbClr val="000000">
                      <a:alpha val="43137"/>
                    </a:srgbClr>
                  </a:outerShdw>
                </a:effectLst>
              </a:rPr>
              <a:t> </a:t>
            </a:r>
            <a:r>
              <a:rPr lang="en-US" dirty="0">
                <a:solidFill>
                  <a:schemeClr val="bg1"/>
                </a:solidFill>
              </a:rPr>
              <a:t>at the cross?</a:t>
            </a:r>
          </a:p>
          <a:p>
            <a:pPr>
              <a:spcBef>
                <a:spcPts val="0"/>
              </a:spcBef>
              <a:spcAft>
                <a:spcPts val="1200"/>
              </a:spcAft>
            </a:pPr>
            <a:r>
              <a:rPr lang="en-US" sz="3600" b="1" dirty="0">
                <a:ln>
                  <a:solidFill>
                    <a:srgbClr val="996600"/>
                  </a:solidFill>
                </a:ln>
                <a:solidFill>
                  <a:srgbClr val="CC9900"/>
                </a:solidFill>
                <a:effectLst>
                  <a:outerShdw blurRad="38100" dist="38100" dir="2700000" algn="tl">
                    <a:srgbClr val="000000">
                      <a:alpha val="43137"/>
                    </a:srgbClr>
                  </a:outerShdw>
                  <a:reflection blurRad="6350" stA="55000" endA="300" endPos="45500" dir="5400000" sy="-100000" algn="bl" rotWithShape="0"/>
                </a:effectLst>
              </a:rPr>
              <a:t>REMEMBER what </a:t>
            </a:r>
            <a:r>
              <a:rPr lang="en-US" sz="3600" b="1" dirty="0">
                <a:ln>
                  <a:solidFill>
                    <a:srgbClr val="996600"/>
                  </a:solidFill>
                </a:ln>
                <a:solidFill>
                  <a:srgbClr val="0000CC"/>
                </a:solidFill>
                <a:effectLst>
                  <a:outerShdw blurRad="38100" dist="38100" dir="2700000" algn="tl">
                    <a:srgbClr val="000000">
                      <a:alpha val="43137"/>
                    </a:srgbClr>
                  </a:outerShdw>
                  <a:reflection blurRad="6350" stA="55000" endA="300" endPos="45500" dir="5400000" sy="-100000" algn="bl" rotWithShape="0"/>
                </a:effectLst>
              </a:rPr>
              <a:t>Yahusha</a:t>
            </a:r>
            <a:r>
              <a:rPr lang="en-US" sz="3600" b="1" dirty="0">
                <a:ln>
                  <a:solidFill>
                    <a:srgbClr val="996600"/>
                  </a:solidFill>
                </a:ln>
                <a:solidFill>
                  <a:srgbClr val="CC9900"/>
                </a:solidFill>
                <a:effectLst>
                  <a:outerShdw blurRad="38100" dist="38100" dir="2700000" algn="tl">
                    <a:srgbClr val="000000">
                      <a:alpha val="43137"/>
                    </a:srgbClr>
                  </a:outerShdw>
                  <a:reflection blurRad="6350" stA="55000" endA="300" endPos="45500" dir="5400000" sy="-100000" algn="bl" rotWithShape="0"/>
                </a:effectLst>
              </a:rPr>
              <a:t> said!</a:t>
            </a:r>
            <a:r>
              <a:rPr lang="en-US" dirty="0">
                <a:solidFill>
                  <a:schemeClr val="bg1"/>
                </a:solidFill>
              </a:rPr>
              <a:t> </a:t>
            </a:r>
          </a:p>
          <a:p>
            <a:pPr marL="1463040" indent="-1463040" algn="l">
              <a:spcBef>
                <a:spcPts val="0"/>
              </a:spcBef>
              <a:spcAft>
                <a:spcPts val="1200"/>
              </a:spcAft>
            </a:pPr>
            <a:r>
              <a:rPr lang="en-US" dirty="0">
                <a:solidFill>
                  <a:schemeClr val="bg1"/>
                </a:solidFill>
              </a:rPr>
              <a:t>Matt 5:18	For verily I say unto you, Till heaven and earth pass, </a:t>
            </a:r>
            <a:r>
              <a:rPr lang="en-US" b="1" dirty="0">
                <a:solidFill>
                  <a:srgbClr val="006600"/>
                </a:solidFill>
              </a:rPr>
              <a:t>one jot or one tittle shall in no wise pass from the law,</a:t>
            </a:r>
            <a:r>
              <a:rPr lang="en-US" dirty="0">
                <a:solidFill>
                  <a:schemeClr val="bg1"/>
                </a:solidFill>
              </a:rPr>
              <a:t> till </a:t>
            </a:r>
            <a:r>
              <a:rPr lang="en-US" sz="3200" b="1" u="sng" dirty="0">
                <a:solidFill>
                  <a:srgbClr val="FF0000"/>
                </a:solidFill>
                <a:effectLst>
                  <a:outerShdw blurRad="38100" dist="38100" dir="2700000" algn="tl">
                    <a:srgbClr val="000000">
                      <a:alpha val="43137"/>
                    </a:srgbClr>
                  </a:outerShdw>
                </a:effectLst>
              </a:rPr>
              <a:t>all</a:t>
            </a:r>
            <a:r>
              <a:rPr lang="en-US" sz="3200" b="1" dirty="0">
                <a:solidFill>
                  <a:srgbClr val="FF0000"/>
                </a:solidFill>
                <a:effectLst>
                  <a:outerShdw blurRad="38100" dist="38100" dir="2700000" algn="tl">
                    <a:srgbClr val="000000">
                      <a:alpha val="43137"/>
                    </a:srgbClr>
                  </a:outerShdw>
                </a:effectLst>
              </a:rPr>
              <a:t> </a:t>
            </a:r>
            <a:r>
              <a:rPr lang="en-US" sz="3200" b="1" u="sng" dirty="0">
                <a:solidFill>
                  <a:srgbClr val="FF0000"/>
                </a:solidFill>
                <a:effectLst>
                  <a:outerShdw blurRad="38100" dist="38100" dir="2700000" algn="tl">
                    <a:srgbClr val="000000">
                      <a:alpha val="43137"/>
                    </a:srgbClr>
                  </a:outerShdw>
                </a:effectLst>
              </a:rPr>
              <a:t>be</a:t>
            </a:r>
            <a:r>
              <a:rPr lang="en-US" sz="3200" b="1" dirty="0">
                <a:solidFill>
                  <a:srgbClr val="FF0000"/>
                </a:solidFill>
                <a:effectLst>
                  <a:outerShdw blurRad="38100" dist="38100" dir="2700000" algn="tl">
                    <a:srgbClr val="000000">
                      <a:alpha val="43137"/>
                    </a:srgbClr>
                  </a:outerShdw>
                </a:effectLst>
              </a:rPr>
              <a:t> </a:t>
            </a:r>
            <a:r>
              <a:rPr lang="en-US" sz="3200" b="1" u="sng" dirty="0">
                <a:solidFill>
                  <a:srgbClr val="FF0000"/>
                </a:solidFill>
                <a:effectLst>
                  <a:outerShdw blurRad="38100" dist="38100" dir="2700000" algn="tl">
                    <a:srgbClr val="000000">
                      <a:alpha val="43137"/>
                    </a:srgbClr>
                  </a:outerShdw>
                </a:effectLst>
              </a:rPr>
              <a:t>fulfilled</a:t>
            </a:r>
            <a:r>
              <a:rPr lang="en-US" sz="3200" b="1" dirty="0">
                <a:solidFill>
                  <a:srgbClr val="FF0000"/>
                </a:solidFill>
                <a:effectLst>
                  <a:outerShdw blurRad="38100" dist="38100" dir="2700000" algn="tl">
                    <a:srgbClr val="000000">
                      <a:alpha val="43137"/>
                    </a:srgbClr>
                  </a:outerShdw>
                </a:effectLst>
              </a:rPr>
              <a:t>.</a:t>
            </a:r>
          </a:p>
        </p:txBody>
      </p:sp>
      <p:sp>
        <p:nvSpPr>
          <p:cNvPr id="7" name="Title 1"/>
          <p:cNvSpPr txBox="1">
            <a:spLocks/>
          </p:cNvSpPr>
          <p:nvPr/>
        </p:nvSpPr>
        <p:spPr>
          <a:xfrm>
            <a:off x="3156856" y="152400"/>
            <a:ext cx="2816672" cy="838200"/>
          </a:xfrm>
          <a:prstGeom prst="rect">
            <a:avLst/>
          </a:prstGeom>
          <a:blipFill>
            <a:blip r:embed="rId3"/>
            <a:tile tx="0" ty="0" sx="100000" sy="100000" flip="none" algn="tl"/>
          </a:blipFill>
          <a:ln w="57150">
            <a:solidFill>
              <a:srgbClr val="FFFFCC"/>
            </a:solidFill>
          </a:ln>
          <a:scene3d>
            <a:camera prst="orthographicFront"/>
            <a:lightRig rig="soft" dir="t">
              <a:rot lat="0" lon="0" rev="17220000"/>
            </a:lightRig>
          </a:scene3d>
          <a:sp3d>
            <a:bevelT w="152400" h="50800" prst="softRound"/>
          </a:sp3d>
        </p:spPr>
        <p:txBody>
          <a:bodyPr vert="horz" lIns="45720" tIns="0" rIns="45720" bIns="0" anchor="ctr">
            <a:norm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r>
              <a:rPr lang="en-US" dirty="0">
                <a:solidFill>
                  <a:srgbClr val="FFFFCC"/>
                </a:solidFill>
              </a:rPr>
              <a:t>Feasts</a:t>
            </a:r>
          </a:p>
        </p:txBody>
      </p:sp>
      <p:sp>
        <p:nvSpPr>
          <p:cNvPr id="5" name="Curved Down Arrow 4"/>
          <p:cNvSpPr/>
          <p:nvPr/>
        </p:nvSpPr>
        <p:spPr>
          <a:xfrm>
            <a:off x="4664522" y="1328056"/>
            <a:ext cx="1910449" cy="609600"/>
          </a:xfrm>
          <a:prstGeom prst="curvedDownArrow">
            <a:avLst/>
          </a:prstGeom>
          <a:solidFill>
            <a:srgbClr val="FF3399"/>
          </a:solidFill>
          <a:ln w="57150">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8099800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p:cTn id="7"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6">
                                            <p:txEl>
                                              <p:pRg st="1" end="1"/>
                                            </p:txEl>
                                          </p:spTgt>
                                        </p:tgtEl>
                                      </p:cBhvr>
                                    </p:animEffect>
                                  </p:childTnLst>
                                </p:cTn>
                              </p:par>
                            </p:childTnLst>
                          </p:cTn>
                        </p:par>
                        <p:par>
                          <p:cTn id="10" fill="hold">
                            <p:stCondLst>
                              <p:cond delay="500"/>
                            </p:stCondLst>
                            <p:childTnLst>
                              <p:par>
                                <p:cTn id="11" presetID="20"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edge">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 calcmode="lin" valueType="num">
                                      <p:cBhvr>
                                        <p:cTn id="18"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9"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p:cTn id="25" dur="500" fill="hold"/>
                                        <p:tgtEl>
                                          <p:spTgt spid="6">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6">
                                            <p:txEl>
                                              <p:pRg st="3" end="3"/>
                                            </p:txEl>
                                          </p:spTgt>
                                        </p:tgtEl>
                                        <p:attrNameLst>
                                          <p:attrName>ppt_y</p:attrName>
                                        </p:attrNameLst>
                                      </p:cBhvr>
                                      <p:tavLst>
                                        <p:tav tm="0">
                                          <p:val>
                                            <p:strVal val="#ppt_y"/>
                                          </p:val>
                                        </p:tav>
                                        <p:tav tm="100000">
                                          <p:val>
                                            <p:strVal val="#ppt_y"/>
                                          </p:val>
                                        </p:tav>
                                      </p:tavLst>
                                    </p:anim>
                                    <p:anim calcmode="lin" valueType="num">
                                      <p:cBhvr>
                                        <p:cTn id="27" dur="500" fill="hold"/>
                                        <p:tgtEl>
                                          <p:spTgt spid="6">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6">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6">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6">
                                            <p:txEl>
                                              <p:pRg st="4" end="4"/>
                                            </p:txEl>
                                          </p:spTgt>
                                        </p:tgtEl>
                                        <p:attrNameLst>
                                          <p:attrName>style.visibility</p:attrName>
                                        </p:attrNameLst>
                                      </p:cBhvr>
                                      <p:to>
                                        <p:strVal val="visible"/>
                                      </p:to>
                                    </p:set>
                                    <p:animEffect transition="in" filter="wipe(down)">
                                      <p:cBhvr>
                                        <p:cTn id="34"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6858000"/>
          </a:xfrm>
          <a:prstGeom prst="rect">
            <a:avLst/>
          </a:prstGeom>
          <a:solidFill>
            <a:schemeClr val="accent3">
              <a:lumMod val="60000"/>
              <a:lumOff val="40000"/>
            </a:schemeClr>
          </a:solidFill>
        </p:spPr>
        <p:txBody>
          <a:bodyPr wrap="square" rtlCol="0">
            <a:spAutoFit/>
          </a:bodyPr>
          <a:lstStyle/>
          <a:p>
            <a:endParaRPr lang="en-US" dirty="0"/>
          </a:p>
        </p:txBody>
      </p:sp>
      <p:sp>
        <p:nvSpPr>
          <p:cNvPr id="6" name="TextBox 5"/>
          <p:cNvSpPr txBox="1"/>
          <p:nvPr/>
        </p:nvSpPr>
        <p:spPr>
          <a:xfrm>
            <a:off x="228600" y="228600"/>
            <a:ext cx="8686800" cy="6400800"/>
          </a:xfrm>
          <a:prstGeom prst="rect">
            <a:avLst/>
          </a:prstGeom>
          <a:solidFill>
            <a:srgbClr val="CC00CC"/>
          </a:solidFill>
        </p:spPr>
        <p:txBody>
          <a:bodyPr wrap="square" rtlCol="0">
            <a:spAutoFit/>
          </a:bodyPr>
          <a:lstStyle/>
          <a:p>
            <a:endParaRPr lang="en-US" dirty="0"/>
          </a:p>
        </p:txBody>
      </p:sp>
      <p:sp>
        <p:nvSpPr>
          <p:cNvPr id="3" name="Subtitle 2"/>
          <p:cNvSpPr>
            <a:spLocks noGrp="1"/>
          </p:cNvSpPr>
          <p:nvPr>
            <p:ph type="subTitle" idx="1"/>
          </p:nvPr>
        </p:nvSpPr>
        <p:spPr>
          <a:xfrm>
            <a:off x="533400" y="609600"/>
            <a:ext cx="8077200" cy="5715000"/>
          </a:xfrm>
          <a:blipFill>
            <a:blip r:embed="rId3"/>
            <a:tile tx="0" ty="0" sx="100000" sy="100000" flip="none" algn="tl"/>
          </a:blipFill>
          <a:ln w="76200">
            <a:solidFill>
              <a:srgbClr val="FFFF00"/>
            </a:solidFill>
          </a:ln>
        </p:spPr>
        <p:txBody>
          <a:bodyPr lIns="274320" tIns="91440" rIns="274320" numCol="1" spcCol="0" anchor="ctr">
            <a:normAutofit lnSpcReduction="10000"/>
          </a:bodyPr>
          <a:lstStyle/>
          <a:p>
            <a:r>
              <a:rPr lang="en-US" sz="4800" dirty="0">
                <a:solidFill>
                  <a:schemeClr val="accent1">
                    <a:lumMod val="20000"/>
                    <a:lumOff val="80000"/>
                  </a:schemeClr>
                </a:solidFill>
                <a:latin typeface="Algerian" panose="04020705040A02060702" pitchFamily="82" charset="0"/>
              </a:rPr>
              <a:t>If any of you </a:t>
            </a:r>
            <a:r>
              <a:rPr lang="en-US" sz="4800" dirty="0">
                <a:solidFill>
                  <a:srgbClr val="FFFF00"/>
                </a:solidFill>
                <a:latin typeface="Algerian" panose="04020705040A02060702" pitchFamily="82" charset="0"/>
              </a:rPr>
              <a:t>lacks wisdom,</a:t>
            </a:r>
            <a:r>
              <a:rPr lang="en-US" sz="4800" dirty="0">
                <a:solidFill>
                  <a:schemeClr val="accent1">
                    <a:lumMod val="20000"/>
                    <a:lumOff val="80000"/>
                  </a:schemeClr>
                </a:solidFill>
                <a:latin typeface="Algerian" panose="04020705040A02060702" pitchFamily="82" charset="0"/>
              </a:rPr>
              <a:t> let him </a:t>
            </a:r>
            <a:r>
              <a:rPr lang="en-US" sz="4800" dirty="0">
                <a:solidFill>
                  <a:srgbClr val="00B050"/>
                </a:solidFill>
                <a:latin typeface="Algerian" panose="04020705040A02060702" pitchFamily="82" charset="0"/>
              </a:rPr>
              <a:t>ask</a:t>
            </a:r>
            <a:r>
              <a:rPr lang="en-US" sz="4800" dirty="0">
                <a:solidFill>
                  <a:schemeClr val="accent1">
                    <a:lumMod val="20000"/>
                    <a:lumOff val="80000"/>
                  </a:schemeClr>
                </a:solidFill>
                <a:latin typeface="Algerian" panose="04020705040A02060702" pitchFamily="82" charset="0"/>
              </a:rPr>
              <a:t> of </a:t>
            </a:r>
            <a:r>
              <a:rPr lang="en-US" sz="4800" b="1" dirty="0">
                <a:solidFill>
                  <a:srgbClr val="7171FF"/>
                </a:solidFill>
                <a:latin typeface="Algerian" panose="04020705040A02060702" pitchFamily="82" charset="0"/>
              </a:rPr>
              <a:t>Elohim, </a:t>
            </a:r>
            <a:r>
              <a:rPr lang="en-US" sz="4800" dirty="0">
                <a:solidFill>
                  <a:schemeClr val="accent1">
                    <a:lumMod val="20000"/>
                    <a:lumOff val="80000"/>
                  </a:schemeClr>
                </a:solidFill>
                <a:latin typeface="Algerian" panose="04020705040A02060702" pitchFamily="82" charset="0"/>
              </a:rPr>
              <a:t>who </a:t>
            </a:r>
            <a:r>
              <a:rPr lang="en-US" sz="4800" dirty="0">
                <a:solidFill>
                  <a:schemeClr val="accent6">
                    <a:lumMod val="60000"/>
                    <a:lumOff val="40000"/>
                  </a:schemeClr>
                </a:solidFill>
                <a:latin typeface="Algerian" panose="04020705040A02060702" pitchFamily="82" charset="0"/>
              </a:rPr>
              <a:t>gives to all generously</a:t>
            </a:r>
            <a:r>
              <a:rPr lang="en-US" sz="4800" dirty="0">
                <a:solidFill>
                  <a:schemeClr val="accent1">
                    <a:lumMod val="20000"/>
                    <a:lumOff val="80000"/>
                  </a:schemeClr>
                </a:solidFill>
                <a:latin typeface="Algerian" panose="04020705040A02060702" pitchFamily="82" charset="0"/>
              </a:rPr>
              <a:t> and without reproach, and </a:t>
            </a:r>
            <a:r>
              <a:rPr lang="en-US" sz="4800" u="sng" dirty="0">
                <a:solidFill>
                  <a:srgbClr val="FF66FF"/>
                </a:solidFill>
                <a:latin typeface="Algerian" panose="04020705040A02060702" pitchFamily="82" charset="0"/>
              </a:rPr>
              <a:t>it shall be given to him</a:t>
            </a:r>
            <a:r>
              <a:rPr lang="en-US" sz="4800" dirty="0">
                <a:solidFill>
                  <a:srgbClr val="FF66FF"/>
                </a:solidFill>
                <a:latin typeface="Algerian" panose="04020705040A02060702" pitchFamily="82" charset="0"/>
              </a:rPr>
              <a:t>.</a:t>
            </a:r>
          </a:p>
          <a:p>
            <a:r>
              <a:rPr lang="en-US" sz="4000" dirty="0">
                <a:solidFill>
                  <a:srgbClr val="00FF00"/>
                </a:solidFill>
                <a:latin typeface="Algerian" panose="04020705040A02060702" pitchFamily="82" charset="0"/>
              </a:rPr>
              <a:t>James 1:5</a:t>
            </a:r>
          </a:p>
        </p:txBody>
      </p:sp>
      <p:sp>
        <p:nvSpPr>
          <p:cNvPr id="4" name="Slide Number Placeholder 3"/>
          <p:cNvSpPr>
            <a:spLocks noGrp="1"/>
          </p:cNvSpPr>
          <p:nvPr>
            <p:ph type="sldNum" sz="quarter" idx="12"/>
          </p:nvPr>
        </p:nvSpPr>
        <p:spPr>
          <a:xfrm>
            <a:off x="8305800" y="6492875"/>
            <a:ext cx="762000" cy="365125"/>
          </a:xfrm>
        </p:spPr>
        <p:txBody>
          <a:bodyPr/>
          <a:lstStyle/>
          <a:p>
            <a:fld id="{9A7ECC3E-4170-412F-8B33-8063B7BB8A4D}" type="slidenum">
              <a:rPr lang="en-US" smtClean="0">
                <a:solidFill>
                  <a:schemeClr val="bg1"/>
                </a:solidFill>
              </a:rPr>
              <a:t>2</a:t>
            </a:fld>
            <a:endParaRPr lang="en-US" dirty="0">
              <a:solidFill>
                <a:schemeClr val="bg1"/>
              </a:solidFill>
            </a:endParaRPr>
          </a:p>
        </p:txBody>
      </p:sp>
      <p:sp>
        <p:nvSpPr>
          <p:cNvPr id="7" name="TextBox 6"/>
          <p:cNvSpPr txBox="1"/>
          <p:nvPr/>
        </p:nvSpPr>
        <p:spPr>
          <a:xfrm>
            <a:off x="6477000" y="6248400"/>
            <a:ext cx="53340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4127382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25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ppt_w</p:attrName>
                                        </p:attrNameLst>
                                      </p:cBhvr>
                                      <p:tavLst>
                                        <p:tav tm="0">
                                          <p:val>
                                            <p:fltVal val="0"/>
                                          </p:val>
                                        </p:tav>
                                        <p:tav tm="100000">
                                          <p:val>
                                            <p:strVal val="#ppt_w"/>
                                          </p:val>
                                        </p:tav>
                                      </p:tavLst>
                                    </p:anim>
                                    <p:anim calcmode="lin" valueType="num">
                                      <p:cBhvr>
                                        <p:cTn id="8" dur="1000" fill="hold"/>
                                        <p:tgtEl>
                                          <p:spTgt spid="3">
                                            <p:bg/>
                                          </p:spTgt>
                                        </p:tgtEl>
                                        <p:attrNameLst>
                                          <p:attrName>ppt_h</p:attrName>
                                        </p:attrNameLst>
                                      </p:cBhvr>
                                      <p:tavLst>
                                        <p:tav tm="0">
                                          <p:val>
                                            <p:fltVal val="0"/>
                                          </p:val>
                                        </p:tav>
                                        <p:tav tm="100000">
                                          <p:val>
                                            <p:strVal val="#ppt_h"/>
                                          </p:val>
                                        </p:tav>
                                      </p:tavLst>
                                    </p:anim>
                                    <p:anim calcmode="lin" valueType="num">
                                      <p:cBhvr>
                                        <p:cTn id="9" dur="1000" fill="hold"/>
                                        <p:tgtEl>
                                          <p:spTgt spid="3">
                                            <p:bg/>
                                          </p:spTgt>
                                        </p:tgtEl>
                                        <p:attrNameLst>
                                          <p:attrName>style.rotation</p:attrName>
                                        </p:attrNameLst>
                                      </p:cBhvr>
                                      <p:tavLst>
                                        <p:tav tm="0">
                                          <p:val>
                                            <p:fltVal val="90"/>
                                          </p:val>
                                        </p:tav>
                                        <p:tav tm="100000">
                                          <p:val>
                                            <p:fltVal val="0"/>
                                          </p:val>
                                        </p:tav>
                                      </p:tavLst>
                                    </p:anim>
                                    <p:animEffect transition="in" filter="fade">
                                      <p:cBhvr>
                                        <p:cTn id="10" dur="1000"/>
                                        <p:tgtEl>
                                          <p:spTgt spid="3">
                                            <p:bg/>
                                          </p:spTgt>
                                        </p:tgtEl>
                                      </p:cBhvr>
                                    </p:animEffect>
                                  </p:childTnLst>
                                </p:cTn>
                              </p:par>
                            </p:childTnLst>
                          </p:cTn>
                        </p:par>
                        <p:par>
                          <p:cTn id="11" fill="hold">
                            <p:stCondLst>
                              <p:cond delay="1250"/>
                            </p:stCondLst>
                            <p:childTnLst>
                              <p:par>
                                <p:cTn id="12" presetID="42" presetClass="entr" presetSubtype="0" fill="hold" grpId="0" nodeType="afterEffect">
                                  <p:stCondLst>
                                    <p:cond delay="25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2500"/>
                            </p:stCondLst>
                            <p:childTnLst>
                              <p:par>
                                <p:cTn id="18" presetID="26" presetClass="entr" presetSubtype="0" fill="hold" grpId="0" nodeType="afterEffect">
                                  <p:stCondLst>
                                    <p:cond delay="25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down)">
                                      <p:cBhvr>
                                        <p:cTn id="20" dur="580">
                                          <p:stCondLst>
                                            <p:cond delay="0"/>
                                          </p:stCondLst>
                                        </p:cTn>
                                        <p:tgtEl>
                                          <p:spTgt spid="3">
                                            <p:txEl>
                                              <p:pRg st="1" end="1"/>
                                            </p:txEl>
                                          </p:spTgt>
                                        </p:tgtEl>
                                      </p:cBhvr>
                                    </p:animEffect>
                                    <p:anim calcmode="lin" valueType="num">
                                      <p:cBhvr>
                                        <p:cTn id="21"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6" dur="26">
                                          <p:stCondLst>
                                            <p:cond delay="650"/>
                                          </p:stCondLst>
                                        </p:cTn>
                                        <p:tgtEl>
                                          <p:spTgt spid="3">
                                            <p:txEl>
                                              <p:pRg st="1" end="1"/>
                                            </p:txEl>
                                          </p:spTgt>
                                        </p:tgtEl>
                                      </p:cBhvr>
                                      <p:to x="100000" y="60000"/>
                                    </p:animScale>
                                    <p:animScale>
                                      <p:cBhvr>
                                        <p:cTn id="27" dur="166" decel="50000">
                                          <p:stCondLst>
                                            <p:cond delay="676"/>
                                          </p:stCondLst>
                                        </p:cTn>
                                        <p:tgtEl>
                                          <p:spTgt spid="3">
                                            <p:txEl>
                                              <p:pRg st="1" end="1"/>
                                            </p:txEl>
                                          </p:spTgt>
                                        </p:tgtEl>
                                      </p:cBhvr>
                                      <p:to x="100000" y="100000"/>
                                    </p:animScale>
                                    <p:animScale>
                                      <p:cBhvr>
                                        <p:cTn id="28" dur="26">
                                          <p:stCondLst>
                                            <p:cond delay="1312"/>
                                          </p:stCondLst>
                                        </p:cTn>
                                        <p:tgtEl>
                                          <p:spTgt spid="3">
                                            <p:txEl>
                                              <p:pRg st="1" end="1"/>
                                            </p:txEl>
                                          </p:spTgt>
                                        </p:tgtEl>
                                      </p:cBhvr>
                                      <p:to x="100000" y="80000"/>
                                    </p:animScale>
                                    <p:animScale>
                                      <p:cBhvr>
                                        <p:cTn id="29" dur="166" decel="50000">
                                          <p:stCondLst>
                                            <p:cond delay="1338"/>
                                          </p:stCondLst>
                                        </p:cTn>
                                        <p:tgtEl>
                                          <p:spTgt spid="3">
                                            <p:txEl>
                                              <p:pRg st="1" end="1"/>
                                            </p:txEl>
                                          </p:spTgt>
                                        </p:tgtEl>
                                      </p:cBhvr>
                                      <p:to x="100000" y="100000"/>
                                    </p:animScale>
                                    <p:animScale>
                                      <p:cBhvr>
                                        <p:cTn id="30" dur="26">
                                          <p:stCondLst>
                                            <p:cond delay="1642"/>
                                          </p:stCondLst>
                                        </p:cTn>
                                        <p:tgtEl>
                                          <p:spTgt spid="3">
                                            <p:txEl>
                                              <p:pRg st="1" end="1"/>
                                            </p:txEl>
                                          </p:spTgt>
                                        </p:tgtEl>
                                      </p:cBhvr>
                                      <p:to x="100000" y="90000"/>
                                    </p:animScale>
                                    <p:animScale>
                                      <p:cBhvr>
                                        <p:cTn id="31" dur="166" decel="50000">
                                          <p:stCondLst>
                                            <p:cond delay="1668"/>
                                          </p:stCondLst>
                                        </p:cTn>
                                        <p:tgtEl>
                                          <p:spTgt spid="3">
                                            <p:txEl>
                                              <p:pRg st="1" end="1"/>
                                            </p:txEl>
                                          </p:spTgt>
                                        </p:tgtEl>
                                      </p:cBhvr>
                                      <p:to x="100000" y="100000"/>
                                    </p:animScale>
                                    <p:animScale>
                                      <p:cBhvr>
                                        <p:cTn id="32" dur="26">
                                          <p:stCondLst>
                                            <p:cond delay="1808"/>
                                          </p:stCondLst>
                                        </p:cTn>
                                        <p:tgtEl>
                                          <p:spTgt spid="3">
                                            <p:txEl>
                                              <p:pRg st="1" end="1"/>
                                            </p:txEl>
                                          </p:spTgt>
                                        </p:tgtEl>
                                      </p:cBhvr>
                                      <p:to x="100000" y="95000"/>
                                    </p:animScale>
                                    <p:animScale>
                                      <p:cBhvr>
                                        <p:cTn id="33"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273142" y="6389914"/>
            <a:ext cx="762000" cy="365125"/>
          </a:xfrm>
        </p:spPr>
        <p:txBody>
          <a:bodyPr/>
          <a:lstStyle/>
          <a:p>
            <a:fld id="{9A7ECC3E-4170-412F-8B33-8063B7BB8A4D}" type="slidenum">
              <a:rPr lang="en-US" b="1" smtClean="0">
                <a:solidFill>
                  <a:schemeClr val="bg1"/>
                </a:solidFill>
              </a:rPr>
              <a:t>20</a:t>
            </a:fld>
            <a:endParaRPr lang="en-US" b="1" dirty="0">
              <a:solidFill>
                <a:schemeClr val="bg1"/>
              </a:solidFill>
            </a:endParaRPr>
          </a:p>
        </p:txBody>
      </p:sp>
      <p:sp>
        <p:nvSpPr>
          <p:cNvPr id="6" name="Subtitle 2"/>
          <p:cNvSpPr>
            <a:spLocks noGrp="1"/>
          </p:cNvSpPr>
          <p:nvPr>
            <p:ph type="subTitle" idx="1"/>
          </p:nvPr>
        </p:nvSpPr>
        <p:spPr>
          <a:xfrm>
            <a:off x="381000" y="1142999"/>
            <a:ext cx="8305800" cy="5442857"/>
          </a:xfrm>
          <a:solidFill>
            <a:srgbClr val="FFFFCC"/>
          </a:solidFill>
          <a:ln w="57150">
            <a:solidFill>
              <a:schemeClr val="accent2">
                <a:lumMod val="50000"/>
              </a:schemeClr>
            </a:solidFill>
          </a:ln>
          <a:scene3d>
            <a:camera prst="orthographicFront"/>
            <a:lightRig rig="threePt" dir="t"/>
          </a:scene3d>
          <a:sp3d>
            <a:bevelT prst="slope"/>
          </a:sp3d>
        </p:spPr>
        <p:txBody>
          <a:bodyPr lIns="182880" tIns="182880">
            <a:normAutofit lnSpcReduction="10000"/>
          </a:bodyPr>
          <a:lstStyle/>
          <a:p>
            <a:pPr algn="l">
              <a:spcBef>
                <a:spcPts val="0"/>
              </a:spcBef>
              <a:spcAft>
                <a:spcPts val="1200"/>
              </a:spcAft>
            </a:pPr>
            <a:r>
              <a:rPr lang="en-US" dirty="0">
                <a:solidFill>
                  <a:schemeClr val="bg1"/>
                </a:solidFill>
              </a:rPr>
              <a:t>It is clear, from what we have studied, that the feasts and festivals of </a:t>
            </a:r>
            <a:r>
              <a:rPr lang="en-US" b="1" dirty="0">
                <a:solidFill>
                  <a:srgbClr val="0000CC"/>
                </a:solidFill>
                <a:effectLst>
                  <a:outerShdw blurRad="38100" dist="38100" dir="2700000" algn="tl">
                    <a:srgbClr val="000000">
                      <a:alpha val="43137"/>
                    </a:srgbClr>
                  </a:outerShdw>
                </a:effectLst>
              </a:rPr>
              <a:t>Yahuah</a:t>
            </a:r>
            <a:r>
              <a:rPr lang="en-US" dirty="0">
                <a:solidFill>
                  <a:srgbClr val="0000CC"/>
                </a:solidFill>
                <a:effectLst>
                  <a:outerShdw blurRad="38100" dist="38100" dir="2700000" algn="tl">
                    <a:srgbClr val="000000">
                      <a:alpha val="43137"/>
                    </a:srgbClr>
                  </a:outerShdw>
                </a:effectLst>
              </a:rPr>
              <a:t> </a:t>
            </a:r>
            <a:r>
              <a:rPr lang="en-US" dirty="0">
                <a:solidFill>
                  <a:schemeClr val="bg1"/>
                </a:solidFill>
              </a:rPr>
              <a:t>were not </a:t>
            </a:r>
            <a:r>
              <a:rPr lang="en-US" b="1" dirty="0">
                <a:solidFill>
                  <a:srgbClr val="FF0000"/>
                </a:solidFill>
                <a:effectLst>
                  <a:outerShdw blurRad="38100" dist="38100" dir="2700000" algn="tl">
                    <a:srgbClr val="000000">
                      <a:alpha val="43137"/>
                    </a:srgbClr>
                  </a:outerShdw>
                </a:effectLst>
              </a:rPr>
              <a:t>fulfilled</a:t>
            </a:r>
            <a:r>
              <a:rPr lang="en-US" dirty="0">
                <a:solidFill>
                  <a:srgbClr val="FF0000"/>
                </a:solidFill>
                <a:effectLst>
                  <a:outerShdw blurRad="38100" dist="38100" dir="2700000" algn="tl">
                    <a:srgbClr val="000000">
                      <a:alpha val="43137"/>
                    </a:srgbClr>
                  </a:outerShdw>
                </a:effectLst>
              </a:rPr>
              <a:t> </a:t>
            </a:r>
            <a:r>
              <a:rPr lang="en-US" dirty="0">
                <a:solidFill>
                  <a:schemeClr val="bg1"/>
                </a:solidFill>
              </a:rPr>
              <a:t>at, </a:t>
            </a:r>
            <a:r>
              <a:rPr lang="en-US" b="1" dirty="0">
                <a:solidFill>
                  <a:srgbClr val="996600"/>
                </a:solidFill>
                <a:effectLst>
                  <a:outerShdw blurRad="38100" dist="38100" dir="2700000" algn="tl">
                    <a:srgbClr val="000000">
                      <a:alpha val="43137"/>
                    </a:srgbClr>
                  </a:outerShdw>
                </a:effectLst>
              </a:rPr>
              <a:t>or nailed to, </a:t>
            </a:r>
            <a:r>
              <a:rPr lang="en-US" dirty="0">
                <a:solidFill>
                  <a:schemeClr val="bg1"/>
                </a:solidFill>
              </a:rPr>
              <a:t>the cross with </a:t>
            </a:r>
            <a:r>
              <a:rPr lang="en-US" b="1" dirty="0">
                <a:solidFill>
                  <a:srgbClr val="0000CC"/>
                </a:solidFill>
                <a:effectLst>
                  <a:outerShdw blurRad="38100" dist="38100" dir="2700000" algn="tl">
                    <a:srgbClr val="000000">
                      <a:alpha val="43137"/>
                    </a:srgbClr>
                  </a:outerShdw>
                </a:effectLst>
              </a:rPr>
              <a:t>Yahusha</a:t>
            </a:r>
            <a:r>
              <a:rPr lang="en-US" dirty="0">
                <a:solidFill>
                  <a:srgbClr val="0000CC"/>
                </a:solidFill>
                <a:effectLst>
                  <a:outerShdw blurRad="38100" dist="38100" dir="2700000" algn="tl">
                    <a:srgbClr val="000000">
                      <a:alpha val="43137"/>
                    </a:srgbClr>
                  </a:outerShdw>
                </a:effectLst>
              </a:rPr>
              <a:t> </a:t>
            </a:r>
            <a:r>
              <a:rPr lang="en-US" dirty="0">
                <a:solidFill>
                  <a:schemeClr val="bg1"/>
                </a:solidFill>
              </a:rPr>
              <a:t>— and they were kept throughout Scripture times;  so, the questions would be:</a:t>
            </a:r>
          </a:p>
          <a:p>
            <a:pPr marL="457200" indent="-457200" algn="l">
              <a:spcBef>
                <a:spcPts val="0"/>
              </a:spcBef>
              <a:spcAft>
                <a:spcPts val="1200"/>
              </a:spcAft>
              <a:buClr>
                <a:srgbClr val="006600"/>
              </a:buClr>
              <a:buSzPct val="80000"/>
              <a:buFont typeface="Arial Rounded MT Bold" panose="020F0704030504030204" pitchFamily="34" charset="0"/>
              <a:buChar char="?"/>
            </a:pPr>
            <a:r>
              <a:rPr lang="en-US" b="1" dirty="0">
                <a:solidFill>
                  <a:srgbClr val="7030A0"/>
                </a:solidFill>
                <a:effectLst>
                  <a:outerShdw blurRad="38100" dist="38100" dir="2700000" algn="tl">
                    <a:srgbClr val="000000">
                      <a:alpha val="43137"/>
                    </a:srgbClr>
                  </a:outerShdw>
                </a:effectLst>
              </a:rPr>
              <a:t>Why</a:t>
            </a:r>
            <a:r>
              <a:rPr lang="en-US" dirty="0">
                <a:solidFill>
                  <a:srgbClr val="7030A0"/>
                </a:solidFill>
                <a:effectLst>
                  <a:outerShdw blurRad="38100" dist="38100" dir="2700000" algn="tl">
                    <a:srgbClr val="000000">
                      <a:alpha val="43137"/>
                    </a:srgbClr>
                  </a:outerShdw>
                </a:effectLst>
              </a:rPr>
              <a:t> </a:t>
            </a:r>
            <a:r>
              <a:rPr lang="en-US" dirty="0">
                <a:solidFill>
                  <a:schemeClr val="bg1"/>
                </a:solidFill>
              </a:rPr>
              <a:t>are we not keeping them today?</a:t>
            </a:r>
          </a:p>
          <a:p>
            <a:pPr marL="457200" indent="-457200" algn="l">
              <a:spcBef>
                <a:spcPts val="0"/>
              </a:spcBef>
              <a:spcAft>
                <a:spcPts val="1200"/>
              </a:spcAft>
              <a:buClr>
                <a:srgbClr val="006600"/>
              </a:buClr>
              <a:buSzPct val="80000"/>
              <a:buFont typeface="Arial Rounded MT Bold" panose="020F0704030504030204" pitchFamily="34" charset="0"/>
              <a:buChar char="?"/>
            </a:pPr>
            <a:r>
              <a:rPr lang="en-US" b="1" dirty="0">
                <a:solidFill>
                  <a:srgbClr val="FF0000"/>
                </a:solidFill>
                <a:effectLst>
                  <a:outerShdw blurRad="38100" dist="38100" dir="2700000" algn="tl">
                    <a:srgbClr val="000000">
                      <a:alpha val="43137"/>
                    </a:srgbClr>
                  </a:outerShdw>
                </a:effectLst>
              </a:rPr>
              <a:t>When</a:t>
            </a:r>
            <a:r>
              <a:rPr lang="en-US" dirty="0">
                <a:solidFill>
                  <a:srgbClr val="FF0000"/>
                </a:solidFill>
                <a:effectLst>
                  <a:outerShdw blurRad="38100" dist="38100" dir="2700000" algn="tl">
                    <a:srgbClr val="000000">
                      <a:alpha val="43137"/>
                    </a:srgbClr>
                  </a:outerShdw>
                </a:effectLst>
              </a:rPr>
              <a:t> </a:t>
            </a:r>
            <a:r>
              <a:rPr lang="en-US" dirty="0">
                <a:solidFill>
                  <a:schemeClr val="bg1"/>
                </a:solidFill>
              </a:rPr>
              <a:t>were the “changes” made?</a:t>
            </a:r>
          </a:p>
          <a:p>
            <a:pPr marL="457200" indent="-457200" algn="l">
              <a:spcBef>
                <a:spcPts val="0"/>
              </a:spcBef>
              <a:spcAft>
                <a:spcPts val="1200"/>
              </a:spcAft>
              <a:buClr>
                <a:srgbClr val="006600"/>
              </a:buClr>
              <a:buSzPct val="80000"/>
              <a:buFont typeface="Arial Rounded MT Bold" panose="020F0704030504030204" pitchFamily="34" charset="0"/>
              <a:buChar char="?"/>
            </a:pPr>
            <a:r>
              <a:rPr lang="en-US" b="1" dirty="0">
                <a:solidFill>
                  <a:srgbClr val="006600"/>
                </a:solidFill>
                <a:effectLst>
                  <a:outerShdw blurRad="38100" dist="38100" dir="2700000" algn="tl">
                    <a:srgbClr val="000000">
                      <a:alpha val="43137"/>
                    </a:srgbClr>
                  </a:outerShdw>
                </a:effectLst>
              </a:rPr>
              <a:t>By whom </a:t>
            </a:r>
            <a:r>
              <a:rPr lang="en-US" dirty="0">
                <a:solidFill>
                  <a:schemeClr val="bg1"/>
                </a:solidFill>
              </a:rPr>
              <a:t>were the “changes” made? </a:t>
            </a:r>
          </a:p>
          <a:p>
            <a:pPr marL="457200" indent="-457200" algn="l">
              <a:spcBef>
                <a:spcPts val="0"/>
              </a:spcBef>
              <a:spcAft>
                <a:spcPts val="1200"/>
              </a:spcAft>
              <a:buClr>
                <a:srgbClr val="006600"/>
              </a:buClr>
              <a:buSzPct val="80000"/>
              <a:buFont typeface="Arial Rounded MT Bold" panose="020F0704030504030204" pitchFamily="34" charset="0"/>
              <a:buChar char="?"/>
            </a:pPr>
            <a:r>
              <a:rPr lang="en-US" b="1" dirty="0">
                <a:solidFill>
                  <a:srgbClr val="FF0000"/>
                </a:solidFill>
                <a:effectLst>
                  <a:outerShdw blurRad="38100" dist="38100" dir="2700000" algn="tl">
                    <a:srgbClr val="000000">
                      <a:alpha val="43137"/>
                    </a:srgbClr>
                  </a:outerShdw>
                </a:effectLst>
              </a:rPr>
              <a:t>Did</a:t>
            </a:r>
            <a:r>
              <a:rPr lang="en-US" dirty="0">
                <a:solidFill>
                  <a:schemeClr val="bg1"/>
                </a:solidFill>
              </a:rPr>
              <a:t> </a:t>
            </a:r>
            <a:r>
              <a:rPr lang="en-US" b="1" dirty="0">
                <a:solidFill>
                  <a:srgbClr val="0000CC"/>
                </a:solidFill>
                <a:effectLst>
                  <a:outerShdw blurRad="38100" dist="38100" dir="2700000" algn="tl">
                    <a:srgbClr val="000000">
                      <a:alpha val="43137"/>
                    </a:srgbClr>
                  </a:outerShdw>
                </a:effectLst>
              </a:rPr>
              <a:t>Yahuah</a:t>
            </a:r>
            <a:r>
              <a:rPr lang="en-US" dirty="0">
                <a:solidFill>
                  <a:srgbClr val="0000CC"/>
                </a:solidFill>
                <a:effectLst>
                  <a:outerShdw blurRad="38100" dist="38100" dir="2700000" algn="tl">
                    <a:srgbClr val="000000">
                      <a:alpha val="43137"/>
                    </a:srgbClr>
                  </a:outerShdw>
                </a:effectLst>
              </a:rPr>
              <a:t> </a:t>
            </a:r>
            <a:r>
              <a:rPr lang="en-US" b="1" u="sng" dirty="0">
                <a:solidFill>
                  <a:srgbClr val="FF3399"/>
                </a:solidFill>
                <a:effectLst>
                  <a:outerShdw blurRad="38100" dist="38100" dir="2700000" algn="tl">
                    <a:srgbClr val="000000">
                      <a:alpha val="43137"/>
                    </a:srgbClr>
                  </a:outerShdw>
                </a:effectLst>
              </a:rPr>
              <a:t>authorize</a:t>
            </a:r>
            <a:r>
              <a:rPr lang="en-US" b="1" dirty="0">
                <a:solidFill>
                  <a:srgbClr val="FF3399"/>
                </a:solidFill>
                <a:effectLst>
                  <a:outerShdw blurRad="38100" dist="38100" dir="2700000" algn="tl">
                    <a:srgbClr val="000000">
                      <a:alpha val="43137"/>
                    </a:srgbClr>
                  </a:outerShdw>
                </a:effectLst>
              </a:rPr>
              <a:t> </a:t>
            </a:r>
            <a:r>
              <a:rPr lang="en-US" b="1" dirty="0">
                <a:solidFill>
                  <a:srgbClr val="FF3399"/>
                </a:solidFill>
              </a:rPr>
              <a:t>the “changes”?</a:t>
            </a:r>
          </a:p>
          <a:p>
            <a:pPr marL="457200" indent="-457200" algn="l">
              <a:spcBef>
                <a:spcPts val="0"/>
              </a:spcBef>
              <a:spcAft>
                <a:spcPts val="1200"/>
              </a:spcAft>
              <a:buClr>
                <a:srgbClr val="006600"/>
              </a:buClr>
              <a:buSzPct val="80000"/>
              <a:buFont typeface="Arial Rounded MT Bold" panose="020F0704030504030204" pitchFamily="34" charset="0"/>
              <a:buChar char="?"/>
            </a:pPr>
            <a:r>
              <a:rPr lang="en-US" b="1" dirty="0">
                <a:solidFill>
                  <a:srgbClr val="663300"/>
                </a:solidFill>
                <a:effectLst>
                  <a:outerShdw blurRad="38100" dist="38100" dir="2700000" algn="tl">
                    <a:srgbClr val="000000">
                      <a:alpha val="43137"/>
                    </a:srgbClr>
                  </a:outerShdw>
                </a:effectLst>
              </a:rPr>
              <a:t>Does it really matter </a:t>
            </a:r>
            <a:r>
              <a:rPr lang="en-US" dirty="0">
                <a:solidFill>
                  <a:schemeClr val="bg1"/>
                </a:solidFill>
              </a:rPr>
              <a:t>or make a difference if we choose to keep them today or not?</a:t>
            </a:r>
          </a:p>
        </p:txBody>
      </p:sp>
      <p:sp>
        <p:nvSpPr>
          <p:cNvPr id="7" name="Title 1"/>
          <p:cNvSpPr txBox="1">
            <a:spLocks/>
          </p:cNvSpPr>
          <p:nvPr/>
        </p:nvSpPr>
        <p:spPr>
          <a:xfrm>
            <a:off x="2492834" y="152400"/>
            <a:ext cx="4038600" cy="838200"/>
          </a:xfrm>
          <a:prstGeom prst="rect">
            <a:avLst/>
          </a:prstGeom>
          <a:solidFill>
            <a:schemeClr val="accent2">
              <a:lumMod val="50000"/>
            </a:schemeClr>
          </a:solidFill>
          <a:ln w="57150">
            <a:solidFill>
              <a:srgbClr val="FFFFCC"/>
            </a:solidFill>
          </a:ln>
          <a:scene3d>
            <a:camera prst="orthographicFront"/>
            <a:lightRig rig="soft" dir="t">
              <a:rot lat="0" lon="0" rev="17220000"/>
            </a:lightRig>
          </a:scene3d>
          <a:sp3d>
            <a:bevelT w="152400" h="50800" prst="softRound"/>
          </a:sp3d>
        </p:spPr>
        <p:txBody>
          <a:bodyPr vert="horz" lIns="45720" tIns="0" rIns="45720" bIns="0" anchor="ctr">
            <a:norm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r>
              <a:rPr lang="en-US" dirty="0">
                <a:solidFill>
                  <a:srgbClr val="FFFFCC"/>
                </a:solidFill>
              </a:rPr>
              <a:t>Questions</a:t>
            </a:r>
          </a:p>
        </p:txBody>
      </p:sp>
    </p:spTree>
    <p:extLst>
      <p:ext uri="{BB962C8B-B14F-4D97-AF65-F5344CB8AC3E}">
        <p14:creationId xmlns:p14="http://schemas.microsoft.com/office/powerpoint/2010/main" val="64695570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nodeType="afterEffect">
                                  <p:stCondLst>
                                    <p:cond delay="0"/>
                                  </p:stCondLst>
                                  <p:iterate type="lt">
                                    <p:tmPct val="50000"/>
                                  </p:iterate>
                                  <p:childTnLst>
                                    <p:set>
                                      <p:cBhvr>
                                        <p:cTn id="6" dur="1" fill="hold">
                                          <p:stCondLst>
                                            <p:cond delay="0"/>
                                          </p:stCondLst>
                                        </p:cTn>
                                        <p:tgtEl>
                                          <p:spTgt spid="7">
                                            <p:txEl>
                                              <p:pRg st="0" end="0"/>
                                            </p:txEl>
                                          </p:spTgt>
                                        </p:tgtEl>
                                        <p:attrNameLst>
                                          <p:attrName>style.visibility</p:attrName>
                                        </p:attrNameLst>
                                      </p:cBhvr>
                                      <p:to>
                                        <p:strVal val="visible"/>
                                      </p:to>
                                    </p:set>
                                    <p:set>
                                      <p:cBhvr>
                                        <p:cTn id="7" dur="228" fill="hold">
                                          <p:stCondLst>
                                            <p:cond delay="0"/>
                                          </p:stCondLst>
                                        </p:cTn>
                                        <p:tgtEl>
                                          <p:spTgt spid="7">
                                            <p:txEl>
                                              <p:pRg st="0" end="0"/>
                                            </p:txEl>
                                          </p:spTgt>
                                        </p:tgtEl>
                                        <p:attrNameLst>
                                          <p:attrName>style.rotation</p:attrName>
                                        </p:attrNameLst>
                                      </p:cBhvr>
                                      <p:to>
                                        <p:strVal val="-45.0"/>
                                      </p:to>
                                    </p:set>
                                    <p:anim calcmode="lin" valueType="num">
                                      <p:cBhvr>
                                        <p:cTn id="8" dur="228" fill="hold">
                                          <p:stCondLst>
                                            <p:cond delay="228"/>
                                          </p:stCondLst>
                                        </p:cTn>
                                        <p:tgtEl>
                                          <p:spTgt spid="7">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7">
                                            <p:txEl>
                                              <p:pRg st="0" end="0"/>
                                            </p:txEl>
                                          </p:spTgt>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7">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7">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 calcmode="lin" valueType="num">
                                      <p:cBhvr additive="base">
                                        <p:cTn id="16"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 calcmode="lin" valueType="num">
                                      <p:cBhvr additive="base">
                                        <p:cTn id="22"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 calcmode="lin" valueType="num">
                                      <p:cBhvr additive="base">
                                        <p:cTn id="28"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6">
                                            <p:txEl>
                                              <p:pRg st="4" end="4"/>
                                            </p:txEl>
                                          </p:spTgt>
                                        </p:tgtEl>
                                        <p:attrNameLst>
                                          <p:attrName>style.visibility</p:attrName>
                                        </p:attrNameLst>
                                      </p:cBhvr>
                                      <p:to>
                                        <p:strVal val="visible"/>
                                      </p:to>
                                    </p:set>
                                    <p:anim calcmode="lin" valueType="num">
                                      <p:cBhvr additive="base">
                                        <p:cTn id="34"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6">
                                            <p:txEl>
                                              <p:pRg st="5" end="5"/>
                                            </p:txEl>
                                          </p:spTgt>
                                        </p:tgtEl>
                                        <p:attrNameLst>
                                          <p:attrName>style.visibility</p:attrName>
                                        </p:attrNameLst>
                                      </p:cBhvr>
                                      <p:to>
                                        <p:strVal val="visible"/>
                                      </p:to>
                                    </p:set>
                                    <p:anim calcmode="lin" valueType="num">
                                      <p:cBhvr additive="base">
                                        <p:cTn id="40"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186064" y="6394903"/>
            <a:ext cx="762000" cy="365125"/>
          </a:xfrm>
        </p:spPr>
        <p:txBody>
          <a:bodyPr/>
          <a:lstStyle/>
          <a:p>
            <a:fld id="{9A7ECC3E-4170-412F-8B33-8063B7BB8A4D}" type="slidenum">
              <a:rPr lang="en-US" b="1" smtClean="0">
                <a:solidFill>
                  <a:schemeClr val="bg1"/>
                </a:solidFill>
              </a:rPr>
              <a:t>21</a:t>
            </a:fld>
            <a:endParaRPr lang="en-US" b="1" dirty="0">
              <a:solidFill>
                <a:schemeClr val="bg1"/>
              </a:solidFill>
            </a:endParaRPr>
          </a:p>
        </p:txBody>
      </p:sp>
      <p:sp>
        <p:nvSpPr>
          <p:cNvPr id="6" name="Subtitle 2"/>
          <p:cNvSpPr>
            <a:spLocks noGrp="1"/>
          </p:cNvSpPr>
          <p:nvPr>
            <p:ph type="subTitle" idx="1"/>
          </p:nvPr>
        </p:nvSpPr>
        <p:spPr>
          <a:xfrm>
            <a:off x="381000" y="1295400"/>
            <a:ext cx="8305800" cy="5334000"/>
          </a:xfrm>
          <a:solidFill>
            <a:srgbClr val="FFFFCC"/>
          </a:solidFill>
          <a:ln w="57150">
            <a:solidFill>
              <a:srgbClr val="663300"/>
            </a:solidFill>
          </a:ln>
          <a:scene3d>
            <a:camera prst="orthographicFront"/>
            <a:lightRig rig="threePt" dir="t"/>
          </a:scene3d>
          <a:sp3d>
            <a:bevelT prst="slope"/>
          </a:sp3d>
        </p:spPr>
        <p:txBody>
          <a:bodyPr lIns="182880" tIns="182880">
            <a:normAutofit lnSpcReduction="10000"/>
          </a:bodyPr>
          <a:lstStyle/>
          <a:p>
            <a:pPr algn="l">
              <a:spcBef>
                <a:spcPts val="0"/>
              </a:spcBef>
              <a:spcAft>
                <a:spcPts val="1800"/>
              </a:spcAft>
            </a:pPr>
            <a:r>
              <a:rPr lang="en-US" dirty="0">
                <a:solidFill>
                  <a:schemeClr val="bg1"/>
                </a:solidFill>
              </a:rPr>
              <a:t>The following letter was written by T. Enright </a:t>
            </a:r>
            <a:r>
              <a:rPr lang="en-US" dirty="0" err="1">
                <a:solidFill>
                  <a:schemeClr val="bg1"/>
                </a:solidFill>
              </a:rPr>
              <a:t>CssR</a:t>
            </a:r>
            <a:r>
              <a:rPr lang="en-US" dirty="0">
                <a:solidFill>
                  <a:schemeClr val="bg1"/>
                </a:solidFill>
              </a:rPr>
              <a:t>, Bishop of St. </a:t>
            </a:r>
            <a:r>
              <a:rPr lang="en-US" dirty="0" err="1">
                <a:solidFill>
                  <a:schemeClr val="bg1"/>
                </a:solidFill>
              </a:rPr>
              <a:t>Alphonsus</a:t>
            </a:r>
            <a:r>
              <a:rPr lang="en-US" dirty="0">
                <a:solidFill>
                  <a:schemeClr val="bg1"/>
                </a:solidFill>
              </a:rPr>
              <a:t> Church, St. Louis, Missouri, June, 1905.</a:t>
            </a:r>
          </a:p>
          <a:p>
            <a:pPr algn="l">
              <a:spcBef>
                <a:spcPts val="0"/>
              </a:spcBef>
              <a:spcAft>
                <a:spcPts val="1800"/>
              </a:spcAft>
            </a:pPr>
            <a:r>
              <a:rPr lang="en-US" dirty="0">
                <a:solidFill>
                  <a:schemeClr val="bg1"/>
                </a:solidFill>
              </a:rPr>
              <a:t>Dear Friend, </a:t>
            </a:r>
          </a:p>
          <a:p>
            <a:pPr algn="l">
              <a:spcBef>
                <a:spcPts val="0"/>
              </a:spcBef>
              <a:spcAft>
                <a:spcPts val="1800"/>
              </a:spcAft>
            </a:pPr>
            <a:r>
              <a:rPr lang="en-US" dirty="0">
                <a:solidFill>
                  <a:schemeClr val="bg1"/>
                </a:solidFill>
              </a:rPr>
              <a:t>I have offered and still offer </a:t>
            </a:r>
            <a:r>
              <a:rPr lang="en-US" b="1" dirty="0">
                <a:solidFill>
                  <a:srgbClr val="FF0000"/>
                </a:solidFill>
              </a:rPr>
              <a:t>$1000 </a:t>
            </a:r>
            <a:r>
              <a:rPr lang="en-US" dirty="0">
                <a:solidFill>
                  <a:schemeClr val="bg1"/>
                </a:solidFill>
              </a:rPr>
              <a:t>to any one who can prove to me from the Bible alone that I am bound, under grievous sin to keep Sunday holy. </a:t>
            </a:r>
          </a:p>
          <a:p>
            <a:pPr algn="l">
              <a:spcBef>
                <a:spcPts val="0"/>
              </a:spcBef>
              <a:spcAft>
                <a:spcPts val="1800"/>
              </a:spcAft>
            </a:pPr>
            <a:r>
              <a:rPr lang="en-US" dirty="0">
                <a:solidFill>
                  <a:schemeClr val="bg1"/>
                </a:solidFill>
              </a:rPr>
              <a:t>It was the Catholic Church which made the law obliging us to keep Sunday holy. The church made this law long after the Bible was written. Hence said law is not in the Bible. </a:t>
            </a:r>
          </a:p>
        </p:txBody>
      </p:sp>
      <p:sp>
        <p:nvSpPr>
          <p:cNvPr id="7" name="Title 1"/>
          <p:cNvSpPr txBox="1">
            <a:spLocks/>
          </p:cNvSpPr>
          <p:nvPr/>
        </p:nvSpPr>
        <p:spPr>
          <a:xfrm>
            <a:off x="228600" y="228600"/>
            <a:ext cx="8610600" cy="838200"/>
          </a:xfrm>
          <a:prstGeom prst="rect">
            <a:avLst/>
          </a:prstGeom>
          <a:blipFill>
            <a:blip r:embed="rId2"/>
            <a:tile tx="0" ty="0" sx="100000" sy="100000" flip="none" algn="tl"/>
          </a:blipFill>
          <a:ln w="57150">
            <a:solidFill>
              <a:srgbClr val="FFFFCC"/>
            </a:solidFill>
          </a:ln>
          <a:scene3d>
            <a:camera prst="orthographicFront"/>
            <a:lightRig rig="soft" dir="t">
              <a:rot lat="0" lon="0" rev="17220000"/>
            </a:lightRig>
          </a:scene3d>
          <a:sp3d>
            <a:bevelT w="152400" h="50800" prst="softRound"/>
          </a:sp3d>
        </p:spPr>
        <p:txBody>
          <a:bodyPr vert="horz" lIns="45720" tIns="0" rIns="45720" bIns="0" anchor="ctr">
            <a:norm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r>
              <a:rPr lang="en-US" dirty="0">
                <a:solidFill>
                  <a:srgbClr val="FFFFCC"/>
                </a:solidFill>
              </a:rPr>
              <a:t>T. Enright Letter - 1905</a:t>
            </a:r>
          </a:p>
        </p:txBody>
      </p:sp>
      <p:sp>
        <p:nvSpPr>
          <p:cNvPr id="2" name="Lightning Bolt 1"/>
          <p:cNvSpPr/>
          <p:nvPr/>
        </p:nvSpPr>
        <p:spPr>
          <a:xfrm rot="5061612">
            <a:off x="5905500" y="2171700"/>
            <a:ext cx="990600" cy="1219200"/>
          </a:xfrm>
          <a:prstGeom prst="lightningBolt">
            <a:avLst/>
          </a:prstGeom>
          <a:solidFill>
            <a:srgbClr val="9966FF"/>
          </a:solidFill>
          <a:ln w="76200">
            <a:solidFill>
              <a:srgbClr val="9900CC"/>
            </a:solidFill>
          </a:ln>
          <a:effectLst>
            <a:glow rad="228600">
              <a:srgbClr val="008000">
                <a:alpha val="40000"/>
              </a:srgbClr>
            </a:glow>
            <a:reflection blurRad="6350" stA="50000" endA="300" endPos="90000" dist="50800" dir="5400000" sy="-100000" algn="bl" rotWithShape="0"/>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250743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 calcmode="lin" valueType="num">
                                      <p:cBhvr>
                                        <p:cTn id="15"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6">
                                            <p:txEl>
                                              <p:pRg st="1" end="1"/>
                                            </p:txEl>
                                          </p:spTgt>
                                        </p:tgtEl>
                                      </p:cBhvr>
                                    </p:animEffect>
                                  </p:childTnLst>
                                </p:cTn>
                              </p:par>
                              <p:par>
                                <p:cTn id="19" presetID="31" presetClass="entr" presetSubtype="0" fill="hold"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p:cTn id="21"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fltVal val="0"/>
                                          </p:val>
                                        </p:tav>
                                        <p:tav tm="100000">
                                          <p:val>
                                            <p:strVal val="#ppt_w"/>
                                          </p:val>
                                        </p:tav>
                                      </p:tavLst>
                                    </p:anim>
                                    <p:anim calcmode="lin" valueType="num">
                                      <p:cBhvr>
                                        <p:cTn id="30" dur="500" fill="hold"/>
                                        <p:tgtEl>
                                          <p:spTgt spid="2"/>
                                        </p:tgtEl>
                                        <p:attrNameLst>
                                          <p:attrName>ppt_h</p:attrName>
                                        </p:attrNameLst>
                                      </p:cBhvr>
                                      <p:tavLst>
                                        <p:tav tm="0">
                                          <p:val>
                                            <p:fltVal val="0"/>
                                          </p:val>
                                        </p:tav>
                                        <p:tav tm="100000">
                                          <p:val>
                                            <p:strVal val="#ppt_h"/>
                                          </p:val>
                                        </p:tav>
                                      </p:tavLst>
                                    </p:anim>
                                    <p:animEffect transition="in" filter="fade">
                                      <p:cBhvr>
                                        <p:cTn id="31" dur="500"/>
                                        <p:tgtEl>
                                          <p:spTgt spid="2"/>
                                        </p:tgtEl>
                                      </p:cBhvr>
                                    </p:animEffect>
                                  </p:childTnLst>
                                </p:cTn>
                              </p:par>
                            </p:childTnLst>
                          </p:cTn>
                        </p:par>
                        <p:par>
                          <p:cTn id="32" fill="hold">
                            <p:stCondLst>
                              <p:cond delay="500"/>
                            </p:stCondLst>
                            <p:childTnLst>
                              <p:par>
                                <p:cTn id="33" presetID="8" presetClass="emph" presetSubtype="0" fill="hold" grpId="1" nodeType="afterEffect">
                                  <p:stCondLst>
                                    <p:cond delay="0"/>
                                  </p:stCondLst>
                                  <p:childTnLst>
                                    <p:animRot by="43200000">
                                      <p:cBhvr>
                                        <p:cTn id="34" dur="2000" fill="hold"/>
                                        <p:tgtEl>
                                          <p:spTgt spid="2"/>
                                        </p:tgtEl>
                                        <p:attrNameLst>
                                          <p:attrName>r</p:attrName>
                                        </p:attrNameLst>
                                      </p:cBhvr>
                                    </p:animRot>
                                  </p:childTnLst>
                                </p:cTn>
                              </p:par>
                            </p:childTnLst>
                          </p:cTn>
                        </p:par>
                        <p:par>
                          <p:cTn id="35" fill="hold">
                            <p:stCondLst>
                              <p:cond delay="2500"/>
                            </p:stCondLst>
                            <p:childTnLst>
                              <p:par>
                                <p:cTn id="36" presetID="32" presetClass="emph" presetSubtype="0" fill="hold" grpId="2" nodeType="afterEffect">
                                  <p:stCondLst>
                                    <p:cond delay="0"/>
                                  </p:stCondLst>
                                  <p:childTnLst>
                                    <p:animRot by="120000">
                                      <p:cBhvr>
                                        <p:cTn id="37" dur="100" fill="hold">
                                          <p:stCondLst>
                                            <p:cond delay="0"/>
                                          </p:stCondLst>
                                        </p:cTn>
                                        <p:tgtEl>
                                          <p:spTgt spid="2"/>
                                        </p:tgtEl>
                                        <p:attrNameLst>
                                          <p:attrName>r</p:attrName>
                                        </p:attrNameLst>
                                      </p:cBhvr>
                                    </p:animRot>
                                    <p:animRot by="-240000">
                                      <p:cBhvr>
                                        <p:cTn id="38" dur="200" fill="hold">
                                          <p:stCondLst>
                                            <p:cond delay="200"/>
                                          </p:stCondLst>
                                        </p:cTn>
                                        <p:tgtEl>
                                          <p:spTgt spid="2"/>
                                        </p:tgtEl>
                                        <p:attrNameLst>
                                          <p:attrName>r</p:attrName>
                                        </p:attrNameLst>
                                      </p:cBhvr>
                                    </p:animRot>
                                    <p:animRot by="240000">
                                      <p:cBhvr>
                                        <p:cTn id="39" dur="200" fill="hold">
                                          <p:stCondLst>
                                            <p:cond delay="400"/>
                                          </p:stCondLst>
                                        </p:cTn>
                                        <p:tgtEl>
                                          <p:spTgt spid="2"/>
                                        </p:tgtEl>
                                        <p:attrNameLst>
                                          <p:attrName>r</p:attrName>
                                        </p:attrNameLst>
                                      </p:cBhvr>
                                    </p:animRot>
                                    <p:animRot by="-240000">
                                      <p:cBhvr>
                                        <p:cTn id="40" dur="200" fill="hold">
                                          <p:stCondLst>
                                            <p:cond delay="600"/>
                                          </p:stCondLst>
                                        </p:cTn>
                                        <p:tgtEl>
                                          <p:spTgt spid="2"/>
                                        </p:tgtEl>
                                        <p:attrNameLst>
                                          <p:attrName>r</p:attrName>
                                        </p:attrNameLst>
                                      </p:cBhvr>
                                    </p:animRot>
                                    <p:animRot by="120000">
                                      <p:cBhvr>
                                        <p:cTn id="41" dur="200" fill="hold">
                                          <p:stCondLst>
                                            <p:cond delay="800"/>
                                          </p:stCondLst>
                                        </p:cTn>
                                        <p:tgtEl>
                                          <p:spTgt spid="2"/>
                                        </p:tgtEl>
                                        <p:attrNameLst>
                                          <p:attrName>r</p:attrName>
                                        </p:attrNameLst>
                                      </p:cBhvr>
                                    </p:animRo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6">
                                            <p:txEl>
                                              <p:pRg st="3" end="3"/>
                                            </p:txEl>
                                          </p:spTgt>
                                        </p:tgtEl>
                                        <p:attrNameLst>
                                          <p:attrName>style.visibility</p:attrName>
                                        </p:attrNameLst>
                                      </p:cBhvr>
                                      <p:to>
                                        <p:strVal val="visible"/>
                                      </p:to>
                                    </p:set>
                                    <p:anim calcmode="lin" valueType="num">
                                      <p:cBhvr>
                                        <p:cTn id="46"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47"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48" dur="1000" fill="hold"/>
                                        <p:tgtEl>
                                          <p:spTgt spid="6">
                                            <p:txEl>
                                              <p:pRg st="3" end="3"/>
                                            </p:txEl>
                                          </p:spTgt>
                                        </p:tgtEl>
                                        <p:attrNameLst>
                                          <p:attrName>style.rotation</p:attrName>
                                        </p:attrNameLst>
                                      </p:cBhvr>
                                      <p:tavLst>
                                        <p:tav tm="0">
                                          <p:val>
                                            <p:fltVal val="90"/>
                                          </p:val>
                                        </p:tav>
                                        <p:tav tm="100000">
                                          <p:val>
                                            <p:fltVal val="0"/>
                                          </p:val>
                                        </p:tav>
                                      </p:tavLst>
                                    </p:anim>
                                    <p:animEffect transition="in" filter="fade">
                                      <p:cBhvr>
                                        <p:cTn id="49"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6" name="Subtitle 2"/>
          <p:cNvSpPr>
            <a:spLocks noGrp="1"/>
          </p:cNvSpPr>
          <p:nvPr>
            <p:ph type="subTitle" idx="1"/>
          </p:nvPr>
        </p:nvSpPr>
        <p:spPr>
          <a:xfrm>
            <a:off x="381000" y="1295400"/>
            <a:ext cx="8305800" cy="5334000"/>
          </a:xfrm>
          <a:solidFill>
            <a:srgbClr val="FFFFCC"/>
          </a:solidFill>
          <a:ln w="57150">
            <a:solidFill>
              <a:srgbClr val="663300"/>
            </a:solidFill>
          </a:ln>
          <a:scene3d>
            <a:camera prst="orthographicFront"/>
            <a:lightRig rig="threePt" dir="t"/>
          </a:scene3d>
          <a:sp3d>
            <a:bevelT prst="slope"/>
          </a:sp3d>
        </p:spPr>
        <p:txBody>
          <a:bodyPr lIns="182880" tIns="91440">
            <a:normAutofit/>
          </a:bodyPr>
          <a:lstStyle/>
          <a:p>
            <a:pPr algn="l">
              <a:spcBef>
                <a:spcPts val="0"/>
              </a:spcBef>
              <a:spcAft>
                <a:spcPts val="1800"/>
              </a:spcAft>
            </a:pPr>
            <a:r>
              <a:rPr lang="en-US" dirty="0">
                <a:solidFill>
                  <a:schemeClr val="bg1"/>
                </a:solidFill>
              </a:rPr>
              <a:t>Christ, our Lord empowered his church to make laws binding in conscience. He said to his apostles and their lawful successors in the priesthood "Whatsoever you shall bind on earth shall be binding in heaven." </a:t>
            </a:r>
            <a:r>
              <a:rPr lang="en-US" dirty="0" err="1">
                <a:solidFill>
                  <a:schemeClr val="bg1"/>
                </a:solidFill>
              </a:rPr>
              <a:t>Mth</a:t>
            </a:r>
            <a:r>
              <a:rPr lang="en-US" dirty="0">
                <a:solidFill>
                  <a:schemeClr val="bg1"/>
                </a:solidFill>
              </a:rPr>
              <a:t>. 16:19. </a:t>
            </a:r>
            <a:r>
              <a:rPr lang="en-US" dirty="0" err="1">
                <a:solidFill>
                  <a:schemeClr val="bg1"/>
                </a:solidFill>
              </a:rPr>
              <a:t>Mth</a:t>
            </a:r>
            <a:r>
              <a:rPr lang="en-US" dirty="0">
                <a:solidFill>
                  <a:schemeClr val="bg1"/>
                </a:solidFill>
              </a:rPr>
              <a:t>. 18:17. Luke 16:19.  The Cath. Church abolished not only the Sabbath, but</a:t>
            </a:r>
            <a:endParaRPr lang="en-US" b="1" dirty="0">
              <a:solidFill>
                <a:srgbClr val="660066"/>
              </a:solidFill>
            </a:endParaRPr>
          </a:p>
          <a:p>
            <a:pPr algn="l">
              <a:spcBef>
                <a:spcPts val="0"/>
              </a:spcBef>
              <a:spcAft>
                <a:spcPts val="1800"/>
              </a:spcAft>
            </a:pPr>
            <a:r>
              <a:rPr lang="en-US" dirty="0">
                <a:solidFill>
                  <a:schemeClr val="bg1"/>
                </a:solidFill>
              </a:rPr>
              <a:t>Pray and study. I shall be always glad to help you as long as you honestly seek the truth. </a:t>
            </a:r>
          </a:p>
          <a:p>
            <a:pPr algn="l">
              <a:spcBef>
                <a:spcPts val="0"/>
              </a:spcBef>
              <a:spcAft>
                <a:spcPts val="1800"/>
              </a:spcAft>
            </a:pPr>
            <a:r>
              <a:rPr lang="en-US" dirty="0">
                <a:solidFill>
                  <a:schemeClr val="bg1"/>
                </a:solidFill>
              </a:rPr>
              <a:t>Respectfully,  T. Enright </a:t>
            </a:r>
            <a:r>
              <a:rPr lang="en-US" dirty="0" err="1">
                <a:solidFill>
                  <a:schemeClr val="bg1"/>
                </a:solidFill>
              </a:rPr>
              <a:t>CssR</a:t>
            </a:r>
            <a:endParaRPr lang="en-US" dirty="0">
              <a:solidFill>
                <a:schemeClr val="bg1"/>
              </a:solidFill>
            </a:endParaRPr>
          </a:p>
        </p:txBody>
      </p:sp>
      <p:sp>
        <p:nvSpPr>
          <p:cNvPr id="7" name="Title 1"/>
          <p:cNvSpPr txBox="1">
            <a:spLocks/>
          </p:cNvSpPr>
          <p:nvPr/>
        </p:nvSpPr>
        <p:spPr>
          <a:xfrm>
            <a:off x="762000" y="228600"/>
            <a:ext cx="7848600" cy="838200"/>
          </a:xfrm>
          <a:prstGeom prst="rect">
            <a:avLst/>
          </a:prstGeom>
          <a:blipFill>
            <a:blip r:embed="rId2"/>
            <a:tile tx="0" ty="0" sx="100000" sy="100000" flip="none" algn="tl"/>
          </a:blipFill>
          <a:ln w="57150">
            <a:solidFill>
              <a:srgbClr val="FFFFCC"/>
            </a:solidFill>
          </a:ln>
          <a:scene3d>
            <a:camera prst="orthographicFront"/>
            <a:lightRig rig="soft" dir="t">
              <a:rot lat="0" lon="0" rev="17220000"/>
            </a:lightRig>
          </a:scene3d>
          <a:sp3d>
            <a:bevelT w="152400" h="50800" prst="softRound"/>
          </a:sp3d>
        </p:spPr>
        <p:txBody>
          <a:bodyPr vert="horz" lIns="45720" tIns="0" rIns="45720" bIns="0" anchor="ctr">
            <a:norm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r>
              <a:rPr lang="en-US" dirty="0">
                <a:solidFill>
                  <a:srgbClr val="FFFFCC"/>
                </a:solidFill>
              </a:rPr>
              <a:t>Enright Letter - </a:t>
            </a:r>
            <a:r>
              <a:rPr lang="en-US" sz="4000" dirty="0" err="1">
                <a:solidFill>
                  <a:srgbClr val="FFFFCC"/>
                </a:solidFill>
              </a:rPr>
              <a:t>cont</a:t>
            </a:r>
            <a:endParaRPr lang="en-US" sz="4000" dirty="0">
              <a:solidFill>
                <a:srgbClr val="FFFFCC"/>
              </a:solidFill>
            </a:endParaRPr>
          </a:p>
        </p:txBody>
      </p:sp>
      <p:sp>
        <p:nvSpPr>
          <p:cNvPr id="2" name="TextBox 1"/>
          <p:cNvSpPr txBox="1"/>
          <p:nvPr/>
        </p:nvSpPr>
        <p:spPr>
          <a:xfrm>
            <a:off x="2514600" y="3911025"/>
            <a:ext cx="990600" cy="584775"/>
          </a:xfrm>
          <a:prstGeom prst="rect">
            <a:avLst/>
          </a:prstGeom>
          <a:noFill/>
        </p:spPr>
        <p:txBody>
          <a:bodyPr wrap="square" rtlCol="0">
            <a:spAutoFit/>
          </a:bodyPr>
          <a:lstStyle/>
          <a:p>
            <a:pPr algn="ctr"/>
            <a:r>
              <a:rPr lang="en-US" sz="3200" b="1" dirty="0">
                <a:solidFill>
                  <a:srgbClr val="FF0000"/>
                </a:solidFill>
              </a:rPr>
              <a:t>All</a:t>
            </a:r>
            <a:endParaRPr lang="en-US" sz="3200" dirty="0"/>
          </a:p>
        </p:txBody>
      </p:sp>
      <p:sp>
        <p:nvSpPr>
          <p:cNvPr id="3" name="TextBox 2"/>
          <p:cNvSpPr txBox="1"/>
          <p:nvPr/>
        </p:nvSpPr>
        <p:spPr>
          <a:xfrm>
            <a:off x="3505200" y="3941802"/>
            <a:ext cx="4800600" cy="553998"/>
          </a:xfrm>
          <a:prstGeom prst="rect">
            <a:avLst/>
          </a:prstGeom>
          <a:blipFill>
            <a:blip r:embed="rId3"/>
            <a:tile tx="0" ty="0" sx="100000" sy="100000" flip="none" algn="tl"/>
          </a:blipFill>
          <a:ln w="28575">
            <a:solidFill>
              <a:srgbClr val="9900CC"/>
            </a:solidFill>
          </a:ln>
          <a:scene3d>
            <a:camera prst="orthographicFront"/>
            <a:lightRig rig="threePt" dir="t"/>
          </a:scene3d>
          <a:sp3d>
            <a:bevelT w="114300" prst="artDeco"/>
          </a:sp3d>
        </p:spPr>
        <p:txBody>
          <a:bodyPr wrap="square" rtlCol="0">
            <a:spAutoFit/>
          </a:bodyPr>
          <a:lstStyle/>
          <a:p>
            <a:pPr algn="ctr"/>
            <a:r>
              <a:rPr lang="en-US" sz="3000" b="1" u="sng" dirty="0">
                <a:solidFill>
                  <a:srgbClr val="660066"/>
                </a:solidFill>
              </a:rPr>
              <a:t>the other Jewish festivals</a:t>
            </a:r>
            <a:r>
              <a:rPr lang="en-US" sz="3000" b="1" dirty="0">
                <a:solidFill>
                  <a:srgbClr val="660066"/>
                </a:solidFill>
              </a:rPr>
              <a:t>. </a:t>
            </a:r>
            <a:endParaRPr lang="en-US" sz="3000" dirty="0"/>
          </a:p>
        </p:txBody>
      </p:sp>
      <p:sp>
        <p:nvSpPr>
          <p:cNvPr id="4" name="Slide Number Placeholder 3"/>
          <p:cNvSpPr>
            <a:spLocks noGrp="1"/>
          </p:cNvSpPr>
          <p:nvPr>
            <p:ph type="sldNum" sz="quarter" idx="12"/>
          </p:nvPr>
        </p:nvSpPr>
        <p:spPr>
          <a:xfrm>
            <a:off x="8207836" y="6384017"/>
            <a:ext cx="762000" cy="365125"/>
          </a:xfrm>
        </p:spPr>
        <p:txBody>
          <a:bodyPr/>
          <a:lstStyle/>
          <a:p>
            <a:fld id="{9A7ECC3E-4170-412F-8B33-8063B7BB8A4D}" type="slidenum">
              <a:rPr lang="en-US" b="1" smtClean="0">
                <a:solidFill>
                  <a:schemeClr val="bg1"/>
                </a:solidFill>
              </a:rPr>
              <a:t>22</a:t>
            </a:fld>
            <a:endParaRPr lang="en-US" b="1" dirty="0">
              <a:solidFill>
                <a:schemeClr val="bg1"/>
              </a:solidFill>
            </a:endParaRPr>
          </a:p>
        </p:txBody>
      </p:sp>
    </p:spTree>
    <p:extLst>
      <p:ext uri="{BB962C8B-B14F-4D97-AF65-F5344CB8AC3E}">
        <p14:creationId xmlns:p14="http://schemas.microsoft.com/office/powerpoint/2010/main" val="20527310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2"/>
                                        </p:tgtEl>
                                        <p:attrNameLst>
                                          <p:attrName>style.visibility</p:attrName>
                                        </p:attrNameLst>
                                      </p:cBhvr>
                                      <p:to>
                                        <p:strVal val="visible"/>
                                      </p:to>
                                    </p:set>
                                    <p:anim by="(-#ppt_w*2)" calcmode="lin" valueType="num">
                                      <p:cBhvr rctx="PPT">
                                        <p:cTn id="12" dur="500" autoRev="1" fill="hold">
                                          <p:stCondLst>
                                            <p:cond delay="0"/>
                                          </p:stCondLst>
                                        </p:cTn>
                                        <p:tgtEl>
                                          <p:spTgt spid="2"/>
                                        </p:tgtEl>
                                        <p:attrNameLst>
                                          <p:attrName>ppt_w</p:attrName>
                                        </p:attrNameLst>
                                      </p:cBhvr>
                                    </p:anim>
                                    <p:anim by="(#ppt_w*0.50)" calcmode="lin" valueType="num">
                                      <p:cBhvr>
                                        <p:cTn id="13" dur="500" decel="50000" autoRev="1" fill="hold">
                                          <p:stCondLst>
                                            <p:cond delay="0"/>
                                          </p:stCondLst>
                                        </p:cTn>
                                        <p:tgtEl>
                                          <p:spTgt spid="2"/>
                                        </p:tgtEl>
                                        <p:attrNameLst>
                                          <p:attrName>ppt_x</p:attrName>
                                        </p:attrNameLst>
                                      </p:cBhvr>
                                    </p:anim>
                                    <p:anim from="(-#ppt_h/2)" to="(#ppt_y)" calcmode="lin" valueType="num">
                                      <p:cBhvr>
                                        <p:cTn id="14" dur="1000" fill="hold">
                                          <p:stCondLst>
                                            <p:cond delay="0"/>
                                          </p:stCondLst>
                                        </p:cTn>
                                        <p:tgtEl>
                                          <p:spTgt spid="2"/>
                                        </p:tgtEl>
                                        <p:attrNameLst>
                                          <p:attrName>ppt_y</p:attrName>
                                        </p:attrNameLst>
                                      </p:cBhvr>
                                    </p:anim>
                                    <p:animRot by="21600000">
                                      <p:cBhvr>
                                        <p:cTn id="15" dur="1000" fill="hold">
                                          <p:stCondLst>
                                            <p:cond delay="0"/>
                                          </p:stCondLst>
                                        </p:cTn>
                                        <p:tgtEl>
                                          <p:spTgt spid="2"/>
                                        </p:tgtEl>
                                        <p:attrNameLst>
                                          <p:attrName>r</p:attrName>
                                        </p:attrNameLst>
                                      </p:cBhvr>
                                    </p:animRot>
                                  </p:childTnLst>
                                </p:cTn>
                              </p:par>
                            </p:childTnLst>
                          </p:cTn>
                        </p:par>
                        <p:par>
                          <p:cTn id="16" fill="hold">
                            <p:stCondLst>
                              <p:cond delay="12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3"/>
                                        </p:tgtEl>
                                        <p:attrNameLst>
                                          <p:attrName>ppt_y</p:attrName>
                                        </p:attrNameLst>
                                      </p:cBhvr>
                                      <p:tavLst>
                                        <p:tav tm="0">
                                          <p:val>
                                            <p:strVal val="#ppt_y"/>
                                          </p:val>
                                        </p:tav>
                                        <p:tav tm="100000">
                                          <p:val>
                                            <p:strVal val="#ppt_y"/>
                                          </p:val>
                                        </p:tav>
                                      </p:tavLst>
                                    </p:anim>
                                    <p:anim calcmode="lin" valueType="num">
                                      <p:cBhvr>
                                        <p:cTn id="21"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 calcmode="lin" valueType="num">
                                      <p:cBhvr>
                                        <p:cTn id="28"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9"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30" dur="500"/>
                                        <p:tgtEl>
                                          <p:spTgt spid="6">
                                            <p:txEl>
                                              <p:pRg st="1" end="1"/>
                                            </p:txEl>
                                          </p:spTgt>
                                        </p:tgtEl>
                                      </p:cBhvr>
                                    </p:animEffect>
                                  </p:childTnLst>
                                </p:cTn>
                              </p:par>
                              <p:par>
                                <p:cTn id="31" presetID="53" presetClass="entr" presetSubtype="16" fill="hold" nodeType="with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 calcmode="lin" valueType="num">
                                      <p:cBhvr>
                                        <p:cTn id="33"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34"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3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6" name="Subtitle 2"/>
          <p:cNvSpPr>
            <a:spLocks noGrp="1"/>
          </p:cNvSpPr>
          <p:nvPr>
            <p:ph type="subTitle" idx="1"/>
          </p:nvPr>
        </p:nvSpPr>
        <p:spPr>
          <a:xfrm>
            <a:off x="375557" y="1436919"/>
            <a:ext cx="8365673" cy="4844144"/>
          </a:xfrm>
          <a:solidFill>
            <a:srgbClr val="FFFFCC"/>
          </a:solidFill>
          <a:ln w="57150">
            <a:solidFill>
              <a:srgbClr val="663300"/>
            </a:solidFill>
          </a:ln>
          <a:scene3d>
            <a:camera prst="orthographicFront"/>
            <a:lightRig rig="threePt" dir="t"/>
          </a:scene3d>
          <a:sp3d>
            <a:bevelT w="114300" prst="artDeco"/>
          </a:sp3d>
        </p:spPr>
        <p:txBody>
          <a:bodyPr lIns="182880" tIns="91440">
            <a:normAutofit/>
          </a:bodyPr>
          <a:lstStyle/>
          <a:p>
            <a:pPr algn="l">
              <a:spcBef>
                <a:spcPts val="0"/>
              </a:spcBef>
              <a:spcAft>
                <a:spcPts val="1800"/>
              </a:spcAft>
            </a:pPr>
            <a:r>
              <a:rPr lang="en-US" b="1" dirty="0">
                <a:solidFill>
                  <a:schemeClr val="accent6">
                    <a:lumMod val="75000"/>
                  </a:schemeClr>
                </a:solidFill>
              </a:rPr>
              <a:t>When doing research online for this study, I found the following article that is speaking to Seventh-day Adventists, in particular.</a:t>
            </a:r>
          </a:p>
          <a:p>
            <a:pPr algn="l">
              <a:spcBef>
                <a:spcPts val="0"/>
              </a:spcBef>
              <a:spcAft>
                <a:spcPts val="1800"/>
              </a:spcAft>
            </a:pPr>
            <a:r>
              <a:rPr lang="en-US" b="1" dirty="0">
                <a:solidFill>
                  <a:schemeClr val="accent6">
                    <a:lumMod val="75000"/>
                  </a:schemeClr>
                </a:solidFill>
              </a:rPr>
              <a:t>However, keep in mind — this article could just as well be addressed to any Sabbath-keeper who currently keeps the Seventh-day </a:t>
            </a:r>
            <a:r>
              <a:rPr lang="en-US" b="1" dirty="0">
                <a:solidFill>
                  <a:srgbClr val="0070C0"/>
                </a:solidFill>
              </a:rPr>
              <a:t>Sabbath,</a:t>
            </a:r>
            <a:r>
              <a:rPr lang="en-US" b="1" dirty="0">
                <a:solidFill>
                  <a:schemeClr val="accent6">
                    <a:lumMod val="75000"/>
                  </a:schemeClr>
                </a:solidFill>
              </a:rPr>
              <a:t> but does not recognize and accept the seven annual </a:t>
            </a:r>
            <a:r>
              <a:rPr lang="en-US" b="1" dirty="0">
                <a:solidFill>
                  <a:srgbClr val="CC00CC"/>
                </a:solidFill>
              </a:rPr>
              <a:t>set-apart, </a:t>
            </a:r>
            <a:r>
              <a:rPr lang="en-US" b="1" dirty="0">
                <a:solidFill>
                  <a:srgbClr val="FF3399"/>
                </a:solidFill>
              </a:rPr>
              <a:t>appointed times </a:t>
            </a:r>
            <a:r>
              <a:rPr lang="en-US" b="1" dirty="0">
                <a:solidFill>
                  <a:schemeClr val="accent6">
                    <a:lumMod val="75000"/>
                  </a:schemeClr>
                </a:solidFill>
              </a:rPr>
              <a:t>(</a:t>
            </a:r>
            <a:r>
              <a:rPr lang="en-US" b="1" dirty="0">
                <a:solidFill>
                  <a:srgbClr val="0070C0"/>
                </a:solidFill>
              </a:rPr>
              <a:t>Sabbaths</a:t>
            </a:r>
            <a:r>
              <a:rPr lang="en-US" b="1" dirty="0">
                <a:solidFill>
                  <a:schemeClr val="accent6">
                    <a:lumMod val="75000"/>
                  </a:schemeClr>
                </a:solidFill>
              </a:rPr>
              <a:t>) that </a:t>
            </a:r>
            <a:r>
              <a:rPr lang="en-US" b="1" dirty="0">
                <a:solidFill>
                  <a:srgbClr val="0000CC"/>
                </a:solidFill>
                <a:effectLst>
                  <a:outerShdw blurRad="38100" dist="38100" dir="2700000" algn="tl">
                    <a:srgbClr val="000000">
                      <a:alpha val="43137"/>
                    </a:srgbClr>
                  </a:outerShdw>
                </a:effectLst>
              </a:rPr>
              <a:t>Yahuah</a:t>
            </a:r>
            <a:r>
              <a:rPr lang="en-US" b="1" dirty="0">
                <a:solidFill>
                  <a:srgbClr val="0000CC"/>
                </a:solidFill>
              </a:rPr>
              <a:t> </a:t>
            </a:r>
            <a:r>
              <a:rPr lang="en-US" b="1" dirty="0">
                <a:solidFill>
                  <a:schemeClr val="accent6">
                    <a:lumMod val="75000"/>
                  </a:schemeClr>
                </a:solidFill>
              </a:rPr>
              <a:t>made as an </a:t>
            </a:r>
            <a:r>
              <a:rPr lang="en-US" b="1" dirty="0">
                <a:solidFill>
                  <a:srgbClr val="663300"/>
                </a:solidFill>
                <a:effectLst>
                  <a:outerShdw blurRad="38100" dist="38100" dir="2700000" algn="tl">
                    <a:srgbClr val="000000">
                      <a:alpha val="43137"/>
                    </a:srgbClr>
                  </a:outerShdw>
                </a:effectLst>
              </a:rPr>
              <a:t>Everlasting Covenant </a:t>
            </a:r>
            <a:r>
              <a:rPr lang="en-US" b="1" dirty="0">
                <a:solidFill>
                  <a:schemeClr val="accent6">
                    <a:lumMod val="75000"/>
                  </a:schemeClr>
                </a:solidFill>
              </a:rPr>
              <a:t>with His people.</a:t>
            </a:r>
          </a:p>
        </p:txBody>
      </p:sp>
      <p:sp>
        <p:nvSpPr>
          <p:cNvPr id="7" name="Title 1"/>
          <p:cNvSpPr txBox="1">
            <a:spLocks/>
          </p:cNvSpPr>
          <p:nvPr/>
        </p:nvSpPr>
        <p:spPr>
          <a:xfrm>
            <a:off x="1600200" y="228600"/>
            <a:ext cx="5791200" cy="838200"/>
          </a:xfrm>
          <a:prstGeom prst="rect">
            <a:avLst/>
          </a:prstGeom>
          <a:blipFill>
            <a:blip r:embed="rId2"/>
            <a:tile tx="0" ty="0" sx="100000" sy="100000" flip="none" algn="tl"/>
          </a:blipFill>
          <a:ln w="57150">
            <a:solidFill>
              <a:srgbClr val="FFFFCC"/>
            </a:solidFill>
          </a:ln>
          <a:scene3d>
            <a:camera prst="orthographicFront"/>
            <a:lightRig rig="soft" dir="t">
              <a:rot lat="0" lon="0" rev="17220000"/>
            </a:lightRig>
          </a:scene3d>
          <a:sp3d>
            <a:bevelT w="152400" h="50800" prst="softRound"/>
          </a:sp3d>
        </p:spPr>
        <p:txBody>
          <a:bodyPr vert="horz" lIns="45720" tIns="0" rIns="45720" bIns="0" anchor="ctr">
            <a:norm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r>
              <a:rPr lang="en-US" dirty="0">
                <a:solidFill>
                  <a:srgbClr val="FFFFCC"/>
                </a:solidFill>
              </a:rPr>
              <a:t>Online Article </a:t>
            </a:r>
          </a:p>
        </p:txBody>
      </p:sp>
      <p:sp>
        <p:nvSpPr>
          <p:cNvPr id="4" name="Slide Number Placeholder 3"/>
          <p:cNvSpPr>
            <a:spLocks noGrp="1"/>
          </p:cNvSpPr>
          <p:nvPr>
            <p:ph type="sldNum" sz="quarter" idx="12"/>
          </p:nvPr>
        </p:nvSpPr>
        <p:spPr>
          <a:xfrm>
            <a:off x="8207832" y="6362243"/>
            <a:ext cx="762000" cy="365125"/>
          </a:xfrm>
        </p:spPr>
        <p:txBody>
          <a:bodyPr/>
          <a:lstStyle/>
          <a:p>
            <a:fld id="{9A7ECC3E-4170-412F-8B33-8063B7BB8A4D}" type="slidenum">
              <a:rPr lang="en-US" b="1" smtClean="0">
                <a:solidFill>
                  <a:schemeClr val="bg1"/>
                </a:solidFill>
              </a:rPr>
              <a:t>23</a:t>
            </a:fld>
            <a:endParaRPr lang="en-US" b="1" dirty="0">
              <a:solidFill>
                <a:schemeClr val="bg1"/>
              </a:solidFill>
            </a:endParaRPr>
          </a:p>
        </p:txBody>
      </p:sp>
    </p:spTree>
    <p:extLst>
      <p:ext uri="{BB962C8B-B14F-4D97-AF65-F5344CB8AC3E}">
        <p14:creationId xmlns:p14="http://schemas.microsoft.com/office/powerpoint/2010/main" val="134068752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p:cTn id="7"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6" name="Subtitle 2"/>
          <p:cNvSpPr>
            <a:spLocks noGrp="1"/>
          </p:cNvSpPr>
          <p:nvPr>
            <p:ph type="subTitle" idx="1"/>
          </p:nvPr>
        </p:nvSpPr>
        <p:spPr>
          <a:xfrm>
            <a:off x="310241" y="1426033"/>
            <a:ext cx="8452757" cy="5094515"/>
          </a:xfrm>
          <a:solidFill>
            <a:srgbClr val="FFFFCC"/>
          </a:solidFill>
          <a:ln w="57150">
            <a:solidFill>
              <a:srgbClr val="663300"/>
            </a:solidFill>
          </a:ln>
          <a:scene3d>
            <a:camera prst="orthographicFront"/>
            <a:lightRig rig="threePt" dir="t"/>
          </a:scene3d>
          <a:sp3d>
            <a:bevelT prst="slope"/>
          </a:sp3d>
        </p:spPr>
        <p:txBody>
          <a:bodyPr lIns="182880" tIns="182880">
            <a:normAutofit/>
          </a:bodyPr>
          <a:lstStyle/>
          <a:p>
            <a:pPr algn="l">
              <a:spcBef>
                <a:spcPts val="0"/>
              </a:spcBef>
              <a:spcAft>
                <a:spcPts val="1800"/>
              </a:spcAft>
            </a:pPr>
            <a:r>
              <a:rPr lang="en-US" dirty="0">
                <a:solidFill>
                  <a:schemeClr val="bg1"/>
                </a:solidFill>
              </a:rPr>
              <a:t>“The SDA church is proud when the Roman Catholic Church points to Adventists as following the true Bible weekly Sabbath, when the Catholic Church criticizes Protestants. The SDA church will be quite surprised when the other shoe drops. One day the RCC will remind Adventists it also changed the Jewish festivals (the true Bible yearly Sabbaths). Those Adventists who have taught the observance of the RCC pagan holidays and spoken against God's yearly Sabbaths will face a dilemma and their hypocrisy will be exposed.</a:t>
            </a:r>
          </a:p>
        </p:txBody>
      </p:sp>
      <p:sp>
        <p:nvSpPr>
          <p:cNvPr id="7" name="Title 1"/>
          <p:cNvSpPr txBox="1">
            <a:spLocks/>
          </p:cNvSpPr>
          <p:nvPr/>
        </p:nvSpPr>
        <p:spPr>
          <a:xfrm>
            <a:off x="1600200" y="293916"/>
            <a:ext cx="5791200" cy="838200"/>
          </a:xfrm>
          <a:prstGeom prst="rect">
            <a:avLst/>
          </a:prstGeom>
          <a:blipFill>
            <a:blip r:embed="rId2"/>
            <a:tile tx="0" ty="0" sx="100000" sy="100000" flip="none" algn="tl"/>
          </a:blipFill>
          <a:ln w="57150">
            <a:solidFill>
              <a:srgbClr val="FFFFCC"/>
            </a:solidFill>
          </a:ln>
          <a:scene3d>
            <a:camera prst="orthographicFront"/>
            <a:lightRig rig="soft" dir="t">
              <a:rot lat="0" lon="0" rev="17220000"/>
            </a:lightRig>
          </a:scene3d>
          <a:sp3d>
            <a:bevelT w="152400" h="50800" prst="softRound"/>
          </a:sp3d>
        </p:spPr>
        <p:txBody>
          <a:bodyPr vert="horz" lIns="45720" tIns="0" rIns="45720" bIns="0" anchor="ctr">
            <a:norm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r>
              <a:rPr lang="en-US" dirty="0">
                <a:solidFill>
                  <a:srgbClr val="FFFFCC"/>
                </a:solidFill>
              </a:rPr>
              <a:t>Online Article </a:t>
            </a:r>
          </a:p>
        </p:txBody>
      </p:sp>
      <p:sp>
        <p:nvSpPr>
          <p:cNvPr id="4" name="Slide Number Placeholder 3"/>
          <p:cNvSpPr>
            <a:spLocks noGrp="1"/>
          </p:cNvSpPr>
          <p:nvPr>
            <p:ph type="sldNum" sz="quarter" idx="12"/>
          </p:nvPr>
        </p:nvSpPr>
        <p:spPr>
          <a:xfrm>
            <a:off x="7805066" y="6046562"/>
            <a:ext cx="762000" cy="365125"/>
          </a:xfrm>
        </p:spPr>
        <p:txBody>
          <a:bodyPr/>
          <a:lstStyle/>
          <a:p>
            <a:fld id="{9A7ECC3E-4170-412F-8B33-8063B7BB8A4D}" type="slidenum">
              <a:rPr lang="en-US" b="1" smtClean="0">
                <a:solidFill>
                  <a:schemeClr val="bg1"/>
                </a:solidFill>
              </a:rPr>
              <a:t>24</a:t>
            </a:fld>
            <a:endParaRPr lang="en-US" b="1" dirty="0">
              <a:solidFill>
                <a:schemeClr val="bg1"/>
              </a:solidFill>
            </a:endParaRPr>
          </a:p>
        </p:txBody>
      </p:sp>
    </p:spTree>
    <p:extLst>
      <p:ext uri="{BB962C8B-B14F-4D97-AF65-F5344CB8AC3E}">
        <p14:creationId xmlns:p14="http://schemas.microsoft.com/office/powerpoint/2010/main" val="205260420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6" name="Subtitle 2"/>
          <p:cNvSpPr>
            <a:spLocks noGrp="1"/>
          </p:cNvSpPr>
          <p:nvPr>
            <p:ph type="subTitle" idx="1"/>
          </p:nvPr>
        </p:nvSpPr>
        <p:spPr>
          <a:xfrm>
            <a:off x="381000" y="1219200"/>
            <a:ext cx="8305800" cy="5410200"/>
          </a:xfrm>
          <a:solidFill>
            <a:srgbClr val="FFFFCC"/>
          </a:solidFill>
          <a:ln w="57150">
            <a:solidFill>
              <a:srgbClr val="663300"/>
            </a:solidFill>
          </a:ln>
          <a:scene3d>
            <a:camera prst="orthographicFront"/>
            <a:lightRig rig="threePt" dir="t"/>
          </a:scene3d>
          <a:sp3d>
            <a:bevelT prst="slope"/>
          </a:sp3d>
        </p:spPr>
        <p:txBody>
          <a:bodyPr lIns="182880" tIns="91440">
            <a:normAutofit/>
          </a:bodyPr>
          <a:lstStyle/>
          <a:p>
            <a:pPr algn="l">
              <a:spcBef>
                <a:spcPts val="0"/>
              </a:spcBef>
              <a:spcAft>
                <a:spcPts val="1800"/>
              </a:spcAft>
            </a:pPr>
            <a:r>
              <a:rPr lang="en-US" dirty="0">
                <a:solidFill>
                  <a:schemeClr val="bg1"/>
                </a:solidFill>
              </a:rPr>
              <a:t>“Seventh-day Adventists upholding the weekly Sabbath love to quote from Bishop T. Enright. They do not accurately quote the following letter from T. Enright </a:t>
            </a:r>
            <a:r>
              <a:rPr lang="en-US" dirty="0" err="1">
                <a:solidFill>
                  <a:schemeClr val="bg1"/>
                </a:solidFill>
              </a:rPr>
              <a:t>CssR</a:t>
            </a:r>
            <a:r>
              <a:rPr lang="en-US" dirty="0">
                <a:solidFill>
                  <a:schemeClr val="bg1"/>
                </a:solidFill>
              </a:rPr>
              <a:t>, Bishop of St. </a:t>
            </a:r>
            <a:r>
              <a:rPr lang="en-US" dirty="0" err="1">
                <a:solidFill>
                  <a:schemeClr val="bg1"/>
                </a:solidFill>
              </a:rPr>
              <a:t>Alphonsus</a:t>
            </a:r>
            <a:r>
              <a:rPr lang="en-US" dirty="0">
                <a:solidFill>
                  <a:schemeClr val="bg1"/>
                </a:solidFill>
              </a:rPr>
              <a:t> Church, St. Louis, Missouri, June, 1905.</a:t>
            </a:r>
          </a:p>
          <a:p>
            <a:pPr>
              <a:spcBef>
                <a:spcPts val="0"/>
              </a:spcBef>
              <a:spcAft>
                <a:spcPts val="1800"/>
              </a:spcAft>
            </a:pPr>
            <a:r>
              <a:rPr lang="en-US" b="1" dirty="0">
                <a:solidFill>
                  <a:schemeClr val="accent6">
                    <a:lumMod val="50000"/>
                  </a:schemeClr>
                </a:solidFill>
              </a:rPr>
              <a:t>[The letter I read above was quoted at this point] </a:t>
            </a:r>
          </a:p>
          <a:p>
            <a:pPr algn="l">
              <a:spcBef>
                <a:spcPts val="0"/>
              </a:spcBef>
              <a:spcAft>
                <a:spcPts val="1800"/>
              </a:spcAft>
            </a:pPr>
            <a:r>
              <a:rPr lang="en-US" dirty="0">
                <a:solidFill>
                  <a:schemeClr val="bg1"/>
                </a:solidFill>
              </a:rPr>
              <a:t>“What is usually quoted is ‘The Catholic Church abolished the Sabbath’. If this letter is fully quoted, Bishop Enright stated, ‘The Catholic Church abolished not only the Sabbath, but all the other Jewish festivals.’ What an amazing statement!</a:t>
            </a:r>
          </a:p>
        </p:txBody>
      </p:sp>
      <p:sp>
        <p:nvSpPr>
          <p:cNvPr id="7" name="Title 1"/>
          <p:cNvSpPr txBox="1">
            <a:spLocks/>
          </p:cNvSpPr>
          <p:nvPr/>
        </p:nvSpPr>
        <p:spPr>
          <a:xfrm>
            <a:off x="1752600" y="228600"/>
            <a:ext cx="5562600" cy="838200"/>
          </a:xfrm>
          <a:prstGeom prst="rect">
            <a:avLst/>
          </a:prstGeom>
          <a:blipFill>
            <a:blip r:embed="rId2"/>
            <a:tile tx="0" ty="0" sx="100000" sy="100000" flip="none" algn="tl"/>
          </a:blipFill>
          <a:ln w="57150">
            <a:solidFill>
              <a:srgbClr val="FFFFCC"/>
            </a:solidFill>
          </a:ln>
          <a:scene3d>
            <a:camera prst="orthographicFront"/>
            <a:lightRig rig="soft" dir="t">
              <a:rot lat="0" lon="0" rev="17220000"/>
            </a:lightRig>
          </a:scene3d>
          <a:sp3d>
            <a:bevelT w="152400" h="50800" prst="softRound"/>
          </a:sp3d>
        </p:spPr>
        <p:txBody>
          <a:bodyPr vert="horz" lIns="45720" tIns="0" rIns="45720" bIns="0" anchor="ctr">
            <a:norm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r>
              <a:rPr lang="en-US" dirty="0">
                <a:solidFill>
                  <a:srgbClr val="FFFFCC"/>
                </a:solidFill>
              </a:rPr>
              <a:t>Online Article </a:t>
            </a:r>
          </a:p>
        </p:txBody>
      </p:sp>
      <p:sp>
        <p:nvSpPr>
          <p:cNvPr id="4" name="Slide Number Placeholder 3"/>
          <p:cNvSpPr>
            <a:spLocks noGrp="1"/>
          </p:cNvSpPr>
          <p:nvPr>
            <p:ph type="sldNum" sz="quarter" idx="12"/>
          </p:nvPr>
        </p:nvSpPr>
        <p:spPr>
          <a:xfrm>
            <a:off x="8207836" y="6384017"/>
            <a:ext cx="762000" cy="365125"/>
          </a:xfrm>
        </p:spPr>
        <p:txBody>
          <a:bodyPr/>
          <a:lstStyle/>
          <a:p>
            <a:fld id="{9A7ECC3E-4170-412F-8B33-8063B7BB8A4D}" type="slidenum">
              <a:rPr lang="en-US" b="1" smtClean="0">
                <a:solidFill>
                  <a:schemeClr val="bg1"/>
                </a:solidFill>
              </a:rPr>
              <a:t>25</a:t>
            </a:fld>
            <a:endParaRPr lang="en-US" b="1" dirty="0">
              <a:solidFill>
                <a:schemeClr val="bg1"/>
              </a:solidFill>
            </a:endParaRPr>
          </a:p>
        </p:txBody>
      </p:sp>
    </p:spTree>
    <p:extLst>
      <p:ext uri="{BB962C8B-B14F-4D97-AF65-F5344CB8AC3E}">
        <p14:creationId xmlns:p14="http://schemas.microsoft.com/office/powerpoint/2010/main" val="212269908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barn(inVertical)">
                                      <p:cBhvr>
                                        <p:cTn id="14" dur="500"/>
                                        <p:tgtEl>
                                          <p:spTgt spid="6">
                                            <p:txEl>
                                              <p:pRg st="1" end="1"/>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6" name="Subtitle 2"/>
          <p:cNvSpPr>
            <a:spLocks noGrp="1"/>
          </p:cNvSpPr>
          <p:nvPr>
            <p:ph type="subTitle" idx="1"/>
          </p:nvPr>
        </p:nvSpPr>
        <p:spPr>
          <a:xfrm>
            <a:off x="381000" y="881743"/>
            <a:ext cx="8305800" cy="5889171"/>
          </a:xfrm>
          <a:solidFill>
            <a:srgbClr val="FFFFCC"/>
          </a:solidFill>
          <a:ln w="57150">
            <a:solidFill>
              <a:srgbClr val="663300"/>
            </a:solidFill>
          </a:ln>
          <a:scene3d>
            <a:camera prst="orthographicFront"/>
            <a:lightRig rig="threePt" dir="t"/>
          </a:scene3d>
          <a:sp3d>
            <a:bevelT prst="slope"/>
          </a:sp3d>
        </p:spPr>
        <p:txBody>
          <a:bodyPr lIns="182880" tIns="91440">
            <a:normAutofit fontScale="92500"/>
          </a:bodyPr>
          <a:lstStyle/>
          <a:p>
            <a:pPr algn="l">
              <a:spcBef>
                <a:spcPts val="0"/>
              </a:spcBef>
              <a:spcAft>
                <a:spcPts val="1800"/>
              </a:spcAft>
            </a:pPr>
            <a:r>
              <a:rPr lang="en-US" dirty="0">
                <a:solidFill>
                  <a:schemeClr val="bg1"/>
                </a:solidFill>
              </a:rPr>
              <a:t>“The church will soon face a realization. The weekly Sabbath and the yearly Sabbaths are inextricably joined together. When the church is confronted with this glaring contradiction to their teaching and practice, there will be three choices. </a:t>
            </a:r>
          </a:p>
          <a:p>
            <a:pPr algn="l">
              <a:spcBef>
                <a:spcPts val="0"/>
              </a:spcBef>
              <a:spcAft>
                <a:spcPts val="1800"/>
              </a:spcAft>
            </a:pPr>
            <a:r>
              <a:rPr lang="en-US" dirty="0">
                <a:solidFill>
                  <a:schemeClr val="bg1"/>
                </a:solidFill>
              </a:rPr>
              <a:t>“1. They can continue to keep their heads in the sand and ignore the situation. This will become increasingly difficult and </a:t>
            </a:r>
            <a:r>
              <a:rPr lang="en-US" dirty="0" err="1">
                <a:solidFill>
                  <a:schemeClr val="bg1"/>
                </a:solidFill>
              </a:rPr>
              <a:t>embarassing</a:t>
            </a:r>
            <a:r>
              <a:rPr lang="en-US" dirty="0">
                <a:solidFill>
                  <a:schemeClr val="bg1"/>
                </a:solidFill>
              </a:rPr>
              <a:t> </a:t>
            </a:r>
            <a:r>
              <a:rPr lang="en-US" sz="2400" b="1" dirty="0">
                <a:solidFill>
                  <a:schemeClr val="accent6">
                    <a:lumMod val="50000"/>
                  </a:schemeClr>
                </a:solidFill>
              </a:rPr>
              <a:t>[sic] </a:t>
            </a:r>
            <a:r>
              <a:rPr lang="en-US" dirty="0">
                <a:solidFill>
                  <a:schemeClr val="bg1"/>
                </a:solidFill>
              </a:rPr>
              <a:t>in the time of trouble as persecution increases. </a:t>
            </a:r>
          </a:p>
          <a:p>
            <a:pPr algn="l">
              <a:spcBef>
                <a:spcPts val="0"/>
              </a:spcBef>
              <a:spcAft>
                <a:spcPts val="1800"/>
              </a:spcAft>
            </a:pPr>
            <a:r>
              <a:rPr lang="en-US" dirty="0">
                <a:solidFill>
                  <a:schemeClr val="bg1"/>
                </a:solidFill>
              </a:rPr>
              <a:t>“2. They can correct their hypocrisy and contradiction by embracing all of God's Law. This will require them to admit they have been wrong. I am afraid pride will keep many from admitting they were ever wrong.  </a:t>
            </a:r>
          </a:p>
        </p:txBody>
      </p:sp>
      <p:sp>
        <p:nvSpPr>
          <p:cNvPr id="5" name="Title 1"/>
          <p:cNvSpPr txBox="1">
            <a:spLocks/>
          </p:cNvSpPr>
          <p:nvPr/>
        </p:nvSpPr>
        <p:spPr>
          <a:xfrm>
            <a:off x="1676400" y="21772"/>
            <a:ext cx="5638800" cy="838200"/>
          </a:xfrm>
          <a:prstGeom prst="rect">
            <a:avLst/>
          </a:prstGeom>
          <a:blipFill>
            <a:blip r:embed="rId2"/>
            <a:tile tx="0" ty="0" sx="100000" sy="100000" flip="none" algn="tl"/>
          </a:blipFill>
          <a:ln w="57150">
            <a:solidFill>
              <a:srgbClr val="FFFFCC"/>
            </a:solidFill>
          </a:ln>
          <a:scene3d>
            <a:camera prst="orthographicFront"/>
            <a:lightRig rig="soft" dir="t">
              <a:rot lat="0" lon="0" rev="17220000"/>
            </a:lightRig>
          </a:scene3d>
          <a:sp3d>
            <a:bevelT w="152400" h="50800" prst="softRound"/>
          </a:sp3d>
        </p:spPr>
        <p:txBody>
          <a:bodyPr vert="horz" lIns="45720" tIns="0" rIns="45720" bIns="0" anchor="ctr">
            <a:norm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r>
              <a:rPr lang="en-US" dirty="0">
                <a:solidFill>
                  <a:srgbClr val="FFFFCC"/>
                </a:solidFill>
              </a:rPr>
              <a:t>Online Article </a:t>
            </a:r>
          </a:p>
        </p:txBody>
      </p:sp>
      <p:sp>
        <p:nvSpPr>
          <p:cNvPr id="4" name="Slide Number Placeholder 3"/>
          <p:cNvSpPr>
            <a:spLocks noGrp="1"/>
          </p:cNvSpPr>
          <p:nvPr>
            <p:ph type="sldNum" sz="quarter" idx="12"/>
          </p:nvPr>
        </p:nvSpPr>
        <p:spPr>
          <a:xfrm>
            <a:off x="7805057" y="6286047"/>
            <a:ext cx="762000" cy="365125"/>
          </a:xfrm>
        </p:spPr>
        <p:txBody>
          <a:bodyPr/>
          <a:lstStyle/>
          <a:p>
            <a:fld id="{9A7ECC3E-4170-412F-8B33-8063B7BB8A4D}" type="slidenum">
              <a:rPr lang="en-US" b="1" smtClean="0">
                <a:solidFill>
                  <a:schemeClr val="bg1"/>
                </a:solidFill>
              </a:rPr>
              <a:t>26</a:t>
            </a:fld>
            <a:endParaRPr lang="en-US" b="1" dirty="0">
              <a:solidFill>
                <a:schemeClr val="bg1"/>
              </a:solidFill>
            </a:endParaRPr>
          </a:p>
        </p:txBody>
      </p:sp>
    </p:spTree>
    <p:extLst>
      <p:ext uri="{BB962C8B-B14F-4D97-AF65-F5344CB8AC3E}">
        <p14:creationId xmlns:p14="http://schemas.microsoft.com/office/powerpoint/2010/main" val="8686094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down)">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1000"/>
                                        <p:tgtEl>
                                          <p:spTgt spid="6">
                                            <p:txEl>
                                              <p:pRg st="2" end="2"/>
                                            </p:txEl>
                                          </p:spTgt>
                                        </p:tgtEl>
                                      </p:cBhvr>
                                    </p:animEffect>
                                    <p:anim calcmode="lin" valueType="num">
                                      <p:cBhvr>
                                        <p:cTn id="1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6" name="Subtitle 2"/>
          <p:cNvSpPr>
            <a:spLocks noGrp="1"/>
          </p:cNvSpPr>
          <p:nvPr>
            <p:ph type="subTitle" idx="1"/>
          </p:nvPr>
        </p:nvSpPr>
        <p:spPr>
          <a:xfrm>
            <a:off x="381000" y="859974"/>
            <a:ext cx="8305800" cy="5943600"/>
          </a:xfrm>
          <a:solidFill>
            <a:srgbClr val="FFFFCC"/>
          </a:solidFill>
          <a:ln w="57150">
            <a:solidFill>
              <a:srgbClr val="663300"/>
            </a:solidFill>
          </a:ln>
          <a:scene3d>
            <a:camera prst="orthographicFront"/>
            <a:lightRig rig="threePt" dir="t"/>
          </a:scene3d>
          <a:sp3d>
            <a:bevelT prst="slope"/>
          </a:sp3d>
        </p:spPr>
        <p:txBody>
          <a:bodyPr lIns="182880" tIns="91440">
            <a:normAutofit/>
          </a:bodyPr>
          <a:lstStyle/>
          <a:p>
            <a:pPr algn="l">
              <a:spcBef>
                <a:spcPts val="0"/>
              </a:spcBef>
              <a:spcAft>
                <a:spcPts val="1800"/>
              </a:spcAft>
            </a:pPr>
            <a:r>
              <a:rPr lang="en-US" dirty="0">
                <a:solidFill>
                  <a:schemeClr val="bg1"/>
                </a:solidFill>
              </a:rPr>
              <a:t>“3. They can submit to the pressure and recant the truth and decide they were wrong about the Sabbath. Many former Sabbathkeepers have already done this. Those who have not studied truth for themselves will easily become confused when confronted by their hypocrisy, the glaring contradictions and join with the Catholic Church.</a:t>
            </a:r>
          </a:p>
          <a:p>
            <a:pPr algn="l">
              <a:spcBef>
                <a:spcPts val="0"/>
              </a:spcBef>
              <a:spcAft>
                <a:spcPts val="1800"/>
              </a:spcAft>
            </a:pPr>
            <a:r>
              <a:rPr lang="en-US" dirty="0">
                <a:solidFill>
                  <a:schemeClr val="bg1"/>
                </a:solidFill>
              </a:rPr>
              <a:t>“In the coming time of trouble the church as an organization will fall. The true church of those who believe and follow all of God's truth will go on. Time is short and the coming persecution will be very intense. There will probably never be a new organization created. </a:t>
            </a:r>
          </a:p>
        </p:txBody>
      </p:sp>
      <p:sp>
        <p:nvSpPr>
          <p:cNvPr id="5" name="Title 1"/>
          <p:cNvSpPr txBox="1">
            <a:spLocks/>
          </p:cNvSpPr>
          <p:nvPr/>
        </p:nvSpPr>
        <p:spPr>
          <a:xfrm>
            <a:off x="1676400" y="0"/>
            <a:ext cx="5638800" cy="838200"/>
          </a:xfrm>
          <a:prstGeom prst="rect">
            <a:avLst/>
          </a:prstGeom>
          <a:blipFill>
            <a:blip r:embed="rId2"/>
            <a:tile tx="0" ty="0" sx="100000" sy="100000" flip="none" algn="tl"/>
          </a:blipFill>
          <a:ln w="57150">
            <a:solidFill>
              <a:srgbClr val="FFFFCC"/>
            </a:solidFill>
          </a:ln>
          <a:scene3d>
            <a:camera prst="orthographicFront"/>
            <a:lightRig rig="soft" dir="t">
              <a:rot lat="0" lon="0" rev="17220000"/>
            </a:lightRig>
          </a:scene3d>
          <a:sp3d>
            <a:bevelT w="152400" h="50800" prst="softRound"/>
          </a:sp3d>
        </p:spPr>
        <p:txBody>
          <a:bodyPr vert="horz" lIns="45720" tIns="0" rIns="45720" bIns="0" anchor="ctr">
            <a:norm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r>
              <a:rPr lang="en-US" dirty="0">
                <a:solidFill>
                  <a:srgbClr val="FFFFCC"/>
                </a:solidFill>
              </a:rPr>
              <a:t>Online Article </a:t>
            </a:r>
          </a:p>
        </p:txBody>
      </p:sp>
      <p:sp>
        <p:nvSpPr>
          <p:cNvPr id="4" name="Slide Number Placeholder 3"/>
          <p:cNvSpPr>
            <a:spLocks noGrp="1"/>
          </p:cNvSpPr>
          <p:nvPr>
            <p:ph type="sldNum" sz="quarter" idx="12"/>
          </p:nvPr>
        </p:nvSpPr>
        <p:spPr>
          <a:xfrm>
            <a:off x="7794174" y="6324604"/>
            <a:ext cx="762000" cy="365125"/>
          </a:xfrm>
        </p:spPr>
        <p:txBody>
          <a:bodyPr/>
          <a:lstStyle/>
          <a:p>
            <a:fld id="{9A7ECC3E-4170-412F-8B33-8063B7BB8A4D}" type="slidenum">
              <a:rPr lang="en-US" b="1" smtClean="0">
                <a:solidFill>
                  <a:srgbClr val="663300"/>
                </a:solidFill>
              </a:rPr>
              <a:t>27</a:t>
            </a:fld>
            <a:endParaRPr lang="en-US" b="1" dirty="0">
              <a:solidFill>
                <a:srgbClr val="663300"/>
              </a:solidFill>
            </a:endParaRPr>
          </a:p>
        </p:txBody>
      </p:sp>
    </p:spTree>
    <p:extLst>
      <p:ext uri="{BB962C8B-B14F-4D97-AF65-F5344CB8AC3E}">
        <p14:creationId xmlns:p14="http://schemas.microsoft.com/office/powerpoint/2010/main" val="313145646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196943" y="6340475"/>
            <a:ext cx="762000" cy="365125"/>
          </a:xfrm>
        </p:spPr>
        <p:txBody>
          <a:bodyPr/>
          <a:lstStyle/>
          <a:p>
            <a:fld id="{9A7ECC3E-4170-412F-8B33-8063B7BB8A4D}" type="slidenum">
              <a:rPr lang="en-US" b="1" smtClean="0">
                <a:solidFill>
                  <a:schemeClr val="bg1"/>
                </a:solidFill>
              </a:rPr>
              <a:t>28</a:t>
            </a:fld>
            <a:endParaRPr lang="en-US" b="1" dirty="0">
              <a:solidFill>
                <a:schemeClr val="bg1"/>
              </a:solidFill>
            </a:endParaRPr>
          </a:p>
        </p:txBody>
      </p:sp>
      <p:sp>
        <p:nvSpPr>
          <p:cNvPr id="6" name="Subtitle 2"/>
          <p:cNvSpPr>
            <a:spLocks noGrp="1"/>
          </p:cNvSpPr>
          <p:nvPr>
            <p:ph type="subTitle" idx="1"/>
          </p:nvPr>
        </p:nvSpPr>
        <p:spPr>
          <a:xfrm>
            <a:off x="381000" y="1447800"/>
            <a:ext cx="8305800" cy="4800600"/>
          </a:xfrm>
          <a:solidFill>
            <a:srgbClr val="FFFFCC"/>
          </a:solidFill>
          <a:ln w="57150">
            <a:solidFill>
              <a:srgbClr val="663300"/>
            </a:solidFill>
          </a:ln>
          <a:scene3d>
            <a:camera prst="orthographicFront"/>
            <a:lightRig rig="threePt" dir="t"/>
          </a:scene3d>
          <a:sp3d>
            <a:bevelT prst="slope"/>
          </a:sp3d>
        </p:spPr>
        <p:txBody>
          <a:bodyPr lIns="182880" tIns="91440">
            <a:normAutofit/>
          </a:bodyPr>
          <a:lstStyle/>
          <a:p>
            <a:pPr algn="l">
              <a:spcBef>
                <a:spcPts val="0"/>
              </a:spcBef>
              <a:spcAft>
                <a:spcPts val="1800"/>
              </a:spcAft>
            </a:pPr>
            <a:r>
              <a:rPr lang="en-US" dirty="0">
                <a:solidFill>
                  <a:schemeClr val="bg1"/>
                </a:solidFill>
              </a:rPr>
              <a:t>“Those who follow God will stand as individuals and little companies. They do not depend on others for their understanding of truth. They trust in God and not the failing arm of man. </a:t>
            </a:r>
          </a:p>
          <a:p>
            <a:pPr algn="l">
              <a:spcBef>
                <a:spcPts val="0"/>
              </a:spcBef>
            </a:pPr>
            <a:r>
              <a:rPr lang="en-US" dirty="0">
                <a:solidFill>
                  <a:schemeClr val="bg1"/>
                </a:solidFill>
              </a:rPr>
              <a:t>“Jeremiah 17:5 Thus saith the LORD; Cursed be the man that trusteth in man, and maketh flesh his arm, and whose heart departeth from the LORD.”</a:t>
            </a:r>
          </a:p>
          <a:p>
            <a:pPr>
              <a:spcBef>
                <a:spcPts val="0"/>
              </a:spcBef>
            </a:pPr>
            <a:r>
              <a:rPr lang="en-US" b="1" dirty="0">
                <a:solidFill>
                  <a:schemeClr val="accent6">
                    <a:lumMod val="50000"/>
                  </a:schemeClr>
                </a:solidFill>
              </a:rPr>
              <a:t>~*~  ~*~  ~*~</a:t>
            </a:r>
          </a:p>
          <a:p>
            <a:pPr>
              <a:spcBef>
                <a:spcPts val="0"/>
              </a:spcBef>
              <a:spcAft>
                <a:spcPts val="1800"/>
              </a:spcAft>
            </a:pPr>
            <a:r>
              <a:rPr lang="en-US" b="1" dirty="0">
                <a:solidFill>
                  <a:schemeClr val="accent6">
                    <a:lumMod val="50000"/>
                  </a:schemeClr>
                </a:solidFill>
              </a:rPr>
              <a:t>The above Info is from the following web-link:</a:t>
            </a:r>
            <a:br>
              <a:rPr lang="en-US" b="1" dirty="0">
                <a:solidFill>
                  <a:schemeClr val="accent6">
                    <a:lumMod val="50000"/>
                  </a:schemeClr>
                </a:solidFill>
              </a:rPr>
            </a:br>
            <a:r>
              <a:rPr lang="en-US" b="1" dirty="0">
                <a:solidFill>
                  <a:schemeClr val="accent6">
                    <a:lumMod val="50000"/>
                  </a:schemeClr>
                </a:solidFill>
              </a:rPr>
              <a:t>http://www.iaua.name/Letter.html</a:t>
            </a:r>
          </a:p>
        </p:txBody>
      </p:sp>
      <p:sp>
        <p:nvSpPr>
          <p:cNvPr id="7" name="Title 1"/>
          <p:cNvSpPr txBox="1">
            <a:spLocks/>
          </p:cNvSpPr>
          <p:nvPr/>
        </p:nvSpPr>
        <p:spPr>
          <a:xfrm>
            <a:off x="1524000" y="304800"/>
            <a:ext cx="5867400" cy="838200"/>
          </a:xfrm>
          <a:prstGeom prst="rect">
            <a:avLst/>
          </a:prstGeom>
          <a:blipFill>
            <a:blip r:embed="rId2"/>
            <a:tile tx="0" ty="0" sx="100000" sy="100000" flip="none" algn="tl"/>
          </a:blipFill>
          <a:ln w="57150">
            <a:solidFill>
              <a:srgbClr val="FFFFCC"/>
            </a:solidFill>
          </a:ln>
          <a:scene3d>
            <a:camera prst="orthographicFront"/>
            <a:lightRig rig="soft" dir="t">
              <a:rot lat="0" lon="0" rev="17220000"/>
            </a:lightRig>
          </a:scene3d>
          <a:sp3d>
            <a:bevelT w="152400" h="50800" prst="softRound"/>
          </a:sp3d>
        </p:spPr>
        <p:txBody>
          <a:bodyPr vert="horz" lIns="45720" tIns="0" rIns="45720" bIns="0" anchor="ctr">
            <a:norm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r>
              <a:rPr lang="en-US" dirty="0">
                <a:solidFill>
                  <a:srgbClr val="FFFFCC"/>
                </a:solidFill>
              </a:rPr>
              <a:t>Online Article </a:t>
            </a:r>
          </a:p>
        </p:txBody>
      </p:sp>
    </p:spTree>
    <p:extLst>
      <p:ext uri="{BB962C8B-B14F-4D97-AF65-F5344CB8AC3E}">
        <p14:creationId xmlns:p14="http://schemas.microsoft.com/office/powerpoint/2010/main" val="21853655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circle(in)">
                                      <p:cBhvr>
                                        <p:cTn id="14" dur="2000"/>
                                        <p:tgtEl>
                                          <p:spTgt spid="6">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2000"/>
                                        <p:tgtEl>
                                          <p:spTgt spid="6">
                                            <p:txEl>
                                              <p:pRg st="2" end="2"/>
                                            </p:txEl>
                                          </p:spTgt>
                                        </p:tgtEl>
                                      </p:cBhvr>
                                    </p:animEffect>
                                    <p:anim calcmode="lin" valueType="num">
                                      <p:cBhvr>
                                        <p:cTn id="20" dur="2000" fill="hold"/>
                                        <p:tgtEl>
                                          <p:spTgt spid="6">
                                            <p:txEl>
                                              <p:pRg st="2" end="2"/>
                                            </p:txEl>
                                          </p:spTgt>
                                        </p:tgtEl>
                                        <p:attrNameLst>
                                          <p:attrName>ppt_w</p:attrName>
                                        </p:attrNameLst>
                                      </p:cBhvr>
                                      <p:tavLst>
                                        <p:tav tm="0" fmla="#ppt_w*sin(2.5*pi*$)">
                                          <p:val>
                                            <p:fltVal val="0"/>
                                          </p:val>
                                        </p:tav>
                                        <p:tav tm="100000">
                                          <p:val>
                                            <p:fltVal val="1"/>
                                          </p:val>
                                        </p:tav>
                                      </p:tavLst>
                                    </p:anim>
                                    <p:anim calcmode="lin" valueType="num">
                                      <p:cBhvr>
                                        <p:cTn id="21" dur="2000" fill="hold"/>
                                        <p:tgtEl>
                                          <p:spTgt spid="6">
                                            <p:txEl>
                                              <p:pRg st="2" end="2"/>
                                            </p:txEl>
                                          </p:spTgt>
                                        </p:tgtEl>
                                        <p:attrNameLst>
                                          <p:attrName>ppt_h</p:attrName>
                                        </p:attrNameLst>
                                      </p:cBhvr>
                                      <p:tavLst>
                                        <p:tav tm="0">
                                          <p:val>
                                            <p:strVal val="#ppt_h"/>
                                          </p:val>
                                        </p:tav>
                                        <p:tav tm="100000">
                                          <p:val>
                                            <p:strVal val="#ppt_h"/>
                                          </p:val>
                                        </p:tav>
                                      </p:tavLst>
                                    </p:anim>
                                  </p:childTnLst>
                                </p:cTn>
                              </p:par>
                              <p:par>
                                <p:cTn id="22" presetID="45" presetClass="entr" presetSubtype="0" fill="hold" nodeType="with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fade">
                                      <p:cBhvr>
                                        <p:cTn id="24" dur="2000"/>
                                        <p:tgtEl>
                                          <p:spTgt spid="6">
                                            <p:txEl>
                                              <p:pRg st="3" end="3"/>
                                            </p:txEl>
                                          </p:spTgt>
                                        </p:tgtEl>
                                      </p:cBhvr>
                                    </p:animEffect>
                                    <p:anim calcmode="lin" valueType="num">
                                      <p:cBhvr>
                                        <p:cTn id="25" dur="2000" fill="hold"/>
                                        <p:tgtEl>
                                          <p:spTgt spid="6">
                                            <p:txEl>
                                              <p:pRg st="3" end="3"/>
                                            </p:txEl>
                                          </p:spTgt>
                                        </p:tgtEl>
                                        <p:attrNameLst>
                                          <p:attrName>ppt_w</p:attrName>
                                        </p:attrNameLst>
                                      </p:cBhvr>
                                      <p:tavLst>
                                        <p:tav tm="0" fmla="#ppt_w*sin(2.5*pi*$)">
                                          <p:val>
                                            <p:fltVal val="0"/>
                                          </p:val>
                                        </p:tav>
                                        <p:tav tm="100000">
                                          <p:val>
                                            <p:fltVal val="1"/>
                                          </p:val>
                                        </p:tav>
                                      </p:tavLst>
                                    </p:anim>
                                    <p:anim calcmode="lin" valueType="num">
                                      <p:cBhvr>
                                        <p:cTn id="26" dur="2000" fill="hold"/>
                                        <p:tgtEl>
                                          <p:spTgt spid="6">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1371599"/>
            <a:ext cx="8305800" cy="5159829"/>
          </a:xfrm>
          <a:solidFill>
            <a:schemeClr val="accent3">
              <a:lumMod val="40000"/>
              <a:lumOff val="60000"/>
            </a:schemeClr>
          </a:solidFill>
          <a:ln w="57150">
            <a:solidFill>
              <a:srgbClr val="003300"/>
            </a:solidFill>
          </a:ln>
          <a:scene3d>
            <a:camera prst="orthographicFront"/>
            <a:lightRig rig="threePt" dir="t"/>
          </a:scene3d>
          <a:sp3d>
            <a:bevelT w="139700" h="139700" prst="divot"/>
          </a:sp3d>
        </p:spPr>
        <p:txBody>
          <a:bodyPr lIns="274320" tIns="182880">
            <a:normAutofit/>
          </a:bodyPr>
          <a:lstStyle/>
          <a:p>
            <a:pPr algn="l">
              <a:spcBef>
                <a:spcPts val="0"/>
              </a:spcBef>
              <a:spcAft>
                <a:spcPts val="2400"/>
              </a:spcAft>
            </a:pPr>
            <a:r>
              <a:rPr lang="en-US" dirty="0">
                <a:solidFill>
                  <a:schemeClr val="bg1"/>
                </a:solidFill>
              </a:rPr>
              <a:t>The above letter, from T. Enright </a:t>
            </a:r>
            <a:r>
              <a:rPr lang="en-US" dirty="0" err="1">
                <a:solidFill>
                  <a:schemeClr val="bg1"/>
                </a:solidFill>
              </a:rPr>
              <a:t>CssR</a:t>
            </a:r>
            <a:r>
              <a:rPr lang="en-US" dirty="0">
                <a:solidFill>
                  <a:schemeClr val="bg1"/>
                </a:solidFill>
              </a:rPr>
              <a:t>, makes it crystal clear that it was the Catholic church who “changed” the </a:t>
            </a:r>
            <a:r>
              <a:rPr lang="en-US" b="1" dirty="0">
                <a:solidFill>
                  <a:srgbClr val="0070C0"/>
                </a:solidFill>
              </a:rPr>
              <a:t>7</a:t>
            </a:r>
            <a:r>
              <a:rPr lang="en-US" b="1" baseline="30000" dirty="0">
                <a:solidFill>
                  <a:srgbClr val="0070C0"/>
                </a:solidFill>
              </a:rPr>
              <a:t>th</a:t>
            </a:r>
            <a:r>
              <a:rPr lang="en-US" b="1" dirty="0">
                <a:solidFill>
                  <a:srgbClr val="0070C0"/>
                </a:solidFill>
              </a:rPr>
              <a:t> Day Sabbath </a:t>
            </a:r>
            <a:r>
              <a:rPr lang="en-US" dirty="0">
                <a:solidFill>
                  <a:schemeClr val="bg1"/>
                </a:solidFill>
              </a:rPr>
              <a:t>and all of the </a:t>
            </a:r>
            <a:r>
              <a:rPr lang="en-US" b="1" dirty="0">
                <a:solidFill>
                  <a:srgbClr val="9933FF"/>
                </a:solidFill>
              </a:rPr>
              <a:t>Yearly Sabbaths </a:t>
            </a:r>
            <a:r>
              <a:rPr lang="en-US" dirty="0">
                <a:solidFill>
                  <a:schemeClr val="bg1"/>
                </a:solidFill>
              </a:rPr>
              <a:t>— not </a:t>
            </a:r>
            <a:r>
              <a:rPr lang="en-US" b="1" dirty="0">
                <a:solidFill>
                  <a:srgbClr val="0000CC"/>
                </a:solidFill>
              </a:rPr>
              <a:t>Yahuah. </a:t>
            </a:r>
            <a:endParaRPr lang="en-US" dirty="0">
              <a:solidFill>
                <a:schemeClr val="bg1"/>
              </a:solidFill>
            </a:endParaRPr>
          </a:p>
          <a:p>
            <a:pPr algn="l">
              <a:spcBef>
                <a:spcPts val="0"/>
              </a:spcBef>
              <a:spcAft>
                <a:spcPts val="2400"/>
              </a:spcAft>
            </a:pPr>
            <a:r>
              <a:rPr lang="en-US" dirty="0">
                <a:solidFill>
                  <a:schemeClr val="bg1"/>
                </a:solidFill>
              </a:rPr>
              <a:t>Most Sabbath keepers generally recognize the fact that the Catholic church “changed” the </a:t>
            </a:r>
            <a:r>
              <a:rPr lang="en-US" b="1" dirty="0">
                <a:solidFill>
                  <a:srgbClr val="0070C0"/>
                </a:solidFill>
              </a:rPr>
              <a:t>7</a:t>
            </a:r>
            <a:r>
              <a:rPr lang="en-US" b="1" baseline="30000" dirty="0">
                <a:solidFill>
                  <a:srgbClr val="0070C0"/>
                </a:solidFill>
              </a:rPr>
              <a:t>th</a:t>
            </a:r>
            <a:r>
              <a:rPr lang="en-US" b="1" dirty="0">
                <a:solidFill>
                  <a:srgbClr val="0070C0"/>
                </a:solidFill>
              </a:rPr>
              <a:t> Day Sabbath; </a:t>
            </a:r>
            <a:r>
              <a:rPr lang="en-US" dirty="0">
                <a:solidFill>
                  <a:schemeClr val="bg1"/>
                </a:solidFill>
              </a:rPr>
              <a:t>however, few will acknowledge the fact that they “changed” the </a:t>
            </a:r>
            <a:r>
              <a:rPr lang="en-US" b="1" dirty="0">
                <a:solidFill>
                  <a:srgbClr val="9933FF"/>
                </a:solidFill>
              </a:rPr>
              <a:t>Yearly Sabbaths </a:t>
            </a:r>
            <a:r>
              <a:rPr lang="en-US" dirty="0">
                <a:solidFill>
                  <a:schemeClr val="bg1"/>
                </a:solidFill>
              </a:rPr>
              <a:t>as well.</a:t>
            </a:r>
          </a:p>
          <a:p>
            <a:pPr algn="l">
              <a:spcBef>
                <a:spcPts val="0"/>
              </a:spcBef>
              <a:spcAft>
                <a:spcPts val="2400"/>
              </a:spcAft>
            </a:pPr>
            <a:r>
              <a:rPr lang="en-US" dirty="0">
                <a:solidFill>
                  <a:schemeClr val="bg1"/>
                </a:solidFill>
              </a:rPr>
              <a:t>We will now look more closely into these “changes.” </a:t>
            </a:r>
          </a:p>
        </p:txBody>
      </p:sp>
      <p:sp>
        <p:nvSpPr>
          <p:cNvPr id="4" name="Slide Number Placeholder 3"/>
          <p:cNvSpPr>
            <a:spLocks noGrp="1"/>
          </p:cNvSpPr>
          <p:nvPr>
            <p:ph type="sldNum" sz="quarter" idx="12"/>
          </p:nvPr>
        </p:nvSpPr>
        <p:spPr>
          <a:xfrm>
            <a:off x="8196942" y="6329588"/>
            <a:ext cx="762000" cy="365125"/>
          </a:xfrm>
        </p:spPr>
        <p:txBody>
          <a:bodyPr/>
          <a:lstStyle/>
          <a:p>
            <a:fld id="{9A7ECC3E-4170-412F-8B33-8063B7BB8A4D}" type="slidenum">
              <a:rPr lang="en-US" b="1" smtClean="0">
                <a:solidFill>
                  <a:schemeClr val="bg1"/>
                </a:solidFill>
              </a:rPr>
              <a:t>29</a:t>
            </a:fld>
            <a:endParaRPr lang="en-US" b="1" dirty="0">
              <a:solidFill>
                <a:schemeClr val="bg1"/>
              </a:solidFill>
            </a:endParaRPr>
          </a:p>
        </p:txBody>
      </p:sp>
      <p:sp>
        <p:nvSpPr>
          <p:cNvPr id="5" name="Title 1"/>
          <p:cNvSpPr>
            <a:spLocks noGrp="1"/>
          </p:cNvSpPr>
          <p:nvPr>
            <p:ph type="ctrTitle"/>
          </p:nvPr>
        </p:nvSpPr>
        <p:spPr>
          <a:xfrm>
            <a:off x="2841238" y="228600"/>
            <a:ext cx="3233057" cy="838200"/>
          </a:xfrm>
          <a:blipFill>
            <a:blip r:embed="rId2"/>
            <a:tile tx="0" ty="0" sx="100000" sy="100000" flip="none" algn="tl"/>
          </a:blipFill>
          <a:ln w="57150">
            <a:solidFill>
              <a:schemeClr val="accent3">
                <a:lumMod val="40000"/>
                <a:lumOff val="60000"/>
              </a:schemeClr>
            </a:solidFill>
          </a:ln>
          <a:scene3d>
            <a:camera prst="orthographicFront"/>
            <a:lightRig rig="soft" dir="t">
              <a:rot lat="0" lon="0" rev="17220000"/>
            </a:lightRig>
          </a:scene3d>
          <a:sp3d>
            <a:bevelT prst="angle"/>
          </a:sp3d>
        </p:spPr>
        <p:txBody>
          <a:bodyPr anchor="ctr">
            <a:normAutofit/>
            <a:scene3d>
              <a:camera prst="orthographicFront"/>
              <a:lightRig rig="soft" dir="t">
                <a:rot lat="0" lon="0" rev="17220000"/>
              </a:lightRig>
            </a:scene3d>
            <a:sp3d prstMaterial="softEdge">
              <a:bevelT w="38100" h="38100"/>
            </a:sp3d>
          </a:bodyPr>
          <a:lstStyle/>
          <a:p>
            <a:r>
              <a:rPr lang="en-US" dirty="0">
                <a:solidFill>
                  <a:schemeClr val="accent3">
                    <a:lumMod val="40000"/>
                    <a:lumOff val="60000"/>
                  </a:schemeClr>
                </a:solidFill>
              </a:rPr>
              <a:t>History</a:t>
            </a:r>
          </a:p>
        </p:txBody>
      </p:sp>
    </p:spTree>
    <p:extLst>
      <p:ext uri="{BB962C8B-B14F-4D97-AF65-F5344CB8AC3E}">
        <p14:creationId xmlns:p14="http://schemas.microsoft.com/office/powerpoint/2010/main" val="34936429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heel(1)">
                                      <p:cBhvr>
                                        <p:cTn id="11" dur="2000"/>
                                        <p:tgtEl>
                                          <p:spTgt spid="3">
                                            <p:txEl>
                                              <p:pRg st="1" end="1"/>
                                            </p:txEl>
                                          </p:spTgt>
                                        </p:tgtEl>
                                      </p:cBhvr>
                                    </p:animEffect>
                                  </p:childTnLst>
                                </p:cTn>
                              </p:par>
                            </p:childTnLst>
                          </p:cTn>
                        </p:par>
                        <p:par>
                          <p:cTn id="12" fill="hold">
                            <p:stCondLst>
                              <p:cond delay="4000"/>
                            </p:stCondLst>
                            <p:childTnLst>
                              <p:par>
                                <p:cTn id="13" presetID="21" presetClass="entr" presetSubtype="1"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heel(1)">
                                      <p:cBhvr>
                                        <p:cTn id="1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153400" y="6324600"/>
            <a:ext cx="762000" cy="365125"/>
          </a:xfrm>
        </p:spPr>
        <p:txBody>
          <a:bodyPr/>
          <a:lstStyle/>
          <a:p>
            <a:fld id="{9A7ECC3E-4170-412F-8B33-8063B7BB8A4D}" type="slidenum">
              <a:rPr lang="en-US" b="1" smtClean="0">
                <a:solidFill>
                  <a:schemeClr val="bg1"/>
                </a:solidFill>
              </a:rPr>
              <a:t>3</a:t>
            </a:fld>
            <a:endParaRPr lang="en-US" b="1" dirty="0">
              <a:solidFill>
                <a:schemeClr val="bg1"/>
              </a:solidFill>
            </a:endParaRPr>
          </a:p>
        </p:txBody>
      </p:sp>
      <p:pic>
        <p:nvPicPr>
          <p:cNvPr id="7" name="Picture 6" descr="Prayer, Bible, Pray, Hands, Folded">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09600" y="2057400"/>
            <a:ext cx="7848600" cy="4495800"/>
          </a:xfrm>
          <a:prstGeom prst="ellipse">
            <a:avLst/>
          </a:prstGeom>
          <a:ln>
            <a:noFill/>
          </a:ln>
          <a:effectLst>
            <a:glow rad="228600">
              <a:schemeClr val="accent6">
                <a:satMod val="175000"/>
                <a:alpha val="40000"/>
              </a:schemeClr>
            </a:glow>
            <a:softEdge rad="112500"/>
          </a:effectLst>
        </p:spPr>
      </p:pic>
      <p:sp>
        <p:nvSpPr>
          <p:cNvPr id="3" name="TextBox 2"/>
          <p:cNvSpPr txBox="1"/>
          <p:nvPr/>
        </p:nvSpPr>
        <p:spPr>
          <a:xfrm>
            <a:off x="685800" y="152400"/>
            <a:ext cx="7620000" cy="1754326"/>
          </a:xfrm>
          <a:prstGeom prst="rect">
            <a:avLst/>
          </a:prstGeom>
          <a:solidFill>
            <a:srgbClr val="6600FF"/>
          </a:solidFill>
          <a:ln w="38100">
            <a:solidFill>
              <a:schemeClr val="tx1"/>
            </a:solidFill>
          </a:ln>
          <a:scene3d>
            <a:camera prst="orthographicFront"/>
            <a:lightRig rig="threePt" dir="t"/>
          </a:scene3d>
          <a:sp3d>
            <a:bevelT w="114300" prst="artDeco"/>
          </a:sp3d>
        </p:spPr>
        <p:txBody>
          <a:bodyPr wrap="square" rtlCol="0">
            <a:spAutoFit/>
          </a:bodyPr>
          <a:lstStyle/>
          <a:p>
            <a:pPr algn="ctr"/>
            <a:r>
              <a:rPr lang="en-US" sz="3600" dirty="0">
                <a:latin typeface="Comic Sans MS" panose="030F0702030302020204" pitchFamily="66" charset="0"/>
              </a:rPr>
              <a:t>Let’s again ask </a:t>
            </a:r>
            <a:r>
              <a:rPr lang="en-US" sz="3600" dirty="0">
                <a:solidFill>
                  <a:schemeClr val="bg2">
                    <a:lumMod val="40000"/>
                    <a:lumOff val="60000"/>
                  </a:schemeClr>
                </a:solidFill>
                <a:latin typeface="Comic Sans MS" panose="030F0702030302020204" pitchFamily="66" charset="0"/>
              </a:rPr>
              <a:t>Elohim</a:t>
            </a:r>
            <a:r>
              <a:rPr lang="en-US" sz="3600" dirty="0">
                <a:latin typeface="Comic Sans MS" panose="030F0702030302020204" pitchFamily="66" charset="0"/>
              </a:rPr>
              <a:t> for wisdom and understanding and then go to the Scriptures for more answers !</a:t>
            </a:r>
          </a:p>
        </p:txBody>
      </p:sp>
      <p:sp>
        <p:nvSpPr>
          <p:cNvPr id="5" name="TextBox 4"/>
          <p:cNvSpPr txBox="1"/>
          <p:nvPr/>
        </p:nvSpPr>
        <p:spPr>
          <a:xfrm>
            <a:off x="6477000" y="6248400"/>
            <a:ext cx="53340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70732357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1000"/>
                            </p:stCondLst>
                            <p:childTnLst>
                              <p:par>
                                <p:cTn id="11" presetID="21" presetClass="entr" presetSubtype="1" fill="hold" grpId="0" nodeType="afterEffect">
                                  <p:stCondLst>
                                    <p:cond delay="75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1600200"/>
            <a:ext cx="8305800" cy="4572000"/>
          </a:xfrm>
          <a:blipFill>
            <a:blip r:embed="rId3"/>
            <a:tile tx="0" ty="0" sx="100000" sy="100000" flip="none" algn="tl"/>
          </a:blipFill>
          <a:ln w="57150">
            <a:solidFill>
              <a:srgbClr val="663300"/>
            </a:solidFill>
          </a:ln>
          <a:scene3d>
            <a:camera prst="orthographicFront"/>
            <a:lightRig rig="threePt" dir="t"/>
          </a:scene3d>
          <a:sp3d>
            <a:bevelT w="139700" h="139700" prst="divot"/>
          </a:sp3d>
        </p:spPr>
        <p:txBody>
          <a:bodyPr lIns="274320" tIns="182880">
            <a:normAutofit/>
          </a:bodyPr>
          <a:lstStyle/>
          <a:p>
            <a:pPr algn="l">
              <a:spcBef>
                <a:spcPts val="0"/>
              </a:spcBef>
              <a:spcAft>
                <a:spcPts val="2400"/>
              </a:spcAft>
            </a:pPr>
            <a:r>
              <a:rPr lang="en-US" dirty="0">
                <a:solidFill>
                  <a:schemeClr val="bg1"/>
                </a:solidFill>
              </a:rPr>
              <a:t>The year was 325 A.D. according to the Roman calendar. A council was convened by order of Constantine, the Roman emperor. He had been a leader in the cult known as Sol Invictus (Invincible Sun) and now wanted to unite the Christian sects in </a:t>
            </a:r>
            <a:r>
              <a:rPr lang="en-US">
                <a:solidFill>
                  <a:schemeClr val="bg1"/>
                </a:solidFill>
              </a:rPr>
              <a:t>the empire </a:t>
            </a:r>
            <a:r>
              <a:rPr lang="en-US" dirty="0">
                <a:solidFill>
                  <a:schemeClr val="bg1"/>
                </a:solidFill>
              </a:rPr>
              <a:t>under his existing church; the Universal Church of Rome. </a:t>
            </a:r>
          </a:p>
          <a:p>
            <a:pPr algn="l">
              <a:spcBef>
                <a:spcPts val="0"/>
              </a:spcBef>
              <a:spcAft>
                <a:spcPts val="2400"/>
              </a:spcAft>
            </a:pPr>
            <a:r>
              <a:rPr lang="en-US" dirty="0">
                <a:solidFill>
                  <a:schemeClr val="bg1"/>
                </a:solidFill>
              </a:rPr>
              <a:t>Many changes to the religion of Christianity were about to take place at that council, including:</a:t>
            </a:r>
          </a:p>
        </p:txBody>
      </p:sp>
      <p:sp>
        <p:nvSpPr>
          <p:cNvPr id="4" name="Slide Number Placeholder 3"/>
          <p:cNvSpPr>
            <a:spLocks noGrp="1"/>
          </p:cNvSpPr>
          <p:nvPr>
            <p:ph type="sldNum" sz="quarter" idx="12"/>
          </p:nvPr>
        </p:nvSpPr>
        <p:spPr>
          <a:xfrm>
            <a:off x="8175169" y="6296931"/>
            <a:ext cx="762000" cy="365125"/>
          </a:xfrm>
        </p:spPr>
        <p:txBody>
          <a:bodyPr/>
          <a:lstStyle/>
          <a:p>
            <a:fld id="{9A7ECC3E-4170-412F-8B33-8063B7BB8A4D}" type="slidenum">
              <a:rPr lang="en-US" b="1" smtClean="0">
                <a:solidFill>
                  <a:schemeClr val="bg1"/>
                </a:solidFill>
              </a:rPr>
              <a:t>30</a:t>
            </a:fld>
            <a:endParaRPr lang="en-US" b="1" dirty="0">
              <a:solidFill>
                <a:schemeClr val="bg1"/>
              </a:solidFill>
            </a:endParaRPr>
          </a:p>
        </p:txBody>
      </p:sp>
      <p:sp>
        <p:nvSpPr>
          <p:cNvPr id="5" name="Title 1"/>
          <p:cNvSpPr>
            <a:spLocks noGrp="1"/>
          </p:cNvSpPr>
          <p:nvPr>
            <p:ph type="ctrTitle"/>
          </p:nvPr>
        </p:nvSpPr>
        <p:spPr>
          <a:xfrm>
            <a:off x="304800" y="228600"/>
            <a:ext cx="8458200" cy="838200"/>
          </a:xfrm>
          <a:blipFill>
            <a:blip r:embed="rId4"/>
            <a:tile tx="0" ty="0" sx="100000" sy="100000" flip="none" algn="tl"/>
          </a:blipFill>
          <a:ln w="57150">
            <a:solidFill>
              <a:srgbClr val="FFE6CD"/>
            </a:solidFill>
          </a:ln>
          <a:scene3d>
            <a:camera prst="orthographicFront"/>
            <a:lightRig rig="soft" dir="t">
              <a:rot lat="0" lon="0" rev="17220000"/>
            </a:lightRig>
          </a:scene3d>
          <a:sp3d>
            <a:bevelT prst="angle"/>
          </a:sp3d>
        </p:spPr>
        <p:txBody>
          <a:bodyPr anchor="ctr">
            <a:normAutofit/>
            <a:scene3d>
              <a:camera prst="orthographicFront"/>
              <a:lightRig rig="soft" dir="t">
                <a:rot lat="0" lon="0" rev="17220000"/>
              </a:lightRig>
            </a:scene3d>
            <a:sp3d prstMaterial="softEdge">
              <a:bevelT w="38100" h="38100"/>
            </a:sp3d>
          </a:bodyPr>
          <a:lstStyle/>
          <a:p>
            <a:r>
              <a:rPr lang="en-US" dirty="0">
                <a:solidFill>
                  <a:srgbClr val="FFE6CD"/>
                </a:solidFill>
              </a:rPr>
              <a:t>325 A.D. Council Nicaea</a:t>
            </a:r>
          </a:p>
        </p:txBody>
      </p:sp>
    </p:spTree>
    <p:extLst>
      <p:ext uri="{BB962C8B-B14F-4D97-AF65-F5344CB8AC3E}">
        <p14:creationId xmlns:p14="http://schemas.microsoft.com/office/powerpoint/2010/main" val="402885055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143000"/>
            <a:ext cx="9144000" cy="5715000"/>
          </a:xfrm>
          <a:solidFill>
            <a:srgbClr val="FFE6CD"/>
          </a:solidFill>
          <a:ln w="57150">
            <a:solidFill>
              <a:srgbClr val="663300"/>
            </a:solidFill>
          </a:ln>
          <a:scene3d>
            <a:camera prst="orthographicFront"/>
            <a:lightRig rig="threePt" dir="t"/>
          </a:scene3d>
          <a:sp3d>
            <a:bevelT w="139700" h="139700" prst="divot"/>
          </a:sp3d>
        </p:spPr>
        <p:txBody>
          <a:bodyPr lIns="182880" tIns="182880">
            <a:normAutofit fontScale="92500"/>
          </a:bodyPr>
          <a:lstStyle/>
          <a:p>
            <a:pPr marL="457200" indent="-457200" algn="l">
              <a:buClr>
                <a:srgbClr val="FF0000"/>
              </a:buClr>
              <a:buSzPct val="80000"/>
              <a:buFont typeface="Wingdings" panose="05000000000000000000" pitchFamily="2" charset="2"/>
              <a:buChar char="Ø"/>
            </a:pPr>
            <a:r>
              <a:rPr lang="en-US" dirty="0">
                <a:solidFill>
                  <a:schemeClr val="bg1"/>
                </a:solidFill>
              </a:rPr>
              <a:t>Formulation for wording concerning the </a:t>
            </a:r>
            <a:r>
              <a:rPr lang="en-US" b="1" i="1" dirty="0">
                <a:solidFill>
                  <a:schemeClr val="accent6">
                    <a:lumMod val="50000"/>
                  </a:schemeClr>
                </a:solidFill>
              </a:rPr>
              <a:t>Trinity</a:t>
            </a:r>
            <a:r>
              <a:rPr lang="en-US" dirty="0">
                <a:solidFill>
                  <a:schemeClr val="accent6">
                    <a:lumMod val="50000"/>
                  </a:schemeClr>
                </a:solidFill>
              </a:rPr>
              <a:t> </a:t>
            </a:r>
            <a:r>
              <a:rPr lang="en-US" dirty="0">
                <a:solidFill>
                  <a:schemeClr val="bg1"/>
                </a:solidFill>
              </a:rPr>
              <a:t>based on </a:t>
            </a:r>
            <a:r>
              <a:rPr lang="en-US" dirty="0" err="1">
                <a:solidFill>
                  <a:schemeClr val="bg1"/>
                </a:solidFill>
              </a:rPr>
              <a:t>Anthanias</a:t>
            </a:r>
            <a:r>
              <a:rPr lang="en-US" dirty="0">
                <a:solidFill>
                  <a:schemeClr val="bg1"/>
                </a:solidFill>
              </a:rPr>
              <a:t> </a:t>
            </a:r>
          </a:p>
          <a:p>
            <a:pPr marL="457200" indent="-457200" algn="l">
              <a:buClr>
                <a:srgbClr val="FF0000"/>
              </a:buClr>
              <a:buSzPct val="80000"/>
              <a:buFont typeface="Wingdings" panose="05000000000000000000" pitchFamily="2" charset="2"/>
              <a:buChar char="Ø"/>
            </a:pPr>
            <a:r>
              <a:rPr lang="en-US" dirty="0">
                <a:solidFill>
                  <a:schemeClr val="bg1"/>
                </a:solidFill>
              </a:rPr>
              <a:t>Changing Verses of Bible</a:t>
            </a:r>
          </a:p>
          <a:p>
            <a:pPr marL="457200" indent="-457200" algn="l">
              <a:buClr>
                <a:srgbClr val="FF0000"/>
              </a:buClr>
              <a:buSzPct val="80000"/>
              <a:buFont typeface="Wingdings" panose="05000000000000000000" pitchFamily="2" charset="2"/>
              <a:buChar char="Ø"/>
            </a:pPr>
            <a:r>
              <a:rPr lang="en-US" dirty="0">
                <a:solidFill>
                  <a:schemeClr val="bg1"/>
                </a:solidFill>
              </a:rPr>
              <a:t>Eliminating certain verses and books from the Bible</a:t>
            </a:r>
          </a:p>
          <a:p>
            <a:pPr marL="457200" indent="-457200" algn="l">
              <a:buClr>
                <a:srgbClr val="FF0000"/>
              </a:buClr>
              <a:buSzPct val="80000"/>
              <a:buFont typeface="Wingdings" panose="05000000000000000000" pitchFamily="2" charset="2"/>
              <a:buChar char="Ø"/>
            </a:pPr>
            <a:r>
              <a:rPr lang="en-US" dirty="0">
                <a:solidFill>
                  <a:schemeClr val="bg1"/>
                </a:solidFill>
              </a:rPr>
              <a:t>Declaring Arian’s “</a:t>
            </a:r>
            <a:r>
              <a:rPr lang="en-US" dirty="0" err="1">
                <a:solidFill>
                  <a:schemeClr val="bg1"/>
                </a:solidFill>
              </a:rPr>
              <a:t>unitarian</a:t>
            </a:r>
            <a:r>
              <a:rPr lang="en-US" dirty="0">
                <a:solidFill>
                  <a:schemeClr val="bg1"/>
                </a:solidFill>
              </a:rPr>
              <a:t>” as </a:t>
            </a:r>
            <a:r>
              <a:rPr lang="en-US" i="1" dirty="0">
                <a:solidFill>
                  <a:schemeClr val="bg1"/>
                </a:solidFill>
              </a:rPr>
              <a:t>heresy</a:t>
            </a:r>
            <a:endParaRPr lang="en-US" dirty="0">
              <a:solidFill>
                <a:schemeClr val="bg1"/>
              </a:solidFill>
            </a:endParaRPr>
          </a:p>
          <a:p>
            <a:pPr marL="457200" indent="-457200" algn="l">
              <a:buClr>
                <a:srgbClr val="FF0000"/>
              </a:buClr>
              <a:buSzPct val="80000"/>
              <a:buFont typeface="Wingdings" panose="05000000000000000000" pitchFamily="2" charset="2"/>
              <a:buChar char="Ø"/>
            </a:pPr>
            <a:r>
              <a:rPr lang="en-US" dirty="0">
                <a:solidFill>
                  <a:schemeClr val="bg1"/>
                </a:solidFill>
              </a:rPr>
              <a:t>Changing the day of worship from Saturday to Sunday</a:t>
            </a:r>
          </a:p>
          <a:p>
            <a:pPr marL="457200" indent="-457200" algn="l">
              <a:buClr>
                <a:srgbClr val="FF0000"/>
              </a:buClr>
              <a:buSzPct val="80000"/>
              <a:buFont typeface="Wingdings" panose="05000000000000000000" pitchFamily="2" charset="2"/>
              <a:buChar char="Ø"/>
            </a:pPr>
            <a:r>
              <a:rPr lang="en-US" dirty="0">
                <a:solidFill>
                  <a:schemeClr val="bg1"/>
                </a:solidFill>
              </a:rPr>
              <a:t>Changing the date of Jesus' birthday to December 25</a:t>
            </a:r>
            <a:r>
              <a:rPr lang="en-US" baseline="30000" dirty="0">
                <a:solidFill>
                  <a:schemeClr val="bg1"/>
                </a:solidFill>
              </a:rPr>
              <a:t>th</a:t>
            </a:r>
            <a:endParaRPr lang="en-US" dirty="0">
              <a:solidFill>
                <a:schemeClr val="bg1"/>
              </a:solidFill>
            </a:endParaRPr>
          </a:p>
          <a:p>
            <a:pPr marL="457200" indent="-457200" algn="l">
              <a:buClr>
                <a:srgbClr val="FF0000"/>
              </a:buClr>
              <a:buSzPct val="80000"/>
              <a:buFont typeface="Wingdings" panose="05000000000000000000" pitchFamily="2" charset="2"/>
              <a:buChar char="Ø"/>
            </a:pPr>
            <a:r>
              <a:rPr lang="en-US" dirty="0">
                <a:solidFill>
                  <a:schemeClr val="bg1"/>
                </a:solidFill>
              </a:rPr>
              <a:t>Introduction of Easter (pagan worship called "Feast of Ishtar")</a:t>
            </a:r>
          </a:p>
          <a:p>
            <a:pPr marL="457200" indent="-457200" algn="l">
              <a:buClr>
                <a:srgbClr val="FF0000"/>
              </a:buClr>
              <a:buSzPct val="80000"/>
              <a:buFont typeface="Wingdings" panose="05000000000000000000" pitchFamily="2" charset="2"/>
              <a:buChar char="Ø"/>
            </a:pPr>
            <a:r>
              <a:rPr lang="en-US" dirty="0">
                <a:solidFill>
                  <a:schemeClr val="bg1"/>
                </a:solidFill>
              </a:rPr>
              <a:t>Church of Rome "officially" became the "Universal Church of the Holy Roman Empire" (the word 'Catholic' means 'universal‘) </a:t>
            </a:r>
          </a:p>
        </p:txBody>
      </p:sp>
      <p:sp>
        <p:nvSpPr>
          <p:cNvPr id="4" name="Slide Number Placeholder 3"/>
          <p:cNvSpPr>
            <a:spLocks noGrp="1"/>
          </p:cNvSpPr>
          <p:nvPr>
            <p:ph type="sldNum" sz="quarter" idx="12"/>
          </p:nvPr>
        </p:nvSpPr>
        <p:spPr>
          <a:xfrm>
            <a:off x="8153400" y="6340475"/>
            <a:ext cx="762000" cy="365125"/>
          </a:xfrm>
        </p:spPr>
        <p:txBody>
          <a:bodyPr/>
          <a:lstStyle/>
          <a:p>
            <a:fld id="{9A7ECC3E-4170-412F-8B33-8063B7BB8A4D}" type="slidenum">
              <a:rPr lang="en-US" b="1" smtClean="0">
                <a:solidFill>
                  <a:schemeClr val="bg1"/>
                </a:solidFill>
              </a:rPr>
              <a:t>31</a:t>
            </a:fld>
            <a:endParaRPr lang="en-US" b="1" dirty="0">
              <a:solidFill>
                <a:schemeClr val="bg1"/>
              </a:solidFill>
            </a:endParaRPr>
          </a:p>
        </p:txBody>
      </p:sp>
      <p:sp>
        <p:nvSpPr>
          <p:cNvPr id="5" name="Title 1"/>
          <p:cNvSpPr>
            <a:spLocks noGrp="1"/>
          </p:cNvSpPr>
          <p:nvPr>
            <p:ph type="ctrTitle"/>
          </p:nvPr>
        </p:nvSpPr>
        <p:spPr>
          <a:xfrm>
            <a:off x="304800" y="152400"/>
            <a:ext cx="8458200" cy="838200"/>
          </a:xfrm>
          <a:blipFill>
            <a:blip r:embed="rId3"/>
            <a:tile tx="0" ty="0" sx="100000" sy="100000" flip="none" algn="tl"/>
          </a:blipFill>
          <a:ln w="57150">
            <a:solidFill>
              <a:srgbClr val="FFE6CD"/>
            </a:solidFill>
          </a:ln>
          <a:scene3d>
            <a:camera prst="orthographicFront"/>
            <a:lightRig rig="soft" dir="t">
              <a:rot lat="0" lon="0" rev="17220000"/>
            </a:lightRig>
          </a:scene3d>
          <a:sp3d>
            <a:bevelT prst="angle"/>
          </a:sp3d>
        </p:spPr>
        <p:txBody>
          <a:bodyPr anchor="ctr">
            <a:normAutofit/>
            <a:scene3d>
              <a:camera prst="orthographicFront"/>
              <a:lightRig rig="soft" dir="t">
                <a:rot lat="0" lon="0" rev="17220000"/>
              </a:lightRig>
            </a:scene3d>
            <a:sp3d prstMaterial="softEdge">
              <a:bevelT w="38100" h="38100"/>
            </a:sp3d>
          </a:bodyPr>
          <a:lstStyle/>
          <a:p>
            <a:r>
              <a:rPr lang="en-US" dirty="0">
                <a:solidFill>
                  <a:srgbClr val="FFE6CD"/>
                </a:solidFill>
              </a:rPr>
              <a:t>325 A.D. Council Nicaea</a:t>
            </a:r>
          </a:p>
        </p:txBody>
      </p:sp>
    </p:spTree>
    <p:extLst>
      <p:ext uri="{BB962C8B-B14F-4D97-AF65-F5344CB8AC3E}">
        <p14:creationId xmlns:p14="http://schemas.microsoft.com/office/powerpoint/2010/main" val="377486800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143000"/>
            <a:ext cx="9144000" cy="5715000"/>
          </a:xfrm>
          <a:gradFill flip="none" rotWithShape="1">
            <a:gsLst>
              <a:gs pos="0">
                <a:srgbClr val="FFEFD1"/>
              </a:gs>
              <a:gs pos="64999">
                <a:srgbClr val="F0EBD5"/>
              </a:gs>
              <a:gs pos="100000">
                <a:srgbClr val="D1C39F"/>
              </a:gs>
            </a:gsLst>
            <a:path path="rect">
              <a:fillToRect l="100000" t="100000"/>
            </a:path>
            <a:tileRect r="-100000" b="-100000"/>
          </a:gradFill>
          <a:ln w="571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82880" tIns="182880">
            <a:normAutofit lnSpcReduction="10000"/>
          </a:bodyPr>
          <a:lstStyle/>
          <a:p>
            <a:r>
              <a:rPr lang="en-US" b="1" dirty="0">
                <a:solidFill>
                  <a:schemeClr val="accent6">
                    <a:lumMod val="50000"/>
                  </a:schemeClr>
                </a:solidFill>
              </a:rPr>
              <a:t>The Roman Catholic Church took on a new face.</a:t>
            </a:r>
            <a:endParaRPr lang="en-US" dirty="0">
              <a:solidFill>
                <a:schemeClr val="accent6">
                  <a:lumMod val="50000"/>
                </a:schemeClr>
              </a:solidFill>
            </a:endParaRPr>
          </a:p>
          <a:p>
            <a:pPr>
              <a:spcBef>
                <a:spcPts val="0"/>
              </a:spcBef>
              <a:spcAft>
                <a:spcPts val="1200"/>
              </a:spcAft>
            </a:pPr>
            <a:r>
              <a:rPr lang="en-US" dirty="0">
                <a:solidFill>
                  <a:schemeClr val="accent6">
                    <a:lumMod val="50000"/>
                  </a:schemeClr>
                </a:solidFill>
              </a:rPr>
              <a:t>What follows are excerpts of quotes from the Roman Catholic Church. It is their explanation behind the many changes occurring during the Nicaea Council: </a:t>
            </a:r>
          </a:p>
          <a:p>
            <a:pPr algn="l">
              <a:spcBef>
                <a:spcPts val="0"/>
              </a:spcBef>
              <a:spcAft>
                <a:spcPts val="1200"/>
              </a:spcAft>
            </a:pPr>
            <a:r>
              <a:rPr lang="en-US" dirty="0">
                <a:solidFill>
                  <a:srgbClr val="C00000"/>
                </a:solidFill>
              </a:rPr>
              <a:t>“Council of Nicaea, First Ecumenical Council - 325 A.D. (Christian Era)  </a:t>
            </a:r>
          </a:p>
          <a:p>
            <a:pPr algn="l">
              <a:spcBef>
                <a:spcPts val="0"/>
              </a:spcBef>
              <a:spcAft>
                <a:spcPts val="1200"/>
              </a:spcAft>
            </a:pPr>
            <a:r>
              <a:rPr lang="en-US" dirty="0">
                <a:solidFill>
                  <a:srgbClr val="C00000"/>
                </a:solidFill>
              </a:rPr>
              <a:t>“The Nicene Council is considered by all as the first Ecumenical Council of the Church (Roman Catholic Church). It was occasioned by the Arian heresy which in effect denied the divinity of Jesus Christ. The major product of this council was the Creed, the "Nicene Creed"; but it also addressed the date of Easter, and the place of the Patriarch of Alexandria.</a:t>
            </a:r>
          </a:p>
        </p:txBody>
      </p:sp>
      <p:sp>
        <p:nvSpPr>
          <p:cNvPr id="4" name="Slide Number Placeholder 3"/>
          <p:cNvSpPr>
            <a:spLocks noGrp="1"/>
          </p:cNvSpPr>
          <p:nvPr>
            <p:ph type="sldNum" sz="quarter" idx="12"/>
          </p:nvPr>
        </p:nvSpPr>
        <p:spPr>
          <a:xfrm>
            <a:off x="8153400" y="6340475"/>
            <a:ext cx="762000" cy="365125"/>
          </a:xfrm>
        </p:spPr>
        <p:txBody>
          <a:bodyPr/>
          <a:lstStyle/>
          <a:p>
            <a:fld id="{9A7ECC3E-4170-412F-8B33-8063B7BB8A4D}" type="slidenum">
              <a:rPr lang="en-US" b="1" smtClean="0">
                <a:solidFill>
                  <a:schemeClr val="bg1"/>
                </a:solidFill>
              </a:rPr>
              <a:t>32</a:t>
            </a:fld>
            <a:endParaRPr lang="en-US" b="1" dirty="0">
              <a:solidFill>
                <a:schemeClr val="bg1"/>
              </a:solidFill>
            </a:endParaRPr>
          </a:p>
        </p:txBody>
      </p:sp>
      <p:sp>
        <p:nvSpPr>
          <p:cNvPr id="6" name="Title 1"/>
          <p:cNvSpPr txBox="1">
            <a:spLocks/>
          </p:cNvSpPr>
          <p:nvPr/>
        </p:nvSpPr>
        <p:spPr>
          <a:xfrm>
            <a:off x="489862" y="163280"/>
            <a:ext cx="8120743" cy="838200"/>
          </a:xfrm>
          <a:prstGeom prst="rect">
            <a:avLst/>
          </a:prstGeom>
          <a:pattFill prst="pct5">
            <a:fgClr>
              <a:schemeClr val="accent6">
                <a:lumMod val="20000"/>
                <a:lumOff val="80000"/>
              </a:schemeClr>
            </a:fgClr>
            <a:bgClr>
              <a:schemeClr val="accent6">
                <a:lumMod val="50000"/>
              </a:schemeClr>
            </a:bgClr>
          </a:pattFill>
          <a:ln w="57150">
            <a:solidFill>
              <a:schemeClr val="accent3">
                <a:lumMod val="40000"/>
                <a:lumOff val="60000"/>
              </a:schemeClr>
            </a:solidFill>
          </a:ln>
          <a:scene3d>
            <a:camera prst="orthographicFront"/>
            <a:lightRig rig="soft" dir="t">
              <a:rot lat="0" lon="0" rev="17220000"/>
            </a:lightRig>
          </a:scene3d>
          <a:sp3d>
            <a:bevelT prst="angle"/>
          </a:sp3d>
        </p:spPr>
        <p:txBody>
          <a:bodyPr vert="horz" lIns="45720" tIns="0" rIns="45720" bIns="0" anchor="ctr">
            <a:norm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r>
              <a:rPr lang="en-US">
                <a:solidFill>
                  <a:schemeClr val="accent3">
                    <a:lumMod val="40000"/>
                    <a:lumOff val="60000"/>
                  </a:schemeClr>
                </a:solidFill>
              </a:rPr>
              <a:t>Change in Feast-Days</a:t>
            </a:r>
            <a:endParaRPr lang="en-US" dirty="0">
              <a:solidFill>
                <a:schemeClr val="accent3">
                  <a:lumMod val="40000"/>
                  <a:lumOff val="60000"/>
                </a:schemeClr>
              </a:solidFill>
            </a:endParaRPr>
          </a:p>
        </p:txBody>
      </p:sp>
    </p:spTree>
    <p:extLst>
      <p:ext uri="{BB962C8B-B14F-4D97-AF65-F5344CB8AC3E}">
        <p14:creationId xmlns:p14="http://schemas.microsoft.com/office/powerpoint/2010/main" val="2764467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1524000"/>
            <a:ext cx="7772400" cy="4876800"/>
          </a:xfrm>
          <a:gradFill flip="none" rotWithShape="1">
            <a:gsLst>
              <a:gs pos="0">
                <a:srgbClr val="FFEFD1"/>
              </a:gs>
              <a:gs pos="64999">
                <a:srgbClr val="F0EBD5"/>
              </a:gs>
              <a:gs pos="100000">
                <a:srgbClr val="D1C39F"/>
              </a:gs>
            </a:gsLst>
            <a:path path="rect">
              <a:fillToRect l="100000" t="100000"/>
            </a:path>
            <a:tileRect r="-100000" b="-100000"/>
          </a:gradFill>
          <a:ln w="571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82880" tIns="182880">
            <a:normAutofit/>
          </a:bodyPr>
          <a:lstStyle/>
          <a:p>
            <a:pPr algn="l">
              <a:spcBef>
                <a:spcPts val="0"/>
              </a:spcBef>
              <a:spcAft>
                <a:spcPts val="6600"/>
              </a:spcAft>
            </a:pPr>
            <a:r>
              <a:rPr lang="en-US" b="1" dirty="0">
                <a:solidFill>
                  <a:schemeClr val="accent6">
                    <a:lumMod val="50000"/>
                  </a:schemeClr>
                </a:solidFill>
              </a:rPr>
              <a:t>“I renounce </a:t>
            </a:r>
            <a:r>
              <a:rPr lang="en-US" b="1" dirty="0">
                <a:solidFill>
                  <a:srgbClr val="C00000"/>
                </a:solidFill>
              </a:rPr>
              <a:t>all customs, </a:t>
            </a:r>
            <a:r>
              <a:rPr lang="en-US" dirty="0">
                <a:solidFill>
                  <a:srgbClr val="C00000"/>
                </a:solidFill>
              </a:rPr>
              <a:t>rites, legalisms, </a:t>
            </a:r>
            <a:r>
              <a:rPr lang="en-US" b="1" u="sng" dirty="0">
                <a:solidFill>
                  <a:srgbClr val="006600"/>
                </a:solidFill>
              </a:rPr>
              <a:t>unleavened breads</a:t>
            </a:r>
            <a:r>
              <a:rPr lang="en-US" b="1" dirty="0">
                <a:solidFill>
                  <a:srgbClr val="006600"/>
                </a:solidFill>
              </a:rPr>
              <a:t> </a:t>
            </a:r>
            <a:r>
              <a:rPr lang="en-US" dirty="0">
                <a:solidFill>
                  <a:srgbClr val="C00000"/>
                </a:solidFill>
              </a:rPr>
              <a:t>and sacrifices of lambs of the Hebrews, and </a:t>
            </a:r>
            <a:r>
              <a:rPr lang="en-US" b="1" u="sng" dirty="0">
                <a:solidFill>
                  <a:srgbClr val="006600"/>
                </a:solidFill>
              </a:rPr>
              <a:t>all the other feasts</a:t>
            </a:r>
            <a:r>
              <a:rPr lang="en-US" b="1" dirty="0">
                <a:solidFill>
                  <a:srgbClr val="006600"/>
                </a:solidFill>
              </a:rPr>
              <a:t> </a:t>
            </a:r>
          </a:p>
          <a:p>
            <a:pPr algn="l">
              <a:spcBef>
                <a:spcPts val="0"/>
              </a:spcBef>
              <a:spcAft>
                <a:spcPts val="3000"/>
              </a:spcAft>
            </a:pPr>
            <a:r>
              <a:rPr lang="en-US" b="1" dirty="0">
                <a:solidFill>
                  <a:srgbClr val="006600"/>
                </a:solidFill>
              </a:rPr>
              <a:t>of the Hebrews,</a:t>
            </a:r>
            <a:r>
              <a:rPr lang="en-US" dirty="0">
                <a:solidFill>
                  <a:srgbClr val="C00000"/>
                </a:solidFill>
              </a:rPr>
              <a:t> sacrifices, prayers, aspirations, purifications, sanctifications, and propitiations, and </a:t>
            </a:r>
            <a:r>
              <a:rPr lang="en-US" b="1" u="sng" dirty="0">
                <a:solidFill>
                  <a:srgbClr val="006600"/>
                </a:solidFill>
              </a:rPr>
              <a:t>fasts</a:t>
            </a:r>
            <a:r>
              <a:rPr lang="en-US" dirty="0">
                <a:solidFill>
                  <a:srgbClr val="006600"/>
                </a:solidFill>
              </a:rPr>
              <a:t> </a:t>
            </a:r>
            <a:r>
              <a:rPr lang="en-US" dirty="0">
                <a:solidFill>
                  <a:srgbClr val="C00000"/>
                </a:solidFill>
              </a:rPr>
              <a:t>and </a:t>
            </a:r>
            <a:r>
              <a:rPr lang="en-US" b="1" u="sng" dirty="0">
                <a:solidFill>
                  <a:srgbClr val="006600"/>
                </a:solidFill>
              </a:rPr>
              <a:t>new moons</a:t>
            </a:r>
            <a:r>
              <a:rPr lang="en-US" b="1" dirty="0">
                <a:solidFill>
                  <a:srgbClr val="006600"/>
                </a:solidFill>
              </a:rPr>
              <a:t>, </a:t>
            </a:r>
            <a:r>
              <a:rPr lang="en-US" dirty="0">
                <a:solidFill>
                  <a:srgbClr val="C00000"/>
                </a:solidFill>
              </a:rPr>
              <a:t>and </a:t>
            </a:r>
            <a:r>
              <a:rPr lang="en-US" b="1" u="sng" dirty="0">
                <a:solidFill>
                  <a:srgbClr val="0000CC"/>
                </a:solidFill>
              </a:rPr>
              <a:t>Sabbaths</a:t>
            </a:r>
            <a:r>
              <a:rPr lang="en-US" b="1" dirty="0">
                <a:solidFill>
                  <a:srgbClr val="0000CC"/>
                </a:solidFill>
              </a:rPr>
              <a:t>,</a:t>
            </a:r>
            <a:r>
              <a:rPr lang="en-US" dirty="0">
                <a:solidFill>
                  <a:srgbClr val="0000CC"/>
                </a:solidFill>
              </a:rPr>
              <a:t> </a:t>
            </a:r>
            <a:r>
              <a:rPr lang="en-US" dirty="0">
                <a:solidFill>
                  <a:srgbClr val="C00000"/>
                </a:solidFill>
              </a:rPr>
              <a:t>and superstitions, and hymns and chants, and </a:t>
            </a:r>
            <a:r>
              <a:rPr lang="en-US" b="1" u="sng" dirty="0">
                <a:solidFill>
                  <a:srgbClr val="006600"/>
                </a:solidFill>
              </a:rPr>
              <a:t>observances</a:t>
            </a:r>
            <a:r>
              <a:rPr lang="en-US" dirty="0">
                <a:solidFill>
                  <a:srgbClr val="C00000"/>
                </a:solidFill>
              </a:rPr>
              <a:t> and </a:t>
            </a:r>
            <a:r>
              <a:rPr lang="en-US" b="1" dirty="0">
                <a:solidFill>
                  <a:srgbClr val="C00000"/>
                </a:solidFill>
              </a:rPr>
              <a:t>synagogues.</a:t>
            </a:r>
          </a:p>
        </p:txBody>
      </p:sp>
      <p:sp>
        <p:nvSpPr>
          <p:cNvPr id="4" name="Slide Number Placeholder 3"/>
          <p:cNvSpPr>
            <a:spLocks noGrp="1"/>
          </p:cNvSpPr>
          <p:nvPr>
            <p:ph type="sldNum" sz="quarter" idx="12"/>
          </p:nvPr>
        </p:nvSpPr>
        <p:spPr>
          <a:xfrm>
            <a:off x="7543798" y="5959474"/>
            <a:ext cx="762000" cy="365125"/>
          </a:xfrm>
        </p:spPr>
        <p:txBody>
          <a:bodyPr/>
          <a:lstStyle/>
          <a:p>
            <a:fld id="{9A7ECC3E-4170-412F-8B33-8063B7BB8A4D}" type="slidenum">
              <a:rPr lang="en-US" b="1" smtClean="0">
                <a:solidFill>
                  <a:schemeClr val="bg1"/>
                </a:solidFill>
              </a:rPr>
              <a:t>33</a:t>
            </a:fld>
            <a:endParaRPr lang="en-US" b="1" dirty="0">
              <a:solidFill>
                <a:schemeClr val="bg1"/>
              </a:solidFill>
            </a:endParaRPr>
          </a:p>
        </p:txBody>
      </p:sp>
      <p:sp>
        <p:nvSpPr>
          <p:cNvPr id="5" name="Title 1"/>
          <p:cNvSpPr>
            <a:spLocks noGrp="1"/>
          </p:cNvSpPr>
          <p:nvPr>
            <p:ph type="ctrTitle"/>
          </p:nvPr>
        </p:nvSpPr>
        <p:spPr>
          <a:xfrm>
            <a:off x="489862" y="381000"/>
            <a:ext cx="8120743" cy="838200"/>
          </a:xfrm>
          <a:pattFill prst="pct5">
            <a:fgClr>
              <a:schemeClr val="accent6">
                <a:lumMod val="20000"/>
                <a:lumOff val="80000"/>
              </a:schemeClr>
            </a:fgClr>
            <a:bgClr>
              <a:schemeClr val="accent6">
                <a:lumMod val="50000"/>
              </a:schemeClr>
            </a:bgClr>
          </a:pattFill>
          <a:ln w="57150">
            <a:solidFill>
              <a:schemeClr val="accent3">
                <a:lumMod val="40000"/>
                <a:lumOff val="60000"/>
              </a:schemeClr>
            </a:solidFill>
          </a:ln>
          <a:scene3d>
            <a:camera prst="orthographicFront"/>
            <a:lightRig rig="soft" dir="t">
              <a:rot lat="0" lon="0" rev="17220000"/>
            </a:lightRig>
          </a:scene3d>
          <a:sp3d>
            <a:bevelT prst="angle"/>
          </a:sp3d>
        </p:spPr>
        <p:txBody>
          <a:bodyPr anchor="ctr">
            <a:normAutofit/>
            <a:scene3d>
              <a:camera prst="orthographicFront"/>
              <a:lightRig rig="soft" dir="t">
                <a:rot lat="0" lon="0" rev="17220000"/>
              </a:lightRig>
            </a:scene3d>
            <a:sp3d prstMaterial="softEdge">
              <a:bevelT w="38100" h="38100"/>
            </a:sp3d>
          </a:bodyPr>
          <a:lstStyle/>
          <a:p>
            <a:r>
              <a:rPr lang="en-US" dirty="0">
                <a:solidFill>
                  <a:schemeClr val="accent3">
                    <a:lumMod val="40000"/>
                    <a:lumOff val="60000"/>
                  </a:schemeClr>
                </a:solidFill>
              </a:rPr>
              <a:t>Change in Feast-Days</a:t>
            </a:r>
          </a:p>
        </p:txBody>
      </p:sp>
      <p:grpSp>
        <p:nvGrpSpPr>
          <p:cNvPr id="8" name="Group 7"/>
          <p:cNvGrpSpPr/>
          <p:nvPr/>
        </p:nvGrpSpPr>
        <p:grpSpPr>
          <a:xfrm>
            <a:off x="7239000" y="2968752"/>
            <a:ext cx="1066800" cy="917448"/>
            <a:chOff x="7239000" y="2968752"/>
            <a:chExt cx="1066800" cy="917448"/>
          </a:xfrm>
        </p:grpSpPr>
        <p:sp>
          <p:nvSpPr>
            <p:cNvPr id="2" name="Cloud Callout 1"/>
            <p:cNvSpPr/>
            <p:nvPr/>
          </p:nvSpPr>
          <p:spPr>
            <a:xfrm>
              <a:off x="7239000" y="2968752"/>
              <a:ext cx="1066800" cy="917448"/>
            </a:xfrm>
            <a:prstGeom prst="cloudCallout">
              <a:avLst>
                <a:gd name="adj1" fmla="val -162500"/>
                <a:gd name="adj2" fmla="val -39947"/>
              </a:avLst>
            </a:prstGeom>
            <a:blipFill>
              <a:blip r:embed="rId3"/>
              <a:tile tx="0" ty="0" sx="100000" sy="100000" flip="none" algn="tl"/>
            </a:blipFill>
            <a:ln w="76200">
              <a:solidFill>
                <a:srgbClr val="9900CC"/>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loud Callout 5"/>
            <p:cNvSpPr/>
            <p:nvPr/>
          </p:nvSpPr>
          <p:spPr>
            <a:xfrm>
              <a:off x="7391400" y="3124200"/>
              <a:ext cx="762000" cy="609600"/>
            </a:xfrm>
            <a:prstGeom prst="cloudCallout">
              <a:avLst>
                <a:gd name="adj1" fmla="val -42093"/>
                <a:gd name="adj2" fmla="val -4962"/>
              </a:avLst>
            </a:prstGeom>
            <a:solidFill>
              <a:srgbClr val="FFCCFF"/>
            </a:solidFill>
            <a:ln w="76200">
              <a:solidFill>
                <a:srgbClr val="FF3399"/>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loud Callout 6"/>
            <p:cNvSpPr/>
            <p:nvPr/>
          </p:nvSpPr>
          <p:spPr>
            <a:xfrm>
              <a:off x="7620000" y="3276600"/>
              <a:ext cx="381000" cy="304800"/>
            </a:xfrm>
            <a:prstGeom prst="cloudCallout">
              <a:avLst>
                <a:gd name="adj1" fmla="val -37807"/>
                <a:gd name="adj2" fmla="val -6748"/>
              </a:avLst>
            </a:prstGeom>
            <a:blipFill>
              <a:blip r:embed="rId3"/>
              <a:tile tx="0" ty="0" sx="100000" sy="100000" flip="none" algn="tl"/>
            </a:blipFill>
            <a:ln w="762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070788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par>
                          <p:cTn id="21" fill="hold">
                            <p:stCondLst>
                              <p:cond delay="2000"/>
                            </p:stCondLst>
                            <p:childTnLst>
                              <p:par>
                                <p:cTn id="22" presetID="17" presetClass="path" presetSubtype="0" accel="50000" decel="50000" fill="hold" nodeType="afterEffect">
                                  <p:stCondLst>
                                    <p:cond delay="0"/>
                                  </p:stCondLst>
                                  <p:childTnLst>
                                    <p:animMotion origin="layout" path="M 0 0 L 0.052 0 L 0.089 -0.037 L 0.125 0 L 0.177 0 L 0.177 0.052 L 0.213 0.089 L 0.177 0.125 L 0.177 0.177 L 0.125 0.177 L 0.089 0.213 L 0.052 0.177 L 0 0.177 L 0 0.125 L -0.037 0.089 L 0 0.052 L 0 0 Z" pathEditMode="relative" ptsTypes="">
                                      <p:cBhvr>
                                        <p:cTn id="23" dur="2000" fill="hold"/>
                                        <p:tgtEl>
                                          <p:spTgt spid="8"/>
                                        </p:tgtEl>
                                        <p:attrNameLst>
                                          <p:attrName>ppt_x</p:attrName>
                                          <p:attrName>ppt_y</p:attrName>
                                        </p:attrNameLst>
                                      </p:cBhvr>
                                    </p:animMotion>
                                  </p:childTnLst>
                                </p:cTn>
                              </p:par>
                            </p:childTnLst>
                          </p:cTn>
                        </p:par>
                        <p:par>
                          <p:cTn id="24" fill="hold">
                            <p:stCondLst>
                              <p:cond delay="4000"/>
                            </p:stCondLst>
                            <p:childTnLst>
                              <p:par>
                                <p:cTn id="25" presetID="53" presetClass="entr" presetSubtype="16" fill="hold" nodeType="afterEffect">
                                  <p:stCondLst>
                                    <p:cond delay="25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1371600"/>
            <a:ext cx="8001000" cy="5181600"/>
          </a:xfrm>
          <a:gradFill flip="none" rotWithShape="1">
            <a:gsLst>
              <a:gs pos="0">
                <a:srgbClr val="FFEFD1"/>
              </a:gs>
              <a:gs pos="64999">
                <a:srgbClr val="F0EBD5"/>
              </a:gs>
              <a:gs pos="100000">
                <a:srgbClr val="D1C39F"/>
              </a:gs>
            </a:gsLst>
            <a:path path="shape">
              <a:fillToRect l="50000" t="50000" r="50000" b="50000"/>
            </a:path>
            <a:tileRect/>
          </a:gradFill>
          <a:ln w="57150">
            <a:noFill/>
          </a:ln>
          <a:effectLst/>
          <a:scene3d>
            <a:camera prst="orthographicFront">
              <a:rot lat="0" lon="0" rev="0"/>
            </a:camera>
            <a:lightRig rig="glow" dir="t">
              <a:rot lat="0" lon="0" rev="14100000"/>
            </a:lightRig>
          </a:scene3d>
          <a:sp3d prstMaterial="softEdge">
            <a:bevelT w="127000" prst="artDeco"/>
          </a:sp3d>
        </p:spPr>
        <p:txBody>
          <a:bodyPr lIns="182880" tIns="182880">
            <a:normAutofit/>
          </a:bodyPr>
          <a:lstStyle/>
          <a:p>
            <a:pPr algn="l"/>
            <a:r>
              <a:rPr lang="en-US" b="1" dirty="0">
                <a:solidFill>
                  <a:srgbClr val="C00000"/>
                </a:solidFill>
              </a:rPr>
              <a:t>“Absolutely </a:t>
            </a:r>
            <a:r>
              <a:rPr lang="en-US" b="1" u="sng" dirty="0">
                <a:solidFill>
                  <a:srgbClr val="006600"/>
                </a:solidFill>
              </a:rPr>
              <a:t>everything Jewish</a:t>
            </a:r>
            <a:r>
              <a:rPr lang="en-US" b="1" dirty="0">
                <a:solidFill>
                  <a:srgbClr val="006600"/>
                </a:solidFill>
              </a:rPr>
              <a:t>, </a:t>
            </a:r>
            <a:r>
              <a:rPr lang="en-US" b="1" u="sng" dirty="0">
                <a:solidFill>
                  <a:srgbClr val="006600"/>
                </a:solidFill>
              </a:rPr>
              <a:t>every Law</a:t>
            </a:r>
            <a:r>
              <a:rPr lang="en-US" b="1" dirty="0">
                <a:solidFill>
                  <a:srgbClr val="006600"/>
                </a:solidFill>
              </a:rPr>
              <a:t>, </a:t>
            </a:r>
            <a:r>
              <a:rPr lang="en-US" b="1" u="sng" dirty="0">
                <a:solidFill>
                  <a:srgbClr val="006600"/>
                </a:solidFill>
              </a:rPr>
              <a:t>rite</a:t>
            </a:r>
            <a:r>
              <a:rPr lang="en-US" b="1" dirty="0">
                <a:solidFill>
                  <a:srgbClr val="006600"/>
                </a:solidFill>
              </a:rPr>
              <a:t> and </a:t>
            </a:r>
            <a:r>
              <a:rPr lang="en-US" b="1" u="sng" dirty="0">
                <a:solidFill>
                  <a:srgbClr val="006600"/>
                </a:solidFill>
              </a:rPr>
              <a:t>custom</a:t>
            </a:r>
            <a:r>
              <a:rPr lang="en-US" dirty="0">
                <a:solidFill>
                  <a:srgbClr val="C00000"/>
                </a:solidFill>
              </a:rPr>
              <a:t> and if afterwards I shall wish to deny and return to Jewish superstition, or shall be found eating with Jews, or feasting with them, or secretly conversing and condemning the Christian religion instead of openly confuting them and condemning their vain faith, then let the trembling of Cain and the leprosy of </a:t>
            </a:r>
            <a:r>
              <a:rPr lang="en-US" dirty="0" err="1">
                <a:solidFill>
                  <a:srgbClr val="C00000"/>
                </a:solidFill>
              </a:rPr>
              <a:t>Gehazi</a:t>
            </a:r>
            <a:r>
              <a:rPr lang="en-US" dirty="0">
                <a:solidFill>
                  <a:srgbClr val="C00000"/>
                </a:solidFill>
              </a:rPr>
              <a:t> cleave to me, as well as the legal punishments to which I acknowledge myself liable.</a:t>
            </a:r>
          </a:p>
        </p:txBody>
      </p:sp>
      <p:sp>
        <p:nvSpPr>
          <p:cNvPr id="4" name="Slide Number Placeholder 3"/>
          <p:cNvSpPr>
            <a:spLocks noGrp="1"/>
          </p:cNvSpPr>
          <p:nvPr>
            <p:ph type="sldNum" sz="quarter" idx="12"/>
          </p:nvPr>
        </p:nvSpPr>
        <p:spPr>
          <a:xfrm>
            <a:off x="7685315" y="6035675"/>
            <a:ext cx="762000" cy="365125"/>
          </a:xfrm>
        </p:spPr>
        <p:txBody>
          <a:bodyPr/>
          <a:lstStyle/>
          <a:p>
            <a:fld id="{9A7ECC3E-4170-412F-8B33-8063B7BB8A4D}" type="slidenum">
              <a:rPr lang="en-US" b="1" smtClean="0">
                <a:solidFill>
                  <a:schemeClr val="bg1"/>
                </a:solidFill>
              </a:rPr>
              <a:t>34</a:t>
            </a:fld>
            <a:endParaRPr lang="en-US" b="1" dirty="0">
              <a:solidFill>
                <a:schemeClr val="bg1"/>
              </a:solidFill>
            </a:endParaRPr>
          </a:p>
        </p:txBody>
      </p:sp>
      <p:sp>
        <p:nvSpPr>
          <p:cNvPr id="6" name="Title 1"/>
          <p:cNvSpPr txBox="1">
            <a:spLocks/>
          </p:cNvSpPr>
          <p:nvPr/>
        </p:nvSpPr>
        <p:spPr>
          <a:xfrm>
            <a:off x="489862" y="283026"/>
            <a:ext cx="8120743" cy="838200"/>
          </a:xfrm>
          <a:prstGeom prst="rect">
            <a:avLst/>
          </a:prstGeom>
          <a:pattFill prst="pct5">
            <a:fgClr>
              <a:schemeClr val="accent6">
                <a:lumMod val="20000"/>
                <a:lumOff val="80000"/>
              </a:schemeClr>
            </a:fgClr>
            <a:bgClr>
              <a:schemeClr val="accent6">
                <a:lumMod val="50000"/>
              </a:schemeClr>
            </a:bgClr>
          </a:pattFill>
          <a:ln w="57150">
            <a:solidFill>
              <a:schemeClr val="accent3">
                <a:lumMod val="40000"/>
                <a:lumOff val="60000"/>
              </a:schemeClr>
            </a:solidFill>
          </a:ln>
          <a:scene3d>
            <a:camera prst="orthographicFront"/>
            <a:lightRig rig="soft" dir="t">
              <a:rot lat="0" lon="0" rev="17220000"/>
            </a:lightRig>
          </a:scene3d>
          <a:sp3d>
            <a:bevelT prst="angle"/>
          </a:sp3d>
        </p:spPr>
        <p:txBody>
          <a:bodyPr vert="horz" lIns="45720" tIns="0" rIns="45720" bIns="0" anchor="ctr">
            <a:norm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r>
              <a:rPr lang="en-US">
                <a:solidFill>
                  <a:schemeClr val="accent3">
                    <a:lumMod val="40000"/>
                    <a:lumOff val="60000"/>
                  </a:schemeClr>
                </a:solidFill>
              </a:rPr>
              <a:t>Change in Feast-Days</a:t>
            </a:r>
            <a:endParaRPr lang="en-US" dirty="0">
              <a:solidFill>
                <a:schemeClr val="accent3">
                  <a:lumMod val="40000"/>
                  <a:lumOff val="60000"/>
                </a:schemeClr>
              </a:solidFill>
            </a:endParaRPr>
          </a:p>
        </p:txBody>
      </p:sp>
    </p:spTree>
    <p:extLst>
      <p:ext uri="{BB962C8B-B14F-4D97-AF65-F5344CB8AC3E}">
        <p14:creationId xmlns:p14="http://schemas.microsoft.com/office/powerpoint/2010/main" val="50878355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905000"/>
            <a:ext cx="8153400" cy="4191000"/>
          </a:xfrm>
          <a:gradFill flip="none" rotWithShape="1">
            <a:gsLst>
              <a:gs pos="0">
                <a:srgbClr val="FFEFD1"/>
              </a:gs>
              <a:gs pos="64999">
                <a:srgbClr val="F0EBD5"/>
              </a:gs>
              <a:gs pos="100000">
                <a:srgbClr val="D1C39F"/>
              </a:gs>
            </a:gsLst>
            <a:path path="circle">
              <a:fillToRect l="100000" t="100000"/>
            </a:path>
            <a:tileRect r="-100000" b="-100000"/>
          </a:gradFill>
          <a:ln w="571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82880" tIns="182880">
            <a:normAutofit/>
          </a:bodyPr>
          <a:lstStyle/>
          <a:p>
            <a:pPr algn="l">
              <a:spcBef>
                <a:spcPts val="0"/>
              </a:spcBef>
              <a:spcAft>
                <a:spcPts val="2400"/>
              </a:spcAft>
            </a:pPr>
            <a:r>
              <a:rPr lang="en-US" dirty="0">
                <a:solidFill>
                  <a:srgbClr val="C00000"/>
                </a:solidFill>
              </a:rPr>
              <a:t>“And may I be an anathema in the world to come, and may my soul be set down with Satan and the devils.” (Stefano </a:t>
            </a:r>
            <a:r>
              <a:rPr lang="en-US" dirty="0" err="1">
                <a:solidFill>
                  <a:srgbClr val="C00000"/>
                </a:solidFill>
              </a:rPr>
              <a:t>Assemani</a:t>
            </a:r>
            <a:r>
              <a:rPr lang="en-US" dirty="0">
                <a:solidFill>
                  <a:srgbClr val="C00000"/>
                </a:solidFill>
              </a:rPr>
              <a:t>, </a:t>
            </a:r>
            <a:r>
              <a:rPr lang="en-US" dirty="0" err="1">
                <a:solidFill>
                  <a:srgbClr val="C00000"/>
                </a:solidFill>
              </a:rPr>
              <a:t>Acta</a:t>
            </a:r>
            <a:r>
              <a:rPr lang="en-US" dirty="0">
                <a:solidFill>
                  <a:srgbClr val="C00000"/>
                </a:solidFill>
              </a:rPr>
              <a:t> </a:t>
            </a:r>
            <a:r>
              <a:rPr lang="en-US" dirty="0" err="1">
                <a:solidFill>
                  <a:srgbClr val="C00000"/>
                </a:solidFill>
              </a:rPr>
              <a:t>Sanctorium</a:t>
            </a:r>
            <a:r>
              <a:rPr lang="en-US" dirty="0">
                <a:solidFill>
                  <a:srgbClr val="C00000"/>
                </a:solidFill>
              </a:rPr>
              <a:t> </a:t>
            </a:r>
            <a:r>
              <a:rPr lang="en-US" dirty="0" err="1">
                <a:solidFill>
                  <a:srgbClr val="C00000"/>
                </a:solidFill>
              </a:rPr>
              <a:t>Martyrum</a:t>
            </a:r>
            <a:r>
              <a:rPr lang="en-US" dirty="0">
                <a:solidFill>
                  <a:srgbClr val="C00000"/>
                </a:solidFill>
              </a:rPr>
              <a:t> </a:t>
            </a:r>
            <a:r>
              <a:rPr lang="en-US" dirty="0" err="1">
                <a:solidFill>
                  <a:srgbClr val="C00000"/>
                </a:solidFill>
              </a:rPr>
              <a:t>Orientalium</a:t>
            </a:r>
            <a:r>
              <a:rPr lang="en-US" dirty="0">
                <a:solidFill>
                  <a:srgbClr val="C00000"/>
                </a:solidFill>
              </a:rPr>
              <a:t> at </a:t>
            </a:r>
            <a:r>
              <a:rPr lang="en-US" dirty="0" err="1">
                <a:solidFill>
                  <a:srgbClr val="C00000"/>
                </a:solidFill>
              </a:rPr>
              <a:t>Occidentalium</a:t>
            </a:r>
            <a:r>
              <a:rPr lang="en-US" dirty="0">
                <a:solidFill>
                  <a:srgbClr val="C00000"/>
                </a:solidFill>
              </a:rPr>
              <a:t>, Vol. 1, Rome 1748, page 105)</a:t>
            </a:r>
          </a:p>
          <a:p>
            <a:pPr>
              <a:spcBef>
                <a:spcPts val="0"/>
              </a:spcBef>
            </a:pPr>
            <a:r>
              <a:rPr lang="en-US" b="1" dirty="0">
                <a:solidFill>
                  <a:schemeClr val="accent6">
                    <a:lumMod val="50000"/>
                  </a:schemeClr>
                </a:solidFill>
              </a:rPr>
              <a:t>~*~  ~*~  ~*~</a:t>
            </a:r>
          </a:p>
          <a:p>
            <a:pPr>
              <a:spcBef>
                <a:spcPts val="0"/>
              </a:spcBef>
            </a:pPr>
            <a:r>
              <a:rPr lang="en-US" b="1" dirty="0">
                <a:solidFill>
                  <a:schemeClr val="accent6">
                    <a:lumMod val="50000"/>
                  </a:schemeClr>
                </a:solidFill>
              </a:rPr>
              <a:t>From: http://christianitybeliefs.org/the-falling-away/the-biblical-holy-feast-days-were-hidden/ </a:t>
            </a:r>
          </a:p>
        </p:txBody>
      </p:sp>
      <p:sp>
        <p:nvSpPr>
          <p:cNvPr id="4" name="Slide Number Placeholder 3"/>
          <p:cNvSpPr>
            <a:spLocks noGrp="1"/>
          </p:cNvSpPr>
          <p:nvPr>
            <p:ph type="sldNum" sz="quarter" idx="12"/>
          </p:nvPr>
        </p:nvSpPr>
        <p:spPr>
          <a:xfrm>
            <a:off x="7772400" y="5665561"/>
            <a:ext cx="762000" cy="365125"/>
          </a:xfrm>
        </p:spPr>
        <p:txBody>
          <a:bodyPr/>
          <a:lstStyle/>
          <a:p>
            <a:fld id="{9A7ECC3E-4170-412F-8B33-8063B7BB8A4D}" type="slidenum">
              <a:rPr lang="en-US" b="1" smtClean="0">
                <a:solidFill>
                  <a:schemeClr val="bg1"/>
                </a:solidFill>
              </a:rPr>
              <a:t>35</a:t>
            </a:fld>
            <a:endParaRPr lang="en-US" b="1" dirty="0">
              <a:solidFill>
                <a:schemeClr val="bg1"/>
              </a:solidFill>
            </a:endParaRPr>
          </a:p>
        </p:txBody>
      </p:sp>
      <p:sp>
        <p:nvSpPr>
          <p:cNvPr id="6" name="Title 1"/>
          <p:cNvSpPr txBox="1">
            <a:spLocks/>
          </p:cNvSpPr>
          <p:nvPr/>
        </p:nvSpPr>
        <p:spPr>
          <a:xfrm>
            <a:off x="489862" y="381000"/>
            <a:ext cx="8120743" cy="838200"/>
          </a:xfrm>
          <a:prstGeom prst="rect">
            <a:avLst/>
          </a:prstGeom>
          <a:pattFill prst="pct5">
            <a:fgClr>
              <a:schemeClr val="accent6">
                <a:lumMod val="20000"/>
                <a:lumOff val="80000"/>
              </a:schemeClr>
            </a:fgClr>
            <a:bgClr>
              <a:schemeClr val="accent6">
                <a:lumMod val="50000"/>
              </a:schemeClr>
            </a:bgClr>
          </a:pattFill>
          <a:ln w="57150">
            <a:solidFill>
              <a:schemeClr val="accent3">
                <a:lumMod val="40000"/>
                <a:lumOff val="60000"/>
              </a:schemeClr>
            </a:solidFill>
          </a:ln>
          <a:scene3d>
            <a:camera prst="orthographicFront"/>
            <a:lightRig rig="soft" dir="t">
              <a:rot lat="0" lon="0" rev="17220000"/>
            </a:lightRig>
          </a:scene3d>
          <a:sp3d>
            <a:bevelT prst="angle"/>
          </a:sp3d>
        </p:spPr>
        <p:txBody>
          <a:bodyPr vert="horz" lIns="45720" tIns="0" rIns="45720" bIns="0" anchor="ctr">
            <a:norm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r>
              <a:rPr lang="en-US">
                <a:solidFill>
                  <a:schemeClr val="accent3">
                    <a:lumMod val="40000"/>
                    <a:lumOff val="60000"/>
                  </a:schemeClr>
                </a:solidFill>
              </a:rPr>
              <a:t>Change in Feast-Days</a:t>
            </a:r>
            <a:endParaRPr lang="en-US" dirty="0">
              <a:solidFill>
                <a:schemeClr val="accent3">
                  <a:lumMod val="40000"/>
                  <a:lumOff val="60000"/>
                </a:schemeClr>
              </a:solidFill>
            </a:endParaRPr>
          </a:p>
        </p:txBody>
      </p:sp>
    </p:spTree>
    <p:extLst>
      <p:ext uri="{BB962C8B-B14F-4D97-AF65-F5344CB8AC3E}">
        <p14:creationId xmlns:p14="http://schemas.microsoft.com/office/powerpoint/2010/main" val="32572366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1" end="1"/>
                                            </p:txEl>
                                          </p:spTgt>
                                        </p:tgtEl>
                                      </p:cBhvr>
                                    </p:animEffect>
                                  </p:childTnLst>
                                </p:cTn>
                              </p:par>
                              <p:par>
                                <p:cTn id="16" presetID="31"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p:cTn id="18"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9"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0"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1"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11000">
              <a:srgbClr val="0A128C"/>
            </a:gs>
            <a:gs pos="41000">
              <a:srgbClr val="181CC7"/>
            </a:gs>
            <a:gs pos="69000">
              <a:srgbClr val="7005D4"/>
            </a:gs>
            <a:gs pos="100000">
              <a:srgbClr val="8C3D91"/>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524000"/>
            <a:ext cx="8686800" cy="5105400"/>
          </a:xfrm>
          <a:solidFill>
            <a:schemeClr val="tx1">
              <a:lumMod val="85000"/>
            </a:schemeClr>
          </a:solidFill>
          <a:ln w="57150">
            <a:solidFill>
              <a:schemeClr val="tx1">
                <a:lumMod val="50000"/>
              </a:schemeClr>
            </a:solidFill>
          </a:ln>
          <a:scene3d>
            <a:camera prst="orthographicFront"/>
            <a:lightRig rig="threePt" dir="t"/>
          </a:scene3d>
          <a:sp3d>
            <a:bevelT w="139700" h="139700" prst="divot"/>
          </a:sp3d>
        </p:spPr>
        <p:txBody>
          <a:bodyPr lIns="182880" tIns="182880">
            <a:normAutofit lnSpcReduction="10000"/>
          </a:bodyPr>
          <a:lstStyle/>
          <a:p>
            <a:pPr algn="l"/>
            <a:r>
              <a:rPr lang="en-US" dirty="0">
                <a:solidFill>
                  <a:schemeClr val="bg1"/>
                </a:solidFill>
              </a:rPr>
              <a:t>"The [Catholic] church took the pagan buckler of faith against the heathen. She took the pagan Roman Pantheon, [the Roman] temple to all the gods, and made it sacred to all the martyrs: so it stands to this day. She took the pagan Sunday and made it the Christian Sun day . . . The Sun was a foremost god with heathendom. Balder the beautiful, the White God, the old Scandinavians called him. The sun has worshipers at this hour in Persia and other lands . . . There is, in truth, something royal, kingly about the sun, making it a fit emblem of Jesus, the Sun of Justice. </a:t>
            </a:r>
          </a:p>
        </p:txBody>
      </p:sp>
      <p:sp>
        <p:nvSpPr>
          <p:cNvPr id="5" name="Title 1"/>
          <p:cNvSpPr>
            <a:spLocks noGrp="1"/>
          </p:cNvSpPr>
          <p:nvPr>
            <p:ph type="ctrTitle"/>
          </p:nvPr>
        </p:nvSpPr>
        <p:spPr>
          <a:xfrm>
            <a:off x="576949" y="370114"/>
            <a:ext cx="8022771" cy="838200"/>
          </a:xfrm>
          <a:blipFill>
            <a:blip r:embed="rId2"/>
            <a:tile tx="0" ty="0" sx="100000" sy="100000" flip="none" algn="tl"/>
          </a:blipFill>
          <a:ln w="57150">
            <a:solidFill>
              <a:srgbClr val="EFE5F7"/>
            </a:solidFill>
          </a:ln>
          <a:scene3d>
            <a:camera prst="orthographicFront"/>
            <a:lightRig rig="soft" dir="t">
              <a:rot lat="0" lon="0" rev="17220000"/>
            </a:lightRig>
          </a:scene3d>
          <a:sp3d>
            <a:bevelT prst="angle"/>
          </a:sp3d>
        </p:spPr>
        <p:txBody>
          <a:bodyPr anchor="ctr">
            <a:normAutofit/>
            <a:scene3d>
              <a:camera prst="orthographicFront"/>
              <a:lightRig rig="soft" dir="t">
                <a:rot lat="0" lon="0" rev="17220000"/>
              </a:lightRig>
            </a:scene3d>
            <a:sp3d prstMaterial="softEdge">
              <a:bevelT w="38100" h="38100"/>
            </a:sp3d>
          </a:bodyPr>
          <a:lstStyle/>
          <a:p>
            <a:r>
              <a:rPr lang="en-US" dirty="0">
                <a:solidFill>
                  <a:srgbClr val="EFE5F7"/>
                </a:solidFill>
              </a:rPr>
              <a:t>Change in Feast-Days</a:t>
            </a:r>
          </a:p>
        </p:txBody>
      </p:sp>
      <p:sp>
        <p:nvSpPr>
          <p:cNvPr id="4" name="Slide Number Placeholder 3"/>
          <p:cNvSpPr>
            <a:spLocks noGrp="1"/>
          </p:cNvSpPr>
          <p:nvPr>
            <p:ph type="sldNum" sz="quarter" idx="12"/>
          </p:nvPr>
        </p:nvSpPr>
        <p:spPr>
          <a:xfrm>
            <a:off x="8022772" y="6144532"/>
            <a:ext cx="762000" cy="365125"/>
          </a:xfrm>
        </p:spPr>
        <p:txBody>
          <a:bodyPr/>
          <a:lstStyle/>
          <a:p>
            <a:fld id="{9A7ECC3E-4170-412F-8B33-8063B7BB8A4D}" type="slidenum">
              <a:rPr lang="en-US" b="1" smtClean="0">
                <a:solidFill>
                  <a:schemeClr val="bg1"/>
                </a:solidFill>
              </a:rPr>
              <a:t>36</a:t>
            </a:fld>
            <a:endParaRPr lang="en-US" b="1" dirty="0">
              <a:solidFill>
                <a:schemeClr val="bg1"/>
              </a:solidFill>
            </a:endParaRPr>
          </a:p>
        </p:txBody>
      </p:sp>
    </p:spTree>
    <p:extLst>
      <p:ext uri="{BB962C8B-B14F-4D97-AF65-F5344CB8AC3E}">
        <p14:creationId xmlns:p14="http://schemas.microsoft.com/office/powerpoint/2010/main" val="351596557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11000">
              <a:srgbClr val="0A128C"/>
            </a:gs>
            <a:gs pos="41000">
              <a:srgbClr val="181CC7"/>
            </a:gs>
            <a:gs pos="69000">
              <a:srgbClr val="7005D4"/>
            </a:gs>
            <a:gs pos="100000">
              <a:srgbClr val="8C3D91"/>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676400"/>
            <a:ext cx="8686800" cy="4724400"/>
          </a:xfrm>
          <a:solidFill>
            <a:srgbClr val="EFE5F7"/>
          </a:solidFill>
          <a:ln w="57150">
            <a:solidFill>
              <a:schemeClr val="tx1">
                <a:lumMod val="50000"/>
              </a:schemeClr>
            </a:solidFill>
          </a:ln>
          <a:scene3d>
            <a:camera prst="orthographicFront"/>
            <a:lightRig rig="threePt" dir="t"/>
          </a:scene3d>
          <a:sp3d>
            <a:bevelT w="139700" h="139700" prst="divot"/>
          </a:sp3d>
        </p:spPr>
        <p:txBody>
          <a:bodyPr lIns="182880" tIns="182880">
            <a:normAutofit/>
          </a:bodyPr>
          <a:lstStyle/>
          <a:p>
            <a:pPr algn="l"/>
            <a:r>
              <a:rPr lang="en-US" dirty="0">
                <a:solidFill>
                  <a:schemeClr val="bg1"/>
                </a:solidFill>
              </a:rPr>
              <a:t>“Hence the church would seem to have said, 'Keep that old, pagan name. It shall remain consecrated, sanctified.' And thus the pagan Sunday, dedicated to Balder, became the Christian Sunday, sacred to Jesus. The sun is a fitting emblem of Jesus. The Fathers often compared Jesus to the sun; as they compared Mary to the moon."--William L. </a:t>
            </a:r>
            <a:r>
              <a:rPr lang="en-US" dirty="0" err="1">
                <a:solidFill>
                  <a:schemeClr val="bg1"/>
                </a:solidFill>
              </a:rPr>
              <a:t>Gildea</a:t>
            </a:r>
            <a:r>
              <a:rPr lang="en-US" dirty="0">
                <a:solidFill>
                  <a:schemeClr val="bg1"/>
                </a:solidFill>
              </a:rPr>
              <a:t>, "</a:t>
            </a:r>
            <a:r>
              <a:rPr lang="en-US" dirty="0" err="1">
                <a:solidFill>
                  <a:schemeClr val="bg1"/>
                </a:solidFill>
              </a:rPr>
              <a:t>Paschale</a:t>
            </a:r>
            <a:r>
              <a:rPr lang="en-US" dirty="0">
                <a:solidFill>
                  <a:schemeClr val="bg1"/>
                </a:solidFill>
              </a:rPr>
              <a:t> </a:t>
            </a:r>
            <a:r>
              <a:rPr lang="en-US" dirty="0" err="1">
                <a:solidFill>
                  <a:schemeClr val="bg1"/>
                </a:solidFill>
              </a:rPr>
              <a:t>Gaudium</a:t>
            </a:r>
            <a:r>
              <a:rPr lang="en-US" dirty="0">
                <a:solidFill>
                  <a:schemeClr val="bg1"/>
                </a:solidFill>
              </a:rPr>
              <a:t>," in The Catholic World, 58, March, 1894, p. 809. [Dr. </a:t>
            </a:r>
            <a:r>
              <a:rPr lang="en-US" dirty="0" err="1">
                <a:solidFill>
                  <a:schemeClr val="bg1"/>
                </a:solidFill>
              </a:rPr>
              <a:t>Gildea</a:t>
            </a:r>
            <a:r>
              <a:rPr lang="en-US" dirty="0">
                <a:solidFill>
                  <a:schemeClr val="bg1"/>
                </a:solidFill>
              </a:rPr>
              <a:t> (1856-19 14) was rector of St. James Catholic Church in London].</a:t>
            </a:r>
          </a:p>
        </p:txBody>
      </p:sp>
      <p:sp>
        <p:nvSpPr>
          <p:cNvPr id="4" name="Slide Number Placeholder 3"/>
          <p:cNvSpPr>
            <a:spLocks noGrp="1"/>
          </p:cNvSpPr>
          <p:nvPr>
            <p:ph type="sldNum" sz="quarter" idx="12"/>
          </p:nvPr>
        </p:nvSpPr>
        <p:spPr>
          <a:xfrm>
            <a:off x="8011885" y="5910942"/>
            <a:ext cx="762000" cy="365125"/>
          </a:xfrm>
        </p:spPr>
        <p:txBody>
          <a:bodyPr/>
          <a:lstStyle/>
          <a:p>
            <a:fld id="{9A7ECC3E-4170-412F-8B33-8063B7BB8A4D}" type="slidenum">
              <a:rPr lang="en-US" b="1" smtClean="0">
                <a:solidFill>
                  <a:schemeClr val="bg1"/>
                </a:solidFill>
              </a:rPr>
              <a:t>37</a:t>
            </a:fld>
            <a:endParaRPr lang="en-US" b="1" dirty="0">
              <a:solidFill>
                <a:schemeClr val="bg1"/>
              </a:solidFill>
            </a:endParaRPr>
          </a:p>
        </p:txBody>
      </p:sp>
      <p:sp>
        <p:nvSpPr>
          <p:cNvPr id="6" name="Title 1"/>
          <p:cNvSpPr txBox="1">
            <a:spLocks/>
          </p:cNvSpPr>
          <p:nvPr/>
        </p:nvSpPr>
        <p:spPr>
          <a:xfrm>
            <a:off x="576949" y="370114"/>
            <a:ext cx="8022771" cy="838200"/>
          </a:xfrm>
          <a:prstGeom prst="rect">
            <a:avLst/>
          </a:prstGeom>
          <a:blipFill>
            <a:blip r:embed="rId2"/>
            <a:tile tx="0" ty="0" sx="100000" sy="100000" flip="none" algn="tl"/>
          </a:blipFill>
          <a:ln w="57150">
            <a:solidFill>
              <a:srgbClr val="EFE5F7"/>
            </a:solidFill>
          </a:ln>
          <a:scene3d>
            <a:camera prst="orthographicFront"/>
            <a:lightRig rig="soft" dir="t">
              <a:rot lat="0" lon="0" rev="17220000"/>
            </a:lightRig>
          </a:scene3d>
          <a:sp3d>
            <a:bevelT prst="angle"/>
          </a:sp3d>
        </p:spPr>
        <p:txBody>
          <a:bodyPr vert="horz" lIns="45720" tIns="0" rIns="45720" bIns="0" anchor="ctr">
            <a:norm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r>
              <a:rPr lang="en-US">
                <a:solidFill>
                  <a:srgbClr val="EFE5F7"/>
                </a:solidFill>
              </a:rPr>
              <a:t>Change in Feast-Days</a:t>
            </a:r>
            <a:endParaRPr lang="en-US" dirty="0">
              <a:solidFill>
                <a:srgbClr val="EFE5F7"/>
              </a:solidFill>
            </a:endParaRPr>
          </a:p>
        </p:txBody>
      </p:sp>
    </p:spTree>
    <p:extLst>
      <p:ext uri="{BB962C8B-B14F-4D97-AF65-F5344CB8AC3E}">
        <p14:creationId xmlns:p14="http://schemas.microsoft.com/office/powerpoint/2010/main" val="332039954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1257" y="968829"/>
            <a:ext cx="8621486" cy="5791200"/>
          </a:xfrm>
          <a:solidFill>
            <a:srgbClr val="EFE5F7"/>
          </a:solidFill>
          <a:ln w="57150">
            <a:solidFill>
              <a:schemeClr val="tx1">
                <a:lumMod val="50000"/>
              </a:schemeClr>
            </a:solidFill>
          </a:ln>
          <a:scene3d>
            <a:camera prst="orthographicFront"/>
            <a:lightRig rig="threePt" dir="t"/>
          </a:scene3d>
          <a:sp3d>
            <a:bevelT w="139700" h="139700" prst="divot"/>
          </a:sp3d>
        </p:spPr>
        <p:txBody>
          <a:bodyPr lIns="182880" tIns="182880">
            <a:normAutofit fontScale="92500"/>
          </a:bodyPr>
          <a:lstStyle/>
          <a:p>
            <a:pPr algn="l">
              <a:spcBef>
                <a:spcPts val="0"/>
              </a:spcBef>
              <a:spcAft>
                <a:spcPts val="2400"/>
              </a:spcAft>
            </a:pPr>
            <a:r>
              <a:rPr lang="en-US" dirty="0">
                <a:solidFill>
                  <a:schemeClr val="bg1"/>
                </a:solidFill>
              </a:rPr>
              <a:t>Dan 7:25  And it [the horn that came up on the 4</a:t>
            </a:r>
            <a:r>
              <a:rPr lang="en-US" baseline="30000" dirty="0">
                <a:solidFill>
                  <a:schemeClr val="bg1"/>
                </a:solidFill>
              </a:rPr>
              <a:t>th</a:t>
            </a:r>
            <a:r>
              <a:rPr lang="en-US" dirty="0">
                <a:solidFill>
                  <a:schemeClr val="bg1"/>
                </a:solidFill>
              </a:rPr>
              <a:t> beast] speaks words against the Most High, and it wears out the </a:t>
            </a:r>
            <a:r>
              <a:rPr lang="en-US" b="1" dirty="0">
                <a:solidFill>
                  <a:srgbClr val="9900FF"/>
                </a:solidFill>
              </a:rPr>
              <a:t>set-apart</a:t>
            </a:r>
            <a:r>
              <a:rPr lang="en-US" dirty="0">
                <a:solidFill>
                  <a:srgbClr val="9900FF"/>
                </a:solidFill>
              </a:rPr>
              <a:t> </a:t>
            </a:r>
            <a:r>
              <a:rPr lang="en-US" dirty="0">
                <a:solidFill>
                  <a:schemeClr val="bg1"/>
                </a:solidFill>
              </a:rPr>
              <a:t>ones of the Most High, and it intends to change </a:t>
            </a:r>
            <a:r>
              <a:rPr lang="en-US" b="1" dirty="0">
                <a:solidFill>
                  <a:srgbClr val="0070C0"/>
                </a:solidFill>
              </a:rPr>
              <a:t>appointed times</a:t>
            </a:r>
            <a:r>
              <a:rPr lang="en-US" b="1" baseline="30000" dirty="0">
                <a:solidFill>
                  <a:srgbClr val="FF0000"/>
                </a:solidFill>
              </a:rPr>
              <a:t>1</a:t>
            </a:r>
            <a:r>
              <a:rPr lang="en-US" b="1" dirty="0">
                <a:solidFill>
                  <a:srgbClr val="0070C0"/>
                </a:solidFill>
              </a:rPr>
              <a:t>  </a:t>
            </a:r>
            <a:r>
              <a:rPr lang="en-US" dirty="0">
                <a:solidFill>
                  <a:schemeClr val="bg1"/>
                </a:solidFill>
              </a:rPr>
              <a:t>and </a:t>
            </a:r>
            <a:r>
              <a:rPr lang="en-US" b="1" dirty="0">
                <a:solidFill>
                  <a:srgbClr val="0070C0"/>
                </a:solidFill>
              </a:rPr>
              <a:t>law</a:t>
            </a:r>
            <a:r>
              <a:rPr lang="en-US" b="1" baseline="30000" dirty="0">
                <a:solidFill>
                  <a:srgbClr val="FF0066"/>
                </a:solidFill>
              </a:rPr>
              <a:t>2</a:t>
            </a:r>
            <a:r>
              <a:rPr lang="en-US" b="1" dirty="0">
                <a:solidFill>
                  <a:srgbClr val="0070C0"/>
                </a:solidFill>
              </a:rPr>
              <a:t>, </a:t>
            </a:r>
            <a:r>
              <a:rPr lang="en-US" dirty="0">
                <a:solidFill>
                  <a:schemeClr val="bg1"/>
                </a:solidFill>
              </a:rPr>
              <a:t>and they are given into its hand for   a time and times          and half a time. </a:t>
            </a:r>
          </a:p>
          <a:p>
            <a:pPr algn="l">
              <a:spcBef>
                <a:spcPts val="0"/>
              </a:spcBef>
              <a:spcAft>
                <a:spcPts val="600"/>
              </a:spcAft>
            </a:pPr>
            <a:r>
              <a:rPr lang="en-US" u="sng" dirty="0">
                <a:solidFill>
                  <a:srgbClr val="FF0000"/>
                </a:solidFill>
                <a:effectLst>
                  <a:outerShdw blurRad="38100" dist="38100" dir="2700000" algn="tl">
                    <a:srgbClr val="000000">
                      <a:alpha val="43137"/>
                    </a:srgbClr>
                  </a:outerShdw>
                </a:effectLst>
              </a:rPr>
              <a:t>Footnotes</a:t>
            </a:r>
            <a:r>
              <a:rPr lang="en-US" dirty="0">
                <a:solidFill>
                  <a:srgbClr val="0070C0"/>
                </a:solidFill>
                <a:effectLst>
                  <a:outerShdw blurRad="38100" dist="38100" dir="2700000" algn="tl">
                    <a:srgbClr val="000000">
                      <a:alpha val="43137"/>
                    </a:srgbClr>
                  </a:outerShdw>
                </a:effectLst>
              </a:rPr>
              <a:t>  </a:t>
            </a:r>
            <a:r>
              <a:rPr lang="en-US" b="1" baseline="30000" dirty="0">
                <a:solidFill>
                  <a:srgbClr val="FF0000"/>
                </a:solidFill>
              </a:rPr>
              <a:t>1</a:t>
            </a:r>
            <a:r>
              <a:rPr lang="en-US" dirty="0">
                <a:solidFill>
                  <a:srgbClr val="0070C0"/>
                </a:solidFill>
              </a:rPr>
              <a:t>This is another word for festivals.  </a:t>
            </a:r>
            <a:r>
              <a:rPr lang="en-US" b="1" baseline="30000" dirty="0">
                <a:solidFill>
                  <a:srgbClr val="FF0066"/>
                </a:solidFill>
              </a:rPr>
              <a:t>2</a:t>
            </a:r>
            <a:r>
              <a:rPr lang="en-US" dirty="0">
                <a:solidFill>
                  <a:srgbClr val="0070C0"/>
                </a:solidFill>
              </a:rPr>
              <a:t>Changing the law amounts to </a:t>
            </a:r>
            <a:r>
              <a:rPr lang="en-US" b="1" dirty="0">
                <a:solidFill>
                  <a:srgbClr val="996600"/>
                </a:solidFill>
                <a:effectLst>
                  <a:outerShdw blurRad="38100" dist="38100" dir="2700000" algn="tl">
                    <a:srgbClr val="000000">
                      <a:alpha val="43137"/>
                    </a:srgbClr>
                  </a:outerShdw>
                </a:effectLst>
              </a:rPr>
              <a:t>lawlessness</a:t>
            </a:r>
            <a:r>
              <a:rPr lang="en-US" dirty="0">
                <a:solidFill>
                  <a:srgbClr val="0070C0"/>
                </a:solidFill>
              </a:rPr>
              <a:t>. Read in 2 Thess. 2:3-12 about “the lawless one” and the “lawlessness” which would take over (indeed, it has already taken over!) in the set-apart place, and also about Messiah’s judgment upon the lawless “prophets” in Mt. 7:23, and the lawless “believers” in Mt. 13:41!  </a:t>
            </a:r>
          </a:p>
          <a:p>
            <a:pPr>
              <a:spcBef>
                <a:spcPts val="0"/>
              </a:spcBef>
              <a:spcAft>
                <a:spcPts val="2400"/>
              </a:spcAft>
            </a:pPr>
            <a:r>
              <a:rPr lang="en-US" b="1" dirty="0">
                <a:solidFill>
                  <a:srgbClr val="FF0000"/>
                </a:solidFill>
              </a:rPr>
              <a:t>We will return to the word </a:t>
            </a:r>
            <a:r>
              <a:rPr lang="en-US" b="1" dirty="0">
                <a:solidFill>
                  <a:srgbClr val="996600"/>
                </a:solidFill>
                <a:effectLst>
                  <a:outerShdw blurRad="38100" dist="38100" dir="2700000" algn="tl">
                    <a:srgbClr val="000000">
                      <a:alpha val="43137"/>
                    </a:srgbClr>
                  </a:outerShdw>
                </a:effectLst>
              </a:rPr>
              <a:t>“</a:t>
            </a:r>
            <a:r>
              <a:rPr lang="en-US" b="1" u="sng" dirty="0">
                <a:solidFill>
                  <a:srgbClr val="996600"/>
                </a:solidFill>
                <a:effectLst>
                  <a:outerShdw blurRad="38100" dist="38100" dir="2700000" algn="tl">
                    <a:srgbClr val="000000">
                      <a:alpha val="43137"/>
                    </a:srgbClr>
                  </a:outerShdw>
                </a:effectLst>
              </a:rPr>
              <a:t>Lawlessness</a:t>
            </a:r>
            <a:r>
              <a:rPr lang="en-US" b="1" dirty="0">
                <a:solidFill>
                  <a:srgbClr val="996600"/>
                </a:solidFill>
                <a:effectLst>
                  <a:outerShdw blurRad="38100" dist="38100" dir="2700000" algn="tl">
                    <a:srgbClr val="000000">
                      <a:alpha val="43137"/>
                    </a:srgbClr>
                  </a:outerShdw>
                </a:effectLst>
              </a:rPr>
              <a:t>” </a:t>
            </a:r>
            <a:r>
              <a:rPr lang="en-US" b="1" dirty="0">
                <a:solidFill>
                  <a:srgbClr val="FF0000"/>
                </a:solidFill>
              </a:rPr>
              <a:t>later!!  </a:t>
            </a:r>
          </a:p>
        </p:txBody>
      </p:sp>
      <p:sp>
        <p:nvSpPr>
          <p:cNvPr id="4" name="Slide Number Placeholder 3"/>
          <p:cNvSpPr>
            <a:spLocks noGrp="1"/>
          </p:cNvSpPr>
          <p:nvPr>
            <p:ph type="sldNum" sz="quarter" idx="12"/>
          </p:nvPr>
        </p:nvSpPr>
        <p:spPr>
          <a:xfrm>
            <a:off x="7957458" y="6264276"/>
            <a:ext cx="762000" cy="365125"/>
          </a:xfrm>
        </p:spPr>
        <p:txBody>
          <a:bodyPr/>
          <a:lstStyle/>
          <a:p>
            <a:fld id="{9A7ECC3E-4170-412F-8B33-8063B7BB8A4D}" type="slidenum">
              <a:rPr lang="en-US" b="1" smtClean="0">
                <a:solidFill>
                  <a:schemeClr val="bg1"/>
                </a:solidFill>
              </a:rPr>
              <a:t>38</a:t>
            </a:fld>
            <a:endParaRPr lang="en-US" b="1" dirty="0">
              <a:solidFill>
                <a:schemeClr val="bg1"/>
              </a:solidFill>
            </a:endParaRPr>
          </a:p>
        </p:txBody>
      </p:sp>
      <p:cxnSp>
        <p:nvCxnSpPr>
          <p:cNvPr id="6" name="Straight Arrow Connector 5"/>
          <p:cNvCxnSpPr/>
          <p:nvPr/>
        </p:nvCxnSpPr>
        <p:spPr>
          <a:xfrm flipH="1">
            <a:off x="2155371" y="2688766"/>
            <a:ext cx="1066799" cy="805543"/>
          </a:xfrm>
          <a:prstGeom prst="straightConnector1">
            <a:avLst/>
          </a:prstGeom>
          <a:ln w="57150">
            <a:solidFill>
              <a:srgbClr val="996600"/>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399315" y="2656109"/>
            <a:ext cx="1796143" cy="914400"/>
          </a:xfrm>
          <a:prstGeom prst="straightConnector1">
            <a:avLst/>
          </a:prstGeom>
          <a:ln w="57150">
            <a:solidFill>
              <a:srgbClr val="996600"/>
            </a:solidFill>
            <a:tailEnd type="arrow"/>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576949" y="119736"/>
            <a:ext cx="8022771" cy="838200"/>
          </a:xfrm>
          <a:prstGeom prst="rect">
            <a:avLst/>
          </a:prstGeom>
          <a:blipFill>
            <a:blip r:embed="rId3"/>
            <a:tile tx="0" ty="0" sx="100000" sy="100000" flip="none" algn="tl"/>
          </a:blipFill>
          <a:ln w="57150">
            <a:solidFill>
              <a:srgbClr val="EFE5F7"/>
            </a:solidFill>
          </a:ln>
          <a:scene3d>
            <a:camera prst="orthographicFront"/>
            <a:lightRig rig="soft" dir="t">
              <a:rot lat="0" lon="0" rev="17220000"/>
            </a:lightRig>
          </a:scene3d>
          <a:sp3d>
            <a:bevelT prst="angle"/>
          </a:sp3d>
        </p:spPr>
        <p:txBody>
          <a:bodyPr vert="horz" lIns="45720" tIns="0" rIns="45720" bIns="0" anchor="ctr">
            <a:norm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r>
              <a:rPr lang="en-US" dirty="0">
                <a:solidFill>
                  <a:srgbClr val="EFE5F7"/>
                </a:solidFill>
              </a:rPr>
              <a:t>Change in Feast-Days</a:t>
            </a:r>
          </a:p>
        </p:txBody>
      </p:sp>
    </p:spTree>
    <p:extLst>
      <p:ext uri="{BB962C8B-B14F-4D97-AF65-F5344CB8AC3E}">
        <p14:creationId xmlns:p14="http://schemas.microsoft.com/office/powerpoint/2010/main" val="14481046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par>
                          <p:cTn id="19" fill="hold">
                            <p:stCondLst>
                              <p:cond delay="500"/>
                            </p:stCondLst>
                            <p:childTnLst>
                              <p:par>
                                <p:cTn id="20" presetID="35" presetClass="entr" presetSubtype="0" fill="hold" nodeType="afterEffect">
                                  <p:stCondLst>
                                    <p:cond delay="5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000"/>
                                        <p:tgtEl>
                                          <p:spTgt spid="6"/>
                                        </p:tgtEl>
                                      </p:cBhvr>
                                    </p:animEffect>
                                    <p:anim calcmode="lin" valueType="num">
                                      <p:cBhvr>
                                        <p:cTn id="23" dur="2000" fill="hold"/>
                                        <p:tgtEl>
                                          <p:spTgt spid="6"/>
                                        </p:tgtEl>
                                        <p:attrNameLst>
                                          <p:attrName>style.rotation</p:attrName>
                                        </p:attrNameLst>
                                      </p:cBhvr>
                                      <p:tavLst>
                                        <p:tav tm="0">
                                          <p:val>
                                            <p:fltVal val="720"/>
                                          </p:val>
                                        </p:tav>
                                        <p:tav tm="100000">
                                          <p:val>
                                            <p:fltVal val="0"/>
                                          </p:val>
                                        </p:tav>
                                      </p:tavLst>
                                    </p:anim>
                                    <p:anim calcmode="lin" valueType="num">
                                      <p:cBhvr>
                                        <p:cTn id="24" dur="2000" fill="hold"/>
                                        <p:tgtEl>
                                          <p:spTgt spid="6"/>
                                        </p:tgtEl>
                                        <p:attrNameLst>
                                          <p:attrName>ppt_h</p:attrName>
                                        </p:attrNameLst>
                                      </p:cBhvr>
                                      <p:tavLst>
                                        <p:tav tm="0">
                                          <p:val>
                                            <p:fltVal val="0"/>
                                          </p:val>
                                        </p:tav>
                                        <p:tav tm="100000">
                                          <p:val>
                                            <p:strVal val="#ppt_h"/>
                                          </p:val>
                                        </p:tav>
                                      </p:tavLst>
                                    </p:anim>
                                    <p:anim calcmode="lin" valueType="num">
                                      <p:cBhvr>
                                        <p:cTn id="25" dur="2000" fill="hold"/>
                                        <p:tgtEl>
                                          <p:spTgt spid="6"/>
                                        </p:tgtEl>
                                        <p:attrNameLst>
                                          <p:attrName>ppt_w</p:attrName>
                                        </p:attrNameLst>
                                      </p:cBhvr>
                                      <p:tavLst>
                                        <p:tav tm="0">
                                          <p:val>
                                            <p:fltVal val="0"/>
                                          </p:val>
                                        </p:tav>
                                        <p:tav tm="100000">
                                          <p:val>
                                            <p:strVal val="#ppt_w"/>
                                          </p:val>
                                        </p:tav>
                                      </p:tavLst>
                                    </p:anim>
                                  </p:childTnLst>
                                </p:cTn>
                              </p:par>
                            </p:childTnLst>
                          </p:cTn>
                        </p:par>
                        <p:par>
                          <p:cTn id="26" fill="hold">
                            <p:stCondLst>
                              <p:cond delay="3000"/>
                            </p:stCondLst>
                            <p:childTnLst>
                              <p:par>
                                <p:cTn id="27" presetID="35" presetClass="entr" presetSubtype="0" fill="hold" nodeType="afterEffect">
                                  <p:stCondLst>
                                    <p:cond delay="50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2000"/>
                                        <p:tgtEl>
                                          <p:spTgt spid="9"/>
                                        </p:tgtEl>
                                      </p:cBhvr>
                                    </p:animEffect>
                                    <p:anim calcmode="lin" valueType="num">
                                      <p:cBhvr>
                                        <p:cTn id="30" dur="2000" fill="hold"/>
                                        <p:tgtEl>
                                          <p:spTgt spid="9"/>
                                        </p:tgtEl>
                                        <p:attrNameLst>
                                          <p:attrName>style.rotation</p:attrName>
                                        </p:attrNameLst>
                                      </p:cBhvr>
                                      <p:tavLst>
                                        <p:tav tm="0">
                                          <p:val>
                                            <p:fltVal val="720"/>
                                          </p:val>
                                        </p:tav>
                                        <p:tav tm="100000">
                                          <p:val>
                                            <p:fltVal val="0"/>
                                          </p:val>
                                        </p:tav>
                                      </p:tavLst>
                                    </p:anim>
                                    <p:anim calcmode="lin" valueType="num">
                                      <p:cBhvr>
                                        <p:cTn id="31" dur="2000" fill="hold"/>
                                        <p:tgtEl>
                                          <p:spTgt spid="9"/>
                                        </p:tgtEl>
                                        <p:attrNameLst>
                                          <p:attrName>ppt_h</p:attrName>
                                        </p:attrNameLst>
                                      </p:cBhvr>
                                      <p:tavLst>
                                        <p:tav tm="0">
                                          <p:val>
                                            <p:fltVal val="0"/>
                                          </p:val>
                                        </p:tav>
                                        <p:tav tm="100000">
                                          <p:val>
                                            <p:strVal val="#ppt_h"/>
                                          </p:val>
                                        </p:tav>
                                      </p:tavLst>
                                    </p:anim>
                                    <p:anim calcmode="lin" valueType="num">
                                      <p:cBhvr>
                                        <p:cTn id="32" dur="2000" fill="hold"/>
                                        <p:tgtEl>
                                          <p:spTgt spid="9"/>
                                        </p:tgtEl>
                                        <p:attrNameLst>
                                          <p:attrName>ppt_w</p:attrName>
                                        </p:attrNameLst>
                                      </p:cBhvr>
                                      <p:tavLst>
                                        <p:tav tm="0">
                                          <p:val>
                                            <p:fltVal val="0"/>
                                          </p:val>
                                        </p:tav>
                                        <p:tav tm="100000">
                                          <p:val>
                                            <p:strVal val="#ppt_w"/>
                                          </p:val>
                                        </p:tav>
                                      </p:tavLst>
                                    </p:anim>
                                  </p:childTnLst>
                                </p:cTn>
                              </p:par>
                            </p:childTnLst>
                          </p:cTn>
                        </p:par>
                      </p:childTnLst>
                    </p:cTn>
                  </p:par>
                  <p:par>
                    <p:cTn id="33" fill="hold">
                      <p:stCondLst>
                        <p:cond delay="indefinite"/>
                      </p:stCondLst>
                      <p:childTnLst>
                        <p:par>
                          <p:cTn id="34" fill="hold">
                            <p:stCondLst>
                              <p:cond delay="0"/>
                            </p:stCondLst>
                            <p:childTnLst>
                              <p:par>
                                <p:cTn id="35" presetID="41" presetClass="entr" presetSubtype="0" fill="hold" nodeType="clickEffect">
                                  <p:stCondLst>
                                    <p:cond delay="0"/>
                                  </p:stCondLst>
                                  <p:iterate type="lt">
                                    <p:tmPct val="10000"/>
                                  </p:iterate>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p:cTn id="37"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39"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22518" y="1262743"/>
            <a:ext cx="8218715" cy="5214257"/>
          </a:xfrm>
          <a:solidFill>
            <a:srgbClr val="EFE5F7"/>
          </a:solidFill>
          <a:ln w="57150">
            <a:solidFill>
              <a:schemeClr val="tx1">
                <a:lumMod val="50000"/>
              </a:schemeClr>
            </a:solidFill>
          </a:ln>
          <a:scene3d>
            <a:camera prst="orthographicFront"/>
            <a:lightRig rig="threePt" dir="t"/>
          </a:scene3d>
          <a:sp3d>
            <a:bevelT w="139700" h="139700" prst="divot"/>
          </a:sp3d>
        </p:spPr>
        <p:txBody>
          <a:bodyPr lIns="182880" tIns="182880">
            <a:normAutofit lnSpcReduction="10000"/>
          </a:bodyPr>
          <a:lstStyle/>
          <a:p>
            <a:pPr algn="l">
              <a:spcBef>
                <a:spcPts val="0"/>
              </a:spcBef>
              <a:spcAft>
                <a:spcPts val="2400"/>
              </a:spcAft>
            </a:pPr>
            <a:r>
              <a:rPr lang="en-US" dirty="0">
                <a:solidFill>
                  <a:schemeClr val="bg1"/>
                </a:solidFill>
              </a:rPr>
              <a:t>T. Enright </a:t>
            </a:r>
            <a:r>
              <a:rPr lang="en-US" dirty="0" err="1">
                <a:solidFill>
                  <a:schemeClr val="bg1"/>
                </a:solidFill>
              </a:rPr>
              <a:t>CssR</a:t>
            </a:r>
            <a:r>
              <a:rPr lang="en-US" dirty="0">
                <a:solidFill>
                  <a:schemeClr val="bg1"/>
                </a:solidFill>
              </a:rPr>
              <a:t> (and many other leaders in the Catholic church) made it clear that their church “changed” the </a:t>
            </a:r>
            <a:r>
              <a:rPr lang="en-US" b="1" dirty="0">
                <a:solidFill>
                  <a:srgbClr val="0070C0"/>
                </a:solidFill>
              </a:rPr>
              <a:t>7</a:t>
            </a:r>
            <a:r>
              <a:rPr lang="en-US" b="1" baseline="30000" dirty="0">
                <a:solidFill>
                  <a:srgbClr val="0070C0"/>
                </a:solidFill>
              </a:rPr>
              <a:t>th</a:t>
            </a:r>
            <a:r>
              <a:rPr lang="en-US" b="1" dirty="0">
                <a:solidFill>
                  <a:srgbClr val="0070C0"/>
                </a:solidFill>
              </a:rPr>
              <a:t> Day Sabbath</a:t>
            </a:r>
            <a:r>
              <a:rPr lang="en-US" dirty="0">
                <a:solidFill>
                  <a:schemeClr val="bg1"/>
                </a:solidFill>
              </a:rPr>
              <a:t> </a:t>
            </a:r>
            <a:r>
              <a:rPr lang="en-US" b="1" dirty="0">
                <a:solidFill>
                  <a:srgbClr val="FF0000"/>
                </a:solidFill>
                <a:effectLst>
                  <a:outerShdw blurRad="38100" dist="38100" dir="2700000" algn="tl">
                    <a:srgbClr val="000000">
                      <a:alpha val="43137"/>
                    </a:srgbClr>
                  </a:outerShdw>
                </a:effectLst>
              </a:rPr>
              <a:t>AND</a:t>
            </a:r>
            <a:r>
              <a:rPr lang="en-US" dirty="0">
                <a:solidFill>
                  <a:schemeClr val="bg1"/>
                </a:solidFill>
                <a:effectLst>
                  <a:outerShdw blurRad="38100" dist="38100" dir="2700000" algn="tl">
                    <a:srgbClr val="000000">
                      <a:alpha val="43137"/>
                    </a:srgbClr>
                  </a:outerShdw>
                </a:effectLst>
              </a:rPr>
              <a:t> </a:t>
            </a:r>
            <a:r>
              <a:rPr lang="en-US" dirty="0">
                <a:solidFill>
                  <a:schemeClr val="bg1"/>
                </a:solidFill>
              </a:rPr>
              <a:t>the </a:t>
            </a:r>
            <a:r>
              <a:rPr lang="en-US" b="1" dirty="0">
                <a:solidFill>
                  <a:srgbClr val="C00000"/>
                </a:solidFill>
              </a:rPr>
              <a:t>Annual Feast </a:t>
            </a:r>
            <a:r>
              <a:rPr lang="en-US" dirty="0">
                <a:solidFill>
                  <a:schemeClr val="bg1"/>
                </a:solidFill>
              </a:rPr>
              <a:t>days.  </a:t>
            </a:r>
          </a:p>
          <a:p>
            <a:pPr algn="l">
              <a:spcBef>
                <a:spcPts val="0"/>
              </a:spcBef>
              <a:spcAft>
                <a:spcPts val="2400"/>
              </a:spcAft>
            </a:pPr>
            <a:r>
              <a:rPr lang="en-US" dirty="0">
                <a:solidFill>
                  <a:schemeClr val="bg1"/>
                </a:solidFill>
              </a:rPr>
              <a:t>They also </a:t>
            </a:r>
            <a:r>
              <a:rPr lang="en-US" b="1" dirty="0">
                <a:solidFill>
                  <a:srgbClr val="FF3399"/>
                </a:solidFill>
                <a:effectLst>
                  <a:outerShdw blurRad="38100" dist="38100" dir="2700000" algn="tl">
                    <a:srgbClr val="000000">
                      <a:alpha val="43137"/>
                    </a:srgbClr>
                  </a:outerShdw>
                </a:effectLst>
              </a:rPr>
              <a:t>“</a:t>
            </a:r>
            <a:r>
              <a:rPr lang="en-US" b="1" u="sng" dirty="0">
                <a:solidFill>
                  <a:srgbClr val="FF3399"/>
                </a:solidFill>
                <a:effectLst>
                  <a:outerShdw blurRad="38100" dist="38100" dir="2700000" algn="tl">
                    <a:srgbClr val="000000">
                      <a:alpha val="43137"/>
                    </a:srgbClr>
                  </a:outerShdw>
                </a:effectLst>
              </a:rPr>
              <a:t>replaced</a:t>
            </a:r>
            <a:r>
              <a:rPr lang="en-US" b="1" dirty="0">
                <a:solidFill>
                  <a:srgbClr val="FF3399"/>
                </a:solidFill>
                <a:effectLst>
                  <a:outerShdw blurRad="38100" dist="38100" dir="2700000" algn="tl">
                    <a:srgbClr val="000000">
                      <a:alpha val="43137"/>
                    </a:srgbClr>
                  </a:outerShdw>
                </a:effectLst>
              </a:rPr>
              <a:t>”</a:t>
            </a:r>
            <a:r>
              <a:rPr lang="en-US" dirty="0">
                <a:solidFill>
                  <a:srgbClr val="FF3399"/>
                </a:solidFill>
                <a:effectLst>
                  <a:outerShdw blurRad="38100" dist="38100" dir="2700000" algn="tl">
                    <a:srgbClr val="000000">
                      <a:alpha val="43137"/>
                    </a:srgbClr>
                  </a:outerShdw>
                </a:effectLst>
              </a:rPr>
              <a:t> </a:t>
            </a:r>
            <a:r>
              <a:rPr lang="en-US" b="1" dirty="0">
                <a:solidFill>
                  <a:srgbClr val="0000CC"/>
                </a:solidFill>
              </a:rPr>
              <a:t>Yahuah’s</a:t>
            </a:r>
            <a:r>
              <a:rPr lang="en-US" dirty="0">
                <a:solidFill>
                  <a:srgbClr val="0000CC"/>
                </a:solidFill>
              </a:rPr>
              <a:t> </a:t>
            </a:r>
            <a:r>
              <a:rPr lang="en-US" dirty="0">
                <a:solidFill>
                  <a:schemeClr val="bg1"/>
                </a:solidFill>
              </a:rPr>
              <a:t>Feast days and started celebrating days and Feasts of their own choosing — just as Daniel foretold.</a:t>
            </a:r>
          </a:p>
          <a:p>
            <a:pPr marL="457200" indent="-457200" algn="l">
              <a:spcBef>
                <a:spcPts val="0"/>
              </a:spcBef>
              <a:spcAft>
                <a:spcPts val="1200"/>
              </a:spcAft>
              <a:buClr>
                <a:srgbClr val="FF0000"/>
              </a:buClr>
              <a:buSzPct val="80000"/>
              <a:buFont typeface="Wingdings" panose="05000000000000000000" pitchFamily="2" charset="2"/>
              <a:buChar char="Ø"/>
            </a:pPr>
            <a:r>
              <a:rPr lang="en-US" dirty="0">
                <a:solidFill>
                  <a:schemeClr val="bg1"/>
                </a:solidFill>
              </a:rPr>
              <a:t>Which “celebrations” “replaced” </a:t>
            </a:r>
            <a:r>
              <a:rPr lang="en-US" b="1" dirty="0">
                <a:solidFill>
                  <a:srgbClr val="0000CC"/>
                </a:solidFill>
                <a:effectLst>
                  <a:outerShdw blurRad="38100" dist="38100" dir="2700000" algn="tl">
                    <a:srgbClr val="000000">
                      <a:alpha val="43137"/>
                    </a:srgbClr>
                  </a:outerShdw>
                </a:effectLst>
              </a:rPr>
              <a:t>Yahuah’s</a:t>
            </a:r>
            <a:r>
              <a:rPr lang="en-US" dirty="0">
                <a:solidFill>
                  <a:srgbClr val="0000CC"/>
                </a:solidFill>
                <a:effectLst>
                  <a:outerShdw blurRad="38100" dist="38100" dir="2700000" algn="tl">
                    <a:srgbClr val="000000">
                      <a:alpha val="43137"/>
                    </a:srgbClr>
                  </a:outerShdw>
                </a:effectLst>
              </a:rPr>
              <a:t> </a:t>
            </a:r>
            <a:r>
              <a:rPr lang="en-US" b="1" dirty="0">
                <a:solidFill>
                  <a:srgbClr val="CC00CC"/>
                </a:solidFill>
              </a:rPr>
              <a:t>set-apart,</a:t>
            </a:r>
            <a:r>
              <a:rPr lang="en-US" dirty="0">
                <a:solidFill>
                  <a:srgbClr val="CC00CC"/>
                </a:solidFill>
              </a:rPr>
              <a:t> </a:t>
            </a:r>
            <a:r>
              <a:rPr lang="en-US" b="1" dirty="0">
                <a:solidFill>
                  <a:srgbClr val="0070C0"/>
                </a:solidFill>
              </a:rPr>
              <a:t>appointed times??</a:t>
            </a:r>
          </a:p>
          <a:p>
            <a:pPr marL="457200" indent="-457200" algn="l">
              <a:spcBef>
                <a:spcPts val="0"/>
              </a:spcBef>
              <a:spcAft>
                <a:spcPts val="2400"/>
              </a:spcAft>
              <a:buClr>
                <a:srgbClr val="FF0000"/>
              </a:buClr>
              <a:buSzPct val="80000"/>
              <a:buFont typeface="Wingdings" panose="05000000000000000000" pitchFamily="2" charset="2"/>
              <a:buChar char="Ø"/>
            </a:pPr>
            <a:r>
              <a:rPr lang="en-US" dirty="0">
                <a:solidFill>
                  <a:schemeClr val="bg1"/>
                </a:solidFill>
              </a:rPr>
              <a:t> Which “Days” will we choose to keep?</a:t>
            </a:r>
          </a:p>
        </p:txBody>
      </p:sp>
      <p:sp>
        <p:nvSpPr>
          <p:cNvPr id="4" name="Slide Number Placeholder 3"/>
          <p:cNvSpPr>
            <a:spLocks noGrp="1"/>
          </p:cNvSpPr>
          <p:nvPr>
            <p:ph type="sldNum" sz="quarter" idx="12"/>
          </p:nvPr>
        </p:nvSpPr>
        <p:spPr>
          <a:xfrm>
            <a:off x="7805062" y="5948588"/>
            <a:ext cx="762000" cy="365125"/>
          </a:xfrm>
        </p:spPr>
        <p:txBody>
          <a:bodyPr/>
          <a:lstStyle/>
          <a:p>
            <a:fld id="{9A7ECC3E-4170-412F-8B33-8063B7BB8A4D}" type="slidenum">
              <a:rPr lang="en-US" b="1" smtClean="0">
                <a:solidFill>
                  <a:schemeClr val="bg1"/>
                </a:solidFill>
              </a:rPr>
              <a:t>39</a:t>
            </a:fld>
            <a:endParaRPr lang="en-US" b="1" dirty="0">
              <a:solidFill>
                <a:schemeClr val="bg1"/>
              </a:solidFill>
            </a:endParaRPr>
          </a:p>
        </p:txBody>
      </p:sp>
      <p:sp>
        <p:nvSpPr>
          <p:cNvPr id="6" name="Title 1"/>
          <p:cNvSpPr txBox="1">
            <a:spLocks/>
          </p:cNvSpPr>
          <p:nvPr/>
        </p:nvSpPr>
        <p:spPr>
          <a:xfrm>
            <a:off x="576949" y="261254"/>
            <a:ext cx="8022771" cy="838200"/>
          </a:xfrm>
          <a:prstGeom prst="rect">
            <a:avLst/>
          </a:prstGeom>
          <a:blipFill>
            <a:blip r:embed="rId3"/>
            <a:tile tx="0" ty="0" sx="100000" sy="100000" flip="none" algn="tl"/>
          </a:blipFill>
          <a:ln w="57150">
            <a:solidFill>
              <a:srgbClr val="EFE5F7"/>
            </a:solidFill>
          </a:ln>
          <a:scene3d>
            <a:camera prst="orthographicFront"/>
            <a:lightRig rig="soft" dir="t">
              <a:rot lat="0" lon="0" rev="17220000"/>
            </a:lightRig>
          </a:scene3d>
          <a:sp3d>
            <a:bevelT prst="angle"/>
          </a:sp3d>
        </p:spPr>
        <p:txBody>
          <a:bodyPr vert="horz" lIns="45720" tIns="0" rIns="45720" bIns="0" anchor="ctr">
            <a:norm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r>
              <a:rPr lang="en-US">
                <a:solidFill>
                  <a:srgbClr val="EFE5F7"/>
                </a:solidFill>
              </a:rPr>
              <a:t>Change in Feast-Days</a:t>
            </a:r>
            <a:endParaRPr lang="en-US" dirty="0">
              <a:solidFill>
                <a:srgbClr val="EFE5F7"/>
              </a:solidFill>
            </a:endParaRPr>
          </a:p>
        </p:txBody>
      </p:sp>
    </p:spTree>
    <p:extLst>
      <p:ext uri="{BB962C8B-B14F-4D97-AF65-F5344CB8AC3E}">
        <p14:creationId xmlns:p14="http://schemas.microsoft.com/office/powerpoint/2010/main" val="15112807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5" name="TextBox 4"/>
          <p:cNvSpPr txBox="1"/>
          <p:nvPr/>
        </p:nvSpPr>
        <p:spPr>
          <a:xfrm>
            <a:off x="6477000" y="6248400"/>
            <a:ext cx="533400" cy="369332"/>
          </a:xfrm>
          <a:prstGeom prst="rect">
            <a:avLst/>
          </a:prstGeom>
          <a:noFill/>
        </p:spPr>
        <p:txBody>
          <a:bodyPr wrap="square" rtlCol="0">
            <a:spAutoFit/>
          </a:bodyPr>
          <a:lstStyle/>
          <a:p>
            <a:endParaRPr lang="en-US" dirty="0"/>
          </a:p>
        </p:txBody>
      </p:sp>
      <p:sp>
        <p:nvSpPr>
          <p:cNvPr id="6" name="Subtitle 2"/>
          <p:cNvSpPr>
            <a:spLocks noGrp="1"/>
          </p:cNvSpPr>
          <p:nvPr>
            <p:ph type="subTitle" idx="1"/>
          </p:nvPr>
        </p:nvSpPr>
        <p:spPr>
          <a:xfrm>
            <a:off x="381000" y="359229"/>
            <a:ext cx="8382000" cy="6153331"/>
          </a:xfrm>
          <a:blipFill>
            <a:blip r:embed="rId2"/>
            <a:tile tx="0" ty="0" sx="100000" sy="100000" flip="none" algn="tl"/>
          </a:blipFill>
          <a:ln w="57150">
            <a:solidFill>
              <a:srgbClr val="0000CC"/>
            </a:solidFill>
          </a:ln>
          <a:scene3d>
            <a:camera prst="orthographicFront"/>
            <a:lightRig rig="threePt" dir="t"/>
          </a:scene3d>
          <a:sp3d>
            <a:bevelT prst="angle"/>
          </a:sp3d>
        </p:spPr>
        <p:txBody>
          <a:bodyPr lIns="182880" tIns="91440" anchor="ctr">
            <a:normAutofit lnSpcReduction="10000"/>
          </a:bodyPr>
          <a:lstStyle/>
          <a:p>
            <a:pPr algn="l">
              <a:spcBef>
                <a:spcPts val="0"/>
              </a:spcBef>
              <a:spcAft>
                <a:spcPts val="1800"/>
              </a:spcAft>
              <a:buClr>
                <a:srgbClr val="0000FF"/>
              </a:buClr>
            </a:pPr>
            <a:r>
              <a:rPr lang="en-US" b="1" u="sng" dirty="0">
                <a:solidFill>
                  <a:srgbClr val="FF0000"/>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Calibri" panose="020F0502020204030204" pitchFamily="34" charset="0"/>
              </a:rPr>
              <a:t>Note</a:t>
            </a:r>
            <a:r>
              <a:rPr lang="en-US" b="1" dirty="0">
                <a:solidFill>
                  <a:srgbClr val="FF0000"/>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Calibri" panose="020F0502020204030204" pitchFamily="34" charset="0"/>
              </a:rPr>
              <a:t>: </a:t>
            </a:r>
            <a:r>
              <a:rPr lang="en-US" dirty="0">
                <a:solidFill>
                  <a:schemeClr val="bg1"/>
                </a:solidFill>
                <a:latin typeface="Comic Sans MS" panose="030F0702030302020204" pitchFamily="66" charset="0"/>
                <a:ea typeface="Calibri" panose="020F0502020204030204" pitchFamily="34" charset="0"/>
                <a:cs typeface="Calibri" panose="020F0502020204030204" pitchFamily="34" charset="0"/>
              </a:rPr>
              <a:t>Again, </a:t>
            </a:r>
            <a:r>
              <a:rPr lang="en-US" dirty="0">
                <a:solidFill>
                  <a:srgbClr val="0D0D0D"/>
                </a:solidFill>
                <a:latin typeface="Comic Sans MS" panose="030F0702030302020204" pitchFamily="66" charset="0"/>
                <a:ea typeface="Calibri" panose="020F0502020204030204" pitchFamily="34" charset="0"/>
                <a:cs typeface="Times New Roman" panose="02020603050405020304" pitchFamily="18" charset="0"/>
              </a:rPr>
              <a:t>all Scripture will be taken from </a:t>
            </a:r>
            <a:r>
              <a:rPr lang="en-US" b="1" i="1" u="sng" dirty="0">
                <a:solidFill>
                  <a:schemeClr val="accent6">
                    <a:lumMod val="75000"/>
                  </a:schemeClr>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The Scriptures</a:t>
            </a:r>
            <a:r>
              <a:rPr lang="en-US" b="1" dirty="0">
                <a:solidFill>
                  <a:schemeClr val="accent6">
                    <a:lumMod val="75000"/>
                  </a:schemeClr>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 </a:t>
            </a:r>
            <a:r>
              <a:rPr lang="en-US" dirty="0">
                <a:solidFill>
                  <a:srgbClr val="0D0D0D"/>
                </a:solidFill>
                <a:latin typeface="Comic Sans MS" panose="030F0702030302020204" pitchFamily="66" charset="0"/>
                <a:ea typeface="Calibri" panose="020F0502020204030204" pitchFamily="34" charset="0"/>
                <a:cs typeface="Times New Roman" panose="02020603050405020304" pitchFamily="18" charset="0"/>
              </a:rPr>
              <a:t>edition unless otherwise noted.</a:t>
            </a:r>
          </a:p>
          <a:p>
            <a:pPr algn="l">
              <a:spcBef>
                <a:spcPts val="0"/>
              </a:spcBef>
              <a:spcAft>
                <a:spcPts val="1800"/>
              </a:spcAft>
              <a:buClr>
                <a:srgbClr val="0000FF"/>
              </a:buClr>
            </a:pPr>
            <a:r>
              <a:rPr lang="en-US" b="1" u="sng" dirty="0">
                <a:solidFill>
                  <a:srgbClr val="FF0000"/>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Note</a:t>
            </a:r>
            <a:r>
              <a:rPr lang="en-US" b="1" dirty="0">
                <a:solidFill>
                  <a:srgbClr val="FF0000"/>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  </a:t>
            </a:r>
            <a:r>
              <a:rPr lang="en-US" dirty="0">
                <a:solidFill>
                  <a:schemeClr val="bg1"/>
                </a:solidFill>
                <a:latin typeface="Comic Sans MS" panose="030F0702030302020204" pitchFamily="66" charset="0"/>
                <a:ea typeface="Calibri" panose="020F0502020204030204" pitchFamily="34" charset="0"/>
                <a:cs typeface="Times New Roman" panose="02020603050405020304" pitchFamily="18" charset="0"/>
              </a:rPr>
              <a:t>During this study, you will see the terms </a:t>
            </a:r>
            <a:r>
              <a:rPr lang="en-US" b="1" dirty="0">
                <a:solidFill>
                  <a:srgbClr val="006600"/>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“Feast Days” </a:t>
            </a:r>
            <a:r>
              <a:rPr lang="en-US" dirty="0">
                <a:solidFill>
                  <a:schemeClr val="bg1"/>
                </a:solidFill>
                <a:latin typeface="Comic Sans MS" panose="030F0702030302020204" pitchFamily="66" charset="0"/>
                <a:ea typeface="Calibri" panose="020F0502020204030204" pitchFamily="34" charset="0"/>
                <a:cs typeface="Times New Roman" panose="02020603050405020304" pitchFamily="18" charset="0"/>
              </a:rPr>
              <a:t>and </a:t>
            </a:r>
            <a:r>
              <a:rPr lang="en-US" b="1" dirty="0">
                <a:solidFill>
                  <a:srgbClr val="FF3399"/>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“Appointed Times” </a:t>
            </a:r>
            <a:r>
              <a:rPr lang="en-US" dirty="0">
                <a:solidFill>
                  <a:schemeClr val="bg1"/>
                </a:solidFill>
                <a:latin typeface="Comic Sans MS" panose="030F0702030302020204" pitchFamily="66" charset="0"/>
                <a:ea typeface="Calibri" panose="020F0502020204030204" pitchFamily="34" charset="0"/>
                <a:cs typeface="Times New Roman" panose="02020603050405020304" pitchFamily="18" charset="0"/>
              </a:rPr>
              <a:t>being used. When using these terms we are not always referring to just the </a:t>
            </a:r>
            <a:r>
              <a:rPr lang="en-US" b="1" dirty="0">
                <a:solidFill>
                  <a:srgbClr val="0070C0"/>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7</a:t>
            </a:r>
            <a:r>
              <a:rPr lang="en-US" b="1" baseline="30000" dirty="0">
                <a:solidFill>
                  <a:srgbClr val="0070C0"/>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th</a:t>
            </a:r>
            <a:r>
              <a:rPr lang="en-US" b="1" dirty="0">
                <a:solidFill>
                  <a:srgbClr val="0070C0"/>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 Day Sabbath and the 7 Annual Qodesh Sabbaths.</a:t>
            </a:r>
          </a:p>
          <a:p>
            <a:pPr algn="l">
              <a:spcBef>
                <a:spcPts val="0"/>
              </a:spcBef>
              <a:spcAft>
                <a:spcPts val="3000"/>
              </a:spcAft>
              <a:buClr>
                <a:srgbClr val="0000FF"/>
              </a:buClr>
            </a:pPr>
            <a:r>
              <a:rPr lang="en-US" dirty="0">
                <a:solidFill>
                  <a:schemeClr val="bg1"/>
                </a:solidFill>
                <a:latin typeface="Comic Sans MS" panose="030F0702030302020204" pitchFamily="66" charset="0"/>
                <a:ea typeface="Calibri" panose="020F0502020204030204" pitchFamily="34" charset="0"/>
                <a:cs typeface="Times New Roman" panose="02020603050405020304" pitchFamily="18" charset="0"/>
              </a:rPr>
              <a:t>Keep in mind that </a:t>
            </a:r>
            <a:r>
              <a:rPr lang="en-US" b="1" dirty="0">
                <a:solidFill>
                  <a:srgbClr val="FF0000"/>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“Passover,” </a:t>
            </a:r>
            <a:r>
              <a:rPr lang="en-US" b="1" dirty="0">
                <a:solidFill>
                  <a:srgbClr val="00B050"/>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“First-fruits” </a:t>
            </a:r>
            <a:r>
              <a:rPr lang="en-US" dirty="0">
                <a:solidFill>
                  <a:schemeClr val="bg1"/>
                </a:solidFill>
                <a:latin typeface="Comic Sans MS" panose="030F0702030302020204" pitchFamily="66" charset="0"/>
                <a:ea typeface="Calibri" panose="020F0502020204030204" pitchFamily="34" charset="0"/>
                <a:cs typeface="Times New Roman" panose="02020603050405020304" pitchFamily="18" charset="0"/>
              </a:rPr>
              <a:t>and the cycles between the 1</a:t>
            </a:r>
            <a:r>
              <a:rPr lang="en-US" baseline="30000" dirty="0">
                <a:solidFill>
                  <a:schemeClr val="bg1"/>
                </a:solidFill>
                <a:latin typeface="Comic Sans MS" panose="030F0702030302020204" pitchFamily="66" charset="0"/>
                <a:ea typeface="Calibri" panose="020F0502020204030204" pitchFamily="34" charset="0"/>
                <a:cs typeface="Times New Roman" panose="02020603050405020304" pitchFamily="18" charset="0"/>
              </a:rPr>
              <a:t>st</a:t>
            </a:r>
            <a:r>
              <a:rPr lang="en-US" dirty="0">
                <a:solidFill>
                  <a:schemeClr val="bg1"/>
                </a:solidFill>
                <a:latin typeface="Comic Sans MS" panose="030F0702030302020204" pitchFamily="66" charset="0"/>
                <a:ea typeface="Calibri" panose="020F0502020204030204" pitchFamily="34" charset="0"/>
                <a:cs typeface="Times New Roman" panose="02020603050405020304" pitchFamily="18" charset="0"/>
              </a:rPr>
              <a:t> and last </a:t>
            </a:r>
            <a:r>
              <a:rPr lang="en-US" b="1"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Sabbaths</a:t>
            </a:r>
            <a:r>
              <a:rPr lang="en-US" dirty="0">
                <a:solidFill>
                  <a:srgbClr val="0070C0"/>
                </a:solidFill>
                <a:latin typeface="Comic Sans MS" panose="030F0702030302020204" pitchFamily="66" charset="0"/>
                <a:ea typeface="Calibri" panose="020F0502020204030204" pitchFamily="34" charset="0"/>
                <a:cs typeface="Times New Roman" panose="02020603050405020304" pitchFamily="18" charset="0"/>
              </a:rPr>
              <a:t> </a:t>
            </a:r>
            <a:r>
              <a:rPr lang="en-US" dirty="0">
                <a:solidFill>
                  <a:schemeClr val="bg1"/>
                </a:solidFill>
                <a:latin typeface="Comic Sans MS" panose="030F0702030302020204" pitchFamily="66" charset="0"/>
                <a:ea typeface="Calibri" panose="020F0502020204030204" pitchFamily="34" charset="0"/>
                <a:cs typeface="Times New Roman" panose="02020603050405020304" pitchFamily="18" charset="0"/>
              </a:rPr>
              <a:t>of </a:t>
            </a:r>
            <a:r>
              <a:rPr lang="en-US" b="1" dirty="0">
                <a:solidFill>
                  <a:srgbClr val="996633"/>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“Unleavened Bread” </a:t>
            </a:r>
            <a:r>
              <a:rPr lang="en-US" dirty="0">
                <a:solidFill>
                  <a:schemeClr val="bg1"/>
                </a:solidFill>
                <a:latin typeface="Comic Sans MS" panose="030F0702030302020204" pitchFamily="66" charset="0"/>
                <a:ea typeface="Calibri" panose="020F0502020204030204" pitchFamily="34" charset="0"/>
                <a:cs typeface="Times New Roman" panose="02020603050405020304" pitchFamily="18" charset="0"/>
              </a:rPr>
              <a:t>and the </a:t>
            </a:r>
            <a:r>
              <a:rPr lang="en-US" b="1" dirty="0">
                <a:solidFill>
                  <a:srgbClr val="CC00FF"/>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“Feast of Tabernacles” </a:t>
            </a:r>
            <a:r>
              <a:rPr lang="en-US" dirty="0">
                <a:solidFill>
                  <a:schemeClr val="bg1"/>
                </a:solidFill>
                <a:latin typeface="Comic Sans MS" panose="030F0702030302020204" pitchFamily="66" charset="0"/>
                <a:ea typeface="Calibri" panose="020F0502020204030204" pitchFamily="34" charset="0"/>
                <a:cs typeface="Times New Roman" panose="02020603050405020304" pitchFamily="18" charset="0"/>
              </a:rPr>
              <a:t>are also </a:t>
            </a:r>
            <a:r>
              <a:rPr lang="en-US" b="1" dirty="0">
                <a:solidFill>
                  <a:srgbClr val="0033CC"/>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Yahuah’s</a:t>
            </a:r>
            <a:r>
              <a:rPr lang="en-US" dirty="0">
                <a:solidFill>
                  <a:srgbClr val="0033CC"/>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 </a:t>
            </a:r>
            <a:r>
              <a:rPr lang="en-US" b="1" dirty="0">
                <a:solidFill>
                  <a:srgbClr val="006600"/>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“Feast Days” </a:t>
            </a:r>
            <a:r>
              <a:rPr lang="en-US" dirty="0">
                <a:solidFill>
                  <a:schemeClr val="bg1"/>
                </a:solidFill>
                <a:latin typeface="Comic Sans MS" panose="030F0702030302020204" pitchFamily="66" charset="0"/>
                <a:ea typeface="Calibri" panose="020F0502020204030204" pitchFamily="34" charset="0"/>
                <a:cs typeface="Times New Roman" panose="02020603050405020304" pitchFamily="18" charset="0"/>
              </a:rPr>
              <a:t>and </a:t>
            </a:r>
            <a:r>
              <a:rPr lang="en-US" b="1" dirty="0">
                <a:solidFill>
                  <a:srgbClr val="FF3399"/>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“Appointed Times.”  </a:t>
            </a:r>
            <a:r>
              <a:rPr lang="en-US" dirty="0">
                <a:solidFill>
                  <a:schemeClr val="bg1"/>
                </a:solidFill>
                <a:latin typeface="Comic Sans MS" panose="030F0702030302020204" pitchFamily="66" charset="0"/>
                <a:ea typeface="Calibri" panose="020F0502020204030204" pitchFamily="34" charset="0"/>
                <a:cs typeface="Times New Roman" panose="02020603050405020304" pitchFamily="18" charset="0"/>
              </a:rPr>
              <a:t>They are just not considered to be one of the </a:t>
            </a:r>
            <a:r>
              <a:rPr lang="en-US" b="1" dirty="0">
                <a:solidFill>
                  <a:srgbClr val="0070C0"/>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Annual Qodesh Sabbaths</a:t>
            </a:r>
            <a:r>
              <a:rPr lang="en-US" dirty="0">
                <a:solidFill>
                  <a:schemeClr val="bg1"/>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a:t>
            </a:r>
            <a:r>
              <a:rPr lang="en-US" dirty="0">
                <a:solidFill>
                  <a:schemeClr val="bg1"/>
                </a:solidFill>
                <a:latin typeface="Comic Sans MS" panose="030F0702030302020204" pitchFamily="66" charset="0"/>
                <a:ea typeface="Calibri" panose="020F0502020204030204" pitchFamily="34" charset="0"/>
                <a:cs typeface="Times New Roman" panose="02020603050405020304" pitchFamily="18" charset="0"/>
              </a:rPr>
              <a:t> </a:t>
            </a:r>
            <a:r>
              <a:rPr lang="en-US" b="1" dirty="0">
                <a:solidFill>
                  <a:srgbClr val="FF0000"/>
                </a:solidFill>
                <a:latin typeface="Comic Sans MS" panose="030F0702030302020204" pitchFamily="66" charset="0"/>
                <a:ea typeface="Calibri" panose="020F0502020204030204" pitchFamily="34" charset="0"/>
                <a:cs typeface="Times New Roman" panose="02020603050405020304" pitchFamily="18" charset="0"/>
              </a:rPr>
              <a:t> </a:t>
            </a:r>
            <a:endParaRPr lang="en-US" b="1" u="sng" dirty="0">
              <a:solidFill>
                <a:srgbClr val="FF0000"/>
              </a:solidFill>
              <a:latin typeface="Comic Sans MS" panose="030F0702030302020204" pitchFamily="66" charset="0"/>
              <a:ea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2"/>
          </p:nvPr>
        </p:nvSpPr>
        <p:spPr>
          <a:xfrm>
            <a:off x="7858760" y="6055677"/>
            <a:ext cx="762000" cy="365125"/>
          </a:xfrm>
        </p:spPr>
        <p:txBody>
          <a:bodyPr/>
          <a:lstStyle/>
          <a:p>
            <a:fld id="{9A7ECC3E-4170-412F-8B33-8063B7BB8A4D}" type="slidenum">
              <a:rPr lang="en-US" b="1" smtClean="0">
                <a:solidFill>
                  <a:schemeClr val="bg1"/>
                </a:solidFill>
              </a:rPr>
              <a:t>4</a:t>
            </a:fld>
            <a:endParaRPr lang="en-US" b="1" dirty="0">
              <a:solidFill>
                <a:schemeClr val="bg1"/>
              </a:solidFill>
            </a:endParaRPr>
          </a:p>
        </p:txBody>
      </p:sp>
    </p:spTree>
    <p:extLst>
      <p:ext uri="{BB962C8B-B14F-4D97-AF65-F5344CB8AC3E}">
        <p14:creationId xmlns:p14="http://schemas.microsoft.com/office/powerpoint/2010/main" val="48154439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p:cTn id="7"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6">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 calcmode="lin" valueType="num">
                                      <p:cBhvr>
                                        <p:cTn id="14"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7" name="Subtitle 2"/>
          <p:cNvSpPr>
            <a:spLocks noGrp="1"/>
          </p:cNvSpPr>
          <p:nvPr>
            <p:ph type="subTitle" idx="1"/>
          </p:nvPr>
        </p:nvSpPr>
        <p:spPr>
          <a:xfrm>
            <a:off x="342900" y="1491344"/>
            <a:ext cx="8305800" cy="4985656"/>
          </a:xfrm>
          <a:solidFill>
            <a:srgbClr val="FFE1FF"/>
          </a:solidFill>
          <a:ln w="57150">
            <a:solidFill>
              <a:srgbClr val="FF0066"/>
            </a:solidFill>
          </a:ln>
          <a:scene3d>
            <a:camera prst="orthographicFront"/>
            <a:lightRig rig="threePt" dir="t"/>
          </a:scene3d>
          <a:sp3d>
            <a:bevelT prst="slope"/>
          </a:sp3d>
        </p:spPr>
        <p:txBody>
          <a:bodyPr lIns="182880" tIns="91440">
            <a:normAutofit/>
          </a:bodyPr>
          <a:lstStyle/>
          <a:p>
            <a:pPr algn="l">
              <a:spcBef>
                <a:spcPts val="0"/>
              </a:spcBef>
              <a:spcAft>
                <a:spcPts val="1800"/>
              </a:spcAft>
            </a:pPr>
            <a:r>
              <a:rPr lang="en-US" dirty="0">
                <a:solidFill>
                  <a:srgbClr val="FFFFCC"/>
                </a:solidFill>
              </a:rPr>
              <a:t>.</a:t>
            </a:r>
          </a:p>
        </p:txBody>
      </p:sp>
      <p:sp>
        <p:nvSpPr>
          <p:cNvPr id="8" name="TextBox 7"/>
          <p:cNvSpPr txBox="1"/>
          <p:nvPr/>
        </p:nvSpPr>
        <p:spPr>
          <a:xfrm>
            <a:off x="533401" y="1480066"/>
            <a:ext cx="4876800" cy="4909036"/>
          </a:xfrm>
          <a:prstGeom prst="rect">
            <a:avLst/>
          </a:prstGeom>
          <a:noFill/>
          <a:scene3d>
            <a:camera prst="orthographicFront"/>
            <a:lightRig rig="threePt" dir="t"/>
          </a:scene3d>
          <a:sp3d>
            <a:bevelT w="114300" prst="artDeco"/>
          </a:sp3d>
        </p:spPr>
        <p:txBody>
          <a:bodyPr wrap="square" rtlCol="0">
            <a:spAutoFit/>
            <a:sp3d extrusionH="57150">
              <a:bevelT w="38100" h="38100"/>
            </a:sp3d>
          </a:bodyPr>
          <a:lstStyle/>
          <a:p>
            <a:pPr algn="ctr">
              <a:spcAft>
                <a:spcPts val="1800"/>
              </a:spcAft>
            </a:pPr>
            <a:r>
              <a:rPr lang="en-US" sz="3200" b="1" dirty="0">
                <a:solidFill>
                  <a:srgbClr val="0000CC"/>
                </a:solidFill>
                <a:effectLst>
                  <a:glow rad="228600">
                    <a:schemeClr val="accent1">
                      <a:satMod val="175000"/>
                      <a:alpha val="40000"/>
                    </a:schemeClr>
                  </a:glow>
                </a:effectLst>
              </a:rPr>
              <a:t>Our Creator’s Days</a:t>
            </a:r>
          </a:p>
          <a:p>
            <a:pPr>
              <a:spcAft>
                <a:spcPts val="600"/>
              </a:spcAft>
            </a:pPr>
            <a:r>
              <a:rPr lang="en-US" sz="2400" b="1" u="sng" dirty="0">
                <a:solidFill>
                  <a:srgbClr val="0000CC"/>
                </a:solidFill>
              </a:rPr>
              <a:t>Seventh-day</a:t>
            </a:r>
            <a:r>
              <a:rPr lang="en-US" sz="2400" b="1" dirty="0">
                <a:solidFill>
                  <a:srgbClr val="0000CC"/>
                </a:solidFill>
              </a:rPr>
              <a:t> </a:t>
            </a:r>
            <a:r>
              <a:rPr lang="en-US" sz="2400" b="1" u="sng" dirty="0">
                <a:solidFill>
                  <a:srgbClr val="0000CC"/>
                </a:solidFill>
              </a:rPr>
              <a:t>Sabbath</a:t>
            </a:r>
          </a:p>
          <a:p>
            <a:pPr>
              <a:spcAft>
                <a:spcPts val="600"/>
              </a:spcAft>
            </a:pPr>
            <a:r>
              <a:rPr lang="en-US" sz="2400" b="1" u="sng" dirty="0">
                <a:solidFill>
                  <a:srgbClr val="0000CC"/>
                </a:solidFill>
              </a:rPr>
              <a:t>Passover</a:t>
            </a:r>
            <a:r>
              <a:rPr lang="en-US" sz="2400" b="1" dirty="0">
                <a:solidFill>
                  <a:srgbClr val="0000CC"/>
                </a:solidFill>
              </a:rPr>
              <a:t> ~ not a Sabbath</a:t>
            </a:r>
          </a:p>
          <a:p>
            <a:pPr>
              <a:spcAft>
                <a:spcPts val="600"/>
              </a:spcAft>
            </a:pPr>
            <a:r>
              <a:rPr lang="en-US" sz="2400" b="1" u="sng" dirty="0">
                <a:solidFill>
                  <a:srgbClr val="0000CC"/>
                </a:solidFill>
              </a:rPr>
              <a:t>Unleavened Bread </a:t>
            </a:r>
            <a:r>
              <a:rPr lang="en-US" sz="2400" b="1" dirty="0">
                <a:solidFill>
                  <a:srgbClr val="0000CC"/>
                </a:solidFill>
              </a:rPr>
              <a:t>~ 2  Sabbaths</a:t>
            </a:r>
          </a:p>
          <a:p>
            <a:pPr>
              <a:spcAft>
                <a:spcPts val="600"/>
              </a:spcAft>
            </a:pPr>
            <a:r>
              <a:rPr lang="en-US" sz="2400" b="1" dirty="0" err="1">
                <a:solidFill>
                  <a:srgbClr val="0000CC"/>
                </a:solidFill>
              </a:rPr>
              <a:t>Firstfruits</a:t>
            </a:r>
            <a:r>
              <a:rPr lang="en-US" sz="2400" b="1" dirty="0">
                <a:solidFill>
                  <a:srgbClr val="0000CC"/>
                </a:solidFill>
              </a:rPr>
              <a:t> ~ not a Sabbath</a:t>
            </a:r>
          </a:p>
          <a:p>
            <a:pPr>
              <a:spcAft>
                <a:spcPts val="600"/>
              </a:spcAft>
            </a:pPr>
            <a:r>
              <a:rPr lang="en-US" sz="2400" b="1" u="sng" dirty="0">
                <a:solidFill>
                  <a:srgbClr val="0000CC"/>
                </a:solidFill>
              </a:rPr>
              <a:t>Pentecost</a:t>
            </a:r>
            <a:r>
              <a:rPr lang="en-US" sz="2400" b="1" dirty="0">
                <a:solidFill>
                  <a:srgbClr val="0000CC"/>
                </a:solidFill>
              </a:rPr>
              <a:t> ~ Sabbath</a:t>
            </a:r>
          </a:p>
          <a:p>
            <a:pPr>
              <a:spcAft>
                <a:spcPts val="600"/>
              </a:spcAft>
            </a:pPr>
            <a:r>
              <a:rPr lang="en-US" sz="2400" b="1" u="sng" dirty="0">
                <a:solidFill>
                  <a:srgbClr val="0000CC"/>
                </a:solidFill>
              </a:rPr>
              <a:t>Trumpets</a:t>
            </a:r>
            <a:r>
              <a:rPr lang="en-US" sz="2400" b="1" dirty="0">
                <a:solidFill>
                  <a:srgbClr val="0000CC"/>
                </a:solidFill>
              </a:rPr>
              <a:t> ~ Sabbath</a:t>
            </a:r>
          </a:p>
          <a:p>
            <a:pPr>
              <a:spcAft>
                <a:spcPts val="600"/>
              </a:spcAft>
            </a:pPr>
            <a:r>
              <a:rPr lang="en-US" sz="2400" b="1" u="sng" dirty="0">
                <a:solidFill>
                  <a:srgbClr val="0000CC"/>
                </a:solidFill>
              </a:rPr>
              <a:t>Day of Atonement </a:t>
            </a:r>
            <a:r>
              <a:rPr lang="en-US" sz="2400" b="1" dirty="0">
                <a:solidFill>
                  <a:srgbClr val="0000CC"/>
                </a:solidFill>
              </a:rPr>
              <a:t>~ Sabbath</a:t>
            </a:r>
          </a:p>
          <a:p>
            <a:pPr>
              <a:spcAft>
                <a:spcPts val="1800"/>
              </a:spcAft>
            </a:pPr>
            <a:r>
              <a:rPr lang="en-US" sz="2400" b="1" u="sng" dirty="0">
                <a:solidFill>
                  <a:srgbClr val="0000CC"/>
                </a:solidFill>
              </a:rPr>
              <a:t>Tabernacles</a:t>
            </a:r>
            <a:r>
              <a:rPr lang="en-US" sz="2400" b="1" dirty="0">
                <a:solidFill>
                  <a:srgbClr val="0000CC"/>
                </a:solidFill>
              </a:rPr>
              <a:t> ~ 2 Sabbaths</a:t>
            </a:r>
          </a:p>
          <a:p>
            <a:pPr>
              <a:spcAft>
                <a:spcPts val="1200"/>
              </a:spcAft>
            </a:pPr>
            <a:r>
              <a:rPr lang="en-US" sz="2400" b="1" dirty="0">
                <a:solidFill>
                  <a:srgbClr val="0000CC"/>
                </a:solidFill>
              </a:rPr>
              <a:t>	Total ~ </a:t>
            </a:r>
            <a:r>
              <a:rPr lang="en-US" sz="2400" b="1" dirty="0">
                <a:solidFill>
                  <a:srgbClr val="0000CC"/>
                </a:solidFill>
                <a:effectLst>
                  <a:glow rad="228600">
                    <a:schemeClr val="accent1">
                      <a:satMod val="175000"/>
                      <a:alpha val="40000"/>
                    </a:schemeClr>
                  </a:glow>
                </a:effectLst>
              </a:rPr>
              <a:t>7</a:t>
            </a:r>
            <a:r>
              <a:rPr lang="en-US" sz="2400" b="1" dirty="0">
                <a:solidFill>
                  <a:srgbClr val="0000CC"/>
                </a:solidFill>
              </a:rPr>
              <a:t> </a:t>
            </a:r>
            <a:r>
              <a:rPr lang="en-US" sz="2400" b="1" dirty="0">
                <a:solidFill>
                  <a:srgbClr val="0000CC"/>
                </a:solidFill>
                <a:effectLst>
                  <a:glow rad="228600">
                    <a:schemeClr val="accent1">
                      <a:satMod val="175000"/>
                      <a:alpha val="40000"/>
                    </a:schemeClr>
                  </a:glow>
                </a:effectLst>
              </a:rPr>
              <a:t>Annual Sabbaths</a:t>
            </a:r>
          </a:p>
        </p:txBody>
      </p:sp>
      <p:sp>
        <p:nvSpPr>
          <p:cNvPr id="9" name="TextBox 8"/>
          <p:cNvSpPr txBox="1"/>
          <p:nvPr/>
        </p:nvSpPr>
        <p:spPr>
          <a:xfrm>
            <a:off x="5562600" y="1490952"/>
            <a:ext cx="2895600" cy="4755148"/>
          </a:xfrm>
          <a:prstGeom prst="rect">
            <a:avLst/>
          </a:prstGeom>
          <a:noFill/>
        </p:spPr>
        <p:txBody>
          <a:bodyPr wrap="square" rtlCol="0">
            <a:spAutoFit/>
            <a:scene3d>
              <a:camera prst="orthographicFront"/>
              <a:lightRig rig="threePt" dir="t"/>
            </a:scene3d>
            <a:sp3d extrusionH="57150">
              <a:bevelT w="38100" h="38100"/>
            </a:sp3d>
          </a:bodyPr>
          <a:lstStyle/>
          <a:p>
            <a:pPr algn="ctr">
              <a:spcAft>
                <a:spcPts val="1800"/>
              </a:spcAft>
            </a:pPr>
            <a:r>
              <a:rPr lang="en-US" sz="3200" b="1" dirty="0">
                <a:solidFill>
                  <a:srgbClr val="006600"/>
                </a:solidFill>
                <a:effectLst>
                  <a:glow rad="228600">
                    <a:schemeClr val="accent3">
                      <a:satMod val="175000"/>
                      <a:alpha val="40000"/>
                    </a:schemeClr>
                  </a:glow>
                </a:effectLst>
              </a:rPr>
              <a:t>Pagan Days</a:t>
            </a:r>
          </a:p>
          <a:p>
            <a:pPr>
              <a:spcAft>
                <a:spcPts val="600"/>
              </a:spcAft>
            </a:pPr>
            <a:r>
              <a:rPr lang="en-US" sz="2400" b="1" dirty="0">
                <a:solidFill>
                  <a:srgbClr val="006600"/>
                </a:solidFill>
              </a:rPr>
              <a:t>Sunday Worship</a:t>
            </a:r>
          </a:p>
          <a:p>
            <a:pPr>
              <a:spcAft>
                <a:spcPts val="600"/>
              </a:spcAft>
            </a:pPr>
            <a:r>
              <a:rPr lang="en-US" sz="2400" b="1" dirty="0">
                <a:solidFill>
                  <a:srgbClr val="006600"/>
                </a:solidFill>
              </a:rPr>
              <a:t>Good Friday</a:t>
            </a:r>
          </a:p>
          <a:p>
            <a:pPr>
              <a:spcAft>
                <a:spcPts val="600"/>
              </a:spcAft>
            </a:pPr>
            <a:r>
              <a:rPr lang="en-US" sz="2400" b="1" dirty="0">
                <a:solidFill>
                  <a:srgbClr val="006600"/>
                </a:solidFill>
              </a:rPr>
              <a:t>Lent Opens  (40)</a:t>
            </a:r>
          </a:p>
          <a:p>
            <a:pPr>
              <a:spcAft>
                <a:spcPts val="600"/>
              </a:spcAft>
            </a:pPr>
            <a:r>
              <a:rPr lang="en-US" sz="2400" b="1" dirty="0">
                <a:solidFill>
                  <a:srgbClr val="006600"/>
                </a:solidFill>
              </a:rPr>
              <a:t>Easter Sunday</a:t>
            </a:r>
          </a:p>
          <a:p>
            <a:pPr>
              <a:spcAft>
                <a:spcPts val="600"/>
              </a:spcAft>
            </a:pPr>
            <a:r>
              <a:rPr lang="en-US" sz="2400" b="1" dirty="0">
                <a:solidFill>
                  <a:srgbClr val="006600"/>
                </a:solidFill>
              </a:rPr>
              <a:t>Whitsunday  (50)</a:t>
            </a:r>
          </a:p>
          <a:p>
            <a:pPr>
              <a:spcAft>
                <a:spcPts val="600"/>
              </a:spcAft>
            </a:pPr>
            <a:r>
              <a:rPr lang="en-US" sz="2400" b="1" dirty="0">
                <a:solidFill>
                  <a:srgbClr val="006600"/>
                </a:solidFill>
              </a:rPr>
              <a:t>St. Patrick’s Day</a:t>
            </a:r>
          </a:p>
          <a:p>
            <a:pPr>
              <a:spcAft>
                <a:spcPts val="600"/>
              </a:spcAft>
            </a:pPr>
            <a:r>
              <a:rPr lang="en-US" sz="2400" b="1" dirty="0">
                <a:solidFill>
                  <a:srgbClr val="006600"/>
                </a:solidFill>
              </a:rPr>
              <a:t>Halloween</a:t>
            </a:r>
          </a:p>
          <a:p>
            <a:pPr>
              <a:spcAft>
                <a:spcPts val="600"/>
              </a:spcAft>
            </a:pPr>
            <a:r>
              <a:rPr lang="en-US" sz="2400" b="1" dirty="0">
                <a:solidFill>
                  <a:srgbClr val="006600"/>
                </a:solidFill>
              </a:rPr>
              <a:t>Christmas</a:t>
            </a:r>
          </a:p>
          <a:p>
            <a:pPr>
              <a:spcAft>
                <a:spcPts val="600"/>
              </a:spcAft>
            </a:pPr>
            <a:r>
              <a:rPr lang="en-US" sz="2400" b="1" dirty="0">
                <a:solidFill>
                  <a:srgbClr val="006600"/>
                </a:solidFill>
              </a:rPr>
              <a:t>Valentine’s Day</a:t>
            </a:r>
          </a:p>
        </p:txBody>
      </p:sp>
      <p:cxnSp>
        <p:nvCxnSpPr>
          <p:cNvPr id="10" name="Straight Connector 9"/>
          <p:cNvCxnSpPr/>
          <p:nvPr/>
        </p:nvCxnSpPr>
        <p:spPr>
          <a:xfrm>
            <a:off x="5410200" y="2362200"/>
            <a:ext cx="1" cy="3810000"/>
          </a:xfrm>
          <a:prstGeom prst="line">
            <a:avLst/>
          </a:prstGeom>
          <a:ln w="57150">
            <a:solidFill>
              <a:srgbClr val="FF0066"/>
            </a:solidFill>
          </a:ln>
          <a:scene3d>
            <a:camera prst="orthographicFront"/>
            <a:lightRig rig="threePt" dir="t"/>
          </a:scene3d>
          <a:sp3d>
            <a:bevelT w="114300" prst="artDeco"/>
          </a:sp3d>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ctrTitle"/>
          </p:nvPr>
        </p:nvSpPr>
        <p:spPr>
          <a:xfrm>
            <a:off x="685800" y="228600"/>
            <a:ext cx="7543800" cy="838200"/>
          </a:xfrm>
          <a:solidFill>
            <a:srgbClr val="FF0066"/>
          </a:solidFill>
          <a:ln w="57150">
            <a:solidFill>
              <a:srgbClr val="FFFFCC"/>
            </a:solidFill>
          </a:ln>
          <a:scene3d>
            <a:camera prst="orthographicFront"/>
            <a:lightRig rig="soft" dir="t">
              <a:rot lat="0" lon="0" rev="17220000"/>
            </a:lightRig>
          </a:scene3d>
          <a:sp3d>
            <a:bevelT w="152400" h="50800" prst="softRound"/>
          </a:sp3d>
        </p:spPr>
        <p:txBody>
          <a:bodyPr anchor="ctr">
            <a:normAutofit/>
            <a:scene3d>
              <a:camera prst="orthographicFront"/>
              <a:lightRig rig="soft" dir="t">
                <a:rot lat="0" lon="0" rev="17220000"/>
              </a:lightRig>
            </a:scene3d>
            <a:sp3d prstMaterial="softEdge">
              <a:bevelT w="38100" h="38100"/>
            </a:sp3d>
          </a:bodyPr>
          <a:lstStyle/>
          <a:p>
            <a:r>
              <a:rPr lang="en-US" dirty="0">
                <a:solidFill>
                  <a:srgbClr val="FFE1FF"/>
                </a:solidFill>
              </a:rPr>
              <a:t>Feast Days List</a:t>
            </a:r>
          </a:p>
        </p:txBody>
      </p:sp>
      <p:sp>
        <p:nvSpPr>
          <p:cNvPr id="4" name="Slide Number Placeholder 3"/>
          <p:cNvSpPr>
            <a:spLocks noGrp="1"/>
          </p:cNvSpPr>
          <p:nvPr>
            <p:ph type="sldNum" sz="quarter" idx="12"/>
          </p:nvPr>
        </p:nvSpPr>
        <p:spPr>
          <a:xfrm>
            <a:off x="8207836" y="6351359"/>
            <a:ext cx="762000" cy="365125"/>
          </a:xfrm>
        </p:spPr>
        <p:txBody>
          <a:bodyPr/>
          <a:lstStyle/>
          <a:p>
            <a:fld id="{9A7ECC3E-4170-412F-8B33-8063B7BB8A4D}" type="slidenum">
              <a:rPr lang="en-US" b="1" smtClean="0">
                <a:solidFill>
                  <a:schemeClr val="bg1"/>
                </a:solidFill>
              </a:rPr>
              <a:t>40</a:t>
            </a:fld>
            <a:endParaRPr lang="en-US" b="1" dirty="0">
              <a:solidFill>
                <a:schemeClr val="bg1"/>
              </a:solidFill>
            </a:endParaRPr>
          </a:p>
        </p:txBody>
      </p:sp>
    </p:spTree>
    <p:extLst>
      <p:ext uri="{BB962C8B-B14F-4D97-AF65-F5344CB8AC3E}">
        <p14:creationId xmlns:p14="http://schemas.microsoft.com/office/powerpoint/2010/main" val="156648106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8">
                                            <p:txEl>
                                              <p:pRg st="0" end="0"/>
                                            </p:txEl>
                                          </p:spTgt>
                                        </p:tgtEl>
                                      </p:cBhvr>
                                    </p:animEffect>
                                  </p:childTnLst>
                                </p:cTn>
                              </p:par>
                            </p:childTnLst>
                          </p:cTn>
                        </p:par>
                        <p:par>
                          <p:cTn id="11" fill="hold">
                            <p:stCondLst>
                              <p:cond delay="1000"/>
                            </p:stCondLst>
                            <p:childTnLst>
                              <p:par>
                                <p:cTn id="12" presetID="32" presetClass="emph" presetSubtype="0" fill="hold" nodeType="afterEffect">
                                  <p:stCondLst>
                                    <p:cond delay="0"/>
                                  </p:stCondLst>
                                  <p:childTnLst>
                                    <p:animRot by="120000">
                                      <p:cBhvr>
                                        <p:cTn id="13" dur="100" fill="hold">
                                          <p:stCondLst>
                                            <p:cond delay="0"/>
                                          </p:stCondLst>
                                        </p:cTn>
                                        <p:tgtEl>
                                          <p:spTgt spid="8">
                                            <p:txEl>
                                              <p:pRg st="0" end="0"/>
                                            </p:txEl>
                                          </p:spTgt>
                                        </p:tgtEl>
                                        <p:attrNameLst>
                                          <p:attrName>r</p:attrName>
                                        </p:attrNameLst>
                                      </p:cBhvr>
                                    </p:animRot>
                                    <p:animRot by="-240000">
                                      <p:cBhvr>
                                        <p:cTn id="14" dur="200" fill="hold">
                                          <p:stCondLst>
                                            <p:cond delay="200"/>
                                          </p:stCondLst>
                                        </p:cTn>
                                        <p:tgtEl>
                                          <p:spTgt spid="8">
                                            <p:txEl>
                                              <p:pRg st="0" end="0"/>
                                            </p:txEl>
                                          </p:spTgt>
                                        </p:tgtEl>
                                        <p:attrNameLst>
                                          <p:attrName>r</p:attrName>
                                        </p:attrNameLst>
                                      </p:cBhvr>
                                    </p:animRot>
                                    <p:animRot by="240000">
                                      <p:cBhvr>
                                        <p:cTn id="15" dur="200" fill="hold">
                                          <p:stCondLst>
                                            <p:cond delay="400"/>
                                          </p:stCondLst>
                                        </p:cTn>
                                        <p:tgtEl>
                                          <p:spTgt spid="8">
                                            <p:txEl>
                                              <p:pRg st="0" end="0"/>
                                            </p:txEl>
                                          </p:spTgt>
                                        </p:tgtEl>
                                        <p:attrNameLst>
                                          <p:attrName>r</p:attrName>
                                        </p:attrNameLst>
                                      </p:cBhvr>
                                    </p:animRot>
                                    <p:animRot by="-240000">
                                      <p:cBhvr>
                                        <p:cTn id="16" dur="200" fill="hold">
                                          <p:stCondLst>
                                            <p:cond delay="600"/>
                                          </p:stCondLst>
                                        </p:cTn>
                                        <p:tgtEl>
                                          <p:spTgt spid="8">
                                            <p:txEl>
                                              <p:pRg st="0" end="0"/>
                                            </p:txEl>
                                          </p:spTgt>
                                        </p:tgtEl>
                                        <p:attrNameLst>
                                          <p:attrName>r</p:attrName>
                                        </p:attrNameLst>
                                      </p:cBhvr>
                                    </p:animRot>
                                    <p:animRot by="120000">
                                      <p:cBhvr>
                                        <p:cTn id="17" dur="200" fill="hold">
                                          <p:stCondLst>
                                            <p:cond delay="800"/>
                                          </p:stCondLst>
                                        </p:cTn>
                                        <p:tgtEl>
                                          <p:spTgt spid="8">
                                            <p:txEl>
                                              <p:pRg st="0" end="0"/>
                                            </p:txEl>
                                          </p:spTgt>
                                        </p:tgtEl>
                                        <p:attrNameLst>
                                          <p:attrName>r</p:attrName>
                                        </p:attrNameLst>
                                      </p:cBhvr>
                                    </p:animRot>
                                  </p:childTnLst>
                                </p:cTn>
                              </p:par>
                            </p:childTnLst>
                          </p:cTn>
                        </p:par>
                        <p:par>
                          <p:cTn id="18" fill="hold">
                            <p:stCondLst>
                              <p:cond delay="2000"/>
                            </p:stCondLst>
                            <p:childTnLst>
                              <p:par>
                                <p:cTn id="19" presetID="31" presetClass="entr" presetSubtype="0" fill="hold" nodeType="afterEffect">
                                  <p:stCondLst>
                                    <p:cond delay="0"/>
                                  </p:stCondLst>
                                  <p:iterate type="lt">
                                    <p:tmPct val="0"/>
                                  </p:iterate>
                                  <p:childTnLst>
                                    <p:set>
                                      <p:cBhvr>
                                        <p:cTn id="20" dur="1" fill="hold">
                                          <p:stCondLst>
                                            <p:cond delay="0"/>
                                          </p:stCondLst>
                                        </p:cTn>
                                        <p:tgtEl>
                                          <p:spTgt spid="9">
                                            <p:txEl>
                                              <p:pRg st="0" end="0"/>
                                            </p:txEl>
                                          </p:spTgt>
                                        </p:tgtEl>
                                        <p:attrNameLst>
                                          <p:attrName>style.visibility</p:attrName>
                                        </p:attrNameLst>
                                      </p:cBhvr>
                                      <p:to>
                                        <p:strVal val="visible"/>
                                      </p:to>
                                    </p:set>
                                    <p:anim calcmode="lin" valueType="num">
                                      <p:cBhvr>
                                        <p:cTn id="21"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22"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23" dur="1000" fill="hold"/>
                                        <p:tgtEl>
                                          <p:spTgt spid="9">
                                            <p:txEl>
                                              <p:pRg st="0" end="0"/>
                                            </p:txEl>
                                          </p:spTgt>
                                        </p:tgtEl>
                                        <p:attrNameLst>
                                          <p:attrName>style.rotation</p:attrName>
                                        </p:attrNameLst>
                                      </p:cBhvr>
                                      <p:tavLst>
                                        <p:tav tm="0">
                                          <p:val>
                                            <p:fltVal val="90"/>
                                          </p:val>
                                        </p:tav>
                                        <p:tav tm="100000">
                                          <p:val>
                                            <p:fltVal val="0"/>
                                          </p:val>
                                        </p:tav>
                                      </p:tavLst>
                                    </p:anim>
                                    <p:animEffect transition="in" filter="fade">
                                      <p:cBhvr>
                                        <p:cTn id="24" dur="1000"/>
                                        <p:tgtEl>
                                          <p:spTgt spid="9">
                                            <p:txEl>
                                              <p:pRg st="0" end="0"/>
                                            </p:txEl>
                                          </p:spTgt>
                                        </p:tgtEl>
                                      </p:cBhvr>
                                    </p:animEffect>
                                  </p:childTnLst>
                                </p:cTn>
                              </p:par>
                            </p:childTnLst>
                          </p:cTn>
                        </p:par>
                        <p:par>
                          <p:cTn id="25" fill="hold">
                            <p:stCondLst>
                              <p:cond delay="3000"/>
                            </p:stCondLst>
                            <p:childTnLst>
                              <p:par>
                                <p:cTn id="26" presetID="32" presetClass="emph" presetSubtype="0" fill="hold" nodeType="afterEffect">
                                  <p:stCondLst>
                                    <p:cond delay="0"/>
                                  </p:stCondLst>
                                  <p:iterate type="lt">
                                    <p:tmPct val="0"/>
                                  </p:iterate>
                                  <p:childTnLst>
                                    <p:animRot by="120000">
                                      <p:cBhvr>
                                        <p:cTn id="27" dur="100" fill="hold">
                                          <p:stCondLst>
                                            <p:cond delay="0"/>
                                          </p:stCondLst>
                                        </p:cTn>
                                        <p:tgtEl>
                                          <p:spTgt spid="9">
                                            <p:txEl>
                                              <p:pRg st="0" end="0"/>
                                            </p:txEl>
                                          </p:spTgt>
                                        </p:tgtEl>
                                        <p:attrNameLst>
                                          <p:attrName>r</p:attrName>
                                        </p:attrNameLst>
                                      </p:cBhvr>
                                    </p:animRot>
                                    <p:animRot by="-240000">
                                      <p:cBhvr>
                                        <p:cTn id="28" dur="200" fill="hold">
                                          <p:stCondLst>
                                            <p:cond delay="200"/>
                                          </p:stCondLst>
                                        </p:cTn>
                                        <p:tgtEl>
                                          <p:spTgt spid="9">
                                            <p:txEl>
                                              <p:pRg st="0" end="0"/>
                                            </p:txEl>
                                          </p:spTgt>
                                        </p:tgtEl>
                                        <p:attrNameLst>
                                          <p:attrName>r</p:attrName>
                                        </p:attrNameLst>
                                      </p:cBhvr>
                                    </p:animRot>
                                    <p:animRot by="240000">
                                      <p:cBhvr>
                                        <p:cTn id="29" dur="200" fill="hold">
                                          <p:stCondLst>
                                            <p:cond delay="400"/>
                                          </p:stCondLst>
                                        </p:cTn>
                                        <p:tgtEl>
                                          <p:spTgt spid="9">
                                            <p:txEl>
                                              <p:pRg st="0" end="0"/>
                                            </p:txEl>
                                          </p:spTgt>
                                        </p:tgtEl>
                                        <p:attrNameLst>
                                          <p:attrName>r</p:attrName>
                                        </p:attrNameLst>
                                      </p:cBhvr>
                                    </p:animRot>
                                    <p:animRot by="-240000">
                                      <p:cBhvr>
                                        <p:cTn id="30" dur="200" fill="hold">
                                          <p:stCondLst>
                                            <p:cond delay="600"/>
                                          </p:stCondLst>
                                        </p:cTn>
                                        <p:tgtEl>
                                          <p:spTgt spid="9">
                                            <p:txEl>
                                              <p:pRg st="0" end="0"/>
                                            </p:txEl>
                                          </p:spTgt>
                                        </p:tgtEl>
                                        <p:attrNameLst>
                                          <p:attrName>r</p:attrName>
                                        </p:attrNameLst>
                                      </p:cBhvr>
                                    </p:animRot>
                                    <p:animRot by="120000">
                                      <p:cBhvr>
                                        <p:cTn id="31" dur="200" fill="hold">
                                          <p:stCondLst>
                                            <p:cond delay="800"/>
                                          </p:stCondLst>
                                        </p:cTn>
                                        <p:tgtEl>
                                          <p:spTgt spid="9">
                                            <p:txEl>
                                              <p:pRg st="0" end="0"/>
                                            </p:txEl>
                                          </p:spTgt>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8">
                                            <p:txEl>
                                              <p:pRg st="1" end="1"/>
                                            </p:txEl>
                                          </p:spTgt>
                                        </p:tgtEl>
                                        <p:attrNameLst>
                                          <p:attrName>style.visibility</p:attrName>
                                        </p:attrNameLst>
                                      </p:cBhvr>
                                      <p:to>
                                        <p:strVal val="visible"/>
                                      </p:to>
                                    </p:set>
                                    <p:anim calcmode="lin" valueType="num">
                                      <p:cBhvr additive="base">
                                        <p:cTn id="36"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8">
                                            <p:txEl>
                                              <p:pRg st="2" end="2"/>
                                            </p:txEl>
                                          </p:spTgt>
                                        </p:tgtEl>
                                        <p:attrNameLst>
                                          <p:attrName>style.visibility</p:attrName>
                                        </p:attrNameLst>
                                      </p:cBhvr>
                                      <p:to>
                                        <p:strVal val="visible"/>
                                      </p:to>
                                    </p:set>
                                    <p:anim calcmode="lin" valueType="num">
                                      <p:cBhvr additive="base">
                                        <p:cTn id="42"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8">
                                            <p:txEl>
                                              <p:pRg st="3" end="3"/>
                                            </p:txEl>
                                          </p:spTgt>
                                        </p:tgtEl>
                                        <p:attrNameLst>
                                          <p:attrName>style.visibility</p:attrName>
                                        </p:attrNameLst>
                                      </p:cBhvr>
                                      <p:to>
                                        <p:strVal val="visible"/>
                                      </p:to>
                                    </p:set>
                                    <p:anim calcmode="lin" valueType="num">
                                      <p:cBhvr additive="base">
                                        <p:cTn id="48"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8">
                                            <p:txEl>
                                              <p:pRg st="4" end="4"/>
                                            </p:txEl>
                                          </p:spTgt>
                                        </p:tgtEl>
                                        <p:attrNameLst>
                                          <p:attrName>style.visibility</p:attrName>
                                        </p:attrNameLst>
                                      </p:cBhvr>
                                      <p:to>
                                        <p:strVal val="visible"/>
                                      </p:to>
                                    </p:set>
                                    <p:anim calcmode="lin" valueType="num">
                                      <p:cBhvr additive="base">
                                        <p:cTn id="54"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8">
                                            <p:txEl>
                                              <p:pRg st="5" end="5"/>
                                            </p:txEl>
                                          </p:spTgt>
                                        </p:tgtEl>
                                        <p:attrNameLst>
                                          <p:attrName>style.visibility</p:attrName>
                                        </p:attrNameLst>
                                      </p:cBhvr>
                                      <p:to>
                                        <p:strVal val="visible"/>
                                      </p:to>
                                    </p:set>
                                    <p:anim calcmode="lin" valueType="num">
                                      <p:cBhvr additive="base">
                                        <p:cTn id="60"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8">
                                            <p:txEl>
                                              <p:pRg st="6" end="6"/>
                                            </p:txEl>
                                          </p:spTgt>
                                        </p:tgtEl>
                                        <p:attrNameLst>
                                          <p:attrName>style.visibility</p:attrName>
                                        </p:attrNameLst>
                                      </p:cBhvr>
                                      <p:to>
                                        <p:strVal val="visible"/>
                                      </p:to>
                                    </p:set>
                                    <p:anim calcmode="lin" valueType="num">
                                      <p:cBhvr additive="base">
                                        <p:cTn id="66"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8">
                                            <p:txEl>
                                              <p:pRg st="7" end="7"/>
                                            </p:txEl>
                                          </p:spTgt>
                                        </p:tgtEl>
                                        <p:attrNameLst>
                                          <p:attrName>style.visibility</p:attrName>
                                        </p:attrNameLst>
                                      </p:cBhvr>
                                      <p:to>
                                        <p:strVal val="visible"/>
                                      </p:to>
                                    </p:set>
                                    <p:anim calcmode="lin" valueType="num">
                                      <p:cBhvr additive="base">
                                        <p:cTn id="72"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8">
                                            <p:txEl>
                                              <p:pRg st="8" end="8"/>
                                            </p:txEl>
                                          </p:spTgt>
                                        </p:tgtEl>
                                        <p:attrNameLst>
                                          <p:attrName>style.visibility</p:attrName>
                                        </p:attrNameLst>
                                      </p:cBhvr>
                                      <p:to>
                                        <p:strVal val="visible"/>
                                      </p:to>
                                    </p:set>
                                    <p:anim calcmode="lin" valueType="num">
                                      <p:cBhvr additive="base">
                                        <p:cTn id="78"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6" presetClass="entr" presetSubtype="0" fill="hold" nodeType="clickEffect">
                                  <p:stCondLst>
                                    <p:cond delay="0"/>
                                  </p:stCondLst>
                                  <p:childTnLst>
                                    <p:set>
                                      <p:cBhvr>
                                        <p:cTn id="83" dur="1" fill="hold">
                                          <p:stCondLst>
                                            <p:cond delay="0"/>
                                          </p:stCondLst>
                                        </p:cTn>
                                        <p:tgtEl>
                                          <p:spTgt spid="8">
                                            <p:txEl>
                                              <p:pRg st="9" end="9"/>
                                            </p:txEl>
                                          </p:spTgt>
                                        </p:tgtEl>
                                        <p:attrNameLst>
                                          <p:attrName>style.visibility</p:attrName>
                                        </p:attrNameLst>
                                      </p:cBhvr>
                                      <p:to>
                                        <p:strVal val="visible"/>
                                      </p:to>
                                    </p:set>
                                    <p:animEffect transition="in" filter="wipe(down)">
                                      <p:cBhvr>
                                        <p:cTn id="84" dur="580">
                                          <p:stCondLst>
                                            <p:cond delay="0"/>
                                          </p:stCondLst>
                                        </p:cTn>
                                        <p:tgtEl>
                                          <p:spTgt spid="8">
                                            <p:txEl>
                                              <p:pRg st="9" end="9"/>
                                            </p:txEl>
                                          </p:spTgt>
                                        </p:tgtEl>
                                      </p:cBhvr>
                                    </p:animEffect>
                                    <p:anim calcmode="lin" valueType="num">
                                      <p:cBhvr>
                                        <p:cTn id="85" dur="1822" tmFilter="0,0; 0.14,0.36; 0.43,0.73; 0.71,0.91; 1.0,1.0">
                                          <p:stCondLst>
                                            <p:cond delay="0"/>
                                          </p:stCondLst>
                                        </p:cTn>
                                        <p:tgtEl>
                                          <p:spTgt spid="8">
                                            <p:txEl>
                                              <p:pRg st="9" end="9"/>
                                            </p:txEl>
                                          </p:spTgt>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8">
                                            <p:txEl>
                                              <p:pRg st="9" end="9"/>
                                            </p:txEl>
                                          </p:spTgt>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8">
                                            <p:txEl>
                                              <p:pRg st="9" end="9"/>
                                            </p:txEl>
                                          </p:spTgt>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8">
                                            <p:txEl>
                                              <p:pRg st="9" end="9"/>
                                            </p:txEl>
                                          </p:spTgt>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8">
                                            <p:txEl>
                                              <p:pRg st="9" end="9"/>
                                            </p:txEl>
                                          </p:spTgt>
                                        </p:tgtEl>
                                        <p:attrNameLst>
                                          <p:attrName>ppt_y</p:attrName>
                                        </p:attrNameLst>
                                      </p:cBhvr>
                                      <p:tavLst>
                                        <p:tav tm="0" fmla="#ppt_y-sin(pi*$)/81">
                                          <p:val>
                                            <p:fltVal val="0"/>
                                          </p:val>
                                        </p:tav>
                                        <p:tav tm="100000">
                                          <p:val>
                                            <p:fltVal val="1"/>
                                          </p:val>
                                        </p:tav>
                                      </p:tavLst>
                                    </p:anim>
                                    <p:animScale>
                                      <p:cBhvr>
                                        <p:cTn id="90" dur="26">
                                          <p:stCondLst>
                                            <p:cond delay="650"/>
                                          </p:stCondLst>
                                        </p:cTn>
                                        <p:tgtEl>
                                          <p:spTgt spid="8">
                                            <p:txEl>
                                              <p:pRg st="9" end="9"/>
                                            </p:txEl>
                                          </p:spTgt>
                                        </p:tgtEl>
                                      </p:cBhvr>
                                      <p:to x="100000" y="60000"/>
                                    </p:animScale>
                                    <p:animScale>
                                      <p:cBhvr>
                                        <p:cTn id="91" dur="166" decel="50000">
                                          <p:stCondLst>
                                            <p:cond delay="676"/>
                                          </p:stCondLst>
                                        </p:cTn>
                                        <p:tgtEl>
                                          <p:spTgt spid="8">
                                            <p:txEl>
                                              <p:pRg st="9" end="9"/>
                                            </p:txEl>
                                          </p:spTgt>
                                        </p:tgtEl>
                                      </p:cBhvr>
                                      <p:to x="100000" y="100000"/>
                                    </p:animScale>
                                    <p:animScale>
                                      <p:cBhvr>
                                        <p:cTn id="92" dur="26">
                                          <p:stCondLst>
                                            <p:cond delay="1312"/>
                                          </p:stCondLst>
                                        </p:cTn>
                                        <p:tgtEl>
                                          <p:spTgt spid="8">
                                            <p:txEl>
                                              <p:pRg st="9" end="9"/>
                                            </p:txEl>
                                          </p:spTgt>
                                        </p:tgtEl>
                                      </p:cBhvr>
                                      <p:to x="100000" y="80000"/>
                                    </p:animScale>
                                    <p:animScale>
                                      <p:cBhvr>
                                        <p:cTn id="93" dur="166" decel="50000">
                                          <p:stCondLst>
                                            <p:cond delay="1338"/>
                                          </p:stCondLst>
                                        </p:cTn>
                                        <p:tgtEl>
                                          <p:spTgt spid="8">
                                            <p:txEl>
                                              <p:pRg st="9" end="9"/>
                                            </p:txEl>
                                          </p:spTgt>
                                        </p:tgtEl>
                                      </p:cBhvr>
                                      <p:to x="100000" y="100000"/>
                                    </p:animScale>
                                    <p:animScale>
                                      <p:cBhvr>
                                        <p:cTn id="94" dur="26">
                                          <p:stCondLst>
                                            <p:cond delay="1642"/>
                                          </p:stCondLst>
                                        </p:cTn>
                                        <p:tgtEl>
                                          <p:spTgt spid="8">
                                            <p:txEl>
                                              <p:pRg st="9" end="9"/>
                                            </p:txEl>
                                          </p:spTgt>
                                        </p:tgtEl>
                                      </p:cBhvr>
                                      <p:to x="100000" y="90000"/>
                                    </p:animScale>
                                    <p:animScale>
                                      <p:cBhvr>
                                        <p:cTn id="95" dur="166" decel="50000">
                                          <p:stCondLst>
                                            <p:cond delay="1668"/>
                                          </p:stCondLst>
                                        </p:cTn>
                                        <p:tgtEl>
                                          <p:spTgt spid="8">
                                            <p:txEl>
                                              <p:pRg st="9" end="9"/>
                                            </p:txEl>
                                          </p:spTgt>
                                        </p:tgtEl>
                                      </p:cBhvr>
                                      <p:to x="100000" y="100000"/>
                                    </p:animScale>
                                    <p:animScale>
                                      <p:cBhvr>
                                        <p:cTn id="96" dur="26">
                                          <p:stCondLst>
                                            <p:cond delay="1808"/>
                                          </p:stCondLst>
                                        </p:cTn>
                                        <p:tgtEl>
                                          <p:spTgt spid="8">
                                            <p:txEl>
                                              <p:pRg st="9" end="9"/>
                                            </p:txEl>
                                          </p:spTgt>
                                        </p:tgtEl>
                                      </p:cBhvr>
                                      <p:to x="100000" y="95000"/>
                                    </p:animScale>
                                    <p:animScale>
                                      <p:cBhvr>
                                        <p:cTn id="97" dur="166" decel="50000">
                                          <p:stCondLst>
                                            <p:cond delay="1834"/>
                                          </p:stCondLst>
                                        </p:cTn>
                                        <p:tgtEl>
                                          <p:spTgt spid="8">
                                            <p:txEl>
                                              <p:pRg st="9" end="9"/>
                                            </p:txEl>
                                          </p:spTgt>
                                        </p:tgtEl>
                                      </p:cBhvr>
                                      <p:to x="100000" y="100000"/>
                                    </p:animScale>
                                  </p:childTnLst>
                                </p:cTn>
                              </p:par>
                            </p:childTnLst>
                          </p:cTn>
                        </p:par>
                      </p:childTnLst>
                    </p:cTn>
                  </p:par>
                  <p:par>
                    <p:cTn id="98" fill="hold">
                      <p:stCondLst>
                        <p:cond delay="indefinite"/>
                      </p:stCondLst>
                      <p:childTnLst>
                        <p:par>
                          <p:cTn id="99" fill="hold">
                            <p:stCondLst>
                              <p:cond delay="0"/>
                            </p:stCondLst>
                            <p:childTnLst>
                              <p:par>
                                <p:cTn id="100" presetID="34" presetClass="emph" presetSubtype="0" fill="hold" nodeType="clickEffect">
                                  <p:stCondLst>
                                    <p:cond delay="0"/>
                                  </p:stCondLst>
                                  <p:iterate type="lt">
                                    <p:tmPct val="10000"/>
                                  </p:iterate>
                                  <p:childTnLst>
                                    <p:animMotion origin="layout" path="M 0.0 0.0 L 0.0 -0.07213" pathEditMode="relative" ptsTypes="">
                                      <p:cBhvr>
                                        <p:cTn id="101" dur="250" accel="50000" decel="50000" autoRev="1" fill="hold">
                                          <p:stCondLst>
                                            <p:cond delay="0"/>
                                          </p:stCondLst>
                                        </p:cTn>
                                        <p:tgtEl>
                                          <p:spTgt spid="9">
                                            <p:txEl>
                                              <p:pRg st="0" end="0"/>
                                            </p:txEl>
                                          </p:spTgt>
                                        </p:tgtEl>
                                        <p:attrNameLst>
                                          <p:attrName>ppt_x</p:attrName>
                                          <p:attrName>ppt_y</p:attrName>
                                        </p:attrNameLst>
                                      </p:cBhvr>
                                    </p:animMotion>
                                    <p:animRot by="1500000">
                                      <p:cBhvr>
                                        <p:cTn id="102" dur="125" fill="hold">
                                          <p:stCondLst>
                                            <p:cond delay="0"/>
                                          </p:stCondLst>
                                        </p:cTn>
                                        <p:tgtEl>
                                          <p:spTgt spid="9">
                                            <p:txEl>
                                              <p:pRg st="0" end="0"/>
                                            </p:txEl>
                                          </p:spTgt>
                                        </p:tgtEl>
                                        <p:attrNameLst>
                                          <p:attrName>r</p:attrName>
                                        </p:attrNameLst>
                                      </p:cBhvr>
                                    </p:animRot>
                                    <p:animRot by="-1500000">
                                      <p:cBhvr>
                                        <p:cTn id="103" dur="125" fill="hold">
                                          <p:stCondLst>
                                            <p:cond delay="125"/>
                                          </p:stCondLst>
                                        </p:cTn>
                                        <p:tgtEl>
                                          <p:spTgt spid="9">
                                            <p:txEl>
                                              <p:pRg st="0" end="0"/>
                                            </p:txEl>
                                          </p:spTgt>
                                        </p:tgtEl>
                                        <p:attrNameLst>
                                          <p:attrName>r</p:attrName>
                                        </p:attrNameLst>
                                      </p:cBhvr>
                                    </p:animRot>
                                    <p:animRot by="-1500000">
                                      <p:cBhvr>
                                        <p:cTn id="104" dur="125" fill="hold">
                                          <p:stCondLst>
                                            <p:cond delay="250"/>
                                          </p:stCondLst>
                                        </p:cTn>
                                        <p:tgtEl>
                                          <p:spTgt spid="9">
                                            <p:txEl>
                                              <p:pRg st="0" end="0"/>
                                            </p:txEl>
                                          </p:spTgt>
                                        </p:tgtEl>
                                        <p:attrNameLst>
                                          <p:attrName>r</p:attrName>
                                        </p:attrNameLst>
                                      </p:cBhvr>
                                    </p:animRot>
                                    <p:animRot by="1500000">
                                      <p:cBhvr>
                                        <p:cTn id="105" dur="125" fill="hold">
                                          <p:stCondLst>
                                            <p:cond delay="375"/>
                                          </p:stCondLst>
                                        </p:cTn>
                                        <p:tgtEl>
                                          <p:spTgt spid="9">
                                            <p:txEl>
                                              <p:pRg st="0" end="0"/>
                                            </p:txEl>
                                          </p:spTgt>
                                        </p:tgtEl>
                                        <p:attrNameLst>
                                          <p:attrName>r</p:attrName>
                                        </p:attrNameLst>
                                      </p:cBhvr>
                                    </p:animRot>
                                  </p:childTnLst>
                                </p:cTn>
                              </p:par>
                            </p:childTnLst>
                          </p:cTn>
                        </p:par>
                      </p:childTnLst>
                    </p:cTn>
                  </p:par>
                  <p:par>
                    <p:cTn id="106" fill="hold">
                      <p:stCondLst>
                        <p:cond delay="indefinite"/>
                      </p:stCondLst>
                      <p:childTnLst>
                        <p:par>
                          <p:cTn id="107" fill="hold">
                            <p:stCondLst>
                              <p:cond delay="0"/>
                            </p:stCondLst>
                            <p:childTnLst>
                              <p:par>
                                <p:cTn id="108" presetID="22" presetClass="entr" presetSubtype="4" fill="hold" nodeType="clickEffect">
                                  <p:stCondLst>
                                    <p:cond delay="0"/>
                                  </p:stCondLst>
                                  <p:childTnLst>
                                    <p:set>
                                      <p:cBhvr>
                                        <p:cTn id="109" dur="1" fill="hold">
                                          <p:stCondLst>
                                            <p:cond delay="0"/>
                                          </p:stCondLst>
                                        </p:cTn>
                                        <p:tgtEl>
                                          <p:spTgt spid="9">
                                            <p:txEl>
                                              <p:pRg st="1" end="1"/>
                                            </p:txEl>
                                          </p:spTgt>
                                        </p:tgtEl>
                                        <p:attrNameLst>
                                          <p:attrName>style.visibility</p:attrName>
                                        </p:attrNameLst>
                                      </p:cBhvr>
                                      <p:to>
                                        <p:strVal val="visible"/>
                                      </p:to>
                                    </p:set>
                                    <p:animEffect transition="in" filter="wipe(down)">
                                      <p:cBhvr>
                                        <p:cTn id="110" dur="500"/>
                                        <p:tgtEl>
                                          <p:spTgt spid="9">
                                            <p:txEl>
                                              <p:pRg st="1" end="1"/>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4" fill="hold" nodeType="clickEffect">
                                  <p:stCondLst>
                                    <p:cond delay="0"/>
                                  </p:stCondLst>
                                  <p:childTnLst>
                                    <p:set>
                                      <p:cBhvr>
                                        <p:cTn id="114" dur="1" fill="hold">
                                          <p:stCondLst>
                                            <p:cond delay="0"/>
                                          </p:stCondLst>
                                        </p:cTn>
                                        <p:tgtEl>
                                          <p:spTgt spid="9">
                                            <p:txEl>
                                              <p:pRg st="2" end="2"/>
                                            </p:txEl>
                                          </p:spTgt>
                                        </p:tgtEl>
                                        <p:attrNameLst>
                                          <p:attrName>style.visibility</p:attrName>
                                        </p:attrNameLst>
                                      </p:cBhvr>
                                      <p:to>
                                        <p:strVal val="visible"/>
                                      </p:to>
                                    </p:set>
                                    <p:animEffect transition="in" filter="wipe(down)">
                                      <p:cBhvr>
                                        <p:cTn id="115" dur="500"/>
                                        <p:tgtEl>
                                          <p:spTgt spid="9">
                                            <p:txEl>
                                              <p:pRg st="2" end="2"/>
                                            </p:txEl>
                                          </p:spTgt>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4" fill="hold" nodeType="clickEffect">
                                  <p:stCondLst>
                                    <p:cond delay="0"/>
                                  </p:stCondLst>
                                  <p:childTnLst>
                                    <p:set>
                                      <p:cBhvr>
                                        <p:cTn id="119" dur="1" fill="hold">
                                          <p:stCondLst>
                                            <p:cond delay="0"/>
                                          </p:stCondLst>
                                        </p:cTn>
                                        <p:tgtEl>
                                          <p:spTgt spid="9">
                                            <p:txEl>
                                              <p:pRg st="3" end="3"/>
                                            </p:txEl>
                                          </p:spTgt>
                                        </p:tgtEl>
                                        <p:attrNameLst>
                                          <p:attrName>style.visibility</p:attrName>
                                        </p:attrNameLst>
                                      </p:cBhvr>
                                      <p:to>
                                        <p:strVal val="visible"/>
                                      </p:to>
                                    </p:set>
                                    <p:animEffect transition="in" filter="wipe(down)">
                                      <p:cBhvr>
                                        <p:cTn id="120" dur="500"/>
                                        <p:tgtEl>
                                          <p:spTgt spid="9">
                                            <p:txEl>
                                              <p:pRg st="3" end="3"/>
                                            </p:txEl>
                                          </p:spTgt>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4" fill="hold" nodeType="clickEffect">
                                  <p:stCondLst>
                                    <p:cond delay="0"/>
                                  </p:stCondLst>
                                  <p:childTnLst>
                                    <p:set>
                                      <p:cBhvr>
                                        <p:cTn id="124" dur="1" fill="hold">
                                          <p:stCondLst>
                                            <p:cond delay="0"/>
                                          </p:stCondLst>
                                        </p:cTn>
                                        <p:tgtEl>
                                          <p:spTgt spid="9">
                                            <p:txEl>
                                              <p:pRg st="4" end="4"/>
                                            </p:txEl>
                                          </p:spTgt>
                                        </p:tgtEl>
                                        <p:attrNameLst>
                                          <p:attrName>style.visibility</p:attrName>
                                        </p:attrNameLst>
                                      </p:cBhvr>
                                      <p:to>
                                        <p:strVal val="visible"/>
                                      </p:to>
                                    </p:set>
                                    <p:animEffect transition="in" filter="wipe(down)">
                                      <p:cBhvr>
                                        <p:cTn id="125" dur="500"/>
                                        <p:tgtEl>
                                          <p:spTgt spid="9">
                                            <p:txEl>
                                              <p:pRg st="4" end="4"/>
                                            </p:txEl>
                                          </p:spTgt>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4" fill="hold" nodeType="clickEffect">
                                  <p:stCondLst>
                                    <p:cond delay="0"/>
                                  </p:stCondLst>
                                  <p:childTnLst>
                                    <p:set>
                                      <p:cBhvr>
                                        <p:cTn id="129" dur="1" fill="hold">
                                          <p:stCondLst>
                                            <p:cond delay="0"/>
                                          </p:stCondLst>
                                        </p:cTn>
                                        <p:tgtEl>
                                          <p:spTgt spid="9">
                                            <p:txEl>
                                              <p:pRg st="5" end="5"/>
                                            </p:txEl>
                                          </p:spTgt>
                                        </p:tgtEl>
                                        <p:attrNameLst>
                                          <p:attrName>style.visibility</p:attrName>
                                        </p:attrNameLst>
                                      </p:cBhvr>
                                      <p:to>
                                        <p:strVal val="visible"/>
                                      </p:to>
                                    </p:set>
                                    <p:animEffect transition="in" filter="wipe(down)">
                                      <p:cBhvr>
                                        <p:cTn id="130" dur="500"/>
                                        <p:tgtEl>
                                          <p:spTgt spid="9">
                                            <p:txEl>
                                              <p:pRg st="5" end="5"/>
                                            </p:txEl>
                                          </p:spTgt>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4" fill="hold" nodeType="clickEffect">
                                  <p:stCondLst>
                                    <p:cond delay="0"/>
                                  </p:stCondLst>
                                  <p:childTnLst>
                                    <p:set>
                                      <p:cBhvr>
                                        <p:cTn id="134" dur="1" fill="hold">
                                          <p:stCondLst>
                                            <p:cond delay="0"/>
                                          </p:stCondLst>
                                        </p:cTn>
                                        <p:tgtEl>
                                          <p:spTgt spid="9">
                                            <p:txEl>
                                              <p:pRg st="6" end="6"/>
                                            </p:txEl>
                                          </p:spTgt>
                                        </p:tgtEl>
                                        <p:attrNameLst>
                                          <p:attrName>style.visibility</p:attrName>
                                        </p:attrNameLst>
                                      </p:cBhvr>
                                      <p:to>
                                        <p:strVal val="visible"/>
                                      </p:to>
                                    </p:set>
                                    <p:animEffect transition="in" filter="wipe(down)">
                                      <p:cBhvr>
                                        <p:cTn id="135" dur="500"/>
                                        <p:tgtEl>
                                          <p:spTgt spid="9">
                                            <p:txEl>
                                              <p:pRg st="6" end="6"/>
                                            </p:txEl>
                                          </p:spTgt>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ntr" presetSubtype="4" fill="hold" nodeType="clickEffect">
                                  <p:stCondLst>
                                    <p:cond delay="0"/>
                                  </p:stCondLst>
                                  <p:childTnLst>
                                    <p:set>
                                      <p:cBhvr>
                                        <p:cTn id="139" dur="1" fill="hold">
                                          <p:stCondLst>
                                            <p:cond delay="0"/>
                                          </p:stCondLst>
                                        </p:cTn>
                                        <p:tgtEl>
                                          <p:spTgt spid="9">
                                            <p:txEl>
                                              <p:pRg st="7" end="7"/>
                                            </p:txEl>
                                          </p:spTgt>
                                        </p:tgtEl>
                                        <p:attrNameLst>
                                          <p:attrName>style.visibility</p:attrName>
                                        </p:attrNameLst>
                                      </p:cBhvr>
                                      <p:to>
                                        <p:strVal val="visible"/>
                                      </p:to>
                                    </p:set>
                                    <p:animEffect transition="in" filter="wipe(down)">
                                      <p:cBhvr>
                                        <p:cTn id="140" dur="500"/>
                                        <p:tgtEl>
                                          <p:spTgt spid="9">
                                            <p:txEl>
                                              <p:pRg st="7" end="7"/>
                                            </p:txEl>
                                          </p:spTgt>
                                        </p:tgtEl>
                                      </p:cBhvr>
                                    </p:animEffect>
                                  </p:childTnLst>
                                </p:cTn>
                              </p:par>
                            </p:childTnLst>
                          </p:cTn>
                        </p:par>
                      </p:childTnLst>
                    </p:cTn>
                  </p:par>
                  <p:par>
                    <p:cTn id="141" fill="hold">
                      <p:stCondLst>
                        <p:cond delay="indefinite"/>
                      </p:stCondLst>
                      <p:childTnLst>
                        <p:par>
                          <p:cTn id="142" fill="hold">
                            <p:stCondLst>
                              <p:cond delay="0"/>
                            </p:stCondLst>
                            <p:childTnLst>
                              <p:par>
                                <p:cTn id="143" presetID="22" presetClass="entr" presetSubtype="4" fill="hold" nodeType="clickEffect">
                                  <p:stCondLst>
                                    <p:cond delay="0"/>
                                  </p:stCondLst>
                                  <p:childTnLst>
                                    <p:set>
                                      <p:cBhvr>
                                        <p:cTn id="144" dur="1" fill="hold">
                                          <p:stCondLst>
                                            <p:cond delay="0"/>
                                          </p:stCondLst>
                                        </p:cTn>
                                        <p:tgtEl>
                                          <p:spTgt spid="9">
                                            <p:txEl>
                                              <p:pRg st="8" end="8"/>
                                            </p:txEl>
                                          </p:spTgt>
                                        </p:tgtEl>
                                        <p:attrNameLst>
                                          <p:attrName>style.visibility</p:attrName>
                                        </p:attrNameLst>
                                      </p:cBhvr>
                                      <p:to>
                                        <p:strVal val="visible"/>
                                      </p:to>
                                    </p:set>
                                    <p:animEffect transition="in" filter="wipe(down)">
                                      <p:cBhvr>
                                        <p:cTn id="145" dur="500"/>
                                        <p:tgtEl>
                                          <p:spTgt spid="9">
                                            <p:txEl>
                                              <p:pRg st="8" end="8"/>
                                            </p:txEl>
                                          </p:spTgt>
                                        </p:tgtEl>
                                      </p:cBhvr>
                                    </p:animEffect>
                                  </p:childTnLst>
                                </p:cTn>
                              </p:par>
                            </p:childTnLst>
                          </p:cTn>
                        </p:par>
                      </p:childTnLst>
                    </p:cTn>
                  </p:par>
                  <p:par>
                    <p:cTn id="146" fill="hold">
                      <p:stCondLst>
                        <p:cond delay="indefinite"/>
                      </p:stCondLst>
                      <p:childTnLst>
                        <p:par>
                          <p:cTn id="147" fill="hold">
                            <p:stCondLst>
                              <p:cond delay="0"/>
                            </p:stCondLst>
                            <p:childTnLst>
                              <p:par>
                                <p:cTn id="148" presetID="22" presetClass="entr" presetSubtype="4" fill="hold" nodeType="clickEffect">
                                  <p:stCondLst>
                                    <p:cond delay="0"/>
                                  </p:stCondLst>
                                  <p:childTnLst>
                                    <p:set>
                                      <p:cBhvr>
                                        <p:cTn id="149" dur="1" fill="hold">
                                          <p:stCondLst>
                                            <p:cond delay="0"/>
                                          </p:stCondLst>
                                        </p:cTn>
                                        <p:tgtEl>
                                          <p:spTgt spid="9">
                                            <p:txEl>
                                              <p:pRg st="9" end="9"/>
                                            </p:txEl>
                                          </p:spTgt>
                                        </p:tgtEl>
                                        <p:attrNameLst>
                                          <p:attrName>style.visibility</p:attrName>
                                        </p:attrNameLst>
                                      </p:cBhvr>
                                      <p:to>
                                        <p:strVal val="visible"/>
                                      </p:to>
                                    </p:set>
                                    <p:animEffect transition="in" filter="wipe(down)">
                                      <p:cBhvr>
                                        <p:cTn id="150" dur="5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5689" y="1175668"/>
            <a:ext cx="8447299" cy="5280254"/>
          </a:xfrm>
          <a:solidFill>
            <a:schemeClr val="accent3">
              <a:lumMod val="20000"/>
              <a:lumOff val="80000"/>
            </a:schemeClr>
          </a:solidFill>
          <a:ln w="57150">
            <a:solidFill>
              <a:srgbClr val="996633"/>
            </a:solidFill>
          </a:ln>
          <a:scene3d>
            <a:camera prst="orthographicFront"/>
            <a:lightRig rig="threePt" dir="t"/>
          </a:scene3d>
          <a:sp3d>
            <a:bevelT w="101600" prst="riblet"/>
          </a:sp3d>
        </p:spPr>
        <p:txBody>
          <a:bodyPr lIns="182880" tIns="182880" anchor="t">
            <a:normAutofit/>
            <a:sp3d/>
          </a:bodyPr>
          <a:lstStyle/>
          <a:p>
            <a:pPr algn="l">
              <a:spcBef>
                <a:spcPts val="0"/>
              </a:spcBef>
              <a:spcAft>
                <a:spcPts val="1800"/>
              </a:spcAft>
            </a:pPr>
            <a:r>
              <a:rPr lang="en-US" dirty="0">
                <a:solidFill>
                  <a:schemeClr val="bg1"/>
                </a:solidFill>
                <a:latin typeface="Calibri" panose="020F0502020204030204" pitchFamily="34" charset="0"/>
              </a:rPr>
              <a:t>As you have seen, the Catholic church has openly bragged for years that they are the ones who “changed” </a:t>
            </a:r>
            <a:r>
              <a:rPr lang="en-US" b="1" dirty="0">
                <a:solidFill>
                  <a:srgbClr val="0000CC"/>
                </a:solidFill>
                <a:latin typeface="Calibri" panose="020F0502020204030204" pitchFamily="34" charset="0"/>
              </a:rPr>
              <a:t>Yahuah’s</a:t>
            </a:r>
            <a:r>
              <a:rPr lang="en-US" dirty="0">
                <a:solidFill>
                  <a:srgbClr val="0000CC"/>
                </a:solidFill>
                <a:latin typeface="Calibri" panose="020F0502020204030204" pitchFamily="34" charset="0"/>
              </a:rPr>
              <a:t> </a:t>
            </a:r>
            <a:r>
              <a:rPr lang="en-US" b="1" dirty="0">
                <a:solidFill>
                  <a:srgbClr val="FF3399"/>
                </a:solidFill>
                <a:latin typeface="Calibri" panose="020F0502020204030204" pitchFamily="34" charset="0"/>
              </a:rPr>
              <a:t>appointed times </a:t>
            </a:r>
            <a:r>
              <a:rPr lang="en-US" dirty="0">
                <a:solidFill>
                  <a:schemeClr val="bg1"/>
                </a:solidFill>
                <a:latin typeface="Calibri" panose="020F0502020204030204" pitchFamily="34" charset="0"/>
              </a:rPr>
              <a:t>to their own holidays.</a:t>
            </a:r>
          </a:p>
        </p:txBody>
      </p:sp>
      <p:sp>
        <p:nvSpPr>
          <p:cNvPr id="4" name="Slide Number Placeholder 3"/>
          <p:cNvSpPr>
            <a:spLocks noGrp="1"/>
          </p:cNvSpPr>
          <p:nvPr>
            <p:ph type="sldNum" sz="quarter" idx="12"/>
          </p:nvPr>
        </p:nvSpPr>
        <p:spPr>
          <a:xfrm>
            <a:off x="8229600" y="6400800"/>
            <a:ext cx="762000" cy="365125"/>
          </a:xfrm>
        </p:spPr>
        <p:txBody>
          <a:bodyPr/>
          <a:lstStyle/>
          <a:p>
            <a:fld id="{9A7ECC3E-4170-412F-8B33-8063B7BB8A4D}" type="slidenum">
              <a:rPr lang="en-US" b="1" smtClean="0">
                <a:solidFill>
                  <a:schemeClr val="bg1"/>
                </a:solidFill>
              </a:rPr>
              <a:t>41</a:t>
            </a:fld>
            <a:endParaRPr lang="en-US" b="1" dirty="0">
              <a:solidFill>
                <a:schemeClr val="bg1"/>
              </a:solidFill>
            </a:endParaRPr>
          </a:p>
        </p:txBody>
      </p:sp>
      <p:sp>
        <p:nvSpPr>
          <p:cNvPr id="6" name="TextBox 5"/>
          <p:cNvSpPr txBox="1"/>
          <p:nvPr/>
        </p:nvSpPr>
        <p:spPr>
          <a:xfrm>
            <a:off x="3907966" y="272144"/>
            <a:ext cx="1262746" cy="646331"/>
          </a:xfrm>
          <a:prstGeom prst="rect">
            <a:avLst/>
          </a:prstGeom>
          <a:blipFill>
            <a:blip r:embed="rId3"/>
            <a:tile tx="0" ty="0" sx="100000" sy="100000" flip="none" algn="tl"/>
          </a:blipFill>
          <a:ln w="57150">
            <a:solidFill>
              <a:srgbClr val="FFE8A7"/>
            </a:solidFill>
          </a:ln>
          <a:effectLst>
            <a:outerShdw blurRad="107950" dist="12700" dir="5400000" algn="ctr">
              <a:srgbClr val="000000"/>
            </a:outerShdw>
          </a:effectLst>
          <a:scene3d>
            <a:camera prst="orthographicFront"/>
            <a:lightRig rig="threePt" dir="t"/>
          </a:scene3d>
          <a:sp3d>
            <a:bevelT w="114300" prst="artDeco"/>
          </a:sp3d>
        </p:spPr>
        <p:txBody>
          <a:bodyPr wrap="square" lIns="91440" tIns="91440" bIns="91440" rtlCol="0">
            <a:spAutoFit/>
          </a:bodyPr>
          <a:lstStyle/>
          <a:p>
            <a:pPr algn="ctr"/>
            <a:r>
              <a:rPr lang="en-US" sz="3000" b="1" u="sng" dirty="0">
                <a:solidFill>
                  <a:srgbClr val="FFE8A7"/>
                </a:solidFill>
                <a:latin typeface="Calibri" panose="020F0502020204030204" pitchFamily="34" charset="0"/>
              </a:rPr>
              <a:t>Note</a:t>
            </a:r>
            <a:endParaRPr lang="en-US" sz="3000" dirty="0">
              <a:solidFill>
                <a:srgbClr val="FFE8A7"/>
              </a:solidFill>
            </a:endParaRPr>
          </a:p>
        </p:txBody>
      </p:sp>
      <p:pic>
        <p:nvPicPr>
          <p:cNvPr id="5" name="Picture 4" descr="HalleluYah Scriptures Parallel + Hebrew Bible + Sacared Bible + Restored Name Bible + The Best Bible &amp; Devine Name Bible + The Scriptures &amp; Cepher Yahweh + Yahwah 8"/>
          <p:cNvPicPr/>
          <p:nvPr/>
        </p:nvPicPr>
        <p:blipFill rotWithShape="1">
          <a:blip r:embed="rId4">
            <a:extLst>
              <a:ext uri="{28A0092B-C50C-407E-A947-70E740481C1C}">
                <a14:useLocalDpi xmlns:a14="http://schemas.microsoft.com/office/drawing/2010/main" val="0"/>
              </a:ext>
            </a:extLst>
          </a:blip>
          <a:srcRect l="77332" t="1349" r="911" b="53644"/>
          <a:stretch/>
        </p:blipFill>
        <p:spPr bwMode="auto">
          <a:xfrm>
            <a:off x="6128656" y="3145971"/>
            <a:ext cx="2079173" cy="290648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53640926-AAD7-44D8-BBD7-CCE9431645EC}">
              <a14:shadowObscured xmlns:a14="http://schemas.microsoft.com/office/drawing/2010/main"/>
            </a:ext>
          </a:extLst>
        </p:spPr>
      </p:pic>
      <p:sp>
        <p:nvSpPr>
          <p:cNvPr id="2" name="TextBox 1"/>
          <p:cNvSpPr txBox="1"/>
          <p:nvPr/>
        </p:nvSpPr>
        <p:spPr>
          <a:xfrm>
            <a:off x="446316" y="3026228"/>
            <a:ext cx="4942113" cy="3108543"/>
          </a:xfrm>
          <a:prstGeom prst="rect">
            <a:avLst/>
          </a:prstGeom>
          <a:noFill/>
        </p:spPr>
        <p:txBody>
          <a:bodyPr wrap="square" rtlCol="0">
            <a:spAutoFit/>
          </a:bodyPr>
          <a:lstStyle/>
          <a:p>
            <a:pPr>
              <a:spcAft>
                <a:spcPts val="1800"/>
              </a:spcAft>
            </a:pPr>
            <a:r>
              <a:rPr lang="en-US" sz="2800" dirty="0">
                <a:solidFill>
                  <a:schemeClr val="bg1"/>
                </a:solidFill>
                <a:latin typeface="Calibri" panose="020F0502020204030204" pitchFamily="34" charset="0"/>
              </a:rPr>
              <a:t>At this point, we are going to review a small section of </a:t>
            </a:r>
            <a:r>
              <a:rPr lang="en-US" sz="2800" b="1" dirty="0">
                <a:solidFill>
                  <a:srgbClr val="FF3399"/>
                </a:solidFill>
                <a:effectLst>
                  <a:outerShdw blurRad="38100" dist="38100" dir="2700000" algn="tl">
                    <a:srgbClr val="000000">
                      <a:alpha val="43137"/>
                    </a:srgbClr>
                  </a:outerShdw>
                </a:effectLst>
                <a:latin typeface="Calibri" panose="020F0502020204030204" pitchFamily="34" charset="0"/>
              </a:rPr>
              <a:t>Part 1 </a:t>
            </a:r>
            <a:r>
              <a:rPr lang="en-US" sz="2800" dirty="0">
                <a:solidFill>
                  <a:schemeClr val="bg1"/>
                </a:solidFill>
                <a:latin typeface="Calibri" panose="020F0502020204030204" pitchFamily="34" charset="0"/>
              </a:rPr>
              <a:t>of our study to make sure we understand clearly that </a:t>
            </a:r>
            <a:r>
              <a:rPr lang="en-US" sz="2800" b="1" u="sng" dirty="0">
                <a:solidFill>
                  <a:srgbClr val="006600"/>
                </a:solidFill>
                <a:effectLst>
                  <a:outerShdw blurRad="38100" dist="38100" dir="2700000" algn="tl">
                    <a:srgbClr val="000000">
                      <a:alpha val="43137"/>
                    </a:srgbClr>
                  </a:outerShdw>
                </a:effectLst>
                <a:latin typeface="Calibri" panose="020F0502020204030204" pitchFamily="34" charset="0"/>
              </a:rPr>
              <a:t>NO ONE </a:t>
            </a:r>
            <a:r>
              <a:rPr lang="en-US" sz="2800" dirty="0">
                <a:solidFill>
                  <a:schemeClr val="bg1"/>
                </a:solidFill>
                <a:latin typeface="Calibri" panose="020F0502020204030204" pitchFamily="34" charset="0"/>
              </a:rPr>
              <a:t>has the authority to “change” any of </a:t>
            </a:r>
            <a:r>
              <a:rPr lang="en-US" sz="2800" b="1" dirty="0">
                <a:solidFill>
                  <a:srgbClr val="0000CC"/>
                </a:solidFill>
                <a:latin typeface="Calibri" panose="020F0502020204030204" pitchFamily="34" charset="0"/>
              </a:rPr>
              <a:t>Yahuah’s</a:t>
            </a:r>
            <a:r>
              <a:rPr lang="en-US" sz="2800" dirty="0">
                <a:solidFill>
                  <a:srgbClr val="0000CC"/>
                </a:solidFill>
                <a:latin typeface="Calibri" panose="020F0502020204030204" pitchFamily="34" charset="0"/>
              </a:rPr>
              <a:t> </a:t>
            </a:r>
            <a:r>
              <a:rPr lang="en-US" sz="2800" b="1" dirty="0">
                <a:solidFill>
                  <a:srgbClr val="FF3399"/>
                </a:solidFill>
                <a:effectLst>
                  <a:outerShdw blurRad="38100" dist="38100" dir="2700000" algn="tl">
                    <a:srgbClr val="000000">
                      <a:alpha val="43137"/>
                    </a:srgbClr>
                  </a:outerShdw>
                </a:effectLst>
                <a:latin typeface="Calibri" panose="020F0502020204030204" pitchFamily="34" charset="0"/>
              </a:rPr>
              <a:t>Words</a:t>
            </a:r>
            <a:r>
              <a:rPr lang="en-US" sz="2800" dirty="0">
                <a:solidFill>
                  <a:srgbClr val="FF3399"/>
                </a:solidFill>
                <a:effectLst>
                  <a:outerShdw blurRad="38100" dist="38100" dir="2700000" algn="tl">
                    <a:srgbClr val="000000">
                      <a:alpha val="43137"/>
                    </a:srgbClr>
                  </a:outerShdw>
                </a:effectLst>
                <a:latin typeface="Calibri" panose="020F0502020204030204" pitchFamily="34" charset="0"/>
              </a:rPr>
              <a:t> </a:t>
            </a:r>
            <a:r>
              <a:rPr lang="en-US" sz="2800" dirty="0">
                <a:solidFill>
                  <a:schemeClr val="bg1"/>
                </a:solidFill>
                <a:latin typeface="Calibri" panose="020F0502020204030204" pitchFamily="34" charset="0"/>
              </a:rPr>
              <a:t>or </a:t>
            </a:r>
            <a:r>
              <a:rPr lang="en-US" sz="2800" b="1" dirty="0">
                <a:solidFill>
                  <a:srgbClr val="FF3399"/>
                </a:solidFill>
                <a:effectLst>
                  <a:outerShdw blurRad="38100" dist="38100" dir="2700000" algn="tl">
                    <a:srgbClr val="000000">
                      <a:alpha val="43137"/>
                    </a:srgbClr>
                  </a:outerShdw>
                </a:effectLst>
                <a:latin typeface="Calibri" panose="020F0502020204030204" pitchFamily="34" charset="0"/>
              </a:rPr>
              <a:t>Commands.</a:t>
            </a:r>
            <a:r>
              <a:rPr lang="en-US" sz="2800" dirty="0">
                <a:solidFill>
                  <a:schemeClr val="bg1"/>
                </a:solidFill>
                <a:latin typeface="Calibri" panose="020F0502020204030204" pitchFamily="34" charset="0"/>
              </a:rPr>
              <a:t> </a:t>
            </a:r>
          </a:p>
        </p:txBody>
      </p:sp>
    </p:spTree>
    <p:extLst>
      <p:ext uri="{BB962C8B-B14F-4D97-AF65-F5344CB8AC3E}">
        <p14:creationId xmlns:p14="http://schemas.microsoft.com/office/powerpoint/2010/main" val="194229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35" presetClass="entr" presetSubtype="0" fill="hold" grpId="1"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2000"/>
                                        <p:tgtEl>
                                          <p:spTgt spid="6"/>
                                        </p:tgtEl>
                                      </p:cBhvr>
                                    </p:animEffect>
                                    <p:anim calcmode="lin" valueType="num">
                                      <p:cBhvr>
                                        <p:cTn id="25" dur="2000" fill="hold"/>
                                        <p:tgtEl>
                                          <p:spTgt spid="6"/>
                                        </p:tgtEl>
                                        <p:attrNameLst>
                                          <p:attrName>style.rotation</p:attrName>
                                        </p:attrNameLst>
                                      </p:cBhvr>
                                      <p:tavLst>
                                        <p:tav tm="0">
                                          <p:val>
                                            <p:fltVal val="720"/>
                                          </p:val>
                                        </p:tav>
                                        <p:tav tm="100000">
                                          <p:val>
                                            <p:fltVal val="0"/>
                                          </p:val>
                                        </p:tav>
                                      </p:tavLst>
                                    </p:anim>
                                    <p:anim calcmode="lin" valueType="num">
                                      <p:cBhvr>
                                        <p:cTn id="26" dur="2000" fill="hold"/>
                                        <p:tgtEl>
                                          <p:spTgt spid="6"/>
                                        </p:tgtEl>
                                        <p:attrNameLst>
                                          <p:attrName>ppt_h</p:attrName>
                                        </p:attrNameLst>
                                      </p:cBhvr>
                                      <p:tavLst>
                                        <p:tav tm="0">
                                          <p:val>
                                            <p:fltVal val="0"/>
                                          </p:val>
                                        </p:tav>
                                        <p:tav tm="100000">
                                          <p:val>
                                            <p:strVal val="#ppt_h"/>
                                          </p:val>
                                        </p:tav>
                                      </p:tavLst>
                                    </p:anim>
                                    <p:anim calcmode="lin" valueType="num">
                                      <p:cBhvr>
                                        <p:cTn id="27" dur="2000" fill="hold"/>
                                        <p:tgtEl>
                                          <p:spTgt spid="6"/>
                                        </p:tgtEl>
                                        <p:attrNameLst>
                                          <p:attrName>ppt_w</p:attrName>
                                        </p:attrNameLst>
                                      </p:cBhvr>
                                      <p:tavLst>
                                        <p:tav tm="0">
                                          <p:val>
                                            <p:fltVal val="0"/>
                                          </p:val>
                                        </p:tav>
                                        <p:tav tm="100000">
                                          <p:val>
                                            <p:strVal val="#ppt_w"/>
                                          </p:val>
                                        </p:tav>
                                      </p:tavLst>
                                    </p:anim>
                                  </p:childTnLst>
                                </p:cTn>
                              </p:par>
                            </p:childTnLst>
                          </p:cTn>
                        </p:par>
                        <p:par>
                          <p:cTn id="28" fill="hold">
                            <p:stCondLst>
                              <p:cond delay="4000"/>
                            </p:stCondLst>
                            <p:childTnLst>
                              <p:par>
                                <p:cTn id="29" presetID="16" presetClass="entr" presetSubtype="21" fill="hold" nodeType="after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barn(inVertical)">
                                      <p:cBhvr>
                                        <p:cTn id="31" dur="500"/>
                                        <p:tgtEl>
                                          <p:spTgt spid="3">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2">
                                            <p:txEl>
                                              <p:pRg st="0" end="0"/>
                                            </p:txEl>
                                          </p:spTgt>
                                        </p:tgtEl>
                                        <p:attrNameLst>
                                          <p:attrName>style.visibility</p:attrName>
                                        </p:attrNameLst>
                                      </p:cBhvr>
                                      <p:to>
                                        <p:strVal val="visible"/>
                                      </p:to>
                                    </p:set>
                                    <p:animEffect transition="in" filter="randombar(horizontal)">
                                      <p:cBhvr>
                                        <p:cTn id="36"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6" y="881758"/>
            <a:ext cx="8360229" cy="5649685"/>
          </a:xfrm>
          <a:solidFill>
            <a:schemeClr val="accent3">
              <a:lumMod val="20000"/>
              <a:lumOff val="80000"/>
            </a:schemeClr>
          </a:solidFill>
          <a:ln w="57150">
            <a:solidFill>
              <a:srgbClr val="996633"/>
            </a:solidFill>
          </a:ln>
          <a:scene3d>
            <a:camera prst="orthographicFront"/>
            <a:lightRig rig="threePt" dir="t"/>
          </a:scene3d>
          <a:sp3d>
            <a:bevelT w="101600" prst="riblet"/>
          </a:sp3d>
        </p:spPr>
        <p:txBody>
          <a:bodyPr lIns="182880" tIns="274320" anchor="t">
            <a:normAutofit/>
            <a:sp3d/>
          </a:bodyPr>
          <a:lstStyle/>
          <a:p>
            <a:pPr algn="l">
              <a:spcBef>
                <a:spcPts val="0"/>
              </a:spcBef>
              <a:spcAft>
                <a:spcPts val="3600"/>
              </a:spcAft>
            </a:pPr>
            <a:r>
              <a:rPr lang="en-US" b="1" dirty="0">
                <a:solidFill>
                  <a:srgbClr val="0000CC"/>
                </a:solidFill>
                <a:latin typeface="Calibri" panose="020F0502020204030204" pitchFamily="34" charset="0"/>
              </a:rPr>
              <a:t>Yahuah’s</a:t>
            </a:r>
            <a:r>
              <a:rPr lang="en-US" dirty="0">
                <a:solidFill>
                  <a:srgbClr val="0000CC"/>
                </a:solidFill>
                <a:latin typeface="Calibri" panose="020F0502020204030204" pitchFamily="34" charset="0"/>
              </a:rPr>
              <a:t> </a:t>
            </a:r>
            <a:r>
              <a:rPr lang="en-US" b="1" dirty="0">
                <a:solidFill>
                  <a:srgbClr val="FF3399"/>
                </a:solidFill>
                <a:latin typeface="Calibri" panose="020F0502020204030204" pitchFamily="34" charset="0"/>
              </a:rPr>
              <a:t>appointed times </a:t>
            </a:r>
            <a:r>
              <a:rPr lang="en-US" dirty="0">
                <a:solidFill>
                  <a:schemeClr val="bg1"/>
                </a:solidFill>
                <a:latin typeface="Calibri" panose="020F0502020204030204" pitchFamily="34" charset="0"/>
              </a:rPr>
              <a:t>(the physical time of the year) is a separate identity from the </a:t>
            </a:r>
            <a:r>
              <a:rPr lang="en-US" b="1" dirty="0">
                <a:solidFill>
                  <a:srgbClr val="0070C0"/>
                </a:solidFill>
                <a:latin typeface="Calibri" panose="020F0502020204030204" pitchFamily="34" charset="0"/>
              </a:rPr>
              <a:t>observation themes </a:t>
            </a:r>
            <a:r>
              <a:rPr lang="en-US" dirty="0">
                <a:solidFill>
                  <a:schemeClr val="bg1"/>
                </a:solidFill>
                <a:latin typeface="Calibri" panose="020F0502020204030204" pitchFamily="34" charset="0"/>
              </a:rPr>
              <a:t>that rules how one is to observe an </a:t>
            </a:r>
            <a:r>
              <a:rPr lang="en-US" b="1" dirty="0">
                <a:solidFill>
                  <a:srgbClr val="FF3399"/>
                </a:solidFill>
                <a:latin typeface="Calibri" panose="020F0502020204030204" pitchFamily="34" charset="0"/>
              </a:rPr>
              <a:t>appointed time.  </a:t>
            </a:r>
            <a:r>
              <a:rPr lang="en-US" dirty="0">
                <a:solidFill>
                  <a:schemeClr val="bg1"/>
                </a:solidFill>
                <a:latin typeface="Calibri" panose="020F0502020204030204" pitchFamily="34" charset="0"/>
              </a:rPr>
              <a:t>They are </a:t>
            </a:r>
            <a:r>
              <a:rPr lang="en-US" b="1" dirty="0">
                <a:solidFill>
                  <a:srgbClr val="0070C0"/>
                </a:solidFill>
                <a:latin typeface="Calibri" panose="020F0502020204030204" pitchFamily="34" charset="0"/>
              </a:rPr>
              <a:t>separate identities, </a:t>
            </a:r>
            <a:r>
              <a:rPr lang="en-US" dirty="0">
                <a:solidFill>
                  <a:schemeClr val="bg1"/>
                </a:solidFill>
                <a:latin typeface="Calibri" panose="020F0502020204030204" pitchFamily="34" charset="0"/>
              </a:rPr>
              <a:t>yet they go hand in hand.</a:t>
            </a:r>
          </a:p>
          <a:p>
            <a:pPr algn="l">
              <a:spcBef>
                <a:spcPts val="0"/>
              </a:spcBef>
              <a:spcAft>
                <a:spcPts val="3600"/>
              </a:spcAft>
            </a:pPr>
            <a:r>
              <a:rPr lang="en-US" dirty="0">
                <a:solidFill>
                  <a:schemeClr val="bg1"/>
                </a:solidFill>
                <a:latin typeface="Calibri" panose="020F0502020204030204" pitchFamily="34" charset="0"/>
              </a:rPr>
              <a:t>	          </a:t>
            </a:r>
            <a:r>
              <a:rPr lang="en-US" b="1" dirty="0">
                <a:solidFill>
                  <a:srgbClr val="FF3399"/>
                </a:solidFill>
                <a:latin typeface="Calibri" panose="020F0502020204030204" pitchFamily="34" charset="0"/>
              </a:rPr>
              <a:t>Abib 14</a:t>
            </a:r>
            <a:r>
              <a:rPr lang="en-US" dirty="0">
                <a:solidFill>
                  <a:srgbClr val="FF3399"/>
                </a:solidFill>
                <a:latin typeface="Calibri" panose="020F0502020204030204" pitchFamily="34" charset="0"/>
              </a:rPr>
              <a:t> </a:t>
            </a:r>
            <a:r>
              <a:rPr lang="en-US" dirty="0">
                <a:solidFill>
                  <a:schemeClr val="bg1"/>
                </a:solidFill>
                <a:latin typeface="Calibri" panose="020F0502020204030204" pitchFamily="34" charset="0"/>
              </a:rPr>
              <a:t>is an </a:t>
            </a:r>
            <a:r>
              <a:rPr lang="en-US" b="1" u="sng" dirty="0">
                <a:solidFill>
                  <a:srgbClr val="FF3399"/>
                </a:solidFill>
                <a:latin typeface="Calibri" panose="020F0502020204030204" pitchFamily="34" charset="0"/>
              </a:rPr>
              <a:t>appointed time</a:t>
            </a:r>
            <a:r>
              <a:rPr lang="en-US" b="1" dirty="0">
                <a:solidFill>
                  <a:srgbClr val="FF3399"/>
                </a:solidFill>
                <a:latin typeface="Calibri" panose="020F0502020204030204" pitchFamily="34" charset="0"/>
              </a:rPr>
              <a:t>,  </a:t>
            </a:r>
            <a:r>
              <a:rPr lang="en-US" b="1" dirty="0">
                <a:solidFill>
                  <a:schemeClr val="accent2">
                    <a:lumMod val="75000"/>
                  </a:schemeClr>
                </a:solidFill>
                <a:latin typeface="Calibri" panose="020F0502020204030204" pitchFamily="34" charset="0"/>
              </a:rPr>
              <a:t>And…</a:t>
            </a:r>
          </a:p>
          <a:p>
            <a:pPr algn="l">
              <a:spcBef>
                <a:spcPts val="0"/>
              </a:spcBef>
              <a:spcAft>
                <a:spcPts val="1800"/>
              </a:spcAft>
            </a:pPr>
            <a:r>
              <a:rPr lang="en-US" dirty="0">
                <a:solidFill>
                  <a:schemeClr val="bg1"/>
                </a:solidFill>
                <a:latin typeface="Calibri" panose="020F0502020204030204" pitchFamily="34" charset="0"/>
              </a:rPr>
              <a:t>the </a:t>
            </a:r>
            <a:r>
              <a:rPr lang="en-US" b="1" u="sng" dirty="0">
                <a:solidFill>
                  <a:srgbClr val="009900"/>
                </a:solidFill>
                <a:latin typeface="Calibri" panose="020F0502020204030204" pitchFamily="34" charset="0"/>
              </a:rPr>
              <a:t>theme application</a:t>
            </a:r>
            <a:r>
              <a:rPr lang="en-US" b="1" dirty="0">
                <a:solidFill>
                  <a:srgbClr val="009900"/>
                </a:solidFill>
                <a:latin typeface="Calibri" panose="020F0502020204030204" pitchFamily="34" charset="0"/>
              </a:rPr>
              <a:t> </a:t>
            </a:r>
            <a:r>
              <a:rPr lang="en-US" dirty="0">
                <a:solidFill>
                  <a:schemeClr val="bg1"/>
                </a:solidFill>
                <a:latin typeface="Calibri" panose="020F0502020204030204" pitchFamily="34" charset="0"/>
              </a:rPr>
              <a:t>for </a:t>
            </a:r>
            <a:r>
              <a:rPr lang="en-US" b="1" dirty="0">
                <a:solidFill>
                  <a:srgbClr val="FF3399"/>
                </a:solidFill>
                <a:latin typeface="Calibri" panose="020F0502020204030204" pitchFamily="34" charset="0"/>
              </a:rPr>
              <a:t>Abib 14 </a:t>
            </a:r>
            <a:r>
              <a:rPr lang="en-US" dirty="0">
                <a:solidFill>
                  <a:schemeClr val="bg1"/>
                </a:solidFill>
                <a:latin typeface="Calibri" panose="020F0502020204030204" pitchFamily="34" charset="0"/>
              </a:rPr>
              <a:t>is </a:t>
            </a:r>
            <a:r>
              <a:rPr lang="en-US" b="1" u="sng" dirty="0">
                <a:solidFill>
                  <a:srgbClr val="009900"/>
                </a:solidFill>
                <a:latin typeface="Calibri" panose="020F0502020204030204" pitchFamily="34" charset="0"/>
              </a:rPr>
              <a:t>Pesach</a:t>
            </a:r>
            <a:r>
              <a:rPr lang="en-US" b="1" dirty="0">
                <a:solidFill>
                  <a:srgbClr val="009900"/>
                </a:solidFill>
                <a:latin typeface="Calibri" panose="020F0502020204030204" pitchFamily="34" charset="0"/>
              </a:rPr>
              <a:t> </a:t>
            </a:r>
            <a:r>
              <a:rPr lang="en-US" dirty="0">
                <a:solidFill>
                  <a:schemeClr val="bg1"/>
                </a:solidFill>
                <a:latin typeface="Calibri" panose="020F0502020204030204" pitchFamily="34" charset="0"/>
              </a:rPr>
              <a:t>(Passover).  </a:t>
            </a:r>
          </a:p>
          <a:p>
            <a:pPr algn="l">
              <a:spcBef>
                <a:spcPts val="0"/>
              </a:spcBef>
              <a:spcAft>
                <a:spcPts val="1800"/>
              </a:spcAft>
            </a:pPr>
            <a:r>
              <a:rPr lang="en-US" dirty="0">
                <a:solidFill>
                  <a:schemeClr val="bg1"/>
                </a:solidFill>
                <a:latin typeface="Calibri" panose="020F0502020204030204" pitchFamily="34" charset="0"/>
              </a:rPr>
              <a:t>Long before the </a:t>
            </a:r>
            <a:r>
              <a:rPr lang="en-US" b="1" dirty="0">
                <a:solidFill>
                  <a:srgbClr val="009900"/>
                </a:solidFill>
                <a:latin typeface="Calibri" panose="020F0502020204030204" pitchFamily="34" charset="0"/>
              </a:rPr>
              <a:t>Pesach </a:t>
            </a:r>
            <a:r>
              <a:rPr lang="en-US" b="1" dirty="0">
                <a:solidFill>
                  <a:srgbClr val="996633"/>
                </a:solidFill>
                <a:latin typeface="Calibri" panose="020F0502020204030204" pitchFamily="34" charset="0"/>
              </a:rPr>
              <a:t>“Feast”</a:t>
            </a:r>
            <a:r>
              <a:rPr lang="en-US" b="1" dirty="0">
                <a:solidFill>
                  <a:srgbClr val="009900"/>
                </a:solidFill>
                <a:latin typeface="Calibri" panose="020F0502020204030204" pitchFamily="34" charset="0"/>
              </a:rPr>
              <a:t> </a:t>
            </a:r>
            <a:r>
              <a:rPr lang="en-US" dirty="0">
                <a:solidFill>
                  <a:schemeClr val="bg1"/>
                </a:solidFill>
                <a:latin typeface="Calibri" panose="020F0502020204030204" pitchFamily="34" charset="0"/>
              </a:rPr>
              <a:t>began in </a:t>
            </a:r>
            <a:r>
              <a:rPr lang="en-US" dirty="0" err="1">
                <a:solidFill>
                  <a:schemeClr val="bg1"/>
                </a:solidFill>
                <a:latin typeface="Calibri" panose="020F0502020204030204" pitchFamily="34" charset="0"/>
              </a:rPr>
              <a:t>Mitsrayim</a:t>
            </a:r>
            <a:r>
              <a:rPr lang="en-US" dirty="0">
                <a:solidFill>
                  <a:schemeClr val="bg1"/>
                </a:solidFill>
                <a:latin typeface="Calibri" panose="020F0502020204030204" pitchFamily="34" charset="0"/>
              </a:rPr>
              <a:t> (Egypt), the </a:t>
            </a:r>
            <a:r>
              <a:rPr lang="en-US" b="1" dirty="0">
                <a:solidFill>
                  <a:srgbClr val="FF3399"/>
                </a:solidFill>
                <a:latin typeface="Calibri" panose="020F0502020204030204" pitchFamily="34" charset="0"/>
              </a:rPr>
              <a:t>appointed time</a:t>
            </a:r>
            <a:r>
              <a:rPr lang="en-US" dirty="0">
                <a:solidFill>
                  <a:srgbClr val="FF3399"/>
                </a:solidFill>
                <a:latin typeface="Calibri" panose="020F0502020204030204" pitchFamily="34" charset="0"/>
              </a:rPr>
              <a:t> (</a:t>
            </a:r>
            <a:r>
              <a:rPr lang="en-US" b="1" dirty="0">
                <a:solidFill>
                  <a:srgbClr val="FF3399"/>
                </a:solidFill>
                <a:latin typeface="Calibri" panose="020F0502020204030204" pitchFamily="34" charset="0"/>
              </a:rPr>
              <a:t>Abib 14</a:t>
            </a:r>
            <a:r>
              <a:rPr lang="en-US" dirty="0">
                <a:solidFill>
                  <a:srgbClr val="FF3399"/>
                </a:solidFill>
                <a:latin typeface="Calibri" panose="020F0502020204030204" pitchFamily="34" charset="0"/>
              </a:rPr>
              <a:t>) </a:t>
            </a:r>
            <a:r>
              <a:rPr lang="en-US" dirty="0">
                <a:solidFill>
                  <a:schemeClr val="bg1"/>
                </a:solidFill>
                <a:latin typeface="Calibri" panose="020F0502020204030204" pitchFamily="34" charset="0"/>
              </a:rPr>
              <a:t>was in effect. </a:t>
            </a:r>
          </a:p>
        </p:txBody>
      </p:sp>
      <p:sp>
        <p:nvSpPr>
          <p:cNvPr id="6" name="Curved Down Arrow 5"/>
          <p:cNvSpPr/>
          <p:nvPr/>
        </p:nvSpPr>
        <p:spPr>
          <a:xfrm>
            <a:off x="2971800" y="3287486"/>
            <a:ext cx="2286000" cy="457200"/>
          </a:xfrm>
          <a:prstGeom prst="curvedDownArrow">
            <a:avLst/>
          </a:prstGeom>
          <a:solidFill>
            <a:srgbClr val="FFE1FF"/>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urved Down Arrow 7"/>
          <p:cNvSpPr/>
          <p:nvPr/>
        </p:nvSpPr>
        <p:spPr>
          <a:xfrm>
            <a:off x="2841171" y="4257765"/>
            <a:ext cx="3581400" cy="457200"/>
          </a:xfrm>
          <a:prstGeom prst="curvedDownArrow">
            <a:avLst/>
          </a:prstGeom>
          <a:solidFill>
            <a:schemeClr val="accent3">
              <a:lumMod val="20000"/>
              <a:lumOff val="80000"/>
            </a:schemeClr>
          </a:solidFill>
          <a:ln>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a:off x="3907966" y="119740"/>
            <a:ext cx="1262746" cy="646331"/>
          </a:xfrm>
          <a:prstGeom prst="rect">
            <a:avLst/>
          </a:prstGeom>
          <a:blipFill>
            <a:blip r:embed="rId3"/>
            <a:tile tx="0" ty="0" sx="100000" sy="100000" flip="none" algn="tl"/>
          </a:blipFill>
          <a:ln w="57150">
            <a:solidFill>
              <a:srgbClr val="FFE8A7"/>
            </a:solidFill>
          </a:ln>
          <a:effectLst>
            <a:outerShdw blurRad="107950" dist="12700" dir="5400000" algn="ctr">
              <a:srgbClr val="000000"/>
            </a:outerShdw>
          </a:effectLst>
          <a:scene3d>
            <a:camera prst="orthographicFront"/>
            <a:lightRig rig="threePt" dir="t"/>
          </a:scene3d>
          <a:sp3d>
            <a:bevelT w="114300" prst="artDeco"/>
          </a:sp3d>
        </p:spPr>
        <p:txBody>
          <a:bodyPr wrap="square" lIns="91440" tIns="91440" bIns="91440" rtlCol="0">
            <a:spAutoFit/>
          </a:bodyPr>
          <a:lstStyle/>
          <a:p>
            <a:pPr algn="ctr"/>
            <a:r>
              <a:rPr lang="en-US" sz="3000" b="1" u="sng" dirty="0">
                <a:solidFill>
                  <a:srgbClr val="FFE8A7"/>
                </a:solidFill>
                <a:latin typeface="Calibri" panose="020F0502020204030204" pitchFamily="34" charset="0"/>
              </a:rPr>
              <a:t>Note</a:t>
            </a:r>
            <a:endParaRPr lang="en-US" sz="3000" dirty="0">
              <a:solidFill>
                <a:srgbClr val="FFE8A7"/>
              </a:solidFill>
            </a:endParaRPr>
          </a:p>
        </p:txBody>
      </p:sp>
      <p:sp>
        <p:nvSpPr>
          <p:cNvPr id="10" name="TextBox 9"/>
          <p:cNvSpPr txBox="1"/>
          <p:nvPr/>
        </p:nvSpPr>
        <p:spPr>
          <a:xfrm>
            <a:off x="500743" y="3611434"/>
            <a:ext cx="1600200" cy="646331"/>
          </a:xfrm>
          <a:prstGeom prst="rect">
            <a:avLst/>
          </a:prstGeom>
          <a:blipFill>
            <a:blip r:embed="rId3"/>
            <a:tile tx="0" ty="0" sx="100000" sy="100000" flip="none" algn="tl"/>
          </a:blipFill>
          <a:ln w="38100">
            <a:solidFill>
              <a:srgbClr val="FFE8A7"/>
            </a:solidFill>
          </a:ln>
          <a:scene3d>
            <a:camera prst="orthographicFront"/>
            <a:lightRig rig="threePt" dir="t"/>
          </a:scene3d>
          <a:sp3d>
            <a:bevelT w="114300" prst="artDeco"/>
          </a:sp3d>
        </p:spPr>
        <p:txBody>
          <a:bodyPr wrap="square" tIns="91440" bIns="91440" rtlCol="0" anchor="ctr">
            <a:spAutoFit/>
          </a:bodyPr>
          <a:lstStyle/>
          <a:p>
            <a:pPr algn="ctr"/>
            <a:r>
              <a:rPr lang="en-US" sz="3000" b="1" u="sng" dirty="0">
                <a:solidFill>
                  <a:srgbClr val="FFE8A7"/>
                </a:solidFill>
                <a:latin typeface="Calibri" panose="020F0502020204030204" pitchFamily="34" charset="0"/>
              </a:rPr>
              <a:t>Example</a:t>
            </a:r>
            <a:endParaRPr lang="en-US" sz="3000" dirty="0">
              <a:solidFill>
                <a:srgbClr val="FFE8A7"/>
              </a:solidFill>
            </a:endParaRPr>
          </a:p>
        </p:txBody>
      </p:sp>
      <p:sp>
        <p:nvSpPr>
          <p:cNvPr id="4" name="Slide Number Placeholder 3"/>
          <p:cNvSpPr>
            <a:spLocks noGrp="1"/>
          </p:cNvSpPr>
          <p:nvPr>
            <p:ph type="sldNum" sz="quarter" idx="12"/>
          </p:nvPr>
        </p:nvSpPr>
        <p:spPr>
          <a:xfrm>
            <a:off x="8229600" y="6400800"/>
            <a:ext cx="762000" cy="365125"/>
          </a:xfrm>
        </p:spPr>
        <p:txBody>
          <a:bodyPr/>
          <a:lstStyle/>
          <a:p>
            <a:fld id="{9A7ECC3E-4170-412F-8B33-8063B7BB8A4D}" type="slidenum">
              <a:rPr lang="en-US" b="1" smtClean="0">
                <a:solidFill>
                  <a:schemeClr val="bg1"/>
                </a:solidFill>
              </a:rPr>
              <a:t>42</a:t>
            </a:fld>
            <a:endParaRPr lang="en-US" b="1" dirty="0">
              <a:solidFill>
                <a:schemeClr val="bg1"/>
              </a:solidFill>
            </a:endParaRPr>
          </a:p>
        </p:txBody>
      </p:sp>
    </p:spTree>
    <p:extLst>
      <p:ext uri="{BB962C8B-B14F-4D97-AF65-F5344CB8AC3E}">
        <p14:creationId xmlns:p14="http://schemas.microsoft.com/office/powerpoint/2010/main" val="1059211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iterate type="lt">
                                    <p:tmPct val="0"/>
                                  </p:iterate>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par>
                          <p:cTn id="21" fill="hold">
                            <p:stCondLst>
                              <p:cond delay="2000"/>
                            </p:stCondLst>
                            <p:childTnLst>
                              <p:par>
                                <p:cTn id="22" presetID="34" presetClass="emph" presetSubtype="0" fill="hold" grpId="1" nodeType="afterEffect">
                                  <p:stCondLst>
                                    <p:cond delay="0"/>
                                  </p:stCondLst>
                                  <p:iterate type="lt">
                                    <p:tmPct val="10000"/>
                                  </p:iterate>
                                  <p:childTnLst>
                                    <p:animMotion origin="layout" path="M 0.0 0.0 L 0.0 -0.07213" pathEditMode="relative" ptsTypes="">
                                      <p:cBhvr>
                                        <p:cTn id="23" dur="250" accel="50000" decel="50000" autoRev="1" fill="hold">
                                          <p:stCondLst>
                                            <p:cond delay="0"/>
                                          </p:stCondLst>
                                        </p:cTn>
                                        <p:tgtEl>
                                          <p:spTgt spid="9"/>
                                        </p:tgtEl>
                                        <p:attrNameLst>
                                          <p:attrName>ppt_x</p:attrName>
                                          <p:attrName>ppt_y</p:attrName>
                                        </p:attrNameLst>
                                      </p:cBhvr>
                                    </p:animMotion>
                                    <p:animRot by="1500000">
                                      <p:cBhvr>
                                        <p:cTn id="24" dur="125" fill="hold">
                                          <p:stCondLst>
                                            <p:cond delay="0"/>
                                          </p:stCondLst>
                                        </p:cTn>
                                        <p:tgtEl>
                                          <p:spTgt spid="9"/>
                                        </p:tgtEl>
                                        <p:attrNameLst>
                                          <p:attrName>r</p:attrName>
                                        </p:attrNameLst>
                                      </p:cBhvr>
                                    </p:animRot>
                                    <p:animRot by="-1500000">
                                      <p:cBhvr>
                                        <p:cTn id="25" dur="125" fill="hold">
                                          <p:stCondLst>
                                            <p:cond delay="125"/>
                                          </p:stCondLst>
                                        </p:cTn>
                                        <p:tgtEl>
                                          <p:spTgt spid="9"/>
                                        </p:tgtEl>
                                        <p:attrNameLst>
                                          <p:attrName>r</p:attrName>
                                        </p:attrNameLst>
                                      </p:cBhvr>
                                    </p:animRot>
                                    <p:animRot by="-1500000">
                                      <p:cBhvr>
                                        <p:cTn id="26" dur="125" fill="hold">
                                          <p:stCondLst>
                                            <p:cond delay="250"/>
                                          </p:stCondLst>
                                        </p:cTn>
                                        <p:tgtEl>
                                          <p:spTgt spid="9"/>
                                        </p:tgtEl>
                                        <p:attrNameLst>
                                          <p:attrName>r</p:attrName>
                                        </p:attrNameLst>
                                      </p:cBhvr>
                                    </p:animRot>
                                    <p:animRot by="1500000">
                                      <p:cBhvr>
                                        <p:cTn id="27" dur="125" fill="hold">
                                          <p:stCondLst>
                                            <p:cond delay="375"/>
                                          </p:stCondLst>
                                        </p:cTn>
                                        <p:tgtEl>
                                          <p:spTgt spid="9"/>
                                        </p:tgtEl>
                                        <p:attrNameLst>
                                          <p:attrName>r</p:attrName>
                                        </p:attrNameLst>
                                      </p:cBhvr>
                                    </p:animRot>
                                  </p:childTnLst>
                                </p:cTn>
                              </p:par>
                            </p:childTnLst>
                          </p:cTn>
                        </p:par>
                        <p:par>
                          <p:cTn id="28" fill="hold">
                            <p:stCondLst>
                              <p:cond delay="2650"/>
                            </p:stCondLst>
                            <p:childTnLst>
                              <p:par>
                                <p:cTn id="29" presetID="16" presetClass="entr" presetSubtype="21" fill="hold" nodeType="after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barn(inVertical)">
                                      <p:cBhvr>
                                        <p:cTn id="31" dur="500"/>
                                        <p:tgtEl>
                                          <p:spTgt spid="3">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grpId="0" nodeType="clickEffect">
                                  <p:stCondLst>
                                    <p:cond delay="0"/>
                                  </p:stCondLst>
                                  <p:iterate type="lt">
                                    <p:tmPct val="0"/>
                                  </p:iterate>
                                  <p:childTnLst>
                                    <p:set>
                                      <p:cBhvr>
                                        <p:cTn id="35" dur="1" fill="hold">
                                          <p:stCondLst>
                                            <p:cond delay="0"/>
                                          </p:stCondLst>
                                        </p:cTn>
                                        <p:tgtEl>
                                          <p:spTgt spid="10"/>
                                        </p:tgtEl>
                                        <p:attrNameLst>
                                          <p:attrName>style.visibility</p:attrName>
                                        </p:attrNameLst>
                                      </p:cBhvr>
                                      <p:to>
                                        <p:strVal val="visible"/>
                                      </p:to>
                                    </p:set>
                                    <p:animEffect transition="in" filter="wipe(down)">
                                      <p:cBhvr>
                                        <p:cTn id="36" dur="580">
                                          <p:stCondLst>
                                            <p:cond delay="0"/>
                                          </p:stCondLst>
                                        </p:cTn>
                                        <p:tgtEl>
                                          <p:spTgt spid="10"/>
                                        </p:tgtEl>
                                      </p:cBhvr>
                                    </p:animEffect>
                                    <p:anim calcmode="lin" valueType="num">
                                      <p:cBhvr>
                                        <p:cTn id="37"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2" dur="26">
                                          <p:stCondLst>
                                            <p:cond delay="650"/>
                                          </p:stCondLst>
                                        </p:cTn>
                                        <p:tgtEl>
                                          <p:spTgt spid="10"/>
                                        </p:tgtEl>
                                      </p:cBhvr>
                                      <p:to x="100000" y="60000"/>
                                    </p:animScale>
                                    <p:animScale>
                                      <p:cBhvr>
                                        <p:cTn id="43" dur="166" decel="50000">
                                          <p:stCondLst>
                                            <p:cond delay="676"/>
                                          </p:stCondLst>
                                        </p:cTn>
                                        <p:tgtEl>
                                          <p:spTgt spid="10"/>
                                        </p:tgtEl>
                                      </p:cBhvr>
                                      <p:to x="100000" y="100000"/>
                                    </p:animScale>
                                    <p:animScale>
                                      <p:cBhvr>
                                        <p:cTn id="44" dur="26">
                                          <p:stCondLst>
                                            <p:cond delay="1312"/>
                                          </p:stCondLst>
                                        </p:cTn>
                                        <p:tgtEl>
                                          <p:spTgt spid="10"/>
                                        </p:tgtEl>
                                      </p:cBhvr>
                                      <p:to x="100000" y="80000"/>
                                    </p:animScale>
                                    <p:animScale>
                                      <p:cBhvr>
                                        <p:cTn id="45" dur="166" decel="50000">
                                          <p:stCondLst>
                                            <p:cond delay="1338"/>
                                          </p:stCondLst>
                                        </p:cTn>
                                        <p:tgtEl>
                                          <p:spTgt spid="10"/>
                                        </p:tgtEl>
                                      </p:cBhvr>
                                      <p:to x="100000" y="100000"/>
                                    </p:animScale>
                                    <p:animScale>
                                      <p:cBhvr>
                                        <p:cTn id="46" dur="26">
                                          <p:stCondLst>
                                            <p:cond delay="1642"/>
                                          </p:stCondLst>
                                        </p:cTn>
                                        <p:tgtEl>
                                          <p:spTgt spid="10"/>
                                        </p:tgtEl>
                                      </p:cBhvr>
                                      <p:to x="100000" y="90000"/>
                                    </p:animScale>
                                    <p:animScale>
                                      <p:cBhvr>
                                        <p:cTn id="47" dur="166" decel="50000">
                                          <p:stCondLst>
                                            <p:cond delay="1668"/>
                                          </p:stCondLst>
                                        </p:cTn>
                                        <p:tgtEl>
                                          <p:spTgt spid="10"/>
                                        </p:tgtEl>
                                      </p:cBhvr>
                                      <p:to x="100000" y="100000"/>
                                    </p:animScale>
                                    <p:animScale>
                                      <p:cBhvr>
                                        <p:cTn id="48" dur="26">
                                          <p:stCondLst>
                                            <p:cond delay="1808"/>
                                          </p:stCondLst>
                                        </p:cTn>
                                        <p:tgtEl>
                                          <p:spTgt spid="10"/>
                                        </p:tgtEl>
                                      </p:cBhvr>
                                      <p:to x="100000" y="95000"/>
                                    </p:animScale>
                                    <p:animScale>
                                      <p:cBhvr>
                                        <p:cTn id="49" dur="166" decel="50000">
                                          <p:stCondLst>
                                            <p:cond delay="1834"/>
                                          </p:stCondLst>
                                        </p:cTn>
                                        <p:tgtEl>
                                          <p:spTgt spid="10"/>
                                        </p:tgtEl>
                                      </p:cBhvr>
                                      <p:to x="100000" y="100000"/>
                                    </p:animScale>
                                  </p:childTnLst>
                                </p:cTn>
                              </p:par>
                            </p:childTnLst>
                          </p:cTn>
                        </p:par>
                        <p:par>
                          <p:cTn id="50" fill="hold">
                            <p:stCondLst>
                              <p:cond delay="2000"/>
                            </p:stCondLst>
                            <p:childTnLst>
                              <p:par>
                                <p:cTn id="51" presetID="34" presetClass="emph" presetSubtype="0" fill="hold" grpId="1" nodeType="afterEffect">
                                  <p:stCondLst>
                                    <p:cond delay="0"/>
                                  </p:stCondLst>
                                  <p:iterate type="lt">
                                    <p:tmPct val="10000"/>
                                  </p:iterate>
                                  <p:childTnLst>
                                    <p:animMotion origin="layout" path="M 0.0 0.0 L 0.0 -0.07213" pathEditMode="relative" ptsTypes="">
                                      <p:cBhvr>
                                        <p:cTn id="52" dur="250" accel="50000" decel="50000" autoRev="1" fill="hold">
                                          <p:stCondLst>
                                            <p:cond delay="0"/>
                                          </p:stCondLst>
                                        </p:cTn>
                                        <p:tgtEl>
                                          <p:spTgt spid="10"/>
                                        </p:tgtEl>
                                        <p:attrNameLst>
                                          <p:attrName>ppt_x</p:attrName>
                                          <p:attrName>ppt_y</p:attrName>
                                        </p:attrNameLst>
                                      </p:cBhvr>
                                    </p:animMotion>
                                    <p:animRot by="1500000">
                                      <p:cBhvr>
                                        <p:cTn id="53" dur="125" fill="hold">
                                          <p:stCondLst>
                                            <p:cond delay="0"/>
                                          </p:stCondLst>
                                        </p:cTn>
                                        <p:tgtEl>
                                          <p:spTgt spid="10"/>
                                        </p:tgtEl>
                                        <p:attrNameLst>
                                          <p:attrName>r</p:attrName>
                                        </p:attrNameLst>
                                      </p:cBhvr>
                                    </p:animRot>
                                    <p:animRot by="-1500000">
                                      <p:cBhvr>
                                        <p:cTn id="54" dur="125" fill="hold">
                                          <p:stCondLst>
                                            <p:cond delay="125"/>
                                          </p:stCondLst>
                                        </p:cTn>
                                        <p:tgtEl>
                                          <p:spTgt spid="10"/>
                                        </p:tgtEl>
                                        <p:attrNameLst>
                                          <p:attrName>r</p:attrName>
                                        </p:attrNameLst>
                                      </p:cBhvr>
                                    </p:animRot>
                                    <p:animRot by="-1500000">
                                      <p:cBhvr>
                                        <p:cTn id="55" dur="125" fill="hold">
                                          <p:stCondLst>
                                            <p:cond delay="250"/>
                                          </p:stCondLst>
                                        </p:cTn>
                                        <p:tgtEl>
                                          <p:spTgt spid="10"/>
                                        </p:tgtEl>
                                        <p:attrNameLst>
                                          <p:attrName>r</p:attrName>
                                        </p:attrNameLst>
                                      </p:cBhvr>
                                    </p:animRot>
                                    <p:animRot by="1500000">
                                      <p:cBhvr>
                                        <p:cTn id="56" dur="125" fill="hold">
                                          <p:stCondLst>
                                            <p:cond delay="375"/>
                                          </p:stCondLst>
                                        </p:cTn>
                                        <p:tgtEl>
                                          <p:spTgt spid="10"/>
                                        </p:tgtEl>
                                        <p:attrNameLst>
                                          <p:attrName>r</p:attrName>
                                        </p:attrNameLst>
                                      </p:cBhvr>
                                    </p:animRot>
                                  </p:childTnLst>
                                </p:cTn>
                              </p:par>
                            </p:childTnLst>
                          </p:cTn>
                        </p:par>
                        <p:par>
                          <p:cTn id="57" fill="hold">
                            <p:stCondLst>
                              <p:cond delay="2800"/>
                            </p:stCondLst>
                            <p:childTnLst>
                              <p:par>
                                <p:cTn id="58" presetID="16" presetClass="entr" presetSubtype="21" fill="hold" nodeType="afterEffect">
                                  <p:stCondLst>
                                    <p:cond delay="0"/>
                                  </p:stCondLst>
                                  <p:childTnLst>
                                    <p:set>
                                      <p:cBhvr>
                                        <p:cTn id="59" dur="1" fill="hold">
                                          <p:stCondLst>
                                            <p:cond delay="0"/>
                                          </p:stCondLst>
                                        </p:cTn>
                                        <p:tgtEl>
                                          <p:spTgt spid="3">
                                            <p:txEl>
                                              <p:pRg st="1" end="1"/>
                                            </p:txEl>
                                          </p:spTgt>
                                        </p:tgtEl>
                                        <p:attrNameLst>
                                          <p:attrName>style.visibility</p:attrName>
                                        </p:attrNameLst>
                                      </p:cBhvr>
                                      <p:to>
                                        <p:strVal val="visible"/>
                                      </p:to>
                                    </p:set>
                                    <p:animEffect transition="in" filter="barn(inVertical)">
                                      <p:cBhvr>
                                        <p:cTn id="60" dur="500"/>
                                        <p:tgtEl>
                                          <p:spTgt spid="3">
                                            <p:txEl>
                                              <p:pRg st="1" end="1"/>
                                            </p:txEl>
                                          </p:spTgt>
                                        </p:tgtEl>
                                      </p:cBhvr>
                                    </p:animEffect>
                                  </p:childTnLst>
                                </p:cTn>
                              </p:par>
                            </p:childTnLst>
                          </p:cTn>
                        </p:par>
                        <p:par>
                          <p:cTn id="61" fill="hold">
                            <p:stCondLst>
                              <p:cond delay="3300"/>
                            </p:stCondLst>
                            <p:childTnLst>
                              <p:par>
                                <p:cTn id="62" presetID="20" presetClass="entr" presetSubtype="0" fill="hold" grpId="0" nodeType="after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wedge">
                                      <p:cBhvr>
                                        <p:cTn id="64" dur="2000"/>
                                        <p:tgtEl>
                                          <p:spTgt spid="6"/>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nodeType="clickEffect">
                                  <p:stCondLst>
                                    <p:cond delay="0"/>
                                  </p:stCondLst>
                                  <p:childTnLst>
                                    <p:set>
                                      <p:cBhvr>
                                        <p:cTn id="68" dur="1" fill="hold">
                                          <p:stCondLst>
                                            <p:cond delay="0"/>
                                          </p:stCondLst>
                                        </p:cTn>
                                        <p:tgtEl>
                                          <p:spTgt spid="3">
                                            <p:txEl>
                                              <p:pRg st="2" end="2"/>
                                            </p:txEl>
                                          </p:spTgt>
                                        </p:tgtEl>
                                        <p:attrNameLst>
                                          <p:attrName>style.visibility</p:attrName>
                                        </p:attrNameLst>
                                      </p:cBhvr>
                                      <p:to>
                                        <p:strVal val="visible"/>
                                      </p:to>
                                    </p:set>
                                    <p:animEffect transition="in" filter="barn(inVertical)">
                                      <p:cBhvr>
                                        <p:cTn id="69" dur="500"/>
                                        <p:tgtEl>
                                          <p:spTgt spid="3">
                                            <p:txEl>
                                              <p:pRg st="2" end="2"/>
                                            </p:txEl>
                                          </p:spTgt>
                                        </p:tgtEl>
                                      </p:cBhvr>
                                    </p:animEffect>
                                  </p:childTnLst>
                                </p:cTn>
                              </p:par>
                            </p:childTnLst>
                          </p:cTn>
                        </p:par>
                        <p:par>
                          <p:cTn id="70" fill="hold">
                            <p:stCondLst>
                              <p:cond delay="500"/>
                            </p:stCondLst>
                            <p:childTnLst>
                              <p:par>
                                <p:cTn id="71" presetID="20"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wedge">
                                      <p:cBhvr>
                                        <p:cTn id="73" dur="2000"/>
                                        <p:tgtEl>
                                          <p:spTgt spid="8"/>
                                        </p:tgtEl>
                                      </p:cBhvr>
                                    </p:animEffect>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3">
                                            <p:txEl>
                                              <p:pRg st="3" end="3"/>
                                            </p:txEl>
                                          </p:spTgt>
                                        </p:tgtEl>
                                        <p:attrNameLst>
                                          <p:attrName>style.visibility</p:attrName>
                                        </p:attrNameLst>
                                      </p:cBhvr>
                                      <p:to>
                                        <p:strVal val="visible"/>
                                      </p:to>
                                    </p:set>
                                    <p:anim calcmode="lin" valueType="num">
                                      <p:cBhvr additive="base">
                                        <p:cTn id="7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9" grpId="1" animBg="1"/>
      <p:bldP spid="10" grpId="0" animBg="1"/>
      <p:bldP spid="10"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551765"/>
            <a:ext cx="8839200" cy="6077635"/>
          </a:xfrm>
          <a:solidFill>
            <a:schemeClr val="accent3">
              <a:lumMod val="20000"/>
              <a:lumOff val="80000"/>
            </a:schemeClr>
          </a:solidFill>
          <a:ln w="57150">
            <a:solidFill>
              <a:srgbClr val="996633"/>
            </a:solidFill>
          </a:ln>
          <a:scene3d>
            <a:camera prst="orthographicFront"/>
            <a:lightRig rig="threePt" dir="t"/>
          </a:scene3d>
          <a:sp3d>
            <a:bevelT w="101600" prst="riblet"/>
          </a:sp3d>
        </p:spPr>
        <p:txBody>
          <a:bodyPr lIns="182880" tIns="182880" anchor="t">
            <a:normAutofit lnSpcReduction="10000"/>
            <a:sp3d/>
          </a:bodyPr>
          <a:lstStyle/>
          <a:p>
            <a:pPr algn="l">
              <a:spcBef>
                <a:spcPts val="0"/>
              </a:spcBef>
              <a:spcAft>
                <a:spcPts val="1800"/>
              </a:spcAft>
            </a:pPr>
            <a:r>
              <a:rPr lang="en-US" dirty="0">
                <a:solidFill>
                  <a:schemeClr val="bg1"/>
                </a:solidFill>
                <a:latin typeface="Calibri" panose="020F0502020204030204" pitchFamily="34" charset="0"/>
              </a:rPr>
              <a:t>The </a:t>
            </a:r>
            <a:r>
              <a:rPr lang="en-US" b="1" dirty="0">
                <a:solidFill>
                  <a:srgbClr val="FF0066"/>
                </a:solidFill>
                <a:latin typeface="Calibri" panose="020F0502020204030204" pitchFamily="34" charset="0"/>
              </a:rPr>
              <a:t>“</a:t>
            </a:r>
            <a:r>
              <a:rPr lang="en-US" b="1" u="sng" dirty="0">
                <a:solidFill>
                  <a:srgbClr val="FF3399"/>
                </a:solidFill>
                <a:latin typeface="Calibri" panose="020F0502020204030204" pitchFamily="34" charset="0"/>
              </a:rPr>
              <a:t>appointed times</a:t>
            </a:r>
            <a:r>
              <a:rPr lang="en-US" b="1" dirty="0">
                <a:solidFill>
                  <a:srgbClr val="FF3399"/>
                </a:solidFill>
                <a:latin typeface="Calibri" panose="020F0502020204030204" pitchFamily="34" charset="0"/>
              </a:rPr>
              <a:t>” </a:t>
            </a:r>
            <a:r>
              <a:rPr lang="en-US" dirty="0">
                <a:solidFill>
                  <a:schemeClr val="bg1"/>
                </a:solidFill>
                <a:latin typeface="Calibri" panose="020F0502020204030204" pitchFamily="34" charset="0"/>
              </a:rPr>
              <a:t>are the </a:t>
            </a:r>
            <a:r>
              <a:rPr lang="en-US" b="1" u="sng" dirty="0">
                <a:solidFill>
                  <a:srgbClr val="FF0000"/>
                </a:solidFill>
                <a:latin typeface="Calibri" panose="020F0502020204030204" pitchFamily="34" charset="0"/>
              </a:rPr>
              <a:t>dates</a:t>
            </a:r>
            <a:r>
              <a:rPr lang="en-US" dirty="0">
                <a:solidFill>
                  <a:srgbClr val="FF0000"/>
                </a:solidFill>
                <a:latin typeface="Calibri" panose="020F0502020204030204" pitchFamily="34" charset="0"/>
              </a:rPr>
              <a:t> </a:t>
            </a:r>
            <a:r>
              <a:rPr lang="en-US" dirty="0">
                <a:solidFill>
                  <a:schemeClr val="bg1"/>
                </a:solidFill>
                <a:latin typeface="Calibri" panose="020F0502020204030204" pitchFamily="34" charset="0"/>
              </a:rPr>
              <a:t>upon which </a:t>
            </a:r>
            <a:r>
              <a:rPr lang="en-US" b="1" dirty="0">
                <a:solidFill>
                  <a:srgbClr val="0000CC"/>
                </a:solidFill>
                <a:latin typeface="Calibri" panose="020F0502020204030204" pitchFamily="34" charset="0"/>
              </a:rPr>
              <a:t>Yahuah</a:t>
            </a:r>
            <a:r>
              <a:rPr lang="en-US" dirty="0">
                <a:solidFill>
                  <a:srgbClr val="0000CC"/>
                </a:solidFill>
                <a:latin typeface="Calibri" panose="020F0502020204030204" pitchFamily="34" charset="0"/>
              </a:rPr>
              <a:t> </a:t>
            </a:r>
            <a:r>
              <a:rPr lang="en-US" dirty="0">
                <a:solidFill>
                  <a:schemeClr val="bg1"/>
                </a:solidFill>
                <a:latin typeface="Calibri" panose="020F0502020204030204" pitchFamily="34" charset="0"/>
              </a:rPr>
              <a:t>gave us to have a </a:t>
            </a:r>
            <a:r>
              <a:rPr lang="en-US" b="1" dirty="0">
                <a:solidFill>
                  <a:srgbClr val="9900CC"/>
                </a:solidFill>
                <a:latin typeface="Calibri" panose="020F0502020204030204" pitchFamily="34" charset="0"/>
              </a:rPr>
              <a:t>set-apart gathering.</a:t>
            </a:r>
            <a:r>
              <a:rPr lang="en-US" dirty="0">
                <a:solidFill>
                  <a:schemeClr val="bg1"/>
                </a:solidFill>
                <a:latin typeface="Calibri" panose="020F0502020204030204" pitchFamily="34" charset="0"/>
              </a:rPr>
              <a:t> </a:t>
            </a:r>
          </a:p>
          <a:p>
            <a:pPr algn="l">
              <a:spcBef>
                <a:spcPts val="0"/>
              </a:spcBef>
              <a:spcAft>
                <a:spcPts val="1800"/>
              </a:spcAft>
            </a:pPr>
            <a:r>
              <a:rPr lang="en-US" dirty="0">
                <a:solidFill>
                  <a:schemeClr val="bg1"/>
                </a:solidFill>
                <a:latin typeface="Calibri" panose="020F0502020204030204" pitchFamily="34" charset="0"/>
              </a:rPr>
              <a:t>The </a:t>
            </a:r>
            <a:r>
              <a:rPr lang="en-US" b="1" dirty="0">
                <a:solidFill>
                  <a:srgbClr val="0070C0"/>
                </a:solidFill>
                <a:latin typeface="Calibri" panose="020F0502020204030204" pitchFamily="34" charset="0"/>
              </a:rPr>
              <a:t>“</a:t>
            </a:r>
            <a:r>
              <a:rPr lang="en-US" b="1" u="sng" dirty="0">
                <a:solidFill>
                  <a:srgbClr val="0070C0"/>
                </a:solidFill>
                <a:latin typeface="Calibri" panose="020F0502020204030204" pitchFamily="34" charset="0"/>
              </a:rPr>
              <a:t>observation theme</a:t>
            </a:r>
            <a:r>
              <a:rPr lang="en-US" b="1" dirty="0">
                <a:solidFill>
                  <a:srgbClr val="0070C0"/>
                </a:solidFill>
                <a:latin typeface="Calibri" panose="020F0502020204030204" pitchFamily="34" charset="0"/>
              </a:rPr>
              <a:t>” </a:t>
            </a:r>
            <a:r>
              <a:rPr lang="en-US" dirty="0">
                <a:solidFill>
                  <a:schemeClr val="bg1"/>
                </a:solidFill>
                <a:latin typeface="Calibri" panose="020F0502020204030204" pitchFamily="34" charset="0"/>
              </a:rPr>
              <a:t>is how we go about celebrating the </a:t>
            </a:r>
            <a:r>
              <a:rPr lang="en-US" b="1" dirty="0">
                <a:solidFill>
                  <a:srgbClr val="009900"/>
                </a:solidFill>
                <a:latin typeface="Calibri" panose="020F0502020204030204" pitchFamily="34" charset="0"/>
              </a:rPr>
              <a:t>ceremonies,</a:t>
            </a:r>
            <a:r>
              <a:rPr lang="en-US" dirty="0">
                <a:solidFill>
                  <a:srgbClr val="009900"/>
                </a:solidFill>
                <a:latin typeface="Calibri" panose="020F0502020204030204" pitchFamily="34" charset="0"/>
              </a:rPr>
              <a:t> </a:t>
            </a:r>
            <a:r>
              <a:rPr lang="en-US" dirty="0">
                <a:solidFill>
                  <a:schemeClr val="bg1"/>
                </a:solidFill>
                <a:latin typeface="Calibri" panose="020F0502020204030204" pitchFamily="34" charset="0"/>
              </a:rPr>
              <a:t>or </a:t>
            </a:r>
            <a:r>
              <a:rPr lang="en-US" b="1" dirty="0">
                <a:solidFill>
                  <a:srgbClr val="996633"/>
                </a:solidFill>
                <a:effectLst>
                  <a:outerShdw blurRad="38100" dist="38100" dir="2700000" algn="tl">
                    <a:srgbClr val="000000">
                      <a:alpha val="43137"/>
                    </a:srgbClr>
                  </a:outerShdw>
                </a:effectLst>
                <a:latin typeface="Calibri" panose="020F0502020204030204" pitchFamily="34" charset="0"/>
              </a:rPr>
              <a:t>thematic rituals, </a:t>
            </a:r>
            <a:r>
              <a:rPr lang="en-US" dirty="0">
                <a:solidFill>
                  <a:schemeClr val="bg1"/>
                </a:solidFill>
                <a:latin typeface="Calibri" panose="020F0502020204030204" pitchFamily="34" charset="0"/>
              </a:rPr>
              <a:t>that </a:t>
            </a:r>
            <a:r>
              <a:rPr lang="en-US" b="1" dirty="0">
                <a:solidFill>
                  <a:srgbClr val="0000CC"/>
                </a:solidFill>
                <a:latin typeface="Calibri" panose="020F0502020204030204" pitchFamily="34" charset="0"/>
              </a:rPr>
              <a:t>Yahuah</a:t>
            </a:r>
            <a:r>
              <a:rPr lang="en-US" dirty="0">
                <a:solidFill>
                  <a:srgbClr val="0000CC"/>
                </a:solidFill>
                <a:latin typeface="Calibri" panose="020F0502020204030204" pitchFamily="34" charset="0"/>
              </a:rPr>
              <a:t> </a:t>
            </a:r>
            <a:r>
              <a:rPr lang="en-US" dirty="0">
                <a:solidFill>
                  <a:schemeClr val="bg1"/>
                </a:solidFill>
                <a:latin typeface="Calibri" panose="020F0502020204030204" pitchFamily="34" charset="0"/>
              </a:rPr>
              <a:t>has commanded us to observe during His </a:t>
            </a:r>
            <a:r>
              <a:rPr lang="en-US" b="1" dirty="0">
                <a:solidFill>
                  <a:srgbClr val="FF3399"/>
                </a:solidFill>
                <a:latin typeface="Calibri" panose="020F0502020204030204" pitchFamily="34" charset="0"/>
              </a:rPr>
              <a:t>appointed times.</a:t>
            </a:r>
          </a:p>
          <a:p>
            <a:pPr algn="l">
              <a:spcBef>
                <a:spcPts val="0"/>
              </a:spcBef>
              <a:spcAft>
                <a:spcPts val="1800"/>
              </a:spcAft>
            </a:pPr>
            <a:r>
              <a:rPr lang="en-US" dirty="0">
                <a:solidFill>
                  <a:schemeClr val="bg1"/>
                </a:solidFill>
                <a:latin typeface="Calibri" panose="020F0502020204030204" pitchFamily="34" charset="0"/>
              </a:rPr>
              <a:t>A </a:t>
            </a:r>
            <a:r>
              <a:rPr lang="en-US" b="1" dirty="0">
                <a:solidFill>
                  <a:srgbClr val="9900CC"/>
                </a:solidFill>
                <a:latin typeface="Calibri" panose="020F0502020204030204" pitchFamily="34" charset="0"/>
              </a:rPr>
              <a:t>“</a:t>
            </a:r>
            <a:r>
              <a:rPr lang="en-US" b="1" u="sng" dirty="0">
                <a:solidFill>
                  <a:srgbClr val="9900CC"/>
                </a:solidFill>
                <a:latin typeface="Calibri" panose="020F0502020204030204" pitchFamily="34" charset="0"/>
              </a:rPr>
              <a:t>set-apart gathering</a:t>
            </a:r>
            <a:r>
              <a:rPr lang="en-US" b="1" dirty="0">
                <a:solidFill>
                  <a:srgbClr val="9900CC"/>
                </a:solidFill>
                <a:latin typeface="Calibri" panose="020F0502020204030204" pitchFamily="34" charset="0"/>
              </a:rPr>
              <a:t>” </a:t>
            </a:r>
            <a:r>
              <a:rPr lang="en-US" dirty="0">
                <a:solidFill>
                  <a:schemeClr val="bg1"/>
                </a:solidFill>
                <a:latin typeface="Calibri" panose="020F0502020204030204" pitchFamily="34" charset="0"/>
              </a:rPr>
              <a:t>is a </a:t>
            </a:r>
            <a:r>
              <a:rPr lang="en-US" b="1" dirty="0">
                <a:solidFill>
                  <a:schemeClr val="accent3">
                    <a:lumMod val="50000"/>
                  </a:schemeClr>
                </a:solidFill>
                <a:latin typeface="Calibri" panose="020F0502020204030204" pitchFamily="34" charset="0"/>
              </a:rPr>
              <a:t>Qodesh</a:t>
            </a:r>
            <a:r>
              <a:rPr lang="en-US" dirty="0">
                <a:solidFill>
                  <a:schemeClr val="bg1"/>
                </a:solidFill>
                <a:latin typeface="Calibri" panose="020F0502020204030204" pitchFamily="34" charset="0"/>
              </a:rPr>
              <a:t> </a:t>
            </a:r>
            <a:r>
              <a:rPr lang="en-US" sz="2400" dirty="0">
                <a:solidFill>
                  <a:schemeClr val="bg1"/>
                </a:solidFill>
                <a:latin typeface="Calibri" panose="020F0502020204030204" pitchFamily="34" charset="0"/>
              </a:rPr>
              <a:t>(Holy) </a:t>
            </a:r>
            <a:r>
              <a:rPr lang="en-US" b="1" dirty="0">
                <a:solidFill>
                  <a:schemeClr val="accent3">
                    <a:lumMod val="50000"/>
                  </a:schemeClr>
                </a:solidFill>
                <a:latin typeface="Calibri" panose="020F0502020204030204" pitchFamily="34" charset="0"/>
              </a:rPr>
              <a:t>Convocation.</a:t>
            </a:r>
          </a:p>
          <a:p>
            <a:pPr marL="457200" indent="-457200" algn="l">
              <a:spcBef>
                <a:spcPts val="0"/>
              </a:spcBef>
              <a:spcAft>
                <a:spcPts val="1800"/>
              </a:spcAft>
              <a:buClr>
                <a:srgbClr val="9900CC"/>
              </a:buClr>
              <a:buSzPct val="80000"/>
              <a:buFont typeface="Wingdings" panose="05000000000000000000" pitchFamily="2" charset="2"/>
              <a:buChar char="Ø"/>
            </a:pPr>
            <a:r>
              <a:rPr lang="en-US" dirty="0">
                <a:solidFill>
                  <a:schemeClr val="bg1"/>
                </a:solidFill>
                <a:latin typeface="Calibri" panose="020F0502020204030204" pitchFamily="34" charset="0"/>
              </a:rPr>
              <a:t>Some of the </a:t>
            </a:r>
            <a:r>
              <a:rPr lang="en-US" b="1" dirty="0">
                <a:solidFill>
                  <a:srgbClr val="9900CC"/>
                </a:solidFill>
                <a:latin typeface="Calibri" panose="020F0502020204030204" pitchFamily="34" charset="0"/>
              </a:rPr>
              <a:t>set-apart gatherings </a:t>
            </a:r>
            <a:r>
              <a:rPr lang="en-US" dirty="0">
                <a:solidFill>
                  <a:schemeClr val="bg1"/>
                </a:solidFill>
                <a:latin typeface="Calibri" panose="020F0502020204030204" pitchFamily="34" charset="0"/>
              </a:rPr>
              <a:t>are </a:t>
            </a:r>
            <a:r>
              <a:rPr lang="en-US" b="1" dirty="0">
                <a:solidFill>
                  <a:srgbClr val="0070C0"/>
                </a:solidFill>
                <a:latin typeface="Calibri" panose="020F0502020204030204" pitchFamily="34" charset="0"/>
              </a:rPr>
              <a:t>Sabbaths</a:t>
            </a:r>
          </a:p>
          <a:p>
            <a:pPr marL="457200" indent="-457200" algn="l">
              <a:spcBef>
                <a:spcPts val="0"/>
              </a:spcBef>
              <a:spcAft>
                <a:spcPts val="1800"/>
              </a:spcAft>
              <a:buClr>
                <a:srgbClr val="9900CC"/>
              </a:buClr>
              <a:buSzPct val="80000"/>
              <a:buFont typeface="Wingdings" panose="05000000000000000000" pitchFamily="2" charset="2"/>
              <a:buChar char="Ø"/>
            </a:pPr>
            <a:r>
              <a:rPr lang="en-US" dirty="0">
                <a:solidFill>
                  <a:schemeClr val="bg1"/>
                </a:solidFill>
                <a:latin typeface="Calibri" panose="020F0502020204030204" pitchFamily="34" charset="0"/>
              </a:rPr>
              <a:t>Some of the </a:t>
            </a:r>
            <a:r>
              <a:rPr lang="en-US" b="1" dirty="0">
                <a:solidFill>
                  <a:srgbClr val="9900CC"/>
                </a:solidFill>
                <a:latin typeface="Calibri" panose="020F0502020204030204" pitchFamily="34" charset="0"/>
              </a:rPr>
              <a:t>set-apart gatherings </a:t>
            </a:r>
            <a:r>
              <a:rPr lang="en-US" dirty="0">
                <a:solidFill>
                  <a:schemeClr val="bg1"/>
                </a:solidFill>
                <a:latin typeface="Calibri" panose="020F0502020204030204" pitchFamily="34" charset="0"/>
              </a:rPr>
              <a:t>are </a:t>
            </a:r>
            <a:r>
              <a:rPr lang="en-US" b="1" dirty="0">
                <a:solidFill>
                  <a:srgbClr val="FF0000"/>
                </a:solidFill>
                <a:latin typeface="Calibri" panose="020F0502020204030204" pitchFamily="34" charset="0"/>
              </a:rPr>
              <a:t>NOT</a:t>
            </a:r>
            <a:r>
              <a:rPr lang="en-US" dirty="0">
                <a:solidFill>
                  <a:srgbClr val="FF0000"/>
                </a:solidFill>
                <a:latin typeface="Calibri" panose="020F0502020204030204" pitchFamily="34" charset="0"/>
              </a:rPr>
              <a:t> </a:t>
            </a:r>
            <a:r>
              <a:rPr lang="en-US" b="1" dirty="0">
                <a:solidFill>
                  <a:srgbClr val="0070C0"/>
                </a:solidFill>
                <a:latin typeface="Calibri" panose="020F0502020204030204" pitchFamily="34" charset="0"/>
              </a:rPr>
              <a:t>Sabbaths</a:t>
            </a:r>
          </a:p>
          <a:p>
            <a:pPr algn="l">
              <a:lnSpc>
                <a:spcPct val="120000"/>
              </a:lnSpc>
              <a:spcBef>
                <a:spcPts val="0"/>
              </a:spcBef>
              <a:spcAft>
                <a:spcPts val="3600"/>
              </a:spcAft>
            </a:pPr>
            <a:r>
              <a:rPr lang="en-US" dirty="0">
                <a:solidFill>
                  <a:schemeClr val="bg1"/>
                </a:solidFill>
                <a:latin typeface="Calibri" panose="020F0502020204030204" pitchFamily="34" charset="0"/>
              </a:rPr>
              <a:t>Even if man attempts to “change,” or “abolish,” </a:t>
            </a:r>
            <a:r>
              <a:rPr lang="en-US" b="1" dirty="0">
                <a:solidFill>
                  <a:srgbClr val="0000CC"/>
                </a:solidFill>
                <a:latin typeface="Calibri" panose="020F0502020204030204" pitchFamily="34" charset="0"/>
              </a:rPr>
              <a:t>Yahuah’s</a:t>
            </a:r>
            <a:r>
              <a:rPr lang="en-US" b="1" dirty="0">
                <a:solidFill>
                  <a:srgbClr val="996633"/>
                </a:solidFill>
                <a:latin typeface="Calibri" panose="020F0502020204030204" pitchFamily="34" charset="0"/>
              </a:rPr>
              <a:t> </a:t>
            </a:r>
            <a:r>
              <a:rPr lang="en-US" b="1" dirty="0">
                <a:solidFill>
                  <a:srgbClr val="FF3399"/>
                </a:solidFill>
                <a:latin typeface="Calibri" panose="020F0502020204030204" pitchFamily="34" charset="0"/>
              </a:rPr>
              <a:t>appointed times</a:t>
            </a:r>
            <a:r>
              <a:rPr lang="en-US" dirty="0">
                <a:solidFill>
                  <a:schemeClr val="bg1"/>
                </a:solidFill>
                <a:latin typeface="Calibri" panose="020F0502020204030204" pitchFamily="34" charset="0"/>
              </a:rPr>
              <a:t> and </a:t>
            </a:r>
            <a:r>
              <a:rPr lang="en-US" b="1" dirty="0">
                <a:solidFill>
                  <a:srgbClr val="0070C0"/>
                </a:solidFill>
                <a:latin typeface="Calibri" panose="020F0502020204030204" pitchFamily="34" charset="0"/>
              </a:rPr>
              <a:t>observation themes </a:t>
            </a:r>
            <a:r>
              <a:rPr lang="en-US" dirty="0">
                <a:solidFill>
                  <a:schemeClr val="bg1"/>
                </a:solidFill>
                <a:latin typeface="Calibri" panose="020F0502020204030204" pitchFamily="34" charset="0"/>
              </a:rPr>
              <a:t>they still exist – no matter what – because</a:t>
            </a:r>
          </a:p>
        </p:txBody>
      </p:sp>
      <p:sp>
        <p:nvSpPr>
          <p:cNvPr id="12" name="TextBox 11"/>
          <p:cNvSpPr txBox="1"/>
          <p:nvPr/>
        </p:nvSpPr>
        <p:spPr>
          <a:xfrm>
            <a:off x="3875314" y="10880"/>
            <a:ext cx="1447800" cy="646331"/>
          </a:xfrm>
          <a:prstGeom prst="rect">
            <a:avLst/>
          </a:prstGeom>
          <a:blipFill>
            <a:blip r:embed="rId3"/>
            <a:tile tx="0" ty="0" sx="100000" sy="100000" flip="none" algn="tl"/>
          </a:blipFill>
          <a:ln w="57150">
            <a:solidFill>
              <a:srgbClr val="FFE8A7"/>
            </a:solidFill>
          </a:ln>
          <a:scene3d>
            <a:camera prst="orthographicFront"/>
            <a:lightRig rig="threePt" dir="t"/>
          </a:scene3d>
          <a:sp3d>
            <a:bevelT w="114300" prst="artDeco"/>
          </a:sp3d>
        </p:spPr>
        <p:txBody>
          <a:bodyPr wrap="square" tIns="91440" bIns="91440" rtlCol="0">
            <a:spAutoFit/>
          </a:bodyPr>
          <a:lstStyle/>
          <a:p>
            <a:pPr algn="ctr"/>
            <a:r>
              <a:rPr lang="en-US" sz="3000" b="1" u="sng" dirty="0">
                <a:solidFill>
                  <a:srgbClr val="FFE8A7"/>
                </a:solidFill>
                <a:latin typeface="Calibri" panose="020F0502020204030204" pitchFamily="34" charset="0"/>
              </a:rPr>
              <a:t>Recap</a:t>
            </a:r>
            <a:endParaRPr lang="en-US" sz="3000" dirty="0">
              <a:solidFill>
                <a:srgbClr val="FFE8A7"/>
              </a:solidFill>
            </a:endParaRPr>
          </a:p>
        </p:txBody>
      </p:sp>
      <p:sp>
        <p:nvSpPr>
          <p:cNvPr id="4" name="Slide Number Placeholder 3"/>
          <p:cNvSpPr>
            <a:spLocks noGrp="1"/>
          </p:cNvSpPr>
          <p:nvPr>
            <p:ph type="sldNum" sz="quarter" idx="12"/>
          </p:nvPr>
        </p:nvSpPr>
        <p:spPr>
          <a:xfrm>
            <a:off x="8077200" y="6188075"/>
            <a:ext cx="762000" cy="365125"/>
          </a:xfrm>
        </p:spPr>
        <p:txBody>
          <a:bodyPr/>
          <a:lstStyle/>
          <a:p>
            <a:fld id="{9A7ECC3E-4170-412F-8B33-8063B7BB8A4D}" type="slidenum">
              <a:rPr lang="en-US" b="1" smtClean="0">
                <a:solidFill>
                  <a:schemeClr val="bg1"/>
                </a:solidFill>
              </a:rPr>
              <a:t>43</a:t>
            </a:fld>
            <a:endParaRPr lang="en-US" b="1" dirty="0">
              <a:solidFill>
                <a:schemeClr val="bg1"/>
              </a:solidFill>
            </a:endParaRPr>
          </a:p>
        </p:txBody>
      </p:sp>
      <p:sp>
        <p:nvSpPr>
          <p:cNvPr id="5" name="TextBox 4"/>
          <p:cNvSpPr txBox="1"/>
          <p:nvPr/>
        </p:nvSpPr>
        <p:spPr>
          <a:xfrm>
            <a:off x="4278086" y="5885839"/>
            <a:ext cx="4038600" cy="569387"/>
          </a:xfrm>
          <a:prstGeom prst="rect">
            <a:avLst/>
          </a:prstGeom>
          <a:solidFill>
            <a:schemeClr val="accent6">
              <a:lumMod val="20000"/>
              <a:lumOff val="80000"/>
            </a:schemeClr>
          </a:solidFill>
          <a:ln w="38100">
            <a:solidFill>
              <a:srgbClr val="9900CC"/>
            </a:solidFill>
          </a:ln>
          <a:scene3d>
            <a:camera prst="orthographicFront"/>
            <a:lightRig rig="threePt" dir="t"/>
          </a:scene3d>
          <a:sp3d>
            <a:bevelT w="114300" prst="artDeco"/>
          </a:sp3d>
        </p:spPr>
        <p:txBody>
          <a:bodyPr wrap="square" bIns="91440" rtlCol="0">
            <a:spAutoFit/>
          </a:bodyPr>
          <a:lstStyle/>
          <a:p>
            <a:pPr algn="ctr"/>
            <a:r>
              <a:rPr lang="en-US" sz="2800" b="1" dirty="0">
                <a:solidFill>
                  <a:srgbClr val="9900CC"/>
                </a:solidFill>
                <a:effectLst>
                  <a:outerShdw blurRad="38100" dist="38100" dir="2700000" algn="tl">
                    <a:srgbClr val="000000">
                      <a:alpha val="43137"/>
                    </a:srgbClr>
                  </a:outerShdw>
                </a:effectLst>
                <a:latin typeface="Calibri" panose="020F0502020204030204" pitchFamily="34" charset="0"/>
              </a:rPr>
              <a:t>they originated in Tzyon. </a:t>
            </a:r>
            <a:endParaRPr lang="en-US" sz="2800" b="1" dirty="0">
              <a:solidFill>
                <a:srgbClr val="9900CC"/>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49552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iterate type="lt">
                                    <p:tmPct val="0"/>
                                  </p:iterate>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par>
                          <p:cTn id="21" fill="hold">
                            <p:stCondLst>
                              <p:cond delay="2000"/>
                            </p:stCondLst>
                            <p:childTnLst>
                              <p:par>
                                <p:cTn id="22" presetID="34" presetClass="emph" presetSubtype="0" fill="hold" grpId="1" nodeType="afterEffect">
                                  <p:stCondLst>
                                    <p:cond delay="0"/>
                                  </p:stCondLst>
                                  <p:iterate type="lt">
                                    <p:tmPct val="10000"/>
                                  </p:iterate>
                                  <p:childTnLst>
                                    <p:animMotion origin="layout" path="M 0.0 0.0 L 0.0 -0.07213" pathEditMode="relative" ptsTypes="">
                                      <p:cBhvr>
                                        <p:cTn id="23" dur="250" accel="50000" decel="50000" autoRev="1" fill="hold">
                                          <p:stCondLst>
                                            <p:cond delay="0"/>
                                          </p:stCondLst>
                                        </p:cTn>
                                        <p:tgtEl>
                                          <p:spTgt spid="12"/>
                                        </p:tgtEl>
                                        <p:attrNameLst>
                                          <p:attrName>ppt_x</p:attrName>
                                          <p:attrName>ppt_y</p:attrName>
                                        </p:attrNameLst>
                                      </p:cBhvr>
                                    </p:animMotion>
                                    <p:animRot by="1500000">
                                      <p:cBhvr>
                                        <p:cTn id="24" dur="125" fill="hold">
                                          <p:stCondLst>
                                            <p:cond delay="0"/>
                                          </p:stCondLst>
                                        </p:cTn>
                                        <p:tgtEl>
                                          <p:spTgt spid="12"/>
                                        </p:tgtEl>
                                        <p:attrNameLst>
                                          <p:attrName>r</p:attrName>
                                        </p:attrNameLst>
                                      </p:cBhvr>
                                    </p:animRot>
                                    <p:animRot by="-1500000">
                                      <p:cBhvr>
                                        <p:cTn id="25" dur="125" fill="hold">
                                          <p:stCondLst>
                                            <p:cond delay="125"/>
                                          </p:stCondLst>
                                        </p:cTn>
                                        <p:tgtEl>
                                          <p:spTgt spid="12"/>
                                        </p:tgtEl>
                                        <p:attrNameLst>
                                          <p:attrName>r</p:attrName>
                                        </p:attrNameLst>
                                      </p:cBhvr>
                                    </p:animRot>
                                    <p:animRot by="-1500000">
                                      <p:cBhvr>
                                        <p:cTn id="26" dur="125" fill="hold">
                                          <p:stCondLst>
                                            <p:cond delay="250"/>
                                          </p:stCondLst>
                                        </p:cTn>
                                        <p:tgtEl>
                                          <p:spTgt spid="12"/>
                                        </p:tgtEl>
                                        <p:attrNameLst>
                                          <p:attrName>r</p:attrName>
                                        </p:attrNameLst>
                                      </p:cBhvr>
                                    </p:animRot>
                                    <p:animRot by="1500000">
                                      <p:cBhvr>
                                        <p:cTn id="27" dur="125" fill="hold">
                                          <p:stCondLst>
                                            <p:cond delay="375"/>
                                          </p:stCondLst>
                                        </p:cTn>
                                        <p:tgtEl>
                                          <p:spTgt spid="12"/>
                                        </p:tgtEl>
                                        <p:attrNameLst>
                                          <p:attrName>r</p:attrName>
                                        </p:attrNameLst>
                                      </p:cBhvr>
                                    </p:animRot>
                                  </p:childTnLst>
                                </p:cTn>
                              </p:par>
                            </p:childTnLst>
                          </p:cTn>
                        </p:par>
                        <p:par>
                          <p:cTn id="28" fill="hold">
                            <p:stCondLst>
                              <p:cond delay="2700"/>
                            </p:stCondLst>
                            <p:childTnLst>
                              <p:par>
                                <p:cTn id="29" presetID="16" presetClass="entr" presetSubtype="21" fill="hold" nodeType="after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barn(inVertical)">
                                      <p:cBhvr>
                                        <p:cTn id="31" dur="500"/>
                                        <p:tgtEl>
                                          <p:spTgt spid="3">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
                                            <p:txEl>
                                              <p:pRg st="1" end="1"/>
                                            </p:txEl>
                                          </p:spTgt>
                                        </p:tgtEl>
                                        <p:attrNameLst>
                                          <p:attrName>style.visibility</p:attrName>
                                        </p:attrNameLst>
                                      </p:cBhvr>
                                      <p:to>
                                        <p:strVal val="visible"/>
                                      </p:to>
                                    </p:set>
                                    <p:animEffect transition="in" filter="barn(inVertical)">
                                      <p:cBhvr>
                                        <p:cTn id="36" dur="500"/>
                                        <p:tgtEl>
                                          <p:spTgt spid="3">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Effect transition="in" filter="barn(inVertical)">
                                      <p:cBhvr>
                                        <p:cTn id="41" dur="500"/>
                                        <p:tgtEl>
                                          <p:spTgt spid="3">
                                            <p:txEl>
                                              <p:pRg st="2" end="2"/>
                                            </p:txEl>
                                          </p:spTgt>
                                        </p:tgtEl>
                                      </p:cBhvr>
                                    </p:animEffect>
                                  </p:childTnLst>
                                </p:cTn>
                              </p:par>
                              <p:par>
                                <p:cTn id="42" presetID="16" presetClass="entr" presetSubtype="21" fill="hold" nodeType="with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Effect transition="in" filter="barn(inVertical)">
                                      <p:cBhvr>
                                        <p:cTn id="44" dur="500"/>
                                        <p:tgtEl>
                                          <p:spTgt spid="3">
                                            <p:txEl>
                                              <p:pRg st="3" end="3"/>
                                            </p:txEl>
                                          </p:spTgt>
                                        </p:tgtEl>
                                      </p:cBhvr>
                                    </p:animEffect>
                                  </p:childTnLst>
                                </p:cTn>
                              </p:par>
                              <p:par>
                                <p:cTn id="45" presetID="16" presetClass="entr" presetSubtype="21" fill="hold" nodeType="with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barn(inVertical)">
                                      <p:cBhvr>
                                        <p:cTn id="47" dur="5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Effect transition="in" filter="barn(inVertical)">
                                      <p:cBhvr>
                                        <p:cTn id="52" dur="500"/>
                                        <p:tgtEl>
                                          <p:spTgt spid="3">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1" presetClass="entr" presetSubtype="0" fill="hold" grpId="0" nodeType="clickEffect">
                                  <p:stCondLst>
                                    <p:cond delay="0"/>
                                  </p:stCondLst>
                                  <p:iterate type="lt">
                                    <p:tmPct val="10000"/>
                                  </p:iterate>
                                  <p:childTnLst>
                                    <p:set>
                                      <p:cBhvr>
                                        <p:cTn id="56" dur="1" fill="hold">
                                          <p:stCondLst>
                                            <p:cond delay="0"/>
                                          </p:stCondLst>
                                        </p:cTn>
                                        <p:tgtEl>
                                          <p:spTgt spid="5"/>
                                        </p:tgtEl>
                                        <p:attrNameLst>
                                          <p:attrName>style.visibility</p:attrName>
                                        </p:attrNameLst>
                                      </p:cBhvr>
                                      <p:to>
                                        <p:strVal val="visible"/>
                                      </p:to>
                                    </p:set>
                                    <p:anim calcmode="lin" valueType="num">
                                      <p:cBhvr>
                                        <p:cTn id="5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5"/>
                                        </p:tgtEl>
                                        <p:attrNameLst>
                                          <p:attrName>ppt_y</p:attrName>
                                        </p:attrNameLst>
                                      </p:cBhvr>
                                      <p:tavLst>
                                        <p:tav tm="0">
                                          <p:val>
                                            <p:strVal val="#ppt_y"/>
                                          </p:val>
                                        </p:tav>
                                        <p:tav tm="100000">
                                          <p:val>
                                            <p:strVal val="#ppt_y"/>
                                          </p:val>
                                        </p:tav>
                                      </p:tavLst>
                                    </p:anim>
                                    <p:anim calcmode="lin" valueType="num">
                                      <p:cBhvr>
                                        <p:cTn id="5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6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rgbClr val="D6B19C"/>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7715" y="1186543"/>
            <a:ext cx="8654142" cy="5377543"/>
          </a:xfrm>
          <a:blipFill>
            <a:blip r:embed="rId2"/>
            <a:tile tx="0" ty="0" sx="100000" sy="100000" flip="none" algn="tl"/>
          </a:blipFill>
          <a:ln w="57150">
            <a:solidFill>
              <a:srgbClr val="996600"/>
            </a:solidFill>
          </a:ln>
          <a:scene3d>
            <a:camera prst="orthographicFront"/>
            <a:lightRig rig="threePt" dir="t"/>
          </a:scene3d>
          <a:sp3d>
            <a:bevelT w="139700" h="139700" prst="divot"/>
          </a:sp3d>
        </p:spPr>
        <p:txBody>
          <a:bodyPr lIns="182880" tIns="91440">
            <a:normAutofit/>
          </a:bodyPr>
          <a:lstStyle/>
          <a:p>
            <a:pPr algn="l">
              <a:spcBef>
                <a:spcPts val="0"/>
              </a:spcBef>
            </a:pPr>
            <a:r>
              <a:rPr lang="en-US" dirty="0">
                <a:solidFill>
                  <a:schemeClr val="bg1"/>
                </a:solidFill>
              </a:rPr>
              <a:t>We will shift gears now and take a few minutes to consider what the </a:t>
            </a:r>
            <a:r>
              <a:rPr lang="en-US" b="1" dirty="0">
                <a:solidFill>
                  <a:srgbClr val="0070C0"/>
                </a:solidFill>
                <a:effectLst>
                  <a:outerShdw blurRad="38100" dist="38100" dir="2700000" algn="tl">
                    <a:srgbClr val="000000">
                      <a:alpha val="43137"/>
                    </a:srgbClr>
                  </a:outerShdw>
                </a:effectLst>
              </a:rPr>
              <a:t>Scriptures</a:t>
            </a:r>
            <a:r>
              <a:rPr lang="en-US" dirty="0">
                <a:solidFill>
                  <a:schemeClr val="bg1"/>
                </a:solidFill>
              </a:rPr>
              <a:t> say about how we should react to “changes” that have been made to </a:t>
            </a:r>
            <a:r>
              <a:rPr lang="en-US" b="1" dirty="0">
                <a:solidFill>
                  <a:srgbClr val="0000CC"/>
                </a:solidFill>
                <a:effectLst>
                  <a:outerShdw blurRad="38100" dist="38100" dir="2700000" algn="tl">
                    <a:srgbClr val="000000">
                      <a:alpha val="43137"/>
                    </a:srgbClr>
                  </a:outerShdw>
                </a:effectLst>
              </a:rPr>
              <a:t>Elohim’s</a:t>
            </a:r>
            <a:r>
              <a:rPr lang="en-US" dirty="0">
                <a:solidFill>
                  <a:srgbClr val="0000CC"/>
                </a:solidFill>
                <a:effectLst>
                  <a:outerShdw blurRad="38100" dist="38100" dir="2700000" algn="tl">
                    <a:srgbClr val="000000">
                      <a:alpha val="43137"/>
                    </a:srgbClr>
                  </a:outerShdw>
                </a:effectLst>
              </a:rPr>
              <a:t> </a:t>
            </a:r>
            <a:r>
              <a:rPr lang="en-US" b="1" dirty="0">
                <a:solidFill>
                  <a:srgbClr val="0000CC"/>
                </a:solidFill>
                <a:effectLst>
                  <a:outerShdw blurRad="38100" dist="38100" dir="2700000" algn="tl">
                    <a:srgbClr val="000000">
                      <a:alpha val="43137"/>
                    </a:srgbClr>
                  </a:outerShdw>
                </a:effectLst>
              </a:rPr>
              <a:t>Word. </a:t>
            </a:r>
          </a:p>
          <a:p>
            <a:pPr>
              <a:spcBef>
                <a:spcPts val="0"/>
              </a:spcBef>
              <a:spcAft>
                <a:spcPts val="1200"/>
              </a:spcAft>
            </a:pPr>
            <a:r>
              <a:rPr lang="en-US" b="1" dirty="0">
                <a:solidFill>
                  <a:srgbClr val="FF3399"/>
                </a:solidFill>
                <a:effectLst>
                  <a:outerShdw blurRad="38100" dist="38100" dir="2700000" algn="tl">
                    <a:srgbClr val="000000">
                      <a:alpha val="43137"/>
                    </a:srgbClr>
                  </a:outerShdw>
                </a:effectLst>
              </a:rPr>
              <a:t>Are we to</a:t>
            </a:r>
          </a:p>
          <a:p>
            <a:pPr marL="457200" indent="-457200" algn="l">
              <a:spcBef>
                <a:spcPts val="0"/>
              </a:spcBef>
              <a:spcAft>
                <a:spcPts val="1200"/>
              </a:spcAft>
              <a:buClr>
                <a:srgbClr val="C00000"/>
              </a:buClr>
              <a:buSzPct val="80000"/>
              <a:buFont typeface="Wingdings" panose="05000000000000000000" pitchFamily="2" charset="2"/>
              <a:buChar char="Ø"/>
            </a:pPr>
            <a:r>
              <a:rPr lang="en-US" dirty="0">
                <a:solidFill>
                  <a:schemeClr val="bg1"/>
                </a:solidFill>
              </a:rPr>
              <a:t>Accept them so we can fit in with the crowd?</a:t>
            </a:r>
          </a:p>
          <a:p>
            <a:pPr marL="457200" indent="-457200" algn="l">
              <a:spcBef>
                <a:spcPts val="0"/>
              </a:spcBef>
              <a:spcAft>
                <a:spcPts val="4200"/>
              </a:spcAft>
              <a:buClr>
                <a:srgbClr val="C00000"/>
              </a:buClr>
              <a:buSzPct val="80000"/>
              <a:buFont typeface="Wingdings" panose="05000000000000000000" pitchFamily="2" charset="2"/>
              <a:buChar char="Ø"/>
            </a:pPr>
            <a:r>
              <a:rPr lang="en-US" dirty="0">
                <a:solidFill>
                  <a:schemeClr val="bg1"/>
                </a:solidFill>
              </a:rPr>
              <a:t>Accept what we like and reject what we don’t like?</a:t>
            </a:r>
          </a:p>
          <a:p>
            <a:pPr marL="457200" indent="-457200" algn="l">
              <a:spcBef>
                <a:spcPts val="0"/>
              </a:spcBef>
              <a:spcAft>
                <a:spcPts val="4200"/>
              </a:spcAft>
              <a:buClr>
                <a:srgbClr val="C00000"/>
              </a:buClr>
              <a:buSzPct val="80000"/>
              <a:buFont typeface="Wingdings" panose="05000000000000000000" pitchFamily="2" charset="2"/>
              <a:buChar char="Ø"/>
            </a:pPr>
            <a:r>
              <a:rPr lang="en-US" dirty="0">
                <a:solidFill>
                  <a:schemeClr val="bg1"/>
                </a:solidFill>
              </a:rPr>
              <a:t>                                               even though it means being different and even being ridiculed at times?</a:t>
            </a:r>
          </a:p>
        </p:txBody>
      </p:sp>
      <p:sp>
        <p:nvSpPr>
          <p:cNvPr id="4" name="Slide Number Placeholder 3"/>
          <p:cNvSpPr>
            <a:spLocks noGrp="1"/>
          </p:cNvSpPr>
          <p:nvPr>
            <p:ph type="sldNum" sz="quarter" idx="12"/>
          </p:nvPr>
        </p:nvSpPr>
        <p:spPr>
          <a:xfrm>
            <a:off x="8294924" y="6438447"/>
            <a:ext cx="762000" cy="365125"/>
          </a:xfrm>
        </p:spPr>
        <p:txBody>
          <a:bodyPr/>
          <a:lstStyle/>
          <a:p>
            <a:fld id="{9A7ECC3E-4170-412F-8B33-8063B7BB8A4D}" type="slidenum">
              <a:rPr lang="en-US" b="1" smtClean="0">
                <a:solidFill>
                  <a:schemeClr val="tx1"/>
                </a:solidFill>
              </a:rPr>
              <a:t>44</a:t>
            </a:fld>
            <a:endParaRPr lang="en-US" b="1" dirty="0">
              <a:solidFill>
                <a:schemeClr val="tx1"/>
              </a:solidFill>
            </a:endParaRPr>
          </a:p>
        </p:txBody>
      </p:sp>
      <p:sp>
        <p:nvSpPr>
          <p:cNvPr id="6" name="Title 1"/>
          <p:cNvSpPr>
            <a:spLocks noGrp="1"/>
          </p:cNvSpPr>
          <p:nvPr>
            <p:ph type="ctrTitle"/>
          </p:nvPr>
        </p:nvSpPr>
        <p:spPr>
          <a:xfrm>
            <a:off x="1796173" y="185056"/>
            <a:ext cx="5486400" cy="838200"/>
          </a:xfrm>
          <a:blipFill>
            <a:blip r:embed="rId3"/>
            <a:tile tx="0" ty="0" sx="100000" sy="100000" flip="none" algn="tl"/>
          </a:blipFill>
          <a:ln w="57150">
            <a:solidFill>
              <a:schemeClr val="tx1"/>
            </a:solidFill>
          </a:ln>
          <a:scene3d>
            <a:camera prst="orthographicFront"/>
            <a:lightRig rig="soft" dir="t">
              <a:rot lat="0" lon="0" rev="17220000"/>
            </a:lightRig>
          </a:scene3d>
          <a:sp3d>
            <a:bevelT prst="angle"/>
          </a:sp3d>
        </p:spPr>
        <p:txBody>
          <a:bodyPr anchor="ctr">
            <a:normAutofit/>
            <a:scene3d>
              <a:camera prst="orthographicFront"/>
              <a:lightRig rig="soft" dir="t">
                <a:rot lat="0" lon="0" rev="17220000"/>
              </a:lightRig>
            </a:scene3d>
            <a:sp3d prstMaterial="softEdge">
              <a:bevelT w="38100" h="38100"/>
            </a:sp3d>
          </a:bodyPr>
          <a:lstStyle/>
          <a:p>
            <a:r>
              <a:rPr lang="en-US" dirty="0">
                <a:solidFill>
                  <a:schemeClr val="tx1">
                    <a:lumMod val="85000"/>
                  </a:schemeClr>
                </a:solidFill>
              </a:rPr>
              <a:t>Our Response</a:t>
            </a:r>
          </a:p>
        </p:txBody>
      </p:sp>
      <p:sp>
        <p:nvSpPr>
          <p:cNvPr id="2" name="Lightning Bolt 1"/>
          <p:cNvSpPr/>
          <p:nvPr/>
        </p:nvSpPr>
        <p:spPr>
          <a:xfrm rot="5679383">
            <a:off x="2879270" y="4098471"/>
            <a:ext cx="783772" cy="1774371"/>
          </a:xfrm>
          <a:prstGeom prst="lightningBolt">
            <a:avLst/>
          </a:prstGeom>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n w="38100">
            <a:solidFill>
              <a:schemeClr val="bg1">
                <a:lumMod val="65000"/>
                <a:lumOff val="35000"/>
              </a:schemeClr>
            </a:solidFill>
          </a:ln>
          <a:effectLst>
            <a:glow rad="1016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38201" y="5453741"/>
            <a:ext cx="4136571" cy="523220"/>
          </a:xfrm>
          <a:prstGeom prst="rect">
            <a:avLst/>
          </a:prstGeom>
          <a:gradFill flip="none" rotWithShape="1">
            <a:gsLst>
              <a:gs pos="0">
                <a:srgbClr val="CCCCFF"/>
              </a:gs>
              <a:gs pos="17999">
                <a:srgbClr val="99CCFF"/>
              </a:gs>
              <a:gs pos="36000">
                <a:srgbClr val="9966FF"/>
              </a:gs>
              <a:gs pos="61000">
                <a:srgbClr val="CC99FF"/>
              </a:gs>
              <a:gs pos="82001">
                <a:srgbClr val="99CCFF"/>
              </a:gs>
              <a:gs pos="100000">
                <a:srgbClr val="CCCCFF"/>
              </a:gs>
            </a:gsLst>
            <a:path path="circle">
              <a:fillToRect l="100000" t="100000"/>
            </a:path>
            <a:tileRect r="-100000" b="-100000"/>
          </a:gradFill>
          <a:ln w="38100">
            <a:solidFill>
              <a:srgbClr val="FF3399"/>
            </a:solidFill>
          </a:ln>
          <a:scene3d>
            <a:camera prst="orthographicFront"/>
            <a:lightRig rig="threePt" dir="t"/>
          </a:scene3d>
          <a:sp3d>
            <a:bevelT w="114300" prst="artDeco"/>
          </a:sp3d>
        </p:spPr>
        <p:txBody>
          <a:bodyPr wrap="square" rtlCol="0">
            <a:spAutoFit/>
          </a:bodyPr>
          <a:lstStyle/>
          <a:p>
            <a:r>
              <a:rPr lang="en-US" sz="2800" b="1" dirty="0">
                <a:ln>
                  <a:solidFill>
                    <a:srgbClr val="0000CC"/>
                  </a:solidFill>
                </a:ln>
                <a:solidFill>
                  <a:srgbClr val="FF0066"/>
                </a:solidFill>
                <a:effectLst>
                  <a:outerShdw blurRad="60007" dist="310007" dir="7680000" sy="30000" kx="1300200" algn="ctr" rotWithShape="0">
                    <a:prstClr val="black">
                      <a:alpha val="32000"/>
                    </a:prstClr>
                  </a:outerShdw>
                </a:effectLst>
              </a:rPr>
              <a:t>Reject all of the changes </a:t>
            </a:r>
            <a:endParaRPr lang="en-US" sz="2800" dirty="0"/>
          </a:p>
        </p:txBody>
      </p:sp>
    </p:spTree>
    <p:extLst>
      <p:ext uri="{BB962C8B-B14F-4D97-AF65-F5344CB8AC3E}">
        <p14:creationId xmlns:p14="http://schemas.microsoft.com/office/powerpoint/2010/main" val="128184987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childTnLst>
                          </p:cTn>
                        </p:par>
                        <p:par>
                          <p:cTn id="11" fill="hold">
                            <p:stCondLst>
                              <p:cond delay="2000"/>
                            </p:stCondLst>
                            <p:childTnLst>
                              <p:par>
                                <p:cTn id="12" presetID="16" presetClass="entr" presetSubtype="21" fill="hold"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6" presetClass="entr" presetSubtype="0" fill="hold" nodeType="clickEffect">
                                  <p:stCondLst>
                                    <p:cond delay="0"/>
                                  </p:stCondLst>
                                  <p:iterate type="lt">
                                    <p:tmPct val="10000"/>
                                  </p:iterate>
                                  <p:childTnLst>
                                    <p:set>
                                      <p:cBhvr>
                                        <p:cTn id="18" dur="1" fill="hold">
                                          <p:stCondLst>
                                            <p:cond delay="0"/>
                                          </p:stCondLst>
                                        </p:cTn>
                                        <p:tgtEl>
                                          <p:spTgt spid="3">
                                            <p:txEl>
                                              <p:pRg st="1" end="1"/>
                                            </p:txEl>
                                          </p:spTgt>
                                        </p:tgtEl>
                                        <p:attrNameLst>
                                          <p:attrName>style.visibility</p:attrName>
                                        </p:attrNameLst>
                                      </p:cBhvr>
                                      <p:to>
                                        <p:strVal val="visible"/>
                                      </p:to>
                                    </p:set>
                                    <p:anim by="(-#ppt_w*2)" calcmode="lin" valueType="num">
                                      <p:cBhvr rctx="PPT">
                                        <p:cTn id="19" dur="500" autoRev="1" fill="hold">
                                          <p:stCondLst>
                                            <p:cond delay="0"/>
                                          </p:stCondLst>
                                        </p:cTn>
                                        <p:tgtEl>
                                          <p:spTgt spid="3">
                                            <p:txEl>
                                              <p:pRg st="1" end="1"/>
                                            </p:txEl>
                                          </p:spTgt>
                                        </p:tgtEl>
                                        <p:attrNameLst>
                                          <p:attrName>ppt_w</p:attrName>
                                        </p:attrNameLst>
                                      </p:cBhvr>
                                    </p:anim>
                                    <p:anim by="(#ppt_w*0.50)" calcmode="lin" valueType="num">
                                      <p:cBhvr>
                                        <p:cTn id="20" dur="500" decel="50000" autoRev="1" fill="hold">
                                          <p:stCondLst>
                                            <p:cond delay="0"/>
                                          </p:stCondLst>
                                        </p:cTn>
                                        <p:tgtEl>
                                          <p:spTgt spid="3">
                                            <p:txEl>
                                              <p:pRg st="1" end="1"/>
                                            </p:txEl>
                                          </p:spTgt>
                                        </p:tgtEl>
                                        <p:attrNameLst>
                                          <p:attrName>ppt_x</p:attrName>
                                        </p:attrNameLst>
                                      </p:cBhvr>
                                    </p:anim>
                                    <p:anim from="(-#ppt_h/2)" to="(#ppt_y)" calcmode="lin" valueType="num">
                                      <p:cBhvr>
                                        <p:cTn id="21" dur="1000" fill="hold">
                                          <p:stCondLst>
                                            <p:cond delay="0"/>
                                          </p:stCondLst>
                                        </p:cTn>
                                        <p:tgtEl>
                                          <p:spTgt spid="3">
                                            <p:txEl>
                                              <p:pRg st="1" end="1"/>
                                            </p:txEl>
                                          </p:spTgt>
                                        </p:tgtEl>
                                        <p:attrNameLst>
                                          <p:attrName>ppt_y</p:attrName>
                                        </p:attrNameLst>
                                      </p:cBhvr>
                                    </p:anim>
                                    <p:animRot by="21600000">
                                      <p:cBhvr>
                                        <p:cTn id="22" dur="1000" fill="hold">
                                          <p:stCondLst>
                                            <p:cond delay="0"/>
                                          </p:stCondLst>
                                        </p:cTn>
                                        <p:tgtEl>
                                          <p:spTgt spid="3">
                                            <p:txEl>
                                              <p:pRg st="1" end="1"/>
                                            </p:txEl>
                                          </p:spTgt>
                                        </p:tgtEl>
                                        <p:attrNameLst>
                                          <p:attrName>r</p:attrName>
                                        </p:attrNameLst>
                                      </p:cBhvr>
                                    </p:animRot>
                                  </p:childTnLst>
                                </p:cTn>
                              </p:par>
                            </p:childTnLst>
                          </p:cTn>
                        </p:par>
                        <p:par>
                          <p:cTn id="23" fill="hold">
                            <p:stCondLst>
                              <p:cond delay="1600"/>
                            </p:stCondLst>
                            <p:childTnLst>
                              <p:par>
                                <p:cTn id="24" presetID="2" presetClass="entr" presetSubtype="4" fill="hold" nodeType="afterEffect">
                                  <p:stCondLst>
                                    <p:cond delay="75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1" presetClass="entr" presetSubtype="0" fill="hold" grpId="0" nodeType="clickEffect">
                                  <p:stCondLst>
                                    <p:cond delay="0"/>
                                  </p:stCondLst>
                                  <p:iterate type="lt">
                                    <p:tmPct val="10000"/>
                                  </p:iterate>
                                  <p:childTnLst>
                                    <p:set>
                                      <p:cBhvr>
                                        <p:cTn id="37" dur="1" fill="hold">
                                          <p:stCondLst>
                                            <p:cond delay="0"/>
                                          </p:stCondLst>
                                        </p:cTn>
                                        <p:tgtEl>
                                          <p:spTgt spid="5"/>
                                        </p:tgtEl>
                                        <p:attrNameLst>
                                          <p:attrName>style.visibility</p:attrName>
                                        </p:attrNameLst>
                                      </p:cBhvr>
                                      <p:to>
                                        <p:strVal val="visible"/>
                                      </p:to>
                                    </p:set>
                                    <p:anim calcmode="lin" valueType="num">
                                      <p:cBhvr>
                                        <p:cTn id="38"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5"/>
                                        </p:tgtEl>
                                        <p:attrNameLst>
                                          <p:attrName>ppt_y</p:attrName>
                                        </p:attrNameLst>
                                      </p:cBhvr>
                                      <p:tavLst>
                                        <p:tav tm="0">
                                          <p:val>
                                            <p:strVal val="#ppt_y"/>
                                          </p:val>
                                        </p:tav>
                                        <p:tav tm="100000">
                                          <p:val>
                                            <p:strVal val="#ppt_y"/>
                                          </p:val>
                                        </p:tav>
                                      </p:tavLst>
                                    </p:anim>
                                    <p:anim calcmode="lin" valueType="num">
                                      <p:cBhvr>
                                        <p:cTn id="40"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5"/>
                                        </p:tgtEl>
                                      </p:cBhvr>
                                    </p:animEffect>
                                  </p:childTnLst>
                                </p:cTn>
                              </p:par>
                            </p:childTnLst>
                          </p:cTn>
                        </p:par>
                        <p:par>
                          <p:cTn id="43" fill="hold">
                            <p:stCondLst>
                              <p:cond delay="1500"/>
                            </p:stCondLst>
                            <p:childTnLst>
                              <p:par>
                                <p:cTn id="44" presetID="2" presetClass="entr" presetSubtype="4" fill="hold" nodeType="afterEffect">
                                  <p:stCondLst>
                                    <p:cond delay="750"/>
                                  </p:stCondLst>
                                  <p:childTnLst>
                                    <p:set>
                                      <p:cBhvr>
                                        <p:cTn id="45" dur="1" fill="hold">
                                          <p:stCondLst>
                                            <p:cond delay="0"/>
                                          </p:stCondLst>
                                        </p:cTn>
                                        <p:tgtEl>
                                          <p:spTgt spid="3">
                                            <p:txEl>
                                              <p:pRg st="4" end="4"/>
                                            </p:txEl>
                                          </p:spTgt>
                                        </p:tgtEl>
                                        <p:attrNameLst>
                                          <p:attrName>style.visibility</p:attrName>
                                        </p:attrNameLst>
                                      </p:cBhvr>
                                      <p:to>
                                        <p:strVal val="visible"/>
                                      </p:to>
                                    </p:set>
                                    <p:anim calcmode="lin" valueType="num">
                                      <p:cBhvr additive="base">
                                        <p:cTn id="4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35" presetClass="entr" presetSubtype="0" fill="hold" grpId="0" nodeType="afterEffect">
                                  <p:stCondLst>
                                    <p:cond delay="100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2000"/>
                                        <p:tgtEl>
                                          <p:spTgt spid="2"/>
                                        </p:tgtEl>
                                      </p:cBhvr>
                                    </p:animEffect>
                                    <p:anim calcmode="lin" valueType="num">
                                      <p:cBhvr>
                                        <p:cTn id="52" dur="2000" fill="hold"/>
                                        <p:tgtEl>
                                          <p:spTgt spid="2"/>
                                        </p:tgtEl>
                                        <p:attrNameLst>
                                          <p:attrName>style.rotation</p:attrName>
                                        </p:attrNameLst>
                                      </p:cBhvr>
                                      <p:tavLst>
                                        <p:tav tm="0">
                                          <p:val>
                                            <p:fltVal val="720"/>
                                          </p:val>
                                        </p:tav>
                                        <p:tav tm="100000">
                                          <p:val>
                                            <p:fltVal val="0"/>
                                          </p:val>
                                        </p:tav>
                                      </p:tavLst>
                                    </p:anim>
                                    <p:anim calcmode="lin" valueType="num">
                                      <p:cBhvr>
                                        <p:cTn id="53" dur="2000" fill="hold"/>
                                        <p:tgtEl>
                                          <p:spTgt spid="2"/>
                                        </p:tgtEl>
                                        <p:attrNameLst>
                                          <p:attrName>ppt_h</p:attrName>
                                        </p:attrNameLst>
                                      </p:cBhvr>
                                      <p:tavLst>
                                        <p:tav tm="0">
                                          <p:val>
                                            <p:fltVal val="0"/>
                                          </p:val>
                                        </p:tav>
                                        <p:tav tm="100000">
                                          <p:val>
                                            <p:strVal val="#ppt_h"/>
                                          </p:val>
                                        </p:tav>
                                      </p:tavLst>
                                    </p:anim>
                                    <p:anim calcmode="lin" valueType="num">
                                      <p:cBhvr>
                                        <p:cTn id="54" dur="2000" fill="hold"/>
                                        <p:tgtEl>
                                          <p:spTgt spid="2"/>
                                        </p:tgtEl>
                                        <p:attrNameLst>
                                          <p:attrName>ppt_w</p:attrName>
                                        </p:attrNameLst>
                                      </p:cBhvr>
                                      <p:tavLst>
                                        <p:tav tm="0">
                                          <p:val>
                                            <p:fltVal val="0"/>
                                          </p:val>
                                        </p:tav>
                                        <p:tav tm="100000">
                                          <p:val>
                                            <p:strVal val="#ppt_w"/>
                                          </p:val>
                                        </p:tav>
                                      </p:tavLst>
                                    </p:anim>
                                  </p:childTnLst>
                                </p:cTn>
                              </p:par>
                            </p:childTnLst>
                          </p:cTn>
                        </p:par>
                        <p:par>
                          <p:cTn id="55" fill="hold">
                            <p:stCondLst>
                              <p:cond delay="5750"/>
                            </p:stCondLst>
                            <p:childTnLst>
                              <p:par>
                                <p:cTn id="56" presetID="35" presetClass="emph" presetSubtype="0" repeatCount="4000" fill="hold" grpId="1" nodeType="afterEffect">
                                  <p:stCondLst>
                                    <p:cond delay="500"/>
                                  </p:stCondLst>
                                  <p:childTnLst>
                                    <p:anim calcmode="discrete" valueType="str">
                                      <p:cBhvr>
                                        <p:cTn id="57" dur="500" fill="hold"/>
                                        <p:tgtEl>
                                          <p:spTgt spid="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2" grpId="1" animBg="1"/>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9867" y="1012370"/>
            <a:ext cx="8164285" cy="5682343"/>
          </a:xfrm>
          <a:blipFill>
            <a:blip r:embed="rId2"/>
            <a:tile tx="0" ty="0" sx="100000" sy="100000" flip="none" algn="tl"/>
          </a:blipFill>
          <a:ln w="57150">
            <a:solidFill>
              <a:srgbClr val="996633"/>
            </a:solidFill>
          </a:ln>
          <a:scene3d>
            <a:camera prst="orthographicFront"/>
            <a:lightRig rig="threePt" dir="t"/>
          </a:scene3d>
          <a:sp3d>
            <a:bevelT w="139700" h="139700" prst="divot"/>
          </a:sp3d>
        </p:spPr>
        <p:txBody>
          <a:bodyPr lIns="274320" tIns="182880">
            <a:normAutofit lnSpcReduction="10000"/>
          </a:bodyPr>
          <a:lstStyle/>
          <a:p>
            <a:pPr>
              <a:spcBef>
                <a:spcPts val="0"/>
              </a:spcBef>
              <a:spcAft>
                <a:spcPts val="1800"/>
              </a:spcAft>
            </a:pPr>
            <a:r>
              <a:rPr lang="en-US" b="1" dirty="0">
                <a:solidFill>
                  <a:srgbClr val="FF0066"/>
                </a:solidFill>
                <a:effectLst>
                  <a:outerShdw blurRad="38100" dist="38100" dir="2700000" algn="tl">
                    <a:srgbClr val="000000">
                      <a:alpha val="43137"/>
                    </a:srgbClr>
                  </a:outerShdw>
                </a:effectLst>
              </a:rPr>
              <a:t>Are we to accept change so we can fit in </a:t>
            </a:r>
            <a:br>
              <a:rPr lang="en-US" b="1" dirty="0">
                <a:solidFill>
                  <a:srgbClr val="FF0066"/>
                </a:solidFill>
                <a:effectLst>
                  <a:outerShdw blurRad="38100" dist="38100" dir="2700000" algn="tl">
                    <a:srgbClr val="000000">
                      <a:alpha val="43137"/>
                    </a:srgbClr>
                  </a:outerShdw>
                </a:effectLst>
              </a:rPr>
            </a:br>
            <a:r>
              <a:rPr lang="en-US" b="1" dirty="0">
                <a:solidFill>
                  <a:srgbClr val="FF0066"/>
                </a:solidFill>
                <a:effectLst>
                  <a:outerShdw blurRad="38100" dist="38100" dir="2700000" algn="tl">
                    <a:srgbClr val="000000">
                      <a:alpha val="43137"/>
                    </a:srgbClr>
                  </a:outerShdw>
                </a:effectLst>
              </a:rPr>
              <a:t>with the crowd?</a:t>
            </a:r>
          </a:p>
          <a:p>
            <a:pPr marL="1280160" indent="-1280160" algn="l">
              <a:spcBef>
                <a:spcPts val="0"/>
              </a:spcBef>
              <a:spcAft>
                <a:spcPts val="1800"/>
              </a:spcAft>
            </a:pPr>
            <a:r>
              <a:rPr lang="en-US" dirty="0" err="1">
                <a:solidFill>
                  <a:srgbClr val="FF0000"/>
                </a:solidFill>
              </a:rPr>
              <a:t>Jer</a:t>
            </a:r>
            <a:r>
              <a:rPr lang="en-US" dirty="0">
                <a:solidFill>
                  <a:srgbClr val="FF0000"/>
                </a:solidFill>
              </a:rPr>
              <a:t> 10:1</a:t>
            </a:r>
            <a:r>
              <a:rPr lang="en-US" dirty="0">
                <a:solidFill>
                  <a:schemeClr val="bg1"/>
                </a:solidFill>
              </a:rPr>
              <a:t>	Hear the word which </a:t>
            </a:r>
            <a:r>
              <a:rPr lang="he-IL" b="1" dirty="0">
                <a:solidFill>
                  <a:srgbClr val="0000CC"/>
                </a:solidFill>
              </a:rPr>
              <a:t>יהוה</a:t>
            </a:r>
            <a:r>
              <a:rPr lang="he-IL" dirty="0">
                <a:solidFill>
                  <a:srgbClr val="0000CC"/>
                </a:solidFill>
              </a:rPr>
              <a:t> </a:t>
            </a:r>
            <a:r>
              <a:rPr lang="en-US" dirty="0">
                <a:solidFill>
                  <a:schemeClr val="bg1"/>
                </a:solidFill>
              </a:rPr>
              <a:t> speaks to you, O house of </a:t>
            </a:r>
            <a:r>
              <a:rPr lang="en-US" dirty="0" err="1">
                <a:solidFill>
                  <a:schemeClr val="bg1"/>
                </a:solidFill>
              </a:rPr>
              <a:t>Yisra’ĕl</a:t>
            </a:r>
            <a:r>
              <a:rPr lang="en-US" dirty="0">
                <a:solidFill>
                  <a:schemeClr val="bg1"/>
                </a:solidFill>
              </a:rPr>
              <a:t>. </a:t>
            </a:r>
          </a:p>
          <a:p>
            <a:pPr marL="1280160" indent="-1280160" algn="l">
              <a:spcBef>
                <a:spcPts val="0"/>
              </a:spcBef>
              <a:spcAft>
                <a:spcPts val="1800"/>
              </a:spcAft>
            </a:pPr>
            <a:r>
              <a:rPr lang="en-US" dirty="0" err="1">
                <a:solidFill>
                  <a:srgbClr val="FF0000"/>
                </a:solidFill>
              </a:rPr>
              <a:t>Jer</a:t>
            </a:r>
            <a:r>
              <a:rPr lang="en-US" dirty="0">
                <a:solidFill>
                  <a:srgbClr val="FF0000"/>
                </a:solidFill>
              </a:rPr>
              <a:t> 10:2</a:t>
            </a:r>
            <a:r>
              <a:rPr lang="en-US" dirty="0">
                <a:solidFill>
                  <a:schemeClr val="bg1"/>
                </a:solidFill>
              </a:rPr>
              <a:t>	Thus said </a:t>
            </a:r>
            <a:r>
              <a:rPr lang="en-US" b="1" dirty="0">
                <a:solidFill>
                  <a:srgbClr val="0000CC"/>
                </a:solidFill>
                <a:latin typeface="David" panose="020E0502060401010101" pitchFamily="34" charset="-79"/>
                <a:cs typeface="David" panose="020E0502060401010101" pitchFamily="34" charset="-79"/>
              </a:rPr>
              <a:t>יהוה,</a:t>
            </a:r>
            <a:r>
              <a:rPr lang="en-US" dirty="0">
                <a:solidFill>
                  <a:schemeClr val="bg1"/>
                </a:solidFill>
                <a:latin typeface="David" panose="020E0502060401010101" pitchFamily="34" charset="-79"/>
                <a:cs typeface="David" panose="020E0502060401010101" pitchFamily="34" charset="-79"/>
              </a:rPr>
              <a:t> </a:t>
            </a:r>
            <a:r>
              <a:rPr lang="en-US" dirty="0">
                <a:solidFill>
                  <a:schemeClr val="bg1"/>
                </a:solidFill>
              </a:rPr>
              <a:t>“</a:t>
            </a:r>
            <a:r>
              <a:rPr lang="en-US" b="1" dirty="0">
                <a:solidFill>
                  <a:srgbClr val="CC00FF"/>
                </a:solidFill>
              </a:rPr>
              <a:t>Do not learn the way of the gentiles,</a:t>
            </a:r>
            <a:r>
              <a:rPr lang="en-US" dirty="0">
                <a:solidFill>
                  <a:schemeClr val="bg1"/>
                </a:solidFill>
              </a:rPr>
              <a:t> and do not be awed by the signs of the heavens, for the gentiles are awed by them.</a:t>
            </a:r>
            <a:r>
              <a:rPr lang="en-US" dirty="0">
                <a:solidFill>
                  <a:srgbClr val="FF0000"/>
                </a:solidFill>
              </a:rPr>
              <a:t> </a:t>
            </a:r>
          </a:p>
          <a:p>
            <a:pPr marL="1280160" indent="-1280160" algn="l">
              <a:spcBef>
                <a:spcPts val="0"/>
              </a:spcBef>
              <a:spcAft>
                <a:spcPts val="1800"/>
              </a:spcAft>
            </a:pPr>
            <a:r>
              <a:rPr lang="en-US" dirty="0" err="1">
                <a:solidFill>
                  <a:srgbClr val="FF0000"/>
                </a:solidFill>
              </a:rPr>
              <a:t>Jer</a:t>
            </a:r>
            <a:r>
              <a:rPr lang="en-US" dirty="0">
                <a:solidFill>
                  <a:srgbClr val="FF0000"/>
                </a:solidFill>
              </a:rPr>
              <a:t> 10:3</a:t>
            </a:r>
            <a:r>
              <a:rPr lang="en-US" dirty="0">
                <a:solidFill>
                  <a:schemeClr val="bg1"/>
                </a:solidFill>
              </a:rPr>
              <a:t>	“For the prescribed customs of these peoples are worthless, for one </a:t>
            </a:r>
            <a:r>
              <a:rPr lang="en-US" b="1" dirty="0">
                <a:solidFill>
                  <a:srgbClr val="FF0000"/>
                </a:solidFill>
              </a:rPr>
              <a:t>cuts a tree from the forest,</a:t>
            </a:r>
            <a:r>
              <a:rPr lang="en-US" dirty="0">
                <a:solidFill>
                  <a:schemeClr val="bg1"/>
                </a:solidFill>
              </a:rPr>
              <a:t> work for the hands of a craftsman with a cutting tool. </a:t>
            </a:r>
          </a:p>
        </p:txBody>
      </p:sp>
      <p:sp>
        <p:nvSpPr>
          <p:cNvPr id="4" name="Slide Number Placeholder 3"/>
          <p:cNvSpPr>
            <a:spLocks noGrp="1"/>
          </p:cNvSpPr>
          <p:nvPr>
            <p:ph type="sldNum" sz="quarter" idx="12"/>
          </p:nvPr>
        </p:nvSpPr>
        <p:spPr>
          <a:xfrm>
            <a:off x="8164291" y="6340482"/>
            <a:ext cx="762000" cy="365125"/>
          </a:xfrm>
        </p:spPr>
        <p:txBody>
          <a:bodyPr/>
          <a:lstStyle/>
          <a:p>
            <a:fld id="{9A7ECC3E-4170-412F-8B33-8063B7BB8A4D}" type="slidenum">
              <a:rPr lang="en-US" b="1" smtClean="0">
                <a:solidFill>
                  <a:schemeClr val="bg1"/>
                </a:solidFill>
              </a:rPr>
              <a:t>45</a:t>
            </a:fld>
            <a:endParaRPr lang="en-US" b="1" dirty="0">
              <a:solidFill>
                <a:schemeClr val="bg1"/>
              </a:solidFill>
            </a:endParaRPr>
          </a:p>
        </p:txBody>
      </p:sp>
      <p:sp>
        <p:nvSpPr>
          <p:cNvPr id="6" name="Title 1"/>
          <p:cNvSpPr>
            <a:spLocks noGrp="1"/>
          </p:cNvSpPr>
          <p:nvPr>
            <p:ph type="ctrTitle"/>
          </p:nvPr>
        </p:nvSpPr>
        <p:spPr>
          <a:xfrm>
            <a:off x="1458707" y="76196"/>
            <a:ext cx="6106886" cy="838200"/>
          </a:xfrm>
          <a:blipFill>
            <a:blip r:embed="rId3"/>
            <a:tile tx="0" ty="0" sx="100000" sy="100000" flip="none" algn="tl"/>
          </a:blipFill>
          <a:ln w="57150">
            <a:solidFill>
              <a:schemeClr val="tx1"/>
            </a:solidFill>
          </a:ln>
          <a:scene3d>
            <a:camera prst="orthographicFront"/>
            <a:lightRig rig="soft" dir="t">
              <a:rot lat="0" lon="0" rev="17220000"/>
            </a:lightRig>
          </a:scene3d>
          <a:sp3d>
            <a:bevelT prst="angle"/>
          </a:sp3d>
        </p:spPr>
        <p:txBody>
          <a:bodyPr anchor="ctr">
            <a:normAutofit/>
            <a:scene3d>
              <a:camera prst="orthographicFront"/>
              <a:lightRig rig="soft" dir="t">
                <a:rot lat="0" lon="0" rev="17220000"/>
              </a:lightRig>
            </a:scene3d>
            <a:sp3d prstMaterial="softEdge">
              <a:bevelT w="38100" h="38100"/>
            </a:sp3d>
          </a:bodyPr>
          <a:lstStyle/>
          <a:p>
            <a:r>
              <a:rPr lang="en-US" dirty="0">
                <a:solidFill>
                  <a:schemeClr val="tx1"/>
                </a:solidFill>
              </a:rPr>
              <a:t>As the Gentiles</a:t>
            </a:r>
          </a:p>
        </p:txBody>
      </p:sp>
    </p:spTree>
    <p:extLst>
      <p:ext uri="{BB962C8B-B14F-4D97-AF65-F5344CB8AC3E}">
        <p14:creationId xmlns:p14="http://schemas.microsoft.com/office/powerpoint/2010/main" val="336319495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4289" y="1306293"/>
            <a:ext cx="7990114" cy="5040085"/>
          </a:xfrm>
          <a:blipFill>
            <a:blip r:embed="rId2"/>
            <a:tile tx="0" ty="0" sx="100000" sy="100000" flip="none" algn="tl"/>
          </a:blipFill>
          <a:ln w="57150">
            <a:solidFill>
              <a:srgbClr val="996633"/>
            </a:solidFill>
          </a:ln>
          <a:scene3d>
            <a:camera prst="orthographicFront"/>
            <a:lightRig rig="threePt" dir="t"/>
          </a:scene3d>
          <a:sp3d>
            <a:bevelT w="139700" h="139700" prst="divot"/>
          </a:sp3d>
        </p:spPr>
        <p:txBody>
          <a:bodyPr lIns="182880" tIns="182880">
            <a:normAutofit/>
          </a:bodyPr>
          <a:lstStyle/>
          <a:p>
            <a:pPr marL="1371600" indent="-1371600" algn="l">
              <a:spcBef>
                <a:spcPts val="0"/>
              </a:spcBef>
              <a:spcAft>
                <a:spcPts val="1800"/>
              </a:spcAft>
            </a:pPr>
            <a:r>
              <a:rPr lang="en-US" dirty="0" err="1">
                <a:solidFill>
                  <a:srgbClr val="FF0000"/>
                </a:solidFill>
              </a:rPr>
              <a:t>Jer</a:t>
            </a:r>
            <a:r>
              <a:rPr lang="en-US" dirty="0">
                <a:solidFill>
                  <a:srgbClr val="FF0000"/>
                </a:solidFill>
              </a:rPr>
              <a:t> 10:4</a:t>
            </a:r>
            <a:r>
              <a:rPr lang="en-US" dirty="0">
                <a:solidFill>
                  <a:schemeClr val="bg1"/>
                </a:solidFill>
              </a:rPr>
              <a:t>	“They </a:t>
            </a:r>
            <a:r>
              <a:rPr lang="en-US" b="1" dirty="0">
                <a:solidFill>
                  <a:srgbClr val="0070C0"/>
                </a:solidFill>
              </a:rPr>
              <a:t>adorn it with silver and gold, </a:t>
            </a:r>
            <a:r>
              <a:rPr lang="en-US" dirty="0">
                <a:solidFill>
                  <a:schemeClr val="bg1"/>
                </a:solidFill>
              </a:rPr>
              <a:t>they </a:t>
            </a:r>
            <a:r>
              <a:rPr lang="en-US" b="1" dirty="0">
                <a:solidFill>
                  <a:srgbClr val="006600"/>
                </a:solidFill>
              </a:rPr>
              <a:t>fasten it with nails and hammers so that it does not topple.</a:t>
            </a:r>
          </a:p>
          <a:p>
            <a:pPr marL="1371600" indent="-1371600" algn="l">
              <a:spcBef>
                <a:spcPts val="0"/>
              </a:spcBef>
              <a:spcAft>
                <a:spcPts val="1800"/>
              </a:spcAft>
            </a:pPr>
            <a:r>
              <a:rPr lang="en-US" dirty="0" err="1">
                <a:solidFill>
                  <a:srgbClr val="FF0000"/>
                </a:solidFill>
              </a:rPr>
              <a:t>Jer</a:t>
            </a:r>
            <a:r>
              <a:rPr lang="en-US" dirty="0">
                <a:solidFill>
                  <a:srgbClr val="FF0000"/>
                </a:solidFill>
              </a:rPr>
              <a:t> 10:5  </a:t>
            </a:r>
            <a:r>
              <a:rPr lang="en-US" dirty="0">
                <a:solidFill>
                  <a:schemeClr val="bg1"/>
                </a:solidFill>
              </a:rPr>
              <a:t>“They are like a rounded post, and they do not speak. They have to be carried, because they do not walk. Do not be afraid of them, for they do no evil, nor is it in them to do any good.”  </a:t>
            </a:r>
          </a:p>
          <a:p>
            <a:pPr algn="l">
              <a:spcBef>
                <a:spcPts val="0"/>
              </a:spcBef>
            </a:pPr>
            <a:r>
              <a:rPr lang="en-US" dirty="0">
                <a:solidFill>
                  <a:schemeClr val="bg1"/>
                </a:solidFill>
              </a:rPr>
              <a:t>Does this text sound like it is talking about an activity for preparing to celebrate the……</a:t>
            </a:r>
            <a:r>
              <a:rPr lang="en-US" b="1" dirty="0">
                <a:solidFill>
                  <a:schemeClr val="bg1"/>
                </a:solidFill>
              </a:rPr>
              <a:t> </a:t>
            </a:r>
          </a:p>
        </p:txBody>
      </p:sp>
      <p:sp>
        <p:nvSpPr>
          <p:cNvPr id="4" name="Slide Number Placeholder 3"/>
          <p:cNvSpPr>
            <a:spLocks noGrp="1"/>
          </p:cNvSpPr>
          <p:nvPr>
            <p:ph type="sldNum" sz="quarter" idx="12"/>
          </p:nvPr>
        </p:nvSpPr>
        <p:spPr>
          <a:xfrm>
            <a:off x="8153396" y="6329588"/>
            <a:ext cx="762000" cy="365125"/>
          </a:xfrm>
        </p:spPr>
        <p:txBody>
          <a:bodyPr/>
          <a:lstStyle/>
          <a:p>
            <a:fld id="{9A7ECC3E-4170-412F-8B33-8063B7BB8A4D}" type="slidenum">
              <a:rPr lang="en-US" b="1" smtClean="0">
                <a:solidFill>
                  <a:schemeClr val="bg1"/>
                </a:solidFill>
              </a:rPr>
              <a:t>46</a:t>
            </a:fld>
            <a:endParaRPr lang="en-US" b="1" dirty="0">
              <a:solidFill>
                <a:schemeClr val="bg1"/>
              </a:solidFill>
            </a:endParaRPr>
          </a:p>
        </p:txBody>
      </p:sp>
      <p:sp>
        <p:nvSpPr>
          <p:cNvPr id="6" name="Title 1"/>
          <p:cNvSpPr>
            <a:spLocks noGrp="1"/>
          </p:cNvSpPr>
          <p:nvPr>
            <p:ph type="ctrTitle"/>
          </p:nvPr>
        </p:nvSpPr>
        <p:spPr>
          <a:xfrm>
            <a:off x="1458707" y="174170"/>
            <a:ext cx="6106886" cy="838200"/>
          </a:xfrm>
          <a:blipFill>
            <a:blip r:embed="rId3"/>
            <a:tile tx="0" ty="0" sx="100000" sy="100000" flip="none" algn="tl"/>
          </a:blipFill>
          <a:ln w="57150">
            <a:solidFill>
              <a:schemeClr val="tx1"/>
            </a:solidFill>
          </a:ln>
          <a:scene3d>
            <a:camera prst="orthographicFront"/>
            <a:lightRig rig="soft" dir="t">
              <a:rot lat="0" lon="0" rev="17220000"/>
            </a:lightRig>
          </a:scene3d>
          <a:sp3d>
            <a:bevelT prst="angle"/>
          </a:sp3d>
        </p:spPr>
        <p:txBody>
          <a:bodyPr anchor="ctr">
            <a:normAutofit/>
            <a:scene3d>
              <a:camera prst="orthographicFront"/>
              <a:lightRig rig="soft" dir="t">
                <a:rot lat="0" lon="0" rev="17220000"/>
              </a:lightRig>
            </a:scene3d>
            <a:sp3d prstMaterial="softEdge">
              <a:bevelT w="38100" h="38100"/>
            </a:sp3d>
          </a:bodyPr>
          <a:lstStyle/>
          <a:p>
            <a:r>
              <a:rPr lang="en-US" dirty="0">
                <a:solidFill>
                  <a:schemeClr val="tx1"/>
                </a:solidFill>
              </a:rPr>
              <a:t>As the Gentiles</a:t>
            </a:r>
          </a:p>
        </p:txBody>
      </p:sp>
    </p:spTree>
    <p:extLst>
      <p:ext uri="{BB962C8B-B14F-4D97-AF65-F5344CB8AC3E}">
        <p14:creationId xmlns:p14="http://schemas.microsoft.com/office/powerpoint/2010/main" val="110652545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
            <a:ext cx="9198467" cy="6857999"/>
          </a:xfrm>
          <a:gradFill flip="none" rotWithShape="1">
            <a:gsLst>
              <a:gs pos="0">
                <a:srgbClr val="FF3399"/>
              </a:gs>
              <a:gs pos="25000">
                <a:srgbClr val="FF6633"/>
              </a:gs>
              <a:gs pos="50000">
                <a:srgbClr val="FFFF00"/>
              </a:gs>
              <a:gs pos="75000">
                <a:srgbClr val="01A78F"/>
              </a:gs>
              <a:gs pos="100000">
                <a:srgbClr val="3366FF"/>
              </a:gs>
            </a:gsLst>
            <a:path path="circle">
              <a:fillToRect l="100000" t="100000"/>
            </a:path>
            <a:tileRect r="-100000" b="-100000"/>
          </a:gradFill>
          <a:ln w="57150">
            <a:noFill/>
          </a:ln>
          <a:scene3d>
            <a:camera prst="orthographicFront"/>
            <a:lightRig rig="threePt" dir="t"/>
          </a:scene3d>
          <a:sp3d>
            <a:bevelT/>
          </a:sp3d>
        </p:spPr>
        <p:txBody>
          <a:bodyPr lIns="182880" tIns="182880">
            <a:normAutofit/>
          </a:bodyPr>
          <a:lstStyle/>
          <a:p>
            <a:pPr marL="1371600" indent="-1371600" algn="l">
              <a:spcBef>
                <a:spcPts val="0"/>
              </a:spcBef>
              <a:spcAft>
                <a:spcPts val="1800"/>
              </a:spcAft>
            </a:pPr>
            <a:r>
              <a:rPr lang="en-US" b="1" dirty="0">
                <a:solidFill>
                  <a:srgbClr val="0070C0"/>
                </a:solidFill>
              </a:rPr>
              <a:t>.</a:t>
            </a:r>
          </a:p>
        </p:txBody>
      </p:sp>
      <p:sp>
        <p:nvSpPr>
          <p:cNvPr id="4" name="Slide Number Placeholder 3"/>
          <p:cNvSpPr>
            <a:spLocks noGrp="1"/>
          </p:cNvSpPr>
          <p:nvPr>
            <p:ph type="sldNum" sz="quarter" idx="12"/>
          </p:nvPr>
        </p:nvSpPr>
        <p:spPr>
          <a:xfrm>
            <a:off x="8153396" y="6329588"/>
            <a:ext cx="762000" cy="365125"/>
          </a:xfrm>
        </p:spPr>
        <p:txBody>
          <a:bodyPr/>
          <a:lstStyle/>
          <a:p>
            <a:fld id="{9A7ECC3E-4170-412F-8B33-8063B7BB8A4D}" type="slidenum">
              <a:rPr lang="en-US" b="1" smtClean="0">
                <a:solidFill>
                  <a:schemeClr val="bg1"/>
                </a:solidFill>
              </a:rPr>
              <a:t>47</a:t>
            </a:fld>
            <a:endParaRPr lang="en-US" b="1" dirty="0">
              <a:solidFill>
                <a:schemeClr val="bg1"/>
              </a:solidFill>
            </a:endParaRPr>
          </a:p>
        </p:txBody>
      </p:sp>
      <p:sp>
        <p:nvSpPr>
          <p:cNvPr id="8" name="Sun 7"/>
          <p:cNvSpPr/>
          <p:nvPr/>
        </p:nvSpPr>
        <p:spPr>
          <a:xfrm>
            <a:off x="4103949" y="1524017"/>
            <a:ext cx="283028" cy="304800"/>
          </a:xfrm>
          <a:prstGeom prst="sun">
            <a:avLst/>
          </a:prstGeom>
          <a:solidFill>
            <a:srgbClr val="FF99FF"/>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n 13"/>
          <p:cNvSpPr/>
          <p:nvPr/>
        </p:nvSpPr>
        <p:spPr>
          <a:xfrm>
            <a:off x="2503786" y="4463123"/>
            <a:ext cx="283028" cy="304800"/>
          </a:xfrm>
          <a:prstGeom prst="sun">
            <a:avLst/>
          </a:prstGeom>
          <a:solidFill>
            <a:schemeClr val="accent6">
              <a:lumMod val="20000"/>
              <a:lumOff val="80000"/>
            </a:schemeClr>
          </a:solidFill>
          <a:ln>
            <a:solidFill>
              <a:srgbClr val="9900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un 14"/>
          <p:cNvSpPr/>
          <p:nvPr/>
        </p:nvSpPr>
        <p:spPr>
          <a:xfrm>
            <a:off x="3799134" y="1992087"/>
            <a:ext cx="283028" cy="304800"/>
          </a:xfrm>
          <a:prstGeom prst="sun">
            <a:avLst>
              <a:gd name="adj" fmla="val 24039"/>
            </a:avLst>
          </a:prstGeom>
          <a:solidFill>
            <a:schemeClr val="accent6">
              <a:lumMod val="20000"/>
              <a:lumOff val="80000"/>
            </a:schemeClr>
          </a:solidFill>
          <a:ln>
            <a:solidFill>
              <a:srgbClr val="9900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un 15"/>
          <p:cNvSpPr/>
          <p:nvPr/>
        </p:nvSpPr>
        <p:spPr>
          <a:xfrm>
            <a:off x="3222206" y="3222180"/>
            <a:ext cx="283028" cy="304800"/>
          </a:xfrm>
          <a:prstGeom prst="sun">
            <a:avLst/>
          </a:prstGeom>
          <a:solidFill>
            <a:srgbClr val="CCCCFF"/>
          </a:solidFill>
          <a:ln>
            <a:solidFill>
              <a:srgbClr val="0000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un 16"/>
          <p:cNvSpPr/>
          <p:nvPr/>
        </p:nvSpPr>
        <p:spPr>
          <a:xfrm>
            <a:off x="5029268" y="3069780"/>
            <a:ext cx="283028" cy="304800"/>
          </a:xfrm>
          <a:prstGeom prst="sun">
            <a:avLst/>
          </a:prstGeom>
          <a:solidFill>
            <a:srgbClr val="FF99FF"/>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un 19"/>
          <p:cNvSpPr/>
          <p:nvPr/>
        </p:nvSpPr>
        <p:spPr>
          <a:xfrm>
            <a:off x="4963946" y="2002981"/>
            <a:ext cx="380983" cy="304800"/>
          </a:xfrm>
          <a:prstGeom prst="sun">
            <a:avLst/>
          </a:prstGeom>
          <a:solidFill>
            <a:schemeClr val="accent6">
              <a:lumMod val="20000"/>
              <a:lumOff val="80000"/>
            </a:schemeClr>
          </a:solidFill>
          <a:ln>
            <a:solidFill>
              <a:srgbClr val="9900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654629" y="6063738"/>
            <a:ext cx="5812972" cy="584775"/>
          </a:xfrm>
          <a:prstGeom prst="rect">
            <a:avLst/>
          </a:prstGeom>
          <a:gradFill flip="none" rotWithShape="1">
            <a:gsLst>
              <a:gs pos="0">
                <a:srgbClr val="FF3399"/>
              </a:gs>
              <a:gs pos="37000">
                <a:srgbClr val="FF6633"/>
              </a:gs>
              <a:gs pos="57000">
                <a:srgbClr val="FFFF00"/>
              </a:gs>
              <a:gs pos="74000">
                <a:srgbClr val="01A78F"/>
              </a:gs>
              <a:gs pos="100000">
                <a:srgbClr val="3366FF"/>
              </a:gs>
            </a:gsLst>
            <a:lin ang="2700000" scaled="1"/>
            <a:tileRect/>
          </a:gradFill>
          <a:ln w="38100">
            <a:solidFill>
              <a:srgbClr val="9900CC"/>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spcBef>
                <a:spcPts val="0"/>
              </a:spcBef>
              <a:spcAft>
                <a:spcPts val="1200"/>
              </a:spcAft>
            </a:pPr>
            <a:r>
              <a:rPr lang="en-US" sz="3200" b="1" dirty="0">
                <a:solidFill>
                  <a:srgbClr val="FF0000"/>
                </a:solidFill>
              </a:rPr>
              <a:t>Pagan</a:t>
            </a:r>
            <a:r>
              <a:rPr lang="en-US" sz="3200" dirty="0">
                <a:solidFill>
                  <a:schemeClr val="bg1"/>
                </a:solidFill>
              </a:rPr>
              <a:t> </a:t>
            </a:r>
            <a:r>
              <a:rPr lang="en-US" sz="3200" b="1" dirty="0">
                <a:solidFill>
                  <a:srgbClr val="009900"/>
                </a:solidFill>
              </a:rPr>
              <a:t>Holiday </a:t>
            </a:r>
            <a:r>
              <a:rPr lang="en-US" sz="3200" b="1" dirty="0">
                <a:solidFill>
                  <a:srgbClr val="0000CC"/>
                </a:solidFill>
              </a:rPr>
              <a:t>- </a:t>
            </a:r>
            <a:r>
              <a:rPr lang="en-US" sz="3200" b="1" dirty="0">
                <a:solidFill>
                  <a:srgbClr val="FF9900"/>
                </a:solidFill>
                <a:effectLst>
                  <a:outerShdw blurRad="38100" dist="38100" dir="2700000" algn="tl">
                    <a:srgbClr val="000000">
                      <a:alpha val="43137"/>
                    </a:srgbClr>
                  </a:outerShdw>
                </a:effectLst>
              </a:rPr>
              <a:t>Christmas</a:t>
            </a:r>
            <a:r>
              <a:rPr lang="en-US" sz="3200" b="1" dirty="0">
                <a:solidFill>
                  <a:srgbClr val="FF0000"/>
                </a:solidFill>
                <a:effectLst>
                  <a:outerShdw blurRad="38100" dist="38100" dir="2700000" algn="tl">
                    <a:srgbClr val="000000">
                      <a:alpha val="43137"/>
                    </a:srgbClr>
                  </a:outerShdw>
                </a:effectLst>
              </a:rPr>
              <a:t>?</a:t>
            </a:r>
            <a:r>
              <a:rPr lang="en-US" sz="3200" b="1" dirty="0">
                <a:solidFill>
                  <a:srgbClr val="009900"/>
                </a:solidFill>
                <a:effectLst>
                  <a:outerShdw blurRad="38100" dist="38100" dir="2700000" algn="tl">
                    <a:srgbClr val="000000">
                      <a:alpha val="43137"/>
                    </a:srgbClr>
                  </a:outerShdw>
                </a:effectLst>
              </a:rPr>
              <a:t>?</a:t>
            </a:r>
            <a:r>
              <a:rPr lang="en-US" sz="3200" b="1" dirty="0">
                <a:solidFill>
                  <a:srgbClr val="FF9900"/>
                </a:solidFill>
                <a:effectLst>
                  <a:outerShdw blurRad="38100" dist="38100" dir="2700000" algn="tl">
                    <a:srgbClr val="000000">
                      <a:alpha val="43137"/>
                    </a:srgbClr>
                  </a:outerShdw>
                </a:effectLst>
              </a:rPr>
              <a:t>?  </a:t>
            </a:r>
          </a:p>
        </p:txBody>
      </p:sp>
      <p:sp>
        <p:nvSpPr>
          <p:cNvPr id="22" name="Sun 21"/>
          <p:cNvSpPr/>
          <p:nvPr/>
        </p:nvSpPr>
        <p:spPr>
          <a:xfrm>
            <a:off x="3516107" y="2569031"/>
            <a:ext cx="283028" cy="304800"/>
          </a:xfrm>
          <a:prstGeom prst="sun">
            <a:avLst/>
          </a:prstGeom>
          <a:solidFill>
            <a:schemeClr val="accent3">
              <a:lumMod val="20000"/>
              <a:lumOff val="80000"/>
            </a:schemeClr>
          </a:solidFill>
          <a:ln>
            <a:solidFill>
              <a:srgbClr val="0066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un 23"/>
          <p:cNvSpPr/>
          <p:nvPr/>
        </p:nvSpPr>
        <p:spPr>
          <a:xfrm>
            <a:off x="4784294" y="1534899"/>
            <a:ext cx="283028" cy="304800"/>
          </a:xfrm>
          <a:prstGeom prst="sun">
            <a:avLst/>
          </a:prstGeom>
          <a:solidFill>
            <a:srgbClr val="FF99FF"/>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un 24"/>
          <p:cNvSpPr/>
          <p:nvPr/>
        </p:nvSpPr>
        <p:spPr>
          <a:xfrm>
            <a:off x="2852106" y="3842656"/>
            <a:ext cx="283028" cy="304800"/>
          </a:xfrm>
          <a:prstGeom prst="sun">
            <a:avLst/>
          </a:prstGeom>
          <a:solidFill>
            <a:srgbClr val="FF99FF"/>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un 25"/>
          <p:cNvSpPr/>
          <p:nvPr/>
        </p:nvSpPr>
        <p:spPr>
          <a:xfrm>
            <a:off x="5878309" y="3853564"/>
            <a:ext cx="283028" cy="304800"/>
          </a:xfrm>
          <a:prstGeom prst="sun">
            <a:avLst/>
          </a:prstGeom>
          <a:solidFill>
            <a:srgbClr val="FF99FF"/>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un 26"/>
          <p:cNvSpPr/>
          <p:nvPr/>
        </p:nvSpPr>
        <p:spPr>
          <a:xfrm>
            <a:off x="3820905" y="3069780"/>
            <a:ext cx="283028" cy="304800"/>
          </a:xfrm>
          <a:prstGeom prst="sun">
            <a:avLst/>
          </a:prstGeom>
          <a:solidFill>
            <a:srgbClr val="FF99FF"/>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un 27"/>
          <p:cNvSpPr/>
          <p:nvPr/>
        </p:nvSpPr>
        <p:spPr>
          <a:xfrm>
            <a:off x="6161337" y="4463123"/>
            <a:ext cx="380983" cy="304800"/>
          </a:xfrm>
          <a:prstGeom prst="sun">
            <a:avLst/>
          </a:prstGeom>
          <a:solidFill>
            <a:schemeClr val="accent6">
              <a:lumMod val="20000"/>
              <a:lumOff val="80000"/>
            </a:schemeClr>
          </a:solidFill>
          <a:ln>
            <a:solidFill>
              <a:srgbClr val="9900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un 28"/>
          <p:cNvSpPr/>
          <p:nvPr/>
        </p:nvSpPr>
        <p:spPr>
          <a:xfrm>
            <a:off x="3548802" y="3635826"/>
            <a:ext cx="380983" cy="304800"/>
          </a:xfrm>
          <a:prstGeom prst="sun">
            <a:avLst/>
          </a:prstGeom>
          <a:solidFill>
            <a:schemeClr val="accent6">
              <a:lumMod val="20000"/>
              <a:lumOff val="80000"/>
            </a:schemeClr>
          </a:solidFill>
          <a:ln>
            <a:solidFill>
              <a:srgbClr val="9900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un 29"/>
          <p:cNvSpPr/>
          <p:nvPr/>
        </p:nvSpPr>
        <p:spPr>
          <a:xfrm>
            <a:off x="5192536" y="3635826"/>
            <a:ext cx="380983" cy="304800"/>
          </a:xfrm>
          <a:prstGeom prst="sun">
            <a:avLst/>
          </a:prstGeom>
          <a:solidFill>
            <a:schemeClr val="accent6">
              <a:lumMod val="20000"/>
              <a:lumOff val="80000"/>
            </a:schemeClr>
          </a:solidFill>
          <a:ln>
            <a:solidFill>
              <a:srgbClr val="9900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un 30"/>
          <p:cNvSpPr/>
          <p:nvPr/>
        </p:nvSpPr>
        <p:spPr>
          <a:xfrm>
            <a:off x="5263286" y="2569037"/>
            <a:ext cx="283028" cy="304800"/>
          </a:xfrm>
          <a:prstGeom prst="sun">
            <a:avLst/>
          </a:prstGeom>
          <a:solidFill>
            <a:schemeClr val="accent3">
              <a:lumMod val="20000"/>
              <a:lumOff val="80000"/>
            </a:schemeClr>
          </a:solidFill>
          <a:ln>
            <a:solidFill>
              <a:srgbClr val="0066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Sun 31"/>
          <p:cNvSpPr/>
          <p:nvPr/>
        </p:nvSpPr>
        <p:spPr>
          <a:xfrm>
            <a:off x="3233079" y="4604647"/>
            <a:ext cx="283028" cy="304800"/>
          </a:xfrm>
          <a:prstGeom prst="sun">
            <a:avLst/>
          </a:prstGeom>
          <a:solidFill>
            <a:schemeClr val="accent3">
              <a:lumMod val="20000"/>
              <a:lumOff val="80000"/>
            </a:schemeClr>
          </a:solidFill>
          <a:ln>
            <a:solidFill>
              <a:srgbClr val="0066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un 32"/>
          <p:cNvSpPr/>
          <p:nvPr/>
        </p:nvSpPr>
        <p:spPr>
          <a:xfrm>
            <a:off x="4419635" y="1915889"/>
            <a:ext cx="283028" cy="304800"/>
          </a:xfrm>
          <a:prstGeom prst="sun">
            <a:avLst/>
          </a:prstGeom>
          <a:solidFill>
            <a:schemeClr val="accent3">
              <a:lumMod val="20000"/>
              <a:lumOff val="80000"/>
            </a:schemeClr>
          </a:solidFill>
          <a:ln>
            <a:solidFill>
              <a:srgbClr val="0066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Sun 34"/>
          <p:cNvSpPr/>
          <p:nvPr/>
        </p:nvSpPr>
        <p:spPr>
          <a:xfrm>
            <a:off x="5459230" y="4582919"/>
            <a:ext cx="283028" cy="304800"/>
          </a:xfrm>
          <a:prstGeom prst="sun">
            <a:avLst/>
          </a:prstGeom>
          <a:solidFill>
            <a:schemeClr val="accent3">
              <a:lumMod val="20000"/>
              <a:lumOff val="80000"/>
            </a:schemeClr>
          </a:solidFill>
          <a:ln>
            <a:solidFill>
              <a:srgbClr val="0066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Sun 35"/>
          <p:cNvSpPr/>
          <p:nvPr/>
        </p:nvSpPr>
        <p:spPr>
          <a:xfrm>
            <a:off x="5573500" y="3222188"/>
            <a:ext cx="283028" cy="304800"/>
          </a:xfrm>
          <a:prstGeom prst="sun">
            <a:avLst/>
          </a:prstGeom>
          <a:solidFill>
            <a:srgbClr val="CCCCFF"/>
          </a:solidFill>
          <a:ln>
            <a:solidFill>
              <a:srgbClr val="0000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Sun 36"/>
          <p:cNvSpPr/>
          <p:nvPr/>
        </p:nvSpPr>
        <p:spPr>
          <a:xfrm>
            <a:off x="3995093" y="4593798"/>
            <a:ext cx="283028" cy="304800"/>
          </a:xfrm>
          <a:prstGeom prst="sun">
            <a:avLst/>
          </a:prstGeom>
          <a:solidFill>
            <a:srgbClr val="CCCCFF"/>
          </a:solidFill>
          <a:ln>
            <a:solidFill>
              <a:srgbClr val="0000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Sun 37"/>
          <p:cNvSpPr/>
          <p:nvPr/>
        </p:nvSpPr>
        <p:spPr>
          <a:xfrm>
            <a:off x="4789774" y="4593780"/>
            <a:ext cx="283028" cy="304800"/>
          </a:xfrm>
          <a:prstGeom prst="sun">
            <a:avLst/>
          </a:prstGeom>
          <a:solidFill>
            <a:srgbClr val="CCCCFF"/>
          </a:solidFill>
          <a:ln>
            <a:solidFill>
              <a:srgbClr val="0000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Sun 38"/>
          <p:cNvSpPr/>
          <p:nvPr/>
        </p:nvSpPr>
        <p:spPr>
          <a:xfrm>
            <a:off x="4071276" y="2449301"/>
            <a:ext cx="283028" cy="304800"/>
          </a:xfrm>
          <a:prstGeom prst="sun">
            <a:avLst/>
          </a:prstGeom>
          <a:solidFill>
            <a:srgbClr val="CCCCFF"/>
          </a:solidFill>
          <a:ln>
            <a:solidFill>
              <a:srgbClr val="0000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Sun 39"/>
          <p:cNvSpPr/>
          <p:nvPr/>
        </p:nvSpPr>
        <p:spPr>
          <a:xfrm>
            <a:off x="4724468" y="2460220"/>
            <a:ext cx="283028" cy="304800"/>
          </a:xfrm>
          <a:prstGeom prst="sun">
            <a:avLst/>
          </a:prstGeom>
          <a:solidFill>
            <a:srgbClr val="CCCCFF"/>
          </a:solidFill>
          <a:ln>
            <a:solidFill>
              <a:srgbClr val="0000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rot="5400000">
            <a:off x="3894383" y="5173444"/>
            <a:ext cx="1284511" cy="429988"/>
          </a:xfrm>
          <a:prstGeom prst="rect">
            <a:avLst/>
          </a:prstGeom>
          <a:blipFill>
            <a:blip r:embed="rId2"/>
            <a:tile tx="0" ty="0" sx="100000" sy="100000" flip="none" algn="tl"/>
          </a:blipFill>
          <a:ln w="57150">
            <a:solidFill>
              <a:srgbClr val="663300"/>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Sun 40"/>
          <p:cNvSpPr/>
          <p:nvPr/>
        </p:nvSpPr>
        <p:spPr>
          <a:xfrm>
            <a:off x="5551747" y="4136598"/>
            <a:ext cx="283028" cy="304800"/>
          </a:xfrm>
          <a:prstGeom prst="sun">
            <a:avLst/>
          </a:prstGeom>
          <a:solidFill>
            <a:srgbClr val="CCCCFF"/>
          </a:solidFill>
          <a:ln>
            <a:solidFill>
              <a:srgbClr val="0000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Sun 42"/>
          <p:cNvSpPr/>
          <p:nvPr/>
        </p:nvSpPr>
        <p:spPr>
          <a:xfrm>
            <a:off x="3287546" y="4136592"/>
            <a:ext cx="283028" cy="304800"/>
          </a:xfrm>
          <a:prstGeom prst="sun">
            <a:avLst/>
          </a:prstGeom>
          <a:solidFill>
            <a:srgbClr val="CCCCFF"/>
          </a:solidFill>
          <a:ln>
            <a:solidFill>
              <a:srgbClr val="0000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Sun 43"/>
          <p:cNvSpPr/>
          <p:nvPr/>
        </p:nvSpPr>
        <p:spPr>
          <a:xfrm>
            <a:off x="3973306" y="3962437"/>
            <a:ext cx="283028" cy="304800"/>
          </a:xfrm>
          <a:prstGeom prst="sun">
            <a:avLst/>
          </a:prstGeom>
          <a:solidFill>
            <a:srgbClr val="FF99FF"/>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Sun 45"/>
          <p:cNvSpPr/>
          <p:nvPr/>
        </p:nvSpPr>
        <p:spPr>
          <a:xfrm>
            <a:off x="4865974" y="3962437"/>
            <a:ext cx="283028" cy="304800"/>
          </a:xfrm>
          <a:prstGeom prst="sun">
            <a:avLst/>
          </a:prstGeom>
          <a:solidFill>
            <a:srgbClr val="FF99FF"/>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Sun 48"/>
          <p:cNvSpPr/>
          <p:nvPr/>
        </p:nvSpPr>
        <p:spPr>
          <a:xfrm>
            <a:off x="4419601" y="3526985"/>
            <a:ext cx="283028" cy="304800"/>
          </a:xfrm>
          <a:prstGeom prst="sun">
            <a:avLst/>
          </a:prstGeom>
          <a:solidFill>
            <a:schemeClr val="accent3">
              <a:lumMod val="20000"/>
              <a:lumOff val="80000"/>
            </a:schemeClr>
          </a:solidFill>
          <a:ln>
            <a:solidFill>
              <a:srgbClr val="0066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Sun 49"/>
          <p:cNvSpPr/>
          <p:nvPr/>
        </p:nvSpPr>
        <p:spPr>
          <a:xfrm>
            <a:off x="4419601" y="2917380"/>
            <a:ext cx="283028" cy="304800"/>
          </a:xfrm>
          <a:prstGeom prst="sun">
            <a:avLst/>
          </a:prstGeom>
          <a:solidFill>
            <a:schemeClr val="accent6">
              <a:lumMod val="20000"/>
              <a:lumOff val="80000"/>
            </a:schemeClr>
          </a:solidFill>
          <a:ln>
            <a:solidFill>
              <a:srgbClr val="9900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Sun 51"/>
          <p:cNvSpPr/>
          <p:nvPr/>
        </p:nvSpPr>
        <p:spPr>
          <a:xfrm>
            <a:off x="4419635" y="4278119"/>
            <a:ext cx="283028" cy="304800"/>
          </a:xfrm>
          <a:prstGeom prst="sun">
            <a:avLst/>
          </a:prstGeom>
          <a:solidFill>
            <a:schemeClr val="accent6">
              <a:lumMod val="20000"/>
              <a:lumOff val="80000"/>
            </a:schemeClr>
          </a:solidFill>
          <a:ln>
            <a:solidFill>
              <a:srgbClr val="9900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5-Point Star 4"/>
          <p:cNvSpPr/>
          <p:nvPr/>
        </p:nvSpPr>
        <p:spPr>
          <a:xfrm>
            <a:off x="4267220" y="805563"/>
            <a:ext cx="718496" cy="609580"/>
          </a:xfrm>
          <a:prstGeom prst="star5">
            <a:avLst/>
          </a:prstGeom>
          <a:solidFill>
            <a:srgbClr val="FFFF00"/>
          </a:solidFill>
          <a:ln w="57150">
            <a:solidFill>
              <a:srgbClr val="FF99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divot"/>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744717" y="5655316"/>
            <a:ext cx="364700" cy="375375"/>
          </a:xfrm>
          <a:prstGeom prst="rect">
            <a:avLst/>
          </a:prstGeom>
          <a:blipFill>
            <a:blip r:embed="rId3"/>
            <a:tile tx="0" ty="0" sx="100000" sy="100000" flip="none" algn="tl"/>
          </a:blipFill>
          <a:ln>
            <a:solidFill>
              <a:srgbClr val="0070C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4795225" y="4949102"/>
            <a:ext cx="468086" cy="500749"/>
          </a:xfrm>
          <a:prstGeom prst="ellipse">
            <a:avLst/>
          </a:prstGeom>
          <a:pattFill prst="plaid">
            <a:fgClr>
              <a:srgbClr val="FF0000"/>
            </a:fgClr>
            <a:bgClr>
              <a:srgbClr val="006600"/>
            </a:bgClr>
          </a:patt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519101" y="5562991"/>
            <a:ext cx="468086" cy="500749"/>
          </a:xfrm>
          <a:prstGeom prst="ellipse">
            <a:avLst/>
          </a:prstGeom>
          <a:blipFill>
            <a:blip r:embed="rId4"/>
            <a:tile tx="0" ty="0" sx="100000" sy="100000" flip="none" algn="tl"/>
          </a:blipFill>
          <a:ln>
            <a:solidFill>
              <a:srgbClr val="CC00FF"/>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3450790" y="5171489"/>
            <a:ext cx="468086" cy="500749"/>
          </a:xfrm>
          <a:prstGeom prst="ellipse">
            <a:avLst/>
          </a:prstGeom>
          <a:gradFill>
            <a:gsLst>
              <a:gs pos="0">
                <a:srgbClr val="FF3399"/>
              </a:gs>
              <a:gs pos="25000">
                <a:srgbClr val="FF6633"/>
              </a:gs>
              <a:gs pos="50000">
                <a:srgbClr val="FFFF00"/>
              </a:gs>
              <a:gs pos="75000">
                <a:srgbClr val="01A78F"/>
              </a:gs>
              <a:gs pos="100000">
                <a:srgbClr val="3366FF"/>
              </a:gs>
            </a:gsLst>
            <a:path path="circle">
              <a:fillToRect l="100000" t="100000"/>
            </a:path>
          </a:gradFill>
          <a:ln>
            <a:solidFill>
              <a:srgbClr val="FF006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936729" y="5476294"/>
            <a:ext cx="560599" cy="554398"/>
          </a:xfrm>
          <a:prstGeom prst="rect">
            <a:avLst/>
          </a:prstGeom>
          <a:blipFill>
            <a:blip r:embed="rId5"/>
            <a:tile tx="0" ty="0" sx="100000" sy="100000" flip="none" algn="tl"/>
          </a:blipFill>
          <a:ln>
            <a:solidFill>
              <a:srgbClr val="0070C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3962434" y="5389204"/>
            <a:ext cx="302077" cy="250375"/>
          </a:xfrm>
          <a:prstGeom prst="rect">
            <a:avLst/>
          </a:prstGeom>
          <a:pattFill prst="plaid">
            <a:fgClr>
              <a:srgbClr val="92D050"/>
            </a:fgClr>
            <a:bgClr>
              <a:srgbClr val="FF0066"/>
            </a:bgClr>
          </a:pattFill>
          <a:ln>
            <a:solidFill>
              <a:srgbClr val="00B05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rot="20272163">
            <a:off x="5682375" y="5048034"/>
            <a:ext cx="446262" cy="467699"/>
          </a:xfrm>
          <a:prstGeom prst="rect">
            <a:avLst/>
          </a:prstGeom>
          <a:gradFill flip="none" rotWithShape="1">
            <a:gsLst>
              <a:gs pos="0">
                <a:srgbClr val="CCCCFF"/>
              </a:gs>
              <a:gs pos="17999">
                <a:srgbClr val="99CCFF"/>
              </a:gs>
              <a:gs pos="36000">
                <a:srgbClr val="9966FF"/>
              </a:gs>
              <a:gs pos="61000">
                <a:srgbClr val="CC99FF"/>
              </a:gs>
              <a:gs pos="82001">
                <a:srgbClr val="99CCFF"/>
              </a:gs>
              <a:gs pos="100000">
                <a:srgbClr val="CCCCFF"/>
              </a:gs>
            </a:gsLst>
            <a:path path="circle">
              <a:fillToRect l="100000" t="100000"/>
            </a:path>
            <a:tileRect r="-100000" b="-100000"/>
          </a:gradFill>
          <a:ln>
            <a:solidFill>
              <a:srgbClr val="99663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Cube 60"/>
          <p:cNvSpPr/>
          <p:nvPr/>
        </p:nvSpPr>
        <p:spPr>
          <a:xfrm>
            <a:off x="2449291" y="5356546"/>
            <a:ext cx="685871" cy="704528"/>
          </a:xfrm>
          <a:prstGeom prst="cube">
            <a:avLst/>
          </a:prstGeom>
          <a:gradFill>
            <a:gsLst>
              <a:gs pos="0">
                <a:srgbClr val="FC9FCB"/>
              </a:gs>
              <a:gs pos="13000">
                <a:srgbClr val="F8B049"/>
              </a:gs>
              <a:gs pos="15000">
                <a:srgbClr val="F8B049"/>
              </a:gs>
              <a:gs pos="81000">
                <a:srgbClr val="FEE7F2"/>
              </a:gs>
              <a:gs pos="49000">
                <a:srgbClr val="F952A0"/>
              </a:gs>
              <a:gs pos="45000">
                <a:srgbClr val="C50849"/>
              </a:gs>
              <a:gs pos="82001">
                <a:srgbClr val="B43E85"/>
              </a:gs>
              <a:gs pos="100000">
                <a:srgbClr val="F8B049"/>
              </a:gs>
            </a:gsLst>
            <a:lin ang="5400000" scaled="0"/>
          </a:gradFill>
          <a:ln>
            <a:solidFill>
              <a:srgbClr val="CC00FF"/>
            </a:solidFill>
          </a:ln>
          <a:scene3d>
            <a:camera prst="obliqueTop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3015432" y="5541220"/>
            <a:ext cx="435371" cy="467700"/>
          </a:xfrm>
          <a:prstGeom prst="rect">
            <a:avLst/>
          </a:prstGeom>
          <a:pattFill prst="solidDmnd">
            <a:fgClr>
              <a:srgbClr val="CC66FF"/>
            </a:fgClr>
            <a:bgClr>
              <a:srgbClr val="CC00FF"/>
            </a:bgClr>
          </a:patt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Can 61"/>
          <p:cNvSpPr/>
          <p:nvPr/>
        </p:nvSpPr>
        <p:spPr>
          <a:xfrm>
            <a:off x="5987187" y="5461303"/>
            <a:ext cx="533400" cy="608076"/>
          </a:xfrm>
          <a:prstGeom prst="can">
            <a:avLst/>
          </a:prstGeom>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Cloud Callout 62"/>
          <p:cNvSpPr/>
          <p:nvPr/>
        </p:nvSpPr>
        <p:spPr>
          <a:xfrm>
            <a:off x="5753144" y="141514"/>
            <a:ext cx="3390856" cy="2307787"/>
          </a:xfrm>
          <a:prstGeom prst="cloudCallout">
            <a:avLst>
              <a:gd name="adj1" fmla="val -51544"/>
              <a:gd name="adj2" fmla="val 73779"/>
            </a:avLst>
          </a:prstGeom>
          <a:blipFill>
            <a:blip r:embed="rId6"/>
            <a:tile tx="0" ty="0" sx="100000" sy="100000" flip="none" algn="tl"/>
          </a:blip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1Right"/>
              <a:lightRig rig="threePt" dir="t"/>
            </a:scene3d>
            <a:sp3d extrusionH="57150">
              <a:bevelT w="38100" h="38100" prst="angle"/>
            </a:sp3d>
          </a:bodyPr>
          <a:lstStyle/>
          <a:p>
            <a:pPr algn="ctr"/>
            <a:r>
              <a:rPr lang="en-US" sz="4000" b="1" dirty="0">
                <a:ln>
                  <a:solidFill>
                    <a:srgbClr val="CC00FF"/>
                  </a:solidFill>
                </a:ln>
                <a:solidFill>
                  <a:srgbClr val="CC66FF"/>
                </a:solidFill>
              </a:rPr>
              <a:t>As the </a:t>
            </a:r>
          </a:p>
          <a:p>
            <a:pPr algn="ctr"/>
            <a:r>
              <a:rPr lang="en-US" sz="4000" b="1" dirty="0">
                <a:ln>
                  <a:solidFill>
                    <a:srgbClr val="CC00FF"/>
                  </a:solidFill>
                </a:ln>
                <a:solidFill>
                  <a:srgbClr val="CC66FF"/>
                </a:solidFill>
              </a:rPr>
              <a:t>Gentiles</a:t>
            </a:r>
          </a:p>
        </p:txBody>
      </p:sp>
      <p:sp>
        <p:nvSpPr>
          <p:cNvPr id="6" name="Cloud 5"/>
          <p:cNvSpPr/>
          <p:nvPr/>
        </p:nvSpPr>
        <p:spPr>
          <a:xfrm>
            <a:off x="195943" y="217710"/>
            <a:ext cx="3352859" cy="3211282"/>
          </a:xfrm>
          <a:prstGeom prst="cloud">
            <a:avLst/>
          </a:prstGeom>
          <a:solidFill>
            <a:srgbClr val="FFE1FF"/>
          </a:solidFill>
          <a:ln w="38100">
            <a:solidFill>
              <a:srgbClr val="FF3399"/>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3399"/>
                </a:solidFill>
              </a:rPr>
              <a:t>December 25 is the Birthday of the Pagan god, Tammuz.</a:t>
            </a:r>
          </a:p>
          <a:p>
            <a:pPr algn="ctr"/>
            <a:r>
              <a:rPr lang="en-US" sz="2000" b="1" dirty="0">
                <a:solidFill>
                  <a:srgbClr val="FF3399"/>
                </a:solidFill>
              </a:rPr>
              <a:t>So, when is </a:t>
            </a:r>
            <a:r>
              <a:rPr lang="en-US" sz="2000" b="1" dirty="0">
                <a:solidFill>
                  <a:srgbClr val="0000CC"/>
                </a:solidFill>
              </a:rPr>
              <a:t>Yahusha’s</a:t>
            </a:r>
            <a:r>
              <a:rPr lang="en-US" sz="2000" b="1" dirty="0">
                <a:solidFill>
                  <a:srgbClr val="FF3399"/>
                </a:solidFill>
              </a:rPr>
              <a:t> real birthday?? </a:t>
            </a:r>
          </a:p>
        </p:txBody>
      </p:sp>
    </p:spTree>
    <p:extLst>
      <p:ext uri="{BB962C8B-B14F-4D97-AF65-F5344CB8AC3E}">
        <p14:creationId xmlns:p14="http://schemas.microsoft.com/office/powerpoint/2010/main" val="357871941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iterate type="lt">
                                    <p:tmPct val="0"/>
                                  </p:iterate>
                                  <p:childTnLst>
                                    <p:set>
                                      <p:cBhvr>
                                        <p:cTn id="6" dur="1" fill="hold">
                                          <p:stCondLst>
                                            <p:cond delay="0"/>
                                          </p:stCondLst>
                                        </p:cTn>
                                        <p:tgtEl>
                                          <p:spTgt spid="21"/>
                                        </p:tgtEl>
                                        <p:attrNameLst>
                                          <p:attrName>style.visibility</p:attrName>
                                        </p:attrNameLst>
                                      </p:cBhvr>
                                      <p:to>
                                        <p:strVal val="visible"/>
                                      </p:to>
                                    </p:set>
                                    <p:animEffect transition="in" filter="wipe(down)">
                                      <p:cBhvr>
                                        <p:cTn id="7" dur="580">
                                          <p:stCondLst>
                                            <p:cond delay="0"/>
                                          </p:stCondLst>
                                        </p:cTn>
                                        <p:tgtEl>
                                          <p:spTgt spid="21"/>
                                        </p:tgtEl>
                                      </p:cBhvr>
                                    </p:animEffect>
                                    <p:anim calcmode="lin" valueType="num">
                                      <p:cBhvr>
                                        <p:cTn id="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3" dur="26">
                                          <p:stCondLst>
                                            <p:cond delay="650"/>
                                          </p:stCondLst>
                                        </p:cTn>
                                        <p:tgtEl>
                                          <p:spTgt spid="21"/>
                                        </p:tgtEl>
                                      </p:cBhvr>
                                      <p:to x="100000" y="60000"/>
                                    </p:animScale>
                                    <p:animScale>
                                      <p:cBhvr>
                                        <p:cTn id="14" dur="166" decel="50000">
                                          <p:stCondLst>
                                            <p:cond delay="676"/>
                                          </p:stCondLst>
                                        </p:cTn>
                                        <p:tgtEl>
                                          <p:spTgt spid="21"/>
                                        </p:tgtEl>
                                      </p:cBhvr>
                                      <p:to x="100000" y="100000"/>
                                    </p:animScale>
                                    <p:animScale>
                                      <p:cBhvr>
                                        <p:cTn id="15" dur="26">
                                          <p:stCondLst>
                                            <p:cond delay="1312"/>
                                          </p:stCondLst>
                                        </p:cTn>
                                        <p:tgtEl>
                                          <p:spTgt spid="21"/>
                                        </p:tgtEl>
                                      </p:cBhvr>
                                      <p:to x="100000" y="80000"/>
                                    </p:animScale>
                                    <p:animScale>
                                      <p:cBhvr>
                                        <p:cTn id="16" dur="166" decel="50000">
                                          <p:stCondLst>
                                            <p:cond delay="1338"/>
                                          </p:stCondLst>
                                        </p:cTn>
                                        <p:tgtEl>
                                          <p:spTgt spid="21"/>
                                        </p:tgtEl>
                                      </p:cBhvr>
                                      <p:to x="100000" y="100000"/>
                                    </p:animScale>
                                    <p:animScale>
                                      <p:cBhvr>
                                        <p:cTn id="17" dur="26">
                                          <p:stCondLst>
                                            <p:cond delay="1642"/>
                                          </p:stCondLst>
                                        </p:cTn>
                                        <p:tgtEl>
                                          <p:spTgt spid="21"/>
                                        </p:tgtEl>
                                      </p:cBhvr>
                                      <p:to x="100000" y="90000"/>
                                    </p:animScale>
                                    <p:animScale>
                                      <p:cBhvr>
                                        <p:cTn id="18" dur="166" decel="50000">
                                          <p:stCondLst>
                                            <p:cond delay="1668"/>
                                          </p:stCondLst>
                                        </p:cTn>
                                        <p:tgtEl>
                                          <p:spTgt spid="21"/>
                                        </p:tgtEl>
                                      </p:cBhvr>
                                      <p:to x="100000" y="100000"/>
                                    </p:animScale>
                                    <p:animScale>
                                      <p:cBhvr>
                                        <p:cTn id="19" dur="26">
                                          <p:stCondLst>
                                            <p:cond delay="1808"/>
                                          </p:stCondLst>
                                        </p:cTn>
                                        <p:tgtEl>
                                          <p:spTgt spid="21"/>
                                        </p:tgtEl>
                                      </p:cBhvr>
                                      <p:to x="100000" y="95000"/>
                                    </p:animScale>
                                    <p:animScale>
                                      <p:cBhvr>
                                        <p:cTn id="20" dur="166" decel="50000">
                                          <p:stCondLst>
                                            <p:cond delay="1834"/>
                                          </p:stCondLst>
                                        </p:cTn>
                                        <p:tgtEl>
                                          <p:spTgt spid="21"/>
                                        </p:tgtEl>
                                      </p:cBhvr>
                                      <p:to x="100000" y="100000"/>
                                    </p:animScale>
                                  </p:childTnLst>
                                </p:cTn>
                              </p:par>
                            </p:childTnLst>
                          </p:cTn>
                        </p:par>
                        <p:par>
                          <p:cTn id="21" fill="hold">
                            <p:stCondLst>
                              <p:cond delay="2000"/>
                            </p:stCondLst>
                            <p:childTnLst>
                              <p:par>
                                <p:cTn id="22" presetID="34" presetClass="emph" presetSubtype="0" fill="hold" grpId="1" nodeType="afterEffect">
                                  <p:stCondLst>
                                    <p:cond delay="0"/>
                                  </p:stCondLst>
                                  <p:iterate type="lt">
                                    <p:tmPct val="10000"/>
                                  </p:iterate>
                                  <p:childTnLst>
                                    <p:animMotion origin="layout" path="M 0.0 0.0 L 0.0 -0.07213" pathEditMode="relative" ptsTypes="">
                                      <p:cBhvr>
                                        <p:cTn id="23" dur="500" accel="50000" decel="50000" autoRev="1" fill="hold">
                                          <p:stCondLst>
                                            <p:cond delay="0"/>
                                          </p:stCondLst>
                                        </p:cTn>
                                        <p:tgtEl>
                                          <p:spTgt spid="21"/>
                                        </p:tgtEl>
                                        <p:attrNameLst>
                                          <p:attrName>ppt_x</p:attrName>
                                          <p:attrName>ppt_y</p:attrName>
                                        </p:attrNameLst>
                                      </p:cBhvr>
                                    </p:animMotion>
                                    <p:animRot by="1500000">
                                      <p:cBhvr>
                                        <p:cTn id="24" dur="250" fill="hold">
                                          <p:stCondLst>
                                            <p:cond delay="0"/>
                                          </p:stCondLst>
                                        </p:cTn>
                                        <p:tgtEl>
                                          <p:spTgt spid="21"/>
                                        </p:tgtEl>
                                        <p:attrNameLst>
                                          <p:attrName>r</p:attrName>
                                        </p:attrNameLst>
                                      </p:cBhvr>
                                    </p:animRot>
                                    <p:animRot by="-1500000">
                                      <p:cBhvr>
                                        <p:cTn id="25" dur="250" fill="hold">
                                          <p:stCondLst>
                                            <p:cond delay="250"/>
                                          </p:stCondLst>
                                        </p:cTn>
                                        <p:tgtEl>
                                          <p:spTgt spid="21"/>
                                        </p:tgtEl>
                                        <p:attrNameLst>
                                          <p:attrName>r</p:attrName>
                                        </p:attrNameLst>
                                      </p:cBhvr>
                                    </p:animRot>
                                    <p:animRot by="-1500000">
                                      <p:cBhvr>
                                        <p:cTn id="26" dur="250" fill="hold">
                                          <p:stCondLst>
                                            <p:cond delay="500"/>
                                          </p:stCondLst>
                                        </p:cTn>
                                        <p:tgtEl>
                                          <p:spTgt spid="21"/>
                                        </p:tgtEl>
                                        <p:attrNameLst>
                                          <p:attrName>r</p:attrName>
                                        </p:attrNameLst>
                                      </p:cBhvr>
                                    </p:animRot>
                                    <p:animRot by="1500000">
                                      <p:cBhvr>
                                        <p:cTn id="27" dur="250" fill="hold">
                                          <p:stCondLst>
                                            <p:cond delay="750"/>
                                          </p:stCondLst>
                                        </p:cTn>
                                        <p:tgtEl>
                                          <p:spTgt spid="21"/>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35" presetClass="emph" presetSubtype="0" repeatCount="indefinite" fill="hold" grpId="0" nodeType="clickEffect">
                                  <p:stCondLst>
                                    <p:cond delay="0"/>
                                  </p:stCondLst>
                                  <p:childTnLst>
                                    <p:anim calcmode="discrete" valueType="str">
                                      <p:cBhvr>
                                        <p:cTn id="31" dur="2000" fill="hold"/>
                                        <p:tgtEl>
                                          <p:spTgt spid="5"/>
                                        </p:tgtEl>
                                        <p:attrNameLst>
                                          <p:attrName>style.visibility</p:attrName>
                                        </p:attrNameLst>
                                      </p:cBhvr>
                                      <p:tavLst>
                                        <p:tav tm="0">
                                          <p:val>
                                            <p:strVal val="hidden"/>
                                          </p:val>
                                        </p:tav>
                                        <p:tav tm="50000">
                                          <p:val>
                                            <p:strVal val="visible"/>
                                          </p:val>
                                        </p:tav>
                                      </p:tavLst>
                                    </p:anim>
                                  </p:childTnLst>
                                </p:cTn>
                              </p:par>
                              <p:par>
                                <p:cTn id="32" presetID="35" presetClass="emph" presetSubtype="0" repeatCount="indefinite" fill="hold" grpId="0" nodeType="withEffect">
                                  <p:stCondLst>
                                    <p:cond delay="0"/>
                                  </p:stCondLst>
                                  <p:childTnLst>
                                    <p:anim calcmode="discrete" valueType="str">
                                      <p:cBhvr>
                                        <p:cTn id="33" dur="1000" fill="hold"/>
                                        <p:tgtEl>
                                          <p:spTgt spid="8"/>
                                        </p:tgtEl>
                                        <p:attrNameLst>
                                          <p:attrName>style.visibility</p:attrName>
                                        </p:attrNameLst>
                                      </p:cBhvr>
                                      <p:tavLst>
                                        <p:tav tm="0">
                                          <p:val>
                                            <p:strVal val="hidden"/>
                                          </p:val>
                                        </p:tav>
                                        <p:tav tm="50000">
                                          <p:val>
                                            <p:strVal val="visible"/>
                                          </p:val>
                                        </p:tav>
                                      </p:tavLst>
                                    </p:anim>
                                  </p:childTnLst>
                                </p:cTn>
                              </p:par>
                              <p:par>
                                <p:cTn id="34" presetID="35" presetClass="emph" presetSubtype="0" repeatCount="indefinite" fill="hold" grpId="0" nodeType="withEffect">
                                  <p:stCondLst>
                                    <p:cond delay="0"/>
                                  </p:stCondLst>
                                  <p:childTnLst>
                                    <p:anim calcmode="discrete" valueType="str">
                                      <p:cBhvr>
                                        <p:cTn id="35" dur="1000" fill="hold"/>
                                        <p:tgtEl>
                                          <p:spTgt spid="24"/>
                                        </p:tgtEl>
                                        <p:attrNameLst>
                                          <p:attrName>style.visibility</p:attrName>
                                        </p:attrNameLst>
                                      </p:cBhvr>
                                      <p:tavLst>
                                        <p:tav tm="0">
                                          <p:val>
                                            <p:strVal val="hidden"/>
                                          </p:val>
                                        </p:tav>
                                        <p:tav tm="50000">
                                          <p:val>
                                            <p:strVal val="visible"/>
                                          </p:val>
                                        </p:tav>
                                      </p:tavLst>
                                    </p:anim>
                                  </p:childTnLst>
                                </p:cTn>
                              </p:par>
                              <p:par>
                                <p:cTn id="36" presetID="35" presetClass="emph" presetSubtype="0" repeatCount="indefinite" fill="hold" grpId="0" nodeType="withEffect">
                                  <p:stCondLst>
                                    <p:cond delay="0"/>
                                  </p:stCondLst>
                                  <p:childTnLst>
                                    <p:anim calcmode="discrete" valueType="str">
                                      <p:cBhvr>
                                        <p:cTn id="37" dur="1000" fill="hold"/>
                                        <p:tgtEl>
                                          <p:spTgt spid="33"/>
                                        </p:tgtEl>
                                        <p:attrNameLst>
                                          <p:attrName>style.visibility</p:attrName>
                                        </p:attrNameLst>
                                      </p:cBhvr>
                                      <p:tavLst>
                                        <p:tav tm="0">
                                          <p:val>
                                            <p:strVal val="hidden"/>
                                          </p:val>
                                        </p:tav>
                                        <p:tav tm="50000">
                                          <p:val>
                                            <p:strVal val="visible"/>
                                          </p:val>
                                        </p:tav>
                                      </p:tavLst>
                                    </p:anim>
                                  </p:childTnLst>
                                </p:cTn>
                              </p:par>
                              <p:par>
                                <p:cTn id="38" presetID="35" presetClass="emph" presetSubtype="0" repeatCount="indefinite" fill="hold" grpId="0" nodeType="withEffect">
                                  <p:stCondLst>
                                    <p:cond delay="0"/>
                                  </p:stCondLst>
                                  <p:childTnLst>
                                    <p:anim calcmode="discrete" valueType="str">
                                      <p:cBhvr>
                                        <p:cTn id="39" dur="2000" fill="hold"/>
                                        <p:tgtEl>
                                          <p:spTgt spid="20"/>
                                        </p:tgtEl>
                                        <p:attrNameLst>
                                          <p:attrName>style.visibility</p:attrName>
                                        </p:attrNameLst>
                                      </p:cBhvr>
                                      <p:tavLst>
                                        <p:tav tm="0">
                                          <p:val>
                                            <p:strVal val="hidden"/>
                                          </p:val>
                                        </p:tav>
                                        <p:tav tm="50000">
                                          <p:val>
                                            <p:strVal val="visible"/>
                                          </p:val>
                                        </p:tav>
                                      </p:tavLst>
                                    </p:anim>
                                  </p:childTnLst>
                                </p:cTn>
                              </p:par>
                              <p:par>
                                <p:cTn id="40" presetID="35" presetClass="emph" presetSubtype="0" repeatCount="indefinite" fill="hold" grpId="0" nodeType="withEffect">
                                  <p:stCondLst>
                                    <p:cond delay="0"/>
                                  </p:stCondLst>
                                  <p:childTnLst>
                                    <p:anim calcmode="discrete" valueType="str">
                                      <p:cBhvr>
                                        <p:cTn id="41" dur="2000" fill="hold"/>
                                        <p:tgtEl>
                                          <p:spTgt spid="15"/>
                                        </p:tgtEl>
                                        <p:attrNameLst>
                                          <p:attrName>style.visibility</p:attrName>
                                        </p:attrNameLst>
                                      </p:cBhvr>
                                      <p:tavLst>
                                        <p:tav tm="0">
                                          <p:val>
                                            <p:strVal val="hidden"/>
                                          </p:val>
                                        </p:tav>
                                        <p:tav tm="50000">
                                          <p:val>
                                            <p:strVal val="visible"/>
                                          </p:val>
                                        </p:tav>
                                      </p:tavLst>
                                    </p:anim>
                                  </p:childTnLst>
                                </p:cTn>
                              </p:par>
                              <p:par>
                                <p:cTn id="42" presetID="35" presetClass="emph" presetSubtype="0" repeatCount="indefinite" fill="hold" grpId="0" nodeType="withEffect">
                                  <p:stCondLst>
                                    <p:cond delay="0"/>
                                  </p:stCondLst>
                                  <p:childTnLst>
                                    <p:anim calcmode="discrete" valueType="str">
                                      <p:cBhvr>
                                        <p:cTn id="43" dur="1000" fill="hold"/>
                                        <p:tgtEl>
                                          <p:spTgt spid="22"/>
                                        </p:tgtEl>
                                        <p:attrNameLst>
                                          <p:attrName>style.visibility</p:attrName>
                                        </p:attrNameLst>
                                      </p:cBhvr>
                                      <p:tavLst>
                                        <p:tav tm="0">
                                          <p:val>
                                            <p:strVal val="hidden"/>
                                          </p:val>
                                        </p:tav>
                                        <p:tav tm="50000">
                                          <p:val>
                                            <p:strVal val="visible"/>
                                          </p:val>
                                        </p:tav>
                                      </p:tavLst>
                                    </p:anim>
                                  </p:childTnLst>
                                </p:cTn>
                              </p:par>
                              <p:par>
                                <p:cTn id="44" presetID="35" presetClass="emph" presetSubtype="0" repeatCount="indefinite" fill="hold" grpId="0" nodeType="withEffect">
                                  <p:stCondLst>
                                    <p:cond delay="0"/>
                                  </p:stCondLst>
                                  <p:childTnLst>
                                    <p:anim calcmode="discrete" valueType="str">
                                      <p:cBhvr>
                                        <p:cTn id="45" dur="1000" fill="hold"/>
                                        <p:tgtEl>
                                          <p:spTgt spid="39"/>
                                        </p:tgtEl>
                                        <p:attrNameLst>
                                          <p:attrName>style.visibility</p:attrName>
                                        </p:attrNameLst>
                                      </p:cBhvr>
                                      <p:tavLst>
                                        <p:tav tm="0">
                                          <p:val>
                                            <p:strVal val="hidden"/>
                                          </p:val>
                                        </p:tav>
                                        <p:tav tm="50000">
                                          <p:val>
                                            <p:strVal val="visible"/>
                                          </p:val>
                                        </p:tav>
                                      </p:tavLst>
                                    </p:anim>
                                  </p:childTnLst>
                                </p:cTn>
                              </p:par>
                              <p:par>
                                <p:cTn id="46" presetID="35" presetClass="emph" presetSubtype="0" repeatCount="indefinite" fill="hold" grpId="0" nodeType="withEffect">
                                  <p:stCondLst>
                                    <p:cond delay="0"/>
                                  </p:stCondLst>
                                  <p:childTnLst>
                                    <p:anim calcmode="discrete" valueType="str">
                                      <p:cBhvr>
                                        <p:cTn id="47" dur="1000" fill="hold"/>
                                        <p:tgtEl>
                                          <p:spTgt spid="40"/>
                                        </p:tgtEl>
                                        <p:attrNameLst>
                                          <p:attrName>style.visibility</p:attrName>
                                        </p:attrNameLst>
                                      </p:cBhvr>
                                      <p:tavLst>
                                        <p:tav tm="0">
                                          <p:val>
                                            <p:strVal val="hidden"/>
                                          </p:val>
                                        </p:tav>
                                        <p:tav tm="50000">
                                          <p:val>
                                            <p:strVal val="visible"/>
                                          </p:val>
                                        </p:tav>
                                      </p:tavLst>
                                    </p:anim>
                                  </p:childTnLst>
                                </p:cTn>
                              </p:par>
                              <p:par>
                                <p:cTn id="48" presetID="35" presetClass="emph" presetSubtype="0" repeatCount="indefinite" fill="hold" grpId="0" nodeType="withEffect">
                                  <p:stCondLst>
                                    <p:cond delay="0"/>
                                  </p:stCondLst>
                                  <p:childTnLst>
                                    <p:anim calcmode="discrete" valueType="str">
                                      <p:cBhvr>
                                        <p:cTn id="49" dur="1000" fill="hold"/>
                                        <p:tgtEl>
                                          <p:spTgt spid="31"/>
                                        </p:tgtEl>
                                        <p:attrNameLst>
                                          <p:attrName>style.visibility</p:attrName>
                                        </p:attrNameLst>
                                      </p:cBhvr>
                                      <p:tavLst>
                                        <p:tav tm="0">
                                          <p:val>
                                            <p:strVal val="hidden"/>
                                          </p:val>
                                        </p:tav>
                                        <p:tav tm="50000">
                                          <p:val>
                                            <p:strVal val="visible"/>
                                          </p:val>
                                        </p:tav>
                                      </p:tavLst>
                                    </p:anim>
                                  </p:childTnLst>
                                </p:cTn>
                              </p:par>
                              <p:par>
                                <p:cTn id="50" presetID="35" presetClass="emph" presetSubtype="0" repeatCount="indefinite" fill="hold" grpId="0" nodeType="withEffect">
                                  <p:stCondLst>
                                    <p:cond delay="0"/>
                                  </p:stCondLst>
                                  <p:childTnLst>
                                    <p:anim calcmode="discrete" valueType="str">
                                      <p:cBhvr>
                                        <p:cTn id="51" dur="2000" fill="hold"/>
                                        <p:tgtEl>
                                          <p:spTgt spid="16"/>
                                        </p:tgtEl>
                                        <p:attrNameLst>
                                          <p:attrName>style.visibility</p:attrName>
                                        </p:attrNameLst>
                                      </p:cBhvr>
                                      <p:tavLst>
                                        <p:tav tm="0">
                                          <p:val>
                                            <p:strVal val="hidden"/>
                                          </p:val>
                                        </p:tav>
                                        <p:tav tm="50000">
                                          <p:val>
                                            <p:strVal val="visible"/>
                                          </p:val>
                                        </p:tav>
                                      </p:tavLst>
                                    </p:anim>
                                  </p:childTnLst>
                                </p:cTn>
                              </p:par>
                              <p:par>
                                <p:cTn id="52" presetID="35" presetClass="emph" presetSubtype="0" repeatCount="indefinite" fill="hold" grpId="0" nodeType="withEffect">
                                  <p:stCondLst>
                                    <p:cond delay="0"/>
                                  </p:stCondLst>
                                  <p:childTnLst>
                                    <p:anim calcmode="discrete" valueType="str">
                                      <p:cBhvr>
                                        <p:cTn id="53" dur="1000" fill="hold"/>
                                        <p:tgtEl>
                                          <p:spTgt spid="27"/>
                                        </p:tgtEl>
                                        <p:attrNameLst>
                                          <p:attrName>style.visibility</p:attrName>
                                        </p:attrNameLst>
                                      </p:cBhvr>
                                      <p:tavLst>
                                        <p:tav tm="0">
                                          <p:val>
                                            <p:strVal val="hidden"/>
                                          </p:val>
                                        </p:tav>
                                        <p:tav tm="50000">
                                          <p:val>
                                            <p:strVal val="visible"/>
                                          </p:val>
                                        </p:tav>
                                      </p:tavLst>
                                    </p:anim>
                                  </p:childTnLst>
                                </p:cTn>
                              </p:par>
                              <p:par>
                                <p:cTn id="54" presetID="35" presetClass="emph" presetSubtype="0" repeatCount="indefinite" fill="hold" grpId="0" nodeType="withEffect">
                                  <p:stCondLst>
                                    <p:cond delay="0"/>
                                  </p:stCondLst>
                                  <p:childTnLst>
                                    <p:anim calcmode="discrete" valueType="str">
                                      <p:cBhvr>
                                        <p:cTn id="55" dur="2000" fill="hold"/>
                                        <p:tgtEl>
                                          <p:spTgt spid="50"/>
                                        </p:tgtEl>
                                        <p:attrNameLst>
                                          <p:attrName>style.visibility</p:attrName>
                                        </p:attrNameLst>
                                      </p:cBhvr>
                                      <p:tavLst>
                                        <p:tav tm="0">
                                          <p:val>
                                            <p:strVal val="hidden"/>
                                          </p:val>
                                        </p:tav>
                                        <p:tav tm="50000">
                                          <p:val>
                                            <p:strVal val="visible"/>
                                          </p:val>
                                        </p:tav>
                                      </p:tavLst>
                                    </p:anim>
                                  </p:childTnLst>
                                </p:cTn>
                              </p:par>
                              <p:par>
                                <p:cTn id="56" presetID="35" presetClass="emph" presetSubtype="0" repeatCount="indefinite" fill="hold" grpId="0" nodeType="withEffect">
                                  <p:stCondLst>
                                    <p:cond delay="0"/>
                                  </p:stCondLst>
                                  <p:childTnLst>
                                    <p:anim calcmode="discrete" valueType="str">
                                      <p:cBhvr>
                                        <p:cTn id="57" dur="1000" fill="hold"/>
                                        <p:tgtEl>
                                          <p:spTgt spid="17"/>
                                        </p:tgtEl>
                                        <p:attrNameLst>
                                          <p:attrName>style.visibility</p:attrName>
                                        </p:attrNameLst>
                                      </p:cBhvr>
                                      <p:tavLst>
                                        <p:tav tm="0">
                                          <p:val>
                                            <p:strVal val="hidden"/>
                                          </p:val>
                                        </p:tav>
                                        <p:tav tm="50000">
                                          <p:val>
                                            <p:strVal val="visible"/>
                                          </p:val>
                                        </p:tav>
                                      </p:tavLst>
                                    </p:anim>
                                  </p:childTnLst>
                                </p:cTn>
                              </p:par>
                              <p:par>
                                <p:cTn id="58" presetID="35" presetClass="emph" presetSubtype="0" repeatCount="indefinite" fill="hold" grpId="0" nodeType="withEffect">
                                  <p:stCondLst>
                                    <p:cond delay="0"/>
                                  </p:stCondLst>
                                  <p:childTnLst>
                                    <p:anim calcmode="discrete" valueType="str">
                                      <p:cBhvr>
                                        <p:cTn id="59" dur="2000" fill="hold"/>
                                        <p:tgtEl>
                                          <p:spTgt spid="36"/>
                                        </p:tgtEl>
                                        <p:attrNameLst>
                                          <p:attrName>style.visibility</p:attrName>
                                        </p:attrNameLst>
                                      </p:cBhvr>
                                      <p:tavLst>
                                        <p:tav tm="0">
                                          <p:val>
                                            <p:strVal val="hidden"/>
                                          </p:val>
                                        </p:tav>
                                        <p:tav tm="50000">
                                          <p:val>
                                            <p:strVal val="visible"/>
                                          </p:val>
                                        </p:tav>
                                      </p:tavLst>
                                    </p:anim>
                                  </p:childTnLst>
                                </p:cTn>
                              </p:par>
                              <p:par>
                                <p:cTn id="60" presetID="35" presetClass="emph" presetSubtype="0" repeatCount="indefinite" fill="hold" grpId="0" nodeType="withEffect">
                                  <p:stCondLst>
                                    <p:cond delay="0"/>
                                  </p:stCondLst>
                                  <p:childTnLst>
                                    <p:anim calcmode="discrete" valueType="str">
                                      <p:cBhvr>
                                        <p:cTn id="61" dur="1000" fill="hold"/>
                                        <p:tgtEl>
                                          <p:spTgt spid="25"/>
                                        </p:tgtEl>
                                        <p:attrNameLst>
                                          <p:attrName>style.visibility</p:attrName>
                                        </p:attrNameLst>
                                      </p:cBhvr>
                                      <p:tavLst>
                                        <p:tav tm="0">
                                          <p:val>
                                            <p:strVal val="hidden"/>
                                          </p:val>
                                        </p:tav>
                                        <p:tav tm="50000">
                                          <p:val>
                                            <p:strVal val="visible"/>
                                          </p:val>
                                        </p:tav>
                                      </p:tavLst>
                                    </p:anim>
                                  </p:childTnLst>
                                </p:cTn>
                              </p:par>
                              <p:par>
                                <p:cTn id="62" presetID="35" presetClass="emph" presetSubtype="0" repeatCount="indefinite" fill="hold" grpId="0" nodeType="withEffect">
                                  <p:stCondLst>
                                    <p:cond delay="0"/>
                                  </p:stCondLst>
                                  <p:childTnLst>
                                    <p:anim calcmode="discrete" valueType="str">
                                      <p:cBhvr>
                                        <p:cTn id="63" dur="1000" fill="hold"/>
                                        <p:tgtEl>
                                          <p:spTgt spid="29"/>
                                        </p:tgtEl>
                                        <p:attrNameLst>
                                          <p:attrName>style.visibility</p:attrName>
                                        </p:attrNameLst>
                                      </p:cBhvr>
                                      <p:tavLst>
                                        <p:tav tm="0">
                                          <p:val>
                                            <p:strVal val="hidden"/>
                                          </p:val>
                                        </p:tav>
                                        <p:tav tm="50000">
                                          <p:val>
                                            <p:strVal val="visible"/>
                                          </p:val>
                                        </p:tav>
                                      </p:tavLst>
                                    </p:anim>
                                  </p:childTnLst>
                                </p:cTn>
                              </p:par>
                              <p:par>
                                <p:cTn id="64" presetID="35" presetClass="emph" presetSubtype="0" repeatCount="indefinite" fill="hold" grpId="0" nodeType="withEffect">
                                  <p:stCondLst>
                                    <p:cond delay="0"/>
                                  </p:stCondLst>
                                  <p:endCondLst>
                                    <p:cond evt="onNext" delay="0">
                                      <p:tgtEl>
                                        <p:sldTgt/>
                                      </p:tgtEl>
                                    </p:cond>
                                  </p:endCondLst>
                                  <p:childTnLst>
                                    <p:anim calcmode="discrete" valueType="str">
                                      <p:cBhvr>
                                        <p:cTn id="65" dur="2000" fill="hold"/>
                                        <p:tgtEl>
                                          <p:spTgt spid="49"/>
                                        </p:tgtEl>
                                        <p:attrNameLst>
                                          <p:attrName>style.visibility</p:attrName>
                                        </p:attrNameLst>
                                      </p:cBhvr>
                                      <p:tavLst>
                                        <p:tav tm="0">
                                          <p:val>
                                            <p:strVal val="hidden"/>
                                          </p:val>
                                        </p:tav>
                                        <p:tav tm="50000">
                                          <p:val>
                                            <p:strVal val="visible"/>
                                          </p:val>
                                        </p:tav>
                                      </p:tavLst>
                                    </p:anim>
                                  </p:childTnLst>
                                </p:cTn>
                              </p:par>
                              <p:par>
                                <p:cTn id="66" presetID="35" presetClass="emph" presetSubtype="0" repeatCount="indefinite" fill="hold" grpId="0" nodeType="withEffect">
                                  <p:stCondLst>
                                    <p:cond delay="0"/>
                                  </p:stCondLst>
                                  <p:childTnLst>
                                    <p:anim calcmode="discrete" valueType="str">
                                      <p:cBhvr>
                                        <p:cTn id="67" dur="1000" fill="hold"/>
                                        <p:tgtEl>
                                          <p:spTgt spid="30"/>
                                        </p:tgtEl>
                                        <p:attrNameLst>
                                          <p:attrName>style.visibility</p:attrName>
                                        </p:attrNameLst>
                                      </p:cBhvr>
                                      <p:tavLst>
                                        <p:tav tm="0">
                                          <p:val>
                                            <p:strVal val="hidden"/>
                                          </p:val>
                                        </p:tav>
                                        <p:tav tm="50000">
                                          <p:val>
                                            <p:strVal val="visible"/>
                                          </p:val>
                                        </p:tav>
                                      </p:tavLst>
                                    </p:anim>
                                  </p:childTnLst>
                                </p:cTn>
                              </p:par>
                              <p:par>
                                <p:cTn id="68" presetID="35" presetClass="emph" presetSubtype="0" repeatCount="indefinite" fill="hold" grpId="0" nodeType="withEffect">
                                  <p:stCondLst>
                                    <p:cond delay="0"/>
                                  </p:stCondLst>
                                  <p:childTnLst>
                                    <p:anim calcmode="discrete" valueType="str">
                                      <p:cBhvr>
                                        <p:cTn id="69" dur="1000" fill="hold"/>
                                        <p:tgtEl>
                                          <p:spTgt spid="26"/>
                                        </p:tgtEl>
                                        <p:attrNameLst>
                                          <p:attrName>style.visibility</p:attrName>
                                        </p:attrNameLst>
                                      </p:cBhvr>
                                      <p:tavLst>
                                        <p:tav tm="0">
                                          <p:val>
                                            <p:strVal val="hidden"/>
                                          </p:val>
                                        </p:tav>
                                        <p:tav tm="50000">
                                          <p:val>
                                            <p:strVal val="visible"/>
                                          </p:val>
                                        </p:tav>
                                      </p:tavLst>
                                    </p:anim>
                                  </p:childTnLst>
                                </p:cTn>
                              </p:par>
                              <p:par>
                                <p:cTn id="70" presetID="35" presetClass="emph" presetSubtype="0" repeatCount="indefinite" fill="hold" grpId="0" nodeType="withEffect">
                                  <p:stCondLst>
                                    <p:cond delay="0"/>
                                  </p:stCondLst>
                                  <p:childTnLst>
                                    <p:anim calcmode="discrete" valueType="str">
                                      <p:cBhvr>
                                        <p:cTn id="71" dur="2000" fill="hold"/>
                                        <p:tgtEl>
                                          <p:spTgt spid="14"/>
                                        </p:tgtEl>
                                        <p:attrNameLst>
                                          <p:attrName>style.visibility</p:attrName>
                                        </p:attrNameLst>
                                      </p:cBhvr>
                                      <p:tavLst>
                                        <p:tav tm="0">
                                          <p:val>
                                            <p:strVal val="hidden"/>
                                          </p:val>
                                        </p:tav>
                                        <p:tav tm="50000">
                                          <p:val>
                                            <p:strVal val="visible"/>
                                          </p:val>
                                        </p:tav>
                                      </p:tavLst>
                                    </p:anim>
                                  </p:childTnLst>
                                </p:cTn>
                              </p:par>
                              <p:par>
                                <p:cTn id="72" presetID="35" presetClass="emph" presetSubtype="0" repeatCount="indefinite" fill="hold" grpId="0" nodeType="withEffect">
                                  <p:stCondLst>
                                    <p:cond delay="0"/>
                                  </p:stCondLst>
                                  <p:childTnLst>
                                    <p:anim calcmode="discrete" valueType="str">
                                      <p:cBhvr>
                                        <p:cTn id="73" dur="2000" fill="hold"/>
                                        <p:tgtEl>
                                          <p:spTgt spid="43"/>
                                        </p:tgtEl>
                                        <p:attrNameLst>
                                          <p:attrName>style.visibility</p:attrName>
                                        </p:attrNameLst>
                                      </p:cBhvr>
                                      <p:tavLst>
                                        <p:tav tm="0">
                                          <p:val>
                                            <p:strVal val="hidden"/>
                                          </p:val>
                                        </p:tav>
                                        <p:tav tm="50000">
                                          <p:val>
                                            <p:strVal val="visible"/>
                                          </p:val>
                                        </p:tav>
                                      </p:tavLst>
                                    </p:anim>
                                  </p:childTnLst>
                                </p:cTn>
                              </p:par>
                              <p:par>
                                <p:cTn id="74" presetID="35" presetClass="emph" presetSubtype="0" repeatCount="indefinite" fill="hold" grpId="0" nodeType="withEffect">
                                  <p:stCondLst>
                                    <p:cond delay="0"/>
                                  </p:stCondLst>
                                  <p:endCondLst>
                                    <p:cond evt="onNext" delay="0">
                                      <p:tgtEl>
                                        <p:sldTgt/>
                                      </p:tgtEl>
                                    </p:cond>
                                  </p:endCondLst>
                                  <p:childTnLst>
                                    <p:anim calcmode="discrete" valueType="str">
                                      <p:cBhvr>
                                        <p:cTn id="75" dur="1000" fill="hold"/>
                                        <p:tgtEl>
                                          <p:spTgt spid="44"/>
                                        </p:tgtEl>
                                        <p:attrNameLst>
                                          <p:attrName>style.visibility</p:attrName>
                                        </p:attrNameLst>
                                      </p:cBhvr>
                                      <p:tavLst>
                                        <p:tav tm="0">
                                          <p:val>
                                            <p:strVal val="hidden"/>
                                          </p:val>
                                        </p:tav>
                                        <p:tav tm="50000">
                                          <p:val>
                                            <p:strVal val="visible"/>
                                          </p:val>
                                        </p:tav>
                                      </p:tavLst>
                                    </p:anim>
                                  </p:childTnLst>
                                </p:cTn>
                              </p:par>
                              <p:par>
                                <p:cTn id="76" presetID="35" presetClass="emph" presetSubtype="0" repeatCount="indefinite" fill="hold" grpId="0" nodeType="withEffect">
                                  <p:stCondLst>
                                    <p:cond delay="0"/>
                                  </p:stCondLst>
                                  <p:childTnLst>
                                    <p:anim calcmode="discrete" valueType="str">
                                      <p:cBhvr>
                                        <p:cTn id="77" dur="1000" fill="hold"/>
                                        <p:tgtEl>
                                          <p:spTgt spid="52"/>
                                        </p:tgtEl>
                                        <p:attrNameLst>
                                          <p:attrName>style.visibility</p:attrName>
                                        </p:attrNameLst>
                                      </p:cBhvr>
                                      <p:tavLst>
                                        <p:tav tm="0">
                                          <p:val>
                                            <p:strVal val="hidden"/>
                                          </p:val>
                                        </p:tav>
                                        <p:tav tm="50000">
                                          <p:val>
                                            <p:strVal val="visible"/>
                                          </p:val>
                                        </p:tav>
                                      </p:tavLst>
                                    </p:anim>
                                  </p:childTnLst>
                                </p:cTn>
                              </p:par>
                              <p:par>
                                <p:cTn id="78" presetID="35" presetClass="emph" presetSubtype="0" repeatCount="indefinite" fill="hold" grpId="0" nodeType="withEffect">
                                  <p:stCondLst>
                                    <p:cond delay="0"/>
                                  </p:stCondLst>
                                  <p:childTnLst>
                                    <p:anim calcmode="discrete" valueType="str">
                                      <p:cBhvr>
                                        <p:cTn id="79" dur="1000" fill="hold"/>
                                        <p:tgtEl>
                                          <p:spTgt spid="46"/>
                                        </p:tgtEl>
                                        <p:attrNameLst>
                                          <p:attrName>style.visibility</p:attrName>
                                        </p:attrNameLst>
                                      </p:cBhvr>
                                      <p:tavLst>
                                        <p:tav tm="0">
                                          <p:val>
                                            <p:strVal val="hidden"/>
                                          </p:val>
                                        </p:tav>
                                        <p:tav tm="50000">
                                          <p:val>
                                            <p:strVal val="visible"/>
                                          </p:val>
                                        </p:tav>
                                      </p:tavLst>
                                    </p:anim>
                                  </p:childTnLst>
                                </p:cTn>
                              </p:par>
                              <p:par>
                                <p:cTn id="80" presetID="35" presetClass="emph" presetSubtype="0" repeatCount="indefinite" fill="hold" grpId="0" nodeType="withEffect">
                                  <p:stCondLst>
                                    <p:cond delay="0"/>
                                  </p:stCondLst>
                                  <p:childTnLst>
                                    <p:anim calcmode="discrete" valueType="str">
                                      <p:cBhvr>
                                        <p:cTn id="81" dur="2000" fill="hold"/>
                                        <p:tgtEl>
                                          <p:spTgt spid="41"/>
                                        </p:tgtEl>
                                        <p:attrNameLst>
                                          <p:attrName>style.visibility</p:attrName>
                                        </p:attrNameLst>
                                      </p:cBhvr>
                                      <p:tavLst>
                                        <p:tav tm="0">
                                          <p:val>
                                            <p:strVal val="hidden"/>
                                          </p:val>
                                        </p:tav>
                                        <p:tav tm="50000">
                                          <p:val>
                                            <p:strVal val="visible"/>
                                          </p:val>
                                        </p:tav>
                                      </p:tavLst>
                                    </p:anim>
                                  </p:childTnLst>
                                </p:cTn>
                              </p:par>
                              <p:par>
                                <p:cTn id="82" presetID="35" presetClass="emph" presetSubtype="0" repeatCount="indefinite" fill="hold" grpId="0" nodeType="withEffect">
                                  <p:stCondLst>
                                    <p:cond delay="0"/>
                                  </p:stCondLst>
                                  <p:childTnLst>
                                    <p:anim calcmode="discrete" valueType="str">
                                      <p:cBhvr>
                                        <p:cTn id="83" dur="2000" fill="hold"/>
                                        <p:tgtEl>
                                          <p:spTgt spid="28"/>
                                        </p:tgtEl>
                                        <p:attrNameLst>
                                          <p:attrName>style.visibility</p:attrName>
                                        </p:attrNameLst>
                                      </p:cBhvr>
                                      <p:tavLst>
                                        <p:tav tm="0">
                                          <p:val>
                                            <p:strVal val="hidden"/>
                                          </p:val>
                                        </p:tav>
                                        <p:tav tm="50000">
                                          <p:val>
                                            <p:strVal val="visible"/>
                                          </p:val>
                                        </p:tav>
                                      </p:tavLst>
                                    </p:anim>
                                  </p:childTnLst>
                                </p:cTn>
                              </p:par>
                              <p:par>
                                <p:cTn id="84" presetID="35" presetClass="emph" presetSubtype="0" repeatCount="indefinite" fill="hold" grpId="0" nodeType="withEffect">
                                  <p:stCondLst>
                                    <p:cond delay="0"/>
                                  </p:stCondLst>
                                  <p:childTnLst>
                                    <p:anim calcmode="discrete" valueType="str">
                                      <p:cBhvr>
                                        <p:cTn id="85" dur="1000" fill="hold"/>
                                        <p:tgtEl>
                                          <p:spTgt spid="32"/>
                                        </p:tgtEl>
                                        <p:attrNameLst>
                                          <p:attrName>style.visibility</p:attrName>
                                        </p:attrNameLst>
                                      </p:cBhvr>
                                      <p:tavLst>
                                        <p:tav tm="0">
                                          <p:val>
                                            <p:strVal val="hidden"/>
                                          </p:val>
                                        </p:tav>
                                        <p:tav tm="50000">
                                          <p:val>
                                            <p:strVal val="visible"/>
                                          </p:val>
                                        </p:tav>
                                      </p:tavLst>
                                    </p:anim>
                                  </p:childTnLst>
                                </p:cTn>
                              </p:par>
                              <p:par>
                                <p:cTn id="86" presetID="35" presetClass="emph" presetSubtype="0" repeatCount="indefinite" fill="hold" grpId="0" nodeType="withEffect">
                                  <p:stCondLst>
                                    <p:cond delay="0"/>
                                  </p:stCondLst>
                                  <p:childTnLst>
                                    <p:anim calcmode="discrete" valueType="str">
                                      <p:cBhvr>
                                        <p:cTn id="87" dur="2000" fill="hold"/>
                                        <p:tgtEl>
                                          <p:spTgt spid="37"/>
                                        </p:tgtEl>
                                        <p:attrNameLst>
                                          <p:attrName>style.visibility</p:attrName>
                                        </p:attrNameLst>
                                      </p:cBhvr>
                                      <p:tavLst>
                                        <p:tav tm="0">
                                          <p:val>
                                            <p:strVal val="hidden"/>
                                          </p:val>
                                        </p:tav>
                                        <p:tav tm="50000">
                                          <p:val>
                                            <p:strVal val="visible"/>
                                          </p:val>
                                        </p:tav>
                                      </p:tavLst>
                                    </p:anim>
                                  </p:childTnLst>
                                </p:cTn>
                              </p:par>
                            </p:childTnLst>
                          </p:cTn>
                        </p:par>
                        <p:par>
                          <p:cTn id="88" fill="hold">
                            <p:stCondLst>
                              <p:cond delay="2000"/>
                            </p:stCondLst>
                            <p:childTnLst>
                              <p:par>
                                <p:cTn id="89" presetID="35" presetClass="emph" presetSubtype="0" repeatCount="indefinite" fill="hold" grpId="0" nodeType="afterEffect">
                                  <p:stCondLst>
                                    <p:cond delay="0"/>
                                  </p:stCondLst>
                                  <p:childTnLst>
                                    <p:anim calcmode="discrete" valueType="str">
                                      <p:cBhvr>
                                        <p:cTn id="90" dur="2000" fill="hold"/>
                                        <p:tgtEl>
                                          <p:spTgt spid="38"/>
                                        </p:tgtEl>
                                        <p:attrNameLst>
                                          <p:attrName>style.visibility</p:attrName>
                                        </p:attrNameLst>
                                      </p:cBhvr>
                                      <p:tavLst>
                                        <p:tav tm="0">
                                          <p:val>
                                            <p:strVal val="hidden"/>
                                          </p:val>
                                        </p:tav>
                                        <p:tav tm="50000">
                                          <p:val>
                                            <p:strVal val="visible"/>
                                          </p:val>
                                        </p:tav>
                                      </p:tavLst>
                                    </p:anim>
                                  </p:childTnLst>
                                </p:cTn>
                              </p:par>
                              <p:par>
                                <p:cTn id="91" presetID="35" presetClass="emph" presetSubtype="0" repeatCount="indefinite" fill="hold" grpId="0" nodeType="withEffect">
                                  <p:stCondLst>
                                    <p:cond delay="0"/>
                                  </p:stCondLst>
                                  <p:childTnLst>
                                    <p:anim calcmode="discrete" valueType="str">
                                      <p:cBhvr>
                                        <p:cTn id="92" dur="1000" fill="hold"/>
                                        <p:tgtEl>
                                          <p:spTgt spid="35"/>
                                        </p:tgtEl>
                                        <p:attrNameLst>
                                          <p:attrName>style.visibility</p:attrName>
                                        </p:attrNameLst>
                                      </p:cBhvr>
                                      <p:tavLst>
                                        <p:tav tm="0">
                                          <p:val>
                                            <p:strVal val="hidden"/>
                                          </p:val>
                                        </p:tav>
                                        <p:tav tm="50000">
                                          <p:val>
                                            <p:strVal val="visible"/>
                                          </p:val>
                                        </p:tav>
                                      </p:tavLst>
                                    </p:anim>
                                  </p:childTnLst>
                                </p:cTn>
                              </p:par>
                              <p:par>
                                <p:cTn id="93" presetID="56" presetClass="entr" presetSubtype="0" fill="hold" grpId="0" nodeType="withEffect">
                                  <p:stCondLst>
                                    <p:cond delay="0"/>
                                  </p:stCondLst>
                                  <p:iterate type="lt">
                                    <p:tmPct val="10000"/>
                                  </p:iterate>
                                  <p:childTnLst>
                                    <p:set>
                                      <p:cBhvr>
                                        <p:cTn id="94" dur="1" fill="hold">
                                          <p:stCondLst>
                                            <p:cond delay="0"/>
                                          </p:stCondLst>
                                        </p:cTn>
                                        <p:tgtEl>
                                          <p:spTgt spid="63"/>
                                        </p:tgtEl>
                                        <p:attrNameLst>
                                          <p:attrName>style.visibility</p:attrName>
                                        </p:attrNameLst>
                                      </p:cBhvr>
                                      <p:to>
                                        <p:strVal val="visible"/>
                                      </p:to>
                                    </p:set>
                                    <p:anim by="(-#ppt_w*2)" calcmode="lin" valueType="num">
                                      <p:cBhvr rctx="PPT">
                                        <p:cTn id="95" dur="500" autoRev="1" fill="hold">
                                          <p:stCondLst>
                                            <p:cond delay="0"/>
                                          </p:stCondLst>
                                        </p:cTn>
                                        <p:tgtEl>
                                          <p:spTgt spid="63"/>
                                        </p:tgtEl>
                                        <p:attrNameLst>
                                          <p:attrName>ppt_w</p:attrName>
                                        </p:attrNameLst>
                                      </p:cBhvr>
                                    </p:anim>
                                    <p:anim by="(#ppt_w*0.50)" calcmode="lin" valueType="num">
                                      <p:cBhvr>
                                        <p:cTn id="96" dur="500" decel="50000" autoRev="1" fill="hold">
                                          <p:stCondLst>
                                            <p:cond delay="0"/>
                                          </p:stCondLst>
                                        </p:cTn>
                                        <p:tgtEl>
                                          <p:spTgt spid="63"/>
                                        </p:tgtEl>
                                        <p:attrNameLst>
                                          <p:attrName>ppt_x</p:attrName>
                                        </p:attrNameLst>
                                      </p:cBhvr>
                                    </p:anim>
                                    <p:anim from="(-#ppt_h/2)" to="(#ppt_y)" calcmode="lin" valueType="num">
                                      <p:cBhvr>
                                        <p:cTn id="97" dur="1000" fill="hold">
                                          <p:stCondLst>
                                            <p:cond delay="0"/>
                                          </p:stCondLst>
                                        </p:cTn>
                                        <p:tgtEl>
                                          <p:spTgt spid="63"/>
                                        </p:tgtEl>
                                        <p:attrNameLst>
                                          <p:attrName>ppt_y</p:attrName>
                                        </p:attrNameLst>
                                      </p:cBhvr>
                                    </p:anim>
                                    <p:animRot by="21600000">
                                      <p:cBhvr>
                                        <p:cTn id="98" dur="1000" fill="hold">
                                          <p:stCondLst>
                                            <p:cond delay="0"/>
                                          </p:stCondLst>
                                        </p:cTn>
                                        <p:tgtEl>
                                          <p:spTgt spid="63"/>
                                        </p:tgtEl>
                                        <p:attrNameLst>
                                          <p:attrName>r</p:attrName>
                                        </p:attrNameLst>
                                      </p:cBhvr>
                                    </p:animRot>
                                  </p:childTnLst>
                                </p:cTn>
                              </p:par>
                              <p:par>
                                <p:cTn id="99" presetID="56" presetClass="entr" presetSubtype="0" fill="hold" grpId="0" nodeType="withEffect">
                                  <p:stCondLst>
                                    <p:cond delay="0"/>
                                  </p:stCondLst>
                                  <p:iterate type="lt">
                                    <p:tmPct val="10000"/>
                                  </p:iterate>
                                  <p:childTnLst>
                                    <p:set>
                                      <p:cBhvr>
                                        <p:cTn id="100" dur="1" fill="hold">
                                          <p:stCondLst>
                                            <p:cond delay="0"/>
                                          </p:stCondLst>
                                        </p:cTn>
                                        <p:tgtEl>
                                          <p:spTgt spid="6"/>
                                        </p:tgtEl>
                                        <p:attrNameLst>
                                          <p:attrName>style.visibility</p:attrName>
                                        </p:attrNameLst>
                                      </p:cBhvr>
                                      <p:to>
                                        <p:strVal val="visible"/>
                                      </p:to>
                                    </p:set>
                                    <p:anim by="(-#ppt_w*2)" calcmode="lin" valueType="num">
                                      <p:cBhvr rctx="PPT">
                                        <p:cTn id="101" dur="500" autoRev="1" fill="hold">
                                          <p:stCondLst>
                                            <p:cond delay="0"/>
                                          </p:stCondLst>
                                        </p:cTn>
                                        <p:tgtEl>
                                          <p:spTgt spid="6"/>
                                        </p:tgtEl>
                                        <p:attrNameLst>
                                          <p:attrName>ppt_w</p:attrName>
                                        </p:attrNameLst>
                                      </p:cBhvr>
                                    </p:anim>
                                    <p:anim by="(#ppt_w*0.50)" calcmode="lin" valueType="num">
                                      <p:cBhvr>
                                        <p:cTn id="102" dur="500" decel="50000" autoRev="1" fill="hold">
                                          <p:stCondLst>
                                            <p:cond delay="0"/>
                                          </p:stCondLst>
                                        </p:cTn>
                                        <p:tgtEl>
                                          <p:spTgt spid="6"/>
                                        </p:tgtEl>
                                        <p:attrNameLst>
                                          <p:attrName>ppt_x</p:attrName>
                                        </p:attrNameLst>
                                      </p:cBhvr>
                                    </p:anim>
                                    <p:anim from="(-#ppt_h/2)" to="(#ppt_y)" calcmode="lin" valueType="num">
                                      <p:cBhvr>
                                        <p:cTn id="103" dur="1000" fill="hold">
                                          <p:stCondLst>
                                            <p:cond delay="0"/>
                                          </p:stCondLst>
                                        </p:cTn>
                                        <p:tgtEl>
                                          <p:spTgt spid="6"/>
                                        </p:tgtEl>
                                        <p:attrNameLst>
                                          <p:attrName>ppt_y</p:attrName>
                                        </p:attrNameLst>
                                      </p:cBhvr>
                                    </p:anim>
                                    <p:animRot by="21600000">
                                      <p:cBhvr>
                                        <p:cTn id="104" dur="10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15" grpId="0" animBg="1"/>
      <p:bldP spid="16" grpId="0" animBg="1"/>
      <p:bldP spid="17" grpId="0" animBg="1"/>
      <p:bldP spid="20" grpId="0" animBg="1"/>
      <p:bldP spid="21" grpId="0" animBg="1"/>
      <p:bldP spid="21" grpId="1" animBg="1"/>
      <p:bldP spid="22"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5" grpId="0" animBg="1"/>
      <p:bldP spid="36" grpId="0" animBg="1"/>
      <p:bldP spid="37" grpId="0" animBg="1"/>
      <p:bldP spid="38" grpId="0" animBg="1"/>
      <p:bldP spid="39" grpId="0" animBg="1"/>
      <p:bldP spid="40" grpId="0" animBg="1"/>
      <p:bldP spid="41" grpId="0" animBg="1"/>
      <p:bldP spid="43" grpId="0" animBg="1"/>
      <p:bldP spid="44" grpId="0" animBg="1"/>
      <p:bldP spid="46" grpId="0" animBg="1"/>
      <p:bldP spid="49" grpId="0" animBg="1"/>
      <p:bldP spid="50" grpId="0" animBg="1"/>
      <p:bldP spid="52" grpId="0" animBg="1"/>
      <p:bldP spid="5" grpId="0" animBg="1"/>
      <p:bldP spid="63" grpId="0" animBg="1"/>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7001">
              <a:srgbClr val="E6E6E6"/>
            </a:gs>
            <a:gs pos="32001">
              <a:srgbClr val="7D8496"/>
            </a:gs>
            <a:gs pos="47000">
              <a:srgbClr val="E6E6E6"/>
            </a:gs>
            <a:gs pos="85001">
              <a:srgbClr val="7D8496"/>
            </a:gs>
            <a:gs pos="100000">
              <a:srgbClr val="E6E6E6"/>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1295400"/>
            <a:ext cx="8305800" cy="5116286"/>
          </a:xfrm>
          <a:solidFill>
            <a:schemeClr val="tx1">
              <a:lumMod val="85000"/>
            </a:schemeClr>
          </a:solidFill>
          <a:ln w="57150">
            <a:solidFill>
              <a:srgbClr val="0000CC"/>
            </a:solidFill>
          </a:ln>
          <a:scene3d>
            <a:camera prst="orthographicFront"/>
            <a:lightRig rig="threePt" dir="t"/>
          </a:scene3d>
          <a:sp3d>
            <a:bevelT w="139700" h="139700" prst="divot"/>
          </a:sp3d>
        </p:spPr>
        <p:txBody>
          <a:bodyPr lIns="182880" tIns="91440">
            <a:normAutofit/>
          </a:bodyPr>
          <a:lstStyle/>
          <a:p>
            <a:pPr marL="1463040" indent="-1463040" algn="l">
              <a:spcBef>
                <a:spcPts val="0"/>
              </a:spcBef>
              <a:spcAft>
                <a:spcPts val="1200"/>
              </a:spcAft>
            </a:pPr>
            <a:r>
              <a:rPr lang="en-US" dirty="0">
                <a:solidFill>
                  <a:schemeClr val="bg1"/>
                </a:solidFill>
              </a:rPr>
              <a:t>Lev 18:1	And </a:t>
            </a:r>
            <a:r>
              <a:rPr lang="he-IL" b="1" dirty="0">
                <a:solidFill>
                  <a:srgbClr val="0000CC"/>
                </a:solidFill>
              </a:rPr>
              <a:t>יהוה</a:t>
            </a:r>
            <a:r>
              <a:rPr lang="en-US" dirty="0">
                <a:solidFill>
                  <a:schemeClr val="bg1"/>
                </a:solidFill>
              </a:rPr>
              <a:t> spoke to </a:t>
            </a:r>
            <a:r>
              <a:rPr lang="en-US" dirty="0" err="1">
                <a:solidFill>
                  <a:schemeClr val="bg1"/>
                </a:solidFill>
              </a:rPr>
              <a:t>Mosheh</a:t>
            </a:r>
            <a:r>
              <a:rPr lang="en-US" dirty="0">
                <a:solidFill>
                  <a:schemeClr val="bg1"/>
                </a:solidFill>
              </a:rPr>
              <a:t>, saying, </a:t>
            </a:r>
          </a:p>
          <a:p>
            <a:pPr marL="1463040" indent="-1463040" algn="l">
              <a:spcBef>
                <a:spcPts val="0"/>
              </a:spcBef>
              <a:spcAft>
                <a:spcPts val="1200"/>
              </a:spcAft>
            </a:pPr>
            <a:r>
              <a:rPr lang="en-US" dirty="0">
                <a:solidFill>
                  <a:schemeClr val="bg1"/>
                </a:solidFill>
              </a:rPr>
              <a:t>Lev 18:2	“Speak to the children of </a:t>
            </a:r>
            <a:r>
              <a:rPr lang="en-US" dirty="0" err="1">
                <a:solidFill>
                  <a:schemeClr val="bg1"/>
                </a:solidFill>
              </a:rPr>
              <a:t>Yisra’ĕl</a:t>
            </a:r>
            <a:r>
              <a:rPr lang="en-US" dirty="0">
                <a:solidFill>
                  <a:schemeClr val="bg1"/>
                </a:solidFill>
              </a:rPr>
              <a:t>, and say to them, ‘I am </a:t>
            </a:r>
            <a:r>
              <a:rPr lang="he-IL" b="1" dirty="0">
                <a:solidFill>
                  <a:srgbClr val="0000CC"/>
                </a:solidFill>
              </a:rPr>
              <a:t>יהוה</a:t>
            </a:r>
            <a:r>
              <a:rPr lang="en-US" dirty="0">
                <a:solidFill>
                  <a:schemeClr val="bg1"/>
                </a:solidFill>
              </a:rPr>
              <a:t> your Elohim. </a:t>
            </a:r>
          </a:p>
          <a:p>
            <a:pPr marL="1463040" indent="-1463040" algn="l">
              <a:spcBef>
                <a:spcPts val="0"/>
              </a:spcBef>
              <a:spcAft>
                <a:spcPts val="1200"/>
              </a:spcAft>
            </a:pPr>
            <a:r>
              <a:rPr lang="en-US" dirty="0">
                <a:solidFill>
                  <a:schemeClr val="bg1"/>
                </a:solidFill>
              </a:rPr>
              <a:t>Lev 18:3	‘Do not do as they do in the land of </a:t>
            </a:r>
            <a:r>
              <a:rPr lang="en-US" dirty="0" err="1">
                <a:solidFill>
                  <a:schemeClr val="bg1"/>
                </a:solidFill>
              </a:rPr>
              <a:t>Mitsrayim</a:t>
            </a:r>
            <a:r>
              <a:rPr lang="en-US" dirty="0">
                <a:solidFill>
                  <a:schemeClr val="bg1"/>
                </a:solidFill>
              </a:rPr>
              <a:t> [Egypt], where you dwelt. And do not do as they do in the land of </a:t>
            </a:r>
            <a:r>
              <a:rPr lang="en-US" dirty="0" err="1">
                <a:solidFill>
                  <a:schemeClr val="bg1"/>
                </a:solidFill>
              </a:rPr>
              <a:t>Kenaʽan</a:t>
            </a:r>
            <a:r>
              <a:rPr lang="en-US" dirty="0">
                <a:solidFill>
                  <a:schemeClr val="bg1"/>
                </a:solidFill>
              </a:rPr>
              <a:t>, where I am bringing you, and do not walk in their laws. </a:t>
            </a:r>
          </a:p>
          <a:p>
            <a:pPr marL="1463040" indent="-1463040" algn="l">
              <a:spcBef>
                <a:spcPts val="0"/>
              </a:spcBef>
              <a:spcAft>
                <a:spcPts val="1200"/>
              </a:spcAft>
            </a:pPr>
            <a:r>
              <a:rPr lang="en-US" dirty="0">
                <a:solidFill>
                  <a:schemeClr val="bg1"/>
                </a:solidFill>
              </a:rPr>
              <a:t>Lev 18:4	‘Do My right-rulings and guard My laws, to walk in them. I am </a:t>
            </a:r>
            <a:r>
              <a:rPr lang="he-IL" b="1" dirty="0">
                <a:solidFill>
                  <a:srgbClr val="0000CC"/>
                </a:solidFill>
              </a:rPr>
              <a:t>יהוה</a:t>
            </a:r>
            <a:r>
              <a:rPr lang="en-US" dirty="0">
                <a:solidFill>
                  <a:schemeClr val="bg1"/>
                </a:solidFill>
              </a:rPr>
              <a:t> your Elohim.</a:t>
            </a:r>
          </a:p>
        </p:txBody>
      </p:sp>
      <p:sp>
        <p:nvSpPr>
          <p:cNvPr id="4" name="Slide Number Placeholder 3"/>
          <p:cNvSpPr>
            <a:spLocks noGrp="1"/>
          </p:cNvSpPr>
          <p:nvPr>
            <p:ph type="sldNum" sz="quarter" idx="12"/>
          </p:nvPr>
        </p:nvSpPr>
        <p:spPr>
          <a:xfrm>
            <a:off x="8240494" y="6373131"/>
            <a:ext cx="762000" cy="365125"/>
          </a:xfrm>
        </p:spPr>
        <p:txBody>
          <a:bodyPr/>
          <a:lstStyle/>
          <a:p>
            <a:fld id="{9A7ECC3E-4170-412F-8B33-8063B7BB8A4D}" type="slidenum">
              <a:rPr lang="en-US" b="1" smtClean="0">
                <a:solidFill>
                  <a:schemeClr val="bg1"/>
                </a:solidFill>
              </a:rPr>
              <a:t>48</a:t>
            </a:fld>
            <a:endParaRPr lang="en-US" b="1" dirty="0">
              <a:solidFill>
                <a:schemeClr val="bg1"/>
              </a:solidFill>
            </a:endParaRPr>
          </a:p>
        </p:txBody>
      </p:sp>
      <p:sp>
        <p:nvSpPr>
          <p:cNvPr id="5" name="Title 1"/>
          <p:cNvSpPr>
            <a:spLocks noGrp="1"/>
          </p:cNvSpPr>
          <p:nvPr>
            <p:ph type="ctrTitle"/>
          </p:nvPr>
        </p:nvSpPr>
        <p:spPr>
          <a:xfrm>
            <a:off x="1567566" y="228600"/>
            <a:ext cx="5921829" cy="838200"/>
          </a:xfrm>
          <a:solidFill>
            <a:srgbClr val="0000CC"/>
          </a:solidFill>
          <a:ln w="57150">
            <a:solidFill>
              <a:schemeClr val="tx1"/>
            </a:solidFill>
          </a:ln>
          <a:scene3d>
            <a:camera prst="orthographicFront"/>
            <a:lightRig rig="soft" dir="t">
              <a:rot lat="0" lon="0" rev="17220000"/>
            </a:lightRig>
          </a:scene3d>
          <a:sp3d>
            <a:bevelT prst="angle"/>
          </a:sp3d>
        </p:spPr>
        <p:txBody>
          <a:bodyPr anchor="ctr">
            <a:normAutofit/>
            <a:scene3d>
              <a:camera prst="orthographicFront"/>
              <a:lightRig rig="soft" dir="t">
                <a:rot lat="0" lon="0" rev="17220000"/>
              </a:lightRig>
            </a:scene3d>
            <a:sp3d prstMaterial="softEdge">
              <a:bevelT w="38100" h="38100"/>
            </a:sp3d>
          </a:bodyPr>
          <a:lstStyle/>
          <a:p>
            <a:r>
              <a:rPr lang="en-US" dirty="0">
                <a:solidFill>
                  <a:schemeClr val="tx1">
                    <a:lumMod val="85000"/>
                  </a:schemeClr>
                </a:solidFill>
              </a:rPr>
              <a:t>As the Gentiles</a:t>
            </a:r>
          </a:p>
        </p:txBody>
      </p:sp>
    </p:spTree>
    <p:extLst>
      <p:ext uri="{BB962C8B-B14F-4D97-AF65-F5344CB8AC3E}">
        <p14:creationId xmlns:p14="http://schemas.microsoft.com/office/powerpoint/2010/main" val="217104422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3">
                                            <p:txEl>
                                              <p:pRg st="2" end="2"/>
                                            </p:txEl>
                                          </p:spTgt>
                                        </p:tgtEl>
                                      </p:cBhvr>
                                    </p:animEffect>
                                  </p:childTnLst>
                                </p:cTn>
                              </p:par>
                              <p:par>
                                <p:cTn id="29" presetID="53" presetClass="entr" presetSubtype="16" fill="hold"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7001">
              <a:srgbClr val="E6E6E6"/>
            </a:gs>
            <a:gs pos="32001">
              <a:srgbClr val="7D8496"/>
            </a:gs>
            <a:gs pos="47000">
              <a:srgbClr val="E6E6E6"/>
            </a:gs>
            <a:gs pos="85001">
              <a:srgbClr val="7D8496"/>
            </a:gs>
            <a:gs pos="100000">
              <a:srgbClr val="E6E6E6"/>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7714" y="1088571"/>
            <a:ext cx="8686800" cy="5584372"/>
          </a:xfrm>
          <a:solidFill>
            <a:schemeClr val="tx1">
              <a:lumMod val="85000"/>
            </a:schemeClr>
          </a:solidFill>
          <a:ln w="57150">
            <a:solidFill>
              <a:srgbClr val="0000CC"/>
            </a:solidFill>
          </a:ln>
          <a:scene3d>
            <a:camera prst="orthographicFront"/>
            <a:lightRig rig="threePt" dir="t"/>
          </a:scene3d>
          <a:sp3d>
            <a:bevelT w="139700" h="139700" prst="divot"/>
          </a:sp3d>
        </p:spPr>
        <p:txBody>
          <a:bodyPr lIns="182880" tIns="182880">
            <a:normAutofit lnSpcReduction="10000"/>
          </a:bodyPr>
          <a:lstStyle/>
          <a:p>
            <a:pPr marL="1645920" indent="-1645920" algn="l">
              <a:spcBef>
                <a:spcPts val="0"/>
              </a:spcBef>
              <a:spcAft>
                <a:spcPts val="1200"/>
              </a:spcAft>
            </a:pPr>
            <a:r>
              <a:rPr lang="en-US" dirty="0" err="1">
                <a:solidFill>
                  <a:schemeClr val="bg1"/>
                </a:solidFill>
              </a:rPr>
              <a:t>Deut</a:t>
            </a:r>
            <a:r>
              <a:rPr lang="en-US" dirty="0">
                <a:solidFill>
                  <a:schemeClr val="bg1"/>
                </a:solidFill>
              </a:rPr>
              <a:t> 18:9	“When you come into the land which </a:t>
            </a:r>
            <a:r>
              <a:rPr lang="he-IL" b="1" dirty="0">
                <a:solidFill>
                  <a:srgbClr val="0000CC"/>
                </a:solidFill>
              </a:rPr>
              <a:t>יהוה</a:t>
            </a:r>
            <a:r>
              <a:rPr lang="en-US" dirty="0">
                <a:solidFill>
                  <a:schemeClr val="bg1"/>
                </a:solidFill>
              </a:rPr>
              <a:t> your Elohim is giving you, do not learn to do according to the abominations of those gentiles....”</a:t>
            </a:r>
          </a:p>
          <a:p>
            <a:pPr marL="1645920" indent="-1645920" algn="l">
              <a:spcBef>
                <a:spcPts val="0"/>
              </a:spcBef>
              <a:spcAft>
                <a:spcPts val="1200"/>
              </a:spcAft>
            </a:pPr>
            <a:r>
              <a:rPr lang="en-US" dirty="0" err="1">
                <a:solidFill>
                  <a:schemeClr val="bg1"/>
                </a:solidFill>
              </a:rPr>
              <a:t>Ezk</a:t>
            </a:r>
            <a:r>
              <a:rPr lang="en-US" dirty="0">
                <a:solidFill>
                  <a:schemeClr val="bg1"/>
                </a:solidFill>
              </a:rPr>
              <a:t> 11:12	“And you shall know that I am, </a:t>
            </a:r>
            <a:r>
              <a:rPr lang="he-IL" b="1" dirty="0">
                <a:solidFill>
                  <a:srgbClr val="0000CC"/>
                </a:solidFill>
              </a:rPr>
              <a:t> יהוה</a:t>
            </a:r>
            <a:r>
              <a:rPr lang="en-US" b="1" dirty="0">
                <a:solidFill>
                  <a:srgbClr val="0000CC"/>
                </a:solidFill>
              </a:rPr>
              <a:t> </a:t>
            </a:r>
            <a:r>
              <a:rPr lang="en-US" dirty="0">
                <a:solidFill>
                  <a:schemeClr val="bg1"/>
                </a:solidFill>
              </a:rPr>
              <a:t>for you have not walked in My laws nor executed My right-rulings, but have done according to the rulings of the gentiles which are all around you.”</a:t>
            </a:r>
          </a:p>
          <a:p>
            <a:pPr algn="l">
              <a:spcBef>
                <a:spcPts val="0"/>
              </a:spcBef>
              <a:spcAft>
                <a:spcPts val="1200"/>
              </a:spcAft>
            </a:pPr>
            <a:r>
              <a:rPr lang="en-US" b="1" dirty="0">
                <a:solidFill>
                  <a:srgbClr val="0000CC"/>
                </a:solidFill>
              </a:rPr>
              <a:t>Yahuah</a:t>
            </a:r>
            <a:r>
              <a:rPr lang="en-US" dirty="0">
                <a:solidFill>
                  <a:srgbClr val="0000CC"/>
                </a:solidFill>
              </a:rPr>
              <a:t> </a:t>
            </a:r>
            <a:r>
              <a:rPr lang="en-US" dirty="0">
                <a:solidFill>
                  <a:schemeClr val="bg1"/>
                </a:solidFill>
              </a:rPr>
              <a:t>has told His people many times in the Scriptures that they are </a:t>
            </a:r>
            <a:r>
              <a:rPr lang="en-US" b="1" dirty="0">
                <a:solidFill>
                  <a:srgbClr val="C00000"/>
                </a:solidFill>
              </a:rPr>
              <a:t>NOT</a:t>
            </a:r>
            <a:r>
              <a:rPr lang="en-US" dirty="0">
                <a:solidFill>
                  <a:srgbClr val="C00000"/>
                </a:solidFill>
              </a:rPr>
              <a:t> </a:t>
            </a:r>
            <a:r>
              <a:rPr lang="en-US" dirty="0">
                <a:solidFill>
                  <a:schemeClr val="bg1"/>
                </a:solidFill>
              </a:rPr>
              <a:t>to follow after the ways of the Gentiles, or Heathen.  Are we willing to listen and follow </a:t>
            </a:r>
            <a:r>
              <a:rPr lang="en-US" b="1" dirty="0">
                <a:solidFill>
                  <a:srgbClr val="0000CC"/>
                </a:solidFill>
              </a:rPr>
              <a:t>His Word, </a:t>
            </a:r>
            <a:r>
              <a:rPr lang="en-US" dirty="0">
                <a:solidFill>
                  <a:schemeClr val="bg1"/>
                </a:solidFill>
              </a:rPr>
              <a:t>no matter the cost?? </a:t>
            </a:r>
          </a:p>
        </p:txBody>
      </p:sp>
      <p:sp>
        <p:nvSpPr>
          <p:cNvPr id="4" name="Slide Number Placeholder 3"/>
          <p:cNvSpPr>
            <a:spLocks noGrp="1"/>
          </p:cNvSpPr>
          <p:nvPr>
            <p:ph type="sldNum" sz="quarter" idx="12"/>
          </p:nvPr>
        </p:nvSpPr>
        <p:spPr>
          <a:xfrm>
            <a:off x="7979230" y="6166309"/>
            <a:ext cx="762000" cy="365125"/>
          </a:xfrm>
        </p:spPr>
        <p:txBody>
          <a:bodyPr/>
          <a:lstStyle/>
          <a:p>
            <a:fld id="{9A7ECC3E-4170-412F-8B33-8063B7BB8A4D}" type="slidenum">
              <a:rPr lang="en-US" b="1" smtClean="0">
                <a:solidFill>
                  <a:schemeClr val="bg1"/>
                </a:solidFill>
              </a:rPr>
              <a:t>49</a:t>
            </a:fld>
            <a:endParaRPr lang="en-US" b="1" dirty="0">
              <a:solidFill>
                <a:schemeClr val="bg1"/>
              </a:solidFill>
            </a:endParaRPr>
          </a:p>
        </p:txBody>
      </p:sp>
      <p:sp>
        <p:nvSpPr>
          <p:cNvPr id="5" name="Title 1"/>
          <p:cNvSpPr>
            <a:spLocks noGrp="1"/>
          </p:cNvSpPr>
          <p:nvPr>
            <p:ph type="ctrTitle"/>
          </p:nvPr>
        </p:nvSpPr>
        <p:spPr>
          <a:xfrm>
            <a:off x="1578452" y="130626"/>
            <a:ext cx="5889171" cy="838200"/>
          </a:xfrm>
          <a:solidFill>
            <a:srgbClr val="0000CC"/>
          </a:solidFill>
          <a:ln w="57150">
            <a:solidFill>
              <a:schemeClr val="tx1"/>
            </a:solidFill>
          </a:ln>
          <a:scene3d>
            <a:camera prst="orthographicFront"/>
            <a:lightRig rig="soft" dir="t">
              <a:rot lat="0" lon="0" rev="17220000"/>
            </a:lightRig>
          </a:scene3d>
          <a:sp3d>
            <a:bevelT prst="angle"/>
          </a:sp3d>
        </p:spPr>
        <p:txBody>
          <a:bodyPr anchor="ctr">
            <a:normAutofit/>
            <a:scene3d>
              <a:camera prst="orthographicFront"/>
              <a:lightRig rig="soft" dir="t">
                <a:rot lat="0" lon="0" rev="17220000"/>
              </a:lightRig>
            </a:scene3d>
            <a:sp3d prstMaterial="softEdge">
              <a:bevelT w="38100" h="38100"/>
            </a:sp3d>
          </a:bodyPr>
          <a:lstStyle/>
          <a:p>
            <a:r>
              <a:rPr lang="en-US" dirty="0">
                <a:solidFill>
                  <a:schemeClr val="tx1">
                    <a:lumMod val="85000"/>
                  </a:schemeClr>
                </a:solidFill>
              </a:rPr>
              <a:t>As the Gentiles</a:t>
            </a:r>
          </a:p>
        </p:txBody>
      </p:sp>
    </p:spTree>
    <p:extLst>
      <p:ext uri="{BB962C8B-B14F-4D97-AF65-F5344CB8AC3E}">
        <p14:creationId xmlns:p14="http://schemas.microsoft.com/office/powerpoint/2010/main" val="379923653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Vertical)">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A7ECC3E-4170-412F-8B33-8063B7BB8A4D}" type="slidenum">
              <a:rPr lang="en-US" smtClean="0"/>
              <a:t>5</a:t>
            </a:fld>
            <a:endParaRPr lang="en-US"/>
          </a:p>
        </p:txBody>
      </p:sp>
      <p:sp>
        <p:nvSpPr>
          <p:cNvPr id="3" name="TextBox 2"/>
          <p:cNvSpPr txBox="1"/>
          <p:nvPr/>
        </p:nvSpPr>
        <p:spPr>
          <a:xfrm>
            <a:off x="0" y="10886"/>
            <a:ext cx="9144000" cy="6847114"/>
          </a:xfrm>
          <a:prstGeom prst="rect">
            <a:avLst/>
          </a:prstGeom>
          <a:solidFill>
            <a:schemeClr val="accent3">
              <a:lumMod val="20000"/>
              <a:lumOff val="80000"/>
            </a:schemeClr>
          </a:solidFill>
          <a:ln w="57150">
            <a:solidFill>
              <a:schemeClr val="accent3">
                <a:lumMod val="50000"/>
              </a:schemeClr>
            </a:solidFill>
          </a:ln>
          <a:scene3d>
            <a:camera prst="orthographicFront"/>
            <a:lightRig rig="threePt" dir="t"/>
          </a:scene3d>
          <a:sp3d>
            <a:bevelT w="114300" prst="artDeco"/>
          </a:sp3d>
        </p:spPr>
        <p:txBody>
          <a:bodyPr wrap="square" rtlCol="0">
            <a:spAutoFit/>
          </a:bodyPr>
          <a:lstStyle/>
          <a:p>
            <a:endParaRPr lang="en-US" dirty="0"/>
          </a:p>
        </p:txBody>
      </p:sp>
      <p:sp>
        <p:nvSpPr>
          <p:cNvPr id="7" name="Subtitle 2"/>
          <p:cNvSpPr>
            <a:spLocks noGrp="1"/>
          </p:cNvSpPr>
          <p:nvPr>
            <p:ph type="subTitle" idx="1"/>
          </p:nvPr>
        </p:nvSpPr>
        <p:spPr>
          <a:xfrm>
            <a:off x="598720" y="1915900"/>
            <a:ext cx="7924800" cy="4321629"/>
          </a:xfrm>
          <a:blipFill>
            <a:blip r:embed="rId2"/>
            <a:tile tx="0" ty="0" sx="100000" sy="100000" flip="none" algn="tl"/>
          </a:blipFill>
          <a:ln w="57150">
            <a:solidFill>
              <a:schemeClr val="accent3">
                <a:lumMod val="50000"/>
              </a:schemeClr>
            </a:solidFill>
          </a:ln>
          <a:scene3d>
            <a:camera prst="orthographicFront"/>
            <a:lightRig rig="threePt" dir="t"/>
          </a:scene3d>
          <a:sp3d>
            <a:bevelT w="139700" h="139700" prst="divot"/>
          </a:sp3d>
        </p:spPr>
        <p:txBody>
          <a:bodyPr lIns="182880" tIns="182880">
            <a:normAutofit/>
          </a:bodyPr>
          <a:lstStyle/>
          <a:p>
            <a:pPr algn="l">
              <a:spcBef>
                <a:spcPts val="0"/>
              </a:spcBef>
              <a:spcAft>
                <a:spcPts val="1800"/>
              </a:spcAft>
            </a:pPr>
            <a:r>
              <a:rPr lang="en-US" dirty="0">
                <a:solidFill>
                  <a:schemeClr val="bg1"/>
                </a:solidFill>
              </a:rPr>
              <a:t>To answer the following questions:</a:t>
            </a:r>
          </a:p>
          <a:p>
            <a:pPr marL="457200" indent="-457200" algn="l">
              <a:spcBef>
                <a:spcPts val="0"/>
              </a:spcBef>
              <a:spcAft>
                <a:spcPts val="1800"/>
              </a:spcAft>
              <a:buClr>
                <a:srgbClr val="CC00CC"/>
              </a:buClr>
              <a:buSzPct val="100000"/>
              <a:buFont typeface="Wingdings" panose="05000000000000000000" pitchFamily="2" charset="2"/>
              <a:buChar char="v"/>
            </a:pPr>
            <a:r>
              <a:rPr lang="en-US" dirty="0">
                <a:solidFill>
                  <a:schemeClr val="bg1"/>
                </a:solidFill>
              </a:rPr>
              <a:t>Did </a:t>
            </a:r>
            <a:r>
              <a:rPr lang="en-US" b="1" dirty="0">
                <a:solidFill>
                  <a:srgbClr val="0000CC"/>
                </a:solidFill>
              </a:rPr>
              <a:t>Yahusha’s</a:t>
            </a:r>
            <a:r>
              <a:rPr lang="en-US" dirty="0">
                <a:solidFill>
                  <a:srgbClr val="0000CC"/>
                </a:solidFill>
              </a:rPr>
              <a:t> </a:t>
            </a:r>
            <a:r>
              <a:rPr lang="en-US" dirty="0">
                <a:solidFill>
                  <a:schemeClr val="bg1"/>
                </a:solidFill>
              </a:rPr>
              <a:t>followers celebrate the </a:t>
            </a:r>
            <a:r>
              <a:rPr lang="en-US" b="1" dirty="0">
                <a:solidFill>
                  <a:srgbClr val="FF0066"/>
                </a:solidFill>
              </a:rPr>
              <a:t>“appointed times” </a:t>
            </a:r>
            <a:r>
              <a:rPr lang="en-US" dirty="0">
                <a:solidFill>
                  <a:schemeClr val="bg1"/>
                </a:solidFill>
              </a:rPr>
              <a:t>after His resurrection?</a:t>
            </a:r>
          </a:p>
          <a:p>
            <a:pPr marL="457200" indent="-457200" algn="l">
              <a:spcBef>
                <a:spcPts val="0"/>
              </a:spcBef>
              <a:spcAft>
                <a:spcPts val="1800"/>
              </a:spcAft>
              <a:buClr>
                <a:srgbClr val="CC00CC"/>
              </a:buClr>
              <a:buSzPct val="100000"/>
              <a:buFont typeface="Wingdings" panose="05000000000000000000" pitchFamily="2" charset="2"/>
              <a:buChar char="v"/>
            </a:pPr>
            <a:r>
              <a:rPr lang="en-US" dirty="0">
                <a:solidFill>
                  <a:schemeClr val="bg1"/>
                </a:solidFill>
              </a:rPr>
              <a:t>Who “changed” the </a:t>
            </a:r>
            <a:r>
              <a:rPr lang="en-US" b="1" dirty="0">
                <a:solidFill>
                  <a:srgbClr val="FF0066"/>
                </a:solidFill>
              </a:rPr>
              <a:t>“appointed times”?</a:t>
            </a:r>
          </a:p>
          <a:p>
            <a:pPr marL="457200" indent="-457200" algn="l">
              <a:spcBef>
                <a:spcPts val="0"/>
              </a:spcBef>
              <a:spcAft>
                <a:spcPts val="1800"/>
              </a:spcAft>
              <a:buClr>
                <a:srgbClr val="CC00CC"/>
              </a:buClr>
              <a:buSzPct val="100000"/>
              <a:buFont typeface="Wingdings" panose="05000000000000000000" pitchFamily="2" charset="2"/>
              <a:buChar char="v"/>
            </a:pPr>
            <a:r>
              <a:rPr lang="en-US" dirty="0">
                <a:solidFill>
                  <a:schemeClr val="bg1"/>
                </a:solidFill>
              </a:rPr>
              <a:t>When were the </a:t>
            </a:r>
            <a:r>
              <a:rPr lang="en-US" b="1" dirty="0">
                <a:solidFill>
                  <a:srgbClr val="FF0066"/>
                </a:solidFill>
              </a:rPr>
              <a:t>“appointed times” </a:t>
            </a:r>
            <a:r>
              <a:rPr lang="en-US" dirty="0">
                <a:solidFill>
                  <a:schemeClr val="bg1"/>
                </a:solidFill>
              </a:rPr>
              <a:t>changed?</a:t>
            </a:r>
          </a:p>
          <a:p>
            <a:pPr marL="457200" indent="-457200" algn="l">
              <a:spcBef>
                <a:spcPts val="0"/>
              </a:spcBef>
              <a:spcAft>
                <a:spcPts val="1800"/>
              </a:spcAft>
              <a:buClr>
                <a:srgbClr val="CC00CC"/>
              </a:buClr>
              <a:buSzPct val="100000"/>
              <a:buFont typeface="Wingdings" panose="05000000000000000000" pitchFamily="2" charset="2"/>
              <a:buChar char="v"/>
            </a:pPr>
            <a:r>
              <a:rPr lang="en-US" dirty="0">
                <a:solidFill>
                  <a:schemeClr val="bg1"/>
                </a:solidFill>
              </a:rPr>
              <a:t>Were </a:t>
            </a:r>
            <a:r>
              <a:rPr lang="en-US" b="1" dirty="0">
                <a:solidFill>
                  <a:srgbClr val="0000CC"/>
                </a:solidFill>
              </a:rPr>
              <a:t>Yahuah’s</a:t>
            </a:r>
            <a:r>
              <a:rPr lang="en-US" dirty="0">
                <a:solidFill>
                  <a:srgbClr val="0000CC"/>
                </a:solidFill>
              </a:rPr>
              <a:t> </a:t>
            </a:r>
            <a:r>
              <a:rPr lang="en-US" b="1" dirty="0">
                <a:solidFill>
                  <a:srgbClr val="FF0066"/>
                </a:solidFill>
              </a:rPr>
              <a:t>“appointed times” </a:t>
            </a:r>
            <a:r>
              <a:rPr lang="en-US" dirty="0">
                <a:solidFill>
                  <a:schemeClr val="bg1"/>
                </a:solidFill>
              </a:rPr>
              <a:t>replaced with other holidays?</a:t>
            </a:r>
          </a:p>
        </p:txBody>
      </p:sp>
      <p:sp>
        <p:nvSpPr>
          <p:cNvPr id="6" name="Slide Number Placeholder 1"/>
          <p:cNvSpPr txBox="1">
            <a:spLocks/>
          </p:cNvSpPr>
          <p:nvPr/>
        </p:nvSpPr>
        <p:spPr>
          <a:xfrm>
            <a:off x="8186056" y="6357256"/>
            <a:ext cx="762000" cy="365125"/>
          </a:xfrm>
          <a:prstGeom prst="rect">
            <a:avLst/>
          </a:prstGeom>
        </p:spPr>
        <p:txBody>
          <a:bodyPr vert="horz" lIns="0" rIns="0" anchor="b"/>
          <a:lstStyle>
            <a:defPPr>
              <a:defRPr lang="en-US"/>
            </a:defPPr>
            <a:lvl1pPr marL="0" algn="r" defTabSz="914400" rtl="0" eaLnBrk="1" latinLnBrk="0" hangingPunct="1">
              <a:defRPr kumimoji="0" sz="1200" kern="1200">
                <a:solidFill>
                  <a:schemeClr val="tx1">
                    <a:shade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A7ECC3E-4170-412F-8B33-8063B7BB8A4D}" type="slidenum">
              <a:rPr lang="en-US" b="1" smtClean="0">
                <a:solidFill>
                  <a:schemeClr val="bg1"/>
                </a:solidFill>
              </a:rPr>
              <a:pPr/>
              <a:t>5</a:t>
            </a:fld>
            <a:endParaRPr lang="en-US" b="1" dirty="0">
              <a:solidFill>
                <a:schemeClr val="bg1"/>
              </a:solidFill>
            </a:endParaRPr>
          </a:p>
        </p:txBody>
      </p:sp>
      <p:sp>
        <p:nvSpPr>
          <p:cNvPr id="8" name="Title 1"/>
          <p:cNvSpPr txBox="1">
            <a:spLocks/>
          </p:cNvSpPr>
          <p:nvPr/>
        </p:nvSpPr>
        <p:spPr>
          <a:xfrm>
            <a:off x="838206" y="413658"/>
            <a:ext cx="7358743" cy="838200"/>
          </a:xfrm>
          <a:prstGeom prst="rect">
            <a:avLst/>
          </a:prstGeom>
          <a:blipFill>
            <a:blip r:embed="rId3"/>
            <a:tile tx="0" ty="0" sx="100000" sy="100000" flip="none" algn="tl"/>
          </a:blipFill>
          <a:ln w="571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45720" tIns="0" rIns="45720" bIns="0" anchor="ctr">
            <a:norm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r>
              <a:rPr lang="en-US" dirty="0">
                <a:solidFill>
                  <a:srgbClr val="FFFFCC"/>
                </a:solidFill>
              </a:rPr>
              <a:t>Purpose of – Part 3</a:t>
            </a:r>
          </a:p>
        </p:txBody>
      </p:sp>
    </p:spTree>
    <p:extLst>
      <p:ext uri="{BB962C8B-B14F-4D97-AF65-F5344CB8AC3E}">
        <p14:creationId xmlns:p14="http://schemas.microsoft.com/office/powerpoint/2010/main" val="23258482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3000" fill="hold" grpId="0" nodeType="afterEffect">
                                  <p:stCondLst>
                                    <p:cond delay="0"/>
                                  </p:stCondLst>
                                  <p:iterate type="lt">
                                    <p:tmPct val="0"/>
                                  </p:iterate>
                                  <p:childTnLst>
                                    <p:anim calcmode="discrete" valueType="str">
                                      <p:cBhvr>
                                        <p:cTn id="6" dur="1000" fill="hold"/>
                                        <p:tgtEl>
                                          <p:spTgt spid="8"/>
                                        </p:tgtEl>
                                        <p:attrNameLst>
                                          <p:attrName>style.visibility</p:attrName>
                                        </p:attrNameLst>
                                      </p:cBhvr>
                                      <p:tavLst>
                                        <p:tav tm="0">
                                          <p:val>
                                            <p:strVal val="hidden"/>
                                          </p:val>
                                        </p:tav>
                                        <p:tav tm="50000">
                                          <p:val>
                                            <p:strVal val="visible"/>
                                          </p:val>
                                        </p:tav>
                                      </p:tavLst>
                                    </p:anim>
                                  </p:childTnLst>
                                </p:cTn>
                              </p:par>
                            </p:childTnLst>
                          </p:cTn>
                        </p:par>
                        <p:par>
                          <p:cTn id="7" fill="hold">
                            <p:stCondLst>
                              <p:cond delay="3000"/>
                            </p:stCondLst>
                            <p:childTnLst>
                              <p:par>
                                <p:cTn id="8" presetID="31" presetClass="entr" presetSubtype="0" fill="hold" nodeType="afterEffect">
                                  <p:stCondLst>
                                    <p:cond delay="250"/>
                                  </p:stCondLst>
                                  <p:childTnLst>
                                    <p:set>
                                      <p:cBhvr>
                                        <p:cTn id="9" dur="1" fill="hold">
                                          <p:stCondLst>
                                            <p:cond delay="0"/>
                                          </p:stCondLst>
                                        </p:cTn>
                                        <p:tgtEl>
                                          <p:spTgt spid="7">
                                            <p:txEl>
                                              <p:pRg st="0" end="0"/>
                                            </p:txEl>
                                          </p:spTgt>
                                        </p:tgtEl>
                                        <p:attrNameLst>
                                          <p:attrName>style.visibility</p:attrName>
                                        </p:attrNameLst>
                                      </p:cBhvr>
                                      <p:to>
                                        <p:strVal val="visible"/>
                                      </p:to>
                                    </p:set>
                                    <p:anim calcmode="lin" valueType="num">
                                      <p:cBhvr>
                                        <p:cTn id="10"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1"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12"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3" dur="10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 calcmode="lin" valueType="num">
                                      <p:cBhvr>
                                        <p:cTn id="18"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additive="base">
                                        <p:cTn id="2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Effect transition="in" filter="randombar(horizontal)">
                                      <p:cBhvr>
                                        <p:cTn id="31" dur="500"/>
                                        <p:tgtEl>
                                          <p:spTgt spid="7">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7">
                                            <p:txEl>
                                              <p:pRg st="4" end="4"/>
                                            </p:txEl>
                                          </p:spTgt>
                                        </p:tgtEl>
                                        <p:attrNameLst>
                                          <p:attrName>style.visibility</p:attrName>
                                        </p:attrNameLst>
                                      </p:cBhvr>
                                      <p:to>
                                        <p:strVal val="visible"/>
                                      </p:to>
                                    </p:set>
                                    <p:animEffect transition="in" filter="fade">
                                      <p:cBhvr>
                                        <p:cTn id="36" dur="1000"/>
                                        <p:tgtEl>
                                          <p:spTgt spid="7">
                                            <p:txEl>
                                              <p:pRg st="4" end="4"/>
                                            </p:txEl>
                                          </p:spTgt>
                                        </p:tgtEl>
                                      </p:cBhvr>
                                    </p:animEffect>
                                    <p:anim calcmode="lin" valueType="num">
                                      <p:cBhvr>
                                        <p:cTn id="37"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6" name="Subtitle 2"/>
          <p:cNvSpPr>
            <a:spLocks noGrp="1"/>
          </p:cNvSpPr>
          <p:nvPr>
            <p:ph type="subTitle" idx="1"/>
          </p:nvPr>
        </p:nvSpPr>
        <p:spPr>
          <a:xfrm>
            <a:off x="250370" y="1012371"/>
            <a:ext cx="8610600" cy="5704115"/>
          </a:xfrm>
          <a:solidFill>
            <a:schemeClr val="accent1">
              <a:lumMod val="20000"/>
              <a:lumOff val="80000"/>
            </a:schemeClr>
          </a:solidFill>
          <a:ln w="57150">
            <a:solidFill>
              <a:srgbClr val="FF9900"/>
            </a:solidFill>
          </a:ln>
          <a:scene3d>
            <a:camera prst="orthographicFront"/>
            <a:lightRig rig="threePt" dir="t"/>
          </a:scene3d>
          <a:sp3d>
            <a:bevelT prst="slope"/>
          </a:sp3d>
        </p:spPr>
        <p:txBody>
          <a:bodyPr lIns="182880" tIns="274320">
            <a:normAutofit lnSpcReduction="10000"/>
          </a:bodyPr>
          <a:lstStyle/>
          <a:p>
            <a:pPr algn="l">
              <a:spcBef>
                <a:spcPts val="0"/>
              </a:spcBef>
              <a:spcAft>
                <a:spcPts val="1800"/>
              </a:spcAft>
            </a:pPr>
            <a:r>
              <a:rPr lang="en-US" dirty="0">
                <a:solidFill>
                  <a:schemeClr val="bg1"/>
                </a:solidFill>
              </a:rPr>
              <a:t>Let’s come back to the word </a:t>
            </a:r>
          </a:p>
          <a:p>
            <a:pPr marL="457200" indent="-457200" algn="l">
              <a:spcBef>
                <a:spcPts val="0"/>
              </a:spcBef>
              <a:spcAft>
                <a:spcPts val="1800"/>
              </a:spcAft>
            </a:pPr>
            <a:r>
              <a:rPr lang="en-US" dirty="0">
                <a:solidFill>
                  <a:schemeClr val="bg1"/>
                </a:solidFill>
              </a:rPr>
              <a:t>Matt 7:22	“Many shall say to Me in that day, ‘Master, Master, have we not prophesied in Your Name, and cast out demons in Your Name, and done many mighty works in Your Name?’ </a:t>
            </a:r>
          </a:p>
          <a:p>
            <a:pPr marL="457200" indent="-457200" algn="l">
              <a:spcBef>
                <a:spcPts val="0"/>
              </a:spcBef>
              <a:spcAft>
                <a:spcPts val="1800"/>
              </a:spcAft>
            </a:pPr>
            <a:r>
              <a:rPr lang="en-US" dirty="0">
                <a:solidFill>
                  <a:schemeClr val="bg1"/>
                </a:solidFill>
              </a:rPr>
              <a:t>Matt 7:23	“And then I shall declare to them, </a:t>
            </a:r>
            <a:r>
              <a:rPr lang="en-US" b="1" dirty="0">
                <a:solidFill>
                  <a:srgbClr val="0070C0"/>
                </a:solidFill>
              </a:rPr>
              <a:t>‘I never knew you, </a:t>
            </a:r>
            <a:r>
              <a:rPr lang="en-US" dirty="0">
                <a:solidFill>
                  <a:schemeClr val="bg1"/>
                </a:solidFill>
              </a:rPr>
              <a:t>depart from Me, you who work </a:t>
            </a:r>
            <a:r>
              <a:rPr lang="en-US" b="1" u="sng" dirty="0">
                <a:solidFill>
                  <a:srgbClr val="FF0000"/>
                </a:solidFill>
                <a:effectLst>
                  <a:outerShdw blurRad="38100" dist="38100" dir="2700000" algn="tl">
                    <a:srgbClr val="000000">
                      <a:alpha val="43137"/>
                    </a:srgbClr>
                  </a:outerShdw>
                </a:effectLst>
              </a:rPr>
              <a:t>lawlessness</a:t>
            </a:r>
            <a:r>
              <a:rPr lang="en-US" b="1" dirty="0">
                <a:solidFill>
                  <a:srgbClr val="FF0000"/>
                </a:solidFill>
                <a:effectLst>
                  <a:outerShdw blurRad="38100" dist="38100" dir="2700000" algn="tl">
                    <a:srgbClr val="000000">
                      <a:alpha val="43137"/>
                    </a:srgbClr>
                  </a:outerShdw>
                </a:effectLst>
              </a:rPr>
              <a:t>!</a:t>
            </a:r>
            <a:r>
              <a:rPr lang="en-US" b="1" baseline="30000" dirty="0">
                <a:solidFill>
                  <a:schemeClr val="accent5">
                    <a:lumMod val="50000"/>
                  </a:schemeClr>
                </a:solidFill>
              </a:rPr>
              <a:t>G458</a:t>
            </a:r>
            <a:r>
              <a:rPr lang="en-US" b="1" dirty="0">
                <a:solidFill>
                  <a:srgbClr val="FF0000"/>
                </a:solidFill>
                <a:effectLst>
                  <a:outerShdw blurRad="38100" dist="38100" dir="2700000" algn="tl">
                    <a:srgbClr val="000000">
                      <a:alpha val="43137"/>
                    </a:srgbClr>
                  </a:outerShdw>
                </a:effectLst>
              </a:rPr>
              <a:t>’</a:t>
            </a:r>
            <a:r>
              <a:rPr lang="en-US" b="1" dirty="0">
                <a:solidFill>
                  <a:srgbClr val="FF0000"/>
                </a:solidFill>
              </a:rPr>
              <a:t> </a:t>
            </a:r>
            <a:r>
              <a:rPr lang="en-US" dirty="0">
                <a:solidFill>
                  <a:schemeClr val="bg1"/>
                </a:solidFill>
              </a:rPr>
              <a:t>“</a:t>
            </a:r>
          </a:p>
          <a:p>
            <a:pPr algn="l">
              <a:spcBef>
                <a:spcPts val="0"/>
              </a:spcBef>
              <a:spcAft>
                <a:spcPts val="1200"/>
              </a:spcAft>
            </a:pPr>
            <a:r>
              <a:rPr lang="en-US" dirty="0">
                <a:solidFill>
                  <a:schemeClr val="bg1"/>
                </a:solidFill>
              </a:rPr>
              <a:t>This is truly a sobering thought to think about.</a:t>
            </a:r>
          </a:p>
          <a:p>
            <a:pPr algn="l">
              <a:spcBef>
                <a:spcPts val="0"/>
              </a:spcBef>
              <a:spcAft>
                <a:spcPts val="1200"/>
              </a:spcAft>
            </a:pPr>
            <a:r>
              <a:rPr lang="en-US" dirty="0">
                <a:solidFill>
                  <a:schemeClr val="bg1"/>
                </a:solidFill>
              </a:rPr>
              <a:t>Do we want to be counted among the </a:t>
            </a:r>
            <a:r>
              <a:rPr lang="en-US" b="1" u="sng" dirty="0">
                <a:solidFill>
                  <a:srgbClr val="FF0000"/>
                </a:solidFill>
                <a:effectLst>
                  <a:outerShdw blurRad="38100" dist="38100" dir="2700000" algn="tl">
                    <a:srgbClr val="000000">
                      <a:alpha val="43137"/>
                    </a:srgbClr>
                  </a:outerShdw>
                </a:effectLst>
              </a:rPr>
              <a:t>lawless</a:t>
            </a:r>
            <a:r>
              <a:rPr lang="en-US" dirty="0">
                <a:solidFill>
                  <a:schemeClr val="bg1"/>
                </a:solidFill>
              </a:rPr>
              <a:t>?</a:t>
            </a:r>
          </a:p>
          <a:p>
            <a:pPr algn="l">
              <a:spcBef>
                <a:spcPts val="0"/>
              </a:spcBef>
              <a:spcAft>
                <a:spcPts val="1200"/>
              </a:spcAft>
            </a:pPr>
            <a:r>
              <a:rPr lang="en-US" dirty="0">
                <a:solidFill>
                  <a:schemeClr val="bg1"/>
                </a:solidFill>
              </a:rPr>
              <a:t>Do we want to hear the words </a:t>
            </a:r>
            <a:r>
              <a:rPr lang="en-US" b="1" dirty="0">
                <a:solidFill>
                  <a:srgbClr val="0070C0"/>
                </a:solidFill>
              </a:rPr>
              <a:t>“I never knew you”?</a:t>
            </a:r>
          </a:p>
        </p:txBody>
      </p:sp>
      <p:sp>
        <p:nvSpPr>
          <p:cNvPr id="7" name="Title 1"/>
          <p:cNvSpPr txBox="1">
            <a:spLocks/>
          </p:cNvSpPr>
          <p:nvPr/>
        </p:nvSpPr>
        <p:spPr>
          <a:xfrm>
            <a:off x="2133624" y="87082"/>
            <a:ext cx="4800600" cy="838200"/>
          </a:xfrm>
          <a:prstGeom prst="rect">
            <a:avLst/>
          </a:prstGeom>
          <a:solidFill>
            <a:srgbClr val="0070C0"/>
          </a:solidFill>
          <a:ln w="57150">
            <a:solidFill>
              <a:srgbClr val="FFFFCC"/>
            </a:solidFill>
          </a:ln>
          <a:scene3d>
            <a:camera prst="orthographicFront"/>
            <a:lightRig rig="soft" dir="t">
              <a:rot lat="0" lon="0" rev="17220000"/>
            </a:lightRig>
          </a:scene3d>
          <a:sp3d>
            <a:bevelT w="152400" h="50800" prst="softRound"/>
          </a:sp3d>
        </p:spPr>
        <p:txBody>
          <a:bodyPr vert="horz" lIns="45720" tIns="0" rIns="45720" bIns="0" anchor="ctr">
            <a:norm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r>
              <a:rPr lang="en-US" dirty="0">
                <a:solidFill>
                  <a:srgbClr val="FFFFCC"/>
                </a:solidFill>
              </a:rPr>
              <a:t>Lawlessness</a:t>
            </a:r>
          </a:p>
        </p:txBody>
      </p:sp>
      <p:sp>
        <p:nvSpPr>
          <p:cNvPr id="4" name="Slide Number Placeholder 3"/>
          <p:cNvSpPr>
            <a:spLocks noGrp="1"/>
          </p:cNvSpPr>
          <p:nvPr>
            <p:ph type="sldNum" sz="quarter" idx="12"/>
          </p:nvPr>
        </p:nvSpPr>
        <p:spPr>
          <a:xfrm>
            <a:off x="7913915" y="6302832"/>
            <a:ext cx="762000" cy="365125"/>
          </a:xfrm>
        </p:spPr>
        <p:txBody>
          <a:bodyPr/>
          <a:lstStyle/>
          <a:p>
            <a:fld id="{9A7ECC3E-4170-412F-8B33-8063B7BB8A4D}" type="slidenum">
              <a:rPr lang="en-US" b="1" smtClean="0">
                <a:solidFill>
                  <a:schemeClr val="bg1"/>
                </a:solidFill>
              </a:rPr>
              <a:t>50</a:t>
            </a:fld>
            <a:endParaRPr lang="en-US" b="1" dirty="0">
              <a:solidFill>
                <a:schemeClr val="bg1"/>
              </a:solidFill>
            </a:endParaRPr>
          </a:p>
        </p:txBody>
      </p:sp>
      <p:sp>
        <p:nvSpPr>
          <p:cNvPr id="2" name="TextBox 1"/>
          <p:cNvSpPr txBox="1"/>
          <p:nvPr/>
        </p:nvSpPr>
        <p:spPr>
          <a:xfrm>
            <a:off x="5034669" y="1110341"/>
            <a:ext cx="3292905" cy="584775"/>
          </a:xfrm>
          <a:prstGeom prst="rect">
            <a:avLst/>
          </a:prstGeom>
          <a:pattFill prst="pct5">
            <a:fgClr>
              <a:srgbClr val="FF0066"/>
            </a:fgClr>
            <a:bgClr>
              <a:srgbClr val="FFCCFF"/>
            </a:bgClr>
          </a:pattFill>
          <a:ln w="28575">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spcAft>
                <a:spcPts val="1800"/>
              </a:spcAft>
            </a:pPr>
            <a:r>
              <a:rPr lang="en-US" sz="3200" b="1" dirty="0">
                <a:solidFill>
                  <a:srgbClr val="FF0000"/>
                </a:solidFill>
                <a:effectLst>
                  <a:glow rad="63500">
                    <a:schemeClr val="accent1">
                      <a:satMod val="175000"/>
                      <a:alpha val="40000"/>
                    </a:schemeClr>
                  </a:glow>
                  <a:outerShdw blurRad="38100" dist="38100" dir="2700000" algn="tl">
                    <a:srgbClr val="000000">
                      <a:alpha val="43137"/>
                    </a:srgbClr>
                  </a:outerShdw>
                </a:effectLst>
              </a:rPr>
              <a:t>“</a:t>
            </a:r>
            <a:r>
              <a:rPr lang="en-US" sz="3200" b="1" u="sng" dirty="0">
                <a:solidFill>
                  <a:srgbClr val="FF0000"/>
                </a:solidFill>
                <a:effectLst>
                  <a:glow rad="63500">
                    <a:schemeClr val="accent1">
                      <a:satMod val="175000"/>
                      <a:alpha val="40000"/>
                    </a:schemeClr>
                  </a:glow>
                  <a:outerShdw blurRad="38100" dist="38100" dir="2700000" algn="tl">
                    <a:srgbClr val="000000">
                      <a:alpha val="43137"/>
                    </a:srgbClr>
                  </a:outerShdw>
                </a:effectLst>
              </a:rPr>
              <a:t>lawlessness</a:t>
            </a:r>
            <a:r>
              <a:rPr lang="en-US" sz="2400" b="1" baseline="30000" dirty="0">
                <a:solidFill>
                  <a:schemeClr val="accent5">
                    <a:lumMod val="50000"/>
                  </a:schemeClr>
                </a:solidFill>
              </a:rPr>
              <a:t>G458</a:t>
            </a:r>
            <a:r>
              <a:rPr lang="en-US" sz="3200" b="1" dirty="0">
                <a:solidFill>
                  <a:srgbClr val="FF0000"/>
                </a:solidFill>
                <a:effectLst>
                  <a:glow rad="63500">
                    <a:schemeClr val="accent1">
                      <a:satMod val="175000"/>
                      <a:alpha val="40000"/>
                    </a:schemeClr>
                  </a:glow>
                  <a:outerShdw blurRad="38100" dist="38100" dir="2700000" algn="tl">
                    <a:srgbClr val="000000">
                      <a:alpha val="43137"/>
                    </a:srgbClr>
                  </a:outerShdw>
                </a:effectLst>
              </a:rPr>
              <a:t>“</a:t>
            </a:r>
          </a:p>
        </p:txBody>
      </p:sp>
    </p:spTree>
    <p:extLst>
      <p:ext uri="{BB962C8B-B14F-4D97-AF65-F5344CB8AC3E}">
        <p14:creationId xmlns:p14="http://schemas.microsoft.com/office/powerpoint/2010/main" val="222950500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500" autoRev="1" fill="hold">
                                          <p:stCondLst>
                                            <p:cond delay="0"/>
                                          </p:stCondLst>
                                        </p:cTn>
                                        <p:tgtEl>
                                          <p:spTgt spid="7"/>
                                        </p:tgtEl>
                                        <p:attrNameLst>
                                          <p:attrName>ppt_w</p:attrName>
                                        </p:attrNameLst>
                                      </p:cBhvr>
                                    </p:anim>
                                    <p:anim by="(#ppt_w*0.50)" calcmode="lin" valueType="num">
                                      <p:cBhvr>
                                        <p:cTn id="8" dur="500" decel="50000" autoRev="1" fill="hold">
                                          <p:stCondLst>
                                            <p:cond delay="0"/>
                                          </p:stCondLst>
                                        </p:cTn>
                                        <p:tgtEl>
                                          <p:spTgt spid="7"/>
                                        </p:tgtEl>
                                        <p:attrNameLst>
                                          <p:attrName>ppt_x</p:attrName>
                                        </p:attrNameLst>
                                      </p:cBhvr>
                                    </p:anim>
                                    <p:anim from="(-#ppt_h/2)" to="(#ppt_y)" calcmode="lin" valueType="num">
                                      <p:cBhvr>
                                        <p:cTn id="9" dur="1000" fill="hold">
                                          <p:stCondLst>
                                            <p:cond delay="0"/>
                                          </p:stCondLst>
                                        </p:cTn>
                                        <p:tgtEl>
                                          <p:spTgt spid="7"/>
                                        </p:tgtEl>
                                        <p:attrNameLst>
                                          <p:attrName>ppt_y</p:attrName>
                                        </p:attrNameLst>
                                      </p:cBhvr>
                                    </p:anim>
                                    <p:animRot by="21600000">
                                      <p:cBhvr>
                                        <p:cTn id="10" dur="1000" fill="hold">
                                          <p:stCondLst>
                                            <p:cond delay="0"/>
                                          </p:stCondLst>
                                        </p:cTn>
                                        <p:tgtEl>
                                          <p:spTgt spid="7"/>
                                        </p:tgtEl>
                                        <p:attrNameLst>
                                          <p:attrName>r</p:attrName>
                                        </p:attrNameLst>
                                      </p:cBhvr>
                                    </p:animRot>
                                  </p:childTnLst>
                                </p:cTn>
                              </p:par>
                            </p:childTnLst>
                          </p:cTn>
                        </p:par>
                        <p:par>
                          <p:cTn id="11" fill="hold">
                            <p:stCondLst>
                              <p:cond delay="2000"/>
                            </p:stCondLst>
                            <p:childTnLst>
                              <p:par>
                                <p:cTn id="12" presetID="2" presetClass="entr" presetSubtype="4" fill="hold" nodeType="after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additive="base">
                                        <p:cTn id="14"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16" fill="hold">
                            <p:stCondLst>
                              <p:cond delay="2500"/>
                            </p:stCondLst>
                            <p:childTnLst>
                              <p:par>
                                <p:cTn id="17" presetID="41" presetClass="entr" presetSubtype="0" fill="hold" grpId="0" nodeType="afterEffect">
                                  <p:stCondLst>
                                    <p:cond delay="500"/>
                                  </p:stCondLst>
                                  <p:iterate type="lt">
                                    <p:tmPct val="10000"/>
                                  </p:iterate>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2"/>
                                        </p:tgtEl>
                                        <p:attrNameLst>
                                          <p:attrName>ppt_y</p:attrName>
                                        </p:attrNameLst>
                                      </p:cBhvr>
                                      <p:tavLst>
                                        <p:tav tm="0">
                                          <p:val>
                                            <p:strVal val="#ppt_y"/>
                                          </p:val>
                                        </p:tav>
                                        <p:tav tm="100000">
                                          <p:val>
                                            <p:strVal val="#ppt_y"/>
                                          </p:val>
                                        </p:tav>
                                      </p:tavLst>
                                    </p:anim>
                                    <p:anim calcmode="lin" valueType="num">
                                      <p:cBhvr>
                                        <p:cTn id="21"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 calcmode="lin" valueType="num">
                                      <p:cBhvr>
                                        <p:cTn id="28"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9"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30" dur="500"/>
                                        <p:tgtEl>
                                          <p:spTgt spid="6">
                                            <p:txEl>
                                              <p:pRg st="1" end="1"/>
                                            </p:txEl>
                                          </p:spTgt>
                                        </p:tgtEl>
                                      </p:cBhvr>
                                    </p:animEffect>
                                  </p:childTnLst>
                                </p:cTn>
                              </p:par>
                              <p:par>
                                <p:cTn id="31" presetID="53" presetClass="entr" presetSubtype="16" fill="hold" nodeType="with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 calcmode="lin" valueType="num">
                                      <p:cBhvr>
                                        <p:cTn id="33"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34"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35" dur="500"/>
                                        <p:tgtEl>
                                          <p:spTgt spid="6">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6">
                                            <p:txEl>
                                              <p:pRg st="3" end="3"/>
                                            </p:txEl>
                                          </p:spTgt>
                                        </p:tgtEl>
                                        <p:attrNameLst>
                                          <p:attrName>style.visibility</p:attrName>
                                        </p:attrNameLst>
                                      </p:cBhvr>
                                      <p:to>
                                        <p:strVal val="visible"/>
                                      </p:to>
                                    </p:set>
                                    <p:anim calcmode="lin" valueType="num">
                                      <p:cBhvr>
                                        <p:cTn id="40"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41"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42" dur="1000" fill="hold"/>
                                        <p:tgtEl>
                                          <p:spTgt spid="6">
                                            <p:txEl>
                                              <p:pRg st="3" end="3"/>
                                            </p:txEl>
                                          </p:spTgt>
                                        </p:tgtEl>
                                        <p:attrNameLst>
                                          <p:attrName>style.rotation</p:attrName>
                                        </p:attrNameLst>
                                      </p:cBhvr>
                                      <p:tavLst>
                                        <p:tav tm="0">
                                          <p:val>
                                            <p:fltVal val="90"/>
                                          </p:val>
                                        </p:tav>
                                        <p:tav tm="100000">
                                          <p:val>
                                            <p:fltVal val="0"/>
                                          </p:val>
                                        </p:tav>
                                      </p:tavLst>
                                    </p:anim>
                                    <p:animEffect transition="in" filter="fade">
                                      <p:cBhvr>
                                        <p:cTn id="43" dur="1000"/>
                                        <p:tgtEl>
                                          <p:spTgt spid="6">
                                            <p:txEl>
                                              <p:pRg st="3" end="3"/>
                                            </p:txEl>
                                          </p:spTgt>
                                        </p:tgtEl>
                                      </p:cBhvr>
                                    </p:animEffect>
                                  </p:childTnLst>
                                </p:cTn>
                              </p:par>
                              <p:par>
                                <p:cTn id="44" presetID="31" presetClass="entr" presetSubtype="0" fill="hold" nodeType="withEffect">
                                  <p:stCondLst>
                                    <p:cond delay="0"/>
                                  </p:stCondLst>
                                  <p:childTnLst>
                                    <p:set>
                                      <p:cBhvr>
                                        <p:cTn id="45" dur="1" fill="hold">
                                          <p:stCondLst>
                                            <p:cond delay="0"/>
                                          </p:stCondLst>
                                        </p:cTn>
                                        <p:tgtEl>
                                          <p:spTgt spid="6">
                                            <p:txEl>
                                              <p:pRg st="4" end="4"/>
                                            </p:txEl>
                                          </p:spTgt>
                                        </p:tgtEl>
                                        <p:attrNameLst>
                                          <p:attrName>style.visibility</p:attrName>
                                        </p:attrNameLst>
                                      </p:cBhvr>
                                      <p:to>
                                        <p:strVal val="visible"/>
                                      </p:to>
                                    </p:set>
                                    <p:anim calcmode="lin" valueType="num">
                                      <p:cBhvr>
                                        <p:cTn id="46"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47" dur="1000" fill="hold"/>
                                        <p:tgtEl>
                                          <p:spTgt spid="6">
                                            <p:txEl>
                                              <p:pRg st="4" end="4"/>
                                            </p:txEl>
                                          </p:spTgt>
                                        </p:tgtEl>
                                        <p:attrNameLst>
                                          <p:attrName>ppt_h</p:attrName>
                                        </p:attrNameLst>
                                      </p:cBhvr>
                                      <p:tavLst>
                                        <p:tav tm="0">
                                          <p:val>
                                            <p:fltVal val="0"/>
                                          </p:val>
                                        </p:tav>
                                        <p:tav tm="100000">
                                          <p:val>
                                            <p:strVal val="#ppt_h"/>
                                          </p:val>
                                        </p:tav>
                                      </p:tavLst>
                                    </p:anim>
                                    <p:anim calcmode="lin" valueType="num">
                                      <p:cBhvr>
                                        <p:cTn id="48" dur="1000" fill="hold"/>
                                        <p:tgtEl>
                                          <p:spTgt spid="6">
                                            <p:txEl>
                                              <p:pRg st="4" end="4"/>
                                            </p:txEl>
                                          </p:spTgt>
                                        </p:tgtEl>
                                        <p:attrNameLst>
                                          <p:attrName>style.rotation</p:attrName>
                                        </p:attrNameLst>
                                      </p:cBhvr>
                                      <p:tavLst>
                                        <p:tav tm="0">
                                          <p:val>
                                            <p:fltVal val="90"/>
                                          </p:val>
                                        </p:tav>
                                        <p:tav tm="100000">
                                          <p:val>
                                            <p:fltVal val="0"/>
                                          </p:val>
                                        </p:tav>
                                      </p:tavLst>
                                    </p:anim>
                                    <p:animEffect transition="in" filter="fade">
                                      <p:cBhvr>
                                        <p:cTn id="49" dur="1000"/>
                                        <p:tgtEl>
                                          <p:spTgt spid="6">
                                            <p:txEl>
                                              <p:pRg st="4" end="4"/>
                                            </p:txEl>
                                          </p:spTgt>
                                        </p:tgtEl>
                                      </p:cBhvr>
                                    </p:animEffect>
                                  </p:childTnLst>
                                </p:cTn>
                              </p:par>
                              <p:par>
                                <p:cTn id="50" presetID="31" presetClass="entr" presetSubtype="0" fill="hold" nodeType="withEffect">
                                  <p:stCondLst>
                                    <p:cond delay="0"/>
                                  </p:stCondLst>
                                  <p:childTnLst>
                                    <p:set>
                                      <p:cBhvr>
                                        <p:cTn id="51" dur="1" fill="hold">
                                          <p:stCondLst>
                                            <p:cond delay="0"/>
                                          </p:stCondLst>
                                        </p:cTn>
                                        <p:tgtEl>
                                          <p:spTgt spid="6">
                                            <p:txEl>
                                              <p:pRg st="5" end="5"/>
                                            </p:txEl>
                                          </p:spTgt>
                                        </p:tgtEl>
                                        <p:attrNameLst>
                                          <p:attrName>style.visibility</p:attrName>
                                        </p:attrNameLst>
                                      </p:cBhvr>
                                      <p:to>
                                        <p:strVal val="visible"/>
                                      </p:to>
                                    </p:set>
                                    <p:anim calcmode="lin" valueType="num">
                                      <p:cBhvr>
                                        <p:cTn id="52" dur="1000" fill="hold"/>
                                        <p:tgtEl>
                                          <p:spTgt spid="6">
                                            <p:txEl>
                                              <p:pRg st="5" end="5"/>
                                            </p:txEl>
                                          </p:spTgt>
                                        </p:tgtEl>
                                        <p:attrNameLst>
                                          <p:attrName>ppt_w</p:attrName>
                                        </p:attrNameLst>
                                      </p:cBhvr>
                                      <p:tavLst>
                                        <p:tav tm="0">
                                          <p:val>
                                            <p:fltVal val="0"/>
                                          </p:val>
                                        </p:tav>
                                        <p:tav tm="100000">
                                          <p:val>
                                            <p:strVal val="#ppt_w"/>
                                          </p:val>
                                        </p:tav>
                                      </p:tavLst>
                                    </p:anim>
                                    <p:anim calcmode="lin" valueType="num">
                                      <p:cBhvr>
                                        <p:cTn id="53" dur="1000" fill="hold"/>
                                        <p:tgtEl>
                                          <p:spTgt spid="6">
                                            <p:txEl>
                                              <p:pRg st="5" end="5"/>
                                            </p:txEl>
                                          </p:spTgt>
                                        </p:tgtEl>
                                        <p:attrNameLst>
                                          <p:attrName>ppt_h</p:attrName>
                                        </p:attrNameLst>
                                      </p:cBhvr>
                                      <p:tavLst>
                                        <p:tav tm="0">
                                          <p:val>
                                            <p:fltVal val="0"/>
                                          </p:val>
                                        </p:tav>
                                        <p:tav tm="100000">
                                          <p:val>
                                            <p:strVal val="#ppt_h"/>
                                          </p:val>
                                        </p:tav>
                                      </p:tavLst>
                                    </p:anim>
                                    <p:anim calcmode="lin" valueType="num">
                                      <p:cBhvr>
                                        <p:cTn id="54" dur="1000" fill="hold"/>
                                        <p:tgtEl>
                                          <p:spTgt spid="6">
                                            <p:txEl>
                                              <p:pRg st="5" end="5"/>
                                            </p:txEl>
                                          </p:spTgt>
                                        </p:tgtEl>
                                        <p:attrNameLst>
                                          <p:attrName>style.rotation</p:attrName>
                                        </p:attrNameLst>
                                      </p:cBhvr>
                                      <p:tavLst>
                                        <p:tav tm="0">
                                          <p:val>
                                            <p:fltVal val="90"/>
                                          </p:val>
                                        </p:tav>
                                        <p:tav tm="100000">
                                          <p:val>
                                            <p:fltVal val="0"/>
                                          </p:val>
                                        </p:tav>
                                      </p:tavLst>
                                    </p:anim>
                                    <p:animEffect transition="in" filter="fade">
                                      <p:cBhvr>
                                        <p:cTn id="55"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6" name="Subtitle 2"/>
          <p:cNvSpPr>
            <a:spLocks noGrp="1"/>
          </p:cNvSpPr>
          <p:nvPr>
            <p:ph type="subTitle" idx="1"/>
          </p:nvPr>
        </p:nvSpPr>
        <p:spPr>
          <a:xfrm>
            <a:off x="266700" y="1219200"/>
            <a:ext cx="8458200" cy="5334000"/>
          </a:xfrm>
          <a:solidFill>
            <a:srgbClr val="FFFFCC"/>
          </a:solidFill>
          <a:ln w="57150">
            <a:solidFill>
              <a:srgbClr val="CC9900"/>
            </a:solidFill>
          </a:ln>
          <a:scene3d>
            <a:camera prst="orthographicFront"/>
            <a:lightRig rig="threePt" dir="t"/>
          </a:scene3d>
          <a:sp3d>
            <a:bevelT prst="slope"/>
          </a:sp3d>
        </p:spPr>
        <p:txBody>
          <a:bodyPr lIns="182880" tIns="91440">
            <a:normAutofit/>
          </a:bodyPr>
          <a:lstStyle/>
          <a:p>
            <a:pPr algn="l">
              <a:spcBef>
                <a:spcPts val="0"/>
              </a:spcBef>
              <a:spcAft>
                <a:spcPts val="1800"/>
              </a:spcAft>
            </a:pPr>
            <a:r>
              <a:rPr lang="en-US" dirty="0">
                <a:solidFill>
                  <a:schemeClr val="bg1"/>
                </a:solidFill>
              </a:rPr>
              <a:t>G458</a:t>
            </a:r>
            <a:r>
              <a:rPr lang="en-US" dirty="0"/>
              <a:t>    </a:t>
            </a:r>
            <a:r>
              <a:rPr lang="en-US" b="1" dirty="0">
                <a:solidFill>
                  <a:srgbClr val="00B050"/>
                </a:solidFill>
              </a:rPr>
              <a:t>iniquity</a:t>
            </a:r>
            <a:r>
              <a:rPr lang="en-US" dirty="0">
                <a:solidFill>
                  <a:schemeClr val="bg1"/>
                </a:solidFill>
              </a:rPr>
              <a:t>    ἀ</a:t>
            </a:r>
            <a:r>
              <a:rPr lang="en-US" dirty="0" err="1">
                <a:solidFill>
                  <a:schemeClr val="bg1"/>
                </a:solidFill>
              </a:rPr>
              <a:t>νομι</a:t>
            </a:r>
            <a:r>
              <a:rPr lang="en-US" dirty="0">
                <a:solidFill>
                  <a:schemeClr val="bg1"/>
                </a:solidFill>
              </a:rPr>
              <a:t>́α    anomia    an-om-</a:t>
            </a:r>
            <a:r>
              <a:rPr lang="en-US" dirty="0" err="1">
                <a:solidFill>
                  <a:schemeClr val="bg1"/>
                </a:solidFill>
              </a:rPr>
              <a:t>ee</a:t>
            </a:r>
            <a:r>
              <a:rPr lang="en-US" dirty="0">
                <a:solidFill>
                  <a:schemeClr val="bg1"/>
                </a:solidFill>
              </a:rPr>
              <a:t>'-ah</a:t>
            </a:r>
          </a:p>
          <a:p>
            <a:pPr algn="l">
              <a:spcBef>
                <a:spcPts val="0"/>
              </a:spcBef>
              <a:spcAft>
                <a:spcPts val="1800"/>
              </a:spcAft>
            </a:pPr>
            <a:r>
              <a:rPr lang="en-US" dirty="0">
                <a:solidFill>
                  <a:schemeClr val="bg1"/>
                </a:solidFill>
              </a:rPr>
              <a:t>From G459; illegality, that is, </a:t>
            </a:r>
            <a:r>
              <a:rPr lang="en-US" b="1" u="sng" dirty="0">
                <a:solidFill>
                  <a:schemeClr val="bg1"/>
                </a:solidFill>
              </a:rPr>
              <a:t>violation of law </a:t>
            </a:r>
            <a:r>
              <a:rPr lang="en-US" dirty="0">
                <a:solidFill>
                  <a:schemeClr val="bg1"/>
                </a:solidFill>
              </a:rPr>
              <a:t>or (generally) </a:t>
            </a:r>
            <a:r>
              <a:rPr lang="en-US" b="1" u="sng" dirty="0">
                <a:solidFill>
                  <a:schemeClr val="bg1"/>
                </a:solidFill>
              </a:rPr>
              <a:t>wickedness</a:t>
            </a:r>
            <a:r>
              <a:rPr lang="en-US" dirty="0">
                <a:solidFill>
                  <a:schemeClr val="bg1"/>
                </a:solidFill>
              </a:rPr>
              <a:t>: - </a:t>
            </a:r>
            <a:r>
              <a:rPr lang="en-US" b="1" u="sng" dirty="0">
                <a:solidFill>
                  <a:schemeClr val="bg1"/>
                </a:solidFill>
              </a:rPr>
              <a:t>iniquity</a:t>
            </a:r>
            <a:r>
              <a:rPr lang="en-US" dirty="0">
                <a:solidFill>
                  <a:schemeClr val="bg1"/>
                </a:solidFill>
              </a:rPr>
              <a:t>, X </a:t>
            </a:r>
            <a:r>
              <a:rPr lang="en-US" b="1" u="sng" dirty="0">
                <a:solidFill>
                  <a:schemeClr val="bg1"/>
                </a:solidFill>
              </a:rPr>
              <a:t>transgress</a:t>
            </a:r>
            <a:r>
              <a:rPr lang="en-US" dirty="0">
                <a:solidFill>
                  <a:schemeClr val="bg1"/>
                </a:solidFill>
              </a:rPr>
              <a:t> (-ion of) </a:t>
            </a:r>
            <a:r>
              <a:rPr lang="en-US" b="1" u="sng" dirty="0">
                <a:solidFill>
                  <a:schemeClr val="bg1"/>
                </a:solidFill>
              </a:rPr>
              <a:t>the law</a:t>
            </a:r>
            <a:r>
              <a:rPr lang="en-US" dirty="0">
                <a:solidFill>
                  <a:schemeClr val="bg1"/>
                </a:solidFill>
              </a:rPr>
              <a:t>, </a:t>
            </a:r>
            <a:r>
              <a:rPr lang="en-US" b="1" u="sng" dirty="0">
                <a:solidFill>
                  <a:schemeClr val="bg1"/>
                </a:solidFill>
              </a:rPr>
              <a:t>unrighteousness</a:t>
            </a:r>
            <a:r>
              <a:rPr lang="en-US" dirty="0">
                <a:solidFill>
                  <a:schemeClr val="bg1"/>
                </a:solidFill>
              </a:rPr>
              <a:t>. </a:t>
            </a:r>
          </a:p>
          <a:p>
            <a:pPr algn="l">
              <a:spcBef>
                <a:spcPts val="0"/>
              </a:spcBef>
              <a:spcAft>
                <a:spcPts val="1800"/>
              </a:spcAft>
            </a:pPr>
            <a:r>
              <a:rPr lang="en-US" dirty="0">
                <a:solidFill>
                  <a:schemeClr val="bg1"/>
                </a:solidFill>
              </a:rPr>
              <a:t>G459</a:t>
            </a:r>
            <a:r>
              <a:rPr lang="en-US" dirty="0"/>
              <a:t>     </a:t>
            </a:r>
            <a:r>
              <a:rPr lang="en-US" b="1" dirty="0">
                <a:solidFill>
                  <a:srgbClr val="C00000"/>
                </a:solidFill>
              </a:rPr>
              <a:t>lawless</a:t>
            </a:r>
            <a:r>
              <a:rPr lang="en-US" dirty="0">
                <a:solidFill>
                  <a:schemeClr val="bg1"/>
                </a:solidFill>
              </a:rPr>
              <a:t>     ἄ</a:t>
            </a:r>
            <a:r>
              <a:rPr lang="en-US" dirty="0" err="1">
                <a:solidFill>
                  <a:schemeClr val="bg1"/>
                </a:solidFill>
              </a:rPr>
              <a:t>νομος</a:t>
            </a:r>
            <a:r>
              <a:rPr lang="en-US" dirty="0">
                <a:solidFill>
                  <a:schemeClr val="bg1"/>
                </a:solidFill>
              </a:rPr>
              <a:t>     </a:t>
            </a:r>
            <a:r>
              <a:rPr lang="en-US" dirty="0" err="1">
                <a:solidFill>
                  <a:schemeClr val="bg1"/>
                </a:solidFill>
              </a:rPr>
              <a:t>anomos</a:t>
            </a:r>
            <a:r>
              <a:rPr lang="en-US" dirty="0">
                <a:solidFill>
                  <a:schemeClr val="bg1"/>
                </a:solidFill>
              </a:rPr>
              <a:t>     an'-om-</a:t>
            </a:r>
            <a:r>
              <a:rPr lang="en-US" dirty="0" err="1">
                <a:solidFill>
                  <a:schemeClr val="bg1"/>
                </a:solidFill>
              </a:rPr>
              <a:t>os</a:t>
            </a:r>
            <a:endParaRPr lang="en-US" dirty="0">
              <a:solidFill>
                <a:schemeClr val="bg1"/>
              </a:solidFill>
            </a:endParaRPr>
          </a:p>
          <a:p>
            <a:pPr algn="l">
              <a:spcBef>
                <a:spcPts val="0"/>
              </a:spcBef>
              <a:spcAft>
                <a:spcPts val="1800"/>
              </a:spcAft>
            </a:pPr>
            <a:r>
              <a:rPr lang="en-US" dirty="0">
                <a:solidFill>
                  <a:schemeClr val="bg1"/>
                </a:solidFill>
              </a:rPr>
              <a:t>From G1 (as a negative particle) and G3551; lawless, that is, (negatively) not subject to (the Jewish) law; (by implication a Gentile), or (positively) </a:t>
            </a:r>
            <a:r>
              <a:rPr lang="en-US" b="1" u="sng" dirty="0">
                <a:solidFill>
                  <a:schemeClr val="bg1"/>
                </a:solidFill>
              </a:rPr>
              <a:t>wicked</a:t>
            </a:r>
            <a:r>
              <a:rPr lang="en-US" dirty="0">
                <a:solidFill>
                  <a:schemeClr val="bg1"/>
                </a:solidFill>
              </a:rPr>
              <a:t>: - </a:t>
            </a:r>
            <a:r>
              <a:rPr lang="en-US" b="1" u="sng" dirty="0">
                <a:solidFill>
                  <a:schemeClr val="bg1"/>
                </a:solidFill>
              </a:rPr>
              <a:t>without law</a:t>
            </a:r>
            <a:r>
              <a:rPr lang="en-US" dirty="0">
                <a:solidFill>
                  <a:schemeClr val="bg1"/>
                </a:solidFill>
              </a:rPr>
              <a:t>, </a:t>
            </a:r>
            <a:r>
              <a:rPr lang="en-US" b="1" u="sng" dirty="0">
                <a:solidFill>
                  <a:schemeClr val="bg1"/>
                </a:solidFill>
              </a:rPr>
              <a:t>lawless</a:t>
            </a:r>
            <a:r>
              <a:rPr lang="en-US" dirty="0">
                <a:solidFill>
                  <a:schemeClr val="bg1"/>
                </a:solidFill>
              </a:rPr>
              <a:t>, </a:t>
            </a:r>
            <a:r>
              <a:rPr lang="en-US" b="1" u="sng" dirty="0">
                <a:solidFill>
                  <a:schemeClr val="bg1"/>
                </a:solidFill>
              </a:rPr>
              <a:t>transgressor</a:t>
            </a:r>
            <a:r>
              <a:rPr lang="en-US" dirty="0">
                <a:solidFill>
                  <a:schemeClr val="bg1"/>
                </a:solidFill>
              </a:rPr>
              <a:t>, </a:t>
            </a:r>
            <a:r>
              <a:rPr lang="en-US" b="1" u="sng" dirty="0">
                <a:solidFill>
                  <a:schemeClr val="bg1"/>
                </a:solidFill>
              </a:rPr>
              <a:t>unlawful</a:t>
            </a:r>
            <a:r>
              <a:rPr lang="en-US" dirty="0">
                <a:solidFill>
                  <a:schemeClr val="bg1"/>
                </a:solidFill>
              </a:rPr>
              <a:t>, </a:t>
            </a:r>
            <a:r>
              <a:rPr lang="en-US" b="1" u="sng" dirty="0">
                <a:solidFill>
                  <a:schemeClr val="bg1"/>
                </a:solidFill>
              </a:rPr>
              <a:t>wicked</a:t>
            </a:r>
            <a:r>
              <a:rPr lang="en-US" dirty="0">
                <a:solidFill>
                  <a:schemeClr val="bg1"/>
                </a:solidFill>
              </a:rPr>
              <a:t>.</a:t>
            </a:r>
          </a:p>
        </p:txBody>
      </p:sp>
      <p:sp>
        <p:nvSpPr>
          <p:cNvPr id="7" name="Title 1"/>
          <p:cNvSpPr txBox="1">
            <a:spLocks/>
          </p:cNvSpPr>
          <p:nvPr/>
        </p:nvSpPr>
        <p:spPr>
          <a:xfrm>
            <a:off x="2133624" y="185056"/>
            <a:ext cx="4800600" cy="838200"/>
          </a:xfrm>
          <a:prstGeom prst="rect">
            <a:avLst/>
          </a:prstGeom>
          <a:solidFill>
            <a:srgbClr val="0070C0"/>
          </a:solidFill>
          <a:ln w="57150">
            <a:solidFill>
              <a:srgbClr val="FFFFCC"/>
            </a:solidFill>
          </a:ln>
          <a:scene3d>
            <a:camera prst="orthographicFront"/>
            <a:lightRig rig="soft" dir="t">
              <a:rot lat="0" lon="0" rev="17220000"/>
            </a:lightRig>
          </a:scene3d>
          <a:sp3d>
            <a:bevelT w="152400" h="50800" prst="softRound"/>
          </a:sp3d>
        </p:spPr>
        <p:txBody>
          <a:bodyPr vert="horz" lIns="45720" tIns="0" rIns="45720" bIns="0" anchor="ctr">
            <a:norm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r>
              <a:rPr lang="en-US" dirty="0">
                <a:solidFill>
                  <a:srgbClr val="FFFFCC"/>
                </a:solidFill>
              </a:rPr>
              <a:t>Lawlessness</a:t>
            </a:r>
          </a:p>
        </p:txBody>
      </p:sp>
      <p:sp>
        <p:nvSpPr>
          <p:cNvPr id="4" name="Slide Number Placeholder 3"/>
          <p:cNvSpPr>
            <a:spLocks noGrp="1"/>
          </p:cNvSpPr>
          <p:nvPr>
            <p:ph type="sldNum" sz="quarter" idx="12"/>
          </p:nvPr>
        </p:nvSpPr>
        <p:spPr>
          <a:xfrm>
            <a:off x="7848600" y="6085114"/>
            <a:ext cx="762000" cy="365125"/>
          </a:xfrm>
        </p:spPr>
        <p:txBody>
          <a:bodyPr/>
          <a:lstStyle/>
          <a:p>
            <a:fld id="{9A7ECC3E-4170-412F-8B33-8063B7BB8A4D}" type="slidenum">
              <a:rPr lang="en-US" b="1" smtClean="0">
                <a:solidFill>
                  <a:schemeClr val="bg1"/>
                </a:solidFill>
              </a:rPr>
              <a:t>51</a:t>
            </a:fld>
            <a:endParaRPr lang="en-US" b="1" dirty="0">
              <a:solidFill>
                <a:schemeClr val="bg1"/>
              </a:solidFill>
            </a:endParaRPr>
          </a:p>
        </p:txBody>
      </p:sp>
    </p:spTree>
    <p:extLst>
      <p:ext uri="{BB962C8B-B14F-4D97-AF65-F5344CB8AC3E}">
        <p14:creationId xmlns:p14="http://schemas.microsoft.com/office/powerpoint/2010/main" val="5516618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p:cTn id="7"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6">
                                            <p:txEl>
                                              <p:pRg st="2" end="2"/>
                                            </p:txEl>
                                          </p:spTgt>
                                        </p:tgtEl>
                                        <p:attrNameLst>
                                          <p:attrName>ppt_h</p:attrName>
                                        </p:attrNameLst>
                                      </p:cBhvr>
                                      <p:tavLst>
                                        <p:tav tm="0">
                                          <p:val>
                                            <p:fltVal val="0"/>
                                          </p:val>
                                        </p:tav>
                                        <p:tav tm="100000">
                                          <p:val>
                                            <p:strVal val="#ppt_h"/>
                                          </p:val>
                                        </p:tav>
                                      </p:tavLst>
                                    </p:anim>
                                    <p:anim calcmode="lin" valueType="num">
                                      <p:cBhvr>
                                        <p:cTn id="9" dur="500" fill="hold"/>
                                        <p:tgtEl>
                                          <p:spTgt spid="6">
                                            <p:txEl>
                                              <p:pRg st="2" end="2"/>
                                            </p:txEl>
                                          </p:spTgt>
                                        </p:tgtEl>
                                        <p:attrNameLst>
                                          <p:attrName>style.rotation</p:attrName>
                                        </p:attrNameLst>
                                      </p:cBhvr>
                                      <p:tavLst>
                                        <p:tav tm="0">
                                          <p:val>
                                            <p:fltVal val="360"/>
                                          </p:val>
                                        </p:tav>
                                        <p:tav tm="100000">
                                          <p:val>
                                            <p:fltVal val="0"/>
                                          </p:val>
                                        </p:tav>
                                      </p:tavLst>
                                    </p:anim>
                                    <p:animEffect transition="in" filter="fade">
                                      <p:cBhvr>
                                        <p:cTn id="10" dur="500"/>
                                        <p:tgtEl>
                                          <p:spTgt spid="6">
                                            <p:txEl>
                                              <p:pRg st="2" end="2"/>
                                            </p:txEl>
                                          </p:spTgt>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 calcmode="lin" valueType="num">
                                      <p:cBhvr>
                                        <p:cTn id="13"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14" dur="500" fill="hold"/>
                                        <p:tgtEl>
                                          <p:spTgt spid="6">
                                            <p:txEl>
                                              <p:pRg st="3" end="3"/>
                                            </p:txEl>
                                          </p:spTgt>
                                        </p:tgtEl>
                                        <p:attrNameLst>
                                          <p:attrName>ppt_h</p:attrName>
                                        </p:attrNameLst>
                                      </p:cBhvr>
                                      <p:tavLst>
                                        <p:tav tm="0">
                                          <p:val>
                                            <p:fltVal val="0"/>
                                          </p:val>
                                        </p:tav>
                                        <p:tav tm="100000">
                                          <p:val>
                                            <p:strVal val="#ppt_h"/>
                                          </p:val>
                                        </p:tav>
                                      </p:tavLst>
                                    </p:anim>
                                    <p:anim calcmode="lin" valueType="num">
                                      <p:cBhvr>
                                        <p:cTn id="15" dur="500" fill="hold"/>
                                        <p:tgtEl>
                                          <p:spTgt spid="6">
                                            <p:txEl>
                                              <p:pRg st="3" end="3"/>
                                            </p:txEl>
                                          </p:spTgt>
                                        </p:tgtEl>
                                        <p:attrNameLst>
                                          <p:attrName>style.rotation</p:attrName>
                                        </p:attrNameLst>
                                      </p:cBhvr>
                                      <p:tavLst>
                                        <p:tav tm="0">
                                          <p:val>
                                            <p:fltVal val="360"/>
                                          </p:val>
                                        </p:tav>
                                        <p:tav tm="100000">
                                          <p:val>
                                            <p:fltVal val="0"/>
                                          </p:val>
                                        </p:tav>
                                      </p:tavLst>
                                    </p:anim>
                                    <p:animEffect transition="in" filter="fade">
                                      <p:cBhvr>
                                        <p:cTn id="16"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6" name="Subtitle 2"/>
          <p:cNvSpPr>
            <a:spLocks noGrp="1"/>
          </p:cNvSpPr>
          <p:nvPr>
            <p:ph type="subTitle" idx="1"/>
          </p:nvPr>
        </p:nvSpPr>
        <p:spPr>
          <a:xfrm>
            <a:off x="304800" y="1219200"/>
            <a:ext cx="8458200" cy="5334000"/>
          </a:xfrm>
          <a:solidFill>
            <a:srgbClr val="FFFFCC"/>
          </a:solidFill>
          <a:ln w="57150">
            <a:solidFill>
              <a:srgbClr val="CC9900"/>
            </a:solidFill>
          </a:ln>
          <a:scene3d>
            <a:camera prst="orthographicFront"/>
            <a:lightRig rig="threePt" dir="t"/>
          </a:scene3d>
          <a:sp3d>
            <a:bevelT prst="slope"/>
          </a:sp3d>
        </p:spPr>
        <p:txBody>
          <a:bodyPr lIns="182880" tIns="91440">
            <a:normAutofit/>
          </a:bodyPr>
          <a:lstStyle/>
          <a:p>
            <a:pPr algn="l">
              <a:spcBef>
                <a:spcPts val="0"/>
              </a:spcBef>
              <a:spcAft>
                <a:spcPts val="1800"/>
              </a:spcAft>
            </a:pPr>
            <a:r>
              <a:rPr lang="en-US" dirty="0">
                <a:solidFill>
                  <a:schemeClr val="bg1"/>
                </a:solidFill>
              </a:rPr>
              <a:t>What does John say about </a:t>
            </a:r>
            <a:r>
              <a:rPr lang="en-US" b="1" dirty="0">
                <a:solidFill>
                  <a:srgbClr val="FF0000"/>
                </a:solidFill>
                <a:effectLst>
                  <a:outerShdw blurRad="38100" dist="38100" dir="2700000" algn="tl">
                    <a:srgbClr val="000000">
                      <a:alpha val="43137"/>
                    </a:srgbClr>
                  </a:outerShdw>
                </a:effectLst>
              </a:rPr>
              <a:t>Lawlessness?</a:t>
            </a:r>
          </a:p>
          <a:p>
            <a:pPr marL="1645920" indent="-1645920" algn="l">
              <a:spcBef>
                <a:spcPts val="0"/>
              </a:spcBef>
              <a:spcAft>
                <a:spcPts val="1800"/>
              </a:spcAft>
            </a:pPr>
            <a:r>
              <a:rPr lang="en-US" dirty="0">
                <a:solidFill>
                  <a:schemeClr val="bg1"/>
                </a:solidFill>
              </a:rPr>
              <a:t>1 John 2:1	My little children, I write this to you, so that you </a:t>
            </a:r>
            <a:r>
              <a:rPr lang="en-US" b="1" dirty="0">
                <a:solidFill>
                  <a:srgbClr val="FF0000"/>
                </a:solidFill>
              </a:rPr>
              <a:t>do not sin. </a:t>
            </a:r>
            <a:r>
              <a:rPr lang="en-US" dirty="0">
                <a:solidFill>
                  <a:schemeClr val="bg1"/>
                </a:solidFill>
              </a:rPr>
              <a:t>And if anyone sins, we have an Intercessor with the Father, </a:t>
            </a:r>
            <a:r>
              <a:rPr lang="he-IL" b="1" dirty="0">
                <a:solidFill>
                  <a:srgbClr val="0000CC"/>
                </a:solidFill>
              </a:rPr>
              <a:t>יהושע</a:t>
            </a:r>
            <a:r>
              <a:rPr lang="he-IL" dirty="0">
                <a:solidFill>
                  <a:srgbClr val="0000CC"/>
                </a:solidFill>
              </a:rPr>
              <a:t> </a:t>
            </a:r>
            <a:r>
              <a:rPr lang="en-US" dirty="0">
                <a:solidFill>
                  <a:srgbClr val="0000CC"/>
                </a:solidFill>
              </a:rPr>
              <a:t> </a:t>
            </a:r>
            <a:r>
              <a:rPr lang="en-US" dirty="0">
                <a:solidFill>
                  <a:schemeClr val="bg1"/>
                </a:solidFill>
              </a:rPr>
              <a:t>Messiah, a righteous One…. </a:t>
            </a:r>
          </a:p>
          <a:p>
            <a:pPr marL="1645920" indent="-1645920" algn="l">
              <a:spcBef>
                <a:spcPts val="0"/>
              </a:spcBef>
              <a:spcAft>
                <a:spcPts val="1800"/>
              </a:spcAft>
            </a:pPr>
            <a:r>
              <a:rPr lang="en-US" dirty="0">
                <a:solidFill>
                  <a:schemeClr val="bg1"/>
                </a:solidFill>
              </a:rPr>
              <a:t>1 John 2:3	And by this we know that we know Him, </a:t>
            </a:r>
            <a:r>
              <a:rPr lang="en-US" b="1" dirty="0">
                <a:solidFill>
                  <a:srgbClr val="CC00CC"/>
                </a:solidFill>
              </a:rPr>
              <a:t>if we guard </a:t>
            </a:r>
            <a:r>
              <a:rPr lang="en-US" sz="2400" b="1" dirty="0">
                <a:solidFill>
                  <a:srgbClr val="CC00CC"/>
                </a:solidFill>
              </a:rPr>
              <a:t>[keep] </a:t>
            </a:r>
            <a:r>
              <a:rPr lang="en-US" b="1" dirty="0">
                <a:solidFill>
                  <a:srgbClr val="CC00CC"/>
                </a:solidFill>
              </a:rPr>
              <a:t>His commands. </a:t>
            </a:r>
          </a:p>
          <a:p>
            <a:pPr marL="1645920" indent="-1645920" algn="l">
              <a:spcBef>
                <a:spcPts val="0"/>
              </a:spcBef>
              <a:spcAft>
                <a:spcPts val="1800"/>
              </a:spcAft>
            </a:pPr>
            <a:r>
              <a:rPr lang="en-US" dirty="0">
                <a:solidFill>
                  <a:schemeClr val="bg1"/>
                </a:solidFill>
              </a:rPr>
              <a:t>1 John 2:4	The one who says, “I know Him,” and </a:t>
            </a:r>
            <a:r>
              <a:rPr lang="en-US" b="1" dirty="0">
                <a:solidFill>
                  <a:srgbClr val="CC00CC"/>
                </a:solidFill>
              </a:rPr>
              <a:t>does not guard </a:t>
            </a:r>
            <a:r>
              <a:rPr lang="en-US" sz="2400" b="1" dirty="0">
                <a:solidFill>
                  <a:srgbClr val="CC00CC"/>
                </a:solidFill>
              </a:rPr>
              <a:t>[keep] </a:t>
            </a:r>
            <a:r>
              <a:rPr lang="en-US" b="1" dirty="0">
                <a:solidFill>
                  <a:srgbClr val="CC00CC"/>
                </a:solidFill>
              </a:rPr>
              <a:t>His commands, </a:t>
            </a:r>
            <a:r>
              <a:rPr lang="en-US" dirty="0">
                <a:solidFill>
                  <a:schemeClr val="bg1"/>
                </a:solidFill>
              </a:rPr>
              <a:t>is </a:t>
            </a:r>
            <a:r>
              <a:rPr lang="en-US" b="1" dirty="0">
                <a:solidFill>
                  <a:srgbClr val="0070C0"/>
                </a:solidFill>
              </a:rPr>
              <a:t>a liar, and the truth is not in him. </a:t>
            </a:r>
          </a:p>
        </p:txBody>
      </p:sp>
      <p:sp>
        <p:nvSpPr>
          <p:cNvPr id="7" name="Title 1"/>
          <p:cNvSpPr txBox="1">
            <a:spLocks/>
          </p:cNvSpPr>
          <p:nvPr/>
        </p:nvSpPr>
        <p:spPr>
          <a:xfrm>
            <a:off x="2133624" y="195942"/>
            <a:ext cx="4800600" cy="838200"/>
          </a:xfrm>
          <a:prstGeom prst="rect">
            <a:avLst/>
          </a:prstGeom>
          <a:solidFill>
            <a:srgbClr val="0070C0"/>
          </a:solidFill>
          <a:ln w="57150">
            <a:solidFill>
              <a:srgbClr val="FFFFCC"/>
            </a:solidFill>
          </a:ln>
          <a:scene3d>
            <a:camera prst="orthographicFront"/>
            <a:lightRig rig="soft" dir="t">
              <a:rot lat="0" lon="0" rev="17220000"/>
            </a:lightRig>
          </a:scene3d>
          <a:sp3d>
            <a:bevelT w="152400" h="50800" prst="softRound"/>
          </a:sp3d>
        </p:spPr>
        <p:txBody>
          <a:bodyPr vert="horz" lIns="45720" tIns="0" rIns="45720" bIns="0" anchor="ctr">
            <a:norm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r>
              <a:rPr lang="en-US" dirty="0">
                <a:solidFill>
                  <a:srgbClr val="FFFFCC"/>
                </a:solidFill>
              </a:rPr>
              <a:t>Lawlessness</a:t>
            </a:r>
          </a:p>
        </p:txBody>
      </p:sp>
      <p:sp>
        <p:nvSpPr>
          <p:cNvPr id="4" name="Slide Number Placeholder 3"/>
          <p:cNvSpPr>
            <a:spLocks noGrp="1"/>
          </p:cNvSpPr>
          <p:nvPr>
            <p:ph type="sldNum" sz="quarter" idx="12"/>
          </p:nvPr>
        </p:nvSpPr>
        <p:spPr>
          <a:xfrm>
            <a:off x="7837713" y="6074229"/>
            <a:ext cx="762000" cy="365125"/>
          </a:xfrm>
        </p:spPr>
        <p:txBody>
          <a:bodyPr/>
          <a:lstStyle/>
          <a:p>
            <a:fld id="{9A7ECC3E-4170-412F-8B33-8063B7BB8A4D}" type="slidenum">
              <a:rPr lang="en-US" b="1" smtClean="0">
                <a:solidFill>
                  <a:schemeClr val="bg1"/>
                </a:solidFill>
              </a:rPr>
              <a:t>52</a:t>
            </a:fld>
            <a:endParaRPr lang="en-US" b="1" dirty="0">
              <a:solidFill>
                <a:schemeClr val="bg1"/>
              </a:solidFill>
            </a:endParaRPr>
          </a:p>
        </p:txBody>
      </p:sp>
    </p:spTree>
    <p:extLst>
      <p:ext uri="{BB962C8B-B14F-4D97-AF65-F5344CB8AC3E}">
        <p14:creationId xmlns:p14="http://schemas.microsoft.com/office/powerpoint/2010/main" val="281358064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2000"/>
                                        <p:tgtEl>
                                          <p:spTgt spid="6">
                                            <p:txEl>
                                              <p:pRg st="2" end="2"/>
                                            </p:txEl>
                                          </p:spTgt>
                                        </p:tgtEl>
                                      </p:cBhvr>
                                    </p:animEffect>
                                    <p:anim calcmode="lin" valueType="num">
                                      <p:cBhvr>
                                        <p:cTn id="8" dur="2000" fill="hold"/>
                                        <p:tgtEl>
                                          <p:spTgt spid="6">
                                            <p:txEl>
                                              <p:pRg st="2" end="2"/>
                                            </p:txEl>
                                          </p:spTgt>
                                        </p:tgtEl>
                                        <p:attrNameLst>
                                          <p:attrName>style.rotation</p:attrName>
                                        </p:attrNameLst>
                                      </p:cBhvr>
                                      <p:tavLst>
                                        <p:tav tm="0">
                                          <p:val>
                                            <p:fltVal val="720"/>
                                          </p:val>
                                        </p:tav>
                                        <p:tav tm="100000">
                                          <p:val>
                                            <p:fltVal val="0"/>
                                          </p:val>
                                        </p:tav>
                                      </p:tavLst>
                                    </p:anim>
                                    <p:anim calcmode="lin" valueType="num">
                                      <p:cBhvr>
                                        <p:cTn id="9" dur="2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10" dur="2000" fill="hold"/>
                                        <p:tgtEl>
                                          <p:spTgt spid="6">
                                            <p:txEl>
                                              <p:pRg st="2" end="2"/>
                                            </p:txEl>
                                          </p:spTgt>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fade">
                                      <p:cBhvr>
                                        <p:cTn id="13" dur="2000"/>
                                        <p:tgtEl>
                                          <p:spTgt spid="6">
                                            <p:txEl>
                                              <p:pRg st="3" end="3"/>
                                            </p:txEl>
                                          </p:spTgt>
                                        </p:tgtEl>
                                      </p:cBhvr>
                                    </p:animEffect>
                                    <p:anim calcmode="lin" valueType="num">
                                      <p:cBhvr>
                                        <p:cTn id="14" dur="2000" fill="hold"/>
                                        <p:tgtEl>
                                          <p:spTgt spid="6">
                                            <p:txEl>
                                              <p:pRg st="3" end="3"/>
                                            </p:txEl>
                                          </p:spTgt>
                                        </p:tgtEl>
                                        <p:attrNameLst>
                                          <p:attrName>style.rotation</p:attrName>
                                        </p:attrNameLst>
                                      </p:cBhvr>
                                      <p:tavLst>
                                        <p:tav tm="0">
                                          <p:val>
                                            <p:fltVal val="720"/>
                                          </p:val>
                                        </p:tav>
                                        <p:tav tm="100000">
                                          <p:val>
                                            <p:fltVal val="0"/>
                                          </p:val>
                                        </p:tav>
                                      </p:tavLst>
                                    </p:anim>
                                    <p:anim calcmode="lin" valueType="num">
                                      <p:cBhvr>
                                        <p:cTn id="15" dur="2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16" dur="2000" fill="hold"/>
                                        <p:tgtEl>
                                          <p:spTgt spid="6">
                                            <p:txEl>
                                              <p:pRg st="3" end="3"/>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6" name="Subtitle 2"/>
          <p:cNvSpPr>
            <a:spLocks noGrp="1"/>
          </p:cNvSpPr>
          <p:nvPr>
            <p:ph type="subTitle" idx="1"/>
          </p:nvPr>
        </p:nvSpPr>
        <p:spPr>
          <a:xfrm>
            <a:off x="381000" y="1295400"/>
            <a:ext cx="8305800" cy="5334000"/>
          </a:xfrm>
          <a:solidFill>
            <a:srgbClr val="FFFFCC"/>
          </a:solidFill>
          <a:ln w="57150">
            <a:solidFill>
              <a:srgbClr val="CC9900"/>
            </a:solidFill>
          </a:ln>
          <a:scene3d>
            <a:camera prst="orthographicFront"/>
            <a:lightRig rig="threePt" dir="t"/>
          </a:scene3d>
          <a:sp3d>
            <a:bevelT prst="slope"/>
          </a:sp3d>
        </p:spPr>
        <p:txBody>
          <a:bodyPr lIns="182880" tIns="91440">
            <a:normAutofit lnSpcReduction="10000"/>
          </a:bodyPr>
          <a:lstStyle/>
          <a:p>
            <a:pPr marL="1645920" indent="-1645920" algn="l">
              <a:spcBef>
                <a:spcPts val="0"/>
              </a:spcBef>
              <a:spcAft>
                <a:spcPts val="1800"/>
              </a:spcAft>
            </a:pPr>
            <a:r>
              <a:rPr lang="en-US" dirty="0">
                <a:solidFill>
                  <a:schemeClr val="bg1"/>
                </a:solidFill>
              </a:rPr>
              <a:t>1 John 2:5	But whoever </a:t>
            </a:r>
            <a:r>
              <a:rPr lang="en-US" b="1" dirty="0">
                <a:solidFill>
                  <a:srgbClr val="CC00CC"/>
                </a:solidFill>
              </a:rPr>
              <a:t>guards </a:t>
            </a:r>
            <a:r>
              <a:rPr lang="en-US" sz="2400" b="1" dirty="0">
                <a:solidFill>
                  <a:srgbClr val="CC00CC"/>
                </a:solidFill>
              </a:rPr>
              <a:t>[keeps] </a:t>
            </a:r>
            <a:r>
              <a:rPr lang="en-US" b="1" dirty="0">
                <a:solidFill>
                  <a:srgbClr val="CC00CC"/>
                </a:solidFill>
              </a:rPr>
              <a:t>His Word, </a:t>
            </a:r>
            <a:r>
              <a:rPr lang="en-US" dirty="0">
                <a:solidFill>
                  <a:schemeClr val="bg1"/>
                </a:solidFill>
              </a:rPr>
              <a:t>truly the love of </a:t>
            </a:r>
            <a:r>
              <a:rPr lang="en-US" b="1" dirty="0">
                <a:solidFill>
                  <a:srgbClr val="0000CC"/>
                </a:solidFill>
              </a:rPr>
              <a:t>Elohim</a:t>
            </a:r>
            <a:r>
              <a:rPr lang="en-US" dirty="0">
                <a:solidFill>
                  <a:srgbClr val="0000CC"/>
                </a:solidFill>
              </a:rPr>
              <a:t> </a:t>
            </a:r>
            <a:r>
              <a:rPr lang="en-US" dirty="0">
                <a:solidFill>
                  <a:schemeClr val="bg1"/>
                </a:solidFill>
              </a:rPr>
              <a:t>has been perfected in him. By this we know that we are in Him. </a:t>
            </a:r>
          </a:p>
          <a:p>
            <a:pPr marL="1645920" indent="-1645920" algn="l">
              <a:spcBef>
                <a:spcPts val="0"/>
              </a:spcBef>
              <a:spcAft>
                <a:spcPts val="1800"/>
              </a:spcAft>
            </a:pPr>
            <a:r>
              <a:rPr lang="en-US" dirty="0">
                <a:solidFill>
                  <a:schemeClr val="bg1"/>
                </a:solidFill>
              </a:rPr>
              <a:t>1 John 2:6  The one who says he stays in Him ought himself also to </a:t>
            </a:r>
            <a:r>
              <a:rPr lang="en-US" b="1" dirty="0">
                <a:solidFill>
                  <a:srgbClr val="996600"/>
                </a:solidFill>
              </a:rPr>
              <a:t>walk, even as He walked.</a:t>
            </a:r>
            <a:r>
              <a:rPr lang="en-US" dirty="0">
                <a:solidFill>
                  <a:schemeClr val="bg1"/>
                </a:solidFill>
              </a:rPr>
              <a:t> </a:t>
            </a:r>
          </a:p>
          <a:p>
            <a:pPr marL="1645920" indent="-1645920" algn="l">
              <a:spcBef>
                <a:spcPts val="0"/>
              </a:spcBef>
              <a:spcAft>
                <a:spcPts val="1800"/>
              </a:spcAft>
            </a:pPr>
            <a:r>
              <a:rPr lang="en-US" dirty="0">
                <a:solidFill>
                  <a:schemeClr val="bg1"/>
                </a:solidFill>
              </a:rPr>
              <a:t>1 John 2:7  Beloved, I write no fresh command to you, but an </a:t>
            </a:r>
            <a:r>
              <a:rPr lang="en-US" b="1" dirty="0">
                <a:solidFill>
                  <a:srgbClr val="0070C0"/>
                </a:solidFill>
              </a:rPr>
              <a:t>old command </a:t>
            </a:r>
            <a:r>
              <a:rPr lang="en-US" dirty="0">
                <a:solidFill>
                  <a:schemeClr val="bg1"/>
                </a:solidFill>
              </a:rPr>
              <a:t>which you have had from the beginning. </a:t>
            </a:r>
            <a:r>
              <a:rPr lang="en-US" b="1" dirty="0">
                <a:solidFill>
                  <a:srgbClr val="0070C0"/>
                </a:solidFill>
              </a:rPr>
              <a:t>The old command is the Word which you </a:t>
            </a:r>
            <a:r>
              <a:rPr lang="en-US" b="1" u="sng" dirty="0">
                <a:solidFill>
                  <a:srgbClr val="0070C0"/>
                </a:solidFill>
              </a:rPr>
              <a:t>heard from the beginning</a:t>
            </a:r>
            <a:r>
              <a:rPr lang="en-US" b="1" dirty="0">
                <a:solidFill>
                  <a:srgbClr val="0070C0"/>
                </a:solidFill>
              </a:rPr>
              <a:t>.   </a:t>
            </a:r>
            <a:r>
              <a:rPr lang="en-US" sz="2400" dirty="0">
                <a:solidFill>
                  <a:schemeClr val="bg1"/>
                </a:solidFill>
              </a:rPr>
              <a:t>(see 1 John 3:4-11) </a:t>
            </a:r>
            <a:r>
              <a:rPr lang="en-US" dirty="0">
                <a:solidFill>
                  <a:schemeClr val="bg1"/>
                </a:solidFill>
              </a:rPr>
              <a:t> </a:t>
            </a:r>
          </a:p>
        </p:txBody>
      </p:sp>
      <p:sp>
        <p:nvSpPr>
          <p:cNvPr id="7" name="Title 1"/>
          <p:cNvSpPr txBox="1">
            <a:spLocks/>
          </p:cNvSpPr>
          <p:nvPr/>
        </p:nvSpPr>
        <p:spPr>
          <a:xfrm>
            <a:off x="2133624" y="217714"/>
            <a:ext cx="4800600" cy="838200"/>
          </a:xfrm>
          <a:prstGeom prst="rect">
            <a:avLst/>
          </a:prstGeom>
          <a:solidFill>
            <a:srgbClr val="0070C0"/>
          </a:solidFill>
          <a:ln w="57150">
            <a:solidFill>
              <a:srgbClr val="FFFFCC"/>
            </a:solidFill>
          </a:ln>
          <a:scene3d>
            <a:camera prst="orthographicFront"/>
            <a:lightRig rig="soft" dir="t">
              <a:rot lat="0" lon="0" rev="17220000"/>
            </a:lightRig>
          </a:scene3d>
          <a:sp3d>
            <a:bevelT w="152400" h="50800" prst="softRound"/>
          </a:sp3d>
        </p:spPr>
        <p:txBody>
          <a:bodyPr vert="horz" lIns="45720" tIns="0" rIns="45720" bIns="0" anchor="ctr">
            <a:norm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r>
              <a:rPr lang="en-US" dirty="0">
                <a:solidFill>
                  <a:srgbClr val="FFFFCC"/>
                </a:solidFill>
              </a:rPr>
              <a:t>Lawlessness</a:t>
            </a:r>
          </a:p>
        </p:txBody>
      </p:sp>
      <p:sp>
        <p:nvSpPr>
          <p:cNvPr id="4" name="Slide Number Placeholder 3"/>
          <p:cNvSpPr>
            <a:spLocks noGrp="1"/>
          </p:cNvSpPr>
          <p:nvPr>
            <p:ph type="sldNum" sz="quarter" idx="12"/>
          </p:nvPr>
        </p:nvSpPr>
        <p:spPr>
          <a:xfrm>
            <a:off x="7772400" y="6150428"/>
            <a:ext cx="762000" cy="365125"/>
          </a:xfrm>
        </p:spPr>
        <p:txBody>
          <a:bodyPr/>
          <a:lstStyle/>
          <a:p>
            <a:fld id="{9A7ECC3E-4170-412F-8B33-8063B7BB8A4D}" type="slidenum">
              <a:rPr lang="en-US" b="1" smtClean="0">
                <a:solidFill>
                  <a:schemeClr val="bg1"/>
                </a:solidFill>
              </a:rPr>
              <a:t>53</a:t>
            </a:fld>
            <a:endParaRPr lang="en-US" b="1" dirty="0">
              <a:solidFill>
                <a:schemeClr val="bg1"/>
              </a:solidFill>
            </a:endParaRPr>
          </a:p>
        </p:txBody>
      </p:sp>
    </p:spTree>
    <p:extLst>
      <p:ext uri="{BB962C8B-B14F-4D97-AF65-F5344CB8AC3E}">
        <p14:creationId xmlns:p14="http://schemas.microsoft.com/office/powerpoint/2010/main" val="25694916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p:cTn id="7"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6">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 calcmode="lin" valueType="num">
                                      <p:cBhvr>
                                        <p:cTn id="12"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05802" y="6455230"/>
            <a:ext cx="762000" cy="365125"/>
          </a:xfrm>
        </p:spPr>
        <p:txBody>
          <a:bodyPr/>
          <a:lstStyle/>
          <a:p>
            <a:fld id="{9A7ECC3E-4170-412F-8B33-8063B7BB8A4D}" type="slidenum">
              <a:rPr lang="en-US" b="1" smtClean="0">
                <a:solidFill>
                  <a:schemeClr val="bg1"/>
                </a:solidFill>
              </a:rPr>
              <a:t>54</a:t>
            </a:fld>
            <a:endParaRPr lang="en-US" b="1" dirty="0">
              <a:solidFill>
                <a:schemeClr val="bg1"/>
              </a:solidFill>
            </a:endParaRPr>
          </a:p>
        </p:txBody>
      </p:sp>
      <p:sp>
        <p:nvSpPr>
          <p:cNvPr id="6" name="Subtitle 2"/>
          <p:cNvSpPr>
            <a:spLocks noGrp="1"/>
          </p:cNvSpPr>
          <p:nvPr>
            <p:ph type="subTitle" idx="1"/>
          </p:nvPr>
        </p:nvSpPr>
        <p:spPr>
          <a:xfrm>
            <a:off x="304800" y="1295400"/>
            <a:ext cx="8534400" cy="5334000"/>
          </a:xfrm>
          <a:solidFill>
            <a:srgbClr val="FFFFCC"/>
          </a:solidFill>
          <a:ln w="57150">
            <a:solidFill>
              <a:srgbClr val="CC9900"/>
            </a:solidFill>
          </a:ln>
          <a:scene3d>
            <a:camera prst="orthographicFront"/>
            <a:lightRig rig="threePt" dir="t"/>
          </a:scene3d>
          <a:sp3d>
            <a:bevelT prst="slope"/>
          </a:sp3d>
        </p:spPr>
        <p:txBody>
          <a:bodyPr lIns="182880" tIns="91440">
            <a:normAutofit/>
          </a:bodyPr>
          <a:lstStyle/>
          <a:p>
            <a:pPr algn="l">
              <a:spcBef>
                <a:spcPts val="0"/>
              </a:spcBef>
              <a:spcAft>
                <a:spcPts val="1800"/>
              </a:spcAft>
            </a:pPr>
            <a:r>
              <a:rPr lang="en-US" dirty="0">
                <a:solidFill>
                  <a:schemeClr val="bg1"/>
                </a:solidFill>
              </a:rPr>
              <a:t>There are 3 important parts in the verses we read:</a:t>
            </a:r>
          </a:p>
          <a:p>
            <a:pPr marL="457200" indent="-457200" algn="l">
              <a:spcBef>
                <a:spcPts val="0"/>
              </a:spcBef>
              <a:spcAft>
                <a:spcPts val="1800"/>
              </a:spcAft>
              <a:buClr>
                <a:srgbClr val="FF0066"/>
              </a:buClr>
              <a:buSzPct val="80000"/>
              <a:buFont typeface="Wingdings" panose="05000000000000000000" pitchFamily="2" charset="2"/>
              <a:buChar char="v"/>
            </a:pPr>
            <a:r>
              <a:rPr lang="en-US" dirty="0">
                <a:solidFill>
                  <a:schemeClr val="bg1"/>
                </a:solidFill>
              </a:rPr>
              <a:t>If we know Him, we will </a:t>
            </a:r>
            <a:r>
              <a:rPr lang="en-US" b="1" dirty="0">
                <a:solidFill>
                  <a:srgbClr val="FF0000"/>
                </a:solidFill>
              </a:rPr>
              <a:t>OBEY</a:t>
            </a:r>
            <a:r>
              <a:rPr lang="en-US" dirty="0">
                <a:solidFill>
                  <a:srgbClr val="FF0000"/>
                </a:solidFill>
              </a:rPr>
              <a:t> </a:t>
            </a:r>
            <a:r>
              <a:rPr lang="en-US" b="1" dirty="0">
                <a:solidFill>
                  <a:srgbClr val="0000CC"/>
                </a:solidFill>
              </a:rPr>
              <a:t>His</a:t>
            </a:r>
            <a:r>
              <a:rPr lang="en-US" b="1" dirty="0">
                <a:solidFill>
                  <a:srgbClr val="FF3399"/>
                </a:solidFill>
              </a:rPr>
              <a:t> Commands</a:t>
            </a:r>
          </a:p>
          <a:p>
            <a:pPr marL="457200" indent="-457200" algn="l">
              <a:spcBef>
                <a:spcPts val="0"/>
              </a:spcBef>
              <a:spcAft>
                <a:spcPts val="1800"/>
              </a:spcAft>
              <a:buClr>
                <a:srgbClr val="FF0066"/>
              </a:buClr>
              <a:buSzPct val="80000"/>
              <a:buFont typeface="Wingdings" panose="05000000000000000000" pitchFamily="2" charset="2"/>
              <a:buChar char="v"/>
            </a:pPr>
            <a:r>
              <a:rPr lang="en-US" dirty="0">
                <a:solidFill>
                  <a:schemeClr val="bg1"/>
                </a:solidFill>
              </a:rPr>
              <a:t>We are to </a:t>
            </a:r>
            <a:r>
              <a:rPr lang="en-US" b="1" dirty="0">
                <a:solidFill>
                  <a:srgbClr val="CC00FF"/>
                </a:solidFill>
              </a:rPr>
              <a:t>WALK</a:t>
            </a:r>
            <a:r>
              <a:rPr lang="en-US" dirty="0">
                <a:solidFill>
                  <a:srgbClr val="CC00FF"/>
                </a:solidFill>
              </a:rPr>
              <a:t> </a:t>
            </a:r>
            <a:r>
              <a:rPr lang="en-US" dirty="0">
                <a:solidFill>
                  <a:schemeClr val="bg1"/>
                </a:solidFill>
              </a:rPr>
              <a:t>as </a:t>
            </a:r>
            <a:r>
              <a:rPr lang="en-US" b="1" dirty="0">
                <a:solidFill>
                  <a:srgbClr val="0000CC"/>
                </a:solidFill>
              </a:rPr>
              <a:t>Yahusha</a:t>
            </a:r>
            <a:r>
              <a:rPr lang="en-US" dirty="0">
                <a:solidFill>
                  <a:srgbClr val="0000CC"/>
                </a:solidFill>
              </a:rPr>
              <a:t> </a:t>
            </a:r>
            <a:r>
              <a:rPr lang="en-US" dirty="0">
                <a:solidFill>
                  <a:schemeClr val="bg1"/>
                </a:solidFill>
              </a:rPr>
              <a:t>walked — </a:t>
            </a:r>
            <a:r>
              <a:rPr lang="en-US" b="1" dirty="0">
                <a:solidFill>
                  <a:srgbClr val="006600"/>
                </a:solidFill>
              </a:rPr>
              <a:t>(In His walk He obeyed the Law and Commands)</a:t>
            </a:r>
          </a:p>
          <a:p>
            <a:pPr marL="457200" indent="-457200" algn="l">
              <a:spcBef>
                <a:spcPts val="0"/>
              </a:spcBef>
              <a:spcAft>
                <a:spcPts val="1800"/>
              </a:spcAft>
              <a:buClr>
                <a:srgbClr val="FF0066"/>
              </a:buClr>
              <a:buSzPct val="80000"/>
              <a:buFont typeface="Wingdings" panose="05000000000000000000" pitchFamily="2" charset="2"/>
              <a:buChar char="v"/>
            </a:pPr>
            <a:r>
              <a:rPr lang="en-US" dirty="0">
                <a:solidFill>
                  <a:schemeClr val="bg1"/>
                </a:solidFill>
              </a:rPr>
              <a:t>The commands are </a:t>
            </a:r>
            <a:r>
              <a:rPr lang="en-US" b="1" dirty="0">
                <a:solidFill>
                  <a:srgbClr val="C00000"/>
                </a:solidFill>
              </a:rPr>
              <a:t>NOT NEW</a:t>
            </a:r>
            <a:r>
              <a:rPr lang="en-US" dirty="0">
                <a:solidFill>
                  <a:srgbClr val="C00000"/>
                </a:solidFill>
              </a:rPr>
              <a:t> </a:t>
            </a:r>
            <a:r>
              <a:rPr lang="en-US" dirty="0">
                <a:solidFill>
                  <a:schemeClr val="bg1"/>
                </a:solidFill>
              </a:rPr>
              <a:t>— (they are old).</a:t>
            </a:r>
          </a:p>
          <a:p>
            <a:pPr marL="1645920" indent="-1645920" algn="l">
              <a:spcBef>
                <a:spcPts val="0"/>
              </a:spcBef>
              <a:spcAft>
                <a:spcPts val="6600"/>
              </a:spcAft>
              <a:buClr>
                <a:srgbClr val="0000CC"/>
              </a:buClr>
              <a:buSzPct val="80000"/>
            </a:pPr>
            <a:r>
              <a:rPr lang="en-US" dirty="0">
                <a:solidFill>
                  <a:schemeClr val="bg1"/>
                </a:solidFill>
              </a:rPr>
              <a:t>1 John 3:4	Everyone doing </a:t>
            </a:r>
            <a:r>
              <a:rPr lang="en-US" b="1" u="sng" dirty="0">
                <a:solidFill>
                  <a:schemeClr val="bg1"/>
                </a:solidFill>
                <a:effectLst>
                  <a:outerShdw blurRad="38100" dist="38100" dir="2700000" algn="tl">
                    <a:srgbClr val="000000">
                      <a:alpha val="43137"/>
                    </a:srgbClr>
                  </a:outerShdw>
                </a:effectLst>
              </a:rPr>
              <a:t>sin</a:t>
            </a:r>
            <a:r>
              <a:rPr lang="en-US" dirty="0">
                <a:solidFill>
                  <a:schemeClr val="bg1"/>
                </a:solidFill>
                <a:effectLst>
                  <a:outerShdw blurRad="38100" dist="38100" dir="2700000" algn="tl">
                    <a:srgbClr val="000000">
                      <a:alpha val="43137"/>
                    </a:srgbClr>
                  </a:outerShdw>
                </a:effectLst>
              </a:rPr>
              <a:t> </a:t>
            </a:r>
            <a:r>
              <a:rPr lang="en-US" dirty="0">
                <a:solidFill>
                  <a:schemeClr val="bg1"/>
                </a:solidFill>
              </a:rPr>
              <a:t>also does </a:t>
            </a:r>
            <a:r>
              <a:rPr lang="en-US" b="1" dirty="0">
                <a:solidFill>
                  <a:srgbClr val="FF0000"/>
                </a:solidFill>
                <a:effectLst>
                  <a:outerShdw blurRad="38100" dist="38100" dir="2700000" algn="tl">
                    <a:srgbClr val="000000">
                      <a:alpha val="43137"/>
                    </a:srgbClr>
                  </a:outerShdw>
                </a:effectLst>
              </a:rPr>
              <a:t>lawlessness, </a:t>
            </a:r>
            <a:r>
              <a:rPr lang="en-US" dirty="0">
                <a:solidFill>
                  <a:schemeClr val="bg1"/>
                </a:solidFill>
              </a:rPr>
              <a:t>and </a:t>
            </a:r>
            <a:r>
              <a:rPr lang="en-US" b="1" u="sng" dirty="0">
                <a:solidFill>
                  <a:schemeClr val="bg1"/>
                </a:solidFill>
                <a:effectLst>
                  <a:outerShdw blurRad="38100" dist="38100" dir="2700000" algn="tl">
                    <a:srgbClr val="000000">
                      <a:alpha val="43137"/>
                    </a:srgbClr>
                  </a:outerShdw>
                </a:effectLst>
              </a:rPr>
              <a:t>sin</a:t>
            </a:r>
            <a:r>
              <a:rPr lang="en-US" dirty="0">
                <a:solidFill>
                  <a:schemeClr val="bg1"/>
                </a:solidFill>
                <a:effectLst>
                  <a:outerShdw blurRad="38100" dist="38100" dir="2700000" algn="tl">
                    <a:srgbClr val="000000">
                      <a:alpha val="43137"/>
                    </a:srgbClr>
                  </a:outerShdw>
                </a:effectLst>
              </a:rPr>
              <a:t> </a:t>
            </a:r>
            <a:r>
              <a:rPr lang="en-US" dirty="0">
                <a:solidFill>
                  <a:schemeClr val="bg1"/>
                </a:solidFill>
              </a:rPr>
              <a:t>is </a:t>
            </a:r>
            <a:r>
              <a:rPr lang="en-US" b="1" dirty="0">
                <a:solidFill>
                  <a:srgbClr val="FF0000"/>
                </a:solidFill>
                <a:effectLst>
                  <a:outerShdw blurRad="38100" dist="38100" dir="2700000" algn="tl">
                    <a:srgbClr val="000000">
                      <a:alpha val="43137"/>
                    </a:srgbClr>
                  </a:outerShdw>
                </a:effectLst>
              </a:rPr>
              <a:t>lawlessness. </a:t>
            </a:r>
          </a:p>
          <a:p>
            <a:pPr>
              <a:spcBef>
                <a:spcPts val="0"/>
              </a:spcBef>
              <a:spcAft>
                <a:spcPts val="1800"/>
              </a:spcAft>
              <a:buClr>
                <a:srgbClr val="0000CC"/>
              </a:buClr>
              <a:buSzPct val="80000"/>
            </a:pPr>
            <a:r>
              <a:rPr lang="en-US" dirty="0">
                <a:solidFill>
                  <a:schemeClr val="bg1"/>
                </a:solidFill>
              </a:rPr>
              <a:t> </a:t>
            </a:r>
          </a:p>
        </p:txBody>
      </p:sp>
      <p:sp>
        <p:nvSpPr>
          <p:cNvPr id="2" name="Curved Down Arrow 1"/>
          <p:cNvSpPr/>
          <p:nvPr/>
        </p:nvSpPr>
        <p:spPr>
          <a:xfrm>
            <a:off x="1066800" y="5312228"/>
            <a:ext cx="1981200" cy="609600"/>
          </a:xfrm>
          <a:prstGeom prst="curvedDownArrow">
            <a:avLst/>
          </a:prstGeom>
          <a:solidFill>
            <a:srgbClr val="92D050"/>
          </a:solidFill>
          <a:ln w="38100">
            <a:solidFill>
              <a:srgbClr val="009900"/>
            </a:solidFill>
          </a:ln>
          <a:effectLst>
            <a:glow rad="101600">
              <a:srgbClr val="C000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urved Down Arrow 7"/>
          <p:cNvSpPr/>
          <p:nvPr/>
        </p:nvSpPr>
        <p:spPr>
          <a:xfrm>
            <a:off x="3352800" y="5312228"/>
            <a:ext cx="4267200" cy="609600"/>
          </a:xfrm>
          <a:prstGeom prst="curvedDownArrow">
            <a:avLst/>
          </a:prstGeom>
          <a:solidFill>
            <a:schemeClr val="tx1">
              <a:lumMod val="50000"/>
            </a:schemeClr>
          </a:solidFill>
          <a:ln w="38100">
            <a:solidFill>
              <a:srgbClr val="FF3399"/>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348344" y="5998028"/>
            <a:ext cx="1676400" cy="553998"/>
          </a:xfrm>
          <a:prstGeom prst="rect">
            <a:avLst/>
          </a:prstGeom>
          <a:blipFill>
            <a:blip r:embed="rId2"/>
            <a:tile tx="0" ty="0" sx="100000" sy="100000" flip="none" algn="tl"/>
          </a:blipFill>
          <a:ln w="38100">
            <a:solidFill>
              <a:srgbClr val="663300"/>
            </a:solidFill>
          </a:ln>
        </p:spPr>
        <p:txBody>
          <a:bodyPr wrap="square" rtlCol="0">
            <a:spAutoFit/>
          </a:bodyPr>
          <a:lstStyle/>
          <a:p>
            <a:r>
              <a:rPr lang="en-US" sz="3000" b="1" dirty="0">
                <a:solidFill>
                  <a:srgbClr val="009900"/>
                </a:solidFill>
                <a:effectLst>
                  <a:outerShdw blurRad="38100" dist="38100" dir="2700000" algn="tl">
                    <a:srgbClr val="000000">
                      <a:alpha val="43137"/>
                    </a:srgbClr>
                  </a:outerShdw>
                </a:effectLst>
              </a:rPr>
              <a:t>NO Law </a:t>
            </a:r>
            <a:endParaRPr lang="en-US" sz="3000" dirty="0"/>
          </a:p>
        </p:txBody>
      </p:sp>
      <p:sp>
        <p:nvSpPr>
          <p:cNvPr id="5" name="TextBox 4"/>
          <p:cNvSpPr txBox="1"/>
          <p:nvPr/>
        </p:nvSpPr>
        <p:spPr>
          <a:xfrm>
            <a:off x="2100944" y="5998028"/>
            <a:ext cx="1905000" cy="553998"/>
          </a:xfrm>
          <a:prstGeom prst="rect">
            <a:avLst/>
          </a:prstGeom>
          <a:blipFill>
            <a:blip r:embed="rId3"/>
            <a:tile tx="0" ty="0" sx="100000" sy="100000" flip="none" algn="tl"/>
          </a:blipFill>
          <a:ln w="38100">
            <a:solidFill>
              <a:srgbClr val="FF3399"/>
            </a:solidFill>
          </a:ln>
        </p:spPr>
        <p:txBody>
          <a:bodyPr wrap="square" rtlCol="0">
            <a:spAutoFit/>
          </a:bodyPr>
          <a:lstStyle/>
          <a:p>
            <a:r>
              <a:rPr lang="en-US" sz="3000" b="1" dirty="0">
                <a:solidFill>
                  <a:srgbClr val="FF0000"/>
                </a:solidFill>
                <a:effectLst>
                  <a:outerShdw blurRad="38100" dist="38100" dir="2700000" algn="tl">
                    <a:srgbClr val="000000">
                      <a:alpha val="43137"/>
                    </a:srgbClr>
                  </a:outerShdw>
                </a:effectLst>
              </a:rPr>
              <a:t>=</a:t>
            </a:r>
            <a:r>
              <a:rPr lang="en-US" sz="3000" b="1" dirty="0">
                <a:solidFill>
                  <a:srgbClr val="7030A0"/>
                </a:solidFill>
                <a:effectLst>
                  <a:outerShdw blurRad="38100" dist="38100" dir="2700000" algn="tl">
                    <a:srgbClr val="000000">
                      <a:alpha val="43137"/>
                    </a:srgbClr>
                  </a:outerShdw>
                </a:effectLst>
              </a:rPr>
              <a:t> </a:t>
            </a:r>
            <a:r>
              <a:rPr lang="en-US" sz="3000" b="1" dirty="0">
                <a:solidFill>
                  <a:srgbClr val="FF0000"/>
                </a:solidFill>
                <a:effectLst>
                  <a:outerShdw blurRad="38100" dist="38100" dir="2700000" algn="tl">
                    <a:srgbClr val="000000">
                      <a:alpha val="43137"/>
                    </a:srgbClr>
                  </a:outerShdw>
                </a:effectLst>
              </a:rPr>
              <a:t>NO Sin </a:t>
            </a:r>
            <a:endParaRPr lang="en-US" sz="3000" dirty="0"/>
          </a:p>
        </p:txBody>
      </p:sp>
      <p:sp>
        <p:nvSpPr>
          <p:cNvPr id="9" name="TextBox 8"/>
          <p:cNvSpPr txBox="1"/>
          <p:nvPr/>
        </p:nvSpPr>
        <p:spPr>
          <a:xfrm>
            <a:off x="4071258" y="5990195"/>
            <a:ext cx="4724400" cy="584775"/>
          </a:xfrm>
          <a:prstGeom prst="rect">
            <a:avLst/>
          </a:prstGeom>
          <a:blipFill>
            <a:blip r:embed="rId4"/>
            <a:tile tx="0" ty="0" sx="100000" sy="100000" flip="none" algn="tl"/>
          </a:blipFill>
          <a:ln w="38100">
            <a:solidFill>
              <a:srgbClr val="0000CC"/>
            </a:solidFill>
          </a:ln>
        </p:spPr>
        <p:txBody>
          <a:bodyPr wrap="square" rtlCol="0">
            <a:spAutoFit/>
          </a:bodyPr>
          <a:lstStyle/>
          <a:p>
            <a:r>
              <a:rPr lang="en-US" sz="3200" b="1" dirty="0">
                <a:solidFill>
                  <a:srgbClr val="0000CC"/>
                </a:solidFill>
                <a:effectLst>
                  <a:outerShdw blurRad="38100" dist="38100" dir="2700000" algn="tl">
                    <a:srgbClr val="000000">
                      <a:alpha val="43137"/>
                    </a:srgbClr>
                  </a:outerShdw>
                </a:effectLst>
              </a:rPr>
              <a:t>=</a:t>
            </a:r>
            <a:r>
              <a:rPr lang="en-US" sz="3200" b="1" dirty="0">
                <a:solidFill>
                  <a:srgbClr val="FF0000"/>
                </a:solidFill>
                <a:effectLst>
                  <a:outerShdw blurRad="38100" dist="38100" dir="2700000" algn="tl">
                    <a:srgbClr val="000000">
                      <a:alpha val="43137"/>
                    </a:srgbClr>
                  </a:outerShdw>
                </a:effectLst>
              </a:rPr>
              <a:t> </a:t>
            </a:r>
            <a:r>
              <a:rPr lang="en-US" sz="3200" b="1" dirty="0">
                <a:solidFill>
                  <a:srgbClr val="0000CC"/>
                </a:solidFill>
                <a:effectLst>
                  <a:outerShdw blurRad="38100" dist="38100" dir="2700000" algn="tl">
                    <a:srgbClr val="000000">
                      <a:alpha val="43137"/>
                    </a:srgbClr>
                  </a:outerShdw>
                </a:effectLst>
              </a:rPr>
              <a:t>NO need for a Saviour</a:t>
            </a:r>
            <a:endParaRPr lang="en-US" sz="3200" dirty="0"/>
          </a:p>
        </p:txBody>
      </p:sp>
      <p:sp>
        <p:nvSpPr>
          <p:cNvPr id="11" name="Title 1"/>
          <p:cNvSpPr txBox="1">
            <a:spLocks/>
          </p:cNvSpPr>
          <p:nvPr/>
        </p:nvSpPr>
        <p:spPr>
          <a:xfrm>
            <a:off x="2133624" y="185056"/>
            <a:ext cx="4800600" cy="838200"/>
          </a:xfrm>
          <a:prstGeom prst="rect">
            <a:avLst/>
          </a:prstGeom>
          <a:solidFill>
            <a:srgbClr val="0070C0"/>
          </a:solidFill>
          <a:ln w="57150">
            <a:solidFill>
              <a:srgbClr val="FFFFCC"/>
            </a:solidFill>
          </a:ln>
          <a:scene3d>
            <a:camera prst="orthographicFront"/>
            <a:lightRig rig="soft" dir="t">
              <a:rot lat="0" lon="0" rev="17220000"/>
            </a:lightRig>
          </a:scene3d>
          <a:sp3d>
            <a:bevelT w="152400" h="50800" prst="softRound"/>
          </a:sp3d>
        </p:spPr>
        <p:txBody>
          <a:bodyPr vert="horz" lIns="45720" tIns="0" rIns="45720" bIns="0" anchor="ctr">
            <a:norm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r>
              <a:rPr lang="en-US" dirty="0">
                <a:solidFill>
                  <a:srgbClr val="FFFFCC"/>
                </a:solidFill>
              </a:rPr>
              <a:t>Lawlessness</a:t>
            </a:r>
          </a:p>
        </p:txBody>
      </p:sp>
    </p:spTree>
    <p:extLst>
      <p:ext uri="{BB962C8B-B14F-4D97-AF65-F5344CB8AC3E}">
        <p14:creationId xmlns:p14="http://schemas.microsoft.com/office/powerpoint/2010/main" val="363154330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arn(inVertical)">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arn(inVertical)">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barn(inVertical)">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barn(inVertical)">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2000"/>
                                        <p:tgtEl>
                                          <p:spTgt spid="3"/>
                                        </p:tgtEl>
                                      </p:cBhvr>
                                    </p:animEffect>
                                    <p:anim calcmode="lin" valueType="num">
                                      <p:cBhvr>
                                        <p:cTn id="28" dur="2000" fill="hold"/>
                                        <p:tgtEl>
                                          <p:spTgt spid="3"/>
                                        </p:tgtEl>
                                        <p:attrNameLst>
                                          <p:attrName>ppt_w</p:attrName>
                                        </p:attrNameLst>
                                      </p:cBhvr>
                                      <p:tavLst>
                                        <p:tav tm="0" fmla="#ppt_w*sin(2.5*pi*$)">
                                          <p:val>
                                            <p:fltVal val="0"/>
                                          </p:val>
                                        </p:tav>
                                        <p:tav tm="100000">
                                          <p:val>
                                            <p:fltVal val="1"/>
                                          </p:val>
                                        </p:tav>
                                      </p:tavLst>
                                    </p:anim>
                                    <p:anim calcmode="lin" valueType="num">
                                      <p:cBhvr>
                                        <p:cTn id="2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down)">
                                      <p:cBhvr>
                                        <p:cTn id="34" dur="580">
                                          <p:stCondLst>
                                            <p:cond delay="0"/>
                                          </p:stCondLst>
                                        </p:cTn>
                                        <p:tgtEl>
                                          <p:spTgt spid="5"/>
                                        </p:tgtEl>
                                      </p:cBhvr>
                                    </p:animEffect>
                                    <p:anim calcmode="lin" valueType="num">
                                      <p:cBhvr>
                                        <p:cTn id="3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0" dur="26">
                                          <p:stCondLst>
                                            <p:cond delay="650"/>
                                          </p:stCondLst>
                                        </p:cTn>
                                        <p:tgtEl>
                                          <p:spTgt spid="5"/>
                                        </p:tgtEl>
                                      </p:cBhvr>
                                      <p:to x="100000" y="60000"/>
                                    </p:animScale>
                                    <p:animScale>
                                      <p:cBhvr>
                                        <p:cTn id="41" dur="166" decel="50000">
                                          <p:stCondLst>
                                            <p:cond delay="676"/>
                                          </p:stCondLst>
                                        </p:cTn>
                                        <p:tgtEl>
                                          <p:spTgt spid="5"/>
                                        </p:tgtEl>
                                      </p:cBhvr>
                                      <p:to x="100000" y="100000"/>
                                    </p:animScale>
                                    <p:animScale>
                                      <p:cBhvr>
                                        <p:cTn id="42" dur="26">
                                          <p:stCondLst>
                                            <p:cond delay="1312"/>
                                          </p:stCondLst>
                                        </p:cTn>
                                        <p:tgtEl>
                                          <p:spTgt spid="5"/>
                                        </p:tgtEl>
                                      </p:cBhvr>
                                      <p:to x="100000" y="80000"/>
                                    </p:animScale>
                                    <p:animScale>
                                      <p:cBhvr>
                                        <p:cTn id="43" dur="166" decel="50000">
                                          <p:stCondLst>
                                            <p:cond delay="1338"/>
                                          </p:stCondLst>
                                        </p:cTn>
                                        <p:tgtEl>
                                          <p:spTgt spid="5"/>
                                        </p:tgtEl>
                                      </p:cBhvr>
                                      <p:to x="100000" y="100000"/>
                                    </p:animScale>
                                    <p:animScale>
                                      <p:cBhvr>
                                        <p:cTn id="44" dur="26">
                                          <p:stCondLst>
                                            <p:cond delay="1642"/>
                                          </p:stCondLst>
                                        </p:cTn>
                                        <p:tgtEl>
                                          <p:spTgt spid="5"/>
                                        </p:tgtEl>
                                      </p:cBhvr>
                                      <p:to x="100000" y="90000"/>
                                    </p:animScale>
                                    <p:animScale>
                                      <p:cBhvr>
                                        <p:cTn id="45" dur="166" decel="50000">
                                          <p:stCondLst>
                                            <p:cond delay="1668"/>
                                          </p:stCondLst>
                                        </p:cTn>
                                        <p:tgtEl>
                                          <p:spTgt spid="5"/>
                                        </p:tgtEl>
                                      </p:cBhvr>
                                      <p:to x="100000" y="100000"/>
                                    </p:animScale>
                                    <p:animScale>
                                      <p:cBhvr>
                                        <p:cTn id="46" dur="26">
                                          <p:stCondLst>
                                            <p:cond delay="1808"/>
                                          </p:stCondLst>
                                        </p:cTn>
                                        <p:tgtEl>
                                          <p:spTgt spid="5"/>
                                        </p:tgtEl>
                                      </p:cBhvr>
                                      <p:to x="100000" y="95000"/>
                                    </p:animScale>
                                    <p:animScale>
                                      <p:cBhvr>
                                        <p:cTn id="47" dur="166" decel="50000">
                                          <p:stCondLst>
                                            <p:cond delay="1834"/>
                                          </p:stCondLst>
                                        </p:cTn>
                                        <p:tgtEl>
                                          <p:spTgt spid="5"/>
                                        </p:tgtEl>
                                      </p:cBhvr>
                                      <p:to x="100000" y="100000"/>
                                    </p:animScale>
                                  </p:childTnLst>
                                </p:cTn>
                              </p:par>
                            </p:childTnLst>
                          </p:cTn>
                        </p:par>
                        <p:par>
                          <p:cTn id="48" fill="hold">
                            <p:stCondLst>
                              <p:cond delay="2000"/>
                            </p:stCondLst>
                            <p:childTnLst>
                              <p:par>
                                <p:cTn id="49" presetID="26"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wipe(down)">
                                      <p:cBhvr>
                                        <p:cTn id="51" dur="580">
                                          <p:stCondLst>
                                            <p:cond delay="0"/>
                                          </p:stCondLst>
                                        </p:cTn>
                                        <p:tgtEl>
                                          <p:spTgt spid="2"/>
                                        </p:tgtEl>
                                      </p:cBhvr>
                                    </p:animEffect>
                                    <p:anim calcmode="lin" valueType="num">
                                      <p:cBhvr>
                                        <p:cTn id="5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57" dur="26">
                                          <p:stCondLst>
                                            <p:cond delay="650"/>
                                          </p:stCondLst>
                                        </p:cTn>
                                        <p:tgtEl>
                                          <p:spTgt spid="2"/>
                                        </p:tgtEl>
                                      </p:cBhvr>
                                      <p:to x="100000" y="60000"/>
                                    </p:animScale>
                                    <p:animScale>
                                      <p:cBhvr>
                                        <p:cTn id="58" dur="166" decel="50000">
                                          <p:stCondLst>
                                            <p:cond delay="676"/>
                                          </p:stCondLst>
                                        </p:cTn>
                                        <p:tgtEl>
                                          <p:spTgt spid="2"/>
                                        </p:tgtEl>
                                      </p:cBhvr>
                                      <p:to x="100000" y="100000"/>
                                    </p:animScale>
                                    <p:animScale>
                                      <p:cBhvr>
                                        <p:cTn id="59" dur="26">
                                          <p:stCondLst>
                                            <p:cond delay="1312"/>
                                          </p:stCondLst>
                                        </p:cTn>
                                        <p:tgtEl>
                                          <p:spTgt spid="2"/>
                                        </p:tgtEl>
                                      </p:cBhvr>
                                      <p:to x="100000" y="80000"/>
                                    </p:animScale>
                                    <p:animScale>
                                      <p:cBhvr>
                                        <p:cTn id="60" dur="166" decel="50000">
                                          <p:stCondLst>
                                            <p:cond delay="1338"/>
                                          </p:stCondLst>
                                        </p:cTn>
                                        <p:tgtEl>
                                          <p:spTgt spid="2"/>
                                        </p:tgtEl>
                                      </p:cBhvr>
                                      <p:to x="100000" y="100000"/>
                                    </p:animScale>
                                    <p:animScale>
                                      <p:cBhvr>
                                        <p:cTn id="61" dur="26">
                                          <p:stCondLst>
                                            <p:cond delay="1642"/>
                                          </p:stCondLst>
                                        </p:cTn>
                                        <p:tgtEl>
                                          <p:spTgt spid="2"/>
                                        </p:tgtEl>
                                      </p:cBhvr>
                                      <p:to x="100000" y="90000"/>
                                    </p:animScale>
                                    <p:animScale>
                                      <p:cBhvr>
                                        <p:cTn id="62" dur="166" decel="50000">
                                          <p:stCondLst>
                                            <p:cond delay="1668"/>
                                          </p:stCondLst>
                                        </p:cTn>
                                        <p:tgtEl>
                                          <p:spTgt spid="2"/>
                                        </p:tgtEl>
                                      </p:cBhvr>
                                      <p:to x="100000" y="100000"/>
                                    </p:animScale>
                                    <p:animScale>
                                      <p:cBhvr>
                                        <p:cTn id="63" dur="26">
                                          <p:stCondLst>
                                            <p:cond delay="1808"/>
                                          </p:stCondLst>
                                        </p:cTn>
                                        <p:tgtEl>
                                          <p:spTgt spid="2"/>
                                        </p:tgtEl>
                                      </p:cBhvr>
                                      <p:to x="100000" y="95000"/>
                                    </p:animScale>
                                    <p:animScale>
                                      <p:cBhvr>
                                        <p:cTn id="64" dur="166" decel="50000">
                                          <p:stCondLst>
                                            <p:cond delay="1834"/>
                                          </p:stCondLst>
                                        </p:cTn>
                                        <p:tgtEl>
                                          <p:spTgt spid="2"/>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9"/>
                                        </p:tgtEl>
                                        <p:attrNameLst>
                                          <p:attrName>style.visibility</p:attrName>
                                        </p:attrNameLst>
                                      </p:cBhvr>
                                      <p:to>
                                        <p:strVal val="visible"/>
                                      </p:to>
                                    </p:set>
                                    <p:anim calcmode="lin" valueType="num">
                                      <p:cBhvr additive="base">
                                        <p:cTn id="69" dur="500" fill="hold"/>
                                        <p:tgtEl>
                                          <p:spTgt spid="9"/>
                                        </p:tgtEl>
                                        <p:attrNameLst>
                                          <p:attrName>ppt_x</p:attrName>
                                        </p:attrNameLst>
                                      </p:cBhvr>
                                      <p:tavLst>
                                        <p:tav tm="0">
                                          <p:val>
                                            <p:strVal val="#ppt_x"/>
                                          </p:val>
                                        </p:tav>
                                        <p:tav tm="100000">
                                          <p:val>
                                            <p:strVal val="#ppt_x"/>
                                          </p:val>
                                        </p:tav>
                                      </p:tavLst>
                                    </p:anim>
                                    <p:anim calcmode="lin" valueType="num">
                                      <p:cBhvr additive="base">
                                        <p:cTn id="70" dur="500" fill="hold"/>
                                        <p:tgtEl>
                                          <p:spTgt spid="9"/>
                                        </p:tgtEl>
                                        <p:attrNameLst>
                                          <p:attrName>ppt_y</p:attrName>
                                        </p:attrNameLst>
                                      </p:cBhvr>
                                      <p:tavLst>
                                        <p:tav tm="0">
                                          <p:val>
                                            <p:strVal val="1+#ppt_h/2"/>
                                          </p:val>
                                        </p:tav>
                                        <p:tav tm="100000">
                                          <p:val>
                                            <p:strVal val="#ppt_y"/>
                                          </p:val>
                                        </p:tav>
                                      </p:tavLst>
                                    </p:anim>
                                  </p:childTnLst>
                                </p:cTn>
                              </p:par>
                            </p:childTnLst>
                          </p:cTn>
                        </p:par>
                        <p:par>
                          <p:cTn id="71" fill="hold">
                            <p:stCondLst>
                              <p:cond delay="500"/>
                            </p:stCondLst>
                            <p:childTnLst>
                              <p:par>
                                <p:cTn id="72" presetID="45" presetClass="entr" presetSubtype="0" fill="hold" grpId="1"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fade">
                                      <p:cBhvr>
                                        <p:cTn id="74" dur="2000"/>
                                        <p:tgtEl>
                                          <p:spTgt spid="2"/>
                                        </p:tgtEl>
                                      </p:cBhvr>
                                    </p:animEffect>
                                    <p:anim calcmode="lin" valueType="num">
                                      <p:cBhvr>
                                        <p:cTn id="75" dur="2000" fill="hold"/>
                                        <p:tgtEl>
                                          <p:spTgt spid="2"/>
                                        </p:tgtEl>
                                        <p:attrNameLst>
                                          <p:attrName>ppt_w</p:attrName>
                                        </p:attrNameLst>
                                      </p:cBhvr>
                                      <p:tavLst>
                                        <p:tav tm="0" fmla="#ppt_w*sin(2.5*pi*$)">
                                          <p:val>
                                            <p:fltVal val="0"/>
                                          </p:val>
                                        </p:tav>
                                        <p:tav tm="100000">
                                          <p:val>
                                            <p:fltVal val="1"/>
                                          </p:val>
                                        </p:tav>
                                      </p:tavLst>
                                    </p:anim>
                                    <p:anim calcmode="lin" valueType="num">
                                      <p:cBhvr>
                                        <p:cTn id="76" dur="2000" fill="hold"/>
                                        <p:tgtEl>
                                          <p:spTgt spid="2"/>
                                        </p:tgtEl>
                                        <p:attrNameLst>
                                          <p:attrName>ppt_h</p:attrName>
                                        </p:attrNameLst>
                                      </p:cBhvr>
                                      <p:tavLst>
                                        <p:tav tm="0">
                                          <p:val>
                                            <p:strVal val="#ppt_h"/>
                                          </p:val>
                                        </p:tav>
                                        <p:tav tm="100000">
                                          <p:val>
                                            <p:strVal val="#ppt_h"/>
                                          </p:val>
                                        </p:tav>
                                      </p:tavLst>
                                    </p:anim>
                                  </p:childTnLst>
                                </p:cTn>
                              </p:par>
                            </p:childTnLst>
                          </p:cTn>
                        </p:par>
                        <p:par>
                          <p:cTn id="77" fill="hold">
                            <p:stCondLst>
                              <p:cond delay="2500"/>
                            </p:stCondLst>
                            <p:childTnLst>
                              <p:par>
                                <p:cTn id="78" presetID="2" presetClass="entr" presetSubtype="4" fill="hold" grpId="0" nodeType="afterEffect">
                                  <p:stCondLst>
                                    <p:cond delay="0"/>
                                  </p:stCondLst>
                                  <p:childTnLst>
                                    <p:set>
                                      <p:cBhvr>
                                        <p:cTn id="79" dur="1" fill="hold">
                                          <p:stCondLst>
                                            <p:cond delay="0"/>
                                          </p:stCondLst>
                                        </p:cTn>
                                        <p:tgtEl>
                                          <p:spTgt spid="8"/>
                                        </p:tgtEl>
                                        <p:attrNameLst>
                                          <p:attrName>style.visibility</p:attrName>
                                        </p:attrNameLst>
                                      </p:cBhvr>
                                      <p:to>
                                        <p:strVal val="visible"/>
                                      </p:to>
                                    </p:set>
                                    <p:anim calcmode="lin" valueType="num">
                                      <p:cBhvr additive="base">
                                        <p:cTn id="80" dur="500" fill="hold"/>
                                        <p:tgtEl>
                                          <p:spTgt spid="8"/>
                                        </p:tgtEl>
                                        <p:attrNameLst>
                                          <p:attrName>ppt_x</p:attrName>
                                        </p:attrNameLst>
                                      </p:cBhvr>
                                      <p:tavLst>
                                        <p:tav tm="0">
                                          <p:val>
                                            <p:strVal val="#ppt_x"/>
                                          </p:val>
                                        </p:tav>
                                        <p:tav tm="100000">
                                          <p:val>
                                            <p:strVal val="#ppt_x"/>
                                          </p:val>
                                        </p:tav>
                                      </p:tavLst>
                                    </p:anim>
                                    <p:anim calcmode="lin" valueType="num">
                                      <p:cBhvr additive="base">
                                        <p:cTn id="81" dur="500" fill="hold"/>
                                        <p:tgtEl>
                                          <p:spTgt spid="8"/>
                                        </p:tgtEl>
                                        <p:attrNameLst>
                                          <p:attrName>ppt_y</p:attrName>
                                        </p:attrNameLst>
                                      </p:cBhvr>
                                      <p:tavLst>
                                        <p:tav tm="0">
                                          <p:val>
                                            <p:strVal val="1+#ppt_h/2"/>
                                          </p:val>
                                        </p:tav>
                                        <p:tav tm="100000">
                                          <p:val>
                                            <p:strVal val="#ppt_y"/>
                                          </p:val>
                                        </p:tav>
                                      </p:tavLst>
                                    </p:anim>
                                  </p:childTnLst>
                                </p:cTn>
                              </p:par>
                            </p:childTnLst>
                          </p:cTn>
                        </p:par>
                        <p:par>
                          <p:cTn id="82" fill="hold">
                            <p:stCondLst>
                              <p:cond delay="3000"/>
                            </p:stCondLst>
                            <p:childTnLst>
                              <p:par>
                                <p:cTn id="83" presetID="45" presetClass="entr" presetSubtype="0" fill="hold" grpId="1" nodeType="afterEffect">
                                  <p:stCondLst>
                                    <p:cond delay="0"/>
                                  </p:stCondLst>
                                  <p:childTnLst>
                                    <p:set>
                                      <p:cBhvr>
                                        <p:cTn id="84" dur="1" fill="hold">
                                          <p:stCondLst>
                                            <p:cond delay="0"/>
                                          </p:stCondLst>
                                        </p:cTn>
                                        <p:tgtEl>
                                          <p:spTgt spid="8"/>
                                        </p:tgtEl>
                                        <p:attrNameLst>
                                          <p:attrName>style.visibility</p:attrName>
                                        </p:attrNameLst>
                                      </p:cBhvr>
                                      <p:to>
                                        <p:strVal val="visible"/>
                                      </p:to>
                                    </p:set>
                                    <p:animEffect transition="in" filter="fade">
                                      <p:cBhvr>
                                        <p:cTn id="85" dur="2000"/>
                                        <p:tgtEl>
                                          <p:spTgt spid="8"/>
                                        </p:tgtEl>
                                      </p:cBhvr>
                                    </p:animEffect>
                                    <p:anim calcmode="lin" valueType="num">
                                      <p:cBhvr>
                                        <p:cTn id="86" dur="2000" fill="hold"/>
                                        <p:tgtEl>
                                          <p:spTgt spid="8"/>
                                        </p:tgtEl>
                                        <p:attrNameLst>
                                          <p:attrName>ppt_w</p:attrName>
                                        </p:attrNameLst>
                                      </p:cBhvr>
                                      <p:tavLst>
                                        <p:tav tm="0" fmla="#ppt_w*sin(2.5*pi*$)">
                                          <p:val>
                                            <p:fltVal val="0"/>
                                          </p:val>
                                        </p:tav>
                                        <p:tav tm="100000">
                                          <p:val>
                                            <p:fltVal val="1"/>
                                          </p:val>
                                        </p:tav>
                                      </p:tavLst>
                                    </p:anim>
                                    <p:anim calcmode="lin" valueType="num">
                                      <p:cBhvr>
                                        <p:cTn id="87"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8" grpId="0" animBg="1"/>
      <p:bldP spid="8" grpId="1" animBg="1"/>
      <p:bldP spid="3" grpId="0" animBg="1"/>
      <p:bldP spid="5" grpId="0" animBg="1"/>
      <p:bldP spid="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6" name="Subtitle 2"/>
          <p:cNvSpPr>
            <a:spLocks noGrp="1"/>
          </p:cNvSpPr>
          <p:nvPr>
            <p:ph type="subTitle" idx="1"/>
          </p:nvPr>
        </p:nvSpPr>
        <p:spPr>
          <a:xfrm>
            <a:off x="381000" y="1295400"/>
            <a:ext cx="8305800" cy="5334000"/>
          </a:xfrm>
          <a:solidFill>
            <a:srgbClr val="FFFFCC"/>
          </a:solidFill>
          <a:ln w="57150">
            <a:solidFill>
              <a:srgbClr val="CC9900"/>
            </a:solidFill>
          </a:ln>
          <a:scene3d>
            <a:camera prst="orthographicFront"/>
            <a:lightRig rig="threePt" dir="t"/>
          </a:scene3d>
          <a:sp3d>
            <a:bevelT prst="slope"/>
          </a:sp3d>
        </p:spPr>
        <p:txBody>
          <a:bodyPr lIns="182880" tIns="91440">
            <a:normAutofit/>
          </a:bodyPr>
          <a:lstStyle/>
          <a:p>
            <a:pPr marL="1554480" indent="-1554480" algn="l">
              <a:spcBef>
                <a:spcPts val="0"/>
              </a:spcBef>
              <a:spcAft>
                <a:spcPts val="1200"/>
              </a:spcAft>
            </a:pPr>
            <a:r>
              <a:rPr lang="en-US" dirty="0">
                <a:solidFill>
                  <a:schemeClr val="bg1"/>
                </a:solidFill>
              </a:rPr>
              <a:t>Isa 8:20	To the Torah and to the witness! If they do not speak according to this Word, it is because they have no daybreak</a:t>
            </a:r>
            <a:r>
              <a:rPr lang="en-US" baseline="30000" dirty="0">
                <a:solidFill>
                  <a:srgbClr val="0070C0"/>
                </a:solidFill>
              </a:rPr>
              <a:t>1</a:t>
            </a:r>
            <a:r>
              <a:rPr lang="en-US" dirty="0">
                <a:solidFill>
                  <a:srgbClr val="0070C0"/>
                </a:solidFill>
              </a:rPr>
              <a:t>. Footnote: </a:t>
            </a:r>
            <a:r>
              <a:rPr lang="en-US" baseline="30000" dirty="0">
                <a:solidFill>
                  <a:srgbClr val="0070C0"/>
                </a:solidFill>
              </a:rPr>
              <a:t>1</a:t>
            </a:r>
            <a:r>
              <a:rPr lang="en-US" dirty="0">
                <a:solidFill>
                  <a:srgbClr val="0070C0"/>
                </a:solidFill>
              </a:rPr>
              <a:t>Or light. </a:t>
            </a:r>
          </a:p>
          <a:p>
            <a:pPr marL="1554480" indent="-1554480" algn="l">
              <a:spcBef>
                <a:spcPts val="0"/>
              </a:spcBef>
              <a:spcAft>
                <a:spcPts val="1200"/>
              </a:spcAft>
            </a:pPr>
            <a:r>
              <a:rPr lang="en-US" dirty="0">
                <a:solidFill>
                  <a:schemeClr val="bg1"/>
                </a:solidFill>
              </a:rPr>
              <a:t>Mal 4:4	“Remember the Torah of </a:t>
            </a:r>
            <a:r>
              <a:rPr lang="en-US" dirty="0" err="1">
                <a:solidFill>
                  <a:schemeClr val="bg1"/>
                </a:solidFill>
              </a:rPr>
              <a:t>Mosheh</a:t>
            </a:r>
            <a:r>
              <a:rPr lang="en-US" dirty="0">
                <a:solidFill>
                  <a:schemeClr val="bg1"/>
                </a:solidFill>
              </a:rPr>
              <a:t>, My servant, which I commanded him in </a:t>
            </a:r>
            <a:r>
              <a:rPr lang="en-US" dirty="0" err="1">
                <a:solidFill>
                  <a:schemeClr val="bg1"/>
                </a:solidFill>
              </a:rPr>
              <a:t>Ḥorĕb</a:t>
            </a:r>
            <a:r>
              <a:rPr lang="en-US" dirty="0">
                <a:solidFill>
                  <a:schemeClr val="bg1"/>
                </a:solidFill>
              </a:rPr>
              <a:t>̱ for all </a:t>
            </a:r>
            <a:r>
              <a:rPr lang="en-US" dirty="0" err="1">
                <a:solidFill>
                  <a:schemeClr val="bg1"/>
                </a:solidFill>
              </a:rPr>
              <a:t>Yisra’ĕl</a:t>
            </a:r>
            <a:r>
              <a:rPr lang="en-US" dirty="0">
                <a:solidFill>
                  <a:schemeClr val="bg1"/>
                </a:solidFill>
              </a:rPr>
              <a:t> – </a:t>
            </a:r>
            <a:r>
              <a:rPr lang="en-US" b="1" dirty="0">
                <a:solidFill>
                  <a:srgbClr val="009900"/>
                </a:solidFill>
              </a:rPr>
              <a:t>laws</a:t>
            </a:r>
            <a:r>
              <a:rPr lang="en-US" dirty="0">
                <a:solidFill>
                  <a:srgbClr val="009900"/>
                </a:solidFill>
              </a:rPr>
              <a:t> </a:t>
            </a:r>
            <a:r>
              <a:rPr lang="en-US" dirty="0">
                <a:solidFill>
                  <a:schemeClr val="bg1"/>
                </a:solidFill>
              </a:rPr>
              <a:t>and </a:t>
            </a:r>
            <a:r>
              <a:rPr lang="en-US" b="1" dirty="0">
                <a:solidFill>
                  <a:srgbClr val="009900"/>
                </a:solidFill>
              </a:rPr>
              <a:t>right-rulings.</a:t>
            </a:r>
            <a:r>
              <a:rPr lang="en-US" dirty="0">
                <a:solidFill>
                  <a:schemeClr val="bg1"/>
                </a:solidFill>
              </a:rPr>
              <a:t> </a:t>
            </a:r>
          </a:p>
          <a:p>
            <a:pPr marL="1554480" indent="-1554480" algn="l">
              <a:spcBef>
                <a:spcPts val="0"/>
              </a:spcBef>
              <a:spcAft>
                <a:spcPts val="1200"/>
              </a:spcAft>
            </a:pPr>
            <a:r>
              <a:rPr lang="en-US" dirty="0">
                <a:solidFill>
                  <a:schemeClr val="bg1"/>
                </a:solidFill>
              </a:rPr>
              <a:t>Rom 3:31	Do we then nullify the Torah through the belief? Let it not be! On the contrary, </a:t>
            </a:r>
            <a:r>
              <a:rPr lang="en-US" b="1" dirty="0">
                <a:solidFill>
                  <a:schemeClr val="bg1"/>
                </a:solidFill>
                <a:effectLst>
                  <a:glow rad="127000">
                    <a:srgbClr val="00FF00"/>
                  </a:glow>
                </a:effectLst>
              </a:rPr>
              <a:t>we establish the Torah.</a:t>
            </a:r>
          </a:p>
        </p:txBody>
      </p:sp>
      <p:sp>
        <p:nvSpPr>
          <p:cNvPr id="7" name="Title 1"/>
          <p:cNvSpPr txBox="1">
            <a:spLocks/>
          </p:cNvSpPr>
          <p:nvPr/>
        </p:nvSpPr>
        <p:spPr>
          <a:xfrm>
            <a:off x="1349821" y="228600"/>
            <a:ext cx="6498770" cy="838200"/>
          </a:xfrm>
          <a:prstGeom prst="rect">
            <a:avLst/>
          </a:prstGeom>
          <a:solidFill>
            <a:srgbClr val="CC9900"/>
          </a:solidFill>
          <a:ln w="57150">
            <a:solidFill>
              <a:srgbClr val="FFFFCC"/>
            </a:solidFill>
          </a:ln>
          <a:scene3d>
            <a:camera prst="orthographicFront"/>
            <a:lightRig rig="soft" dir="t">
              <a:rot lat="0" lon="0" rev="17220000"/>
            </a:lightRig>
          </a:scene3d>
          <a:sp3d>
            <a:bevelT w="152400" h="50800" prst="softRound"/>
          </a:sp3d>
        </p:spPr>
        <p:txBody>
          <a:bodyPr vert="horz" lIns="45720" tIns="0" rIns="45720" bIns="0" anchor="ctr">
            <a:norm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r>
              <a:rPr lang="en-US" dirty="0">
                <a:solidFill>
                  <a:srgbClr val="FFFFCC"/>
                </a:solidFill>
              </a:rPr>
              <a:t>Torah Obedience</a:t>
            </a:r>
          </a:p>
        </p:txBody>
      </p:sp>
      <p:sp>
        <p:nvSpPr>
          <p:cNvPr id="4" name="Slide Number Placeholder 3"/>
          <p:cNvSpPr>
            <a:spLocks noGrp="1"/>
          </p:cNvSpPr>
          <p:nvPr>
            <p:ph type="sldNum" sz="quarter" idx="12"/>
          </p:nvPr>
        </p:nvSpPr>
        <p:spPr>
          <a:xfrm>
            <a:off x="7739743" y="6144532"/>
            <a:ext cx="762000" cy="365125"/>
          </a:xfrm>
        </p:spPr>
        <p:txBody>
          <a:bodyPr/>
          <a:lstStyle/>
          <a:p>
            <a:fld id="{9A7ECC3E-4170-412F-8B33-8063B7BB8A4D}" type="slidenum">
              <a:rPr lang="en-US" b="1" smtClean="0">
                <a:solidFill>
                  <a:schemeClr val="bg1"/>
                </a:solidFill>
              </a:rPr>
              <a:t>55</a:t>
            </a:fld>
            <a:endParaRPr lang="en-US" b="1" dirty="0">
              <a:solidFill>
                <a:schemeClr val="bg1"/>
              </a:solidFill>
            </a:endParaRPr>
          </a:p>
        </p:txBody>
      </p:sp>
    </p:spTree>
    <p:extLst>
      <p:ext uri="{BB962C8B-B14F-4D97-AF65-F5344CB8AC3E}">
        <p14:creationId xmlns:p14="http://schemas.microsoft.com/office/powerpoint/2010/main" val="31364617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1"/>
          </p:nvPr>
        </p:nvSpPr>
        <p:spPr>
          <a:xfrm>
            <a:off x="0" y="0"/>
            <a:ext cx="9144000" cy="6858000"/>
          </a:xfrm>
          <a:blipFill>
            <a:blip r:embed="rId2"/>
            <a:tile tx="0" ty="0" sx="100000" sy="100000" flip="none" algn="tl"/>
          </a:blipFill>
          <a:ln w="57150">
            <a:solidFill>
              <a:srgbClr val="FF3399"/>
            </a:solidFill>
          </a:ln>
          <a:scene3d>
            <a:camera prst="orthographicFront"/>
            <a:lightRig rig="threePt" dir="t"/>
          </a:scene3d>
          <a:sp3d>
            <a:bevelT prst="slope"/>
          </a:sp3d>
        </p:spPr>
        <p:txBody>
          <a:bodyPr lIns="182880" tIns="91440">
            <a:normAutofit/>
          </a:bodyPr>
          <a:lstStyle/>
          <a:p>
            <a:pPr algn="l">
              <a:spcBef>
                <a:spcPts val="0"/>
              </a:spcBef>
              <a:spcAft>
                <a:spcPts val="1200"/>
              </a:spcAft>
            </a:pPr>
            <a:endParaRPr lang="en-US" dirty="0">
              <a:solidFill>
                <a:schemeClr val="bg1"/>
              </a:solidFill>
            </a:endParaRPr>
          </a:p>
          <a:p>
            <a:pPr algn="l">
              <a:spcBef>
                <a:spcPts val="0"/>
              </a:spcBef>
              <a:spcAft>
                <a:spcPts val="1200"/>
              </a:spcAft>
            </a:pPr>
            <a:endParaRPr lang="en-US" sz="2000" dirty="0">
              <a:solidFill>
                <a:schemeClr val="bg1"/>
              </a:solidFill>
            </a:endParaRPr>
          </a:p>
          <a:p>
            <a:pPr algn="l">
              <a:spcBef>
                <a:spcPts val="0"/>
              </a:spcBef>
              <a:spcAft>
                <a:spcPts val="2400"/>
              </a:spcAft>
            </a:pPr>
            <a:r>
              <a:rPr lang="en-US" b="1" dirty="0">
                <a:solidFill>
                  <a:srgbClr val="0000CC"/>
                </a:solidFill>
              </a:rPr>
              <a:t>Yahuah</a:t>
            </a:r>
            <a:r>
              <a:rPr lang="en-US" dirty="0">
                <a:solidFill>
                  <a:srgbClr val="0000CC"/>
                </a:solidFill>
              </a:rPr>
              <a:t> </a:t>
            </a:r>
            <a:r>
              <a:rPr lang="en-US" dirty="0">
                <a:solidFill>
                  <a:schemeClr val="bg1"/>
                </a:solidFill>
              </a:rPr>
              <a:t>has had His faithful followers throughout all history.  Even after laws went into effect that prohibited those who followed “the way” – from worshiping on His </a:t>
            </a:r>
            <a:r>
              <a:rPr lang="en-US" b="1" dirty="0">
                <a:solidFill>
                  <a:srgbClr val="0070C0"/>
                </a:solidFill>
              </a:rPr>
              <a:t>Sabbaths</a:t>
            </a:r>
            <a:r>
              <a:rPr lang="en-US" dirty="0">
                <a:solidFill>
                  <a:srgbClr val="0070C0"/>
                </a:solidFill>
              </a:rPr>
              <a:t> </a:t>
            </a:r>
            <a:r>
              <a:rPr lang="en-US" dirty="0">
                <a:solidFill>
                  <a:schemeClr val="bg1"/>
                </a:solidFill>
              </a:rPr>
              <a:t>(including the </a:t>
            </a:r>
            <a:r>
              <a:rPr lang="en-US" b="1" dirty="0">
                <a:solidFill>
                  <a:srgbClr val="FF3399"/>
                </a:solidFill>
              </a:rPr>
              <a:t>Annual Sabbaths), </a:t>
            </a:r>
            <a:r>
              <a:rPr lang="en-US" dirty="0">
                <a:solidFill>
                  <a:schemeClr val="bg1"/>
                </a:solidFill>
              </a:rPr>
              <a:t>there were those who followed </a:t>
            </a:r>
            <a:r>
              <a:rPr lang="en-US" b="1" dirty="0">
                <a:solidFill>
                  <a:srgbClr val="0000CC"/>
                </a:solidFill>
              </a:rPr>
              <a:t>Yahuah</a:t>
            </a:r>
            <a:r>
              <a:rPr lang="en-US" dirty="0">
                <a:solidFill>
                  <a:srgbClr val="0000CC"/>
                </a:solidFill>
              </a:rPr>
              <a:t> </a:t>
            </a:r>
            <a:r>
              <a:rPr lang="en-US" dirty="0">
                <a:solidFill>
                  <a:schemeClr val="bg1"/>
                </a:solidFill>
              </a:rPr>
              <a:t>and His Torah unto death.</a:t>
            </a:r>
          </a:p>
          <a:p>
            <a:pPr algn="l">
              <a:spcBef>
                <a:spcPts val="0"/>
              </a:spcBef>
              <a:spcAft>
                <a:spcPts val="2400"/>
              </a:spcAft>
            </a:pPr>
            <a:r>
              <a:rPr lang="en-US" dirty="0">
                <a:solidFill>
                  <a:schemeClr val="bg1"/>
                </a:solidFill>
              </a:rPr>
              <a:t>Researcher Daniel </a:t>
            </a:r>
            <a:r>
              <a:rPr lang="en-US" dirty="0" err="1">
                <a:solidFill>
                  <a:schemeClr val="bg1"/>
                </a:solidFill>
              </a:rPr>
              <a:t>Liechty</a:t>
            </a:r>
            <a:r>
              <a:rPr lang="en-US" dirty="0">
                <a:solidFill>
                  <a:schemeClr val="bg1"/>
                </a:solidFill>
              </a:rPr>
              <a:t> reported that Sabbath-keepers in Transylvania, in the 1500s and later, viewed themselves as converted Gentiles and they kept the biblical Holy Days.  </a:t>
            </a:r>
          </a:p>
          <a:p>
            <a:pPr algn="l">
              <a:spcBef>
                <a:spcPts val="0"/>
              </a:spcBef>
              <a:spcAft>
                <a:spcPts val="2400"/>
              </a:spcAft>
            </a:pPr>
            <a:r>
              <a:rPr lang="en-US" sz="2000" i="1" dirty="0" err="1">
                <a:solidFill>
                  <a:schemeClr val="bg1"/>
                </a:solidFill>
              </a:rPr>
              <a:t>Liechty</a:t>
            </a:r>
            <a:r>
              <a:rPr lang="en-US" sz="2000" i="1" dirty="0">
                <a:solidFill>
                  <a:schemeClr val="bg1"/>
                </a:solidFill>
              </a:rPr>
              <a:t> D. </a:t>
            </a:r>
            <a:r>
              <a:rPr lang="en-US" sz="2000" i="1" dirty="0" err="1">
                <a:solidFill>
                  <a:schemeClr val="bg1"/>
                </a:solidFill>
              </a:rPr>
              <a:t>Sabbatarianism</a:t>
            </a:r>
            <a:r>
              <a:rPr lang="en-US" sz="2000" i="1" dirty="0">
                <a:solidFill>
                  <a:schemeClr val="bg1"/>
                </a:solidFill>
              </a:rPr>
              <a:t> in the Sixteenth Century.  Andrews University Press, Berrien Springs, MI 1993, pp. 61,62</a:t>
            </a:r>
          </a:p>
        </p:txBody>
      </p:sp>
      <p:sp>
        <p:nvSpPr>
          <p:cNvPr id="4" name="Slide Number Placeholder 3"/>
          <p:cNvSpPr>
            <a:spLocks noGrp="1"/>
          </p:cNvSpPr>
          <p:nvPr>
            <p:ph type="sldNum" sz="quarter" idx="12"/>
          </p:nvPr>
        </p:nvSpPr>
        <p:spPr>
          <a:xfrm>
            <a:off x="8229591" y="6351361"/>
            <a:ext cx="762000" cy="365125"/>
          </a:xfrm>
        </p:spPr>
        <p:txBody>
          <a:bodyPr/>
          <a:lstStyle/>
          <a:p>
            <a:fld id="{9A7ECC3E-4170-412F-8B33-8063B7BB8A4D}" type="slidenum">
              <a:rPr lang="en-US" b="1" smtClean="0">
                <a:solidFill>
                  <a:schemeClr val="bg1"/>
                </a:solidFill>
              </a:rPr>
              <a:t>56</a:t>
            </a:fld>
            <a:endParaRPr lang="en-US" b="1" dirty="0">
              <a:solidFill>
                <a:schemeClr val="bg1"/>
              </a:solidFill>
            </a:endParaRPr>
          </a:p>
        </p:txBody>
      </p:sp>
      <p:sp>
        <p:nvSpPr>
          <p:cNvPr id="7" name="Title 1"/>
          <p:cNvSpPr txBox="1">
            <a:spLocks/>
          </p:cNvSpPr>
          <p:nvPr/>
        </p:nvSpPr>
        <p:spPr>
          <a:xfrm>
            <a:off x="1328072" y="76196"/>
            <a:ext cx="6291941" cy="838200"/>
          </a:xfrm>
          <a:prstGeom prst="rect">
            <a:avLst/>
          </a:prstGeom>
          <a:blipFill>
            <a:blip r:embed="rId3"/>
            <a:tile tx="0" ty="0" sx="100000" sy="100000" flip="none" algn="tl"/>
          </a:blipFill>
          <a:ln w="57150">
            <a:solidFill>
              <a:srgbClr val="FFFFCC"/>
            </a:solidFill>
          </a:ln>
          <a:scene3d>
            <a:camera prst="orthographicFront"/>
            <a:lightRig rig="soft" dir="t">
              <a:rot lat="0" lon="0" rev="17220000"/>
            </a:lightRig>
          </a:scene3d>
          <a:sp3d>
            <a:bevelT w="152400" h="50800" prst="softRound"/>
          </a:sp3d>
        </p:spPr>
        <p:txBody>
          <a:bodyPr vert="horz" lIns="45720" tIns="0" rIns="45720" bIns="0" anchor="ctr">
            <a:norm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r>
              <a:rPr lang="en-US" dirty="0">
                <a:solidFill>
                  <a:srgbClr val="FFFFCC"/>
                </a:solidFill>
              </a:rPr>
              <a:t>Sabbath Keepers </a:t>
            </a:r>
          </a:p>
        </p:txBody>
      </p:sp>
    </p:spTree>
    <p:extLst>
      <p:ext uri="{BB962C8B-B14F-4D97-AF65-F5344CB8AC3E}">
        <p14:creationId xmlns:p14="http://schemas.microsoft.com/office/powerpoint/2010/main" val="198532842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barn(inVertical)">
                                      <p:cBhvr>
                                        <p:cTn id="10" dur="500"/>
                                        <p:tgtEl>
                                          <p:spTgt spid="6">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barn(inVertical)">
                                      <p:cBhvr>
                                        <p:cTn id="15" dur="500"/>
                                        <p:tgtEl>
                                          <p:spTgt spid="6">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barn(inVertical)">
                                      <p:cBhvr>
                                        <p:cTn id="18"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1"/>
          </p:nvPr>
        </p:nvSpPr>
        <p:spPr>
          <a:xfrm>
            <a:off x="0" y="0"/>
            <a:ext cx="9144000" cy="6858000"/>
          </a:xfrm>
          <a:blipFill>
            <a:blip r:embed="rId2"/>
            <a:tile tx="0" ty="0" sx="100000" sy="100000" flip="none" algn="tl"/>
          </a:blipFill>
          <a:ln w="57150">
            <a:solidFill>
              <a:srgbClr val="FF3399"/>
            </a:solidFill>
          </a:ln>
          <a:scene3d>
            <a:camera prst="orthographicFront"/>
            <a:lightRig rig="threePt" dir="t"/>
          </a:scene3d>
          <a:sp3d>
            <a:bevelT prst="slope"/>
          </a:sp3d>
        </p:spPr>
        <p:txBody>
          <a:bodyPr lIns="182880" tIns="91440">
            <a:normAutofit/>
          </a:bodyPr>
          <a:lstStyle/>
          <a:p>
            <a:pPr algn="l">
              <a:spcBef>
                <a:spcPts val="0"/>
              </a:spcBef>
              <a:spcAft>
                <a:spcPts val="1200"/>
              </a:spcAft>
            </a:pPr>
            <a:endParaRPr lang="en-US" dirty="0">
              <a:solidFill>
                <a:schemeClr val="bg1"/>
              </a:solidFill>
            </a:endParaRPr>
          </a:p>
          <a:p>
            <a:pPr algn="l">
              <a:spcBef>
                <a:spcPts val="0"/>
              </a:spcBef>
              <a:spcAft>
                <a:spcPts val="1200"/>
              </a:spcAft>
            </a:pPr>
            <a:endParaRPr lang="en-US" dirty="0">
              <a:solidFill>
                <a:schemeClr val="bg1"/>
              </a:solidFill>
            </a:endParaRPr>
          </a:p>
          <a:p>
            <a:pPr algn="l">
              <a:spcBef>
                <a:spcPts val="0"/>
              </a:spcBef>
              <a:spcAft>
                <a:spcPts val="2400"/>
              </a:spcAft>
            </a:pPr>
            <a:endParaRPr lang="en-US" dirty="0">
              <a:solidFill>
                <a:schemeClr val="bg1"/>
              </a:solidFill>
            </a:endParaRPr>
          </a:p>
          <a:p>
            <a:pPr algn="l">
              <a:spcBef>
                <a:spcPts val="0"/>
              </a:spcBef>
              <a:spcAft>
                <a:spcPts val="2400"/>
              </a:spcAft>
            </a:pPr>
            <a:endParaRPr lang="en-US" dirty="0">
              <a:solidFill>
                <a:schemeClr val="bg1"/>
              </a:solidFill>
            </a:endParaRPr>
          </a:p>
          <a:p>
            <a:pPr algn="l">
              <a:spcBef>
                <a:spcPts val="0"/>
              </a:spcBef>
              <a:spcAft>
                <a:spcPts val="2400"/>
              </a:spcAft>
            </a:pPr>
            <a:endParaRPr lang="en-US" dirty="0">
              <a:solidFill>
                <a:schemeClr val="bg1"/>
              </a:solidFill>
            </a:endParaRPr>
          </a:p>
          <a:p>
            <a:pPr algn="l">
              <a:spcBef>
                <a:spcPts val="0"/>
              </a:spcBef>
              <a:spcAft>
                <a:spcPts val="2400"/>
              </a:spcAft>
            </a:pPr>
            <a:endParaRPr lang="en-US" sz="1800" dirty="0">
              <a:solidFill>
                <a:schemeClr val="bg1"/>
              </a:solidFill>
            </a:endParaRPr>
          </a:p>
          <a:p>
            <a:pPr algn="l">
              <a:spcBef>
                <a:spcPts val="0"/>
              </a:spcBef>
              <a:spcAft>
                <a:spcPts val="2400"/>
              </a:spcAft>
            </a:pPr>
            <a:r>
              <a:rPr lang="en-US" dirty="0">
                <a:solidFill>
                  <a:schemeClr val="bg1"/>
                </a:solidFill>
              </a:rPr>
              <a:t>The </a:t>
            </a:r>
            <a:r>
              <a:rPr lang="en-US" dirty="0" err="1">
                <a:solidFill>
                  <a:schemeClr val="bg1"/>
                </a:solidFill>
              </a:rPr>
              <a:t>Waldenses</a:t>
            </a:r>
            <a:r>
              <a:rPr lang="en-US" dirty="0">
                <a:solidFill>
                  <a:schemeClr val="bg1"/>
                </a:solidFill>
              </a:rPr>
              <a:t> were known by many different names through history. Their </a:t>
            </a:r>
            <a:r>
              <a:rPr lang="en-US" b="1" dirty="0">
                <a:solidFill>
                  <a:srgbClr val="0070C0"/>
                </a:solidFill>
              </a:rPr>
              <a:t>Sabbath</a:t>
            </a:r>
            <a:r>
              <a:rPr lang="en-US" dirty="0">
                <a:solidFill>
                  <a:srgbClr val="0070C0"/>
                </a:solidFill>
              </a:rPr>
              <a:t> </a:t>
            </a:r>
            <a:r>
              <a:rPr lang="en-US" dirty="0">
                <a:solidFill>
                  <a:schemeClr val="bg1"/>
                </a:solidFill>
              </a:rPr>
              <a:t>and </a:t>
            </a:r>
            <a:r>
              <a:rPr lang="en-US" b="1" dirty="0">
                <a:solidFill>
                  <a:srgbClr val="7030A0"/>
                </a:solidFill>
              </a:rPr>
              <a:t>Feast-keeping </a:t>
            </a:r>
            <a:r>
              <a:rPr lang="en-US" dirty="0">
                <a:solidFill>
                  <a:schemeClr val="bg1"/>
                </a:solidFill>
              </a:rPr>
              <a:t>can be traced from the time of the apostles up until the early 16</a:t>
            </a:r>
            <a:r>
              <a:rPr lang="en-US" baseline="30000" dirty="0">
                <a:solidFill>
                  <a:schemeClr val="bg1"/>
                </a:solidFill>
              </a:rPr>
              <a:t>th</a:t>
            </a:r>
            <a:r>
              <a:rPr lang="en-US" dirty="0">
                <a:solidFill>
                  <a:schemeClr val="bg1"/>
                </a:solidFill>
              </a:rPr>
              <a:t> century.</a:t>
            </a:r>
          </a:p>
          <a:p>
            <a:pPr algn="l">
              <a:spcBef>
                <a:spcPts val="0"/>
              </a:spcBef>
              <a:spcAft>
                <a:spcPts val="1200"/>
              </a:spcAft>
            </a:pPr>
            <a:r>
              <a:rPr lang="en-US" dirty="0">
                <a:solidFill>
                  <a:schemeClr val="bg1"/>
                </a:solidFill>
              </a:rPr>
              <a:t>Their devotion can be seen in one of their hymns:</a:t>
            </a:r>
          </a:p>
        </p:txBody>
      </p:sp>
      <p:sp>
        <p:nvSpPr>
          <p:cNvPr id="4" name="Slide Number Placeholder 3"/>
          <p:cNvSpPr>
            <a:spLocks noGrp="1"/>
          </p:cNvSpPr>
          <p:nvPr>
            <p:ph type="sldNum" sz="quarter" idx="12"/>
          </p:nvPr>
        </p:nvSpPr>
        <p:spPr>
          <a:xfrm>
            <a:off x="8229591" y="6351361"/>
            <a:ext cx="762000" cy="365125"/>
          </a:xfrm>
        </p:spPr>
        <p:txBody>
          <a:bodyPr/>
          <a:lstStyle/>
          <a:p>
            <a:fld id="{9A7ECC3E-4170-412F-8B33-8063B7BB8A4D}" type="slidenum">
              <a:rPr lang="en-US" b="1" smtClean="0">
                <a:solidFill>
                  <a:schemeClr val="bg1"/>
                </a:solidFill>
              </a:rPr>
              <a:t>57</a:t>
            </a:fld>
            <a:endParaRPr lang="en-US" b="1" dirty="0">
              <a:solidFill>
                <a:schemeClr val="bg1"/>
              </a:solidFill>
            </a:endParaRPr>
          </a:p>
        </p:txBody>
      </p:sp>
      <p:sp>
        <p:nvSpPr>
          <p:cNvPr id="7" name="Title 1"/>
          <p:cNvSpPr txBox="1">
            <a:spLocks/>
          </p:cNvSpPr>
          <p:nvPr/>
        </p:nvSpPr>
        <p:spPr>
          <a:xfrm>
            <a:off x="174192" y="990595"/>
            <a:ext cx="4201893" cy="838200"/>
          </a:xfrm>
          <a:prstGeom prst="rect">
            <a:avLst/>
          </a:prstGeom>
          <a:blipFill>
            <a:blip r:embed="rId3"/>
            <a:tile tx="0" ty="0" sx="100000" sy="100000" flip="none" algn="tl"/>
          </a:blipFill>
          <a:ln w="57150">
            <a:solidFill>
              <a:srgbClr val="FFFFCC"/>
            </a:solidFill>
          </a:ln>
          <a:scene3d>
            <a:camera prst="orthographicFront"/>
            <a:lightRig rig="soft" dir="t">
              <a:rot lat="0" lon="0" rev="17220000"/>
            </a:lightRig>
          </a:scene3d>
          <a:sp3d>
            <a:bevelT w="152400" h="50800" prst="softRound"/>
          </a:sp3d>
        </p:spPr>
        <p:txBody>
          <a:bodyPr vert="horz" lIns="45720" tIns="0" rIns="45720" bIns="0" anchor="ctr">
            <a:norm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r>
              <a:rPr lang="en-US" dirty="0" err="1">
                <a:solidFill>
                  <a:srgbClr val="FFFFCC"/>
                </a:solidFill>
              </a:rPr>
              <a:t>Waldenses</a:t>
            </a:r>
            <a:endParaRPr lang="en-US" dirty="0">
              <a:solidFill>
                <a:srgbClr val="FFFFCC"/>
              </a:solidFill>
            </a:endParaRPr>
          </a:p>
        </p:txBody>
      </p:sp>
      <p:pic>
        <p:nvPicPr>
          <p:cNvPr id="5" name="Picture 4" descr="http://dedication.www3.50megs.com/jpg/church_1260.jpg"/>
          <p:cNvPicPr/>
          <p:nvPr/>
        </p:nvPicPr>
        <p:blipFill>
          <a:blip r:embed="rId4">
            <a:extLst>
              <a:ext uri="{28A0092B-C50C-407E-A947-70E740481C1C}">
                <a14:useLocalDpi xmlns:a14="http://schemas.microsoft.com/office/drawing/2010/main" val="0"/>
              </a:ext>
            </a:extLst>
          </a:blip>
          <a:srcRect/>
          <a:stretch>
            <a:fillRect/>
          </a:stretch>
        </p:blipFill>
        <p:spPr bwMode="auto">
          <a:xfrm>
            <a:off x="4637314" y="174172"/>
            <a:ext cx="4278086" cy="3624942"/>
          </a:xfrm>
          <a:prstGeom prst="roundRect">
            <a:avLst>
              <a:gd name="adj" fmla="val 22185"/>
            </a:avLst>
          </a:prstGeom>
          <a:solidFill>
            <a:srgbClr val="FFFFFF"/>
          </a:solidFill>
          <a:ln w="76200" cap="sq">
            <a:solidFill>
              <a:srgbClr val="FF0066"/>
            </a:solidFill>
            <a:miter lim="800000"/>
          </a:ln>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4385919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5"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style.rotation</p:attrName>
                                        </p:attrNameLst>
                                      </p:cBhvr>
                                      <p:tavLst>
                                        <p:tav tm="0">
                                          <p:val>
                                            <p:fltVal val="720"/>
                                          </p:val>
                                        </p:tav>
                                        <p:tav tm="100000">
                                          <p:val>
                                            <p:fltVal val="0"/>
                                          </p:val>
                                        </p:tav>
                                      </p:tavLst>
                                    </p:anim>
                                    <p:anim calcmode="lin" valueType="num">
                                      <p:cBhvr>
                                        <p:cTn id="14" dur="2000" fill="hold"/>
                                        <p:tgtEl>
                                          <p:spTgt spid="5"/>
                                        </p:tgtEl>
                                        <p:attrNameLst>
                                          <p:attrName>ppt_h</p:attrName>
                                        </p:attrNameLst>
                                      </p:cBhvr>
                                      <p:tavLst>
                                        <p:tav tm="0">
                                          <p:val>
                                            <p:fltVal val="0"/>
                                          </p:val>
                                        </p:tav>
                                        <p:tav tm="100000">
                                          <p:val>
                                            <p:strVal val="#ppt_h"/>
                                          </p:val>
                                        </p:tav>
                                      </p:tavLst>
                                    </p:anim>
                                    <p:anim calcmode="lin" valueType="num">
                                      <p:cBhvr>
                                        <p:cTn id="15" dur="2000" fill="hold"/>
                                        <p:tgtEl>
                                          <p:spTgt spid="5"/>
                                        </p:tgtEl>
                                        <p:attrNameLst>
                                          <p:attrName>ppt_w</p:attrName>
                                        </p:attrNameLst>
                                      </p:cBhvr>
                                      <p:tavLst>
                                        <p:tav tm="0">
                                          <p:val>
                                            <p:fltVal val="0"/>
                                          </p:val>
                                        </p:tav>
                                        <p:tav tm="100000">
                                          <p:val>
                                            <p:strVal val="#ppt_w"/>
                                          </p:val>
                                        </p:tav>
                                      </p:tavLst>
                                    </p:anim>
                                  </p:childTnLst>
                                </p:cTn>
                              </p:par>
                            </p:childTnLst>
                          </p:cTn>
                        </p:par>
                        <p:par>
                          <p:cTn id="16" fill="hold">
                            <p:stCondLst>
                              <p:cond delay="2500"/>
                            </p:stCondLst>
                            <p:childTnLst>
                              <p:par>
                                <p:cTn id="17" presetID="16" presetClass="entr" presetSubtype="21" fill="hold" nodeType="afterEffect">
                                  <p:stCondLst>
                                    <p:cond delay="1000"/>
                                  </p:stCondLst>
                                  <p:childTnLst>
                                    <p:set>
                                      <p:cBhvr>
                                        <p:cTn id="18" dur="1" fill="hold">
                                          <p:stCondLst>
                                            <p:cond delay="0"/>
                                          </p:stCondLst>
                                        </p:cTn>
                                        <p:tgtEl>
                                          <p:spTgt spid="6">
                                            <p:txEl>
                                              <p:pRg st="6" end="6"/>
                                            </p:txEl>
                                          </p:spTgt>
                                        </p:tgtEl>
                                        <p:attrNameLst>
                                          <p:attrName>style.visibility</p:attrName>
                                        </p:attrNameLst>
                                      </p:cBhvr>
                                      <p:to>
                                        <p:strVal val="visible"/>
                                      </p:to>
                                    </p:set>
                                    <p:animEffect transition="in" filter="barn(inVertical)">
                                      <p:cBhvr>
                                        <p:cTn id="19" dur="500"/>
                                        <p:tgtEl>
                                          <p:spTgt spid="6">
                                            <p:txEl>
                                              <p:pRg st="6" end="6"/>
                                            </p:txEl>
                                          </p:spTgt>
                                        </p:tgtEl>
                                      </p:cBhvr>
                                    </p:animEffect>
                                  </p:childTnLst>
                                </p:cTn>
                              </p:par>
                            </p:childTnLst>
                          </p:cTn>
                        </p:par>
                        <p:par>
                          <p:cTn id="20" fill="hold">
                            <p:stCondLst>
                              <p:cond delay="4000"/>
                            </p:stCondLst>
                            <p:childTnLst>
                              <p:par>
                                <p:cTn id="21" presetID="16" presetClass="entr" presetSubtype="21" fill="hold" nodeType="afterEffect">
                                  <p:stCondLst>
                                    <p:cond delay="1000"/>
                                  </p:stCondLst>
                                  <p:childTnLst>
                                    <p:set>
                                      <p:cBhvr>
                                        <p:cTn id="22" dur="1" fill="hold">
                                          <p:stCondLst>
                                            <p:cond delay="0"/>
                                          </p:stCondLst>
                                        </p:cTn>
                                        <p:tgtEl>
                                          <p:spTgt spid="6">
                                            <p:txEl>
                                              <p:pRg st="7" end="7"/>
                                            </p:txEl>
                                          </p:spTgt>
                                        </p:tgtEl>
                                        <p:attrNameLst>
                                          <p:attrName>style.visibility</p:attrName>
                                        </p:attrNameLst>
                                      </p:cBhvr>
                                      <p:to>
                                        <p:strVal val="visible"/>
                                      </p:to>
                                    </p:set>
                                    <p:animEffect transition="in" filter="barn(inVertical)">
                                      <p:cBhvr>
                                        <p:cTn id="23"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1"/>
          </p:nvPr>
        </p:nvSpPr>
        <p:spPr>
          <a:xfrm>
            <a:off x="-1" y="838200"/>
            <a:ext cx="7674430" cy="6019799"/>
          </a:xfrm>
          <a:solidFill>
            <a:srgbClr val="FFFFCC"/>
          </a:solidFill>
          <a:ln w="57150">
            <a:solidFill>
              <a:srgbClr val="FF3399"/>
            </a:solidFill>
          </a:ln>
          <a:scene3d>
            <a:camera prst="orthographicFront"/>
            <a:lightRig rig="threePt" dir="t"/>
          </a:scene3d>
          <a:sp3d>
            <a:bevelT prst="slope"/>
          </a:sp3d>
        </p:spPr>
        <p:txBody>
          <a:bodyPr lIns="182880" tIns="274320">
            <a:normAutofit lnSpcReduction="10000"/>
          </a:bodyPr>
          <a:lstStyle/>
          <a:p>
            <a:pPr>
              <a:spcBef>
                <a:spcPts val="0"/>
              </a:spcBef>
            </a:pPr>
            <a:r>
              <a:rPr lang="en-US" dirty="0">
                <a:solidFill>
                  <a:schemeClr val="bg1"/>
                </a:solidFill>
              </a:rPr>
              <a:t>All pageantry not from the Bible Word</a:t>
            </a:r>
          </a:p>
          <a:p>
            <a:pPr>
              <a:spcBef>
                <a:spcPts val="0"/>
              </a:spcBef>
            </a:pPr>
            <a:r>
              <a:rPr lang="en-US" dirty="0">
                <a:solidFill>
                  <a:schemeClr val="bg1"/>
                </a:solidFill>
              </a:rPr>
              <a:t>Most certainly arrives from Italy!</a:t>
            </a:r>
          </a:p>
          <a:p>
            <a:pPr>
              <a:spcBef>
                <a:spcPts val="0"/>
              </a:spcBef>
            </a:pPr>
            <a:r>
              <a:rPr lang="en-US" dirty="0">
                <a:solidFill>
                  <a:schemeClr val="bg1"/>
                </a:solidFill>
              </a:rPr>
              <a:t>Of this truth we bear witness, hearts bestirred</a:t>
            </a:r>
          </a:p>
          <a:p>
            <a:pPr>
              <a:spcBef>
                <a:spcPts val="0"/>
              </a:spcBef>
            </a:pPr>
            <a:r>
              <a:rPr lang="en-US" dirty="0">
                <a:solidFill>
                  <a:schemeClr val="bg1"/>
                </a:solidFill>
              </a:rPr>
              <a:t>As far as Rome itself, the Pope’s city.</a:t>
            </a:r>
          </a:p>
          <a:p>
            <a:pPr>
              <a:spcBef>
                <a:spcPts val="0"/>
              </a:spcBef>
            </a:pPr>
            <a:endParaRPr lang="en-US" dirty="0">
              <a:solidFill>
                <a:schemeClr val="bg1"/>
              </a:solidFill>
            </a:endParaRPr>
          </a:p>
          <a:p>
            <a:pPr>
              <a:spcBef>
                <a:spcPts val="0"/>
              </a:spcBef>
            </a:pPr>
            <a:r>
              <a:rPr lang="en-US" dirty="0">
                <a:solidFill>
                  <a:schemeClr val="bg1"/>
                </a:solidFill>
              </a:rPr>
              <a:t>Just ask the Pope!  He shall himself confess</a:t>
            </a:r>
          </a:p>
          <a:p>
            <a:pPr>
              <a:spcBef>
                <a:spcPts val="0"/>
              </a:spcBef>
            </a:pPr>
            <a:r>
              <a:rPr lang="en-US" dirty="0">
                <a:solidFill>
                  <a:schemeClr val="bg1"/>
                </a:solidFill>
              </a:rPr>
              <a:t>His celebrations do not come from God,</a:t>
            </a:r>
          </a:p>
          <a:p>
            <a:pPr>
              <a:spcBef>
                <a:spcPts val="0"/>
              </a:spcBef>
            </a:pPr>
            <a:r>
              <a:rPr lang="en-US" dirty="0">
                <a:solidFill>
                  <a:schemeClr val="bg1"/>
                </a:solidFill>
              </a:rPr>
              <a:t>The Jewish statutes God alone will bless</a:t>
            </a:r>
          </a:p>
          <a:p>
            <a:pPr>
              <a:spcBef>
                <a:spcPts val="0"/>
              </a:spcBef>
            </a:pPr>
            <a:r>
              <a:rPr lang="en-US" dirty="0">
                <a:solidFill>
                  <a:schemeClr val="bg1"/>
                </a:solidFill>
              </a:rPr>
              <a:t>Where Popes unholy refuse to trod.</a:t>
            </a:r>
          </a:p>
          <a:p>
            <a:pPr>
              <a:spcBef>
                <a:spcPts val="0"/>
              </a:spcBef>
            </a:pPr>
            <a:endParaRPr lang="en-US" dirty="0">
              <a:solidFill>
                <a:schemeClr val="bg1"/>
              </a:solidFill>
            </a:endParaRPr>
          </a:p>
          <a:p>
            <a:pPr>
              <a:spcBef>
                <a:spcPts val="0"/>
              </a:spcBef>
            </a:pPr>
            <a:r>
              <a:rPr lang="en-US" dirty="0">
                <a:solidFill>
                  <a:schemeClr val="bg1"/>
                </a:solidFill>
              </a:rPr>
              <a:t>He may claim that the Bible is divine,</a:t>
            </a:r>
          </a:p>
          <a:p>
            <a:pPr>
              <a:spcBef>
                <a:spcPts val="0"/>
              </a:spcBef>
            </a:pPr>
            <a:r>
              <a:rPr lang="en-US" dirty="0">
                <a:solidFill>
                  <a:schemeClr val="bg1"/>
                </a:solidFill>
              </a:rPr>
              <a:t>But his grand liturgies are not found there.</a:t>
            </a:r>
          </a:p>
          <a:p>
            <a:pPr>
              <a:spcBef>
                <a:spcPts val="0"/>
              </a:spcBef>
            </a:pPr>
            <a:r>
              <a:rPr lang="en-US" dirty="0">
                <a:solidFill>
                  <a:schemeClr val="bg1"/>
                </a:solidFill>
              </a:rPr>
              <a:t>He does not say they are not Rome’s design,</a:t>
            </a:r>
          </a:p>
          <a:p>
            <a:pPr>
              <a:spcBef>
                <a:spcPts val="0"/>
              </a:spcBef>
            </a:pPr>
            <a:r>
              <a:rPr lang="en-US" dirty="0">
                <a:solidFill>
                  <a:schemeClr val="bg1"/>
                </a:solidFill>
              </a:rPr>
              <a:t>Invented for the god-man’s idol prayer.</a:t>
            </a:r>
          </a:p>
          <a:p>
            <a:pPr algn="l">
              <a:spcBef>
                <a:spcPts val="0"/>
              </a:spcBef>
              <a:spcAft>
                <a:spcPts val="1200"/>
              </a:spcAft>
            </a:pPr>
            <a:endParaRPr lang="en-US" dirty="0">
              <a:solidFill>
                <a:schemeClr val="bg1"/>
              </a:solidFill>
            </a:endParaRPr>
          </a:p>
        </p:txBody>
      </p:sp>
      <p:grpSp>
        <p:nvGrpSpPr>
          <p:cNvPr id="3" name="Group 2"/>
          <p:cNvGrpSpPr/>
          <p:nvPr/>
        </p:nvGrpSpPr>
        <p:grpSpPr>
          <a:xfrm>
            <a:off x="0" y="32658"/>
            <a:ext cx="9154885" cy="6825342"/>
            <a:chOff x="0" y="32658"/>
            <a:chExt cx="9154885" cy="6825342"/>
          </a:xfrm>
        </p:grpSpPr>
        <p:sp>
          <p:nvSpPr>
            <p:cNvPr id="7" name="Title 1"/>
            <p:cNvSpPr txBox="1">
              <a:spLocks/>
            </p:cNvSpPr>
            <p:nvPr/>
          </p:nvSpPr>
          <p:spPr>
            <a:xfrm>
              <a:off x="2808514" y="43544"/>
              <a:ext cx="6335485" cy="740229"/>
            </a:xfrm>
            <a:prstGeom prst="rect">
              <a:avLst/>
            </a:prstGeom>
            <a:blipFill>
              <a:blip r:embed="rId2"/>
              <a:tile tx="0" ty="0" sx="100000" sy="100000" flip="none" algn="tl"/>
            </a:blipFill>
            <a:ln w="57150">
              <a:solidFill>
                <a:srgbClr val="FFFFCC"/>
              </a:solidFill>
            </a:ln>
            <a:scene3d>
              <a:camera prst="orthographicFront"/>
              <a:lightRig rig="soft" dir="t">
                <a:rot lat="0" lon="0" rev="17220000"/>
              </a:lightRig>
            </a:scene3d>
            <a:sp3d>
              <a:bevelT w="152400" h="50800" prst="softRound"/>
            </a:sp3d>
          </p:spPr>
          <p:txBody>
            <a:bodyPr vert="horz" lIns="45720" tIns="0" rIns="182880" bIns="0" anchor="ctr">
              <a:norm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pPr algn="r"/>
              <a:r>
                <a:rPr lang="en-US" dirty="0" err="1">
                  <a:solidFill>
                    <a:srgbClr val="FFFFCC"/>
                  </a:solidFill>
                </a:rPr>
                <a:t>Waldenses</a:t>
              </a:r>
              <a:r>
                <a:rPr lang="en-US" dirty="0">
                  <a:solidFill>
                    <a:srgbClr val="FFFFCC"/>
                  </a:solidFill>
                </a:rPr>
                <a:t> Hymn   </a:t>
              </a:r>
            </a:p>
          </p:txBody>
        </p:sp>
        <p:grpSp>
          <p:nvGrpSpPr>
            <p:cNvPr id="8" name="Group 7"/>
            <p:cNvGrpSpPr/>
            <p:nvPr/>
          </p:nvGrpSpPr>
          <p:grpSpPr>
            <a:xfrm>
              <a:off x="7641771" y="827314"/>
              <a:ext cx="1513114" cy="6030686"/>
              <a:chOff x="7641771" y="827314"/>
              <a:chExt cx="1513114" cy="6030686"/>
            </a:xfrm>
          </p:grpSpPr>
          <p:sp>
            <p:nvSpPr>
              <p:cNvPr id="9" name="Subtitle 2"/>
              <p:cNvSpPr txBox="1">
                <a:spLocks/>
              </p:cNvSpPr>
              <p:nvPr/>
            </p:nvSpPr>
            <p:spPr>
              <a:xfrm>
                <a:off x="7641771" y="827314"/>
                <a:ext cx="1502228" cy="6030686"/>
              </a:xfrm>
              <a:prstGeom prst="rect">
                <a:avLst/>
              </a:prstGeom>
              <a:blipFill>
                <a:blip r:embed="rId3"/>
                <a:tile tx="0" ty="0" sx="100000" sy="100000" flip="none" algn="tl"/>
              </a:blipFill>
              <a:ln w="57150">
                <a:solidFill>
                  <a:srgbClr val="FF3399"/>
                </a:solidFill>
              </a:ln>
              <a:scene3d>
                <a:camera prst="orthographicFront"/>
                <a:lightRig rig="threePt" dir="t"/>
              </a:scene3d>
              <a:sp3d>
                <a:bevelT w="114300" prst="artDeco"/>
              </a:sp3d>
            </p:spPr>
            <p:txBody>
              <a:bodyPr vert="horz" lIns="182880" tIns="91440">
                <a:normAutofit/>
              </a:bodyPr>
              <a:lstStyle>
                <a:lvl1pPr marL="0" indent="0" algn="ctr" rtl="0" eaLnBrk="1" latinLnBrk="0" hangingPunct="1">
                  <a:spcBef>
                    <a:spcPct val="20000"/>
                  </a:spcBef>
                  <a:buClr>
                    <a:schemeClr val="tx1">
                      <a:shade val="95000"/>
                    </a:schemeClr>
                  </a:buClr>
                  <a:buSzPct val="65000"/>
                  <a:buFont typeface="Wingdings 2"/>
                  <a:buNone/>
                  <a:defRPr kumimoji="0" sz="2800" kern="1200">
                    <a:solidFill>
                      <a:schemeClr val="tx1"/>
                    </a:solidFill>
                    <a:latin typeface="+mn-lt"/>
                    <a:ea typeface="+mn-ea"/>
                    <a:cs typeface="+mn-cs"/>
                  </a:defRPr>
                </a:lvl1pPr>
                <a:lvl2pPr marL="457200" indent="0" algn="ctr" rtl="0" eaLnBrk="1" latinLnBrk="0" hangingPunct="1">
                  <a:spcBef>
                    <a:spcPct val="20000"/>
                  </a:spcBef>
                  <a:buClr>
                    <a:schemeClr val="tx1"/>
                  </a:buClr>
                  <a:buSzPct val="80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tx1"/>
                  </a:buClr>
                  <a:buSzPct val="95000"/>
                  <a:buFont typeface="Wingdings"/>
                  <a:buNone/>
                  <a:defRPr kumimoji="0" sz="2200" kern="1200">
                    <a:solidFill>
                      <a:schemeClr val="tx1"/>
                    </a:solidFill>
                    <a:latin typeface="+mn-lt"/>
                    <a:ea typeface="+mn-ea"/>
                    <a:cs typeface="+mn-cs"/>
                  </a:defRPr>
                </a:lvl3pPr>
                <a:lvl4pPr marL="1371600" indent="0" algn="ctr" rtl="0" eaLnBrk="1" latinLnBrk="0" hangingPunct="1">
                  <a:spcBef>
                    <a:spcPct val="20000"/>
                  </a:spcBef>
                  <a:buClr>
                    <a:schemeClr val="tx1"/>
                  </a:buClr>
                  <a:buSzPct val="100000"/>
                  <a:buFont typeface="Wingdings 3"/>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tx1"/>
                  </a:buClr>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tx1"/>
                  </a:buClr>
                  <a:buFont typeface="Wingdings 3"/>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tx1"/>
                  </a:buClr>
                  <a:buFont typeface="Wingdings 2"/>
                  <a:buNone/>
                  <a:defRPr kumimoji="0" sz="1600" kern="1200">
                    <a:solidFill>
                      <a:schemeClr val="tx1"/>
                    </a:solidFill>
                    <a:latin typeface="+mn-lt"/>
                    <a:ea typeface="+mn-ea"/>
                    <a:cs typeface="+mn-cs"/>
                  </a:defRPr>
                </a:lvl7pPr>
                <a:lvl8pPr marL="3200400" indent="0" algn="ctr" rtl="0" eaLnBrk="1" latinLnBrk="0" hangingPunct="1">
                  <a:spcBef>
                    <a:spcPct val="20000"/>
                  </a:spcBef>
                  <a:buClr>
                    <a:schemeClr val="tx1"/>
                  </a:buClr>
                  <a:buFont typeface="Wingdings 2"/>
                  <a:buNone/>
                  <a:defRPr kumimoji="0" sz="1400" kern="1200">
                    <a:solidFill>
                      <a:schemeClr val="tx1"/>
                    </a:solidFill>
                    <a:latin typeface="+mn-lt"/>
                    <a:ea typeface="+mn-ea"/>
                    <a:cs typeface="+mn-cs"/>
                  </a:defRPr>
                </a:lvl8pPr>
                <a:lvl9pPr marL="3657600" indent="0" algn="ctr" rtl="0" eaLnBrk="1" latinLnBrk="0" hangingPunct="1">
                  <a:spcBef>
                    <a:spcPct val="20000"/>
                  </a:spcBef>
                  <a:buClr>
                    <a:schemeClr val="tx1"/>
                  </a:buClr>
                  <a:buFont typeface="Wingdings 2"/>
                  <a:buNone/>
                  <a:defRPr kumimoji="0" sz="1400" kern="1200" baseline="0">
                    <a:solidFill>
                      <a:schemeClr val="tx1"/>
                    </a:solidFill>
                    <a:latin typeface="+mn-lt"/>
                    <a:ea typeface="+mn-ea"/>
                    <a:cs typeface="+mn-cs"/>
                  </a:defRPr>
                </a:lvl9pPr>
              </a:lstStyle>
              <a:p>
                <a:pPr algn="l">
                  <a:spcBef>
                    <a:spcPts val="0"/>
                  </a:spcBef>
                  <a:spcAft>
                    <a:spcPts val="1200"/>
                  </a:spcAft>
                </a:pPr>
                <a:r>
                  <a:rPr lang="en-US" dirty="0">
                    <a:solidFill>
                      <a:srgbClr val="FFE6CD"/>
                    </a:solidFill>
                  </a:rPr>
                  <a:t>.</a:t>
                </a: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9390" y="1926779"/>
                <a:ext cx="1495495" cy="1928812"/>
              </a:xfrm>
              <a:prstGeom prst="rect">
                <a:avLst/>
              </a:prstGeom>
              <a:noFill/>
              <a:ln w="38100">
                <a:solidFill>
                  <a:srgbClr val="FF3399"/>
                </a:solidFill>
                <a:miter lim="800000"/>
                <a:headEnd/>
                <a:tailEnd/>
              </a:ln>
              <a:scene3d>
                <a:camera prst="orthographicFront"/>
                <a:lightRig rig="threePt" dir="t"/>
              </a:scene3d>
              <a:sp3d>
                <a:bevelT w="114300" prst="artDeco"/>
              </a:sp3d>
              <a:extLst>
                <a:ext uri="{909E8E84-426E-40DD-AFC4-6F175D3DCCD1}">
                  <a14:hiddenFill xmlns:a14="http://schemas.microsoft.com/office/drawing/2010/main">
                    <a:solidFill>
                      <a:schemeClr val="accent1"/>
                    </a:solidFill>
                  </a14:hiddenFill>
                </a:ext>
              </a:extLst>
            </p:spPr>
          </p:pic>
        </p:grpSp>
        <p:sp>
          <p:nvSpPr>
            <p:cNvPr id="2" name="Rectangle 1"/>
            <p:cNvSpPr/>
            <p:nvPr/>
          </p:nvSpPr>
          <p:spPr>
            <a:xfrm>
              <a:off x="0" y="32658"/>
              <a:ext cx="2754087" cy="740229"/>
            </a:xfrm>
            <a:prstGeom prst="rect">
              <a:avLst/>
            </a:prstGeom>
            <a:blipFill>
              <a:blip r:embed="rId3"/>
              <a:tile tx="0" ty="0" sx="100000" sy="100000" flip="none" algn="tl"/>
            </a:blipFill>
            <a:ln w="57150">
              <a:solidFill>
                <a:srgbClr val="FF3399"/>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Book Antiqua" panose="02040602050305030304" pitchFamily="18" charset="0"/>
                <a:buChar char="♫"/>
              </a:pPr>
              <a:r>
                <a:rPr lang="en-US" dirty="0">
                  <a:solidFill>
                    <a:srgbClr val="FF3399"/>
                  </a:solidFill>
                </a:rPr>
                <a:t> </a:t>
              </a:r>
            </a:p>
          </p:txBody>
        </p:sp>
      </p:grpSp>
      <p:sp>
        <p:nvSpPr>
          <p:cNvPr id="4" name="Slide Number Placeholder 3"/>
          <p:cNvSpPr>
            <a:spLocks noGrp="1"/>
          </p:cNvSpPr>
          <p:nvPr>
            <p:ph type="sldNum" sz="quarter" idx="12"/>
          </p:nvPr>
        </p:nvSpPr>
        <p:spPr>
          <a:xfrm>
            <a:off x="8240485" y="6373132"/>
            <a:ext cx="762000" cy="365125"/>
          </a:xfrm>
        </p:spPr>
        <p:txBody>
          <a:bodyPr/>
          <a:lstStyle/>
          <a:p>
            <a:fld id="{9A7ECC3E-4170-412F-8B33-8063B7BB8A4D}" type="slidenum">
              <a:rPr lang="en-US" b="1" smtClean="0">
                <a:solidFill>
                  <a:schemeClr val="bg1"/>
                </a:solidFill>
              </a:rPr>
              <a:t>58</a:t>
            </a:fld>
            <a:endParaRPr lang="en-US" b="1" dirty="0">
              <a:solidFill>
                <a:schemeClr val="bg1"/>
              </a:solidFill>
            </a:endParaRPr>
          </a:p>
        </p:txBody>
      </p:sp>
    </p:spTree>
    <p:extLst>
      <p:ext uri="{BB962C8B-B14F-4D97-AF65-F5344CB8AC3E}">
        <p14:creationId xmlns:p14="http://schemas.microsoft.com/office/powerpoint/2010/main" val="10333040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 calcmode="lin" valueType="num">
                                      <p:cBhvr additive="base">
                                        <p:cTn id="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anim calcmode="lin" valueType="num">
                                      <p:cBhvr additive="base">
                                        <p:cTn id="1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anim calcmode="lin" valueType="num">
                                      <p:cBhvr additive="base">
                                        <p:cTn id="1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7" end="7"/>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anim calcmode="lin" valueType="num">
                                      <p:cBhvr additive="base">
                                        <p:cTn id="1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10" end="10"/>
                                            </p:txEl>
                                          </p:spTgt>
                                        </p:tgtEl>
                                        <p:attrNameLst>
                                          <p:attrName>style.visibility</p:attrName>
                                        </p:attrNameLst>
                                      </p:cBhvr>
                                      <p:to>
                                        <p:strVal val="visible"/>
                                      </p:to>
                                    </p:set>
                                    <p:anim calcmode="lin" valueType="num">
                                      <p:cBhvr additive="base">
                                        <p:cTn id="25"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10" end="1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xEl>
                                              <p:pRg st="11" end="11"/>
                                            </p:txEl>
                                          </p:spTgt>
                                        </p:tgtEl>
                                        <p:attrNameLst>
                                          <p:attrName>style.visibility</p:attrName>
                                        </p:attrNameLst>
                                      </p:cBhvr>
                                      <p:to>
                                        <p:strVal val="visible"/>
                                      </p:to>
                                    </p:set>
                                    <p:anim calcmode="lin" valueType="num">
                                      <p:cBhvr additive="base">
                                        <p:cTn id="29"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11" end="11"/>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6">
                                            <p:txEl>
                                              <p:pRg st="12" end="12"/>
                                            </p:txEl>
                                          </p:spTgt>
                                        </p:tgtEl>
                                        <p:attrNameLst>
                                          <p:attrName>style.visibility</p:attrName>
                                        </p:attrNameLst>
                                      </p:cBhvr>
                                      <p:to>
                                        <p:strVal val="visible"/>
                                      </p:to>
                                    </p:set>
                                    <p:anim calcmode="lin" valueType="num">
                                      <p:cBhvr additive="base">
                                        <p:cTn id="33" dur="500" fill="hold"/>
                                        <p:tgtEl>
                                          <p:spTgt spid="6">
                                            <p:txEl>
                                              <p:pRg st="12" end="1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12" end="12"/>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6">
                                            <p:txEl>
                                              <p:pRg st="13" end="13"/>
                                            </p:txEl>
                                          </p:spTgt>
                                        </p:tgtEl>
                                        <p:attrNameLst>
                                          <p:attrName>style.visibility</p:attrName>
                                        </p:attrNameLst>
                                      </p:cBhvr>
                                      <p:to>
                                        <p:strVal val="visible"/>
                                      </p:to>
                                    </p:set>
                                    <p:anim calcmode="lin" valueType="num">
                                      <p:cBhvr additive="base">
                                        <p:cTn id="37" dur="500" fill="hold"/>
                                        <p:tgtEl>
                                          <p:spTgt spid="6">
                                            <p:txEl>
                                              <p:pRg st="13" end="1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1"/>
          </p:nvPr>
        </p:nvSpPr>
        <p:spPr>
          <a:xfrm>
            <a:off x="-1" y="838200"/>
            <a:ext cx="7652658" cy="6019799"/>
          </a:xfrm>
          <a:solidFill>
            <a:srgbClr val="FFFFCC"/>
          </a:solidFill>
          <a:ln w="57150">
            <a:solidFill>
              <a:srgbClr val="FF3399"/>
            </a:solidFill>
          </a:ln>
          <a:scene3d>
            <a:camera prst="orthographicFront"/>
            <a:lightRig rig="threePt" dir="t"/>
          </a:scene3d>
          <a:sp3d>
            <a:bevelT prst="slope"/>
          </a:sp3d>
        </p:spPr>
        <p:txBody>
          <a:bodyPr lIns="182880" tIns="182880">
            <a:normAutofit/>
          </a:bodyPr>
          <a:lstStyle/>
          <a:p>
            <a:pPr>
              <a:spcBef>
                <a:spcPts val="0"/>
              </a:spcBef>
            </a:pPr>
            <a:r>
              <a:rPr lang="en-US" dirty="0">
                <a:solidFill>
                  <a:schemeClr val="bg1"/>
                </a:solidFill>
              </a:rPr>
              <a:t>However held, Passover in God’s Word</a:t>
            </a:r>
          </a:p>
          <a:p>
            <a:pPr>
              <a:spcBef>
                <a:spcPts val="0"/>
              </a:spcBef>
            </a:pPr>
            <a:r>
              <a:rPr lang="en-US" dirty="0">
                <a:solidFill>
                  <a:schemeClr val="bg1"/>
                </a:solidFill>
              </a:rPr>
              <a:t>As we can clearly read what God commands</a:t>
            </a:r>
          </a:p>
          <a:p>
            <a:pPr>
              <a:spcBef>
                <a:spcPts val="0"/>
              </a:spcBef>
            </a:pPr>
            <a:r>
              <a:rPr lang="en-US" dirty="0">
                <a:solidFill>
                  <a:schemeClr val="bg1"/>
                </a:solidFill>
              </a:rPr>
              <a:t>Pope Victor changed, the Jewish rites interred,</a:t>
            </a:r>
          </a:p>
          <a:p>
            <a:pPr>
              <a:spcBef>
                <a:spcPts val="0"/>
              </a:spcBef>
            </a:pPr>
            <a:r>
              <a:rPr lang="en-US" dirty="0">
                <a:solidFill>
                  <a:schemeClr val="bg1"/>
                </a:solidFill>
              </a:rPr>
              <a:t>Wrote innovations with unholy hands…</a:t>
            </a:r>
          </a:p>
          <a:p>
            <a:pPr>
              <a:spcBef>
                <a:spcPts val="0"/>
              </a:spcBef>
            </a:pPr>
            <a:endParaRPr lang="en-US" dirty="0">
              <a:solidFill>
                <a:schemeClr val="bg1"/>
              </a:solidFill>
            </a:endParaRPr>
          </a:p>
          <a:p>
            <a:pPr>
              <a:spcBef>
                <a:spcPts val="0"/>
              </a:spcBef>
            </a:pPr>
            <a:r>
              <a:rPr lang="en-US" dirty="0">
                <a:solidFill>
                  <a:schemeClr val="bg1"/>
                </a:solidFill>
              </a:rPr>
              <a:t>Instead of Sabbath, they Sunday hold,</a:t>
            </a:r>
          </a:p>
          <a:p>
            <a:pPr>
              <a:spcBef>
                <a:spcPts val="0"/>
              </a:spcBef>
            </a:pPr>
            <a:r>
              <a:rPr lang="en-US" dirty="0">
                <a:solidFill>
                  <a:schemeClr val="bg1"/>
                </a:solidFill>
              </a:rPr>
              <a:t>The Passover into Easter transform;</a:t>
            </a:r>
          </a:p>
          <a:p>
            <a:pPr>
              <a:spcBef>
                <a:spcPts val="0"/>
              </a:spcBef>
            </a:pPr>
            <a:r>
              <a:rPr lang="en-US" dirty="0">
                <a:solidFill>
                  <a:schemeClr val="bg1"/>
                </a:solidFill>
              </a:rPr>
              <a:t>Whitsuntide they boldly make the celebration </a:t>
            </a:r>
          </a:p>
          <a:p>
            <a:pPr>
              <a:spcBef>
                <a:spcPts val="0"/>
              </a:spcBef>
            </a:pPr>
            <a:r>
              <a:rPr lang="en-US" dirty="0">
                <a:solidFill>
                  <a:schemeClr val="bg1"/>
                </a:solidFill>
              </a:rPr>
              <a:t>Of the </a:t>
            </a:r>
            <a:r>
              <a:rPr lang="en-US" dirty="0" err="1">
                <a:solidFill>
                  <a:schemeClr val="bg1"/>
                </a:solidFill>
              </a:rPr>
              <a:t>Fiftienth</a:t>
            </a:r>
            <a:r>
              <a:rPr lang="en-US" dirty="0">
                <a:solidFill>
                  <a:schemeClr val="bg1"/>
                </a:solidFill>
              </a:rPr>
              <a:t> day (Pentecost)….</a:t>
            </a:r>
          </a:p>
          <a:p>
            <a:pPr algn="l">
              <a:spcBef>
                <a:spcPts val="0"/>
              </a:spcBef>
            </a:pPr>
            <a:endParaRPr lang="en-US" dirty="0">
              <a:solidFill>
                <a:schemeClr val="bg1"/>
              </a:solidFill>
            </a:endParaRPr>
          </a:p>
          <a:p>
            <a:pPr algn="l">
              <a:spcBef>
                <a:spcPts val="0"/>
              </a:spcBef>
            </a:pPr>
            <a:r>
              <a:rPr lang="en-US" sz="2000" dirty="0">
                <a:solidFill>
                  <a:schemeClr val="bg1"/>
                </a:solidFill>
              </a:rPr>
              <a:t>From: (Bosnia </a:t>
            </a:r>
            <a:r>
              <a:rPr lang="en-US" sz="2000" dirty="0" err="1">
                <a:solidFill>
                  <a:schemeClr val="bg1"/>
                </a:solidFill>
              </a:rPr>
              <a:t>Cathars</a:t>
            </a:r>
            <a:r>
              <a:rPr lang="en-US" sz="2000" dirty="0">
                <a:solidFill>
                  <a:schemeClr val="bg1"/>
                </a:solidFill>
              </a:rPr>
              <a:t> 1588-1623 Samuel Kohn: Die </a:t>
            </a:r>
            <a:r>
              <a:rPr lang="en-US" sz="2000" dirty="0" err="1">
                <a:solidFill>
                  <a:schemeClr val="bg1"/>
                </a:solidFill>
              </a:rPr>
              <a:t>Sabbatharier</a:t>
            </a:r>
            <a:r>
              <a:rPr lang="en-US" sz="2000" dirty="0">
                <a:solidFill>
                  <a:schemeClr val="bg1"/>
                </a:solidFill>
              </a:rPr>
              <a:t> in </a:t>
            </a:r>
            <a:r>
              <a:rPr lang="en-US" sz="2000" dirty="0" err="1">
                <a:solidFill>
                  <a:schemeClr val="bg1"/>
                </a:solidFill>
              </a:rPr>
              <a:t>Siebenburgen</a:t>
            </a:r>
            <a:r>
              <a:rPr lang="en-US" sz="2000" dirty="0">
                <a:solidFill>
                  <a:schemeClr val="bg1"/>
                </a:solidFill>
              </a:rPr>
              <a:t> </a:t>
            </a:r>
            <a:r>
              <a:rPr lang="en-US" sz="2000" dirty="0" err="1">
                <a:solidFill>
                  <a:schemeClr val="bg1"/>
                </a:solidFill>
              </a:rPr>
              <a:t>Ihr</a:t>
            </a:r>
            <a:r>
              <a:rPr lang="en-US" sz="2000" dirty="0">
                <a:solidFill>
                  <a:schemeClr val="bg1"/>
                </a:solidFill>
              </a:rPr>
              <a:t> </a:t>
            </a:r>
            <a:r>
              <a:rPr lang="en-US" sz="2000" dirty="0" err="1">
                <a:solidFill>
                  <a:schemeClr val="bg1"/>
                </a:solidFill>
              </a:rPr>
              <a:t>Geshichte</a:t>
            </a:r>
            <a:r>
              <a:rPr lang="en-US" sz="2000" dirty="0">
                <a:solidFill>
                  <a:schemeClr val="bg1"/>
                </a:solidFill>
              </a:rPr>
              <a:t>, </a:t>
            </a:r>
            <a:r>
              <a:rPr lang="en-US" sz="2000" dirty="0" err="1">
                <a:solidFill>
                  <a:schemeClr val="bg1"/>
                </a:solidFill>
              </a:rPr>
              <a:t>Literalur</a:t>
            </a:r>
            <a:r>
              <a:rPr lang="en-US" sz="2000" dirty="0">
                <a:solidFill>
                  <a:schemeClr val="bg1"/>
                </a:solidFill>
              </a:rPr>
              <a:t>, und. </a:t>
            </a:r>
            <a:r>
              <a:rPr lang="en-US" sz="2000" dirty="0" err="1">
                <a:solidFill>
                  <a:schemeClr val="bg1"/>
                </a:solidFill>
              </a:rPr>
              <a:t>Dogmatik</a:t>
            </a:r>
            <a:r>
              <a:rPr lang="en-US" sz="2000" dirty="0">
                <a:solidFill>
                  <a:schemeClr val="bg1"/>
                </a:solidFill>
              </a:rPr>
              <a:t>, Budapest, </a:t>
            </a:r>
            <a:r>
              <a:rPr lang="en-US" sz="2000" dirty="0" err="1">
                <a:solidFill>
                  <a:schemeClr val="bg1"/>
                </a:solidFill>
              </a:rPr>
              <a:t>Verlag</a:t>
            </a:r>
            <a:r>
              <a:rPr lang="en-US" sz="2000" dirty="0">
                <a:solidFill>
                  <a:schemeClr val="bg1"/>
                </a:solidFill>
              </a:rPr>
              <a:t> von Singer &amp; </a:t>
            </a:r>
            <a:r>
              <a:rPr lang="en-US" sz="2000" dirty="0" err="1">
                <a:solidFill>
                  <a:schemeClr val="bg1"/>
                </a:solidFill>
              </a:rPr>
              <a:t>Wolfer</a:t>
            </a:r>
            <a:r>
              <a:rPr lang="en-US" sz="2000" dirty="0">
                <a:solidFill>
                  <a:schemeClr val="bg1"/>
                </a:solidFill>
              </a:rPr>
              <a:t>, 1894; </a:t>
            </a:r>
            <a:r>
              <a:rPr lang="en-US" sz="2000" dirty="0" err="1">
                <a:solidFill>
                  <a:schemeClr val="bg1"/>
                </a:solidFill>
              </a:rPr>
              <a:t>Lipzig</a:t>
            </a:r>
            <a:r>
              <a:rPr lang="en-US" sz="2000" dirty="0">
                <a:solidFill>
                  <a:schemeClr val="bg1"/>
                </a:solidFill>
              </a:rPr>
              <a:t>, </a:t>
            </a:r>
            <a:r>
              <a:rPr lang="en-US" sz="2000" dirty="0" err="1">
                <a:solidFill>
                  <a:schemeClr val="bg1"/>
                </a:solidFill>
              </a:rPr>
              <a:t>Verlag</a:t>
            </a:r>
            <a:r>
              <a:rPr lang="en-US" sz="2000" dirty="0">
                <a:solidFill>
                  <a:schemeClr val="bg1"/>
                </a:solidFill>
              </a:rPr>
              <a:t> von Franz Wager, p 80.) </a:t>
            </a:r>
          </a:p>
          <a:p>
            <a:pPr algn="l">
              <a:spcBef>
                <a:spcPts val="0"/>
              </a:spcBef>
              <a:spcAft>
                <a:spcPts val="1200"/>
              </a:spcAft>
            </a:pPr>
            <a:endParaRPr lang="en-US" dirty="0">
              <a:solidFill>
                <a:schemeClr val="bg1"/>
              </a:solidFill>
            </a:endParaRPr>
          </a:p>
        </p:txBody>
      </p:sp>
      <p:grpSp>
        <p:nvGrpSpPr>
          <p:cNvPr id="15" name="Group 14"/>
          <p:cNvGrpSpPr/>
          <p:nvPr/>
        </p:nvGrpSpPr>
        <p:grpSpPr>
          <a:xfrm>
            <a:off x="0" y="32658"/>
            <a:ext cx="9154885" cy="6825342"/>
            <a:chOff x="0" y="32658"/>
            <a:chExt cx="9154885" cy="6825342"/>
          </a:xfrm>
        </p:grpSpPr>
        <p:sp>
          <p:nvSpPr>
            <p:cNvPr id="16" name="Title 1"/>
            <p:cNvSpPr txBox="1">
              <a:spLocks/>
            </p:cNvSpPr>
            <p:nvPr/>
          </p:nvSpPr>
          <p:spPr>
            <a:xfrm>
              <a:off x="2808514" y="43544"/>
              <a:ext cx="6335485" cy="740229"/>
            </a:xfrm>
            <a:prstGeom prst="rect">
              <a:avLst/>
            </a:prstGeom>
            <a:blipFill>
              <a:blip r:embed="rId2"/>
              <a:tile tx="0" ty="0" sx="100000" sy="100000" flip="none" algn="tl"/>
            </a:blipFill>
            <a:ln w="57150">
              <a:solidFill>
                <a:srgbClr val="FFFFCC"/>
              </a:solidFill>
            </a:ln>
            <a:scene3d>
              <a:camera prst="orthographicFront"/>
              <a:lightRig rig="soft" dir="t">
                <a:rot lat="0" lon="0" rev="17220000"/>
              </a:lightRig>
            </a:scene3d>
            <a:sp3d>
              <a:bevelT w="152400" h="50800" prst="softRound"/>
            </a:sp3d>
          </p:spPr>
          <p:txBody>
            <a:bodyPr vert="horz" lIns="45720" tIns="0" rIns="182880" bIns="0" anchor="ctr">
              <a:norm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pPr algn="r"/>
              <a:r>
                <a:rPr lang="en-US" dirty="0" err="1">
                  <a:solidFill>
                    <a:srgbClr val="FFFFCC"/>
                  </a:solidFill>
                </a:rPr>
                <a:t>Waldenses</a:t>
              </a:r>
              <a:r>
                <a:rPr lang="en-US" dirty="0">
                  <a:solidFill>
                    <a:srgbClr val="FFFFCC"/>
                  </a:solidFill>
                </a:rPr>
                <a:t> Hymn   </a:t>
              </a:r>
            </a:p>
          </p:txBody>
        </p:sp>
        <p:grpSp>
          <p:nvGrpSpPr>
            <p:cNvPr id="17" name="Group 16"/>
            <p:cNvGrpSpPr/>
            <p:nvPr/>
          </p:nvGrpSpPr>
          <p:grpSpPr>
            <a:xfrm>
              <a:off x="7641771" y="827314"/>
              <a:ext cx="1513114" cy="6030686"/>
              <a:chOff x="7641771" y="827314"/>
              <a:chExt cx="1513114" cy="6030686"/>
            </a:xfrm>
          </p:grpSpPr>
          <p:sp>
            <p:nvSpPr>
              <p:cNvPr id="19" name="Subtitle 2"/>
              <p:cNvSpPr txBox="1">
                <a:spLocks/>
              </p:cNvSpPr>
              <p:nvPr/>
            </p:nvSpPr>
            <p:spPr>
              <a:xfrm>
                <a:off x="7641771" y="827314"/>
                <a:ext cx="1502228" cy="6030686"/>
              </a:xfrm>
              <a:prstGeom prst="rect">
                <a:avLst/>
              </a:prstGeom>
              <a:blipFill>
                <a:blip r:embed="rId3"/>
                <a:tile tx="0" ty="0" sx="100000" sy="100000" flip="none" algn="tl"/>
              </a:blipFill>
              <a:ln w="57150">
                <a:solidFill>
                  <a:srgbClr val="FF3399"/>
                </a:solidFill>
              </a:ln>
              <a:scene3d>
                <a:camera prst="orthographicFront"/>
                <a:lightRig rig="threePt" dir="t"/>
              </a:scene3d>
              <a:sp3d>
                <a:bevelT w="114300" prst="artDeco"/>
              </a:sp3d>
            </p:spPr>
            <p:txBody>
              <a:bodyPr vert="horz" lIns="182880" tIns="91440">
                <a:normAutofit/>
              </a:bodyPr>
              <a:lstStyle>
                <a:lvl1pPr marL="0" indent="0" algn="ctr" rtl="0" eaLnBrk="1" latinLnBrk="0" hangingPunct="1">
                  <a:spcBef>
                    <a:spcPct val="20000"/>
                  </a:spcBef>
                  <a:buClr>
                    <a:schemeClr val="tx1">
                      <a:shade val="95000"/>
                    </a:schemeClr>
                  </a:buClr>
                  <a:buSzPct val="65000"/>
                  <a:buFont typeface="Wingdings 2"/>
                  <a:buNone/>
                  <a:defRPr kumimoji="0" sz="2800" kern="1200">
                    <a:solidFill>
                      <a:schemeClr val="tx1"/>
                    </a:solidFill>
                    <a:latin typeface="+mn-lt"/>
                    <a:ea typeface="+mn-ea"/>
                    <a:cs typeface="+mn-cs"/>
                  </a:defRPr>
                </a:lvl1pPr>
                <a:lvl2pPr marL="457200" indent="0" algn="ctr" rtl="0" eaLnBrk="1" latinLnBrk="0" hangingPunct="1">
                  <a:spcBef>
                    <a:spcPct val="20000"/>
                  </a:spcBef>
                  <a:buClr>
                    <a:schemeClr val="tx1"/>
                  </a:buClr>
                  <a:buSzPct val="80000"/>
                  <a:buFont typeface="Wingdings 2"/>
                  <a:buNone/>
                  <a:defRPr kumimoji="0" sz="2400" kern="1200">
                    <a:solidFill>
                      <a:schemeClr val="tx1"/>
                    </a:solidFill>
                    <a:latin typeface="+mn-lt"/>
                    <a:ea typeface="+mn-ea"/>
                    <a:cs typeface="+mn-cs"/>
                  </a:defRPr>
                </a:lvl2pPr>
                <a:lvl3pPr marL="914400" indent="0" algn="ctr" rtl="0" eaLnBrk="1" latinLnBrk="0" hangingPunct="1">
                  <a:spcBef>
                    <a:spcPct val="20000"/>
                  </a:spcBef>
                  <a:buClr>
                    <a:schemeClr val="tx1"/>
                  </a:buClr>
                  <a:buSzPct val="95000"/>
                  <a:buFont typeface="Wingdings"/>
                  <a:buNone/>
                  <a:defRPr kumimoji="0" sz="2200" kern="1200">
                    <a:solidFill>
                      <a:schemeClr val="tx1"/>
                    </a:solidFill>
                    <a:latin typeface="+mn-lt"/>
                    <a:ea typeface="+mn-ea"/>
                    <a:cs typeface="+mn-cs"/>
                  </a:defRPr>
                </a:lvl3pPr>
                <a:lvl4pPr marL="1371600" indent="0" algn="ctr" rtl="0" eaLnBrk="1" latinLnBrk="0" hangingPunct="1">
                  <a:spcBef>
                    <a:spcPct val="20000"/>
                  </a:spcBef>
                  <a:buClr>
                    <a:schemeClr val="tx1"/>
                  </a:buClr>
                  <a:buSzPct val="100000"/>
                  <a:buFont typeface="Wingdings 3"/>
                  <a:buNone/>
                  <a:defRPr kumimoji="0" sz="2000" kern="1200">
                    <a:solidFill>
                      <a:schemeClr val="tx1"/>
                    </a:solidFill>
                    <a:latin typeface="+mn-lt"/>
                    <a:ea typeface="+mn-ea"/>
                    <a:cs typeface="+mn-cs"/>
                  </a:defRPr>
                </a:lvl4pPr>
                <a:lvl5pPr marL="1828800" indent="0" algn="ctr" rtl="0" eaLnBrk="1" latinLnBrk="0" hangingPunct="1">
                  <a:spcBef>
                    <a:spcPct val="20000"/>
                  </a:spcBef>
                  <a:buClr>
                    <a:schemeClr val="tx1"/>
                  </a:buClr>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tx1"/>
                  </a:buClr>
                  <a:buFont typeface="Wingdings 3"/>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tx1"/>
                  </a:buClr>
                  <a:buFont typeface="Wingdings 2"/>
                  <a:buNone/>
                  <a:defRPr kumimoji="0" sz="1600" kern="1200">
                    <a:solidFill>
                      <a:schemeClr val="tx1"/>
                    </a:solidFill>
                    <a:latin typeface="+mn-lt"/>
                    <a:ea typeface="+mn-ea"/>
                    <a:cs typeface="+mn-cs"/>
                  </a:defRPr>
                </a:lvl7pPr>
                <a:lvl8pPr marL="3200400" indent="0" algn="ctr" rtl="0" eaLnBrk="1" latinLnBrk="0" hangingPunct="1">
                  <a:spcBef>
                    <a:spcPct val="20000"/>
                  </a:spcBef>
                  <a:buClr>
                    <a:schemeClr val="tx1"/>
                  </a:buClr>
                  <a:buFont typeface="Wingdings 2"/>
                  <a:buNone/>
                  <a:defRPr kumimoji="0" sz="1400" kern="1200">
                    <a:solidFill>
                      <a:schemeClr val="tx1"/>
                    </a:solidFill>
                    <a:latin typeface="+mn-lt"/>
                    <a:ea typeface="+mn-ea"/>
                    <a:cs typeface="+mn-cs"/>
                  </a:defRPr>
                </a:lvl8pPr>
                <a:lvl9pPr marL="3657600" indent="0" algn="ctr" rtl="0" eaLnBrk="1" latinLnBrk="0" hangingPunct="1">
                  <a:spcBef>
                    <a:spcPct val="20000"/>
                  </a:spcBef>
                  <a:buClr>
                    <a:schemeClr val="tx1"/>
                  </a:buClr>
                  <a:buFont typeface="Wingdings 2"/>
                  <a:buNone/>
                  <a:defRPr kumimoji="0" sz="1400" kern="1200" baseline="0">
                    <a:solidFill>
                      <a:schemeClr val="tx1"/>
                    </a:solidFill>
                    <a:latin typeface="+mn-lt"/>
                    <a:ea typeface="+mn-ea"/>
                    <a:cs typeface="+mn-cs"/>
                  </a:defRPr>
                </a:lvl9pPr>
              </a:lstStyle>
              <a:p>
                <a:pPr algn="l">
                  <a:spcBef>
                    <a:spcPts val="0"/>
                  </a:spcBef>
                  <a:spcAft>
                    <a:spcPts val="1200"/>
                  </a:spcAft>
                </a:pPr>
                <a:r>
                  <a:rPr lang="en-US" dirty="0">
                    <a:solidFill>
                      <a:srgbClr val="FFE6CD"/>
                    </a:solidFill>
                  </a:rPr>
                  <a:t>.</a:t>
                </a:r>
              </a:p>
            </p:txBody>
          </p:sp>
          <p:pic>
            <p:nvPicPr>
              <p:cNvPr id="2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9390" y="1926779"/>
                <a:ext cx="1495495" cy="1928812"/>
              </a:xfrm>
              <a:prstGeom prst="rect">
                <a:avLst/>
              </a:prstGeom>
              <a:noFill/>
              <a:ln w="38100">
                <a:solidFill>
                  <a:srgbClr val="FF3399"/>
                </a:solidFill>
                <a:miter lim="800000"/>
                <a:headEnd/>
                <a:tailEnd/>
              </a:ln>
              <a:scene3d>
                <a:camera prst="orthographicFront"/>
                <a:lightRig rig="threePt" dir="t"/>
              </a:scene3d>
              <a:sp3d>
                <a:bevelT w="114300" prst="artDeco"/>
              </a:sp3d>
              <a:extLst>
                <a:ext uri="{909E8E84-426E-40DD-AFC4-6F175D3DCCD1}">
                  <a14:hiddenFill xmlns:a14="http://schemas.microsoft.com/office/drawing/2010/main">
                    <a:solidFill>
                      <a:schemeClr val="accent1"/>
                    </a:solidFill>
                  </a14:hiddenFill>
                </a:ext>
              </a:extLst>
            </p:spPr>
          </p:pic>
        </p:grpSp>
        <p:sp>
          <p:nvSpPr>
            <p:cNvPr id="18" name="Rectangle 17"/>
            <p:cNvSpPr/>
            <p:nvPr/>
          </p:nvSpPr>
          <p:spPr>
            <a:xfrm>
              <a:off x="0" y="32658"/>
              <a:ext cx="2754087" cy="740229"/>
            </a:xfrm>
            <a:prstGeom prst="rect">
              <a:avLst/>
            </a:prstGeom>
            <a:blipFill>
              <a:blip r:embed="rId3"/>
              <a:tile tx="0" ty="0" sx="100000" sy="100000" flip="none" algn="tl"/>
            </a:blipFill>
            <a:ln w="57150">
              <a:solidFill>
                <a:srgbClr val="FF3399"/>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a:xfrm>
            <a:off x="8196942" y="6384018"/>
            <a:ext cx="762000" cy="365125"/>
          </a:xfrm>
        </p:spPr>
        <p:txBody>
          <a:bodyPr/>
          <a:lstStyle/>
          <a:p>
            <a:fld id="{9A7ECC3E-4170-412F-8B33-8063B7BB8A4D}" type="slidenum">
              <a:rPr lang="en-US" b="1" smtClean="0">
                <a:solidFill>
                  <a:schemeClr val="bg1"/>
                </a:solidFill>
              </a:rPr>
              <a:t>59</a:t>
            </a:fld>
            <a:endParaRPr lang="en-US" b="1" dirty="0">
              <a:solidFill>
                <a:schemeClr val="bg1"/>
              </a:solidFill>
            </a:endParaRPr>
          </a:p>
        </p:txBody>
      </p:sp>
    </p:spTree>
    <p:extLst>
      <p:ext uri="{BB962C8B-B14F-4D97-AF65-F5344CB8AC3E}">
        <p14:creationId xmlns:p14="http://schemas.microsoft.com/office/powerpoint/2010/main" val="15281087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 calcmode="lin" valueType="num">
                                      <p:cBhvr additive="base">
                                        <p:cTn id="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anim calcmode="lin" valueType="num">
                                      <p:cBhvr additive="base">
                                        <p:cTn id="1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anim calcmode="lin" valueType="num">
                                      <p:cBhvr additive="base">
                                        <p:cTn id="15"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7" end="7"/>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anim calcmode="lin" valueType="num">
                                      <p:cBhvr additive="base">
                                        <p:cTn id="1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6">
                                            <p:txEl>
                                              <p:pRg st="10" end="10"/>
                                            </p:txEl>
                                          </p:spTgt>
                                        </p:tgtEl>
                                        <p:attrNameLst>
                                          <p:attrName>style.visibility</p:attrName>
                                        </p:attrNameLst>
                                      </p:cBhvr>
                                      <p:to>
                                        <p:strVal val="visible"/>
                                      </p:to>
                                    </p:set>
                                    <p:animEffect transition="in" filter="circle(in)">
                                      <p:cBhvr>
                                        <p:cTn id="25" dur="20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A7ECC3E-4170-412F-8B33-8063B7BB8A4D}" type="slidenum">
              <a:rPr lang="en-US" smtClean="0"/>
              <a:t>6</a:t>
            </a:fld>
            <a:endParaRPr lang="en-US"/>
          </a:p>
        </p:txBody>
      </p:sp>
      <p:sp>
        <p:nvSpPr>
          <p:cNvPr id="3" name="TextBox 2"/>
          <p:cNvSpPr txBox="1"/>
          <p:nvPr/>
        </p:nvSpPr>
        <p:spPr>
          <a:xfrm>
            <a:off x="0" y="10886"/>
            <a:ext cx="9144000" cy="6847114"/>
          </a:xfrm>
          <a:prstGeom prst="rect">
            <a:avLst/>
          </a:prstGeom>
          <a:solidFill>
            <a:schemeClr val="accent3">
              <a:lumMod val="20000"/>
              <a:lumOff val="80000"/>
            </a:schemeClr>
          </a:solidFill>
          <a:ln w="57150">
            <a:solidFill>
              <a:schemeClr val="accent3">
                <a:lumMod val="50000"/>
              </a:schemeClr>
            </a:solidFill>
          </a:ln>
          <a:scene3d>
            <a:camera prst="orthographicFront"/>
            <a:lightRig rig="threePt" dir="t"/>
          </a:scene3d>
          <a:sp3d>
            <a:bevelT w="114300" prst="artDeco"/>
          </a:sp3d>
        </p:spPr>
        <p:txBody>
          <a:bodyPr wrap="square" rtlCol="0">
            <a:spAutoFit/>
          </a:bodyPr>
          <a:lstStyle/>
          <a:p>
            <a:endParaRPr lang="en-US" dirty="0"/>
          </a:p>
        </p:txBody>
      </p:sp>
      <p:sp>
        <p:nvSpPr>
          <p:cNvPr id="7" name="Subtitle 2"/>
          <p:cNvSpPr>
            <a:spLocks noGrp="1"/>
          </p:cNvSpPr>
          <p:nvPr>
            <p:ph type="subTitle" idx="1"/>
          </p:nvPr>
        </p:nvSpPr>
        <p:spPr>
          <a:xfrm>
            <a:off x="419100" y="1295401"/>
            <a:ext cx="8305800" cy="5105400"/>
          </a:xfrm>
          <a:blipFill>
            <a:blip r:embed="rId2"/>
            <a:tile tx="0" ty="0" sx="100000" sy="100000" flip="none" algn="tl"/>
          </a:blipFill>
          <a:ln w="57150">
            <a:solidFill>
              <a:schemeClr val="accent3">
                <a:lumMod val="50000"/>
              </a:schemeClr>
            </a:solidFill>
          </a:ln>
          <a:scene3d>
            <a:camera prst="orthographicFront"/>
            <a:lightRig rig="threePt" dir="t"/>
          </a:scene3d>
          <a:sp3d>
            <a:bevelT w="139700" h="139700" prst="divot"/>
          </a:sp3d>
        </p:spPr>
        <p:txBody>
          <a:bodyPr lIns="182880" tIns="91440">
            <a:normAutofit/>
          </a:bodyPr>
          <a:lstStyle/>
          <a:p>
            <a:pPr marL="457200" indent="-457200" algn="l">
              <a:spcBef>
                <a:spcPts val="0"/>
              </a:spcBef>
              <a:spcAft>
                <a:spcPts val="1800"/>
              </a:spcAft>
              <a:buClr>
                <a:srgbClr val="CC00CC"/>
              </a:buClr>
              <a:buSzPct val="100000"/>
              <a:buFont typeface="Wingdings" panose="05000000000000000000" pitchFamily="2" charset="2"/>
              <a:buChar char="v"/>
            </a:pPr>
            <a:r>
              <a:rPr lang="en-US" dirty="0">
                <a:solidFill>
                  <a:schemeClr val="bg1"/>
                </a:solidFill>
              </a:rPr>
              <a:t>If </a:t>
            </a:r>
            <a:r>
              <a:rPr lang="en-US" b="1" dirty="0">
                <a:solidFill>
                  <a:srgbClr val="0000CC"/>
                </a:solidFill>
              </a:rPr>
              <a:t>Yahuah’s</a:t>
            </a:r>
            <a:r>
              <a:rPr lang="en-US" dirty="0">
                <a:solidFill>
                  <a:srgbClr val="0000CC"/>
                </a:solidFill>
              </a:rPr>
              <a:t> </a:t>
            </a:r>
            <a:r>
              <a:rPr lang="en-US" b="1" dirty="0">
                <a:solidFill>
                  <a:srgbClr val="FF0066"/>
                </a:solidFill>
              </a:rPr>
              <a:t>“appointed times” </a:t>
            </a:r>
            <a:r>
              <a:rPr lang="en-US" dirty="0">
                <a:solidFill>
                  <a:schemeClr val="bg1"/>
                </a:solidFill>
              </a:rPr>
              <a:t>were replaced, what were they replaced with?</a:t>
            </a:r>
          </a:p>
          <a:p>
            <a:pPr marL="457200" indent="-457200" algn="l">
              <a:spcBef>
                <a:spcPts val="0"/>
              </a:spcBef>
              <a:spcAft>
                <a:spcPts val="1800"/>
              </a:spcAft>
              <a:buClr>
                <a:srgbClr val="CC00CC"/>
              </a:buClr>
              <a:buSzPct val="100000"/>
              <a:buFont typeface="Wingdings" panose="05000000000000000000" pitchFamily="2" charset="2"/>
              <a:buChar char="v"/>
            </a:pPr>
            <a:r>
              <a:rPr lang="en-US" dirty="0">
                <a:solidFill>
                  <a:schemeClr val="bg1"/>
                </a:solidFill>
              </a:rPr>
              <a:t>Are we being consistent with the </a:t>
            </a:r>
            <a:r>
              <a:rPr lang="en-US" b="1" dirty="0">
                <a:solidFill>
                  <a:srgbClr val="FF0000"/>
                </a:solidFill>
              </a:rPr>
              <a:t>Scriptures</a:t>
            </a:r>
            <a:r>
              <a:rPr lang="en-US" dirty="0">
                <a:solidFill>
                  <a:srgbClr val="FF0000"/>
                </a:solidFill>
              </a:rPr>
              <a:t> </a:t>
            </a:r>
            <a:r>
              <a:rPr lang="en-US" dirty="0">
                <a:solidFill>
                  <a:schemeClr val="bg1"/>
                </a:solidFill>
              </a:rPr>
              <a:t>if we keep the </a:t>
            </a:r>
            <a:r>
              <a:rPr lang="en-US" b="1" dirty="0">
                <a:solidFill>
                  <a:srgbClr val="0070C0"/>
                </a:solidFill>
              </a:rPr>
              <a:t>7</a:t>
            </a:r>
            <a:r>
              <a:rPr lang="en-US" b="1" baseline="30000" dirty="0">
                <a:solidFill>
                  <a:srgbClr val="0070C0"/>
                </a:solidFill>
              </a:rPr>
              <a:t>th</a:t>
            </a:r>
            <a:r>
              <a:rPr lang="en-US" b="1" dirty="0">
                <a:solidFill>
                  <a:srgbClr val="0070C0"/>
                </a:solidFill>
              </a:rPr>
              <a:t> Day Sabbath </a:t>
            </a:r>
            <a:r>
              <a:rPr lang="en-US" dirty="0">
                <a:solidFill>
                  <a:schemeClr val="bg1"/>
                </a:solidFill>
              </a:rPr>
              <a:t>(the premier, flagship feast day) but do not keep the </a:t>
            </a:r>
            <a:r>
              <a:rPr lang="en-US" b="1" dirty="0">
                <a:solidFill>
                  <a:srgbClr val="006600"/>
                </a:solidFill>
              </a:rPr>
              <a:t>Annual Sabbaths?</a:t>
            </a:r>
          </a:p>
          <a:p>
            <a:pPr marL="457200" indent="-457200" algn="l">
              <a:spcBef>
                <a:spcPts val="0"/>
              </a:spcBef>
              <a:spcAft>
                <a:spcPts val="1800"/>
              </a:spcAft>
              <a:buClr>
                <a:srgbClr val="CC00CC"/>
              </a:buClr>
              <a:buSzPct val="100000"/>
              <a:buFont typeface="Wingdings" panose="05000000000000000000" pitchFamily="2" charset="2"/>
              <a:buChar char="v"/>
            </a:pPr>
            <a:r>
              <a:rPr lang="en-US" dirty="0">
                <a:solidFill>
                  <a:schemeClr val="bg1"/>
                </a:solidFill>
              </a:rPr>
              <a:t>Have you considered the </a:t>
            </a:r>
            <a:r>
              <a:rPr lang="en-US" b="1" dirty="0">
                <a:solidFill>
                  <a:srgbClr val="FF0000"/>
                </a:solidFill>
              </a:rPr>
              <a:t>Scripture definition </a:t>
            </a:r>
            <a:r>
              <a:rPr lang="en-US" dirty="0">
                <a:solidFill>
                  <a:schemeClr val="bg1"/>
                </a:solidFill>
              </a:rPr>
              <a:t>for the word </a:t>
            </a:r>
            <a:r>
              <a:rPr lang="en-US" b="1" dirty="0">
                <a:solidFill>
                  <a:srgbClr val="663300"/>
                </a:solidFill>
              </a:rPr>
              <a:t>“Lawlessness”? </a:t>
            </a:r>
          </a:p>
          <a:p>
            <a:pPr algn="l">
              <a:spcBef>
                <a:spcPts val="0"/>
              </a:spcBef>
              <a:spcAft>
                <a:spcPts val="1800"/>
              </a:spcAft>
              <a:buClr>
                <a:srgbClr val="CC00CC"/>
              </a:buClr>
              <a:buSzPct val="100000"/>
            </a:pPr>
            <a:r>
              <a:rPr lang="en-US" dirty="0">
                <a:solidFill>
                  <a:schemeClr val="bg1"/>
                </a:solidFill>
              </a:rPr>
              <a:t>First we will do a quick review of </a:t>
            </a:r>
            <a:r>
              <a:rPr lang="en-US" b="1" dirty="0">
                <a:solidFill>
                  <a:srgbClr val="CC00CC"/>
                </a:solidFill>
                <a:effectLst>
                  <a:outerShdw blurRad="38100" dist="38100" dir="2700000" algn="tl">
                    <a:srgbClr val="000000">
                      <a:alpha val="43137"/>
                    </a:srgbClr>
                  </a:outerShdw>
                </a:effectLst>
              </a:rPr>
              <a:t>Part 2 </a:t>
            </a:r>
            <a:r>
              <a:rPr lang="en-US" dirty="0">
                <a:solidFill>
                  <a:schemeClr val="bg1"/>
                </a:solidFill>
              </a:rPr>
              <a:t>of our study….</a:t>
            </a:r>
          </a:p>
        </p:txBody>
      </p:sp>
      <p:sp>
        <p:nvSpPr>
          <p:cNvPr id="6" name="Slide Number Placeholder 1"/>
          <p:cNvSpPr txBox="1">
            <a:spLocks/>
          </p:cNvSpPr>
          <p:nvPr/>
        </p:nvSpPr>
        <p:spPr>
          <a:xfrm>
            <a:off x="8229600" y="6400800"/>
            <a:ext cx="762000" cy="365125"/>
          </a:xfrm>
          <a:prstGeom prst="rect">
            <a:avLst/>
          </a:prstGeom>
        </p:spPr>
        <p:txBody>
          <a:bodyPr vert="horz" lIns="0" rIns="0" anchor="b"/>
          <a:lstStyle>
            <a:defPPr>
              <a:defRPr lang="en-US"/>
            </a:defPPr>
            <a:lvl1pPr marL="0" algn="r" defTabSz="914400" rtl="0" eaLnBrk="1" latinLnBrk="0" hangingPunct="1">
              <a:defRPr kumimoji="0" sz="1200" kern="1200">
                <a:solidFill>
                  <a:schemeClr val="tx1">
                    <a:shade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A7ECC3E-4170-412F-8B33-8063B7BB8A4D}" type="slidenum">
              <a:rPr lang="en-US" b="1" smtClean="0">
                <a:solidFill>
                  <a:schemeClr val="bg1"/>
                </a:solidFill>
              </a:rPr>
              <a:pPr/>
              <a:t>6</a:t>
            </a:fld>
            <a:endParaRPr lang="en-US" b="1" dirty="0">
              <a:solidFill>
                <a:schemeClr val="bg1"/>
              </a:solidFill>
            </a:endParaRPr>
          </a:p>
        </p:txBody>
      </p:sp>
      <p:sp>
        <p:nvSpPr>
          <p:cNvPr id="8" name="Title 1"/>
          <p:cNvSpPr txBox="1">
            <a:spLocks/>
          </p:cNvSpPr>
          <p:nvPr/>
        </p:nvSpPr>
        <p:spPr>
          <a:xfrm>
            <a:off x="859982" y="228600"/>
            <a:ext cx="7358743" cy="838200"/>
          </a:xfrm>
          <a:prstGeom prst="rect">
            <a:avLst/>
          </a:prstGeom>
          <a:blipFill>
            <a:blip r:embed="rId3"/>
            <a:tile tx="0" ty="0" sx="100000" sy="100000" flip="none" algn="tl"/>
          </a:blipFill>
          <a:ln w="571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45720" tIns="0" rIns="45720" bIns="0" anchor="ctr">
            <a:norm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r>
              <a:rPr lang="en-US" dirty="0">
                <a:solidFill>
                  <a:srgbClr val="FFFFCC"/>
                </a:solidFill>
              </a:rPr>
              <a:t>Purpose of – Part 3</a:t>
            </a:r>
          </a:p>
        </p:txBody>
      </p:sp>
    </p:spTree>
    <p:extLst>
      <p:ext uri="{BB962C8B-B14F-4D97-AF65-F5344CB8AC3E}">
        <p14:creationId xmlns:p14="http://schemas.microsoft.com/office/powerpoint/2010/main" val="21723182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50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 calcmode="lin" valueType="num">
                                      <p:cBhvr>
                                        <p:cTn id="15"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 calcmode="lin" valueType="num">
                                      <p:cBhvr>
                                        <p:cTn id="23"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7">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7">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 calcmode="lin" valueType="num">
                                      <p:cBhvr>
                                        <p:cTn id="31" dur="1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7">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7">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153400" y="6324600"/>
            <a:ext cx="762000" cy="365125"/>
          </a:xfrm>
        </p:spPr>
        <p:txBody>
          <a:bodyPr/>
          <a:lstStyle/>
          <a:p>
            <a:fld id="{9A7ECC3E-4170-412F-8B33-8063B7BB8A4D}" type="slidenum">
              <a:rPr lang="en-US" b="1" smtClean="0">
                <a:solidFill>
                  <a:schemeClr val="bg1"/>
                </a:solidFill>
              </a:rPr>
              <a:t>60</a:t>
            </a:fld>
            <a:endParaRPr lang="en-US" b="1" dirty="0">
              <a:solidFill>
                <a:schemeClr val="bg1"/>
              </a:solidFill>
            </a:endParaRPr>
          </a:p>
        </p:txBody>
      </p:sp>
      <p:sp>
        <p:nvSpPr>
          <p:cNvPr id="7" name="Title 1"/>
          <p:cNvSpPr>
            <a:spLocks noGrp="1"/>
          </p:cNvSpPr>
          <p:nvPr>
            <p:ph type="ctrTitle"/>
          </p:nvPr>
        </p:nvSpPr>
        <p:spPr>
          <a:xfrm>
            <a:off x="522515" y="141512"/>
            <a:ext cx="8077200" cy="838200"/>
          </a:xfr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l="100000" t="100000"/>
            </a:path>
            <a:tileRect r="-100000" b="-100000"/>
          </a:gradFill>
          <a:ln w="57150">
            <a:solidFill>
              <a:schemeClr val="tx1"/>
            </a:solidFill>
          </a:ln>
          <a:scene3d>
            <a:camera prst="orthographicFront"/>
            <a:lightRig rig="soft" dir="t">
              <a:rot lat="0" lon="0" rev="17220000"/>
            </a:lightRig>
          </a:scene3d>
          <a:sp3d>
            <a:bevelT prst="angle"/>
          </a:sp3d>
        </p:spPr>
        <p:txBody>
          <a:bodyPr anchor="ctr">
            <a:normAutofit fontScale="90000"/>
            <a:scene3d>
              <a:camera prst="orthographicFront"/>
              <a:lightRig rig="soft" dir="t">
                <a:rot lat="0" lon="0" rev="17220000"/>
              </a:lightRig>
            </a:scene3d>
            <a:sp3d prstMaterial="softEdge">
              <a:bevelT w="38100" h="38100"/>
            </a:sp3d>
          </a:bodyPr>
          <a:lstStyle/>
          <a:p>
            <a:r>
              <a:rPr lang="en-US" dirty="0">
                <a:solidFill>
                  <a:schemeClr val="tx1"/>
                </a:solidFill>
              </a:rPr>
              <a:t>Review of Part 1,2 and 3</a:t>
            </a:r>
          </a:p>
        </p:txBody>
      </p:sp>
      <p:sp>
        <p:nvSpPr>
          <p:cNvPr id="9" name="Flowchart: Multidocument 8"/>
          <p:cNvSpPr/>
          <p:nvPr/>
        </p:nvSpPr>
        <p:spPr>
          <a:xfrm>
            <a:off x="250372" y="1143000"/>
            <a:ext cx="8643258" cy="4494369"/>
          </a:xfrm>
          <a:prstGeom prst="flowChartMultidocument">
            <a:avLst/>
          </a:prstGeom>
          <a:blipFill>
            <a:blip r:embed="rId3"/>
            <a:tile tx="0" ty="0" sx="100000" sy="100000" flip="none" algn="tl"/>
          </a:blipFill>
          <a:ln w="57150">
            <a:solidFill>
              <a:srgbClr val="EEBDFF"/>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lIns="274320" tIns="274320" rtlCol="0" anchor="t"/>
          <a:lstStyle/>
          <a:p>
            <a:pPr>
              <a:spcAft>
                <a:spcPts val="1800"/>
              </a:spcAft>
              <a:buClr>
                <a:srgbClr val="FF3399"/>
              </a:buClr>
              <a:buSzPct val="100000"/>
            </a:pPr>
            <a:r>
              <a:rPr lang="en-US" sz="4000" b="1" dirty="0">
                <a:solidFill>
                  <a:schemeClr val="accent6">
                    <a:lumMod val="20000"/>
                    <a:lumOff val="80000"/>
                  </a:schemeClr>
                </a:solidFill>
                <a:latin typeface="Comic Sans MS" panose="030F0702030302020204" pitchFamily="66" charset="0"/>
              </a:rPr>
              <a:t>To close our Feast-Keeping 101 series we are going to briefly 		each of the three parts.</a:t>
            </a:r>
          </a:p>
        </p:txBody>
      </p:sp>
      <p:sp>
        <p:nvSpPr>
          <p:cNvPr id="2" name="Lightning Bolt 1"/>
          <p:cNvSpPr/>
          <p:nvPr/>
        </p:nvSpPr>
        <p:spPr>
          <a:xfrm rot="11432866">
            <a:off x="3620794" y="4412012"/>
            <a:ext cx="3878899" cy="1918629"/>
          </a:xfrm>
          <a:prstGeom prst="lightningBolt">
            <a:avLst/>
          </a:prstGeom>
          <a:gradFill>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l="100000" t="100000"/>
            </a:path>
          </a:gradFill>
          <a:ln w="38100">
            <a:solidFill>
              <a:srgbClr val="FF0066"/>
            </a:solidFill>
          </a:ln>
          <a:effectLst>
            <a:glow rad="1397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275113" y="3349623"/>
            <a:ext cx="1872343" cy="707886"/>
          </a:xfrm>
          <a:prstGeom prst="rect">
            <a:avLst/>
          </a:prstGeom>
          <a:noFill/>
        </p:spPr>
        <p:txBody>
          <a:bodyPr wrap="square" rtlCol="0">
            <a:spAutoFit/>
          </a:bodyPr>
          <a:lstStyle/>
          <a:p>
            <a:r>
              <a:rPr lang="en-US" sz="4000" b="1" dirty="0">
                <a:ln w="28575">
                  <a:solidFill>
                    <a:srgbClr val="FF3399"/>
                  </a:solidFill>
                </a:ln>
                <a:solidFill>
                  <a:srgbClr val="FFFF00"/>
                </a:solidFill>
                <a:effectLst>
                  <a:outerShdw blurRad="38100" dist="38100" dir="2700000" algn="tl">
                    <a:srgbClr val="000000">
                      <a:alpha val="43137"/>
                    </a:srgbClr>
                  </a:outerShdw>
                </a:effectLst>
                <a:latin typeface="Comic Sans MS" panose="030F0702030302020204" pitchFamily="66" charset="0"/>
              </a:rPr>
              <a:t>Review</a:t>
            </a:r>
            <a:endParaRPr lang="en-US" sz="4000" dirty="0"/>
          </a:p>
        </p:txBody>
      </p:sp>
    </p:spTree>
    <p:extLst>
      <p:ext uri="{BB962C8B-B14F-4D97-AF65-F5344CB8AC3E}">
        <p14:creationId xmlns:p14="http://schemas.microsoft.com/office/powerpoint/2010/main" val="2807310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par>
                          <p:cTn id="12" fill="hold">
                            <p:stCondLst>
                              <p:cond delay="1400"/>
                            </p:stCondLst>
                            <p:childTnLst>
                              <p:par>
                                <p:cTn id="13" presetID="41" presetClass="entr" presetSubtype="0" fill="hold" nodeType="afterEffect">
                                  <p:stCondLst>
                                    <p:cond delay="0"/>
                                  </p:stCondLst>
                                  <p:iterate type="lt">
                                    <p:tmPct val="10000"/>
                                  </p:iterate>
                                  <p:childTnLst>
                                    <p:set>
                                      <p:cBhvr>
                                        <p:cTn id="14" dur="1" fill="hold">
                                          <p:stCondLst>
                                            <p:cond delay="0"/>
                                          </p:stCondLst>
                                        </p:cTn>
                                        <p:tgtEl>
                                          <p:spTgt spid="9">
                                            <p:txEl>
                                              <p:pRg st="0" end="0"/>
                                            </p:txEl>
                                          </p:spTgt>
                                        </p:tgtEl>
                                        <p:attrNameLst>
                                          <p:attrName>style.visibility</p:attrName>
                                        </p:attrNameLst>
                                      </p:cBhvr>
                                      <p:to>
                                        <p:strVal val="visible"/>
                                      </p:to>
                                    </p:set>
                                    <p:anim calcmode="lin" valueType="num">
                                      <p:cBhvr>
                                        <p:cTn id="15" dur="500" fill="hold"/>
                                        <p:tgtEl>
                                          <p:spTgt spid="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6" presetClass="entr" presetSubtype="0" fill="hold" grpId="0" nodeType="clickEffect">
                                  <p:stCondLst>
                                    <p:cond delay="0"/>
                                  </p:stCondLst>
                                  <p:iterate type="lt">
                                    <p:tmPct val="10000"/>
                                  </p:iterate>
                                  <p:childTnLst>
                                    <p:set>
                                      <p:cBhvr>
                                        <p:cTn id="23" dur="1" fill="hold">
                                          <p:stCondLst>
                                            <p:cond delay="0"/>
                                          </p:stCondLst>
                                        </p:cTn>
                                        <p:tgtEl>
                                          <p:spTgt spid="10"/>
                                        </p:tgtEl>
                                        <p:attrNameLst>
                                          <p:attrName>style.visibility</p:attrName>
                                        </p:attrNameLst>
                                      </p:cBhvr>
                                      <p:to>
                                        <p:strVal val="visible"/>
                                      </p:to>
                                    </p:set>
                                    <p:anim by="(-#ppt_w*2)" calcmode="lin" valueType="num">
                                      <p:cBhvr rctx="PPT">
                                        <p:cTn id="24" dur="500" autoRev="1" fill="hold">
                                          <p:stCondLst>
                                            <p:cond delay="0"/>
                                          </p:stCondLst>
                                        </p:cTn>
                                        <p:tgtEl>
                                          <p:spTgt spid="10"/>
                                        </p:tgtEl>
                                        <p:attrNameLst>
                                          <p:attrName>ppt_w</p:attrName>
                                        </p:attrNameLst>
                                      </p:cBhvr>
                                    </p:anim>
                                    <p:anim by="(#ppt_w*0.50)" calcmode="lin" valueType="num">
                                      <p:cBhvr>
                                        <p:cTn id="25" dur="500" decel="50000" autoRev="1" fill="hold">
                                          <p:stCondLst>
                                            <p:cond delay="0"/>
                                          </p:stCondLst>
                                        </p:cTn>
                                        <p:tgtEl>
                                          <p:spTgt spid="10"/>
                                        </p:tgtEl>
                                        <p:attrNameLst>
                                          <p:attrName>ppt_x</p:attrName>
                                        </p:attrNameLst>
                                      </p:cBhvr>
                                    </p:anim>
                                    <p:anim from="(-#ppt_h/2)" to="(#ppt_y)" calcmode="lin" valueType="num">
                                      <p:cBhvr>
                                        <p:cTn id="26" dur="1000" fill="hold">
                                          <p:stCondLst>
                                            <p:cond delay="0"/>
                                          </p:stCondLst>
                                        </p:cTn>
                                        <p:tgtEl>
                                          <p:spTgt spid="10"/>
                                        </p:tgtEl>
                                        <p:attrNameLst>
                                          <p:attrName>ppt_y</p:attrName>
                                        </p:attrNameLst>
                                      </p:cBhvr>
                                    </p:anim>
                                    <p:animRot by="21600000">
                                      <p:cBhvr>
                                        <p:cTn id="27" dur="1000" fill="hold">
                                          <p:stCondLst>
                                            <p:cond delay="0"/>
                                          </p:stCondLst>
                                        </p:cTn>
                                        <p:tgtEl>
                                          <p:spTgt spid="10"/>
                                        </p:tgtEl>
                                        <p:attrNameLst>
                                          <p:attrName>r</p:attrName>
                                        </p:attrNameLst>
                                      </p:cBhvr>
                                    </p:animRot>
                                  </p:childTnLst>
                                </p:cTn>
                              </p:par>
                            </p:childTnLst>
                          </p:cTn>
                        </p:par>
                        <p:par>
                          <p:cTn id="28" fill="hold">
                            <p:stCondLst>
                              <p:cond delay="1500"/>
                            </p:stCondLst>
                            <p:childTnLst>
                              <p:par>
                                <p:cTn id="29" presetID="49" presetClass="entr" presetSubtype="0" decel="100000" fill="hold" grpId="0" nodeType="afterEffect">
                                  <p:stCondLst>
                                    <p:cond delay="150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 calcmode="lin" valueType="num">
                                      <p:cBhvr>
                                        <p:cTn id="33" dur="500" fill="hold"/>
                                        <p:tgtEl>
                                          <p:spTgt spid="2"/>
                                        </p:tgtEl>
                                        <p:attrNameLst>
                                          <p:attrName>style.rotation</p:attrName>
                                        </p:attrNameLst>
                                      </p:cBhvr>
                                      <p:tavLst>
                                        <p:tav tm="0">
                                          <p:val>
                                            <p:fltVal val="360"/>
                                          </p:val>
                                        </p:tav>
                                        <p:tav tm="100000">
                                          <p:val>
                                            <p:fltVal val="0"/>
                                          </p:val>
                                        </p:tav>
                                      </p:tavLst>
                                    </p:anim>
                                    <p:animEffect transition="in" filter="fade">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P spid="10"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1295400"/>
            <a:ext cx="8305800" cy="5334000"/>
          </a:xfrm>
          <a:solidFill>
            <a:schemeClr val="tx1">
              <a:lumMod val="85000"/>
            </a:schemeClr>
          </a:solidFill>
          <a:ln w="57150">
            <a:solidFill>
              <a:srgbClr val="0000CC"/>
            </a:solidFill>
          </a:ln>
          <a:scene3d>
            <a:camera prst="orthographicFront"/>
            <a:lightRig rig="threePt" dir="t"/>
          </a:scene3d>
          <a:sp3d>
            <a:bevelT w="139700" h="139700" prst="divot"/>
          </a:sp3d>
        </p:spPr>
        <p:txBody>
          <a:bodyPr lIns="182880" tIns="91440">
            <a:normAutofit/>
          </a:bodyPr>
          <a:lstStyle/>
          <a:p>
            <a:pPr algn="l">
              <a:spcBef>
                <a:spcPts val="0"/>
              </a:spcBef>
              <a:spcAft>
                <a:spcPts val="1800"/>
              </a:spcAft>
            </a:pPr>
            <a:r>
              <a:rPr lang="en-US" sz="3600" dirty="0">
                <a:solidFill>
                  <a:schemeClr val="bg1"/>
                </a:solidFill>
              </a:rPr>
              <a:t>We looked at all </a:t>
            </a:r>
            <a:r>
              <a:rPr lang="en-US" sz="3600" b="1" dirty="0">
                <a:solidFill>
                  <a:srgbClr val="C00000"/>
                </a:solidFill>
              </a:rPr>
              <a:t>Ten</a:t>
            </a:r>
            <a:r>
              <a:rPr lang="en-US" sz="3600" dirty="0">
                <a:solidFill>
                  <a:srgbClr val="C00000"/>
                </a:solidFill>
              </a:rPr>
              <a:t> </a:t>
            </a:r>
            <a:r>
              <a:rPr lang="en-US" sz="3600" dirty="0">
                <a:solidFill>
                  <a:schemeClr val="bg1"/>
                </a:solidFill>
              </a:rPr>
              <a:t>of </a:t>
            </a:r>
            <a:r>
              <a:rPr lang="en-US" sz="3600" b="1" dirty="0">
                <a:solidFill>
                  <a:srgbClr val="0000CC"/>
                </a:solidFill>
              </a:rPr>
              <a:t>Yahuah’s</a:t>
            </a:r>
            <a:r>
              <a:rPr lang="en-US" sz="3600" dirty="0">
                <a:solidFill>
                  <a:srgbClr val="0000CC"/>
                </a:solidFill>
              </a:rPr>
              <a:t> </a:t>
            </a:r>
            <a:r>
              <a:rPr lang="en-US" sz="3600" b="1" dirty="0">
                <a:solidFill>
                  <a:srgbClr val="9900CC"/>
                </a:solidFill>
              </a:rPr>
              <a:t>“set apart gatherings” </a:t>
            </a:r>
            <a:r>
              <a:rPr lang="en-US" sz="3600" b="1" dirty="0">
                <a:solidFill>
                  <a:srgbClr val="996633"/>
                </a:solidFill>
              </a:rPr>
              <a:t>— in Leviticus 23 — </a:t>
            </a:r>
            <a:r>
              <a:rPr lang="en-US" sz="3600" dirty="0">
                <a:solidFill>
                  <a:schemeClr val="bg1"/>
                </a:solidFill>
              </a:rPr>
              <a:t>which are:</a:t>
            </a:r>
          </a:p>
        </p:txBody>
      </p:sp>
      <p:sp>
        <p:nvSpPr>
          <p:cNvPr id="4" name="Slide Number Placeholder 3"/>
          <p:cNvSpPr>
            <a:spLocks noGrp="1"/>
          </p:cNvSpPr>
          <p:nvPr>
            <p:ph type="sldNum" sz="quarter" idx="12"/>
          </p:nvPr>
        </p:nvSpPr>
        <p:spPr>
          <a:xfrm>
            <a:off x="8207828" y="6379030"/>
            <a:ext cx="762000" cy="365125"/>
          </a:xfrm>
        </p:spPr>
        <p:txBody>
          <a:bodyPr/>
          <a:lstStyle/>
          <a:p>
            <a:fld id="{9A7ECC3E-4170-412F-8B33-8063B7BB8A4D}" type="slidenum">
              <a:rPr lang="en-US" b="1" smtClean="0">
                <a:solidFill>
                  <a:schemeClr val="bg1"/>
                </a:solidFill>
              </a:rPr>
              <a:t>61</a:t>
            </a:fld>
            <a:endParaRPr lang="en-US" b="1" dirty="0">
              <a:solidFill>
                <a:schemeClr val="bg1"/>
              </a:solidFill>
            </a:endParaRPr>
          </a:p>
        </p:txBody>
      </p:sp>
      <p:sp>
        <p:nvSpPr>
          <p:cNvPr id="5" name="Title 1"/>
          <p:cNvSpPr>
            <a:spLocks noGrp="1"/>
          </p:cNvSpPr>
          <p:nvPr>
            <p:ph type="ctrTitle"/>
          </p:nvPr>
        </p:nvSpPr>
        <p:spPr>
          <a:xfrm>
            <a:off x="1807064" y="228600"/>
            <a:ext cx="5388429" cy="838200"/>
          </a:xfrm>
          <a:solidFill>
            <a:srgbClr val="0000CC"/>
          </a:solidFill>
          <a:ln w="57150">
            <a:solidFill>
              <a:schemeClr val="tx1"/>
            </a:solidFill>
          </a:ln>
          <a:scene3d>
            <a:camera prst="orthographicFront"/>
            <a:lightRig rig="soft" dir="t">
              <a:rot lat="0" lon="0" rev="17220000"/>
            </a:lightRig>
          </a:scene3d>
          <a:sp3d>
            <a:bevelT prst="angle"/>
          </a:sp3d>
        </p:spPr>
        <p:txBody>
          <a:bodyPr anchor="ctr">
            <a:normAutofit/>
            <a:scene3d>
              <a:camera prst="orthographicFront"/>
              <a:lightRig rig="soft" dir="t">
                <a:rot lat="0" lon="0" rev="17220000"/>
              </a:lightRig>
            </a:scene3d>
            <a:sp3d prstMaterial="softEdge">
              <a:bevelT w="38100" h="38100"/>
            </a:sp3d>
          </a:bodyPr>
          <a:lstStyle/>
          <a:p>
            <a:r>
              <a:rPr lang="en-US" dirty="0">
                <a:solidFill>
                  <a:schemeClr val="tx1">
                    <a:lumMod val="85000"/>
                  </a:schemeClr>
                </a:solidFill>
              </a:rPr>
              <a:t>Part 1 Review</a:t>
            </a:r>
          </a:p>
        </p:txBody>
      </p:sp>
      <p:sp>
        <p:nvSpPr>
          <p:cNvPr id="2" name="TextBox 1"/>
          <p:cNvSpPr txBox="1"/>
          <p:nvPr/>
        </p:nvSpPr>
        <p:spPr>
          <a:xfrm>
            <a:off x="457200" y="3306901"/>
            <a:ext cx="3886200" cy="3170099"/>
          </a:xfrm>
          <a:prstGeom prst="rect">
            <a:avLst/>
          </a:prstGeom>
          <a:solidFill>
            <a:schemeClr val="tx2">
              <a:lumMod val="90000"/>
            </a:schemeClr>
          </a:solidFill>
          <a:ln w="57150">
            <a:solidFill>
              <a:schemeClr val="tx2">
                <a:lumMod val="25000"/>
              </a:schemeClr>
            </a:solidFill>
          </a:ln>
          <a:scene3d>
            <a:camera prst="orthographicFront"/>
            <a:lightRig rig="threePt" dir="t"/>
          </a:scene3d>
          <a:sp3d>
            <a:bevelT w="114300" prst="artDeco"/>
          </a:sp3d>
        </p:spPr>
        <p:txBody>
          <a:bodyPr wrap="square" lIns="182880" rtlCol="0">
            <a:spAutoFit/>
          </a:bodyPr>
          <a:lstStyle/>
          <a:p>
            <a:pPr marL="457200" indent="-457200">
              <a:spcAft>
                <a:spcPts val="1800"/>
              </a:spcAft>
              <a:buFont typeface="Wingdings" panose="05000000000000000000" pitchFamily="2" charset="2"/>
              <a:buChar char="ü"/>
            </a:pPr>
            <a:r>
              <a:rPr lang="en-US" sz="2800" b="1" dirty="0">
                <a:solidFill>
                  <a:srgbClr val="0000CC"/>
                </a:solidFill>
              </a:rPr>
              <a:t>7</a:t>
            </a:r>
            <a:r>
              <a:rPr lang="en-US" sz="2800" b="1" baseline="30000" dirty="0">
                <a:solidFill>
                  <a:srgbClr val="0000CC"/>
                </a:solidFill>
              </a:rPr>
              <a:t>th</a:t>
            </a:r>
            <a:r>
              <a:rPr lang="en-US" sz="2800" b="1" dirty="0">
                <a:solidFill>
                  <a:srgbClr val="0000CC"/>
                </a:solidFill>
              </a:rPr>
              <a:t> day Sabbath</a:t>
            </a:r>
          </a:p>
          <a:p>
            <a:pPr marL="457200" indent="-457200">
              <a:spcAft>
                <a:spcPts val="1800"/>
              </a:spcAft>
              <a:buFont typeface="Wingdings" panose="05000000000000000000" pitchFamily="2" charset="2"/>
              <a:buChar char="ü"/>
            </a:pPr>
            <a:r>
              <a:rPr lang="en-US" sz="2800" b="1" dirty="0">
                <a:solidFill>
                  <a:srgbClr val="FF0000"/>
                </a:solidFill>
              </a:rPr>
              <a:t>Passover</a:t>
            </a:r>
          </a:p>
          <a:p>
            <a:pPr marL="457200" indent="-457200">
              <a:spcAft>
                <a:spcPts val="1800"/>
              </a:spcAft>
              <a:buFont typeface="Wingdings" panose="05000000000000000000" pitchFamily="2" charset="2"/>
              <a:buChar char="ü"/>
            </a:pPr>
            <a:r>
              <a:rPr lang="en-US" sz="2800" b="1" dirty="0">
                <a:solidFill>
                  <a:srgbClr val="009900"/>
                </a:solidFill>
              </a:rPr>
              <a:t>1</a:t>
            </a:r>
            <a:r>
              <a:rPr lang="en-US" sz="2800" b="1" baseline="30000" dirty="0">
                <a:solidFill>
                  <a:srgbClr val="009900"/>
                </a:solidFill>
              </a:rPr>
              <a:t>st</a:t>
            </a:r>
            <a:r>
              <a:rPr lang="en-US" sz="2800" b="1" dirty="0">
                <a:solidFill>
                  <a:srgbClr val="009900"/>
                </a:solidFill>
              </a:rPr>
              <a:t> Sabbath of UB </a:t>
            </a:r>
          </a:p>
          <a:p>
            <a:pPr marL="457200" indent="-457200">
              <a:spcAft>
                <a:spcPts val="1800"/>
              </a:spcAft>
              <a:buFont typeface="Wingdings" panose="05000000000000000000" pitchFamily="2" charset="2"/>
              <a:buChar char="ü"/>
            </a:pPr>
            <a:r>
              <a:rPr lang="en-US" sz="2800" b="1" dirty="0">
                <a:solidFill>
                  <a:schemeClr val="accent6">
                    <a:lumMod val="75000"/>
                  </a:schemeClr>
                </a:solidFill>
              </a:rPr>
              <a:t>Wave Sheaf</a:t>
            </a:r>
          </a:p>
          <a:p>
            <a:pPr marL="457200" indent="-457200">
              <a:spcAft>
                <a:spcPts val="1800"/>
              </a:spcAft>
              <a:buFont typeface="Wingdings" panose="05000000000000000000" pitchFamily="2" charset="2"/>
              <a:buChar char="ü"/>
            </a:pPr>
            <a:r>
              <a:rPr lang="en-US" sz="2800" b="1" dirty="0">
                <a:solidFill>
                  <a:srgbClr val="C00000"/>
                </a:solidFill>
              </a:rPr>
              <a:t>Last Sabbath of UB</a:t>
            </a:r>
          </a:p>
        </p:txBody>
      </p:sp>
      <p:sp>
        <p:nvSpPr>
          <p:cNvPr id="6" name="TextBox 5"/>
          <p:cNvSpPr txBox="1"/>
          <p:nvPr/>
        </p:nvSpPr>
        <p:spPr>
          <a:xfrm>
            <a:off x="4495800" y="3306901"/>
            <a:ext cx="4114800" cy="3170099"/>
          </a:xfrm>
          <a:prstGeom prst="rect">
            <a:avLst/>
          </a:prstGeom>
          <a:solidFill>
            <a:schemeClr val="tx2">
              <a:lumMod val="90000"/>
            </a:schemeClr>
          </a:solidFill>
          <a:ln w="57150">
            <a:solidFill>
              <a:schemeClr val="tx2">
                <a:lumMod val="25000"/>
              </a:schemeClr>
            </a:solidFill>
          </a:ln>
          <a:scene3d>
            <a:camera prst="orthographicFront"/>
            <a:lightRig rig="threePt" dir="t"/>
          </a:scene3d>
          <a:sp3d>
            <a:bevelT w="114300" prst="artDeco"/>
          </a:sp3d>
        </p:spPr>
        <p:txBody>
          <a:bodyPr wrap="square" rtlCol="0">
            <a:spAutoFit/>
          </a:bodyPr>
          <a:lstStyle/>
          <a:p>
            <a:pPr marL="457200" indent="-457200">
              <a:spcAft>
                <a:spcPts val="1800"/>
              </a:spcAft>
              <a:buFont typeface="Wingdings" panose="05000000000000000000" pitchFamily="2" charset="2"/>
              <a:buChar char="ü"/>
            </a:pPr>
            <a:r>
              <a:rPr lang="en-US" sz="2800" b="1" dirty="0">
                <a:solidFill>
                  <a:srgbClr val="0000CC"/>
                </a:solidFill>
              </a:rPr>
              <a:t>Pentecost - Sabbath</a:t>
            </a:r>
          </a:p>
          <a:p>
            <a:pPr marL="457200" indent="-457200">
              <a:spcAft>
                <a:spcPts val="1800"/>
              </a:spcAft>
              <a:buFont typeface="Wingdings" panose="05000000000000000000" pitchFamily="2" charset="2"/>
              <a:buChar char="ü"/>
            </a:pPr>
            <a:r>
              <a:rPr lang="en-US" sz="2800" b="1" dirty="0">
                <a:solidFill>
                  <a:srgbClr val="FF0000"/>
                </a:solidFill>
              </a:rPr>
              <a:t>Trumpet - Sabbath</a:t>
            </a:r>
          </a:p>
          <a:p>
            <a:pPr marL="457200" indent="-457200">
              <a:spcAft>
                <a:spcPts val="1800"/>
              </a:spcAft>
              <a:buFont typeface="Wingdings" panose="05000000000000000000" pitchFamily="2" charset="2"/>
              <a:buChar char="ü"/>
            </a:pPr>
            <a:r>
              <a:rPr lang="en-US" sz="2800" b="1" dirty="0">
                <a:solidFill>
                  <a:srgbClr val="009900"/>
                </a:solidFill>
              </a:rPr>
              <a:t>Atonement - Sabbath</a:t>
            </a:r>
          </a:p>
          <a:p>
            <a:pPr marL="457200" indent="-457200">
              <a:spcAft>
                <a:spcPts val="1800"/>
              </a:spcAft>
              <a:buFont typeface="Wingdings" panose="05000000000000000000" pitchFamily="2" charset="2"/>
              <a:buChar char="ü"/>
            </a:pPr>
            <a:r>
              <a:rPr lang="en-US" sz="2800" b="1" dirty="0">
                <a:solidFill>
                  <a:schemeClr val="accent6">
                    <a:lumMod val="75000"/>
                  </a:schemeClr>
                </a:solidFill>
              </a:rPr>
              <a:t>First Sabbath of FOT</a:t>
            </a:r>
          </a:p>
          <a:p>
            <a:pPr marL="457200" indent="-457200">
              <a:spcAft>
                <a:spcPts val="1800"/>
              </a:spcAft>
              <a:buFont typeface="Wingdings" panose="05000000000000000000" pitchFamily="2" charset="2"/>
              <a:buChar char="ü"/>
            </a:pPr>
            <a:r>
              <a:rPr lang="en-US" sz="2800" b="1" dirty="0">
                <a:solidFill>
                  <a:srgbClr val="C00000"/>
                </a:solidFill>
              </a:rPr>
              <a:t>Last Sabbath of FOT</a:t>
            </a:r>
          </a:p>
        </p:txBody>
      </p:sp>
    </p:spTree>
    <p:extLst>
      <p:ext uri="{BB962C8B-B14F-4D97-AF65-F5344CB8AC3E}">
        <p14:creationId xmlns:p14="http://schemas.microsoft.com/office/powerpoint/2010/main" val="428772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 calcmode="lin" valueType="num">
                                      <p:cBhvr additive="base">
                                        <p:cTn id="3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anim calcmode="lin" valueType="num">
                                      <p:cBhvr additive="base">
                                        <p:cTn id="4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2" end="2"/>
                                            </p:txEl>
                                          </p:spTgt>
                                        </p:tgtEl>
                                        <p:attrNameLst>
                                          <p:attrName>style.visibility</p:attrName>
                                        </p:attrNameLst>
                                      </p:cBhvr>
                                      <p:to>
                                        <p:strVal val="visible"/>
                                      </p:to>
                                    </p:set>
                                    <p:anim calcmode="lin" valueType="num">
                                      <p:cBhvr additive="base">
                                        <p:cTn id="4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xEl>
                                              <p:pRg st="3" end="3"/>
                                            </p:txEl>
                                          </p:spTgt>
                                        </p:tgtEl>
                                        <p:attrNameLst>
                                          <p:attrName>style.visibility</p:attrName>
                                        </p:attrNameLst>
                                      </p:cBhvr>
                                      <p:to>
                                        <p:strVal val="visible"/>
                                      </p:to>
                                    </p:set>
                                    <p:anim calcmode="lin" valueType="num">
                                      <p:cBhvr additive="base">
                                        <p:cTn id="5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
                                            <p:txEl>
                                              <p:pRg st="4" end="4"/>
                                            </p:txEl>
                                          </p:spTgt>
                                        </p:tgtEl>
                                        <p:attrNameLst>
                                          <p:attrName>style.visibility</p:attrName>
                                        </p:attrNameLst>
                                      </p:cBhvr>
                                      <p:to>
                                        <p:strVal val="visible"/>
                                      </p:to>
                                    </p:set>
                                    <p:anim calcmode="lin" valueType="num">
                                      <p:cBhvr additive="base">
                                        <p:cTn id="6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1447800"/>
            <a:ext cx="8077200" cy="4724400"/>
          </a:xfrm>
          <a:solidFill>
            <a:schemeClr val="tx1">
              <a:lumMod val="85000"/>
            </a:schemeClr>
          </a:solidFill>
          <a:ln w="57150">
            <a:solidFill>
              <a:srgbClr val="0000CC"/>
            </a:solidFill>
          </a:ln>
          <a:scene3d>
            <a:camera prst="orthographicFront"/>
            <a:lightRig rig="threePt" dir="t"/>
          </a:scene3d>
          <a:sp3d>
            <a:bevelT w="114300" prst="artDeco"/>
          </a:sp3d>
        </p:spPr>
        <p:txBody>
          <a:bodyPr lIns="182880" tIns="91440">
            <a:normAutofit/>
          </a:bodyPr>
          <a:lstStyle/>
          <a:p>
            <a:pPr marL="457200" indent="-457200" algn="l">
              <a:spcBef>
                <a:spcPts val="0"/>
              </a:spcBef>
              <a:spcAft>
                <a:spcPts val="1800"/>
              </a:spcAft>
              <a:buClr>
                <a:srgbClr val="FF3399"/>
              </a:buClr>
              <a:buSzPct val="100000"/>
              <a:buFont typeface="Wingdings" panose="05000000000000000000" pitchFamily="2" charset="2"/>
              <a:buChar char="§"/>
            </a:pPr>
            <a:r>
              <a:rPr lang="en-US" b="1" dirty="0">
                <a:solidFill>
                  <a:srgbClr val="0000CC"/>
                </a:solidFill>
              </a:rPr>
              <a:t>Yahuah</a:t>
            </a:r>
            <a:r>
              <a:rPr lang="en-US" dirty="0">
                <a:solidFill>
                  <a:schemeClr val="bg1"/>
                </a:solidFill>
              </a:rPr>
              <a:t> claimed the Feasts days as being </a:t>
            </a:r>
            <a:r>
              <a:rPr lang="en-US" sz="3200" b="1" u="sng" dirty="0">
                <a:solidFill>
                  <a:srgbClr val="0000CC"/>
                </a:solidFill>
                <a:effectLst>
                  <a:outerShdw blurRad="38100" dist="38100" dir="2700000" algn="tl">
                    <a:srgbClr val="000000">
                      <a:alpha val="43137"/>
                    </a:srgbClr>
                  </a:outerShdw>
                </a:effectLst>
              </a:rPr>
              <a:t>His</a:t>
            </a:r>
            <a:r>
              <a:rPr lang="en-US" b="1" dirty="0">
                <a:solidFill>
                  <a:srgbClr val="FF3399"/>
                </a:solidFill>
              </a:rPr>
              <a:t> “appointed times,” </a:t>
            </a:r>
            <a:r>
              <a:rPr lang="en-US" dirty="0">
                <a:solidFill>
                  <a:schemeClr val="bg1"/>
                </a:solidFill>
              </a:rPr>
              <a:t>or</a:t>
            </a:r>
            <a:r>
              <a:rPr lang="en-US" b="1" dirty="0">
                <a:solidFill>
                  <a:srgbClr val="FF3399"/>
                </a:solidFill>
              </a:rPr>
              <a:t> </a:t>
            </a:r>
            <a:r>
              <a:rPr lang="en-US" b="1" dirty="0">
                <a:solidFill>
                  <a:srgbClr val="9900CC"/>
                </a:solidFill>
              </a:rPr>
              <a:t>“set apart gatherings,”</a:t>
            </a:r>
          </a:p>
          <a:p>
            <a:pPr marL="457200" indent="-457200" algn="l">
              <a:spcBef>
                <a:spcPts val="0"/>
              </a:spcBef>
              <a:spcAft>
                <a:spcPts val="1800"/>
              </a:spcAft>
              <a:buClr>
                <a:srgbClr val="FF3399"/>
              </a:buClr>
              <a:buSzPct val="100000"/>
              <a:buFont typeface="Wingdings" panose="05000000000000000000" pitchFamily="2" charset="2"/>
              <a:buChar char="§"/>
            </a:pPr>
            <a:r>
              <a:rPr lang="en-US" dirty="0">
                <a:solidFill>
                  <a:schemeClr val="bg1"/>
                </a:solidFill>
              </a:rPr>
              <a:t>The Feast days were not given for the Jews only — they were given to </a:t>
            </a:r>
            <a:r>
              <a:rPr lang="en-US" b="1" u="sng" dirty="0">
                <a:solidFill>
                  <a:srgbClr val="C00000"/>
                </a:solidFill>
                <a:effectLst>
                  <a:outerShdw blurRad="38100" dist="38100" dir="2700000" algn="tl">
                    <a:srgbClr val="000000">
                      <a:alpha val="43137"/>
                    </a:srgbClr>
                  </a:outerShdw>
                </a:effectLst>
              </a:rPr>
              <a:t>last forever</a:t>
            </a:r>
            <a:r>
              <a:rPr lang="en-US" b="1" dirty="0">
                <a:solidFill>
                  <a:srgbClr val="C00000"/>
                </a:solidFill>
                <a:effectLst>
                  <a:outerShdw blurRad="38100" dist="38100" dir="2700000" algn="tl">
                    <a:srgbClr val="000000">
                      <a:alpha val="43137"/>
                    </a:srgbClr>
                  </a:outerShdw>
                </a:effectLst>
              </a:rPr>
              <a:t> </a:t>
            </a:r>
            <a:r>
              <a:rPr lang="en-US" dirty="0">
                <a:solidFill>
                  <a:schemeClr val="bg1"/>
                </a:solidFill>
              </a:rPr>
              <a:t>and were given to </a:t>
            </a:r>
            <a:r>
              <a:rPr lang="en-US" b="1" dirty="0">
                <a:solidFill>
                  <a:srgbClr val="FF0000"/>
                </a:solidFill>
              </a:rPr>
              <a:t>ALL</a:t>
            </a:r>
            <a:r>
              <a:rPr lang="en-US" dirty="0">
                <a:solidFill>
                  <a:srgbClr val="FF0000"/>
                </a:solidFill>
              </a:rPr>
              <a:t> </a:t>
            </a:r>
            <a:r>
              <a:rPr lang="en-US" dirty="0">
                <a:solidFill>
                  <a:schemeClr val="bg1"/>
                </a:solidFill>
              </a:rPr>
              <a:t>of </a:t>
            </a:r>
            <a:r>
              <a:rPr lang="en-US" b="1" dirty="0">
                <a:solidFill>
                  <a:srgbClr val="0000CC"/>
                </a:solidFill>
              </a:rPr>
              <a:t>Yahuah’s</a:t>
            </a:r>
            <a:r>
              <a:rPr lang="en-US" dirty="0">
                <a:solidFill>
                  <a:srgbClr val="0000CC"/>
                </a:solidFill>
              </a:rPr>
              <a:t> </a:t>
            </a:r>
            <a:br>
              <a:rPr lang="en-US" dirty="0">
                <a:solidFill>
                  <a:srgbClr val="0000CC"/>
                </a:solidFill>
              </a:rPr>
            </a:br>
            <a:r>
              <a:rPr lang="en-US" dirty="0">
                <a:solidFill>
                  <a:schemeClr val="bg1"/>
                </a:solidFill>
              </a:rPr>
              <a:t>followers,</a:t>
            </a:r>
          </a:p>
          <a:p>
            <a:pPr marL="457200" indent="-457200" algn="l">
              <a:spcBef>
                <a:spcPts val="0"/>
              </a:spcBef>
              <a:spcAft>
                <a:spcPts val="1800"/>
              </a:spcAft>
              <a:buClr>
                <a:srgbClr val="FF3399"/>
              </a:buClr>
              <a:buSzPct val="100000"/>
              <a:buFont typeface="Wingdings" panose="05000000000000000000" pitchFamily="2" charset="2"/>
              <a:buChar char="§"/>
            </a:pPr>
            <a:r>
              <a:rPr lang="en-US" dirty="0">
                <a:solidFill>
                  <a:schemeClr val="bg1"/>
                </a:solidFill>
              </a:rPr>
              <a:t>The </a:t>
            </a:r>
            <a:r>
              <a:rPr lang="en-US" b="1" dirty="0">
                <a:solidFill>
                  <a:srgbClr val="009900"/>
                </a:solidFill>
              </a:rPr>
              <a:t>Feast days </a:t>
            </a:r>
            <a:r>
              <a:rPr lang="en-US" dirty="0">
                <a:solidFill>
                  <a:schemeClr val="bg1"/>
                </a:solidFill>
              </a:rPr>
              <a:t>were, and still are, a part of the </a:t>
            </a:r>
            <a:r>
              <a:rPr lang="en-US" b="1" dirty="0">
                <a:solidFill>
                  <a:srgbClr val="CC00FF"/>
                </a:solidFill>
                <a:effectLst>
                  <a:outerShdw blurRad="38100" dist="38100" dir="2700000" algn="tl">
                    <a:srgbClr val="000000">
                      <a:alpha val="43137"/>
                    </a:srgbClr>
                  </a:outerShdw>
                </a:effectLst>
              </a:rPr>
              <a:t>Everlasting Covenant </a:t>
            </a:r>
            <a:r>
              <a:rPr lang="en-US" dirty="0">
                <a:solidFill>
                  <a:schemeClr val="bg1"/>
                </a:solidFill>
              </a:rPr>
              <a:t>ratified by </a:t>
            </a:r>
            <a:r>
              <a:rPr lang="en-US" dirty="0" err="1">
                <a:solidFill>
                  <a:schemeClr val="bg1"/>
                </a:solidFill>
              </a:rPr>
              <a:t>Mosheh</a:t>
            </a:r>
            <a:r>
              <a:rPr lang="en-US" dirty="0">
                <a:solidFill>
                  <a:schemeClr val="bg1"/>
                </a:solidFill>
              </a:rPr>
              <a:t> at Sinai,</a:t>
            </a:r>
            <a:endParaRPr lang="en-US" b="1" dirty="0">
              <a:solidFill>
                <a:srgbClr val="0070C0"/>
              </a:solidFill>
            </a:endParaRPr>
          </a:p>
        </p:txBody>
      </p:sp>
      <p:sp>
        <p:nvSpPr>
          <p:cNvPr id="4" name="Slide Number Placeholder 3"/>
          <p:cNvSpPr>
            <a:spLocks noGrp="1"/>
          </p:cNvSpPr>
          <p:nvPr>
            <p:ph type="sldNum" sz="quarter" idx="12"/>
          </p:nvPr>
        </p:nvSpPr>
        <p:spPr>
          <a:xfrm>
            <a:off x="8153400" y="6324600"/>
            <a:ext cx="762000" cy="365125"/>
          </a:xfrm>
        </p:spPr>
        <p:txBody>
          <a:bodyPr/>
          <a:lstStyle/>
          <a:p>
            <a:fld id="{9A7ECC3E-4170-412F-8B33-8063B7BB8A4D}" type="slidenum">
              <a:rPr lang="en-US" b="1" smtClean="0">
                <a:solidFill>
                  <a:schemeClr val="bg1"/>
                </a:solidFill>
              </a:rPr>
              <a:t>62</a:t>
            </a:fld>
            <a:endParaRPr lang="en-US" b="1" dirty="0">
              <a:solidFill>
                <a:schemeClr val="bg1"/>
              </a:solidFill>
            </a:endParaRPr>
          </a:p>
        </p:txBody>
      </p:sp>
      <p:sp>
        <p:nvSpPr>
          <p:cNvPr id="2" name="Lightning Bolt 1"/>
          <p:cNvSpPr/>
          <p:nvPr/>
        </p:nvSpPr>
        <p:spPr>
          <a:xfrm rot="10433748">
            <a:off x="7138702" y="3534823"/>
            <a:ext cx="1281065" cy="1048236"/>
          </a:xfrm>
          <a:prstGeom prst="lightningBolt">
            <a:avLst/>
          </a:prstGeom>
          <a:solidFill>
            <a:srgbClr val="00B0F0"/>
          </a:solidFill>
          <a:ln w="38100">
            <a:noFill/>
          </a:ln>
          <a:effectLst>
            <a:glow rad="1397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ctrTitle"/>
          </p:nvPr>
        </p:nvSpPr>
        <p:spPr>
          <a:xfrm>
            <a:off x="1807064" y="228600"/>
            <a:ext cx="5388429" cy="838200"/>
          </a:xfrm>
          <a:solidFill>
            <a:srgbClr val="0000CC"/>
          </a:solidFill>
          <a:ln w="57150">
            <a:solidFill>
              <a:schemeClr val="tx1"/>
            </a:solidFill>
          </a:ln>
          <a:scene3d>
            <a:camera prst="orthographicFront"/>
            <a:lightRig rig="soft" dir="t">
              <a:rot lat="0" lon="0" rev="17220000"/>
            </a:lightRig>
          </a:scene3d>
          <a:sp3d>
            <a:bevelT prst="angle"/>
          </a:sp3d>
        </p:spPr>
        <p:txBody>
          <a:bodyPr anchor="ctr">
            <a:normAutofit/>
            <a:scene3d>
              <a:camera prst="orthographicFront"/>
              <a:lightRig rig="soft" dir="t">
                <a:rot lat="0" lon="0" rev="17220000"/>
              </a:lightRig>
            </a:scene3d>
            <a:sp3d prstMaterial="softEdge">
              <a:bevelT w="38100" h="38100"/>
            </a:sp3d>
          </a:bodyPr>
          <a:lstStyle/>
          <a:p>
            <a:r>
              <a:rPr lang="en-US" dirty="0">
                <a:solidFill>
                  <a:schemeClr val="tx1">
                    <a:lumMod val="85000"/>
                  </a:schemeClr>
                </a:solidFill>
              </a:rPr>
              <a:t>Part 1 Review</a:t>
            </a:r>
          </a:p>
        </p:txBody>
      </p:sp>
    </p:spTree>
    <p:extLst>
      <p:ext uri="{BB962C8B-B14F-4D97-AF65-F5344CB8AC3E}">
        <p14:creationId xmlns:p14="http://schemas.microsoft.com/office/powerpoint/2010/main" val="1399809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par>
                          <p:cTn id="13" fill="hold">
                            <p:stCondLst>
                              <p:cond delay="500"/>
                            </p:stCondLst>
                            <p:childTnLst>
                              <p:par>
                                <p:cTn id="14" presetID="45" presetClass="entr" presetSubtype="0" fill="hold" grpId="0" nodeType="afterEffect">
                                  <p:stCondLst>
                                    <p:cond delay="400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2000"/>
                                        <p:tgtEl>
                                          <p:spTgt spid="2"/>
                                        </p:tgtEl>
                                      </p:cBhvr>
                                    </p:animEffect>
                                    <p:anim calcmode="lin" valueType="num">
                                      <p:cBhvr>
                                        <p:cTn id="17" dur="2000" fill="hold"/>
                                        <p:tgtEl>
                                          <p:spTgt spid="2"/>
                                        </p:tgtEl>
                                        <p:attrNameLst>
                                          <p:attrName>ppt_w</p:attrName>
                                        </p:attrNameLst>
                                      </p:cBhvr>
                                      <p:tavLst>
                                        <p:tav tm="0" fmla="#ppt_w*sin(2.5*pi*$)">
                                          <p:val>
                                            <p:fltVal val="0"/>
                                          </p:val>
                                        </p:tav>
                                        <p:tav tm="100000">
                                          <p:val>
                                            <p:fltVal val="1"/>
                                          </p:val>
                                        </p:tav>
                                      </p:tavLst>
                                    </p:anim>
                                    <p:anim calcmode="lin" valueType="num">
                                      <p:cBhvr>
                                        <p:cTn id="18"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1143000"/>
            <a:ext cx="8763000" cy="5410200"/>
          </a:xfrm>
          <a:solidFill>
            <a:schemeClr val="tx1">
              <a:lumMod val="85000"/>
            </a:schemeClr>
          </a:solidFill>
          <a:ln w="57150">
            <a:solidFill>
              <a:srgbClr val="0000CC"/>
            </a:solidFill>
          </a:ln>
          <a:scene3d>
            <a:camera prst="orthographicFront"/>
            <a:lightRig rig="threePt" dir="t"/>
          </a:scene3d>
          <a:sp3d>
            <a:bevelT w="114300" prst="artDeco"/>
          </a:sp3d>
        </p:spPr>
        <p:txBody>
          <a:bodyPr lIns="182880" tIns="182880">
            <a:normAutofit lnSpcReduction="10000"/>
          </a:bodyPr>
          <a:lstStyle/>
          <a:p>
            <a:pPr marL="457200" indent="-457200" algn="l">
              <a:spcBef>
                <a:spcPts val="0"/>
              </a:spcBef>
              <a:spcAft>
                <a:spcPts val="1800"/>
              </a:spcAft>
              <a:buClr>
                <a:srgbClr val="FF3399"/>
              </a:buClr>
              <a:buSzPct val="100000"/>
              <a:buFont typeface="Wingdings" panose="05000000000000000000" pitchFamily="2" charset="2"/>
              <a:buChar char="§"/>
            </a:pPr>
            <a:r>
              <a:rPr lang="en-US" b="1" dirty="0">
                <a:solidFill>
                  <a:srgbClr val="0000CC"/>
                </a:solidFill>
              </a:rPr>
              <a:t>Yahuah’s</a:t>
            </a:r>
            <a:r>
              <a:rPr lang="en-US" dirty="0">
                <a:solidFill>
                  <a:srgbClr val="0000CC"/>
                </a:solidFill>
              </a:rPr>
              <a:t> </a:t>
            </a:r>
            <a:r>
              <a:rPr lang="en-US" b="1" dirty="0">
                <a:solidFill>
                  <a:srgbClr val="FF3399"/>
                </a:solidFill>
              </a:rPr>
              <a:t>appointed times </a:t>
            </a:r>
            <a:r>
              <a:rPr lang="en-US" dirty="0">
                <a:solidFill>
                  <a:schemeClr val="bg1"/>
                </a:solidFill>
              </a:rPr>
              <a:t>and the </a:t>
            </a:r>
            <a:r>
              <a:rPr lang="en-US" b="1" dirty="0">
                <a:solidFill>
                  <a:srgbClr val="009900"/>
                </a:solidFill>
              </a:rPr>
              <a:t>observation themes </a:t>
            </a:r>
            <a:r>
              <a:rPr lang="en-US" dirty="0">
                <a:solidFill>
                  <a:schemeClr val="bg1"/>
                </a:solidFill>
              </a:rPr>
              <a:t>are directly related, but separate identities, </a:t>
            </a:r>
          </a:p>
          <a:p>
            <a:pPr marL="457200" indent="-457200" algn="l">
              <a:spcBef>
                <a:spcPts val="0"/>
              </a:spcBef>
              <a:spcAft>
                <a:spcPts val="1800"/>
              </a:spcAft>
              <a:buClr>
                <a:srgbClr val="FF3399"/>
              </a:buClr>
              <a:buSzPct val="100000"/>
              <a:buFont typeface="Wingdings" panose="05000000000000000000" pitchFamily="2" charset="2"/>
              <a:buChar char="§"/>
            </a:pPr>
            <a:r>
              <a:rPr lang="en-US" dirty="0">
                <a:solidFill>
                  <a:schemeClr val="bg1"/>
                </a:solidFill>
              </a:rPr>
              <a:t>The </a:t>
            </a:r>
            <a:r>
              <a:rPr lang="en-US" b="1" dirty="0">
                <a:solidFill>
                  <a:srgbClr val="FF3399"/>
                </a:solidFill>
              </a:rPr>
              <a:t>“appointed time” </a:t>
            </a:r>
            <a:r>
              <a:rPr lang="en-US" dirty="0">
                <a:solidFill>
                  <a:schemeClr val="bg1"/>
                </a:solidFill>
              </a:rPr>
              <a:t>is the </a:t>
            </a:r>
            <a:r>
              <a:rPr lang="en-US" b="1" dirty="0">
                <a:solidFill>
                  <a:srgbClr val="CC00FF"/>
                </a:solidFill>
              </a:rPr>
              <a:t>day</a:t>
            </a:r>
            <a:r>
              <a:rPr lang="en-US" dirty="0">
                <a:solidFill>
                  <a:srgbClr val="CC00FF"/>
                </a:solidFill>
              </a:rPr>
              <a:t> </a:t>
            </a:r>
            <a:r>
              <a:rPr lang="en-US" dirty="0">
                <a:solidFill>
                  <a:schemeClr val="bg1"/>
                </a:solidFill>
              </a:rPr>
              <a:t>– or </a:t>
            </a:r>
            <a:r>
              <a:rPr lang="en-US" b="1" dirty="0">
                <a:solidFill>
                  <a:srgbClr val="CC00FF"/>
                </a:solidFill>
              </a:rPr>
              <a:t>date</a:t>
            </a:r>
            <a:r>
              <a:rPr lang="en-US" dirty="0">
                <a:solidFill>
                  <a:srgbClr val="CC00FF"/>
                </a:solidFill>
              </a:rPr>
              <a:t> </a:t>
            </a:r>
            <a:r>
              <a:rPr lang="en-US" dirty="0">
                <a:solidFill>
                  <a:schemeClr val="bg1"/>
                </a:solidFill>
              </a:rPr>
              <a:t>— the </a:t>
            </a:r>
            <a:r>
              <a:rPr lang="en-US" b="1" dirty="0">
                <a:solidFill>
                  <a:srgbClr val="009900"/>
                </a:solidFill>
              </a:rPr>
              <a:t>“observation theme” </a:t>
            </a:r>
            <a:r>
              <a:rPr lang="en-US" dirty="0">
                <a:solidFill>
                  <a:schemeClr val="bg1"/>
                </a:solidFill>
              </a:rPr>
              <a:t>is the</a:t>
            </a:r>
            <a:r>
              <a:rPr lang="en-US" dirty="0">
                <a:solidFill>
                  <a:schemeClr val="accent2">
                    <a:lumMod val="75000"/>
                  </a:schemeClr>
                </a:solidFill>
              </a:rPr>
              <a:t> </a:t>
            </a:r>
            <a:r>
              <a:rPr lang="en-US" b="1" dirty="0">
                <a:solidFill>
                  <a:schemeClr val="accent2">
                    <a:lumMod val="75000"/>
                  </a:schemeClr>
                </a:solidFill>
              </a:rPr>
              <a:t>“thematic Ritual”</a:t>
            </a:r>
            <a:r>
              <a:rPr lang="en-US" b="1" dirty="0">
                <a:solidFill>
                  <a:schemeClr val="bg1"/>
                </a:solidFill>
              </a:rPr>
              <a:t> </a:t>
            </a:r>
            <a:r>
              <a:rPr lang="en-US" dirty="0">
                <a:solidFill>
                  <a:schemeClr val="bg1"/>
                </a:solidFill>
              </a:rPr>
              <a:t>that is to take place on the appointed date - </a:t>
            </a:r>
            <a:r>
              <a:rPr lang="en-US" sz="2400" dirty="0">
                <a:solidFill>
                  <a:schemeClr val="bg1"/>
                </a:solidFill>
              </a:rPr>
              <a:t>Examples seen in Ex 13:10, </a:t>
            </a:r>
            <a:r>
              <a:rPr lang="en-US" sz="2400" dirty="0" err="1">
                <a:solidFill>
                  <a:schemeClr val="bg1"/>
                </a:solidFill>
              </a:rPr>
              <a:t>Num</a:t>
            </a:r>
            <a:r>
              <a:rPr lang="en-US" sz="2400" dirty="0">
                <a:solidFill>
                  <a:schemeClr val="bg1"/>
                </a:solidFill>
              </a:rPr>
              <a:t> 9:2,3</a:t>
            </a:r>
            <a:r>
              <a:rPr lang="en-US" dirty="0">
                <a:solidFill>
                  <a:schemeClr val="bg1"/>
                </a:solidFill>
              </a:rPr>
              <a:t>. </a:t>
            </a:r>
          </a:p>
          <a:p>
            <a:pPr marL="457200" indent="-457200" algn="l">
              <a:spcBef>
                <a:spcPts val="0"/>
              </a:spcBef>
              <a:spcAft>
                <a:spcPts val="1800"/>
              </a:spcAft>
              <a:buClr>
                <a:srgbClr val="FF3399"/>
              </a:buClr>
              <a:buSzPct val="100000"/>
              <a:buFont typeface="Wingdings" panose="05000000000000000000" pitchFamily="2" charset="2"/>
              <a:buChar char="§"/>
            </a:pPr>
            <a:r>
              <a:rPr lang="en-US" dirty="0">
                <a:solidFill>
                  <a:schemeClr val="bg1"/>
                </a:solidFill>
              </a:rPr>
              <a:t>We briefly looked at </a:t>
            </a:r>
            <a:r>
              <a:rPr lang="en-US" b="1" dirty="0">
                <a:solidFill>
                  <a:srgbClr val="0000CC"/>
                </a:solidFill>
              </a:rPr>
              <a:t>Yahuah’s</a:t>
            </a:r>
            <a:r>
              <a:rPr lang="en-US" dirty="0">
                <a:solidFill>
                  <a:srgbClr val="0000CC"/>
                </a:solidFill>
              </a:rPr>
              <a:t> </a:t>
            </a:r>
            <a:r>
              <a:rPr lang="en-US" dirty="0">
                <a:solidFill>
                  <a:schemeClr val="bg1"/>
                </a:solidFill>
              </a:rPr>
              <a:t>method for calculating when His new year begins,</a:t>
            </a:r>
          </a:p>
          <a:p>
            <a:pPr marL="457200" indent="-457200" algn="l">
              <a:spcBef>
                <a:spcPts val="0"/>
              </a:spcBef>
              <a:spcAft>
                <a:spcPts val="1800"/>
              </a:spcAft>
              <a:buClr>
                <a:srgbClr val="FF3399"/>
              </a:buClr>
              <a:buSzPct val="100000"/>
              <a:buFont typeface="Wingdings" panose="05000000000000000000" pitchFamily="2" charset="2"/>
              <a:buChar char="§"/>
            </a:pPr>
            <a:r>
              <a:rPr lang="en-US" dirty="0">
                <a:solidFill>
                  <a:schemeClr val="bg1"/>
                </a:solidFill>
              </a:rPr>
              <a:t>We briefly looked at the Scriptural method for calculating how to determine when the Feast days are to occur, </a:t>
            </a:r>
          </a:p>
          <a:p>
            <a:pPr marL="457200" indent="-457200" algn="l">
              <a:spcBef>
                <a:spcPts val="0"/>
              </a:spcBef>
              <a:spcAft>
                <a:spcPts val="1800"/>
              </a:spcAft>
              <a:buClr>
                <a:srgbClr val="FF3399"/>
              </a:buClr>
              <a:buSzPct val="100000"/>
              <a:buFont typeface="Wingdings" panose="05000000000000000000" pitchFamily="2" charset="2"/>
              <a:buChar char="§"/>
            </a:pPr>
            <a:endParaRPr lang="en-US" dirty="0">
              <a:solidFill>
                <a:schemeClr val="bg1"/>
              </a:solidFill>
            </a:endParaRPr>
          </a:p>
        </p:txBody>
      </p:sp>
      <p:sp>
        <p:nvSpPr>
          <p:cNvPr id="4" name="Slide Number Placeholder 3"/>
          <p:cNvSpPr>
            <a:spLocks noGrp="1"/>
          </p:cNvSpPr>
          <p:nvPr>
            <p:ph type="sldNum" sz="quarter" idx="12"/>
          </p:nvPr>
        </p:nvSpPr>
        <p:spPr>
          <a:xfrm>
            <a:off x="7990114" y="6035675"/>
            <a:ext cx="762000" cy="365125"/>
          </a:xfrm>
        </p:spPr>
        <p:txBody>
          <a:bodyPr/>
          <a:lstStyle/>
          <a:p>
            <a:fld id="{9A7ECC3E-4170-412F-8B33-8063B7BB8A4D}" type="slidenum">
              <a:rPr lang="en-US" b="1" smtClean="0">
                <a:solidFill>
                  <a:schemeClr val="bg1"/>
                </a:solidFill>
              </a:rPr>
              <a:t>63</a:t>
            </a:fld>
            <a:endParaRPr lang="en-US" b="1" dirty="0">
              <a:solidFill>
                <a:schemeClr val="bg1"/>
              </a:solidFill>
            </a:endParaRPr>
          </a:p>
        </p:txBody>
      </p:sp>
      <p:sp>
        <p:nvSpPr>
          <p:cNvPr id="6" name="Title 1"/>
          <p:cNvSpPr>
            <a:spLocks noGrp="1"/>
          </p:cNvSpPr>
          <p:nvPr>
            <p:ph type="ctrTitle"/>
          </p:nvPr>
        </p:nvSpPr>
        <p:spPr>
          <a:xfrm>
            <a:off x="1807064" y="174170"/>
            <a:ext cx="5388429" cy="838200"/>
          </a:xfrm>
          <a:solidFill>
            <a:srgbClr val="0000CC"/>
          </a:solidFill>
          <a:ln w="57150">
            <a:solidFill>
              <a:schemeClr val="tx1"/>
            </a:solidFill>
          </a:ln>
          <a:scene3d>
            <a:camera prst="orthographicFront"/>
            <a:lightRig rig="soft" dir="t">
              <a:rot lat="0" lon="0" rev="17220000"/>
            </a:lightRig>
          </a:scene3d>
          <a:sp3d>
            <a:bevelT prst="angle"/>
          </a:sp3d>
        </p:spPr>
        <p:txBody>
          <a:bodyPr anchor="ctr">
            <a:normAutofit/>
            <a:scene3d>
              <a:camera prst="orthographicFront"/>
              <a:lightRig rig="soft" dir="t">
                <a:rot lat="0" lon="0" rev="17220000"/>
              </a:lightRig>
            </a:scene3d>
            <a:sp3d prstMaterial="softEdge">
              <a:bevelT w="38100" h="38100"/>
            </a:sp3d>
          </a:bodyPr>
          <a:lstStyle/>
          <a:p>
            <a:r>
              <a:rPr lang="en-US" dirty="0">
                <a:solidFill>
                  <a:schemeClr val="tx1">
                    <a:lumMod val="85000"/>
                  </a:schemeClr>
                </a:solidFill>
              </a:rPr>
              <a:t>Part 1 Review</a:t>
            </a:r>
          </a:p>
        </p:txBody>
      </p:sp>
    </p:spTree>
    <p:extLst>
      <p:ext uri="{BB962C8B-B14F-4D97-AF65-F5344CB8AC3E}">
        <p14:creationId xmlns:p14="http://schemas.microsoft.com/office/powerpoint/2010/main" val="129995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Subtitle 3"/>
          <p:cNvSpPr txBox="1">
            <a:spLocks/>
          </p:cNvSpPr>
          <p:nvPr/>
        </p:nvSpPr>
        <p:spPr>
          <a:xfrm>
            <a:off x="97974" y="990599"/>
            <a:ext cx="8904514" cy="5758546"/>
          </a:xfrm>
          <a:prstGeom prst="rect">
            <a:avLst/>
          </a:prstGeom>
          <a:solidFill>
            <a:schemeClr val="tx1">
              <a:lumMod val="85000"/>
            </a:schemeClr>
          </a:solidFill>
          <a:ln w="57150">
            <a:solidFill>
              <a:srgbClr val="0000CC"/>
            </a:solidFill>
          </a:ln>
          <a:scene3d>
            <a:camera prst="orthographicFront"/>
            <a:lightRig rig="threePt" dir="t"/>
          </a:scene3d>
          <a:sp3d>
            <a:bevelT w="114300" prst="artDeco"/>
          </a:sp3d>
        </p:spPr>
        <p:txBody>
          <a:bodyPr lIns="182880" tIns="182880">
            <a:normAutofit fontScale="92500" lnSpcReduction="20000"/>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7160" indent="0">
              <a:spcBef>
                <a:spcPts val="0"/>
              </a:spcBef>
              <a:spcAft>
                <a:spcPts val="1800"/>
              </a:spcAft>
              <a:buClr>
                <a:schemeClr val="accent3">
                  <a:lumMod val="50000"/>
                </a:schemeClr>
              </a:buClr>
              <a:buSzPct val="75000"/>
              <a:buNone/>
            </a:pPr>
            <a:r>
              <a:rPr lang="en-US" dirty="0">
                <a:solidFill>
                  <a:schemeClr val="bg1"/>
                </a:solidFill>
              </a:rPr>
              <a:t>The very short version of calculating the </a:t>
            </a:r>
            <a:r>
              <a:rPr lang="en-US" b="1" dirty="0">
                <a:solidFill>
                  <a:srgbClr val="CC00CC"/>
                </a:solidFill>
              </a:rPr>
              <a:t>“set-apart,” </a:t>
            </a:r>
            <a:r>
              <a:rPr lang="en-US" b="1" dirty="0">
                <a:solidFill>
                  <a:srgbClr val="FF3399"/>
                </a:solidFill>
              </a:rPr>
              <a:t>“appointed times” </a:t>
            </a:r>
            <a:r>
              <a:rPr lang="en-US" dirty="0">
                <a:solidFill>
                  <a:schemeClr val="bg1"/>
                </a:solidFill>
              </a:rPr>
              <a:t>of </a:t>
            </a:r>
            <a:r>
              <a:rPr lang="en-US" b="1" dirty="0">
                <a:solidFill>
                  <a:srgbClr val="0000CC"/>
                </a:solidFill>
              </a:rPr>
              <a:t>Yahuah</a:t>
            </a:r>
            <a:r>
              <a:rPr lang="en-US" dirty="0">
                <a:solidFill>
                  <a:srgbClr val="0000CC"/>
                </a:solidFill>
              </a:rPr>
              <a:t> </a:t>
            </a:r>
            <a:r>
              <a:rPr lang="en-US" dirty="0">
                <a:solidFill>
                  <a:schemeClr val="bg1"/>
                </a:solidFill>
              </a:rPr>
              <a:t>is this:</a:t>
            </a:r>
          </a:p>
          <a:p>
            <a:pPr>
              <a:spcBef>
                <a:spcPts val="0"/>
              </a:spcBef>
              <a:spcAft>
                <a:spcPts val="1200"/>
              </a:spcAft>
              <a:buClr>
                <a:srgbClr val="006600"/>
              </a:buClr>
              <a:buSzPct val="80000"/>
              <a:buFont typeface="Wingdings" panose="05000000000000000000" pitchFamily="2" charset="2"/>
              <a:buChar char="v"/>
            </a:pPr>
            <a:r>
              <a:rPr lang="en-US" dirty="0">
                <a:solidFill>
                  <a:schemeClr val="bg1"/>
                </a:solidFill>
              </a:rPr>
              <a:t>The end of the year, and the beginning of the new year, is determined by the </a:t>
            </a:r>
            <a:r>
              <a:rPr lang="en-US" b="1" dirty="0" err="1">
                <a:solidFill>
                  <a:srgbClr val="FF0000"/>
                </a:solidFill>
                <a:effectLst>
                  <a:outerShdw blurRad="38100" dist="38100" dir="2700000" algn="tl">
                    <a:srgbClr val="000000">
                      <a:alpha val="43137"/>
                    </a:srgbClr>
                  </a:outerShdw>
                </a:effectLst>
              </a:rPr>
              <a:t>tequfah</a:t>
            </a:r>
            <a:r>
              <a:rPr lang="en-US" dirty="0">
                <a:solidFill>
                  <a:schemeClr val="bg1"/>
                </a:solidFill>
                <a:effectLst>
                  <a:outerShdw blurRad="38100" dist="38100" dir="2700000" algn="tl">
                    <a:srgbClr val="000000">
                      <a:alpha val="43137"/>
                    </a:srgbClr>
                  </a:outerShdw>
                </a:effectLst>
              </a:rPr>
              <a:t> </a:t>
            </a:r>
            <a:r>
              <a:rPr lang="en-US" dirty="0">
                <a:solidFill>
                  <a:schemeClr val="bg1"/>
                </a:solidFill>
              </a:rPr>
              <a:t>(vernal equinox), </a:t>
            </a:r>
          </a:p>
          <a:p>
            <a:pPr>
              <a:spcBef>
                <a:spcPts val="0"/>
              </a:spcBef>
              <a:spcAft>
                <a:spcPts val="1200"/>
              </a:spcAft>
              <a:buClr>
                <a:srgbClr val="006600"/>
              </a:buClr>
              <a:buSzPct val="80000"/>
              <a:buFont typeface="Wingdings" panose="05000000000000000000" pitchFamily="2" charset="2"/>
              <a:buChar char="v"/>
            </a:pPr>
            <a:r>
              <a:rPr lang="en-US" dirty="0">
                <a:solidFill>
                  <a:schemeClr val="bg1"/>
                </a:solidFill>
              </a:rPr>
              <a:t>The </a:t>
            </a:r>
            <a:r>
              <a:rPr lang="en-US" b="1" dirty="0" err="1">
                <a:solidFill>
                  <a:srgbClr val="FF0000"/>
                </a:solidFill>
                <a:effectLst>
                  <a:outerShdw blurRad="38100" dist="38100" dir="2700000" algn="tl">
                    <a:srgbClr val="000000">
                      <a:alpha val="43137"/>
                    </a:srgbClr>
                  </a:outerShdw>
                </a:effectLst>
              </a:rPr>
              <a:t>tequfah</a:t>
            </a:r>
            <a:r>
              <a:rPr lang="en-US" dirty="0">
                <a:solidFill>
                  <a:srgbClr val="FF0000"/>
                </a:solidFill>
                <a:effectLst>
                  <a:outerShdw blurRad="38100" dist="38100" dir="2700000" algn="tl">
                    <a:srgbClr val="000000">
                      <a:alpha val="43137"/>
                    </a:srgbClr>
                  </a:outerShdw>
                </a:effectLst>
              </a:rPr>
              <a:t> </a:t>
            </a:r>
            <a:r>
              <a:rPr lang="en-US" dirty="0">
                <a:solidFill>
                  <a:schemeClr val="bg1"/>
                </a:solidFill>
              </a:rPr>
              <a:t>takes place when the sun completes it’s yearly circuit within the </a:t>
            </a:r>
            <a:r>
              <a:rPr lang="en-US" b="1" dirty="0">
                <a:solidFill>
                  <a:srgbClr val="996600"/>
                </a:solidFill>
                <a:effectLst>
                  <a:outerShdw blurRad="38100" dist="38100" dir="2700000" algn="tl">
                    <a:srgbClr val="000000">
                      <a:alpha val="43137"/>
                    </a:srgbClr>
                  </a:outerShdw>
                </a:effectLst>
              </a:rPr>
              <a:t>Mazzaroth,</a:t>
            </a:r>
          </a:p>
          <a:p>
            <a:pPr lvl="1">
              <a:spcBef>
                <a:spcPts val="0"/>
              </a:spcBef>
              <a:spcAft>
                <a:spcPts val="1200"/>
              </a:spcAft>
              <a:buClr>
                <a:srgbClr val="006600"/>
              </a:buClr>
              <a:buFont typeface="Wingdings" panose="05000000000000000000" pitchFamily="2" charset="2"/>
              <a:buChar char="§"/>
            </a:pPr>
            <a:r>
              <a:rPr lang="en-US" sz="2800" dirty="0">
                <a:solidFill>
                  <a:schemeClr val="accent5">
                    <a:lumMod val="50000"/>
                  </a:schemeClr>
                </a:solidFill>
              </a:rPr>
              <a:t>Ps 19:6  </a:t>
            </a:r>
            <a:r>
              <a:rPr lang="en-US" sz="2800" u="sng" dirty="0">
                <a:solidFill>
                  <a:schemeClr val="bg1"/>
                </a:solidFill>
              </a:rPr>
              <a:t>Its rising is from one end of the heavens</a:t>
            </a:r>
            <a:r>
              <a:rPr lang="en-US" sz="2800" dirty="0">
                <a:solidFill>
                  <a:schemeClr val="bg1"/>
                </a:solidFill>
              </a:rPr>
              <a:t>, 			  </a:t>
            </a:r>
            <a:r>
              <a:rPr lang="en-US" sz="2800" u="sng" dirty="0">
                <a:solidFill>
                  <a:schemeClr val="bg1"/>
                </a:solidFill>
              </a:rPr>
              <a:t>And its circuit to the other end</a:t>
            </a:r>
            <a:r>
              <a:rPr lang="en-US" sz="2800" dirty="0">
                <a:solidFill>
                  <a:schemeClr val="bg1"/>
                </a:solidFill>
              </a:rPr>
              <a:t>; And naught 		  is hidden from its heat. </a:t>
            </a:r>
            <a:endParaRPr lang="en-US" sz="2800" b="1" dirty="0">
              <a:solidFill>
                <a:schemeClr val="bg1"/>
              </a:solidFill>
              <a:effectLst>
                <a:outerShdw blurRad="38100" dist="38100" dir="2700000" algn="tl">
                  <a:srgbClr val="000000">
                    <a:alpha val="43137"/>
                  </a:srgbClr>
                </a:outerShdw>
              </a:effectLst>
            </a:endParaRPr>
          </a:p>
          <a:p>
            <a:pPr>
              <a:spcBef>
                <a:spcPts val="0"/>
              </a:spcBef>
              <a:spcAft>
                <a:spcPts val="1200"/>
              </a:spcAft>
              <a:buClr>
                <a:srgbClr val="006600"/>
              </a:buClr>
              <a:buSzPct val="80000"/>
              <a:buFont typeface="Wingdings" panose="05000000000000000000" pitchFamily="2" charset="2"/>
              <a:buChar char="v"/>
            </a:pPr>
            <a:r>
              <a:rPr lang="en-US" dirty="0">
                <a:solidFill>
                  <a:schemeClr val="bg1"/>
                </a:solidFill>
              </a:rPr>
              <a:t>Each of </a:t>
            </a:r>
            <a:r>
              <a:rPr lang="en-US" b="1" dirty="0">
                <a:solidFill>
                  <a:srgbClr val="0000CC"/>
                </a:solidFill>
              </a:rPr>
              <a:t>Yahuah’s</a:t>
            </a:r>
            <a:r>
              <a:rPr lang="en-US" dirty="0">
                <a:solidFill>
                  <a:srgbClr val="0000CC"/>
                </a:solidFill>
              </a:rPr>
              <a:t> </a:t>
            </a:r>
            <a:r>
              <a:rPr lang="en-US" dirty="0">
                <a:solidFill>
                  <a:schemeClr val="bg1"/>
                </a:solidFill>
              </a:rPr>
              <a:t>months have 30 cycles, </a:t>
            </a:r>
          </a:p>
          <a:p>
            <a:pPr>
              <a:spcBef>
                <a:spcPts val="0"/>
              </a:spcBef>
              <a:spcAft>
                <a:spcPts val="1200"/>
              </a:spcAft>
              <a:buClr>
                <a:srgbClr val="006600"/>
              </a:buClr>
              <a:buSzPct val="80000"/>
              <a:buFont typeface="Wingdings" panose="05000000000000000000" pitchFamily="2" charset="2"/>
              <a:buChar char="v"/>
            </a:pPr>
            <a:r>
              <a:rPr lang="en-US" dirty="0">
                <a:solidFill>
                  <a:schemeClr val="bg1"/>
                </a:solidFill>
              </a:rPr>
              <a:t>There are 12 months (no more and no less) within </a:t>
            </a:r>
            <a:r>
              <a:rPr lang="en-US" b="1" dirty="0">
                <a:solidFill>
                  <a:srgbClr val="0000CC"/>
                </a:solidFill>
              </a:rPr>
              <a:t>Yahuah’s</a:t>
            </a:r>
            <a:r>
              <a:rPr lang="en-US" dirty="0">
                <a:solidFill>
                  <a:srgbClr val="0000CC"/>
                </a:solidFill>
              </a:rPr>
              <a:t> </a:t>
            </a:r>
            <a:r>
              <a:rPr lang="en-US" dirty="0">
                <a:solidFill>
                  <a:schemeClr val="bg1"/>
                </a:solidFill>
              </a:rPr>
              <a:t>year,</a:t>
            </a:r>
          </a:p>
          <a:p>
            <a:pPr>
              <a:spcBef>
                <a:spcPts val="0"/>
              </a:spcBef>
              <a:spcAft>
                <a:spcPts val="1200"/>
              </a:spcAft>
              <a:buClr>
                <a:srgbClr val="006600"/>
              </a:buClr>
              <a:buSzPct val="80000"/>
              <a:buFont typeface="Wingdings" panose="05000000000000000000" pitchFamily="2" charset="2"/>
              <a:buChar char="v"/>
            </a:pPr>
            <a:r>
              <a:rPr lang="en-US" dirty="0">
                <a:solidFill>
                  <a:schemeClr val="bg1"/>
                </a:solidFill>
              </a:rPr>
              <a:t>Leviticus 23 clearly designates on which months, and which days of the month, the Annual Feasts occur.</a:t>
            </a:r>
          </a:p>
        </p:txBody>
      </p:sp>
      <p:sp>
        <p:nvSpPr>
          <p:cNvPr id="2" name="Slide Number Placeholder 1"/>
          <p:cNvSpPr>
            <a:spLocks noGrp="1"/>
          </p:cNvSpPr>
          <p:nvPr>
            <p:ph type="sldNum" sz="quarter" idx="12"/>
          </p:nvPr>
        </p:nvSpPr>
        <p:spPr>
          <a:xfrm>
            <a:off x="8131642" y="6275166"/>
            <a:ext cx="762000" cy="365125"/>
          </a:xfrm>
        </p:spPr>
        <p:txBody>
          <a:bodyPr/>
          <a:lstStyle/>
          <a:p>
            <a:fld id="{9A7ECC3E-4170-412F-8B33-8063B7BB8A4D}" type="slidenum">
              <a:rPr lang="en-US" b="1" smtClean="0">
                <a:solidFill>
                  <a:schemeClr val="bg1"/>
                </a:solidFill>
              </a:rPr>
              <a:t>64</a:t>
            </a:fld>
            <a:endParaRPr lang="en-US" b="1" dirty="0">
              <a:solidFill>
                <a:schemeClr val="bg1"/>
              </a:solidFill>
            </a:endParaRPr>
          </a:p>
        </p:txBody>
      </p:sp>
      <p:sp>
        <p:nvSpPr>
          <p:cNvPr id="7" name="Title 1"/>
          <p:cNvSpPr txBox="1">
            <a:spLocks/>
          </p:cNvSpPr>
          <p:nvPr/>
        </p:nvSpPr>
        <p:spPr>
          <a:xfrm>
            <a:off x="1807064" y="76196"/>
            <a:ext cx="5388429" cy="838200"/>
          </a:xfrm>
          <a:prstGeom prst="rect">
            <a:avLst/>
          </a:prstGeom>
          <a:solidFill>
            <a:srgbClr val="0000CC"/>
          </a:solidFill>
          <a:ln w="57150">
            <a:solidFill>
              <a:schemeClr val="tx1"/>
            </a:solidFill>
          </a:ln>
          <a:scene3d>
            <a:camera prst="orthographicFront"/>
            <a:lightRig rig="soft" dir="t">
              <a:rot lat="0" lon="0" rev="17220000"/>
            </a:lightRig>
          </a:scene3d>
          <a:sp3d>
            <a:bevelT prst="angle"/>
          </a:sp3d>
        </p:spPr>
        <p:txBody>
          <a:bodyPr anchor="ctr">
            <a:norm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n-US">
                <a:solidFill>
                  <a:schemeClr val="tx1">
                    <a:lumMod val="85000"/>
                  </a:schemeClr>
                </a:solidFill>
              </a:rPr>
              <a:t>Part 1 Review</a:t>
            </a:r>
            <a:endParaRPr lang="en-US" dirty="0">
              <a:solidFill>
                <a:schemeClr val="tx1">
                  <a:lumMod val="85000"/>
                </a:schemeClr>
              </a:solidFill>
            </a:endParaRPr>
          </a:p>
        </p:txBody>
      </p:sp>
    </p:spTree>
    <p:extLst>
      <p:ext uri="{BB962C8B-B14F-4D97-AF65-F5344CB8AC3E}">
        <p14:creationId xmlns:p14="http://schemas.microsoft.com/office/powerpoint/2010/main" val="82534426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16"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 calcmode="lin" valueType="num">
                                      <p:cBhvr>
                                        <p:cTn id="22"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3"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24"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25" dur="10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circle(in)">
                                      <p:cBhvr>
                                        <p:cTn id="30" dur="20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additive="base">
                                        <p:cTn id="3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5">
                                            <p:txEl>
                                              <p:pRg st="6" end="6"/>
                                            </p:txEl>
                                          </p:spTgt>
                                        </p:tgtEl>
                                        <p:attrNameLst>
                                          <p:attrName>style.visibility</p:attrName>
                                        </p:attrNameLst>
                                      </p:cBhvr>
                                      <p:to>
                                        <p:strVal val="visible"/>
                                      </p:to>
                                    </p:set>
                                    <p:animEffect transition="in" filter="wipe(down)">
                                      <p:cBhvr>
                                        <p:cTn id="41" dur="580">
                                          <p:stCondLst>
                                            <p:cond delay="0"/>
                                          </p:stCondLst>
                                        </p:cTn>
                                        <p:tgtEl>
                                          <p:spTgt spid="5">
                                            <p:txEl>
                                              <p:pRg st="6" end="6"/>
                                            </p:txEl>
                                          </p:spTgt>
                                        </p:tgtEl>
                                      </p:cBhvr>
                                    </p:animEffect>
                                    <p:anim calcmode="lin" valueType="num">
                                      <p:cBhvr>
                                        <p:cTn id="42" dur="1822" tmFilter="0,0; 0.14,0.36; 0.43,0.73; 0.71,0.91; 1.0,1.0">
                                          <p:stCondLst>
                                            <p:cond delay="0"/>
                                          </p:stCondLst>
                                        </p:cTn>
                                        <p:tgtEl>
                                          <p:spTgt spid="5">
                                            <p:txEl>
                                              <p:pRg st="6" end="6"/>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
                                            <p:txEl>
                                              <p:pRg st="6" end="6"/>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
                                            <p:txEl>
                                              <p:pRg st="6" end="6"/>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
                                            <p:txEl>
                                              <p:pRg st="6" end="6"/>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
                                            <p:txEl>
                                              <p:pRg st="6" end="6"/>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5">
                                            <p:txEl>
                                              <p:pRg st="6" end="6"/>
                                            </p:txEl>
                                          </p:spTgt>
                                        </p:tgtEl>
                                      </p:cBhvr>
                                      <p:to x="100000" y="60000"/>
                                    </p:animScale>
                                    <p:animScale>
                                      <p:cBhvr>
                                        <p:cTn id="48" dur="166" decel="50000">
                                          <p:stCondLst>
                                            <p:cond delay="676"/>
                                          </p:stCondLst>
                                        </p:cTn>
                                        <p:tgtEl>
                                          <p:spTgt spid="5">
                                            <p:txEl>
                                              <p:pRg st="6" end="6"/>
                                            </p:txEl>
                                          </p:spTgt>
                                        </p:tgtEl>
                                      </p:cBhvr>
                                      <p:to x="100000" y="100000"/>
                                    </p:animScale>
                                    <p:animScale>
                                      <p:cBhvr>
                                        <p:cTn id="49" dur="26">
                                          <p:stCondLst>
                                            <p:cond delay="1312"/>
                                          </p:stCondLst>
                                        </p:cTn>
                                        <p:tgtEl>
                                          <p:spTgt spid="5">
                                            <p:txEl>
                                              <p:pRg st="6" end="6"/>
                                            </p:txEl>
                                          </p:spTgt>
                                        </p:tgtEl>
                                      </p:cBhvr>
                                      <p:to x="100000" y="80000"/>
                                    </p:animScale>
                                    <p:animScale>
                                      <p:cBhvr>
                                        <p:cTn id="50" dur="166" decel="50000">
                                          <p:stCondLst>
                                            <p:cond delay="1338"/>
                                          </p:stCondLst>
                                        </p:cTn>
                                        <p:tgtEl>
                                          <p:spTgt spid="5">
                                            <p:txEl>
                                              <p:pRg st="6" end="6"/>
                                            </p:txEl>
                                          </p:spTgt>
                                        </p:tgtEl>
                                      </p:cBhvr>
                                      <p:to x="100000" y="100000"/>
                                    </p:animScale>
                                    <p:animScale>
                                      <p:cBhvr>
                                        <p:cTn id="51" dur="26">
                                          <p:stCondLst>
                                            <p:cond delay="1642"/>
                                          </p:stCondLst>
                                        </p:cTn>
                                        <p:tgtEl>
                                          <p:spTgt spid="5">
                                            <p:txEl>
                                              <p:pRg st="6" end="6"/>
                                            </p:txEl>
                                          </p:spTgt>
                                        </p:tgtEl>
                                      </p:cBhvr>
                                      <p:to x="100000" y="90000"/>
                                    </p:animScale>
                                    <p:animScale>
                                      <p:cBhvr>
                                        <p:cTn id="52" dur="166" decel="50000">
                                          <p:stCondLst>
                                            <p:cond delay="1668"/>
                                          </p:stCondLst>
                                        </p:cTn>
                                        <p:tgtEl>
                                          <p:spTgt spid="5">
                                            <p:txEl>
                                              <p:pRg st="6" end="6"/>
                                            </p:txEl>
                                          </p:spTgt>
                                        </p:tgtEl>
                                      </p:cBhvr>
                                      <p:to x="100000" y="100000"/>
                                    </p:animScale>
                                    <p:animScale>
                                      <p:cBhvr>
                                        <p:cTn id="53" dur="26">
                                          <p:stCondLst>
                                            <p:cond delay="1808"/>
                                          </p:stCondLst>
                                        </p:cTn>
                                        <p:tgtEl>
                                          <p:spTgt spid="5">
                                            <p:txEl>
                                              <p:pRg st="6" end="6"/>
                                            </p:txEl>
                                          </p:spTgt>
                                        </p:tgtEl>
                                      </p:cBhvr>
                                      <p:to x="100000" y="95000"/>
                                    </p:animScale>
                                    <p:animScale>
                                      <p:cBhvr>
                                        <p:cTn id="54" dur="166" decel="50000">
                                          <p:stCondLst>
                                            <p:cond delay="1834"/>
                                          </p:stCondLst>
                                        </p:cTn>
                                        <p:tgtEl>
                                          <p:spTgt spid="5">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Subtitle 3"/>
          <p:cNvSpPr txBox="1">
            <a:spLocks/>
          </p:cNvSpPr>
          <p:nvPr/>
        </p:nvSpPr>
        <p:spPr>
          <a:xfrm>
            <a:off x="277318" y="1394622"/>
            <a:ext cx="8589364" cy="5289208"/>
          </a:xfrm>
          <a:prstGeom prst="rect">
            <a:avLst/>
          </a:prstGeom>
          <a:solidFill>
            <a:schemeClr val="tx1">
              <a:lumMod val="85000"/>
            </a:schemeClr>
          </a:solidFill>
          <a:ln w="57150">
            <a:solidFill>
              <a:srgbClr val="0000CC"/>
            </a:solidFill>
          </a:ln>
          <a:scene3d>
            <a:camera prst="orthographicFront"/>
            <a:lightRig rig="threePt" dir="t"/>
          </a:scene3d>
          <a:sp3d>
            <a:bevelT w="114300" prst="artDeco"/>
          </a:sp3d>
        </p:spPr>
        <p:txBody>
          <a:bodyPr lIns="182880" tIns="182880" rIns="182880">
            <a:normAutofit fontScale="92500" lnSpcReduction="20000"/>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7160" indent="0">
              <a:spcBef>
                <a:spcPts val="0"/>
              </a:spcBef>
              <a:spcAft>
                <a:spcPts val="1800"/>
              </a:spcAft>
              <a:buClr>
                <a:schemeClr val="accent3">
                  <a:lumMod val="50000"/>
                </a:schemeClr>
              </a:buClr>
              <a:buSzPct val="75000"/>
              <a:buNone/>
            </a:pPr>
            <a:r>
              <a:rPr lang="en-US" sz="2400" dirty="0">
                <a:solidFill>
                  <a:schemeClr val="bg1"/>
                </a:solidFill>
              </a:rPr>
              <a:t>There is not adequate time within this study series to go into more detail concerning </a:t>
            </a:r>
            <a:r>
              <a:rPr lang="en-US" sz="2400" b="1" dirty="0">
                <a:solidFill>
                  <a:srgbClr val="0000CC"/>
                </a:solidFill>
                <a:effectLst>
                  <a:outerShdw blurRad="38100" dist="38100" dir="2700000" algn="tl">
                    <a:srgbClr val="000000">
                      <a:alpha val="43137"/>
                    </a:srgbClr>
                  </a:outerShdw>
                </a:effectLst>
              </a:rPr>
              <a:t>Yahuah’s</a:t>
            </a:r>
            <a:r>
              <a:rPr lang="en-US" sz="2400" dirty="0">
                <a:solidFill>
                  <a:srgbClr val="0000CC"/>
                </a:solidFill>
                <a:effectLst>
                  <a:outerShdw blurRad="38100" dist="38100" dir="2700000" algn="tl">
                    <a:srgbClr val="000000">
                      <a:alpha val="43137"/>
                    </a:srgbClr>
                  </a:outerShdw>
                </a:effectLst>
              </a:rPr>
              <a:t> </a:t>
            </a:r>
            <a:r>
              <a:rPr lang="en-US" sz="2400" dirty="0">
                <a:solidFill>
                  <a:schemeClr val="bg1"/>
                </a:solidFill>
              </a:rPr>
              <a:t>Calendar and the balancing cycles.  However, there are many more presentations on all aspects of </a:t>
            </a:r>
            <a:r>
              <a:rPr lang="en-US" sz="2400" b="1" dirty="0">
                <a:solidFill>
                  <a:srgbClr val="0000CC"/>
                </a:solidFill>
                <a:effectLst>
                  <a:outerShdw blurRad="38100" dist="38100" dir="2700000" algn="tl">
                    <a:srgbClr val="000000">
                      <a:alpha val="43137"/>
                    </a:srgbClr>
                  </a:outerShdw>
                </a:effectLst>
              </a:rPr>
              <a:t>Yahuah’s</a:t>
            </a:r>
            <a:r>
              <a:rPr lang="en-US" sz="2400" dirty="0">
                <a:solidFill>
                  <a:srgbClr val="0000CC"/>
                </a:solidFill>
                <a:effectLst>
                  <a:outerShdw blurRad="38100" dist="38100" dir="2700000" algn="tl">
                    <a:srgbClr val="000000">
                      <a:alpha val="43137"/>
                    </a:srgbClr>
                  </a:outerShdw>
                </a:effectLst>
              </a:rPr>
              <a:t> </a:t>
            </a:r>
            <a:r>
              <a:rPr lang="en-US" sz="2400" dirty="0">
                <a:solidFill>
                  <a:schemeClr val="bg1"/>
                </a:solidFill>
              </a:rPr>
              <a:t>Calendar on the website:    					</a:t>
            </a:r>
            <a:r>
              <a:rPr lang="en-US" sz="2400" b="1" u="sng" dirty="0">
                <a:solidFill>
                  <a:srgbClr val="0000CC"/>
                </a:solidFill>
              </a:rPr>
              <a:t>studythecalendar.com</a:t>
            </a:r>
            <a:endParaRPr lang="en-US" sz="2400" b="1" dirty="0">
              <a:solidFill>
                <a:srgbClr val="0000CC"/>
              </a:solidFill>
            </a:endParaRPr>
          </a:p>
          <a:p>
            <a:pPr marL="137160" indent="0">
              <a:spcBef>
                <a:spcPts val="0"/>
              </a:spcBef>
              <a:spcAft>
                <a:spcPts val="1800"/>
              </a:spcAft>
              <a:buClr>
                <a:schemeClr val="accent3">
                  <a:lumMod val="50000"/>
                </a:schemeClr>
              </a:buClr>
              <a:buSzPct val="75000"/>
              <a:buNone/>
            </a:pPr>
            <a:r>
              <a:rPr lang="en-US" sz="2400" dirty="0">
                <a:solidFill>
                  <a:schemeClr val="bg1"/>
                </a:solidFill>
              </a:rPr>
              <a:t>You can calculate His </a:t>
            </a:r>
            <a:r>
              <a:rPr lang="en-US" sz="2400" b="1" dirty="0">
                <a:solidFill>
                  <a:srgbClr val="CC00CC"/>
                </a:solidFill>
              </a:rPr>
              <a:t>“set-apart, </a:t>
            </a:r>
            <a:r>
              <a:rPr lang="en-US" sz="2400" b="1" dirty="0">
                <a:solidFill>
                  <a:srgbClr val="FF3399"/>
                </a:solidFill>
              </a:rPr>
              <a:t>appointed times”</a:t>
            </a:r>
            <a:r>
              <a:rPr lang="en-US" sz="2400" b="1" dirty="0">
                <a:solidFill>
                  <a:schemeClr val="bg1"/>
                </a:solidFill>
              </a:rPr>
              <a:t> </a:t>
            </a:r>
            <a:r>
              <a:rPr lang="en-US" sz="2400" dirty="0">
                <a:solidFill>
                  <a:schemeClr val="bg1"/>
                </a:solidFill>
              </a:rPr>
              <a:t>for yourself.  Follow along with a recorded workshop done for the year 2021:</a:t>
            </a:r>
          </a:p>
          <a:p>
            <a:pPr marL="137160" indent="0">
              <a:spcBef>
                <a:spcPts val="0"/>
              </a:spcBef>
              <a:spcAft>
                <a:spcPts val="1800"/>
              </a:spcAft>
              <a:buClr>
                <a:schemeClr val="accent3">
                  <a:lumMod val="50000"/>
                </a:schemeClr>
              </a:buClr>
              <a:buSzPct val="75000"/>
              <a:buNone/>
            </a:pPr>
            <a:r>
              <a:rPr lang="en-CA" sz="2200" b="1" u="sng" dirty="0">
                <a:solidFill>
                  <a:srgbClr val="0000FF"/>
                </a:solidFill>
                <a:effectLst/>
                <a:latin typeface="Calibri" panose="020F0502020204030204" pitchFamily="34" charset="0"/>
                <a:ea typeface="Calibri" panose="020F0502020204030204" pitchFamily="34" charset="0"/>
                <a:hlinkClick r:id="rId3"/>
              </a:rPr>
              <a:t>https://studythecalendar.com/2021-calendar-workshop-3-0/</a:t>
            </a:r>
            <a:endParaRPr lang="en-CA" sz="2200" b="1" u="sng" dirty="0">
              <a:solidFill>
                <a:srgbClr val="0000FF"/>
              </a:solidFill>
              <a:effectLst/>
              <a:latin typeface="Calibri" panose="020F0502020204030204" pitchFamily="34" charset="0"/>
              <a:ea typeface="Calibri" panose="020F0502020204030204" pitchFamily="34" charset="0"/>
            </a:endParaRPr>
          </a:p>
          <a:p>
            <a:pPr marL="137160" indent="0">
              <a:spcBef>
                <a:spcPts val="0"/>
              </a:spcBef>
              <a:spcAft>
                <a:spcPts val="1800"/>
              </a:spcAft>
              <a:buClr>
                <a:schemeClr val="accent3">
                  <a:lumMod val="50000"/>
                </a:schemeClr>
              </a:buClr>
              <a:buSzPct val="75000"/>
              <a:buNone/>
            </a:pPr>
            <a:r>
              <a:rPr lang="en-US" sz="2200" dirty="0">
                <a:solidFill>
                  <a:srgbClr val="0000CC"/>
                </a:solidFill>
              </a:rPr>
              <a:t>…and from that page of the website, scroll down to find a PRINTABLE CALENDAR TEMPLATE to count out and mark for yourself.</a:t>
            </a:r>
          </a:p>
          <a:p>
            <a:pPr marL="137160" indent="0">
              <a:spcBef>
                <a:spcPts val="0"/>
              </a:spcBef>
              <a:spcAft>
                <a:spcPts val="1800"/>
              </a:spcAft>
              <a:buClr>
                <a:schemeClr val="accent3">
                  <a:lumMod val="50000"/>
                </a:schemeClr>
              </a:buClr>
              <a:buSzPct val="75000"/>
              <a:buNone/>
            </a:pPr>
            <a:r>
              <a:rPr lang="en-US" sz="2200" b="1" dirty="0">
                <a:solidFill>
                  <a:srgbClr val="006600"/>
                </a:solidFill>
              </a:rPr>
              <a:t>Learn more about starting the year after the Equinox (Tequfah):</a:t>
            </a:r>
          </a:p>
          <a:p>
            <a:pPr marL="137160" indent="0">
              <a:spcBef>
                <a:spcPts val="0"/>
              </a:spcBef>
              <a:spcAft>
                <a:spcPts val="1800"/>
              </a:spcAft>
              <a:buClr>
                <a:schemeClr val="accent3">
                  <a:lumMod val="50000"/>
                </a:schemeClr>
              </a:buClr>
              <a:buSzPct val="75000"/>
              <a:buNone/>
            </a:pPr>
            <a:r>
              <a:rPr lang="en-US" sz="2200" dirty="0">
                <a:solidFill>
                  <a:srgbClr val="006600"/>
                </a:solidFill>
              </a:rPr>
              <a:t> </a:t>
            </a:r>
            <a:r>
              <a:rPr lang="en-US" sz="2400" b="1" i="1" dirty="0">
                <a:solidFill>
                  <a:srgbClr val="006600"/>
                </a:solidFill>
              </a:rPr>
              <a:t>The </a:t>
            </a:r>
            <a:r>
              <a:rPr lang="en-US" sz="2400" b="1" i="1" dirty="0" err="1">
                <a:solidFill>
                  <a:srgbClr val="006600"/>
                </a:solidFill>
              </a:rPr>
              <a:t>Tequfah</a:t>
            </a:r>
            <a:r>
              <a:rPr lang="en-US" sz="2400" b="1" i="1" dirty="0">
                <a:solidFill>
                  <a:srgbClr val="006600"/>
                </a:solidFill>
              </a:rPr>
              <a:t> Unveiled</a:t>
            </a:r>
          </a:p>
          <a:p>
            <a:pPr marL="137160" indent="0">
              <a:spcBef>
                <a:spcPts val="0"/>
              </a:spcBef>
              <a:spcAft>
                <a:spcPts val="1800"/>
              </a:spcAft>
              <a:buClr>
                <a:schemeClr val="accent3">
                  <a:lumMod val="50000"/>
                </a:schemeClr>
              </a:buClr>
              <a:buSzPct val="75000"/>
              <a:buNone/>
            </a:pPr>
            <a:r>
              <a:rPr lang="en-US" sz="2400" b="1" i="1" dirty="0">
                <a:solidFill>
                  <a:srgbClr val="006600"/>
                </a:solidFill>
              </a:rPr>
              <a:t> </a:t>
            </a:r>
            <a:r>
              <a:rPr lang="en-US" sz="2200" b="1" u="sng" dirty="0">
                <a:solidFill>
                  <a:srgbClr val="006600"/>
                </a:solidFill>
              </a:rPr>
              <a:t>https://studythecalendar.com/the-tequfah-unveiled/ </a:t>
            </a:r>
          </a:p>
        </p:txBody>
      </p:sp>
      <p:sp>
        <p:nvSpPr>
          <p:cNvPr id="2" name="Slide Number Placeholder 1"/>
          <p:cNvSpPr>
            <a:spLocks noGrp="1"/>
          </p:cNvSpPr>
          <p:nvPr>
            <p:ph type="sldNum" sz="quarter" idx="12"/>
          </p:nvPr>
        </p:nvSpPr>
        <p:spPr>
          <a:xfrm>
            <a:off x="7826834" y="5905041"/>
            <a:ext cx="762000" cy="365125"/>
          </a:xfrm>
        </p:spPr>
        <p:txBody>
          <a:bodyPr/>
          <a:lstStyle/>
          <a:p>
            <a:fld id="{9A7ECC3E-4170-412F-8B33-8063B7BB8A4D}" type="slidenum">
              <a:rPr lang="en-US" b="1" smtClean="0">
                <a:solidFill>
                  <a:schemeClr val="bg1"/>
                </a:solidFill>
              </a:rPr>
              <a:t>65</a:t>
            </a:fld>
            <a:endParaRPr lang="en-US" b="1" dirty="0">
              <a:solidFill>
                <a:schemeClr val="bg1"/>
              </a:solidFill>
            </a:endParaRPr>
          </a:p>
        </p:txBody>
      </p:sp>
      <p:sp>
        <p:nvSpPr>
          <p:cNvPr id="7" name="Title 1"/>
          <p:cNvSpPr txBox="1">
            <a:spLocks/>
          </p:cNvSpPr>
          <p:nvPr/>
        </p:nvSpPr>
        <p:spPr>
          <a:xfrm>
            <a:off x="1807064" y="174170"/>
            <a:ext cx="5388429" cy="838200"/>
          </a:xfrm>
          <a:prstGeom prst="rect">
            <a:avLst/>
          </a:prstGeom>
          <a:solidFill>
            <a:srgbClr val="0000CC"/>
          </a:solidFill>
          <a:ln w="57150">
            <a:solidFill>
              <a:schemeClr val="tx1"/>
            </a:solidFill>
          </a:ln>
          <a:scene3d>
            <a:camera prst="orthographicFront"/>
            <a:lightRig rig="soft" dir="t">
              <a:rot lat="0" lon="0" rev="17220000"/>
            </a:lightRig>
          </a:scene3d>
          <a:sp3d>
            <a:bevelT prst="angle"/>
          </a:sp3d>
        </p:spPr>
        <p:txBody>
          <a:bodyPr anchor="ctr">
            <a:norm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n-US" dirty="0">
                <a:solidFill>
                  <a:schemeClr val="tx1">
                    <a:lumMod val="85000"/>
                  </a:schemeClr>
                </a:solidFill>
              </a:rPr>
              <a:t>Part 1 Review</a:t>
            </a:r>
          </a:p>
        </p:txBody>
      </p:sp>
    </p:spTree>
    <p:extLst>
      <p:ext uri="{BB962C8B-B14F-4D97-AF65-F5344CB8AC3E}">
        <p14:creationId xmlns:p14="http://schemas.microsoft.com/office/powerpoint/2010/main" val="335987099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20494" y="1926790"/>
            <a:ext cx="7870371" cy="3853544"/>
          </a:xfrm>
          <a:solidFill>
            <a:schemeClr val="accent3">
              <a:lumMod val="20000"/>
              <a:lumOff val="80000"/>
            </a:schemeClr>
          </a:solidFill>
          <a:ln w="57150">
            <a:solidFill>
              <a:srgbClr val="006600"/>
            </a:solidFill>
          </a:ln>
          <a:scene3d>
            <a:camera prst="orthographicFront"/>
            <a:lightRig rig="threePt" dir="t"/>
          </a:scene3d>
          <a:sp3d>
            <a:bevelT w="114300" prst="artDeco"/>
          </a:sp3d>
        </p:spPr>
        <p:txBody>
          <a:bodyPr lIns="182880" tIns="182880">
            <a:normAutofit/>
          </a:bodyPr>
          <a:lstStyle/>
          <a:p>
            <a:pPr lvl="1" indent="-457200" algn="l">
              <a:spcBef>
                <a:spcPts val="0"/>
              </a:spcBef>
              <a:spcAft>
                <a:spcPts val="1800"/>
              </a:spcAft>
              <a:buClr>
                <a:srgbClr val="0000CC"/>
              </a:buClr>
              <a:buSzPct val="100000"/>
              <a:buFont typeface="Wingdings" panose="05000000000000000000" pitchFamily="2" charset="2"/>
              <a:buChar char="Ø"/>
            </a:pPr>
            <a:r>
              <a:rPr lang="en-US" sz="2800" dirty="0">
                <a:solidFill>
                  <a:schemeClr val="bg1"/>
                </a:solidFill>
              </a:rPr>
              <a:t>The </a:t>
            </a:r>
            <a:r>
              <a:rPr lang="en-US" sz="2800" b="1" dirty="0">
                <a:solidFill>
                  <a:srgbClr val="9900CC"/>
                </a:solidFill>
                <a:effectLst>
                  <a:outerShdw blurRad="38100" dist="38100" dir="2700000" algn="tl">
                    <a:srgbClr val="000000">
                      <a:alpha val="43137"/>
                    </a:srgbClr>
                  </a:outerShdw>
                </a:effectLst>
              </a:rPr>
              <a:t>Ordinances, </a:t>
            </a:r>
            <a:r>
              <a:rPr lang="en-US" sz="2800" b="1" dirty="0">
                <a:solidFill>
                  <a:srgbClr val="C00000"/>
                </a:solidFill>
                <a:effectLst>
                  <a:outerShdw blurRad="38100" dist="38100" dir="2700000" algn="tl">
                    <a:srgbClr val="000000">
                      <a:alpha val="43137"/>
                    </a:srgbClr>
                  </a:outerShdw>
                </a:effectLst>
              </a:rPr>
              <a:t>Oblations, </a:t>
            </a:r>
            <a:r>
              <a:rPr lang="en-US" sz="2800" b="1" dirty="0">
                <a:solidFill>
                  <a:srgbClr val="0070C0"/>
                </a:solidFill>
                <a:effectLst>
                  <a:outerShdw blurRad="38100" dist="38100" dir="2700000" algn="tl">
                    <a:srgbClr val="000000">
                      <a:alpha val="43137"/>
                    </a:srgbClr>
                  </a:outerShdw>
                </a:effectLst>
              </a:rPr>
              <a:t>Offerings, </a:t>
            </a:r>
            <a:r>
              <a:rPr lang="en-US" sz="2800" dirty="0">
                <a:solidFill>
                  <a:schemeClr val="bg1"/>
                </a:solidFill>
              </a:rPr>
              <a:t>and </a:t>
            </a:r>
            <a:r>
              <a:rPr lang="en-US" sz="2800" b="1" dirty="0">
                <a:solidFill>
                  <a:srgbClr val="FF0000"/>
                </a:solidFill>
                <a:effectLst>
                  <a:outerShdw blurRad="38100" dist="38100" dir="2700000" algn="tl">
                    <a:srgbClr val="000000">
                      <a:alpha val="43137"/>
                    </a:srgbClr>
                  </a:outerShdw>
                </a:effectLst>
              </a:rPr>
              <a:t>Ceremonial Laws </a:t>
            </a:r>
            <a:r>
              <a:rPr lang="en-US" sz="2800" dirty="0">
                <a:solidFill>
                  <a:schemeClr val="bg1"/>
                </a:solidFill>
              </a:rPr>
              <a:t>relating to the </a:t>
            </a:r>
            <a:r>
              <a:rPr lang="en-US" sz="2800" b="1" dirty="0">
                <a:solidFill>
                  <a:srgbClr val="009900"/>
                </a:solidFill>
                <a:effectLst>
                  <a:outerShdw blurRad="38100" dist="38100" dir="2700000" algn="tl">
                    <a:srgbClr val="000000">
                      <a:alpha val="43137"/>
                    </a:srgbClr>
                  </a:outerShdw>
                </a:effectLst>
              </a:rPr>
              <a:t>Sacrifices</a:t>
            </a:r>
            <a:r>
              <a:rPr lang="en-US" sz="2800" dirty="0">
                <a:solidFill>
                  <a:schemeClr val="bg1"/>
                </a:solidFill>
                <a:effectLst>
                  <a:outerShdw blurRad="38100" dist="38100" dir="2700000" algn="tl">
                    <a:srgbClr val="000000">
                      <a:alpha val="43137"/>
                    </a:srgbClr>
                  </a:outerShdw>
                </a:effectLst>
              </a:rPr>
              <a:t> </a:t>
            </a:r>
            <a:r>
              <a:rPr lang="en-US" sz="2800" dirty="0">
                <a:solidFill>
                  <a:schemeClr val="bg1"/>
                </a:solidFill>
              </a:rPr>
              <a:t>and temple services were the only things </a:t>
            </a:r>
            <a:r>
              <a:rPr lang="en-US" sz="2800" b="1" dirty="0">
                <a:solidFill>
                  <a:schemeClr val="accent6">
                    <a:lumMod val="75000"/>
                  </a:schemeClr>
                </a:solidFill>
                <a:effectLst>
                  <a:outerShdw blurRad="38100" dist="38100" dir="2700000" algn="tl">
                    <a:srgbClr val="000000">
                      <a:alpha val="43137"/>
                    </a:srgbClr>
                  </a:outerShdw>
                </a:effectLst>
              </a:rPr>
              <a:t>“nailed to the cross,” </a:t>
            </a:r>
            <a:r>
              <a:rPr lang="en-US" sz="2800" dirty="0">
                <a:solidFill>
                  <a:schemeClr val="bg1"/>
                </a:solidFill>
              </a:rPr>
              <a:t>along with </a:t>
            </a:r>
            <a:r>
              <a:rPr lang="en-US" sz="2800" b="1" dirty="0">
                <a:solidFill>
                  <a:srgbClr val="0000CC"/>
                </a:solidFill>
                <a:effectLst>
                  <a:outerShdw blurRad="38100" dist="38100" dir="2700000" algn="tl">
                    <a:srgbClr val="000000">
                      <a:alpha val="43137"/>
                    </a:srgbClr>
                  </a:outerShdw>
                </a:effectLst>
              </a:rPr>
              <a:t>Yahusha.</a:t>
            </a:r>
            <a:r>
              <a:rPr lang="en-US" sz="2800" b="1" dirty="0">
                <a:solidFill>
                  <a:schemeClr val="bg1"/>
                </a:solidFill>
                <a:effectLst>
                  <a:outerShdw blurRad="38100" dist="38100" dir="2700000" algn="tl">
                    <a:srgbClr val="000000">
                      <a:alpha val="43137"/>
                    </a:srgbClr>
                  </a:outerShdw>
                </a:effectLst>
              </a:rPr>
              <a:t> </a:t>
            </a:r>
          </a:p>
          <a:p>
            <a:pPr marL="457200" indent="-457200" algn="l">
              <a:spcBef>
                <a:spcPts val="0"/>
              </a:spcBef>
              <a:spcAft>
                <a:spcPts val="1800"/>
              </a:spcAft>
              <a:buClr>
                <a:srgbClr val="0000CC"/>
              </a:buClr>
              <a:buSzPct val="100000"/>
              <a:buFont typeface="Wingdings" panose="05000000000000000000" pitchFamily="2" charset="2"/>
              <a:buChar char="Ø"/>
            </a:pPr>
            <a:r>
              <a:rPr lang="en-US" dirty="0">
                <a:solidFill>
                  <a:schemeClr val="bg1"/>
                </a:solidFill>
              </a:rPr>
              <a:t>None of the </a:t>
            </a:r>
            <a:r>
              <a:rPr lang="en-US" b="1" dirty="0">
                <a:solidFill>
                  <a:srgbClr val="C00000"/>
                </a:solidFill>
                <a:effectLst>
                  <a:outerShdw blurRad="38100" dist="38100" dir="2700000" algn="tl">
                    <a:srgbClr val="000000">
                      <a:alpha val="43137"/>
                    </a:srgbClr>
                  </a:outerShdw>
                </a:effectLst>
              </a:rPr>
              <a:t>feasts</a:t>
            </a:r>
            <a:r>
              <a:rPr lang="en-US" dirty="0">
                <a:solidFill>
                  <a:srgbClr val="C00000"/>
                </a:solidFill>
                <a:effectLst>
                  <a:outerShdw blurRad="38100" dist="38100" dir="2700000" algn="tl">
                    <a:srgbClr val="000000">
                      <a:alpha val="43137"/>
                    </a:srgbClr>
                  </a:outerShdw>
                </a:effectLst>
              </a:rPr>
              <a:t> </a:t>
            </a:r>
            <a:r>
              <a:rPr lang="en-US" dirty="0">
                <a:solidFill>
                  <a:schemeClr val="bg1"/>
                </a:solidFill>
              </a:rPr>
              <a:t>were completely </a:t>
            </a:r>
            <a:r>
              <a:rPr lang="en-US" b="1" dirty="0">
                <a:solidFill>
                  <a:srgbClr val="009900"/>
                </a:solidFill>
                <a:effectLst>
                  <a:outerShdw blurRad="38100" dist="38100" dir="2700000" algn="tl">
                    <a:srgbClr val="000000">
                      <a:alpha val="43137"/>
                    </a:srgbClr>
                  </a:outerShdw>
                </a:effectLst>
              </a:rPr>
              <a:t>“fulfilled” </a:t>
            </a:r>
            <a:r>
              <a:rPr lang="en-US" dirty="0">
                <a:solidFill>
                  <a:schemeClr val="bg1"/>
                </a:solidFill>
              </a:rPr>
              <a:t>at the cross – </a:t>
            </a:r>
            <a:r>
              <a:rPr lang="en-US" b="1" dirty="0">
                <a:solidFill>
                  <a:srgbClr val="006600"/>
                </a:solidFill>
                <a:effectLst>
                  <a:outerShdw blurRad="38100" dist="38100" dir="2700000" algn="tl">
                    <a:srgbClr val="000000">
                      <a:alpha val="43137"/>
                    </a:srgbClr>
                  </a:outerShdw>
                </a:effectLst>
              </a:rPr>
              <a:t>Passover</a:t>
            </a:r>
            <a:r>
              <a:rPr lang="en-US" dirty="0">
                <a:solidFill>
                  <a:srgbClr val="006600"/>
                </a:solidFill>
                <a:effectLst>
                  <a:outerShdw blurRad="38100" dist="38100" dir="2700000" algn="tl">
                    <a:srgbClr val="000000">
                      <a:alpha val="43137"/>
                    </a:srgbClr>
                  </a:outerShdw>
                </a:effectLst>
              </a:rPr>
              <a:t> </a:t>
            </a:r>
            <a:r>
              <a:rPr lang="en-US" dirty="0">
                <a:solidFill>
                  <a:schemeClr val="bg1"/>
                </a:solidFill>
              </a:rPr>
              <a:t>was only partially fulfilled</a:t>
            </a:r>
            <a:r>
              <a:rPr lang="en-US" b="1" dirty="0">
                <a:solidFill>
                  <a:schemeClr val="bg1"/>
                </a:solidFill>
                <a:effectLst>
                  <a:outerShdw blurRad="38100" dist="38100" dir="2700000" algn="tl">
                    <a:srgbClr val="000000">
                      <a:alpha val="43137"/>
                    </a:srgbClr>
                  </a:outerShdw>
                </a:effectLst>
              </a:rPr>
              <a:t>.</a:t>
            </a:r>
          </a:p>
        </p:txBody>
      </p:sp>
      <p:sp>
        <p:nvSpPr>
          <p:cNvPr id="4" name="Slide Number Placeholder 3"/>
          <p:cNvSpPr>
            <a:spLocks noGrp="1"/>
          </p:cNvSpPr>
          <p:nvPr>
            <p:ph type="sldNum" sz="quarter" idx="12"/>
          </p:nvPr>
        </p:nvSpPr>
        <p:spPr>
          <a:xfrm>
            <a:off x="8229598" y="6368142"/>
            <a:ext cx="762000" cy="365125"/>
          </a:xfrm>
        </p:spPr>
        <p:txBody>
          <a:bodyPr/>
          <a:lstStyle/>
          <a:p>
            <a:fld id="{9A7ECC3E-4170-412F-8B33-8063B7BB8A4D}" type="slidenum">
              <a:rPr lang="en-US" smtClean="0">
                <a:solidFill>
                  <a:schemeClr val="bg1"/>
                </a:solidFill>
              </a:rPr>
              <a:t>66</a:t>
            </a:fld>
            <a:endParaRPr lang="en-US" dirty="0">
              <a:solidFill>
                <a:schemeClr val="bg1"/>
              </a:solidFill>
            </a:endParaRPr>
          </a:p>
        </p:txBody>
      </p:sp>
      <p:sp>
        <p:nvSpPr>
          <p:cNvPr id="5" name="Title 1"/>
          <p:cNvSpPr>
            <a:spLocks noGrp="1"/>
          </p:cNvSpPr>
          <p:nvPr>
            <p:ph type="ctrTitle"/>
          </p:nvPr>
        </p:nvSpPr>
        <p:spPr>
          <a:xfrm>
            <a:off x="1872332" y="391890"/>
            <a:ext cx="5431972" cy="838200"/>
          </a:xfrm>
          <a:blipFill>
            <a:blip r:embed="rId3"/>
            <a:tile tx="0" ty="0" sx="100000" sy="100000" flip="none" algn="tl"/>
          </a:blipFill>
          <a:ln w="57150">
            <a:solidFill>
              <a:schemeClr val="accent3">
                <a:lumMod val="20000"/>
                <a:lumOff val="80000"/>
              </a:schemeClr>
            </a:solidFill>
          </a:ln>
          <a:scene3d>
            <a:camera prst="orthographicFront"/>
            <a:lightRig rig="soft" dir="t">
              <a:rot lat="0" lon="0" rev="17220000"/>
            </a:lightRig>
          </a:scene3d>
          <a:sp3d>
            <a:bevelT prst="angle"/>
          </a:sp3d>
        </p:spPr>
        <p:txBody>
          <a:bodyPr anchor="ctr">
            <a:normAutofit/>
            <a:scene3d>
              <a:camera prst="orthographicFront"/>
              <a:lightRig rig="soft" dir="t">
                <a:rot lat="0" lon="0" rev="17220000"/>
              </a:lightRig>
            </a:scene3d>
            <a:sp3d prstMaterial="softEdge">
              <a:bevelT w="38100" h="38100"/>
            </a:sp3d>
          </a:bodyPr>
          <a:lstStyle/>
          <a:p>
            <a:r>
              <a:rPr lang="en-US" dirty="0">
                <a:solidFill>
                  <a:schemeClr val="accent3">
                    <a:lumMod val="20000"/>
                    <a:lumOff val="80000"/>
                  </a:schemeClr>
                </a:solidFill>
              </a:rPr>
              <a:t>Part 2 Review</a:t>
            </a:r>
          </a:p>
        </p:txBody>
      </p:sp>
    </p:spTree>
    <p:extLst>
      <p:ext uri="{BB962C8B-B14F-4D97-AF65-F5344CB8AC3E}">
        <p14:creationId xmlns:p14="http://schemas.microsoft.com/office/powerpoint/2010/main" val="7974098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4288" y="1665520"/>
            <a:ext cx="8011886" cy="4626420"/>
          </a:xfrm>
          <a:solidFill>
            <a:schemeClr val="accent3">
              <a:lumMod val="20000"/>
              <a:lumOff val="80000"/>
            </a:schemeClr>
          </a:solidFill>
          <a:ln w="57150">
            <a:solidFill>
              <a:srgbClr val="006600"/>
            </a:solidFill>
          </a:ln>
          <a:scene3d>
            <a:camera prst="orthographicFront"/>
            <a:lightRig rig="threePt" dir="t"/>
          </a:scene3d>
          <a:sp3d>
            <a:bevelT w="114300" prst="artDeco"/>
          </a:sp3d>
        </p:spPr>
        <p:txBody>
          <a:bodyPr lIns="182880" tIns="182880">
            <a:normAutofit/>
          </a:bodyPr>
          <a:lstStyle/>
          <a:p>
            <a:pPr marL="457200" indent="-457200" algn="l">
              <a:spcBef>
                <a:spcPts val="0"/>
              </a:spcBef>
              <a:spcAft>
                <a:spcPts val="1800"/>
              </a:spcAft>
              <a:buClr>
                <a:srgbClr val="0000CC"/>
              </a:buClr>
              <a:buSzPct val="100000"/>
              <a:buFont typeface="Wingdings" panose="05000000000000000000" pitchFamily="2" charset="2"/>
              <a:buChar char="Ø"/>
            </a:pPr>
            <a:r>
              <a:rPr lang="en-US" dirty="0">
                <a:solidFill>
                  <a:schemeClr val="bg1"/>
                </a:solidFill>
              </a:rPr>
              <a:t>The </a:t>
            </a:r>
            <a:r>
              <a:rPr lang="en-US" b="1" dirty="0">
                <a:solidFill>
                  <a:srgbClr val="006600"/>
                </a:solidFill>
                <a:effectLst>
                  <a:outerShdw blurRad="38100" dist="38100" dir="2700000" algn="tl">
                    <a:srgbClr val="000000">
                      <a:alpha val="43137"/>
                    </a:srgbClr>
                  </a:outerShdw>
                </a:effectLst>
              </a:rPr>
              <a:t>Feast days </a:t>
            </a:r>
            <a:r>
              <a:rPr lang="en-US" dirty="0">
                <a:solidFill>
                  <a:schemeClr val="bg1"/>
                </a:solidFill>
              </a:rPr>
              <a:t>were, and still are, a part of the </a:t>
            </a:r>
            <a:r>
              <a:rPr lang="en-US" b="1" u="sng" dirty="0">
                <a:solidFill>
                  <a:srgbClr val="CC00FF"/>
                </a:solidFill>
                <a:effectLst>
                  <a:outerShdw blurRad="38100" dist="38100" dir="2700000" algn="tl">
                    <a:srgbClr val="000000">
                      <a:alpha val="43137"/>
                    </a:srgbClr>
                  </a:outerShdw>
                </a:effectLst>
              </a:rPr>
              <a:t>Everlasting Covenant</a:t>
            </a:r>
            <a:r>
              <a:rPr lang="en-US" b="1" dirty="0">
                <a:solidFill>
                  <a:srgbClr val="CC00FF"/>
                </a:solidFill>
                <a:effectLst>
                  <a:outerShdw blurRad="38100" dist="38100" dir="2700000" algn="tl">
                    <a:srgbClr val="000000">
                      <a:alpha val="43137"/>
                    </a:srgbClr>
                  </a:outerShdw>
                </a:effectLst>
              </a:rPr>
              <a:t>, </a:t>
            </a:r>
            <a:r>
              <a:rPr lang="en-US" dirty="0">
                <a:solidFill>
                  <a:schemeClr val="bg1"/>
                </a:solidFill>
              </a:rPr>
              <a:t> blood ratified by </a:t>
            </a:r>
            <a:r>
              <a:rPr lang="en-US" dirty="0" err="1">
                <a:solidFill>
                  <a:schemeClr val="bg1"/>
                </a:solidFill>
              </a:rPr>
              <a:t>Mosheh</a:t>
            </a:r>
            <a:r>
              <a:rPr lang="en-US" dirty="0">
                <a:solidFill>
                  <a:schemeClr val="bg1"/>
                </a:solidFill>
              </a:rPr>
              <a:t> at Sinai.</a:t>
            </a:r>
          </a:p>
          <a:p>
            <a:pPr marL="457200" indent="-457200" algn="l">
              <a:spcBef>
                <a:spcPts val="0"/>
              </a:spcBef>
              <a:spcAft>
                <a:spcPts val="1800"/>
              </a:spcAft>
              <a:buClr>
                <a:srgbClr val="0000CC"/>
              </a:buClr>
              <a:buSzPct val="100000"/>
              <a:buFont typeface="Wingdings" panose="05000000000000000000" pitchFamily="2" charset="2"/>
              <a:buChar char="Ø"/>
            </a:pPr>
            <a:r>
              <a:rPr lang="en-US" b="1" dirty="0">
                <a:solidFill>
                  <a:srgbClr val="0000CC"/>
                </a:solidFill>
                <a:effectLst>
                  <a:outerShdw blurRad="38100" dist="38100" dir="2700000" algn="tl">
                    <a:srgbClr val="000000">
                      <a:alpha val="43137"/>
                    </a:srgbClr>
                  </a:outerShdw>
                </a:effectLst>
              </a:rPr>
              <a:t>Yahuah</a:t>
            </a:r>
            <a:r>
              <a:rPr lang="en-US" b="1" dirty="0">
                <a:solidFill>
                  <a:srgbClr val="FF0000"/>
                </a:solidFill>
                <a:effectLst>
                  <a:outerShdw blurRad="38100" dist="38100" dir="2700000" algn="tl">
                    <a:srgbClr val="000000">
                      <a:alpha val="43137"/>
                    </a:srgbClr>
                  </a:outerShdw>
                </a:effectLst>
              </a:rPr>
              <a:t> </a:t>
            </a:r>
            <a:r>
              <a:rPr lang="en-US" dirty="0">
                <a:solidFill>
                  <a:schemeClr val="bg1"/>
                </a:solidFill>
              </a:rPr>
              <a:t>said that His </a:t>
            </a:r>
            <a:r>
              <a:rPr lang="en-US" b="1" dirty="0">
                <a:solidFill>
                  <a:srgbClr val="FF0000"/>
                </a:solidFill>
                <a:effectLst>
                  <a:outerShdw blurRad="38100" dist="38100" dir="2700000" algn="tl">
                    <a:srgbClr val="000000">
                      <a:alpha val="43137"/>
                    </a:srgbClr>
                  </a:outerShdw>
                </a:effectLst>
              </a:rPr>
              <a:t>Sign</a:t>
            </a:r>
            <a:r>
              <a:rPr lang="en-US" dirty="0">
                <a:solidFill>
                  <a:srgbClr val="0000CC"/>
                </a:solidFill>
                <a:effectLst>
                  <a:outerShdw blurRad="38100" dist="38100" dir="2700000" algn="tl">
                    <a:srgbClr val="000000">
                      <a:alpha val="43137"/>
                    </a:srgbClr>
                  </a:outerShdw>
                </a:effectLst>
              </a:rPr>
              <a:t> </a:t>
            </a:r>
            <a:r>
              <a:rPr lang="en-US" dirty="0">
                <a:solidFill>
                  <a:schemeClr val="bg1"/>
                </a:solidFill>
              </a:rPr>
              <a:t>and </a:t>
            </a:r>
            <a:r>
              <a:rPr lang="en-US" b="1" dirty="0">
                <a:solidFill>
                  <a:srgbClr val="CC00CC"/>
                </a:solidFill>
                <a:effectLst>
                  <a:outerShdw blurRad="38100" dist="38100" dir="2700000" algn="tl">
                    <a:srgbClr val="000000">
                      <a:alpha val="43137"/>
                    </a:srgbClr>
                  </a:outerShdw>
                </a:effectLst>
              </a:rPr>
              <a:t>Covenant</a:t>
            </a:r>
            <a:r>
              <a:rPr lang="en-US" dirty="0">
                <a:solidFill>
                  <a:srgbClr val="CC00CC"/>
                </a:solidFill>
                <a:effectLst>
                  <a:outerShdw blurRad="38100" dist="38100" dir="2700000" algn="tl">
                    <a:srgbClr val="000000">
                      <a:alpha val="43137"/>
                    </a:srgbClr>
                  </a:outerShdw>
                </a:effectLst>
              </a:rPr>
              <a:t> </a:t>
            </a:r>
            <a:r>
              <a:rPr lang="en-US" dirty="0">
                <a:solidFill>
                  <a:schemeClr val="bg1"/>
                </a:solidFill>
              </a:rPr>
              <a:t>is to remain valid for a</a:t>
            </a:r>
            <a:r>
              <a:rPr lang="en-US" b="1" dirty="0">
                <a:solidFill>
                  <a:srgbClr val="996600"/>
                </a:solidFill>
                <a:effectLst>
                  <a:glow rad="63500">
                    <a:schemeClr val="accent2">
                      <a:satMod val="175000"/>
                      <a:alpha val="40000"/>
                    </a:schemeClr>
                  </a:glow>
                </a:effectLst>
              </a:rPr>
              <a:t> “</a:t>
            </a:r>
            <a:r>
              <a:rPr lang="en-US" b="1" u="sng" dirty="0">
                <a:solidFill>
                  <a:srgbClr val="996600"/>
                </a:solidFill>
                <a:effectLst>
                  <a:glow rad="63500">
                    <a:schemeClr val="accent2">
                      <a:satMod val="175000"/>
                      <a:alpha val="40000"/>
                    </a:schemeClr>
                  </a:glow>
                </a:effectLst>
              </a:rPr>
              <a:t>thousand generations</a:t>
            </a:r>
            <a:r>
              <a:rPr lang="en-US" b="1" dirty="0">
                <a:solidFill>
                  <a:srgbClr val="996600"/>
                </a:solidFill>
                <a:effectLst>
                  <a:glow rad="63500">
                    <a:schemeClr val="accent2">
                      <a:satMod val="175000"/>
                      <a:alpha val="40000"/>
                    </a:schemeClr>
                  </a:glow>
                </a:effectLst>
              </a:rPr>
              <a:t>.”</a:t>
            </a:r>
            <a:r>
              <a:rPr lang="en-US" dirty="0">
                <a:solidFill>
                  <a:schemeClr val="bg1"/>
                </a:solidFill>
              </a:rPr>
              <a:t> </a:t>
            </a:r>
          </a:p>
          <a:p>
            <a:pPr lvl="2" algn="l">
              <a:spcBef>
                <a:spcPts val="0"/>
              </a:spcBef>
              <a:spcAft>
                <a:spcPts val="1800"/>
              </a:spcAft>
              <a:buClr>
                <a:srgbClr val="0000CC"/>
              </a:buClr>
              <a:buSzPct val="100000"/>
            </a:pPr>
            <a:r>
              <a:rPr lang="en-US" sz="2800" dirty="0">
                <a:solidFill>
                  <a:schemeClr val="bg1"/>
                </a:solidFill>
              </a:rPr>
              <a:t>“He has remembered </a:t>
            </a:r>
            <a:r>
              <a:rPr lang="en-US" sz="2800" b="1" dirty="0">
                <a:solidFill>
                  <a:srgbClr val="009900"/>
                </a:solidFill>
                <a:effectLst>
                  <a:outerShdw blurRad="38100" dist="38100" dir="2700000" algn="tl">
                    <a:srgbClr val="000000">
                      <a:alpha val="43137"/>
                    </a:srgbClr>
                  </a:outerShdw>
                </a:effectLst>
              </a:rPr>
              <a:t>His </a:t>
            </a:r>
            <a:r>
              <a:rPr lang="en-US" sz="2800" b="1" u="sng" dirty="0">
                <a:solidFill>
                  <a:srgbClr val="CC00CC"/>
                </a:solidFill>
                <a:effectLst>
                  <a:outerShdw blurRad="38100" dist="38100" dir="2700000" algn="tl">
                    <a:srgbClr val="000000">
                      <a:alpha val="43137"/>
                    </a:srgbClr>
                  </a:outerShdw>
                </a:effectLst>
              </a:rPr>
              <a:t>covenant</a:t>
            </a:r>
            <a:r>
              <a:rPr lang="en-US" sz="2800" b="1" dirty="0">
                <a:solidFill>
                  <a:srgbClr val="009900"/>
                </a:solidFill>
                <a:effectLst>
                  <a:outerShdw blurRad="38100" dist="38100" dir="2700000" algn="tl">
                    <a:srgbClr val="000000">
                      <a:alpha val="43137"/>
                    </a:srgbClr>
                  </a:outerShdw>
                </a:effectLst>
              </a:rPr>
              <a:t> </a:t>
            </a:r>
            <a:r>
              <a:rPr lang="en-US" sz="2800" b="1" u="sng" dirty="0">
                <a:solidFill>
                  <a:srgbClr val="009900"/>
                </a:solidFill>
                <a:effectLst>
                  <a:outerShdw blurRad="38100" dist="38100" dir="2700000" algn="tl">
                    <a:srgbClr val="000000">
                      <a:alpha val="43137"/>
                    </a:srgbClr>
                  </a:outerShdw>
                </a:effectLst>
              </a:rPr>
              <a:t>forever</a:t>
            </a:r>
            <a:r>
              <a:rPr lang="en-US" sz="2800" b="1" dirty="0">
                <a:solidFill>
                  <a:srgbClr val="009900"/>
                </a:solidFill>
                <a:effectLst>
                  <a:outerShdw blurRad="38100" dist="38100" dir="2700000" algn="tl">
                    <a:srgbClr val="000000">
                      <a:alpha val="43137"/>
                    </a:srgbClr>
                  </a:outerShdw>
                </a:effectLst>
              </a:rPr>
              <a:t>, </a:t>
            </a:r>
            <a:r>
              <a:rPr lang="en-US" sz="2800" dirty="0">
                <a:solidFill>
                  <a:schemeClr val="bg1"/>
                </a:solidFill>
              </a:rPr>
              <a:t>The </a:t>
            </a:r>
            <a:r>
              <a:rPr lang="en-US" sz="2800" b="1" dirty="0">
                <a:solidFill>
                  <a:srgbClr val="0000CC"/>
                </a:solidFill>
                <a:effectLst>
                  <a:outerShdw blurRad="38100" dist="38100" dir="2700000" algn="tl">
                    <a:srgbClr val="000000">
                      <a:alpha val="43137"/>
                    </a:srgbClr>
                  </a:outerShdw>
                </a:effectLst>
              </a:rPr>
              <a:t>Word He </a:t>
            </a:r>
            <a:r>
              <a:rPr lang="en-US" sz="2800" dirty="0">
                <a:solidFill>
                  <a:schemeClr val="bg1"/>
                </a:solidFill>
              </a:rPr>
              <a:t>commanded, </a:t>
            </a:r>
            <a:br>
              <a:rPr lang="en-US" sz="2800" dirty="0">
                <a:solidFill>
                  <a:schemeClr val="bg1"/>
                </a:solidFill>
              </a:rPr>
            </a:br>
            <a:r>
              <a:rPr lang="en-US" sz="2800" dirty="0">
                <a:solidFill>
                  <a:schemeClr val="bg1"/>
                </a:solidFill>
              </a:rPr>
              <a:t>for a </a:t>
            </a:r>
            <a:r>
              <a:rPr lang="en-US" sz="2800" b="1" u="sng" dirty="0">
                <a:solidFill>
                  <a:srgbClr val="996600"/>
                </a:solidFill>
                <a:effectLst>
                  <a:glow rad="63500">
                    <a:schemeClr val="accent2">
                      <a:satMod val="175000"/>
                      <a:alpha val="40000"/>
                    </a:schemeClr>
                  </a:glow>
                </a:effectLst>
              </a:rPr>
              <a:t>thousand generations</a:t>
            </a:r>
            <a:r>
              <a:rPr lang="en-US" sz="2800" b="1" dirty="0">
                <a:solidFill>
                  <a:srgbClr val="996600"/>
                </a:solidFill>
                <a:effectLst>
                  <a:glow rad="63500">
                    <a:schemeClr val="accent2">
                      <a:satMod val="175000"/>
                      <a:alpha val="40000"/>
                    </a:schemeClr>
                  </a:glow>
                </a:effectLst>
              </a:rPr>
              <a:t>.”</a:t>
            </a:r>
            <a:r>
              <a:rPr lang="en-US" sz="2800" dirty="0">
                <a:solidFill>
                  <a:schemeClr val="bg1"/>
                </a:solidFill>
              </a:rPr>
              <a:t>   </a:t>
            </a:r>
            <a:r>
              <a:rPr lang="en-US" dirty="0">
                <a:solidFill>
                  <a:schemeClr val="bg1"/>
                </a:solidFill>
              </a:rPr>
              <a:t>Ps 105:8  </a:t>
            </a:r>
          </a:p>
        </p:txBody>
      </p:sp>
      <p:sp>
        <p:nvSpPr>
          <p:cNvPr id="4" name="Slide Number Placeholder 3"/>
          <p:cNvSpPr>
            <a:spLocks noGrp="1"/>
          </p:cNvSpPr>
          <p:nvPr>
            <p:ph type="sldNum" sz="quarter" idx="12"/>
          </p:nvPr>
        </p:nvSpPr>
        <p:spPr>
          <a:xfrm>
            <a:off x="8229600" y="6340475"/>
            <a:ext cx="762000" cy="365125"/>
          </a:xfrm>
        </p:spPr>
        <p:txBody>
          <a:bodyPr/>
          <a:lstStyle/>
          <a:p>
            <a:fld id="{9A7ECC3E-4170-412F-8B33-8063B7BB8A4D}" type="slidenum">
              <a:rPr lang="en-US" b="1" smtClean="0">
                <a:solidFill>
                  <a:schemeClr val="bg1"/>
                </a:solidFill>
              </a:rPr>
              <a:t>67</a:t>
            </a:fld>
            <a:endParaRPr lang="en-US" b="1" dirty="0">
              <a:solidFill>
                <a:schemeClr val="bg1"/>
              </a:solidFill>
            </a:endParaRPr>
          </a:p>
        </p:txBody>
      </p:sp>
      <p:sp>
        <p:nvSpPr>
          <p:cNvPr id="7" name="Title 1"/>
          <p:cNvSpPr>
            <a:spLocks noGrp="1"/>
          </p:cNvSpPr>
          <p:nvPr>
            <p:ph type="ctrTitle"/>
          </p:nvPr>
        </p:nvSpPr>
        <p:spPr>
          <a:xfrm>
            <a:off x="1872332" y="359232"/>
            <a:ext cx="5431972" cy="838200"/>
          </a:xfrm>
          <a:blipFill>
            <a:blip r:embed="rId3"/>
            <a:tile tx="0" ty="0" sx="100000" sy="100000" flip="none" algn="tl"/>
          </a:blipFill>
          <a:ln w="57150">
            <a:solidFill>
              <a:schemeClr val="accent3">
                <a:lumMod val="20000"/>
                <a:lumOff val="80000"/>
              </a:schemeClr>
            </a:solidFill>
          </a:ln>
          <a:scene3d>
            <a:camera prst="orthographicFront"/>
            <a:lightRig rig="soft" dir="t">
              <a:rot lat="0" lon="0" rev="17220000"/>
            </a:lightRig>
          </a:scene3d>
          <a:sp3d>
            <a:bevelT prst="angle"/>
          </a:sp3d>
        </p:spPr>
        <p:txBody>
          <a:bodyPr anchor="ctr">
            <a:normAutofit/>
            <a:scene3d>
              <a:camera prst="orthographicFront"/>
              <a:lightRig rig="soft" dir="t">
                <a:rot lat="0" lon="0" rev="17220000"/>
              </a:lightRig>
            </a:scene3d>
            <a:sp3d prstMaterial="softEdge">
              <a:bevelT w="38100" h="38100"/>
            </a:sp3d>
          </a:bodyPr>
          <a:lstStyle/>
          <a:p>
            <a:r>
              <a:rPr lang="en-US" dirty="0">
                <a:solidFill>
                  <a:schemeClr val="accent3">
                    <a:lumMod val="20000"/>
                    <a:lumOff val="80000"/>
                  </a:schemeClr>
                </a:solidFill>
              </a:rPr>
              <a:t>Part 2 Review</a:t>
            </a:r>
          </a:p>
        </p:txBody>
      </p:sp>
    </p:spTree>
    <p:extLst>
      <p:ext uri="{BB962C8B-B14F-4D97-AF65-F5344CB8AC3E}">
        <p14:creationId xmlns:p14="http://schemas.microsoft.com/office/powerpoint/2010/main" val="3147662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153888"/>
            <a:ext cx="8686800" cy="5421086"/>
          </a:xfrm>
          <a:solidFill>
            <a:schemeClr val="accent3">
              <a:lumMod val="20000"/>
              <a:lumOff val="80000"/>
            </a:schemeClr>
          </a:solidFill>
          <a:ln w="57150">
            <a:solidFill>
              <a:srgbClr val="006600"/>
            </a:solidFill>
          </a:ln>
          <a:scene3d>
            <a:camera prst="orthographicFront"/>
            <a:lightRig rig="threePt" dir="t"/>
          </a:scene3d>
          <a:sp3d>
            <a:bevelT w="114300" prst="artDeco"/>
          </a:sp3d>
        </p:spPr>
        <p:txBody>
          <a:bodyPr lIns="182880" tIns="182880">
            <a:normAutofit/>
          </a:bodyPr>
          <a:lstStyle/>
          <a:p>
            <a:pPr lvl="1" indent="-457200" algn="l">
              <a:spcBef>
                <a:spcPts val="0"/>
              </a:spcBef>
              <a:spcAft>
                <a:spcPts val="1800"/>
              </a:spcAft>
              <a:buClr>
                <a:srgbClr val="0000CC"/>
              </a:buClr>
              <a:buSzPct val="100000"/>
              <a:buFont typeface="Wingdings" panose="05000000000000000000" pitchFamily="2" charset="2"/>
              <a:buChar char="Ø"/>
            </a:pPr>
            <a:r>
              <a:rPr lang="en-US" sz="2800" dirty="0">
                <a:solidFill>
                  <a:schemeClr val="bg1"/>
                </a:solidFill>
              </a:rPr>
              <a:t>We are safe in using </a:t>
            </a:r>
            <a:r>
              <a:rPr lang="en-US" sz="2800" b="1" dirty="0">
                <a:solidFill>
                  <a:srgbClr val="0000CC"/>
                </a:solidFill>
                <a:effectLst>
                  <a:outerShdw blurRad="38100" dist="38100" dir="2700000" algn="tl">
                    <a:srgbClr val="000000">
                      <a:alpha val="43137"/>
                    </a:srgbClr>
                  </a:outerShdw>
                </a:effectLst>
              </a:rPr>
              <a:t>Yahusha</a:t>
            </a:r>
            <a:r>
              <a:rPr lang="en-US" sz="2800" dirty="0">
                <a:solidFill>
                  <a:srgbClr val="0000CC"/>
                </a:solidFill>
                <a:effectLst>
                  <a:outerShdw blurRad="38100" dist="38100" dir="2700000" algn="tl">
                    <a:srgbClr val="000000">
                      <a:alpha val="43137"/>
                    </a:srgbClr>
                  </a:outerShdw>
                </a:effectLst>
              </a:rPr>
              <a:t> </a:t>
            </a:r>
            <a:r>
              <a:rPr lang="en-US" sz="2800" dirty="0">
                <a:solidFill>
                  <a:schemeClr val="bg1"/>
                </a:solidFill>
              </a:rPr>
              <a:t>as our </a:t>
            </a:r>
            <a:r>
              <a:rPr lang="en-US" sz="2800" b="1" dirty="0">
                <a:solidFill>
                  <a:srgbClr val="FF9900"/>
                </a:solidFill>
                <a:effectLst>
                  <a:outerShdw blurRad="38100" dist="38100" dir="2700000" algn="tl">
                    <a:srgbClr val="000000">
                      <a:alpha val="43137"/>
                    </a:srgbClr>
                  </a:outerShdw>
                </a:effectLst>
              </a:rPr>
              <a:t>example.</a:t>
            </a:r>
            <a:endParaRPr lang="en-US" sz="2800" dirty="0">
              <a:solidFill>
                <a:srgbClr val="00B050"/>
              </a:solidFill>
              <a:latin typeface="Georgia" panose="02040502050405020303" pitchFamily="18" charset="0"/>
            </a:endParaRPr>
          </a:p>
          <a:p>
            <a:pPr marL="914400" lvl="3" algn="l">
              <a:spcBef>
                <a:spcPts val="0"/>
              </a:spcBef>
              <a:spcAft>
                <a:spcPts val="1800"/>
              </a:spcAft>
              <a:buClr>
                <a:srgbClr val="0000CC"/>
              </a:buClr>
            </a:pPr>
            <a:r>
              <a:rPr lang="en-US" sz="2800" dirty="0">
                <a:solidFill>
                  <a:schemeClr val="bg1"/>
                </a:solidFill>
              </a:rPr>
              <a:t>“For </a:t>
            </a:r>
            <a:r>
              <a:rPr lang="en-US" sz="2800" b="1" dirty="0">
                <a:solidFill>
                  <a:srgbClr val="FF3399"/>
                </a:solidFill>
              </a:rPr>
              <a:t>I gave you an </a:t>
            </a:r>
            <a:r>
              <a:rPr lang="en-US" sz="2800" b="1" u="sng" dirty="0">
                <a:solidFill>
                  <a:srgbClr val="FF9900"/>
                </a:solidFill>
                <a:effectLst>
                  <a:outerShdw blurRad="38100" dist="38100" dir="2700000" algn="tl">
                    <a:srgbClr val="000000">
                      <a:alpha val="43137"/>
                    </a:srgbClr>
                  </a:outerShdw>
                </a:effectLst>
              </a:rPr>
              <a:t>example</a:t>
            </a:r>
            <a:r>
              <a:rPr lang="en-US" sz="2800" b="1" dirty="0">
                <a:solidFill>
                  <a:srgbClr val="FF9900"/>
                </a:solidFill>
                <a:effectLst>
                  <a:outerShdw blurRad="38100" dist="38100" dir="2700000" algn="tl">
                    <a:srgbClr val="000000">
                      <a:alpha val="43137"/>
                    </a:srgbClr>
                  </a:outerShdw>
                </a:effectLst>
              </a:rPr>
              <a:t>, </a:t>
            </a:r>
            <a:r>
              <a:rPr lang="en-US" sz="2800" dirty="0">
                <a:solidFill>
                  <a:schemeClr val="bg1"/>
                </a:solidFill>
              </a:rPr>
              <a:t>that you should </a:t>
            </a:r>
            <a:r>
              <a:rPr lang="en-US" sz="2800" b="1" u="sng" dirty="0">
                <a:solidFill>
                  <a:srgbClr val="996633"/>
                </a:solidFill>
                <a:effectLst>
                  <a:outerShdw blurRad="38100" dist="38100" dir="2700000" algn="tl">
                    <a:srgbClr val="000000">
                      <a:alpha val="43137"/>
                    </a:srgbClr>
                  </a:outerShdw>
                </a:effectLst>
              </a:rPr>
              <a:t>do as</a:t>
            </a:r>
            <a:r>
              <a:rPr lang="en-US" sz="2800" b="1" dirty="0">
                <a:solidFill>
                  <a:srgbClr val="996633"/>
                </a:solidFill>
                <a:effectLst>
                  <a:outerShdw blurRad="38100" dist="38100" dir="2700000" algn="tl">
                    <a:srgbClr val="000000">
                      <a:alpha val="43137"/>
                    </a:srgbClr>
                  </a:outerShdw>
                </a:effectLst>
              </a:rPr>
              <a:t> </a:t>
            </a:r>
            <a:r>
              <a:rPr lang="en-US" sz="2800" b="1" u="sng" dirty="0">
                <a:solidFill>
                  <a:srgbClr val="0000CC"/>
                </a:solidFill>
                <a:effectLst>
                  <a:outerShdw blurRad="38100" dist="38100" dir="2700000" algn="tl">
                    <a:srgbClr val="000000">
                      <a:alpha val="43137"/>
                    </a:srgbClr>
                  </a:outerShdw>
                </a:effectLst>
              </a:rPr>
              <a:t>I</a:t>
            </a:r>
            <a:r>
              <a:rPr lang="en-US" sz="2800" b="1" dirty="0">
                <a:solidFill>
                  <a:srgbClr val="996633"/>
                </a:solidFill>
                <a:effectLst>
                  <a:outerShdw blurRad="38100" dist="38100" dir="2700000" algn="tl">
                    <a:srgbClr val="000000">
                      <a:alpha val="43137"/>
                    </a:srgbClr>
                  </a:outerShdw>
                </a:effectLst>
              </a:rPr>
              <a:t> </a:t>
            </a:r>
            <a:r>
              <a:rPr lang="en-US" sz="2800" b="1" u="sng" dirty="0">
                <a:solidFill>
                  <a:srgbClr val="996633"/>
                </a:solidFill>
                <a:effectLst>
                  <a:outerShdw blurRad="38100" dist="38100" dir="2700000" algn="tl">
                    <a:srgbClr val="000000">
                      <a:alpha val="43137"/>
                    </a:srgbClr>
                  </a:outerShdw>
                </a:effectLst>
              </a:rPr>
              <a:t>have done</a:t>
            </a:r>
            <a:r>
              <a:rPr lang="en-US" sz="2800" b="1" dirty="0">
                <a:solidFill>
                  <a:srgbClr val="996633"/>
                </a:solidFill>
                <a:effectLst>
                  <a:outerShdw blurRad="38100" dist="38100" dir="2700000" algn="tl">
                    <a:srgbClr val="000000">
                      <a:alpha val="43137"/>
                    </a:srgbClr>
                  </a:outerShdw>
                </a:effectLst>
              </a:rPr>
              <a:t> </a:t>
            </a:r>
            <a:r>
              <a:rPr lang="en-US" sz="2800" b="1" dirty="0">
                <a:solidFill>
                  <a:schemeClr val="bg1"/>
                </a:solidFill>
              </a:rPr>
              <a:t>to you.” </a:t>
            </a:r>
            <a:r>
              <a:rPr lang="en-US" sz="1600" b="1" dirty="0">
                <a:solidFill>
                  <a:schemeClr val="accent5">
                    <a:lumMod val="50000"/>
                  </a:schemeClr>
                </a:solidFill>
              </a:rPr>
              <a:t>John 13:15</a:t>
            </a:r>
            <a:endParaRPr lang="en-US" sz="1600" b="1" dirty="0">
              <a:solidFill>
                <a:schemeClr val="accent5">
                  <a:lumMod val="50000"/>
                </a:schemeClr>
              </a:solidFill>
              <a:effectLst>
                <a:outerShdw blurRad="38100" dist="38100" dir="2700000" algn="tl">
                  <a:srgbClr val="000000">
                    <a:alpha val="43137"/>
                  </a:srgbClr>
                </a:outerShdw>
              </a:effectLst>
            </a:endParaRPr>
          </a:p>
          <a:p>
            <a:pPr lvl="1" indent="-457200" algn="l">
              <a:spcBef>
                <a:spcPts val="0"/>
              </a:spcBef>
              <a:spcAft>
                <a:spcPts val="1800"/>
              </a:spcAft>
              <a:buClr>
                <a:srgbClr val="0000CC"/>
              </a:buClr>
              <a:buSzPct val="100000"/>
              <a:buFont typeface="Wingdings" panose="05000000000000000000" pitchFamily="2" charset="2"/>
              <a:buChar char="Ø"/>
            </a:pPr>
            <a:r>
              <a:rPr lang="en-US" sz="2800" b="1" dirty="0">
                <a:solidFill>
                  <a:srgbClr val="0000CC"/>
                </a:solidFill>
              </a:rPr>
              <a:t>Yahusha</a:t>
            </a:r>
            <a:r>
              <a:rPr lang="en-US" sz="2800" dirty="0">
                <a:solidFill>
                  <a:srgbClr val="0000CC"/>
                </a:solidFill>
              </a:rPr>
              <a:t> </a:t>
            </a:r>
            <a:r>
              <a:rPr lang="en-US" sz="2800" dirty="0">
                <a:solidFill>
                  <a:schemeClr val="bg1"/>
                </a:solidFill>
              </a:rPr>
              <a:t>is our example in all things and He celebrated </a:t>
            </a:r>
            <a:r>
              <a:rPr lang="en-US" sz="2800" b="1" dirty="0">
                <a:solidFill>
                  <a:srgbClr val="006600"/>
                </a:solidFill>
              </a:rPr>
              <a:t>“First-fruits (Wave-Sheaf)” </a:t>
            </a:r>
            <a:r>
              <a:rPr lang="en-US" sz="2800" b="1" u="sng" dirty="0">
                <a:solidFill>
                  <a:srgbClr val="7030A0"/>
                </a:solidFill>
              </a:rPr>
              <a:t>AFTER</a:t>
            </a:r>
            <a:r>
              <a:rPr lang="en-US" sz="2800" b="1" dirty="0">
                <a:solidFill>
                  <a:srgbClr val="FF0000"/>
                </a:solidFill>
              </a:rPr>
              <a:t> </a:t>
            </a:r>
            <a:r>
              <a:rPr lang="en-US" sz="2800" b="1" u="sng" dirty="0">
                <a:solidFill>
                  <a:srgbClr val="FF0000"/>
                </a:solidFill>
              </a:rPr>
              <a:t>His death</a:t>
            </a:r>
            <a:r>
              <a:rPr lang="en-US" sz="2800" b="1" dirty="0">
                <a:solidFill>
                  <a:srgbClr val="FF0000"/>
                </a:solidFill>
              </a:rPr>
              <a:t> </a:t>
            </a:r>
            <a:r>
              <a:rPr lang="en-US" sz="2800" dirty="0">
                <a:solidFill>
                  <a:schemeClr val="bg1"/>
                </a:solidFill>
              </a:rPr>
              <a:t>and resurrection.</a:t>
            </a:r>
          </a:p>
          <a:p>
            <a:pPr lvl="1" indent="-457200" algn="l">
              <a:spcBef>
                <a:spcPts val="0"/>
              </a:spcBef>
              <a:spcAft>
                <a:spcPts val="1800"/>
              </a:spcAft>
              <a:buClr>
                <a:srgbClr val="0000CC"/>
              </a:buClr>
              <a:buSzPct val="100000"/>
              <a:buFont typeface="Wingdings" panose="05000000000000000000" pitchFamily="2" charset="2"/>
              <a:buChar char="Ø"/>
            </a:pPr>
            <a:r>
              <a:rPr lang="en-US" sz="2800" b="1" dirty="0">
                <a:solidFill>
                  <a:srgbClr val="0000CC"/>
                </a:solidFill>
              </a:rPr>
              <a:t>Yahusha</a:t>
            </a:r>
            <a:r>
              <a:rPr lang="en-US" sz="2800" dirty="0">
                <a:solidFill>
                  <a:srgbClr val="0000CC"/>
                </a:solidFill>
              </a:rPr>
              <a:t> </a:t>
            </a:r>
            <a:r>
              <a:rPr lang="en-US" sz="2800" dirty="0">
                <a:solidFill>
                  <a:schemeClr val="bg1"/>
                </a:solidFill>
              </a:rPr>
              <a:t>also celebrated </a:t>
            </a:r>
            <a:r>
              <a:rPr lang="en-US" sz="2800" b="1" dirty="0">
                <a:solidFill>
                  <a:srgbClr val="CC00FF"/>
                </a:solidFill>
              </a:rPr>
              <a:t>Shavuot</a:t>
            </a:r>
            <a:r>
              <a:rPr lang="en-US" sz="2800" dirty="0">
                <a:solidFill>
                  <a:srgbClr val="CC00FF"/>
                </a:solidFill>
              </a:rPr>
              <a:t> </a:t>
            </a:r>
            <a:r>
              <a:rPr lang="en-US" sz="2800" dirty="0">
                <a:solidFill>
                  <a:schemeClr val="bg1"/>
                </a:solidFill>
              </a:rPr>
              <a:t>(Pentecost), on the appropriate date, by bestowing His promised </a:t>
            </a:r>
            <a:r>
              <a:rPr lang="en-US" sz="2800" b="1" dirty="0">
                <a:solidFill>
                  <a:srgbClr val="0000CC"/>
                </a:solidFill>
              </a:rPr>
              <a:t>Ruach</a:t>
            </a:r>
            <a:r>
              <a:rPr lang="en-US" sz="2800" dirty="0">
                <a:solidFill>
                  <a:srgbClr val="0000CC"/>
                </a:solidFill>
              </a:rPr>
              <a:t> </a:t>
            </a:r>
            <a:r>
              <a:rPr lang="en-US" sz="2800" dirty="0">
                <a:solidFill>
                  <a:schemeClr val="bg1"/>
                </a:solidFill>
              </a:rPr>
              <a:t>on His people during </a:t>
            </a:r>
            <a:r>
              <a:rPr lang="en-US" sz="2800" b="1" dirty="0">
                <a:solidFill>
                  <a:srgbClr val="CC00FF"/>
                </a:solidFill>
              </a:rPr>
              <a:t>Shavuot — </a:t>
            </a:r>
            <a:r>
              <a:rPr lang="en-US" sz="2800" b="1" u="sng" dirty="0">
                <a:solidFill>
                  <a:srgbClr val="CC00FF"/>
                </a:solidFill>
              </a:rPr>
              <a:t>after the cross</a:t>
            </a:r>
            <a:r>
              <a:rPr lang="en-US" sz="2800" b="1" dirty="0">
                <a:solidFill>
                  <a:srgbClr val="CC00FF"/>
                </a:solidFill>
              </a:rPr>
              <a:t>.</a:t>
            </a:r>
            <a:r>
              <a:rPr lang="en-US" sz="2800" dirty="0">
                <a:solidFill>
                  <a:schemeClr val="bg1"/>
                </a:solidFill>
              </a:rPr>
              <a:t> </a:t>
            </a:r>
          </a:p>
        </p:txBody>
      </p:sp>
      <p:sp>
        <p:nvSpPr>
          <p:cNvPr id="4" name="Slide Number Placeholder 3"/>
          <p:cNvSpPr>
            <a:spLocks noGrp="1"/>
          </p:cNvSpPr>
          <p:nvPr>
            <p:ph type="sldNum" sz="quarter" idx="12"/>
          </p:nvPr>
        </p:nvSpPr>
        <p:spPr>
          <a:xfrm>
            <a:off x="8001000" y="6096000"/>
            <a:ext cx="762000" cy="365125"/>
          </a:xfrm>
        </p:spPr>
        <p:txBody>
          <a:bodyPr/>
          <a:lstStyle/>
          <a:p>
            <a:fld id="{9A7ECC3E-4170-412F-8B33-8063B7BB8A4D}" type="slidenum">
              <a:rPr lang="en-US" b="1" smtClean="0">
                <a:solidFill>
                  <a:schemeClr val="bg1"/>
                </a:solidFill>
              </a:rPr>
              <a:t>68</a:t>
            </a:fld>
            <a:endParaRPr lang="en-US" b="1" dirty="0">
              <a:solidFill>
                <a:schemeClr val="bg1"/>
              </a:solidFill>
            </a:endParaRPr>
          </a:p>
        </p:txBody>
      </p:sp>
      <p:sp>
        <p:nvSpPr>
          <p:cNvPr id="6" name="Title 1"/>
          <p:cNvSpPr>
            <a:spLocks noGrp="1"/>
          </p:cNvSpPr>
          <p:nvPr>
            <p:ph type="ctrTitle"/>
          </p:nvPr>
        </p:nvSpPr>
        <p:spPr>
          <a:xfrm>
            <a:off x="1872332" y="163284"/>
            <a:ext cx="5431972" cy="838200"/>
          </a:xfrm>
          <a:blipFill>
            <a:blip r:embed="rId3"/>
            <a:tile tx="0" ty="0" sx="100000" sy="100000" flip="none" algn="tl"/>
          </a:blipFill>
          <a:ln w="57150">
            <a:solidFill>
              <a:schemeClr val="accent3">
                <a:lumMod val="20000"/>
                <a:lumOff val="80000"/>
              </a:schemeClr>
            </a:solidFill>
          </a:ln>
          <a:scene3d>
            <a:camera prst="orthographicFront"/>
            <a:lightRig rig="soft" dir="t">
              <a:rot lat="0" lon="0" rev="17220000"/>
            </a:lightRig>
          </a:scene3d>
          <a:sp3d>
            <a:bevelT prst="angle"/>
          </a:sp3d>
        </p:spPr>
        <p:txBody>
          <a:bodyPr anchor="ctr">
            <a:normAutofit/>
            <a:scene3d>
              <a:camera prst="orthographicFront"/>
              <a:lightRig rig="soft" dir="t">
                <a:rot lat="0" lon="0" rev="17220000"/>
              </a:lightRig>
            </a:scene3d>
            <a:sp3d prstMaterial="softEdge">
              <a:bevelT w="38100" h="38100"/>
            </a:sp3d>
          </a:bodyPr>
          <a:lstStyle/>
          <a:p>
            <a:r>
              <a:rPr lang="en-US" dirty="0">
                <a:solidFill>
                  <a:schemeClr val="accent3">
                    <a:lumMod val="20000"/>
                    <a:lumOff val="80000"/>
                  </a:schemeClr>
                </a:solidFill>
              </a:rPr>
              <a:t>Part 2 Review</a:t>
            </a:r>
          </a:p>
        </p:txBody>
      </p:sp>
    </p:spTree>
    <p:extLst>
      <p:ext uri="{BB962C8B-B14F-4D97-AF65-F5344CB8AC3E}">
        <p14:creationId xmlns:p14="http://schemas.microsoft.com/office/powerpoint/2010/main" val="2844423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76200" y="1045030"/>
            <a:ext cx="8991600" cy="5715000"/>
          </a:xfrm>
          <a:solidFill>
            <a:schemeClr val="accent3">
              <a:lumMod val="20000"/>
              <a:lumOff val="80000"/>
            </a:schemeClr>
          </a:solidFill>
          <a:ln w="57150">
            <a:solidFill>
              <a:srgbClr val="006600"/>
            </a:solidFill>
          </a:ln>
          <a:scene3d>
            <a:camera prst="orthographicFront"/>
            <a:lightRig rig="threePt" dir="t"/>
          </a:scene3d>
          <a:sp3d>
            <a:bevelT w="114300" prst="artDeco"/>
          </a:sp3d>
        </p:spPr>
        <p:txBody>
          <a:bodyPr lIns="182880" tIns="182880">
            <a:normAutofit/>
          </a:bodyPr>
          <a:lstStyle/>
          <a:p>
            <a:pPr algn="l">
              <a:spcBef>
                <a:spcPts val="0"/>
              </a:spcBef>
              <a:spcAft>
                <a:spcPts val="6600"/>
              </a:spcAft>
              <a:buClr>
                <a:srgbClr val="9900CC"/>
              </a:buClr>
              <a:buSzPct val="100000"/>
            </a:pPr>
            <a:r>
              <a:rPr lang="en-US" dirty="0">
                <a:solidFill>
                  <a:schemeClr val="bg1"/>
                </a:solidFill>
              </a:rPr>
              <a:t>The fact that </a:t>
            </a:r>
            <a:r>
              <a:rPr lang="en-US" b="1" dirty="0">
                <a:solidFill>
                  <a:srgbClr val="0000CC"/>
                </a:solidFill>
              </a:rPr>
              <a:t>Yahusha </a:t>
            </a:r>
            <a:r>
              <a:rPr lang="en-US" b="1" dirty="0">
                <a:solidFill>
                  <a:srgbClr val="0070C0"/>
                </a:solidFill>
              </a:rPr>
              <a:t>celebrated</a:t>
            </a:r>
            <a:r>
              <a:rPr lang="en-US" dirty="0">
                <a:solidFill>
                  <a:schemeClr val="bg1"/>
                </a:solidFill>
              </a:rPr>
              <a:t> </a:t>
            </a:r>
            <a:r>
              <a:rPr lang="en-US" b="1" dirty="0">
                <a:solidFill>
                  <a:srgbClr val="9900CC"/>
                </a:solidFill>
              </a:rPr>
              <a:t>set apart, </a:t>
            </a:r>
            <a:r>
              <a:rPr lang="en-US" b="1" dirty="0">
                <a:solidFill>
                  <a:srgbClr val="FF3399"/>
                </a:solidFill>
              </a:rPr>
              <a:t>appointed times, </a:t>
            </a:r>
            <a:r>
              <a:rPr lang="en-US" dirty="0">
                <a:solidFill>
                  <a:schemeClr val="bg1"/>
                </a:solidFill>
                <a:effectLst>
                  <a:glow rad="127000">
                    <a:srgbClr val="00FF00"/>
                  </a:glow>
                </a:effectLst>
                <a:latin typeface="Arial Black" panose="020B0A04020102020204" pitchFamily="34" charset="0"/>
              </a:rPr>
              <a:t>AFTER</a:t>
            </a:r>
            <a:r>
              <a:rPr lang="en-US" dirty="0">
                <a:solidFill>
                  <a:schemeClr val="bg1"/>
                </a:solidFill>
              </a:rPr>
              <a:t> </a:t>
            </a:r>
            <a:r>
              <a:rPr lang="en-US" b="1" dirty="0">
                <a:solidFill>
                  <a:schemeClr val="bg1"/>
                </a:solidFill>
                <a:effectLst>
                  <a:glow rad="127000">
                    <a:srgbClr val="00FF00"/>
                  </a:glow>
                </a:effectLst>
              </a:rPr>
              <a:t>the cross, </a:t>
            </a:r>
            <a:r>
              <a:rPr lang="en-US" dirty="0">
                <a:solidFill>
                  <a:schemeClr val="bg1"/>
                </a:solidFill>
              </a:rPr>
              <a:t>—brings up some serious…</a:t>
            </a:r>
          </a:p>
          <a:p>
            <a:pPr marL="457200" indent="-457200" algn="l">
              <a:spcBef>
                <a:spcPts val="0"/>
              </a:spcBef>
              <a:spcAft>
                <a:spcPts val="1200"/>
              </a:spcAft>
              <a:buClr>
                <a:srgbClr val="FF0000"/>
              </a:buClr>
              <a:buSzPct val="100000"/>
              <a:buFont typeface="Comic Sans MS" panose="030F0702030302020204" pitchFamily="66" charset="0"/>
              <a:buChar char="Q"/>
            </a:pPr>
            <a:r>
              <a:rPr lang="en-US" dirty="0">
                <a:solidFill>
                  <a:schemeClr val="bg1"/>
                </a:solidFill>
              </a:rPr>
              <a:t>Why would </a:t>
            </a:r>
            <a:r>
              <a:rPr lang="en-US" b="1" dirty="0">
                <a:solidFill>
                  <a:srgbClr val="0000FF"/>
                </a:solidFill>
              </a:rPr>
              <a:t>Yahusha</a:t>
            </a:r>
            <a:r>
              <a:rPr lang="en-US" dirty="0">
                <a:solidFill>
                  <a:srgbClr val="0000FF"/>
                </a:solidFill>
              </a:rPr>
              <a:t> </a:t>
            </a:r>
            <a:r>
              <a:rPr lang="en-US" dirty="0">
                <a:solidFill>
                  <a:schemeClr val="bg1"/>
                </a:solidFill>
              </a:rPr>
              <a:t>observe a feast(s) </a:t>
            </a:r>
            <a:r>
              <a:rPr lang="en-US" b="1" dirty="0">
                <a:solidFill>
                  <a:schemeClr val="bg1"/>
                </a:solidFill>
                <a:effectLst>
                  <a:glow rad="127000">
                    <a:schemeClr val="accent5">
                      <a:lumMod val="60000"/>
                      <a:lumOff val="40000"/>
                    </a:schemeClr>
                  </a:glow>
                </a:effectLst>
              </a:rPr>
              <a:t>after the cross, </a:t>
            </a:r>
            <a:r>
              <a:rPr lang="en-US" dirty="0">
                <a:solidFill>
                  <a:schemeClr val="bg1"/>
                </a:solidFill>
              </a:rPr>
              <a:t>if they had already been abolished </a:t>
            </a:r>
            <a:r>
              <a:rPr lang="en-US" b="1" dirty="0">
                <a:solidFill>
                  <a:schemeClr val="bg1"/>
                </a:solidFill>
                <a:effectLst>
                  <a:glow rad="127000">
                    <a:srgbClr val="00FF00"/>
                  </a:glow>
                </a:effectLst>
              </a:rPr>
              <a:t>at the cross? </a:t>
            </a:r>
            <a:endParaRPr lang="en-US" dirty="0">
              <a:solidFill>
                <a:schemeClr val="bg1"/>
              </a:solidFill>
            </a:endParaRPr>
          </a:p>
          <a:p>
            <a:pPr marL="457200" indent="-457200" algn="l">
              <a:spcBef>
                <a:spcPts val="0"/>
              </a:spcBef>
              <a:spcAft>
                <a:spcPts val="1200"/>
              </a:spcAft>
              <a:buClr>
                <a:srgbClr val="FF0000"/>
              </a:buClr>
              <a:buSzPct val="100000"/>
              <a:buFont typeface="Comic Sans MS" panose="030F0702030302020204" pitchFamily="66" charset="0"/>
              <a:buChar char="Q"/>
            </a:pPr>
            <a:r>
              <a:rPr lang="en-US" dirty="0">
                <a:solidFill>
                  <a:schemeClr val="bg1"/>
                </a:solidFill>
              </a:rPr>
              <a:t>Would this not have been a violation of the abolishing process? </a:t>
            </a:r>
          </a:p>
          <a:p>
            <a:pPr marL="457200" indent="-457200" algn="l">
              <a:spcBef>
                <a:spcPts val="0"/>
              </a:spcBef>
              <a:spcAft>
                <a:spcPts val="1200"/>
              </a:spcAft>
              <a:buClr>
                <a:srgbClr val="FF0000"/>
              </a:buClr>
              <a:buSzPct val="100000"/>
              <a:buFont typeface="Comic Sans MS" panose="030F0702030302020204" pitchFamily="66" charset="0"/>
              <a:buChar char="Q"/>
            </a:pPr>
            <a:r>
              <a:rPr lang="en-US" dirty="0">
                <a:solidFill>
                  <a:schemeClr val="bg1"/>
                </a:solidFill>
              </a:rPr>
              <a:t>Would His feast observance </a:t>
            </a:r>
            <a:r>
              <a:rPr lang="en-US" b="1" dirty="0">
                <a:solidFill>
                  <a:schemeClr val="bg1"/>
                </a:solidFill>
                <a:effectLst>
                  <a:glow rad="127000">
                    <a:schemeClr val="accent5">
                      <a:lumMod val="60000"/>
                      <a:lumOff val="40000"/>
                    </a:schemeClr>
                  </a:glow>
                </a:effectLst>
              </a:rPr>
              <a:t>after the cross </a:t>
            </a:r>
            <a:r>
              <a:rPr lang="en-US" dirty="0">
                <a:solidFill>
                  <a:schemeClr val="bg1"/>
                </a:solidFill>
              </a:rPr>
              <a:t>then place </a:t>
            </a:r>
            <a:r>
              <a:rPr lang="en-US" b="1" dirty="0">
                <a:solidFill>
                  <a:srgbClr val="0000FF"/>
                </a:solidFill>
              </a:rPr>
              <a:t>Yahusha</a:t>
            </a:r>
            <a:r>
              <a:rPr lang="en-US" dirty="0">
                <a:solidFill>
                  <a:srgbClr val="0000FF"/>
                </a:solidFill>
              </a:rPr>
              <a:t> </a:t>
            </a:r>
            <a:r>
              <a:rPr lang="en-US" dirty="0">
                <a:solidFill>
                  <a:schemeClr val="bg1"/>
                </a:solidFill>
              </a:rPr>
              <a:t>in conflict with the Torah had </a:t>
            </a:r>
            <a:r>
              <a:rPr lang="en-US" b="1" dirty="0">
                <a:solidFill>
                  <a:srgbClr val="0000FF"/>
                </a:solidFill>
              </a:rPr>
              <a:t>Yahuah </a:t>
            </a:r>
            <a:r>
              <a:rPr lang="en-US" dirty="0">
                <a:solidFill>
                  <a:schemeClr val="bg1"/>
                </a:solidFill>
              </a:rPr>
              <a:t>desired to abolish the feasts </a:t>
            </a:r>
            <a:r>
              <a:rPr lang="en-US" b="1" dirty="0">
                <a:solidFill>
                  <a:schemeClr val="bg1"/>
                </a:solidFill>
                <a:effectLst>
                  <a:glow rad="127000">
                    <a:srgbClr val="00FF00"/>
                  </a:glow>
                </a:effectLst>
              </a:rPr>
              <a:t>at the cross?</a:t>
            </a:r>
            <a:endParaRPr lang="en-US" dirty="0">
              <a:solidFill>
                <a:schemeClr val="bg1"/>
              </a:solidFill>
            </a:endParaRPr>
          </a:p>
        </p:txBody>
      </p:sp>
      <p:sp>
        <p:nvSpPr>
          <p:cNvPr id="9" name="TextBox 8"/>
          <p:cNvSpPr txBox="1"/>
          <p:nvPr/>
        </p:nvSpPr>
        <p:spPr>
          <a:xfrm>
            <a:off x="2590800" y="2133600"/>
            <a:ext cx="4027714" cy="538609"/>
          </a:xfrm>
          <a:prstGeom prst="rect">
            <a:avLst/>
          </a:prstGeom>
          <a:gradFill flip="none" rotWithShape="1">
            <a:gsLst>
              <a:gs pos="0">
                <a:srgbClr val="8488C4"/>
              </a:gs>
              <a:gs pos="53000">
                <a:srgbClr val="D4DEFF"/>
              </a:gs>
              <a:gs pos="83000">
                <a:srgbClr val="D4DEFF"/>
              </a:gs>
              <a:gs pos="100000">
                <a:srgbClr val="96AB94"/>
              </a:gs>
            </a:gsLst>
            <a:path path="rect">
              <a:fillToRect l="100000" t="100000"/>
            </a:path>
            <a:tileRect r="-100000" b="-100000"/>
          </a:gradFill>
          <a:ln w="38100">
            <a:solidFill>
              <a:schemeClr val="tx1">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tIns="0" rtlCol="0" anchor="t">
            <a:spAutoFit/>
          </a:bodyPr>
          <a:lstStyle/>
          <a:p>
            <a:pPr algn="ctr"/>
            <a:r>
              <a:rPr lang="en-US" sz="3200" b="1" dirty="0">
                <a:solidFill>
                  <a:srgbClr val="9900CC"/>
                </a:solidFill>
                <a:effectLst>
                  <a:outerShdw blurRad="38100" dist="38100" dir="2700000" algn="tl">
                    <a:srgbClr val="000000">
                      <a:alpha val="43137"/>
                    </a:srgbClr>
                  </a:outerShdw>
                </a:effectLst>
              </a:rPr>
              <a:t>Thought Questions</a:t>
            </a:r>
          </a:p>
        </p:txBody>
      </p:sp>
      <p:sp>
        <p:nvSpPr>
          <p:cNvPr id="10" name="Title 1"/>
          <p:cNvSpPr>
            <a:spLocks noGrp="1"/>
          </p:cNvSpPr>
          <p:nvPr>
            <p:ph type="ctrTitle"/>
          </p:nvPr>
        </p:nvSpPr>
        <p:spPr>
          <a:xfrm>
            <a:off x="1872332" y="87082"/>
            <a:ext cx="5431972" cy="838200"/>
          </a:xfrm>
          <a:blipFill>
            <a:blip r:embed="rId3"/>
            <a:tile tx="0" ty="0" sx="100000" sy="100000" flip="none" algn="tl"/>
          </a:blipFill>
          <a:ln w="57150">
            <a:solidFill>
              <a:schemeClr val="accent3">
                <a:lumMod val="20000"/>
                <a:lumOff val="80000"/>
              </a:schemeClr>
            </a:solidFill>
          </a:ln>
          <a:scene3d>
            <a:camera prst="orthographicFront"/>
            <a:lightRig rig="soft" dir="t">
              <a:rot lat="0" lon="0" rev="17220000"/>
            </a:lightRig>
          </a:scene3d>
          <a:sp3d>
            <a:bevelT prst="angle"/>
          </a:sp3d>
        </p:spPr>
        <p:txBody>
          <a:bodyPr anchor="ctr">
            <a:normAutofit/>
            <a:scene3d>
              <a:camera prst="orthographicFront"/>
              <a:lightRig rig="soft" dir="t">
                <a:rot lat="0" lon="0" rev="17220000"/>
              </a:lightRig>
            </a:scene3d>
            <a:sp3d prstMaterial="softEdge">
              <a:bevelT w="38100" h="38100"/>
            </a:sp3d>
          </a:bodyPr>
          <a:lstStyle/>
          <a:p>
            <a:r>
              <a:rPr lang="en-US" dirty="0">
                <a:solidFill>
                  <a:schemeClr val="accent3">
                    <a:lumMod val="20000"/>
                    <a:lumOff val="80000"/>
                  </a:schemeClr>
                </a:solidFill>
              </a:rPr>
              <a:t>Part 2 Review</a:t>
            </a:r>
          </a:p>
        </p:txBody>
      </p:sp>
      <p:sp>
        <p:nvSpPr>
          <p:cNvPr id="4" name="Slide Number Placeholder 3"/>
          <p:cNvSpPr>
            <a:spLocks noGrp="1"/>
          </p:cNvSpPr>
          <p:nvPr>
            <p:ph type="sldNum" sz="quarter" idx="12"/>
          </p:nvPr>
        </p:nvSpPr>
        <p:spPr>
          <a:xfrm>
            <a:off x="8186058" y="6346374"/>
            <a:ext cx="762000" cy="365125"/>
          </a:xfrm>
        </p:spPr>
        <p:txBody>
          <a:bodyPr/>
          <a:lstStyle/>
          <a:p>
            <a:fld id="{9A7ECC3E-4170-412F-8B33-8063B7BB8A4D}" type="slidenum">
              <a:rPr lang="en-US" b="1" smtClean="0">
                <a:solidFill>
                  <a:schemeClr val="bg1"/>
                </a:solidFill>
              </a:rPr>
              <a:t>69</a:t>
            </a:fld>
            <a:endParaRPr lang="en-US" b="1" dirty="0">
              <a:solidFill>
                <a:schemeClr val="bg1"/>
              </a:solidFill>
            </a:endParaRPr>
          </a:p>
        </p:txBody>
      </p:sp>
    </p:spTree>
    <p:extLst>
      <p:ext uri="{BB962C8B-B14F-4D97-AF65-F5344CB8AC3E}">
        <p14:creationId xmlns:p14="http://schemas.microsoft.com/office/powerpoint/2010/main" val="71321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5" presetClass="entr" presetSubtype="0" fill="hold" grpId="0" nodeType="clickEffect">
                                  <p:stCondLst>
                                    <p:cond delay="0"/>
                                  </p:stCondLst>
                                  <p:iterate type="lt">
                                    <p:tmPct val="0"/>
                                  </p:iterate>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anim calcmode="lin" valueType="num">
                                      <p:cBhvr>
                                        <p:cTn id="14" dur="2000" fill="hold"/>
                                        <p:tgtEl>
                                          <p:spTgt spid="9"/>
                                        </p:tgtEl>
                                        <p:attrNameLst>
                                          <p:attrName>style.rotation</p:attrName>
                                        </p:attrNameLst>
                                      </p:cBhvr>
                                      <p:tavLst>
                                        <p:tav tm="0">
                                          <p:val>
                                            <p:fltVal val="720"/>
                                          </p:val>
                                        </p:tav>
                                        <p:tav tm="100000">
                                          <p:val>
                                            <p:fltVal val="0"/>
                                          </p:val>
                                        </p:tav>
                                      </p:tavLst>
                                    </p:anim>
                                    <p:anim calcmode="lin" valueType="num">
                                      <p:cBhvr>
                                        <p:cTn id="15" dur="2000" fill="hold"/>
                                        <p:tgtEl>
                                          <p:spTgt spid="9"/>
                                        </p:tgtEl>
                                        <p:attrNameLst>
                                          <p:attrName>ppt_h</p:attrName>
                                        </p:attrNameLst>
                                      </p:cBhvr>
                                      <p:tavLst>
                                        <p:tav tm="0">
                                          <p:val>
                                            <p:fltVal val="0"/>
                                          </p:val>
                                        </p:tav>
                                        <p:tav tm="100000">
                                          <p:val>
                                            <p:strVal val="#ppt_h"/>
                                          </p:val>
                                        </p:tav>
                                      </p:tavLst>
                                    </p:anim>
                                    <p:anim calcmode="lin" valueType="num">
                                      <p:cBhvr>
                                        <p:cTn id="16" dur="2000" fill="hold"/>
                                        <p:tgtEl>
                                          <p:spTgt spid="9"/>
                                        </p:tgtEl>
                                        <p:attrNameLst>
                                          <p:attrName>ppt_w</p:attrName>
                                        </p:attrNameLst>
                                      </p:cBhvr>
                                      <p:tavLst>
                                        <p:tav tm="0">
                                          <p:val>
                                            <p:fltVal val="0"/>
                                          </p:val>
                                        </p:tav>
                                        <p:tav tm="100000">
                                          <p:val>
                                            <p:strVal val="#ppt_w"/>
                                          </p:val>
                                        </p:tav>
                                      </p:tavLst>
                                    </p:anim>
                                  </p:childTnLst>
                                </p:cTn>
                              </p:par>
                            </p:childTnLst>
                          </p:cTn>
                        </p:par>
                        <p:par>
                          <p:cTn id="17" fill="hold">
                            <p:stCondLst>
                              <p:cond delay="2000"/>
                            </p:stCondLst>
                            <p:childTnLst>
                              <p:par>
                                <p:cTn id="18" presetID="36" presetClass="emph" presetSubtype="0" fill="hold" grpId="1" nodeType="afterEffect">
                                  <p:stCondLst>
                                    <p:cond delay="0"/>
                                  </p:stCondLst>
                                  <p:iterate type="lt">
                                    <p:tmPct val="10000"/>
                                  </p:iterate>
                                  <p:childTnLst>
                                    <p:animScale>
                                      <p:cBhvr>
                                        <p:cTn id="19" dur="250" autoRev="1" fill="hold">
                                          <p:stCondLst>
                                            <p:cond delay="0"/>
                                          </p:stCondLst>
                                        </p:cTn>
                                        <p:tgtEl>
                                          <p:spTgt spid="9"/>
                                        </p:tgtEl>
                                      </p:cBhvr>
                                      <p:to x="80000" y="100000"/>
                                    </p:animScale>
                                    <p:anim by="(#ppt_w*0.10)" calcmode="lin" valueType="num">
                                      <p:cBhvr>
                                        <p:cTn id="20" dur="250" autoRev="1" fill="hold">
                                          <p:stCondLst>
                                            <p:cond delay="0"/>
                                          </p:stCondLst>
                                        </p:cTn>
                                        <p:tgtEl>
                                          <p:spTgt spid="9"/>
                                        </p:tgtEl>
                                        <p:attrNameLst>
                                          <p:attrName>ppt_x</p:attrName>
                                        </p:attrNameLst>
                                      </p:cBhvr>
                                    </p:anim>
                                    <p:anim by="(-#ppt_w*0.10)" calcmode="lin" valueType="num">
                                      <p:cBhvr>
                                        <p:cTn id="21" dur="250" autoRev="1" fill="hold">
                                          <p:stCondLst>
                                            <p:cond delay="0"/>
                                          </p:stCondLst>
                                        </p:cTn>
                                        <p:tgtEl>
                                          <p:spTgt spid="9"/>
                                        </p:tgtEl>
                                        <p:attrNameLst>
                                          <p:attrName>ppt_y</p:attrName>
                                        </p:attrNameLst>
                                      </p:cBhvr>
                                    </p:anim>
                                    <p:animRot by="-480000">
                                      <p:cBhvr>
                                        <p:cTn id="22" dur="250" autoRev="1" fill="hold">
                                          <p:stCondLst>
                                            <p:cond delay="0"/>
                                          </p:stCondLst>
                                        </p:cTn>
                                        <p:tgtEl>
                                          <p:spTgt spid="9"/>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barn(inVertical)">
                                      <p:cBhvr>
                                        <p:cTn id="27" dur="500"/>
                                        <p:tgtEl>
                                          <p:spTgt spid="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barn(inVertical)">
                                      <p:cBhvr>
                                        <p:cTn id="32" dur="500"/>
                                        <p:tgtEl>
                                          <p:spTgt spid="8">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animEffect transition="in" filter="barn(inVertical)">
                                      <p:cBhvr>
                                        <p:cTn id="3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144000" cy="6858000"/>
          </a:xfrm>
          <a:prstGeom prst="rect">
            <a:avLst/>
          </a:prstGeom>
          <a:solidFill>
            <a:srgbClr val="FFE4AF"/>
          </a:solidFill>
          <a:ln w="57150">
            <a:solidFill>
              <a:srgbClr val="996633"/>
            </a:solidFill>
          </a:ln>
          <a:scene3d>
            <a:camera prst="orthographicFront"/>
            <a:lightRig rig="threePt" dir="t"/>
          </a:scene3d>
          <a:sp3d>
            <a:bevelT prst="angle"/>
          </a:sp3d>
        </p:spPr>
        <p:txBody>
          <a:bodyPr wrap="square" rtlCol="0">
            <a:spAutoFit/>
          </a:bodyPr>
          <a:lstStyle/>
          <a:p>
            <a:endParaRPr lang="en-US" dirty="0"/>
          </a:p>
        </p:txBody>
      </p:sp>
      <p:sp>
        <p:nvSpPr>
          <p:cNvPr id="3" name="Subtitle 2"/>
          <p:cNvSpPr>
            <a:spLocks noGrp="1"/>
          </p:cNvSpPr>
          <p:nvPr>
            <p:ph type="subTitle" idx="1"/>
          </p:nvPr>
        </p:nvSpPr>
        <p:spPr>
          <a:xfrm>
            <a:off x="174172" y="1143000"/>
            <a:ext cx="8763000" cy="5551714"/>
          </a:xfrm>
          <a:blipFill>
            <a:blip r:embed="rId2"/>
            <a:tile tx="0" ty="0" sx="100000" sy="100000" flip="none" algn="tl"/>
          </a:blipFill>
          <a:ln w="57150">
            <a:solidFill>
              <a:srgbClr val="996633"/>
            </a:solidFill>
          </a:ln>
          <a:scene3d>
            <a:camera prst="orthographicFront"/>
            <a:lightRig rig="threePt" dir="t"/>
          </a:scene3d>
          <a:sp3d>
            <a:bevelT w="114300" prst="artDeco"/>
          </a:sp3d>
        </p:spPr>
        <p:txBody>
          <a:bodyPr lIns="182880" tIns="182880">
            <a:normAutofit fontScale="92500"/>
          </a:bodyPr>
          <a:lstStyle/>
          <a:p>
            <a:pPr>
              <a:spcBef>
                <a:spcPts val="0"/>
              </a:spcBef>
              <a:spcAft>
                <a:spcPts val="2400"/>
              </a:spcAft>
            </a:pPr>
            <a:r>
              <a:rPr lang="en-US" b="1" dirty="0">
                <a:solidFill>
                  <a:schemeClr val="bg1"/>
                </a:solidFill>
              </a:rPr>
              <a:t>In </a:t>
            </a:r>
            <a:r>
              <a:rPr lang="en-US" b="1" dirty="0">
                <a:solidFill>
                  <a:srgbClr val="CC00FF"/>
                </a:solidFill>
                <a:effectLst>
                  <a:outerShdw blurRad="38100" dist="38100" dir="2700000" algn="tl">
                    <a:srgbClr val="000000">
                      <a:alpha val="43137"/>
                    </a:srgbClr>
                  </a:outerShdw>
                </a:effectLst>
              </a:rPr>
              <a:t>Part 2 </a:t>
            </a:r>
            <a:r>
              <a:rPr lang="en-US" b="1" dirty="0">
                <a:solidFill>
                  <a:schemeClr val="bg1"/>
                </a:solidFill>
              </a:rPr>
              <a:t>of our study we found the following information in the Scriptures:</a:t>
            </a:r>
          </a:p>
          <a:p>
            <a:pPr lvl="1" indent="-457200" algn="l">
              <a:spcBef>
                <a:spcPts val="0"/>
              </a:spcBef>
              <a:spcAft>
                <a:spcPts val="1000"/>
              </a:spcAft>
              <a:buClr>
                <a:srgbClr val="9933FF"/>
              </a:buClr>
              <a:buSzPct val="85000"/>
              <a:buFont typeface="Wingdings" panose="05000000000000000000" pitchFamily="2" charset="2"/>
              <a:buChar char="Ø"/>
            </a:pPr>
            <a:r>
              <a:rPr lang="en-US" sz="2800" dirty="0">
                <a:solidFill>
                  <a:schemeClr val="bg1"/>
                </a:solidFill>
              </a:rPr>
              <a:t>Only the </a:t>
            </a:r>
            <a:r>
              <a:rPr lang="en-US" sz="2800" b="1" dirty="0">
                <a:solidFill>
                  <a:srgbClr val="009900"/>
                </a:solidFill>
                <a:effectLst>
                  <a:outerShdw blurRad="38100" dist="38100" dir="2700000" algn="tl">
                    <a:srgbClr val="000000">
                      <a:alpha val="43137"/>
                    </a:srgbClr>
                  </a:outerShdw>
                </a:effectLst>
              </a:rPr>
              <a:t>Ordinances, </a:t>
            </a:r>
            <a:r>
              <a:rPr lang="en-US" sz="2800" b="1" dirty="0">
                <a:solidFill>
                  <a:srgbClr val="C00000"/>
                </a:solidFill>
                <a:effectLst>
                  <a:outerShdw blurRad="38100" dist="38100" dir="2700000" algn="tl">
                    <a:srgbClr val="000000">
                      <a:alpha val="43137"/>
                    </a:srgbClr>
                  </a:outerShdw>
                </a:effectLst>
              </a:rPr>
              <a:t>Oblations, </a:t>
            </a:r>
            <a:r>
              <a:rPr lang="en-US" sz="2800" b="1" dirty="0">
                <a:solidFill>
                  <a:srgbClr val="009900"/>
                </a:solidFill>
                <a:effectLst>
                  <a:outerShdw blurRad="38100" dist="38100" dir="2700000" algn="tl">
                    <a:srgbClr val="000000">
                      <a:alpha val="43137"/>
                    </a:srgbClr>
                  </a:outerShdw>
                </a:effectLst>
              </a:rPr>
              <a:t>Offerings</a:t>
            </a:r>
            <a:r>
              <a:rPr lang="en-US" sz="2800" dirty="0">
                <a:solidFill>
                  <a:schemeClr val="bg1"/>
                </a:solidFill>
              </a:rPr>
              <a:t> and </a:t>
            </a:r>
            <a:r>
              <a:rPr lang="en-US" sz="2800" b="1" dirty="0">
                <a:solidFill>
                  <a:srgbClr val="009900"/>
                </a:solidFill>
                <a:effectLst>
                  <a:outerShdw blurRad="38100" dist="38100" dir="2700000" algn="tl">
                    <a:srgbClr val="000000">
                      <a:alpha val="43137"/>
                    </a:srgbClr>
                  </a:outerShdw>
                </a:effectLst>
              </a:rPr>
              <a:t>Ceremonial Laws, </a:t>
            </a:r>
            <a:r>
              <a:rPr lang="en-US" sz="2800" dirty="0">
                <a:solidFill>
                  <a:schemeClr val="bg1"/>
                </a:solidFill>
              </a:rPr>
              <a:t>relating to the Sacrifices and temple services, got</a:t>
            </a:r>
            <a:r>
              <a:rPr lang="en-US" sz="2800" b="1" dirty="0">
                <a:solidFill>
                  <a:schemeClr val="accent6">
                    <a:lumMod val="75000"/>
                  </a:schemeClr>
                </a:solidFill>
                <a:effectLst>
                  <a:outerShdw blurRad="38100" dist="38100" dir="2700000" algn="tl">
                    <a:srgbClr val="000000">
                      <a:alpha val="43137"/>
                    </a:srgbClr>
                  </a:outerShdw>
                </a:effectLst>
              </a:rPr>
              <a:t> “nailed to the tree”</a:t>
            </a:r>
            <a:r>
              <a:rPr lang="en-US" sz="2800" dirty="0">
                <a:solidFill>
                  <a:schemeClr val="bg1"/>
                </a:solidFill>
              </a:rPr>
              <a:t> with </a:t>
            </a:r>
            <a:r>
              <a:rPr lang="en-US" sz="2800" b="1" dirty="0">
                <a:solidFill>
                  <a:srgbClr val="0000CC"/>
                </a:solidFill>
                <a:effectLst>
                  <a:outerShdw blurRad="38100" dist="38100" dir="2700000" algn="tl">
                    <a:srgbClr val="000000">
                      <a:alpha val="43137"/>
                    </a:srgbClr>
                  </a:outerShdw>
                </a:effectLst>
              </a:rPr>
              <a:t>Yahusha,</a:t>
            </a:r>
          </a:p>
          <a:p>
            <a:pPr lvl="1" indent="-457200" algn="l">
              <a:spcBef>
                <a:spcPts val="0"/>
              </a:spcBef>
              <a:spcAft>
                <a:spcPts val="1000"/>
              </a:spcAft>
              <a:buClr>
                <a:srgbClr val="9933FF"/>
              </a:buClr>
              <a:buSzPct val="85000"/>
              <a:buFont typeface="Wingdings" panose="05000000000000000000" pitchFamily="2" charset="2"/>
              <a:buChar char="Ø"/>
            </a:pPr>
            <a:r>
              <a:rPr lang="en-US" sz="2800" dirty="0">
                <a:solidFill>
                  <a:schemeClr val="bg1"/>
                </a:solidFill>
              </a:rPr>
              <a:t>None of the </a:t>
            </a:r>
            <a:r>
              <a:rPr lang="en-US" sz="2800" b="1" dirty="0">
                <a:solidFill>
                  <a:srgbClr val="C00000"/>
                </a:solidFill>
              </a:rPr>
              <a:t>feasts</a:t>
            </a:r>
            <a:r>
              <a:rPr lang="en-US" sz="2800" dirty="0">
                <a:solidFill>
                  <a:srgbClr val="C00000"/>
                </a:solidFill>
              </a:rPr>
              <a:t> </a:t>
            </a:r>
            <a:r>
              <a:rPr lang="en-US" sz="2800" dirty="0">
                <a:solidFill>
                  <a:schemeClr val="bg1"/>
                </a:solidFill>
              </a:rPr>
              <a:t>were totally </a:t>
            </a:r>
            <a:r>
              <a:rPr lang="en-US" sz="2800" b="1" dirty="0">
                <a:solidFill>
                  <a:srgbClr val="009900"/>
                </a:solidFill>
                <a:effectLst>
                  <a:outerShdw blurRad="38100" dist="38100" dir="2700000" algn="tl">
                    <a:srgbClr val="000000">
                      <a:alpha val="43137"/>
                    </a:srgbClr>
                  </a:outerShdw>
                </a:effectLst>
              </a:rPr>
              <a:t>“fulfilled” </a:t>
            </a:r>
            <a:r>
              <a:rPr lang="en-US" sz="2800" dirty="0">
                <a:solidFill>
                  <a:schemeClr val="bg1"/>
                </a:solidFill>
              </a:rPr>
              <a:t>at the cross,</a:t>
            </a:r>
          </a:p>
          <a:p>
            <a:pPr lvl="1" indent="-457200" algn="l">
              <a:spcBef>
                <a:spcPts val="0"/>
              </a:spcBef>
              <a:spcAft>
                <a:spcPts val="1000"/>
              </a:spcAft>
              <a:buClr>
                <a:srgbClr val="9933FF"/>
              </a:buClr>
              <a:buSzPct val="85000"/>
              <a:buFont typeface="Wingdings" panose="05000000000000000000" pitchFamily="2" charset="2"/>
              <a:buChar char="Ø"/>
            </a:pPr>
            <a:r>
              <a:rPr lang="en-US" sz="2800" dirty="0">
                <a:solidFill>
                  <a:schemeClr val="bg1"/>
                </a:solidFill>
              </a:rPr>
              <a:t>We are to use </a:t>
            </a:r>
            <a:r>
              <a:rPr lang="en-US" sz="2800" b="1" dirty="0">
                <a:solidFill>
                  <a:srgbClr val="0000CC"/>
                </a:solidFill>
                <a:effectLst>
                  <a:outerShdw blurRad="38100" dist="38100" dir="2700000" algn="tl">
                    <a:srgbClr val="000000">
                      <a:alpha val="43137"/>
                    </a:srgbClr>
                  </a:outerShdw>
                </a:effectLst>
              </a:rPr>
              <a:t>Yahusha</a:t>
            </a:r>
            <a:r>
              <a:rPr lang="en-US" sz="2800" dirty="0">
                <a:solidFill>
                  <a:srgbClr val="0000CC"/>
                </a:solidFill>
                <a:effectLst>
                  <a:outerShdw blurRad="38100" dist="38100" dir="2700000" algn="tl">
                    <a:srgbClr val="000000">
                      <a:alpha val="43137"/>
                    </a:srgbClr>
                  </a:outerShdw>
                </a:effectLst>
              </a:rPr>
              <a:t> </a:t>
            </a:r>
            <a:r>
              <a:rPr lang="en-US" sz="2800" dirty="0">
                <a:solidFill>
                  <a:schemeClr val="bg1"/>
                </a:solidFill>
              </a:rPr>
              <a:t>as our </a:t>
            </a:r>
            <a:r>
              <a:rPr lang="en-US" sz="2800" b="1" dirty="0">
                <a:solidFill>
                  <a:srgbClr val="FF9900"/>
                </a:solidFill>
                <a:effectLst>
                  <a:outerShdw blurRad="38100" dist="38100" dir="2700000" algn="tl">
                    <a:srgbClr val="000000">
                      <a:alpha val="43137"/>
                    </a:srgbClr>
                  </a:outerShdw>
                </a:effectLst>
              </a:rPr>
              <a:t>example </a:t>
            </a:r>
            <a:r>
              <a:rPr lang="en-US" sz="2800" dirty="0">
                <a:solidFill>
                  <a:schemeClr val="bg1"/>
                </a:solidFill>
              </a:rPr>
              <a:t>in all things.</a:t>
            </a:r>
            <a:endParaRPr lang="en-US" sz="2800" b="1" dirty="0">
              <a:solidFill>
                <a:srgbClr val="FF9900"/>
              </a:solidFill>
              <a:effectLst>
                <a:outerShdw blurRad="38100" dist="38100" dir="2700000" algn="tl">
                  <a:srgbClr val="000000">
                    <a:alpha val="43137"/>
                  </a:srgbClr>
                </a:outerShdw>
              </a:effectLst>
            </a:endParaRPr>
          </a:p>
          <a:p>
            <a:pPr lvl="1" indent="-457200" algn="l">
              <a:spcBef>
                <a:spcPts val="0"/>
              </a:spcBef>
              <a:spcAft>
                <a:spcPts val="1000"/>
              </a:spcAft>
              <a:buClr>
                <a:srgbClr val="9933FF"/>
              </a:buClr>
              <a:buSzPct val="85000"/>
              <a:buFont typeface="Wingdings" panose="05000000000000000000" pitchFamily="2" charset="2"/>
              <a:buChar char="Ø"/>
            </a:pPr>
            <a:r>
              <a:rPr lang="en-US" sz="2800" b="1" dirty="0">
                <a:solidFill>
                  <a:srgbClr val="0000CC"/>
                </a:solidFill>
                <a:effectLst>
                  <a:outerShdw blurRad="38100" dist="38100" dir="2700000" algn="tl">
                    <a:srgbClr val="000000">
                      <a:alpha val="43137"/>
                    </a:srgbClr>
                  </a:outerShdw>
                </a:effectLst>
              </a:rPr>
              <a:t>Yahuah’s</a:t>
            </a:r>
            <a:r>
              <a:rPr lang="en-US" sz="2800" dirty="0">
                <a:solidFill>
                  <a:srgbClr val="0000CC"/>
                </a:solidFill>
                <a:effectLst>
                  <a:outerShdw blurRad="38100" dist="38100" dir="2700000" algn="tl">
                    <a:srgbClr val="000000">
                      <a:alpha val="43137"/>
                    </a:srgbClr>
                  </a:outerShdw>
                </a:effectLst>
              </a:rPr>
              <a:t>  </a:t>
            </a:r>
            <a:r>
              <a:rPr lang="en-US" sz="2800" b="1" dirty="0">
                <a:solidFill>
                  <a:srgbClr val="FF0000"/>
                </a:solidFill>
                <a:effectLst>
                  <a:outerShdw blurRad="38100" dist="38100" dir="2700000" algn="tl">
                    <a:srgbClr val="000000">
                      <a:alpha val="43137"/>
                    </a:srgbClr>
                  </a:outerShdw>
                </a:effectLst>
              </a:rPr>
              <a:t>Sign</a:t>
            </a:r>
            <a:r>
              <a:rPr lang="en-US" sz="2800" dirty="0">
                <a:solidFill>
                  <a:srgbClr val="FF0000"/>
                </a:solidFill>
                <a:effectLst>
                  <a:outerShdw blurRad="38100" dist="38100" dir="2700000" algn="tl">
                    <a:srgbClr val="000000">
                      <a:alpha val="43137"/>
                    </a:srgbClr>
                  </a:outerShdw>
                </a:effectLst>
              </a:rPr>
              <a:t> </a:t>
            </a:r>
            <a:r>
              <a:rPr lang="en-US" sz="2800" dirty="0">
                <a:solidFill>
                  <a:schemeClr val="bg1"/>
                </a:solidFill>
              </a:rPr>
              <a:t>and </a:t>
            </a:r>
            <a:r>
              <a:rPr lang="en-US" sz="2800" b="1" dirty="0">
                <a:solidFill>
                  <a:srgbClr val="CC00CC"/>
                </a:solidFill>
                <a:effectLst>
                  <a:outerShdw blurRad="38100" dist="38100" dir="2700000" algn="tl">
                    <a:srgbClr val="000000">
                      <a:alpha val="43137"/>
                    </a:srgbClr>
                  </a:outerShdw>
                </a:effectLst>
              </a:rPr>
              <a:t>Covenant</a:t>
            </a:r>
            <a:r>
              <a:rPr lang="en-US" sz="2800" dirty="0">
                <a:solidFill>
                  <a:srgbClr val="CC00CC"/>
                </a:solidFill>
                <a:effectLst>
                  <a:outerShdw blurRad="38100" dist="38100" dir="2700000" algn="tl">
                    <a:srgbClr val="000000">
                      <a:alpha val="43137"/>
                    </a:srgbClr>
                  </a:outerShdw>
                </a:effectLst>
              </a:rPr>
              <a:t> </a:t>
            </a:r>
            <a:r>
              <a:rPr lang="en-US" sz="2800" dirty="0">
                <a:solidFill>
                  <a:schemeClr val="bg1"/>
                </a:solidFill>
              </a:rPr>
              <a:t>is attached to the </a:t>
            </a:r>
            <a:r>
              <a:rPr lang="en-US" sz="2800" b="1" dirty="0">
                <a:solidFill>
                  <a:srgbClr val="FF3399"/>
                </a:solidFill>
              </a:rPr>
              <a:t>appointed times, </a:t>
            </a:r>
            <a:r>
              <a:rPr lang="en-US" sz="2800" dirty="0">
                <a:solidFill>
                  <a:schemeClr val="bg1"/>
                </a:solidFill>
              </a:rPr>
              <a:t>as well as the</a:t>
            </a:r>
            <a:r>
              <a:rPr lang="en-US" sz="2800" b="1" dirty="0">
                <a:solidFill>
                  <a:srgbClr val="0070C0"/>
                </a:solidFill>
                <a:effectLst>
                  <a:outerShdw blurRad="38100" dist="38100" dir="2700000" algn="tl">
                    <a:srgbClr val="000000">
                      <a:alpha val="43137"/>
                    </a:srgbClr>
                  </a:outerShdw>
                </a:effectLst>
              </a:rPr>
              <a:t> 7</a:t>
            </a:r>
            <a:r>
              <a:rPr lang="en-US" sz="2800" b="1" baseline="30000" dirty="0">
                <a:solidFill>
                  <a:srgbClr val="0070C0"/>
                </a:solidFill>
                <a:effectLst>
                  <a:outerShdw blurRad="38100" dist="38100" dir="2700000" algn="tl">
                    <a:srgbClr val="000000">
                      <a:alpha val="43137"/>
                    </a:srgbClr>
                  </a:outerShdw>
                </a:effectLst>
              </a:rPr>
              <a:t>th</a:t>
            </a:r>
            <a:r>
              <a:rPr lang="en-US" sz="2800" b="1" dirty="0">
                <a:solidFill>
                  <a:srgbClr val="0070C0"/>
                </a:solidFill>
                <a:effectLst>
                  <a:outerShdw blurRad="38100" dist="38100" dir="2700000" algn="tl">
                    <a:srgbClr val="000000">
                      <a:alpha val="43137"/>
                    </a:srgbClr>
                  </a:outerShdw>
                </a:effectLst>
              </a:rPr>
              <a:t> Day Sabbaths</a:t>
            </a:r>
            <a:r>
              <a:rPr lang="en-US" sz="2800" b="1" dirty="0">
                <a:solidFill>
                  <a:srgbClr val="0000CC"/>
                </a:solidFill>
                <a:effectLst>
                  <a:outerShdw blurRad="38100" dist="38100" dir="2700000" algn="tl">
                    <a:srgbClr val="000000">
                      <a:alpha val="43137"/>
                    </a:srgbClr>
                  </a:outerShdw>
                </a:effectLst>
              </a:rPr>
              <a:t>,</a:t>
            </a:r>
          </a:p>
          <a:p>
            <a:pPr lvl="1" indent="-457200" algn="l">
              <a:spcBef>
                <a:spcPts val="0"/>
              </a:spcBef>
              <a:spcAft>
                <a:spcPts val="1000"/>
              </a:spcAft>
              <a:buClr>
                <a:srgbClr val="9933FF"/>
              </a:buClr>
              <a:buSzPct val="85000"/>
              <a:buFont typeface="Wingdings" panose="05000000000000000000" pitchFamily="2" charset="2"/>
              <a:buChar char="Ø"/>
            </a:pPr>
            <a:r>
              <a:rPr lang="en-US" sz="2800" b="1" dirty="0">
                <a:solidFill>
                  <a:srgbClr val="0000CC"/>
                </a:solidFill>
                <a:effectLst>
                  <a:outerShdw blurRad="38100" dist="38100" dir="2700000" algn="tl">
                    <a:srgbClr val="000000">
                      <a:alpha val="43137"/>
                    </a:srgbClr>
                  </a:outerShdw>
                </a:effectLst>
              </a:rPr>
              <a:t>Yahuah’s</a:t>
            </a:r>
            <a:r>
              <a:rPr lang="en-US" sz="2800" b="1" dirty="0">
                <a:solidFill>
                  <a:srgbClr val="FF0000"/>
                </a:solidFill>
                <a:effectLst>
                  <a:outerShdw blurRad="38100" dist="38100" dir="2700000" algn="tl">
                    <a:srgbClr val="000000">
                      <a:alpha val="43137"/>
                    </a:srgbClr>
                  </a:outerShdw>
                </a:effectLst>
              </a:rPr>
              <a:t> Sign</a:t>
            </a:r>
            <a:r>
              <a:rPr lang="en-US" sz="2800" dirty="0">
                <a:solidFill>
                  <a:srgbClr val="0000CC"/>
                </a:solidFill>
                <a:effectLst>
                  <a:outerShdw blurRad="38100" dist="38100" dir="2700000" algn="tl">
                    <a:srgbClr val="000000">
                      <a:alpha val="43137"/>
                    </a:srgbClr>
                  </a:outerShdw>
                </a:effectLst>
              </a:rPr>
              <a:t> </a:t>
            </a:r>
            <a:r>
              <a:rPr lang="en-US" sz="2800" dirty="0">
                <a:solidFill>
                  <a:schemeClr val="bg1"/>
                </a:solidFill>
              </a:rPr>
              <a:t>and </a:t>
            </a:r>
            <a:r>
              <a:rPr lang="en-US" sz="2800" b="1" dirty="0">
                <a:solidFill>
                  <a:srgbClr val="CC00CC"/>
                </a:solidFill>
                <a:effectLst>
                  <a:outerShdw blurRad="38100" dist="38100" dir="2700000" algn="tl">
                    <a:srgbClr val="000000">
                      <a:alpha val="43137"/>
                    </a:srgbClr>
                  </a:outerShdw>
                </a:effectLst>
              </a:rPr>
              <a:t>Covenant</a:t>
            </a:r>
            <a:r>
              <a:rPr lang="en-US" sz="2800" dirty="0">
                <a:solidFill>
                  <a:srgbClr val="CC00CC"/>
                </a:solidFill>
                <a:effectLst>
                  <a:outerShdw blurRad="38100" dist="38100" dir="2700000" algn="tl">
                    <a:srgbClr val="000000">
                      <a:alpha val="43137"/>
                    </a:srgbClr>
                  </a:outerShdw>
                </a:effectLst>
              </a:rPr>
              <a:t> </a:t>
            </a:r>
            <a:r>
              <a:rPr lang="en-US" sz="2800" dirty="0">
                <a:solidFill>
                  <a:schemeClr val="bg1"/>
                </a:solidFill>
              </a:rPr>
              <a:t>is to remain valid for at least a </a:t>
            </a:r>
            <a:r>
              <a:rPr lang="en-US" sz="2800" b="1" dirty="0">
                <a:solidFill>
                  <a:srgbClr val="996633"/>
                </a:solidFill>
                <a:effectLst>
                  <a:glow rad="63500">
                    <a:schemeClr val="accent2">
                      <a:satMod val="175000"/>
                      <a:alpha val="40000"/>
                    </a:schemeClr>
                  </a:glow>
                </a:effectLst>
              </a:rPr>
              <a:t>thousand</a:t>
            </a:r>
            <a:r>
              <a:rPr lang="en-US" sz="2800" dirty="0">
                <a:solidFill>
                  <a:srgbClr val="996633"/>
                </a:solidFill>
              </a:rPr>
              <a:t> </a:t>
            </a:r>
            <a:r>
              <a:rPr lang="en-US" sz="2800" b="1" dirty="0">
                <a:solidFill>
                  <a:srgbClr val="996600"/>
                </a:solidFill>
                <a:effectLst>
                  <a:glow rad="63500">
                    <a:schemeClr val="accent2">
                      <a:satMod val="175000"/>
                      <a:alpha val="40000"/>
                    </a:schemeClr>
                  </a:glow>
                </a:effectLst>
              </a:rPr>
              <a:t>Generations.</a:t>
            </a:r>
            <a:endParaRPr lang="en-US" sz="2800" b="1" dirty="0">
              <a:solidFill>
                <a:srgbClr val="0070C0"/>
              </a:solidFill>
            </a:endParaRPr>
          </a:p>
        </p:txBody>
      </p:sp>
      <p:sp>
        <p:nvSpPr>
          <p:cNvPr id="4" name="Slide Number Placeholder 3"/>
          <p:cNvSpPr>
            <a:spLocks noGrp="1"/>
          </p:cNvSpPr>
          <p:nvPr>
            <p:ph type="sldNum" sz="quarter" idx="12"/>
          </p:nvPr>
        </p:nvSpPr>
        <p:spPr>
          <a:xfrm>
            <a:off x="7968342" y="6215746"/>
            <a:ext cx="762000" cy="365125"/>
          </a:xfrm>
        </p:spPr>
        <p:txBody>
          <a:bodyPr/>
          <a:lstStyle/>
          <a:p>
            <a:fld id="{9A7ECC3E-4170-412F-8B33-8063B7BB8A4D}" type="slidenum">
              <a:rPr lang="en-US" b="1" smtClean="0">
                <a:solidFill>
                  <a:schemeClr val="bg1"/>
                </a:solidFill>
              </a:rPr>
              <a:t>7</a:t>
            </a:fld>
            <a:endParaRPr lang="en-US" b="1" dirty="0">
              <a:solidFill>
                <a:schemeClr val="bg1"/>
              </a:solidFill>
            </a:endParaRPr>
          </a:p>
        </p:txBody>
      </p:sp>
      <p:sp>
        <p:nvSpPr>
          <p:cNvPr id="6" name="Title 1"/>
          <p:cNvSpPr txBox="1">
            <a:spLocks/>
          </p:cNvSpPr>
          <p:nvPr/>
        </p:nvSpPr>
        <p:spPr>
          <a:xfrm>
            <a:off x="1752638" y="163284"/>
            <a:ext cx="5617029" cy="838200"/>
          </a:xfrm>
          <a:prstGeom prst="rect">
            <a:avLst/>
          </a:prstGeom>
          <a:blipFill>
            <a:blip r:embed="rId2"/>
            <a:tile tx="0" ty="0" sx="100000" sy="100000" flip="none" algn="tl"/>
          </a:blipFill>
          <a:ln w="38100">
            <a:solidFill>
              <a:srgbClr val="996633"/>
            </a:solidFill>
          </a:ln>
          <a:scene3d>
            <a:camera prst="orthographicFront"/>
            <a:lightRig rig="soft" dir="t">
              <a:rot lat="0" lon="0" rev="17220000"/>
            </a:lightRig>
          </a:scene3d>
          <a:sp3d>
            <a:bevelT w="152400" h="50800" prst="softRound"/>
          </a:sp3d>
        </p:spPr>
        <p:txBody>
          <a:bodyPr anchor="ctr">
            <a:norm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n-US" sz="4800" dirty="0">
                <a:solidFill>
                  <a:srgbClr val="996633"/>
                </a:solidFill>
              </a:rPr>
              <a:t>Review of Part 2</a:t>
            </a:r>
          </a:p>
        </p:txBody>
      </p:sp>
    </p:spTree>
    <p:extLst>
      <p:ext uri="{BB962C8B-B14F-4D97-AF65-F5344CB8AC3E}">
        <p14:creationId xmlns:p14="http://schemas.microsoft.com/office/powerpoint/2010/main" val="47099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1" name="Title 1"/>
          <p:cNvSpPr>
            <a:spLocks noGrp="1"/>
          </p:cNvSpPr>
          <p:nvPr>
            <p:ph type="ctrTitle"/>
          </p:nvPr>
        </p:nvSpPr>
        <p:spPr>
          <a:xfrm>
            <a:off x="1578428" y="228600"/>
            <a:ext cx="5954485" cy="838200"/>
          </a:xfrm>
          <a:blipFill>
            <a:blip r:embed="rId3"/>
            <a:tile tx="0" ty="0" sx="100000" sy="100000" flip="none" algn="tl"/>
          </a:blipFill>
          <a:ln w="57150">
            <a:solidFill>
              <a:srgbClr val="ECD9FF"/>
            </a:solidFill>
          </a:ln>
          <a:scene3d>
            <a:camera prst="orthographicFront"/>
            <a:lightRig rig="soft" dir="t">
              <a:rot lat="0" lon="0" rev="17220000"/>
            </a:lightRig>
          </a:scene3d>
          <a:sp3d>
            <a:bevelT prst="angle"/>
          </a:sp3d>
        </p:spPr>
        <p:txBody>
          <a:bodyPr lIns="45720" anchor="ctr">
            <a:normAutofit/>
            <a:scene3d>
              <a:camera prst="orthographicFront"/>
              <a:lightRig rig="soft" dir="t">
                <a:rot lat="0" lon="0" rev="17220000"/>
              </a:lightRig>
            </a:scene3d>
            <a:sp3d prstMaterial="softEdge">
              <a:bevelT w="38100" h="38100"/>
            </a:sp3d>
          </a:bodyPr>
          <a:lstStyle/>
          <a:p>
            <a:r>
              <a:rPr lang="en-US" dirty="0">
                <a:solidFill>
                  <a:srgbClr val="ECD9FF"/>
                </a:solidFill>
              </a:rPr>
              <a:t>Part 3 Summary</a:t>
            </a:r>
          </a:p>
        </p:txBody>
      </p:sp>
      <p:sp>
        <p:nvSpPr>
          <p:cNvPr id="7" name="Subtitle 2"/>
          <p:cNvSpPr>
            <a:spLocks noGrp="1"/>
          </p:cNvSpPr>
          <p:nvPr>
            <p:ph type="subTitle" idx="1"/>
          </p:nvPr>
        </p:nvSpPr>
        <p:spPr>
          <a:xfrm>
            <a:off x="348343" y="1240971"/>
            <a:ext cx="8469086" cy="5236029"/>
          </a:xfrm>
          <a:blipFill>
            <a:blip r:embed="rId4"/>
            <a:tile tx="0" ty="0" sx="100000" sy="100000" flip="none" algn="tl"/>
          </a:blipFill>
          <a:ln w="57150">
            <a:solidFill>
              <a:schemeClr val="accent6">
                <a:lumMod val="75000"/>
              </a:schemeClr>
            </a:solidFill>
          </a:ln>
          <a:scene3d>
            <a:camera prst="orthographicFront"/>
            <a:lightRig rig="threePt" dir="t"/>
          </a:scene3d>
          <a:sp3d>
            <a:bevelT w="114300" prst="artDeco"/>
          </a:sp3d>
        </p:spPr>
        <p:txBody>
          <a:bodyPr lIns="182880" tIns="91440">
            <a:normAutofit/>
          </a:bodyPr>
          <a:lstStyle/>
          <a:p>
            <a:pPr marL="457200" indent="-457200" algn="l">
              <a:spcBef>
                <a:spcPts val="0"/>
              </a:spcBef>
              <a:spcAft>
                <a:spcPts val="1800"/>
              </a:spcAft>
              <a:buClr>
                <a:srgbClr val="CC00FF"/>
              </a:buClr>
              <a:buSzPct val="100000"/>
              <a:buFont typeface="Wingdings" panose="05000000000000000000" pitchFamily="2" charset="2"/>
              <a:buChar char="v"/>
            </a:pPr>
            <a:r>
              <a:rPr lang="en-US" dirty="0">
                <a:solidFill>
                  <a:schemeClr val="bg1"/>
                </a:solidFill>
              </a:rPr>
              <a:t>Yahusha’s followers kept the “feasts” after His Death.  The Scriptures record them attending Passover/Pesach,  Unleavened Bread, Pentecost/Shavuot, Atonement/Yom Kippur.</a:t>
            </a:r>
          </a:p>
          <a:p>
            <a:pPr marL="457200" indent="-457200" algn="l">
              <a:spcBef>
                <a:spcPts val="0"/>
              </a:spcBef>
              <a:spcAft>
                <a:spcPts val="1800"/>
              </a:spcAft>
              <a:buClr>
                <a:srgbClr val="CC00FF"/>
              </a:buClr>
              <a:buSzPct val="100000"/>
              <a:buFont typeface="Wingdings" panose="05000000000000000000" pitchFamily="2" charset="2"/>
              <a:buChar char="v"/>
            </a:pPr>
            <a:r>
              <a:rPr lang="en-US" dirty="0">
                <a:solidFill>
                  <a:schemeClr val="bg1"/>
                </a:solidFill>
              </a:rPr>
              <a:t>Col 2:16,17 does NOT prove the “feasts” were abolished  at the cross, </a:t>
            </a:r>
          </a:p>
          <a:p>
            <a:pPr marL="457200" indent="-457200" algn="l">
              <a:spcBef>
                <a:spcPts val="0"/>
              </a:spcBef>
              <a:spcAft>
                <a:spcPts val="1800"/>
              </a:spcAft>
              <a:buClr>
                <a:srgbClr val="CC00FF"/>
              </a:buClr>
              <a:buSzPct val="100000"/>
              <a:buFont typeface="Wingdings" panose="05000000000000000000" pitchFamily="2" charset="2"/>
              <a:buChar char="v"/>
            </a:pPr>
            <a:r>
              <a:rPr lang="en-US" dirty="0">
                <a:solidFill>
                  <a:schemeClr val="bg1"/>
                </a:solidFill>
              </a:rPr>
              <a:t>The Catholic Church has bragged about their authority to change all of the </a:t>
            </a:r>
            <a:r>
              <a:rPr lang="en-US" b="1" dirty="0">
                <a:solidFill>
                  <a:srgbClr val="FF0066"/>
                </a:solidFill>
              </a:rPr>
              <a:t>appointed times.</a:t>
            </a:r>
            <a:r>
              <a:rPr lang="en-US" dirty="0">
                <a:solidFill>
                  <a:schemeClr val="bg1"/>
                </a:solidFill>
              </a:rPr>
              <a:t>  They replaced </a:t>
            </a:r>
            <a:r>
              <a:rPr lang="en-US" b="1" dirty="0">
                <a:solidFill>
                  <a:srgbClr val="0000CC"/>
                </a:solidFill>
              </a:rPr>
              <a:t>Yahuah’s</a:t>
            </a:r>
            <a:r>
              <a:rPr lang="en-US" dirty="0">
                <a:solidFill>
                  <a:srgbClr val="0000CC"/>
                </a:solidFill>
              </a:rPr>
              <a:t> </a:t>
            </a:r>
            <a:r>
              <a:rPr lang="en-US" b="1" dirty="0">
                <a:solidFill>
                  <a:srgbClr val="FF0066"/>
                </a:solidFill>
              </a:rPr>
              <a:t>appointed times</a:t>
            </a:r>
            <a:r>
              <a:rPr lang="en-US" dirty="0">
                <a:solidFill>
                  <a:schemeClr val="bg1"/>
                </a:solidFill>
              </a:rPr>
              <a:t> with their own substitutes.</a:t>
            </a:r>
          </a:p>
        </p:txBody>
      </p:sp>
      <p:sp>
        <p:nvSpPr>
          <p:cNvPr id="2" name="Slide Number Placeholder 1"/>
          <p:cNvSpPr>
            <a:spLocks noGrp="1"/>
          </p:cNvSpPr>
          <p:nvPr>
            <p:ph type="sldNum" sz="quarter" idx="12"/>
          </p:nvPr>
        </p:nvSpPr>
        <p:spPr>
          <a:xfrm>
            <a:off x="7772400" y="5959475"/>
            <a:ext cx="762000" cy="365125"/>
          </a:xfrm>
        </p:spPr>
        <p:txBody>
          <a:bodyPr/>
          <a:lstStyle/>
          <a:p>
            <a:fld id="{9A7ECC3E-4170-412F-8B33-8063B7BB8A4D}" type="slidenum">
              <a:rPr lang="en-US" b="1" smtClean="0">
                <a:solidFill>
                  <a:schemeClr val="bg1"/>
                </a:solidFill>
              </a:rPr>
              <a:t>70</a:t>
            </a:fld>
            <a:endParaRPr lang="en-US" b="1" dirty="0">
              <a:solidFill>
                <a:schemeClr val="bg1"/>
              </a:solidFill>
            </a:endParaRPr>
          </a:p>
        </p:txBody>
      </p:sp>
    </p:spTree>
    <p:extLst>
      <p:ext uri="{BB962C8B-B14F-4D97-AF65-F5344CB8AC3E}">
        <p14:creationId xmlns:p14="http://schemas.microsoft.com/office/powerpoint/2010/main" val="344245694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gtEl>
                                      </p:cBhvr>
                                    </p:animEffect>
                                  </p:childTnLst>
                                </p:cTn>
                              </p:par>
                            </p:childTnLst>
                          </p:cTn>
                        </p:par>
                        <p:par>
                          <p:cTn id="12" fill="hold">
                            <p:stCondLst>
                              <p:cond delay="1050"/>
                            </p:stCondLst>
                            <p:childTnLst>
                              <p:par>
                                <p:cTn id="13" presetID="16" presetClass="entr" presetSubtype="21"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barn(inVertical)">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barn(inVertical)">
                                      <p:cBhvr>
                                        <p:cTn id="20" dur="500"/>
                                        <p:tgtEl>
                                          <p:spTgt spid="7">
                                            <p:txEl>
                                              <p:pRg st="1" end="1"/>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barn(inVertical)">
                                      <p:cBhvr>
                                        <p:cTn id="23"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229600" y="6400800"/>
            <a:ext cx="762000" cy="365125"/>
          </a:xfrm>
        </p:spPr>
        <p:txBody>
          <a:bodyPr/>
          <a:lstStyle/>
          <a:p>
            <a:fld id="{9A7ECC3E-4170-412F-8B33-8063B7BB8A4D}" type="slidenum">
              <a:rPr lang="en-US" b="1" smtClean="0">
                <a:solidFill>
                  <a:schemeClr val="bg1"/>
                </a:solidFill>
              </a:rPr>
              <a:t>71</a:t>
            </a:fld>
            <a:endParaRPr lang="en-US" b="1" dirty="0">
              <a:solidFill>
                <a:schemeClr val="bg1"/>
              </a:solidFill>
            </a:endParaRPr>
          </a:p>
        </p:txBody>
      </p:sp>
      <p:sp>
        <p:nvSpPr>
          <p:cNvPr id="3" name="Subtitle 2"/>
          <p:cNvSpPr>
            <a:spLocks noGrp="1"/>
          </p:cNvSpPr>
          <p:nvPr>
            <p:ph type="subTitle" idx="1"/>
          </p:nvPr>
        </p:nvSpPr>
        <p:spPr>
          <a:xfrm>
            <a:off x="424544" y="1219200"/>
            <a:ext cx="8305800" cy="5334000"/>
          </a:xfrm>
          <a:blipFill>
            <a:blip r:embed="rId3"/>
            <a:tile tx="0" ty="0" sx="100000" sy="100000" flip="none" algn="tl"/>
          </a:blipFill>
          <a:ln w="57150">
            <a:solidFill>
              <a:schemeClr val="accent6">
                <a:lumMod val="75000"/>
              </a:schemeClr>
            </a:solidFill>
          </a:ln>
          <a:effectLst/>
          <a:scene3d>
            <a:camera prst="orthographicFront"/>
            <a:lightRig rig="threePt" dir="t"/>
          </a:scene3d>
          <a:sp3d>
            <a:bevelT w="114300" prst="artDeco"/>
          </a:sp3d>
        </p:spPr>
        <p:txBody>
          <a:bodyPr lIns="182880" tIns="91440">
            <a:normAutofit/>
          </a:bodyPr>
          <a:lstStyle/>
          <a:p>
            <a:pPr marL="457200" indent="-457200" algn="l">
              <a:spcBef>
                <a:spcPts val="0"/>
              </a:spcBef>
              <a:spcAft>
                <a:spcPts val="1800"/>
              </a:spcAft>
              <a:buClr>
                <a:srgbClr val="CC00CC"/>
              </a:buClr>
              <a:buSzPct val="100000"/>
              <a:buFont typeface="Wingdings" panose="05000000000000000000" pitchFamily="2" charset="2"/>
              <a:buChar char="v"/>
            </a:pPr>
            <a:r>
              <a:rPr lang="en-US" sz="3200" dirty="0">
                <a:solidFill>
                  <a:schemeClr val="bg1"/>
                </a:solidFill>
              </a:rPr>
              <a:t>We are not being consistent with the </a:t>
            </a:r>
            <a:r>
              <a:rPr lang="en-US" sz="3200" b="1" dirty="0">
                <a:solidFill>
                  <a:srgbClr val="FF0000"/>
                </a:solidFill>
              </a:rPr>
              <a:t>Scriptures</a:t>
            </a:r>
            <a:r>
              <a:rPr lang="en-US" sz="3200" dirty="0">
                <a:solidFill>
                  <a:srgbClr val="FF0000"/>
                </a:solidFill>
              </a:rPr>
              <a:t> </a:t>
            </a:r>
            <a:r>
              <a:rPr lang="en-US" sz="3200" dirty="0">
                <a:solidFill>
                  <a:schemeClr val="bg1"/>
                </a:solidFill>
              </a:rPr>
              <a:t>if we keep the </a:t>
            </a:r>
            <a:r>
              <a:rPr lang="en-US" sz="3200" b="1" dirty="0">
                <a:solidFill>
                  <a:srgbClr val="0070C0"/>
                </a:solidFill>
              </a:rPr>
              <a:t>7</a:t>
            </a:r>
            <a:r>
              <a:rPr lang="en-US" sz="3200" b="1" baseline="30000" dirty="0">
                <a:solidFill>
                  <a:srgbClr val="0070C0"/>
                </a:solidFill>
              </a:rPr>
              <a:t>th</a:t>
            </a:r>
            <a:r>
              <a:rPr lang="en-US" sz="3200" b="1" dirty="0">
                <a:solidFill>
                  <a:srgbClr val="0070C0"/>
                </a:solidFill>
              </a:rPr>
              <a:t> Day Sabbath </a:t>
            </a:r>
            <a:r>
              <a:rPr lang="en-US" sz="3200" dirty="0">
                <a:solidFill>
                  <a:schemeClr val="bg1"/>
                </a:solidFill>
              </a:rPr>
              <a:t>but do not keep the </a:t>
            </a:r>
            <a:r>
              <a:rPr lang="en-US" sz="3200" b="1" dirty="0">
                <a:solidFill>
                  <a:srgbClr val="006600"/>
                </a:solidFill>
              </a:rPr>
              <a:t>Annual Sabbaths,</a:t>
            </a:r>
            <a:r>
              <a:rPr lang="en-US" sz="3200" dirty="0">
                <a:solidFill>
                  <a:schemeClr val="bg1"/>
                </a:solidFill>
              </a:rPr>
              <a:t> </a:t>
            </a:r>
          </a:p>
          <a:p>
            <a:pPr marL="457200" indent="-457200" algn="l">
              <a:spcBef>
                <a:spcPts val="0"/>
              </a:spcBef>
              <a:spcAft>
                <a:spcPts val="1800"/>
              </a:spcAft>
              <a:buClr>
                <a:srgbClr val="CC00CC"/>
              </a:buClr>
              <a:buSzPct val="100000"/>
              <a:buFont typeface="Wingdings" panose="05000000000000000000" pitchFamily="2" charset="2"/>
              <a:buChar char="v"/>
            </a:pPr>
            <a:r>
              <a:rPr lang="en-US" sz="3200" dirty="0">
                <a:solidFill>
                  <a:schemeClr val="bg1"/>
                </a:solidFill>
              </a:rPr>
              <a:t>We looked at the </a:t>
            </a:r>
            <a:r>
              <a:rPr lang="en-US" sz="3200" b="1" dirty="0">
                <a:solidFill>
                  <a:srgbClr val="FF0000"/>
                </a:solidFill>
              </a:rPr>
              <a:t>Scripture definition </a:t>
            </a:r>
            <a:r>
              <a:rPr lang="en-US" sz="3200" dirty="0">
                <a:solidFill>
                  <a:schemeClr val="bg1"/>
                </a:solidFill>
              </a:rPr>
              <a:t>for the word </a:t>
            </a:r>
            <a:r>
              <a:rPr lang="en-US" sz="3200" b="1" dirty="0">
                <a:solidFill>
                  <a:srgbClr val="663300"/>
                </a:solidFill>
              </a:rPr>
              <a:t>“Lawlessness”?</a:t>
            </a:r>
            <a:r>
              <a:rPr lang="en-US" sz="3200" dirty="0">
                <a:solidFill>
                  <a:schemeClr val="bg1"/>
                </a:solidFill>
              </a:rPr>
              <a:t> </a:t>
            </a:r>
          </a:p>
          <a:p>
            <a:pPr marL="457200" indent="-457200" algn="l">
              <a:spcBef>
                <a:spcPts val="0"/>
              </a:spcBef>
              <a:spcAft>
                <a:spcPts val="1800"/>
              </a:spcAft>
              <a:buClr>
                <a:srgbClr val="CC00CC"/>
              </a:buClr>
              <a:buSzPct val="100000"/>
              <a:buFont typeface="Wingdings" panose="05000000000000000000" pitchFamily="2" charset="2"/>
              <a:buChar char="v"/>
            </a:pPr>
            <a:r>
              <a:rPr lang="en-US" sz="3200" dirty="0">
                <a:solidFill>
                  <a:schemeClr val="bg1"/>
                </a:solidFill>
              </a:rPr>
              <a:t>Many of the </a:t>
            </a:r>
            <a:r>
              <a:rPr lang="en-US" sz="3200" b="1" dirty="0">
                <a:solidFill>
                  <a:srgbClr val="FF0066"/>
                </a:solidFill>
              </a:rPr>
              <a:t>appointed times</a:t>
            </a:r>
            <a:r>
              <a:rPr lang="en-US" sz="3200" dirty="0">
                <a:solidFill>
                  <a:schemeClr val="bg1"/>
                </a:solidFill>
              </a:rPr>
              <a:t> were changed at the</a:t>
            </a:r>
            <a:r>
              <a:rPr lang="en-US" sz="3200" dirty="0">
                <a:solidFill>
                  <a:srgbClr val="C00000"/>
                </a:solidFill>
              </a:rPr>
              <a:t> “Council of Nicaea, First Ecumenical Council - 325 A.D.”</a:t>
            </a:r>
            <a:endParaRPr lang="en-US" sz="3200" b="1" dirty="0">
              <a:solidFill>
                <a:srgbClr val="006600"/>
              </a:solidFill>
            </a:endParaRPr>
          </a:p>
        </p:txBody>
      </p:sp>
      <p:sp>
        <p:nvSpPr>
          <p:cNvPr id="7" name="Title 1"/>
          <p:cNvSpPr>
            <a:spLocks noGrp="1"/>
          </p:cNvSpPr>
          <p:nvPr>
            <p:ph type="ctrTitle"/>
          </p:nvPr>
        </p:nvSpPr>
        <p:spPr>
          <a:xfrm>
            <a:off x="1578428" y="228600"/>
            <a:ext cx="5954485" cy="838200"/>
          </a:xfrm>
          <a:blipFill>
            <a:blip r:embed="rId4"/>
            <a:tile tx="0" ty="0" sx="100000" sy="100000" flip="none" algn="tl"/>
          </a:blipFill>
          <a:ln w="57150">
            <a:solidFill>
              <a:srgbClr val="ECD9FF"/>
            </a:solidFill>
          </a:ln>
          <a:scene3d>
            <a:camera prst="orthographicFront"/>
            <a:lightRig rig="soft" dir="t">
              <a:rot lat="0" lon="0" rev="17220000"/>
            </a:lightRig>
          </a:scene3d>
          <a:sp3d>
            <a:bevelT prst="angle"/>
          </a:sp3d>
        </p:spPr>
        <p:txBody>
          <a:bodyPr lIns="45720" anchor="ctr">
            <a:normAutofit/>
            <a:scene3d>
              <a:camera prst="orthographicFront"/>
              <a:lightRig rig="soft" dir="t">
                <a:rot lat="0" lon="0" rev="17220000"/>
              </a:lightRig>
            </a:scene3d>
            <a:sp3d prstMaterial="softEdge">
              <a:bevelT w="38100" h="38100"/>
            </a:sp3d>
          </a:bodyPr>
          <a:lstStyle/>
          <a:p>
            <a:r>
              <a:rPr lang="en-US" dirty="0">
                <a:solidFill>
                  <a:srgbClr val="ECD9FF"/>
                </a:solidFill>
              </a:rPr>
              <a:t>Part 3 Summary</a:t>
            </a:r>
          </a:p>
        </p:txBody>
      </p:sp>
    </p:spTree>
    <p:extLst>
      <p:ext uri="{BB962C8B-B14F-4D97-AF65-F5344CB8AC3E}">
        <p14:creationId xmlns:p14="http://schemas.microsoft.com/office/powerpoint/2010/main" val="396207217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Vertical)">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7" name="Subtitle 2"/>
          <p:cNvSpPr>
            <a:spLocks noGrp="1"/>
          </p:cNvSpPr>
          <p:nvPr>
            <p:ph type="subTitle" idx="1"/>
          </p:nvPr>
        </p:nvSpPr>
        <p:spPr>
          <a:xfrm>
            <a:off x="1001502" y="1665522"/>
            <a:ext cx="7130143" cy="4310743"/>
          </a:xfrm>
          <a:blipFill>
            <a:blip r:embed="rId3"/>
            <a:tile tx="0" ty="0" sx="100000" sy="100000" flip="none" algn="tl"/>
          </a:blipFill>
          <a:ln w="57150">
            <a:solidFill>
              <a:schemeClr val="accent6">
                <a:lumMod val="75000"/>
              </a:schemeClr>
            </a:solidFill>
          </a:ln>
          <a:scene3d>
            <a:camera prst="orthographicFront"/>
            <a:lightRig rig="threePt" dir="t"/>
          </a:scene3d>
          <a:sp3d>
            <a:bevelT w="114300" prst="artDeco"/>
          </a:sp3d>
        </p:spPr>
        <p:txBody>
          <a:bodyPr lIns="182880" tIns="182880">
            <a:normAutofit lnSpcReduction="10000"/>
          </a:bodyPr>
          <a:lstStyle/>
          <a:p>
            <a:pPr marL="457200" indent="-457200" algn="l">
              <a:spcBef>
                <a:spcPts val="0"/>
              </a:spcBef>
              <a:spcAft>
                <a:spcPts val="1800"/>
              </a:spcAft>
              <a:buClr>
                <a:srgbClr val="CC00CC"/>
              </a:buClr>
              <a:buSzPct val="100000"/>
              <a:buFont typeface="Wingdings" panose="05000000000000000000" pitchFamily="2" charset="2"/>
              <a:buChar char="v"/>
            </a:pPr>
            <a:r>
              <a:rPr lang="en-US" dirty="0">
                <a:solidFill>
                  <a:schemeClr val="bg1"/>
                </a:solidFill>
              </a:rPr>
              <a:t>We looked at some of the “changes” and “replacements” that the Catholic church made in </a:t>
            </a:r>
            <a:r>
              <a:rPr lang="en-US" b="1" dirty="0">
                <a:solidFill>
                  <a:srgbClr val="0000CC"/>
                </a:solidFill>
              </a:rPr>
              <a:t>Yahuah’s</a:t>
            </a:r>
            <a:r>
              <a:rPr lang="en-US" dirty="0">
                <a:solidFill>
                  <a:srgbClr val="0000CC"/>
                </a:solidFill>
              </a:rPr>
              <a:t> </a:t>
            </a:r>
            <a:r>
              <a:rPr lang="en-US" b="1" dirty="0">
                <a:solidFill>
                  <a:srgbClr val="FF3399"/>
                </a:solidFill>
                <a:effectLst>
                  <a:outerShdw blurRad="38100" dist="38100" dir="2700000" algn="tl">
                    <a:srgbClr val="000000">
                      <a:alpha val="43137"/>
                    </a:srgbClr>
                  </a:outerShdw>
                </a:effectLst>
              </a:rPr>
              <a:t>appointed times.</a:t>
            </a:r>
          </a:p>
          <a:p>
            <a:pPr marL="457200" indent="-457200" algn="l">
              <a:spcBef>
                <a:spcPts val="0"/>
              </a:spcBef>
              <a:spcAft>
                <a:spcPts val="1800"/>
              </a:spcAft>
              <a:buClr>
                <a:srgbClr val="CC00CC"/>
              </a:buClr>
              <a:buSzPct val="100000"/>
              <a:buFont typeface="Wingdings" panose="05000000000000000000" pitchFamily="2" charset="2"/>
              <a:buChar char="v"/>
            </a:pPr>
            <a:r>
              <a:rPr lang="en-US" dirty="0">
                <a:solidFill>
                  <a:schemeClr val="bg1"/>
                </a:solidFill>
              </a:rPr>
              <a:t>We found that we are </a:t>
            </a:r>
            <a:r>
              <a:rPr lang="en-US" b="1" u="sng" dirty="0">
                <a:solidFill>
                  <a:srgbClr val="FF0000"/>
                </a:solidFill>
                <a:effectLst>
                  <a:outerShdw blurRad="38100" dist="38100" dir="2700000" algn="tl">
                    <a:srgbClr val="000000">
                      <a:alpha val="43137"/>
                    </a:srgbClr>
                  </a:outerShdw>
                </a:effectLst>
              </a:rPr>
              <a:t>NOT</a:t>
            </a:r>
            <a:r>
              <a:rPr lang="en-US" dirty="0">
                <a:solidFill>
                  <a:srgbClr val="FF0000"/>
                </a:solidFill>
                <a:effectLst>
                  <a:outerShdw blurRad="38100" dist="38100" dir="2700000" algn="tl">
                    <a:srgbClr val="000000">
                      <a:alpha val="43137"/>
                    </a:srgbClr>
                  </a:outerShdw>
                </a:effectLst>
              </a:rPr>
              <a:t> </a:t>
            </a:r>
            <a:r>
              <a:rPr lang="en-US" dirty="0">
                <a:solidFill>
                  <a:schemeClr val="bg1"/>
                </a:solidFill>
              </a:rPr>
              <a:t>to follow the ways of the </a:t>
            </a:r>
            <a:r>
              <a:rPr lang="en-US" b="1" dirty="0">
                <a:solidFill>
                  <a:srgbClr val="009900"/>
                </a:solidFill>
              </a:rPr>
              <a:t>Gentiles</a:t>
            </a:r>
            <a:r>
              <a:rPr lang="en-US" dirty="0">
                <a:solidFill>
                  <a:srgbClr val="009900"/>
                </a:solidFill>
              </a:rPr>
              <a:t> </a:t>
            </a:r>
            <a:r>
              <a:rPr lang="en-US" dirty="0">
                <a:solidFill>
                  <a:schemeClr val="bg1"/>
                </a:solidFill>
              </a:rPr>
              <a:t>and/or </a:t>
            </a:r>
            <a:r>
              <a:rPr lang="en-US" b="1" dirty="0">
                <a:solidFill>
                  <a:srgbClr val="009900"/>
                </a:solidFill>
              </a:rPr>
              <a:t>Pagans</a:t>
            </a:r>
            <a:r>
              <a:rPr lang="en-US" dirty="0">
                <a:solidFill>
                  <a:srgbClr val="009900"/>
                </a:solidFill>
              </a:rPr>
              <a:t> </a:t>
            </a:r>
            <a:r>
              <a:rPr lang="en-US" dirty="0">
                <a:solidFill>
                  <a:schemeClr val="bg1"/>
                </a:solidFill>
              </a:rPr>
              <a:t>in our worship and actions.</a:t>
            </a:r>
          </a:p>
          <a:p>
            <a:pPr marL="457200" indent="-457200" algn="l">
              <a:spcBef>
                <a:spcPts val="0"/>
              </a:spcBef>
              <a:spcAft>
                <a:spcPts val="1800"/>
              </a:spcAft>
              <a:buClr>
                <a:srgbClr val="CC00CC"/>
              </a:buClr>
              <a:buSzPct val="100000"/>
              <a:buFont typeface="Wingdings" panose="05000000000000000000" pitchFamily="2" charset="2"/>
              <a:buChar char="v"/>
            </a:pPr>
            <a:r>
              <a:rPr lang="en-US" dirty="0">
                <a:solidFill>
                  <a:schemeClr val="bg1"/>
                </a:solidFill>
              </a:rPr>
              <a:t>We looked at what the </a:t>
            </a:r>
            <a:r>
              <a:rPr lang="en-US" b="1" dirty="0">
                <a:solidFill>
                  <a:srgbClr val="0070C0"/>
                </a:solidFill>
              </a:rPr>
              <a:t>Scriptures</a:t>
            </a:r>
            <a:r>
              <a:rPr lang="en-US" dirty="0">
                <a:solidFill>
                  <a:srgbClr val="0070C0"/>
                </a:solidFill>
              </a:rPr>
              <a:t> </a:t>
            </a:r>
            <a:r>
              <a:rPr lang="en-US" dirty="0">
                <a:solidFill>
                  <a:schemeClr val="bg1"/>
                </a:solidFill>
              </a:rPr>
              <a:t>say about </a:t>
            </a:r>
            <a:r>
              <a:rPr lang="en-US" b="1" dirty="0">
                <a:solidFill>
                  <a:srgbClr val="663300"/>
                </a:solidFill>
                <a:effectLst>
                  <a:outerShdw blurRad="38100" dist="38100" dir="2700000" algn="tl">
                    <a:srgbClr val="000000">
                      <a:alpha val="43137"/>
                    </a:srgbClr>
                  </a:outerShdw>
                </a:effectLst>
              </a:rPr>
              <a:t>“Lawlessness”</a:t>
            </a:r>
            <a:r>
              <a:rPr lang="en-US" dirty="0">
                <a:solidFill>
                  <a:srgbClr val="663300"/>
                </a:solidFill>
                <a:effectLst>
                  <a:outerShdw blurRad="38100" dist="38100" dir="2700000" algn="tl">
                    <a:srgbClr val="000000">
                      <a:alpha val="43137"/>
                    </a:srgbClr>
                  </a:outerShdw>
                </a:effectLst>
              </a:rPr>
              <a:t> </a:t>
            </a:r>
            <a:r>
              <a:rPr lang="en-US" dirty="0">
                <a:solidFill>
                  <a:schemeClr val="bg1"/>
                </a:solidFill>
              </a:rPr>
              <a:t>when we choose to follow the ways of the </a:t>
            </a:r>
            <a:r>
              <a:rPr lang="en-US" b="1" dirty="0">
                <a:solidFill>
                  <a:srgbClr val="009900"/>
                </a:solidFill>
              </a:rPr>
              <a:t>Gentiles.</a:t>
            </a:r>
          </a:p>
        </p:txBody>
      </p:sp>
      <p:sp>
        <p:nvSpPr>
          <p:cNvPr id="6" name="Slide Number Placeholder 1"/>
          <p:cNvSpPr txBox="1">
            <a:spLocks/>
          </p:cNvSpPr>
          <p:nvPr/>
        </p:nvSpPr>
        <p:spPr>
          <a:xfrm>
            <a:off x="8229600" y="6400800"/>
            <a:ext cx="762000" cy="365125"/>
          </a:xfrm>
          <a:prstGeom prst="rect">
            <a:avLst/>
          </a:prstGeom>
        </p:spPr>
        <p:txBody>
          <a:bodyPr vert="horz" lIns="0" rIns="0" anchor="b"/>
          <a:lstStyle>
            <a:defPPr>
              <a:defRPr lang="en-US"/>
            </a:defPPr>
            <a:lvl1pPr marL="0" algn="r" defTabSz="914400" rtl="0" eaLnBrk="1" latinLnBrk="0" hangingPunct="1">
              <a:defRPr kumimoji="0" sz="1200" kern="1200">
                <a:solidFill>
                  <a:schemeClr val="tx1">
                    <a:shade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A7ECC3E-4170-412F-8B33-8063B7BB8A4D}" type="slidenum">
              <a:rPr lang="en-US" b="1" smtClean="0">
                <a:solidFill>
                  <a:schemeClr val="bg1"/>
                </a:solidFill>
              </a:rPr>
              <a:pPr/>
              <a:t>72</a:t>
            </a:fld>
            <a:endParaRPr lang="en-US" b="1" dirty="0">
              <a:solidFill>
                <a:schemeClr val="bg1"/>
              </a:solidFill>
            </a:endParaRPr>
          </a:p>
        </p:txBody>
      </p:sp>
      <p:sp>
        <p:nvSpPr>
          <p:cNvPr id="9" name="Title 1"/>
          <p:cNvSpPr>
            <a:spLocks noGrp="1"/>
          </p:cNvSpPr>
          <p:nvPr>
            <p:ph type="ctrTitle"/>
          </p:nvPr>
        </p:nvSpPr>
        <p:spPr>
          <a:xfrm>
            <a:off x="1578428" y="228600"/>
            <a:ext cx="5954485" cy="838200"/>
          </a:xfrm>
          <a:blipFill>
            <a:blip r:embed="rId4"/>
            <a:tile tx="0" ty="0" sx="100000" sy="100000" flip="none" algn="tl"/>
          </a:blipFill>
          <a:ln w="57150">
            <a:solidFill>
              <a:srgbClr val="ECD9FF"/>
            </a:solidFill>
          </a:ln>
          <a:scene3d>
            <a:camera prst="orthographicFront"/>
            <a:lightRig rig="soft" dir="t">
              <a:rot lat="0" lon="0" rev="17220000"/>
            </a:lightRig>
          </a:scene3d>
          <a:sp3d>
            <a:bevelT prst="angle"/>
          </a:sp3d>
        </p:spPr>
        <p:txBody>
          <a:bodyPr lIns="45720" anchor="ctr">
            <a:normAutofit/>
            <a:scene3d>
              <a:camera prst="orthographicFront"/>
              <a:lightRig rig="soft" dir="t">
                <a:rot lat="0" lon="0" rev="17220000"/>
              </a:lightRig>
            </a:scene3d>
            <a:sp3d prstMaterial="softEdge">
              <a:bevelT w="38100" h="38100"/>
            </a:sp3d>
          </a:bodyPr>
          <a:lstStyle/>
          <a:p>
            <a:r>
              <a:rPr lang="en-US" dirty="0">
                <a:solidFill>
                  <a:srgbClr val="ECD9FF"/>
                </a:solidFill>
              </a:rPr>
              <a:t>Part 3 Summary</a:t>
            </a:r>
          </a:p>
        </p:txBody>
      </p:sp>
    </p:spTree>
    <p:extLst>
      <p:ext uri="{BB962C8B-B14F-4D97-AF65-F5344CB8AC3E}">
        <p14:creationId xmlns:p14="http://schemas.microsoft.com/office/powerpoint/2010/main" val="10891760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p:cTn id="1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barn(inVertical)">
                                      <p:cBhvr>
                                        <p:cTn id="20" dur="500"/>
                                        <p:tgtEl>
                                          <p:spTgt spid="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barn(inVertical)">
                                      <p:cBhvr>
                                        <p:cTn id="25"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8136" y="1259173"/>
            <a:ext cx="8366117" cy="5186597"/>
          </a:xfrm>
          <a:blipFill>
            <a:blip r:embed="rId3"/>
            <a:tile tx="0" ty="0" sx="100000" sy="100000" flip="none" algn="tl"/>
          </a:blipFill>
          <a:ln w="57150">
            <a:solidFill>
              <a:srgbClr val="996600"/>
            </a:solidFill>
          </a:ln>
          <a:scene3d>
            <a:camera prst="orthographicFront"/>
            <a:lightRig rig="threePt" dir="t"/>
          </a:scene3d>
          <a:sp3d>
            <a:bevelT w="139700" h="139700" prst="divot"/>
          </a:sp3d>
        </p:spPr>
        <p:txBody>
          <a:bodyPr lIns="182880" tIns="182880">
            <a:normAutofit/>
          </a:bodyPr>
          <a:lstStyle/>
          <a:p>
            <a:pPr algn="l">
              <a:spcBef>
                <a:spcPts val="0"/>
              </a:spcBef>
              <a:spcAft>
                <a:spcPts val="1800"/>
              </a:spcAft>
            </a:pPr>
            <a:r>
              <a:rPr lang="en-US" dirty="0">
                <a:solidFill>
                  <a:schemeClr val="bg1"/>
                </a:solidFill>
              </a:rPr>
              <a:t>We have shared with you some of our findings from the </a:t>
            </a:r>
            <a:r>
              <a:rPr lang="en-US" b="1" dirty="0">
                <a:solidFill>
                  <a:srgbClr val="0070C0"/>
                </a:solidFill>
              </a:rPr>
              <a:t>Scriptures</a:t>
            </a:r>
            <a:r>
              <a:rPr lang="en-US" dirty="0">
                <a:solidFill>
                  <a:srgbClr val="0070C0"/>
                </a:solidFill>
              </a:rPr>
              <a:t> </a:t>
            </a:r>
            <a:r>
              <a:rPr lang="en-US" dirty="0">
                <a:solidFill>
                  <a:schemeClr val="bg1"/>
                </a:solidFill>
              </a:rPr>
              <a:t>and from other valid historical sources.</a:t>
            </a:r>
          </a:p>
          <a:p>
            <a:pPr algn="l">
              <a:spcBef>
                <a:spcPts val="0"/>
              </a:spcBef>
              <a:spcAft>
                <a:spcPts val="1800"/>
              </a:spcAft>
            </a:pPr>
            <a:r>
              <a:rPr lang="en-US" dirty="0">
                <a:solidFill>
                  <a:schemeClr val="bg1"/>
                </a:solidFill>
              </a:rPr>
              <a:t>We believe the evidence shared in this study warrants a renewed interest in </a:t>
            </a:r>
            <a:r>
              <a:rPr lang="en-US" b="1" dirty="0">
                <a:solidFill>
                  <a:srgbClr val="CC00FF"/>
                </a:solidFill>
              </a:rPr>
              <a:t>deeply searching </a:t>
            </a:r>
            <a:r>
              <a:rPr lang="en-US" dirty="0">
                <a:solidFill>
                  <a:schemeClr val="bg1"/>
                </a:solidFill>
              </a:rPr>
              <a:t>the </a:t>
            </a:r>
            <a:r>
              <a:rPr lang="en-US" b="1" dirty="0">
                <a:solidFill>
                  <a:srgbClr val="0070C0"/>
                </a:solidFill>
              </a:rPr>
              <a:t>Scriptures</a:t>
            </a:r>
            <a:r>
              <a:rPr lang="en-US" dirty="0">
                <a:solidFill>
                  <a:srgbClr val="0070C0"/>
                </a:solidFill>
              </a:rPr>
              <a:t> </a:t>
            </a:r>
            <a:r>
              <a:rPr lang="en-US" b="1" dirty="0">
                <a:solidFill>
                  <a:srgbClr val="CC00FF"/>
                </a:solidFill>
              </a:rPr>
              <a:t>for truth — </a:t>
            </a:r>
            <a:r>
              <a:rPr lang="en-US" dirty="0">
                <a:solidFill>
                  <a:schemeClr val="bg1"/>
                </a:solidFill>
              </a:rPr>
              <a:t>for each of us to </a:t>
            </a:r>
            <a:r>
              <a:rPr lang="en-US" b="1" dirty="0">
                <a:solidFill>
                  <a:srgbClr val="996633"/>
                </a:solidFill>
              </a:rPr>
              <a:t>fully review and re-assess our past belief system.</a:t>
            </a:r>
            <a:r>
              <a:rPr lang="en-US" dirty="0">
                <a:solidFill>
                  <a:schemeClr val="accent5">
                    <a:lumMod val="50000"/>
                  </a:schemeClr>
                </a:solidFill>
              </a:rPr>
              <a:t> </a:t>
            </a:r>
          </a:p>
          <a:p>
            <a:pPr marL="1737360" indent="-1737360" algn="l">
              <a:spcBef>
                <a:spcPts val="0"/>
              </a:spcBef>
              <a:spcAft>
                <a:spcPts val="1800"/>
              </a:spcAft>
            </a:pPr>
            <a:r>
              <a:rPr lang="en-US" dirty="0">
                <a:solidFill>
                  <a:schemeClr val="accent5">
                    <a:lumMod val="50000"/>
                  </a:schemeClr>
                </a:solidFill>
              </a:rPr>
              <a:t>Ps 119:165</a:t>
            </a:r>
            <a:r>
              <a:rPr lang="en-US" dirty="0">
                <a:solidFill>
                  <a:schemeClr val="bg1"/>
                </a:solidFill>
              </a:rPr>
              <a:t>	Great peace have those loving </a:t>
            </a:r>
            <a:r>
              <a:rPr lang="en-US" b="1" dirty="0">
                <a:solidFill>
                  <a:srgbClr val="0000CC"/>
                </a:solidFill>
              </a:rPr>
              <a:t>Your Torah, </a:t>
            </a:r>
            <a:r>
              <a:rPr lang="en-US" dirty="0">
                <a:solidFill>
                  <a:schemeClr val="bg1"/>
                </a:solidFill>
              </a:rPr>
              <a:t>And for them there is </a:t>
            </a:r>
            <a:r>
              <a:rPr lang="en-US" b="1" dirty="0">
                <a:solidFill>
                  <a:srgbClr val="CC00FF"/>
                </a:solidFill>
              </a:rPr>
              <a:t>no stumbling-block.</a:t>
            </a:r>
            <a:r>
              <a:rPr lang="en-US" dirty="0">
                <a:solidFill>
                  <a:schemeClr val="accent5">
                    <a:lumMod val="50000"/>
                  </a:schemeClr>
                </a:solidFill>
              </a:rPr>
              <a:t> </a:t>
            </a:r>
          </a:p>
          <a:p>
            <a:pPr algn="l">
              <a:spcBef>
                <a:spcPts val="0"/>
              </a:spcBef>
              <a:spcAft>
                <a:spcPts val="1800"/>
              </a:spcAft>
            </a:pPr>
            <a:endParaRPr lang="en-US" dirty="0">
              <a:solidFill>
                <a:srgbClr val="FF3399"/>
              </a:solidFill>
            </a:endParaRPr>
          </a:p>
        </p:txBody>
      </p:sp>
      <p:sp>
        <p:nvSpPr>
          <p:cNvPr id="5" name="Title 1"/>
          <p:cNvSpPr>
            <a:spLocks noGrp="1"/>
          </p:cNvSpPr>
          <p:nvPr>
            <p:ph type="ctrTitle"/>
          </p:nvPr>
        </p:nvSpPr>
        <p:spPr>
          <a:xfrm>
            <a:off x="2428408" y="152394"/>
            <a:ext cx="4227226" cy="838200"/>
          </a:xfrm>
          <a:blipFill>
            <a:blip r:embed="rId4"/>
            <a:tile tx="0" ty="0" sx="100000" sy="100000" flip="none" algn="tl"/>
          </a:blipFill>
          <a:ln w="571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ormAutofit/>
            <a:scene3d>
              <a:camera prst="orthographicFront"/>
              <a:lightRig rig="soft" dir="t">
                <a:rot lat="0" lon="0" rev="17220000"/>
              </a:lightRig>
            </a:scene3d>
            <a:sp3d prstMaterial="softEdge">
              <a:bevelT w="38100" h="38100"/>
            </a:sp3d>
          </a:bodyPr>
          <a:lstStyle/>
          <a:p>
            <a:r>
              <a:rPr lang="en-US" dirty="0">
                <a:solidFill>
                  <a:srgbClr val="996600"/>
                </a:solidFill>
              </a:rPr>
              <a:t>Challenge</a:t>
            </a:r>
          </a:p>
        </p:txBody>
      </p:sp>
      <p:sp>
        <p:nvSpPr>
          <p:cNvPr id="4" name="Slide Number Placeholder 3"/>
          <p:cNvSpPr>
            <a:spLocks noGrp="1"/>
          </p:cNvSpPr>
          <p:nvPr>
            <p:ph type="sldNum" sz="quarter" idx="12"/>
          </p:nvPr>
        </p:nvSpPr>
        <p:spPr>
          <a:xfrm>
            <a:off x="7821118" y="5959666"/>
            <a:ext cx="762000" cy="365125"/>
          </a:xfrm>
        </p:spPr>
        <p:txBody>
          <a:bodyPr/>
          <a:lstStyle/>
          <a:p>
            <a:fld id="{9A7ECC3E-4170-412F-8B33-8063B7BB8A4D}" type="slidenum">
              <a:rPr lang="en-US" b="1" smtClean="0">
                <a:solidFill>
                  <a:schemeClr val="bg1"/>
                </a:solidFill>
              </a:rPr>
              <a:t>73</a:t>
            </a:fld>
            <a:endParaRPr lang="en-US" b="1" dirty="0">
              <a:solidFill>
                <a:schemeClr val="bg1"/>
              </a:solidFill>
            </a:endParaRPr>
          </a:p>
        </p:txBody>
      </p:sp>
    </p:spTree>
    <p:extLst>
      <p:ext uri="{BB962C8B-B14F-4D97-AF65-F5344CB8AC3E}">
        <p14:creationId xmlns:p14="http://schemas.microsoft.com/office/powerpoint/2010/main" val="21524716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par>
                          <p:cTn id="11" fill="hold">
                            <p:stCondLst>
                              <p:cond delay="1800"/>
                            </p:stCondLst>
                            <p:childTnLst>
                              <p:par>
                                <p:cTn id="12" presetID="53" presetClass="entr" presetSubtype="16" fill="hold"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4735" y="1442800"/>
            <a:ext cx="8304552" cy="5002968"/>
          </a:xfrm>
          <a:blipFill>
            <a:blip r:embed="rId3"/>
            <a:tile tx="0" ty="0" sx="100000" sy="100000" flip="none" algn="tl"/>
          </a:blipFill>
          <a:ln w="57150">
            <a:solidFill>
              <a:srgbClr val="996600"/>
            </a:solidFill>
          </a:ln>
          <a:scene3d>
            <a:camera prst="orthographicFront"/>
            <a:lightRig rig="threePt" dir="t"/>
          </a:scene3d>
          <a:sp3d>
            <a:bevelT w="139700" h="139700" prst="divot"/>
          </a:sp3d>
        </p:spPr>
        <p:txBody>
          <a:bodyPr lIns="182880" tIns="182880">
            <a:normAutofit/>
          </a:bodyPr>
          <a:lstStyle/>
          <a:p>
            <a:pPr marL="2103120" indent="-2103120" algn="l">
              <a:spcBef>
                <a:spcPts val="0"/>
              </a:spcBef>
              <a:spcAft>
                <a:spcPts val="1800"/>
              </a:spcAft>
            </a:pPr>
            <a:r>
              <a:rPr lang="en-US" dirty="0">
                <a:solidFill>
                  <a:schemeClr val="accent5">
                    <a:lumMod val="50000"/>
                  </a:schemeClr>
                </a:solidFill>
              </a:rPr>
              <a:t>Joshua 24:15	</a:t>
            </a:r>
            <a:r>
              <a:rPr lang="en-US" dirty="0">
                <a:solidFill>
                  <a:schemeClr val="bg1"/>
                </a:solidFill>
              </a:rPr>
              <a:t>...choose for yourselves this day whom you are going to serve,…</a:t>
            </a:r>
            <a:r>
              <a:rPr lang="en-US" b="1" u="sng" dirty="0">
                <a:solidFill>
                  <a:srgbClr val="CC00FF"/>
                </a:solidFill>
                <a:effectLst>
                  <a:outerShdw blurRad="38100" dist="38100" dir="2700000" algn="tl">
                    <a:srgbClr val="000000">
                      <a:alpha val="43137"/>
                    </a:srgbClr>
                  </a:outerShdw>
                </a:effectLst>
              </a:rPr>
              <a:t>But I and my house</a:t>
            </a:r>
            <a:r>
              <a:rPr lang="en-US" b="1" dirty="0">
                <a:solidFill>
                  <a:srgbClr val="CC00FF"/>
                </a:solidFill>
                <a:effectLst>
                  <a:outerShdw blurRad="38100" dist="38100" dir="2700000" algn="tl">
                    <a:srgbClr val="000000">
                      <a:alpha val="43137"/>
                    </a:srgbClr>
                  </a:outerShdw>
                </a:effectLst>
              </a:rPr>
              <a:t>,</a:t>
            </a:r>
            <a:r>
              <a:rPr lang="en-US" dirty="0">
                <a:solidFill>
                  <a:schemeClr val="bg1"/>
                </a:solidFill>
              </a:rPr>
              <a:t> </a:t>
            </a:r>
            <a:r>
              <a:rPr lang="en-US" b="1" u="sng" dirty="0">
                <a:solidFill>
                  <a:srgbClr val="CC00FF"/>
                </a:solidFill>
                <a:effectLst>
                  <a:outerShdw blurRad="38100" dist="38100" dir="2700000" algn="tl">
                    <a:srgbClr val="000000">
                      <a:alpha val="43137"/>
                    </a:srgbClr>
                  </a:outerShdw>
                </a:effectLst>
              </a:rPr>
              <a:t>we serve</a:t>
            </a:r>
            <a:r>
              <a:rPr lang="he-IL" b="1" dirty="0">
                <a:solidFill>
                  <a:srgbClr val="0000CC"/>
                </a:solidFill>
                <a:effectLst>
                  <a:outerShdw blurRad="38100" dist="38100" dir="2700000" algn="tl">
                    <a:srgbClr val="000000">
                      <a:alpha val="43137"/>
                    </a:srgbClr>
                  </a:outerShdw>
                </a:effectLst>
              </a:rPr>
              <a:t>יהוה</a:t>
            </a:r>
            <a:r>
              <a:rPr lang="he-IL" b="1" dirty="0">
                <a:solidFill>
                  <a:srgbClr val="FFFFCC"/>
                </a:solidFill>
                <a:effectLst>
                  <a:outerShdw blurRad="38100" dist="38100" dir="2700000" algn="tl">
                    <a:srgbClr val="000000">
                      <a:alpha val="43137"/>
                    </a:srgbClr>
                  </a:outerShdw>
                </a:effectLst>
              </a:rPr>
              <a:t>.</a:t>
            </a:r>
            <a:r>
              <a:rPr lang="en-US" b="1" dirty="0">
                <a:solidFill>
                  <a:srgbClr val="0000CC"/>
                </a:solidFill>
                <a:effectLst>
                  <a:outerShdw blurRad="38100" dist="38100" dir="2700000" algn="tl">
                    <a:srgbClr val="000000">
                      <a:alpha val="43137"/>
                    </a:srgbClr>
                  </a:outerShdw>
                </a:effectLst>
              </a:rPr>
              <a:t>.</a:t>
            </a:r>
            <a:endParaRPr lang="en-US" dirty="0">
              <a:solidFill>
                <a:schemeClr val="bg1"/>
              </a:solidFill>
              <a:effectLst>
                <a:outerShdw blurRad="38100" dist="38100" dir="2700000" algn="tl">
                  <a:srgbClr val="000000">
                    <a:alpha val="43137"/>
                  </a:srgbClr>
                </a:outerShdw>
              </a:effectLst>
            </a:endParaRPr>
          </a:p>
          <a:p>
            <a:pPr algn="l">
              <a:spcBef>
                <a:spcPts val="0"/>
              </a:spcBef>
              <a:spcAft>
                <a:spcPts val="1800"/>
              </a:spcAft>
            </a:pPr>
            <a:r>
              <a:rPr lang="en-US" dirty="0">
                <a:solidFill>
                  <a:schemeClr val="bg1"/>
                </a:solidFill>
              </a:rPr>
              <a:t>We choose to stand with Joshua - </a:t>
            </a:r>
            <a:r>
              <a:rPr lang="en-US" b="1" u="sng" dirty="0">
                <a:solidFill>
                  <a:srgbClr val="FF0000"/>
                </a:solidFill>
                <a:effectLst>
                  <a:outerShdw blurRad="38100" dist="38100" dir="2700000" algn="tl">
                    <a:srgbClr val="000000">
                      <a:alpha val="43137"/>
                    </a:srgbClr>
                  </a:outerShdw>
                </a:effectLst>
              </a:rPr>
              <a:t>what is your choice</a:t>
            </a:r>
            <a:r>
              <a:rPr lang="en-US" b="1" dirty="0">
                <a:solidFill>
                  <a:srgbClr val="FF0000"/>
                </a:solidFill>
                <a:effectLst>
                  <a:outerShdw blurRad="38100" dist="38100" dir="2700000" algn="tl">
                    <a:srgbClr val="000000">
                      <a:alpha val="43137"/>
                    </a:srgbClr>
                  </a:outerShdw>
                </a:effectLst>
              </a:rPr>
              <a:t>?</a:t>
            </a:r>
          </a:p>
          <a:p>
            <a:pPr marL="2103120" indent="-2103120" algn="l">
              <a:spcBef>
                <a:spcPts val="0"/>
              </a:spcBef>
              <a:spcAft>
                <a:spcPts val="1800"/>
              </a:spcAft>
            </a:pPr>
            <a:r>
              <a:rPr lang="en-US" dirty="0">
                <a:solidFill>
                  <a:schemeClr val="bg1"/>
                </a:solidFill>
              </a:rPr>
              <a:t>May </a:t>
            </a:r>
            <a:r>
              <a:rPr lang="en-US" b="1" dirty="0">
                <a:solidFill>
                  <a:srgbClr val="0000CC"/>
                </a:solidFill>
              </a:rPr>
              <a:t>Yahuah</a:t>
            </a:r>
            <a:r>
              <a:rPr lang="en-US" dirty="0">
                <a:solidFill>
                  <a:srgbClr val="0000CC"/>
                </a:solidFill>
              </a:rPr>
              <a:t> </a:t>
            </a:r>
            <a:r>
              <a:rPr lang="en-US" dirty="0">
                <a:solidFill>
                  <a:schemeClr val="bg1"/>
                </a:solidFill>
              </a:rPr>
              <a:t>guide you in making your choice –</a:t>
            </a:r>
          </a:p>
          <a:p>
            <a:pPr>
              <a:spcBef>
                <a:spcPts val="0"/>
              </a:spcBef>
              <a:spcAft>
                <a:spcPts val="1800"/>
              </a:spcAft>
            </a:pPr>
            <a:r>
              <a:rPr lang="en-US" dirty="0">
                <a:solidFill>
                  <a:schemeClr val="bg1"/>
                </a:solidFill>
              </a:rPr>
              <a:t>Send questions, comments or study requests to:</a:t>
            </a:r>
          </a:p>
          <a:p>
            <a:pPr>
              <a:spcBef>
                <a:spcPts val="0"/>
              </a:spcBef>
              <a:spcAft>
                <a:spcPts val="1800"/>
              </a:spcAft>
            </a:pPr>
            <a:r>
              <a:rPr lang="en-US" dirty="0">
                <a:solidFill>
                  <a:schemeClr val="bg1"/>
                </a:solidFill>
                <a:hlinkClick r:id="rId4"/>
              </a:rPr>
              <a:t>questions@studythecalendar.com</a:t>
            </a:r>
            <a:endParaRPr lang="en-US" dirty="0">
              <a:solidFill>
                <a:schemeClr val="bg1"/>
              </a:solidFill>
            </a:endParaRPr>
          </a:p>
          <a:p>
            <a:pPr>
              <a:spcBef>
                <a:spcPts val="0"/>
              </a:spcBef>
              <a:spcAft>
                <a:spcPts val="1800"/>
              </a:spcAft>
            </a:pPr>
            <a:endParaRPr lang="en-US" dirty="0">
              <a:solidFill>
                <a:schemeClr val="bg1"/>
              </a:solidFill>
            </a:endParaRPr>
          </a:p>
        </p:txBody>
      </p:sp>
      <p:sp>
        <p:nvSpPr>
          <p:cNvPr id="5" name="Title 1"/>
          <p:cNvSpPr>
            <a:spLocks noGrp="1"/>
          </p:cNvSpPr>
          <p:nvPr>
            <p:ph type="ctrTitle"/>
          </p:nvPr>
        </p:nvSpPr>
        <p:spPr>
          <a:xfrm>
            <a:off x="1959475" y="246437"/>
            <a:ext cx="5225119" cy="937785"/>
          </a:xfrm>
          <a:blipFill>
            <a:blip r:embed="rId5"/>
            <a:tile tx="0" ty="0" sx="100000" sy="100000" flip="none" algn="tl"/>
          </a:blipFill>
          <a:ln w="571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ormAutofit/>
            <a:scene3d>
              <a:camera prst="orthographicFront"/>
              <a:lightRig rig="soft" dir="t">
                <a:rot lat="0" lon="0" rev="17220000"/>
              </a:lightRig>
            </a:scene3d>
            <a:sp3d prstMaterial="softEdge">
              <a:bevelT w="38100" h="38100"/>
            </a:sp3d>
          </a:bodyPr>
          <a:lstStyle/>
          <a:p>
            <a:r>
              <a:rPr lang="en-US" dirty="0">
                <a:solidFill>
                  <a:srgbClr val="996600"/>
                </a:solidFill>
              </a:rPr>
              <a:t>Our Decision</a:t>
            </a:r>
          </a:p>
        </p:txBody>
      </p:sp>
      <p:sp>
        <p:nvSpPr>
          <p:cNvPr id="4" name="Slide Number Placeholder 3"/>
          <p:cNvSpPr>
            <a:spLocks noGrp="1"/>
          </p:cNvSpPr>
          <p:nvPr>
            <p:ph type="sldNum" sz="quarter" idx="12"/>
          </p:nvPr>
        </p:nvSpPr>
        <p:spPr>
          <a:xfrm>
            <a:off x="7731176" y="5943072"/>
            <a:ext cx="762000" cy="365125"/>
          </a:xfrm>
        </p:spPr>
        <p:txBody>
          <a:bodyPr/>
          <a:lstStyle/>
          <a:p>
            <a:fld id="{9A7ECC3E-4170-412F-8B33-8063B7BB8A4D}" type="slidenum">
              <a:rPr lang="en-US" b="1" smtClean="0">
                <a:solidFill>
                  <a:schemeClr val="bg1"/>
                </a:solidFill>
              </a:rPr>
              <a:t>74</a:t>
            </a:fld>
            <a:endParaRPr lang="en-US" b="1" dirty="0">
              <a:solidFill>
                <a:schemeClr val="bg1"/>
              </a:solidFill>
            </a:endParaRPr>
          </a:p>
        </p:txBody>
      </p:sp>
    </p:spTree>
    <p:extLst>
      <p:ext uri="{BB962C8B-B14F-4D97-AF65-F5344CB8AC3E}">
        <p14:creationId xmlns:p14="http://schemas.microsoft.com/office/powerpoint/2010/main" val="32369322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5"/>
                                        </p:tgtEl>
                                        <p:attrNameLst>
                                          <p:attrName>ppt_x</p:attrName>
                                          <p:attrName>ppt_y</p:attrName>
                                        </p:attrNameLst>
                                      </p:cBhvr>
                                    </p:animMotion>
                                    <p:animRot by="1500000">
                                      <p:cBhvr>
                                        <p:cTn id="7" dur="125" fill="hold">
                                          <p:stCondLst>
                                            <p:cond delay="0"/>
                                          </p:stCondLst>
                                        </p:cTn>
                                        <p:tgtEl>
                                          <p:spTgt spid="5"/>
                                        </p:tgtEl>
                                        <p:attrNameLst>
                                          <p:attrName>r</p:attrName>
                                        </p:attrNameLst>
                                      </p:cBhvr>
                                    </p:animRot>
                                    <p:animRot by="-1500000">
                                      <p:cBhvr>
                                        <p:cTn id="8" dur="125" fill="hold">
                                          <p:stCondLst>
                                            <p:cond delay="125"/>
                                          </p:stCondLst>
                                        </p:cTn>
                                        <p:tgtEl>
                                          <p:spTgt spid="5"/>
                                        </p:tgtEl>
                                        <p:attrNameLst>
                                          <p:attrName>r</p:attrName>
                                        </p:attrNameLst>
                                      </p:cBhvr>
                                    </p:animRot>
                                    <p:animRot by="-1500000">
                                      <p:cBhvr>
                                        <p:cTn id="9" dur="125" fill="hold">
                                          <p:stCondLst>
                                            <p:cond delay="250"/>
                                          </p:stCondLst>
                                        </p:cTn>
                                        <p:tgtEl>
                                          <p:spTgt spid="5"/>
                                        </p:tgtEl>
                                        <p:attrNameLst>
                                          <p:attrName>r</p:attrName>
                                        </p:attrNameLst>
                                      </p:cBhvr>
                                    </p:animRot>
                                    <p:animRot by="1500000">
                                      <p:cBhvr>
                                        <p:cTn id="10" dur="125" fill="hold">
                                          <p:stCondLst>
                                            <p:cond delay="375"/>
                                          </p:stCondLst>
                                        </p:cTn>
                                        <p:tgtEl>
                                          <p:spTgt spid="5"/>
                                        </p:tgtEl>
                                        <p:attrNameLst>
                                          <p:attrName>r</p:attrName>
                                        </p:attrNameLst>
                                      </p:cBhvr>
                                    </p:animRot>
                                  </p:childTnLst>
                                </p:cTn>
                              </p:par>
                            </p:childTnLst>
                          </p:cTn>
                        </p:par>
                        <p:par>
                          <p:cTn id="11" fill="hold">
                            <p:stCondLst>
                              <p:cond delay="1000"/>
                            </p:stCondLst>
                            <p:childTnLst>
                              <p:par>
                                <p:cTn id="12" presetID="15" presetClass="entr" presetSubtype="0" fill="hold"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1" presetClass="entr" presetSubtype="0" fill="hold" nodeType="clickEffect">
                                  <p:stCondLst>
                                    <p:cond delay="0"/>
                                  </p:stCondLst>
                                  <p:iterate type="lt">
                                    <p:tmPct val="10000"/>
                                  </p:iterate>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31"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p:cTn id="3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40" dur="500"/>
                                        <p:tgtEl>
                                          <p:spTgt spid="3">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 calcmode="lin" valueType="num">
                                      <p:cBhvr>
                                        <p:cTn id="4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6858000"/>
          </a:xfrm>
          <a:prstGeom prst="rect">
            <a:avLst/>
          </a:prstGeom>
          <a:solidFill>
            <a:srgbClr val="FFE4AF"/>
          </a:solidFill>
          <a:ln w="57150">
            <a:solidFill>
              <a:srgbClr val="996633"/>
            </a:solidFill>
          </a:ln>
          <a:scene3d>
            <a:camera prst="orthographicFront"/>
            <a:lightRig rig="threePt" dir="t"/>
          </a:scene3d>
          <a:sp3d>
            <a:bevelT prst="angle"/>
          </a:sp3d>
        </p:spPr>
        <p:txBody>
          <a:bodyPr wrap="square" rtlCol="0">
            <a:spAutoFit/>
          </a:bodyPr>
          <a:lstStyle/>
          <a:p>
            <a:endParaRPr lang="en-US" dirty="0"/>
          </a:p>
        </p:txBody>
      </p:sp>
      <p:sp>
        <p:nvSpPr>
          <p:cNvPr id="2" name="Slide Number Placeholder 1"/>
          <p:cNvSpPr>
            <a:spLocks noGrp="1"/>
          </p:cNvSpPr>
          <p:nvPr>
            <p:ph type="sldNum" sz="quarter" idx="12"/>
          </p:nvPr>
        </p:nvSpPr>
        <p:spPr>
          <a:xfrm>
            <a:off x="8229608" y="6373131"/>
            <a:ext cx="762000" cy="365125"/>
          </a:xfrm>
        </p:spPr>
        <p:txBody>
          <a:bodyPr/>
          <a:lstStyle/>
          <a:p>
            <a:fld id="{9A7ECC3E-4170-412F-8B33-8063B7BB8A4D}" type="slidenum">
              <a:rPr lang="en-US" b="1" smtClean="0">
                <a:solidFill>
                  <a:schemeClr val="bg1"/>
                </a:solidFill>
              </a:rPr>
              <a:t>8</a:t>
            </a:fld>
            <a:endParaRPr lang="en-US" b="1" dirty="0">
              <a:solidFill>
                <a:schemeClr val="bg1"/>
              </a:solidFill>
            </a:endParaRPr>
          </a:p>
        </p:txBody>
      </p:sp>
      <p:sp>
        <p:nvSpPr>
          <p:cNvPr id="4" name="Title 1"/>
          <p:cNvSpPr txBox="1">
            <a:spLocks/>
          </p:cNvSpPr>
          <p:nvPr/>
        </p:nvSpPr>
        <p:spPr>
          <a:xfrm>
            <a:off x="304800" y="228600"/>
            <a:ext cx="8534400" cy="838200"/>
          </a:xfrm>
          <a:prstGeom prst="rect">
            <a:avLst/>
          </a:prstGeom>
          <a:blipFill>
            <a:blip r:embed="rId2"/>
            <a:tile tx="0" ty="0" sx="100000" sy="100000" flip="none" algn="tl"/>
          </a:blipFill>
          <a:ln w="38100">
            <a:solidFill>
              <a:srgbClr val="996633"/>
            </a:solidFill>
          </a:ln>
          <a:scene3d>
            <a:camera prst="orthographicFront"/>
            <a:lightRig rig="soft" dir="t">
              <a:rot lat="0" lon="0" rev="17220000"/>
            </a:lightRig>
          </a:scene3d>
          <a:sp3d>
            <a:bevelT w="152400" h="50800" prst="softRound"/>
          </a:sp3d>
        </p:spPr>
        <p:txBody>
          <a:bodyPr anchor="ctr">
            <a:normAutofit fontScale="85000" lnSpcReduction="10000"/>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n-US" sz="4800" dirty="0">
                <a:solidFill>
                  <a:srgbClr val="996633"/>
                </a:solidFill>
              </a:rPr>
              <a:t>Feast-Keeping after Crucifixion</a:t>
            </a:r>
          </a:p>
        </p:txBody>
      </p:sp>
      <p:sp>
        <p:nvSpPr>
          <p:cNvPr id="5" name="Subtitle 3"/>
          <p:cNvSpPr txBox="1">
            <a:spLocks/>
          </p:cNvSpPr>
          <p:nvPr/>
        </p:nvSpPr>
        <p:spPr>
          <a:xfrm>
            <a:off x="304800" y="1524000"/>
            <a:ext cx="8534400" cy="4800600"/>
          </a:xfrm>
          <a:prstGeom prst="rect">
            <a:avLst/>
          </a:prstGeom>
          <a:blipFill>
            <a:blip r:embed="rId2"/>
            <a:tile tx="0" ty="0" sx="100000" sy="100000" flip="none" algn="tl"/>
          </a:blipFill>
          <a:ln w="57150">
            <a:solidFill>
              <a:srgbClr val="996633"/>
            </a:solidFill>
          </a:ln>
          <a:scene3d>
            <a:camera prst="orthographicFront"/>
            <a:lightRig rig="threePt" dir="t"/>
          </a:scene3d>
          <a:sp3d>
            <a:bevelT w="139700" h="139700" prst="divot"/>
          </a:sp3d>
        </p:spPr>
        <p:txBody>
          <a:bodyPr lIns="91440" tIns="91440">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7160" indent="0">
              <a:spcBef>
                <a:spcPts val="0"/>
              </a:spcBef>
              <a:spcAft>
                <a:spcPts val="1800"/>
              </a:spcAft>
              <a:buClr>
                <a:schemeClr val="accent3">
                  <a:lumMod val="50000"/>
                </a:schemeClr>
              </a:buClr>
              <a:buSzPct val="75000"/>
              <a:buNone/>
            </a:pPr>
            <a:r>
              <a:rPr lang="en-US" dirty="0">
                <a:solidFill>
                  <a:schemeClr val="bg1"/>
                </a:solidFill>
              </a:rPr>
              <a:t>We will continue with our feast study now.</a:t>
            </a:r>
          </a:p>
          <a:p>
            <a:pPr>
              <a:spcBef>
                <a:spcPts val="0"/>
              </a:spcBef>
              <a:spcAft>
                <a:spcPts val="1800"/>
              </a:spcAft>
              <a:buClr>
                <a:srgbClr val="FF0000"/>
              </a:buClr>
              <a:buSzPct val="80000"/>
              <a:buFont typeface="Wingdings" panose="05000000000000000000" pitchFamily="2" charset="2"/>
              <a:buChar char="Ø"/>
            </a:pPr>
            <a:r>
              <a:rPr lang="en-US" dirty="0">
                <a:solidFill>
                  <a:schemeClr val="bg1"/>
                </a:solidFill>
              </a:rPr>
              <a:t>Do we have Scriptural records of </a:t>
            </a:r>
            <a:r>
              <a:rPr lang="en-US" b="1" dirty="0">
                <a:solidFill>
                  <a:srgbClr val="0000CC"/>
                </a:solidFill>
                <a:effectLst>
                  <a:outerShdw blurRad="38100" dist="38100" dir="2700000" algn="tl">
                    <a:srgbClr val="000000">
                      <a:alpha val="43137"/>
                    </a:srgbClr>
                  </a:outerShdw>
                </a:effectLst>
              </a:rPr>
              <a:t>Yahusha’s</a:t>
            </a:r>
            <a:r>
              <a:rPr lang="en-US" dirty="0">
                <a:solidFill>
                  <a:srgbClr val="0000CC"/>
                </a:solidFill>
                <a:effectLst>
                  <a:outerShdw blurRad="38100" dist="38100" dir="2700000" algn="tl">
                    <a:srgbClr val="000000">
                      <a:alpha val="43137"/>
                    </a:srgbClr>
                  </a:outerShdw>
                </a:effectLst>
              </a:rPr>
              <a:t> </a:t>
            </a:r>
            <a:r>
              <a:rPr lang="en-US" dirty="0">
                <a:solidFill>
                  <a:schemeClr val="bg1"/>
                </a:solidFill>
              </a:rPr>
              <a:t>followers keeping the </a:t>
            </a:r>
            <a:r>
              <a:rPr lang="en-US" b="1" dirty="0">
                <a:solidFill>
                  <a:srgbClr val="9900FF"/>
                </a:solidFill>
              </a:rPr>
              <a:t>“set-apart, </a:t>
            </a:r>
            <a:r>
              <a:rPr lang="en-US" b="1" dirty="0">
                <a:solidFill>
                  <a:srgbClr val="FF0066"/>
                </a:solidFill>
              </a:rPr>
              <a:t>appointed times” </a:t>
            </a:r>
            <a:r>
              <a:rPr lang="en-US" dirty="0">
                <a:solidFill>
                  <a:schemeClr val="bg1"/>
                </a:solidFill>
              </a:rPr>
              <a:t>after His death and resurrection?</a:t>
            </a:r>
          </a:p>
          <a:p>
            <a:pPr>
              <a:spcBef>
                <a:spcPts val="0"/>
              </a:spcBef>
              <a:spcAft>
                <a:spcPts val="2400"/>
              </a:spcAft>
              <a:buClr>
                <a:srgbClr val="FF0000"/>
              </a:buClr>
              <a:buSzPct val="80000"/>
              <a:buFont typeface="Wingdings" panose="05000000000000000000" pitchFamily="2" charset="2"/>
              <a:buChar char="Ø"/>
            </a:pPr>
            <a:r>
              <a:rPr lang="en-US" dirty="0">
                <a:solidFill>
                  <a:schemeClr val="bg1"/>
                </a:solidFill>
              </a:rPr>
              <a:t>Do we have Scriptural record of </a:t>
            </a:r>
            <a:r>
              <a:rPr lang="en-US" b="1" dirty="0">
                <a:solidFill>
                  <a:srgbClr val="0000CC"/>
                </a:solidFill>
                <a:effectLst>
                  <a:outerShdw blurRad="38100" dist="38100" dir="2700000" algn="tl">
                    <a:srgbClr val="000000">
                      <a:alpha val="43137"/>
                    </a:srgbClr>
                  </a:outerShdw>
                </a:effectLst>
              </a:rPr>
              <a:t>Yahusha’s</a:t>
            </a:r>
            <a:r>
              <a:rPr lang="en-US" dirty="0">
                <a:solidFill>
                  <a:srgbClr val="0000CC"/>
                </a:solidFill>
                <a:effectLst>
                  <a:outerShdw blurRad="38100" dist="38100" dir="2700000" algn="tl">
                    <a:srgbClr val="000000">
                      <a:alpha val="43137"/>
                    </a:srgbClr>
                  </a:outerShdw>
                </a:effectLst>
              </a:rPr>
              <a:t> </a:t>
            </a:r>
            <a:r>
              <a:rPr lang="en-US" dirty="0">
                <a:solidFill>
                  <a:schemeClr val="bg1"/>
                </a:solidFill>
              </a:rPr>
              <a:t>followers teaching their converts that they were to keep </a:t>
            </a:r>
            <a:r>
              <a:rPr lang="en-US" b="1" dirty="0">
                <a:solidFill>
                  <a:srgbClr val="0000CC"/>
                </a:solidFill>
                <a:effectLst>
                  <a:outerShdw blurRad="38100" dist="38100" dir="2700000" algn="tl">
                    <a:srgbClr val="000000">
                      <a:alpha val="43137"/>
                    </a:srgbClr>
                  </a:outerShdw>
                </a:effectLst>
              </a:rPr>
              <a:t>Yahuah’s</a:t>
            </a:r>
            <a:r>
              <a:rPr lang="en-US" dirty="0">
                <a:solidFill>
                  <a:srgbClr val="0000CC"/>
                </a:solidFill>
                <a:effectLst>
                  <a:outerShdw blurRad="38100" dist="38100" dir="2700000" algn="tl">
                    <a:srgbClr val="000000">
                      <a:alpha val="43137"/>
                    </a:srgbClr>
                  </a:outerShdw>
                </a:effectLst>
              </a:rPr>
              <a:t> </a:t>
            </a:r>
            <a:r>
              <a:rPr lang="en-US" b="1" dirty="0">
                <a:solidFill>
                  <a:srgbClr val="9900FF"/>
                </a:solidFill>
              </a:rPr>
              <a:t>“set-apart, </a:t>
            </a:r>
            <a:r>
              <a:rPr lang="en-US" b="1" dirty="0">
                <a:solidFill>
                  <a:srgbClr val="FF0066"/>
                </a:solidFill>
              </a:rPr>
              <a:t>appointed times” </a:t>
            </a:r>
            <a:r>
              <a:rPr lang="en-US" dirty="0">
                <a:solidFill>
                  <a:schemeClr val="bg1"/>
                </a:solidFill>
              </a:rPr>
              <a:t>after </a:t>
            </a:r>
            <a:r>
              <a:rPr lang="en-US" b="1" dirty="0">
                <a:solidFill>
                  <a:srgbClr val="0000CC"/>
                </a:solidFill>
                <a:effectLst>
                  <a:outerShdw blurRad="38100" dist="38100" dir="2700000" algn="tl">
                    <a:srgbClr val="000000">
                      <a:alpha val="43137"/>
                    </a:srgbClr>
                  </a:outerShdw>
                </a:effectLst>
              </a:rPr>
              <a:t>Yahusha’s</a:t>
            </a:r>
            <a:r>
              <a:rPr lang="en-US" dirty="0">
                <a:solidFill>
                  <a:srgbClr val="0000CC"/>
                </a:solidFill>
                <a:effectLst>
                  <a:outerShdw blurRad="38100" dist="38100" dir="2700000" algn="tl">
                    <a:srgbClr val="000000">
                      <a:alpha val="43137"/>
                    </a:srgbClr>
                  </a:outerShdw>
                </a:effectLst>
              </a:rPr>
              <a:t> </a:t>
            </a:r>
            <a:r>
              <a:rPr lang="en-US" dirty="0">
                <a:solidFill>
                  <a:schemeClr val="bg1"/>
                </a:solidFill>
              </a:rPr>
              <a:t>ascension?</a:t>
            </a:r>
          </a:p>
        </p:txBody>
      </p:sp>
      <p:sp>
        <p:nvSpPr>
          <p:cNvPr id="6" name="TextBox 5"/>
          <p:cNvSpPr txBox="1"/>
          <p:nvPr/>
        </p:nvSpPr>
        <p:spPr>
          <a:xfrm>
            <a:off x="7707078" y="5290455"/>
            <a:ext cx="642258" cy="707886"/>
          </a:xfrm>
          <a:prstGeom prst="rect">
            <a:avLst/>
          </a:prstGeom>
          <a:noFill/>
          <a:ln>
            <a:noFill/>
          </a:ln>
        </p:spPr>
        <p:txBody>
          <a:bodyPr wrap="square" rtlCol="0">
            <a:spAutoFit/>
          </a:bodyPr>
          <a:lstStyle/>
          <a:p>
            <a:r>
              <a:rPr lang="en-US" sz="4000" b="1" dirty="0">
                <a:solidFill>
                  <a:srgbClr val="0000CC"/>
                </a:solidFill>
                <a:effectLst>
                  <a:outerShdw blurRad="38100" dist="38100" dir="2700000" algn="tl">
                    <a:srgbClr val="000000">
                      <a:alpha val="43137"/>
                    </a:srgbClr>
                  </a:outerShdw>
                  <a:reflection blurRad="6350" stA="55000" endA="50" endPos="85000" dir="5400000" sy="-100000" algn="bl" rotWithShape="0"/>
                </a:effectLst>
                <a:sym typeface="Wingdings" panose="05000000000000000000" pitchFamily="2" charset="2"/>
              </a:rPr>
              <a:t></a:t>
            </a:r>
            <a:endParaRPr lang="en-US" sz="4000" dirty="0">
              <a:solidFill>
                <a:srgbClr val="0000CC"/>
              </a:solidFill>
            </a:endParaRPr>
          </a:p>
        </p:txBody>
      </p:sp>
    </p:spTree>
    <p:extLst>
      <p:ext uri="{BB962C8B-B14F-4D97-AF65-F5344CB8AC3E}">
        <p14:creationId xmlns:p14="http://schemas.microsoft.com/office/powerpoint/2010/main" val="287553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 calcmode="lin" valueType="num">
                                      <p:cBhvr additive="base">
                                        <p:cTn id="20"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22" fill="hold">
                            <p:stCondLst>
                              <p:cond delay="500"/>
                            </p:stCondLst>
                            <p:childTnLst>
                              <p:par>
                                <p:cTn id="23" presetID="56" presetClass="entr" presetSubtype="0" fill="hold" grpId="0" nodeType="afterEffect">
                                  <p:stCondLst>
                                    <p:cond delay="0"/>
                                  </p:stCondLst>
                                  <p:iterate type="lt">
                                    <p:tmPct val="10000"/>
                                  </p:iterate>
                                  <p:childTnLst>
                                    <p:set>
                                      <p:cBhvr>
                                        <p:cTn id="24" dur="1" fill="hold">
                                          <p:stCondLst>
                                            <p:cond delay="0"/>
                                          </p:stCondLst>
                                        </p:cTn>
                                        <p:tgtEl>
                                          <p:spTgt spid="6"/>
                                        </p:tgtEl>
                                        <p:attrNameLst>
                                          <p:attrName>style.visibility</p:attrName>
                                        </p:attrNameLst>
                                      </p:cBhvr>
                                      <p:to>
                                        <p:strVal val="visible"/>
                                      </p:to>
                                    </p:set>
                                    <p:anim by="(-#ppt_w*2)" calcmode="lin" valueType="num">
                                      <p:cBhvr rctx="PPT">
                                        <p:cTn id="25" dur="500" autoRev="1" fill="hold">
                                          <p:stCondLst>
                                            <p:cond delay="0"/>
                                          </p:stCondLst>
                                        </p:cTn>
                                        <p:tgtEl>
                                          <p:spTgt spid="6"/>
                                        </p:tgtEl>
                                        <p:attrNameLst>
                                          <p:attrName>ppt_w</p:attrName>
                                        </p:attrNameLst>
                                      </p:cBhvr>
                                    </p:anim>
                                    <p:anim by="(#ppt_w*0.50)" calcmode="lin" valueType="num">
                                      <p:cBhvr>
                                        <p:cTn id="26" dur="500" decel="50000" autoRev="1" fill="hold">
                                          <p:stCondLst>
                                            <p:cond delay="0"/>
                                          </p:stCondLst>
                                        </p:cTn>
                                        <p:tgtEl>
                                          <p:spTgt spid="6"/>
                                        </p:tgtEl>
                                        <p:attrNameLst>
                                          <p:attrName>ppt_x</p:attrName>
                                        </p:attrNameLst>
                                      </p:cBhvr>
                                    </p:anim>
                                    <p:anim from="(-#ppt_h/2)" to="(#ppt_y)" calcmode="lin" valueType="num">
                                      <p:cBhvr>
                                        <p:cTn id="27" dur="1000" fill="hold">
                                          <p:stCondLst>
                                            <p:cond delay="0"/>
                                          </p:stCondLst>
                                        </p:cTn>
                                        <p:tgtEl>
                                          <p:spTgt spid="6"/>
                                        </p:tgtEl>
                                        <p:attrNameLst>
                                          <p:attrName>ppt_y</p:attrName>
                                        </p:attrNameLst>
                                      </p:cBhvr>
                                    </p:anim>
                                    <p:animRot by="21600000">
                                      <p:cBhvr>
                                        <p:cTn id="28" dur="1000" fill="hold">
                                          <p:stCondLst>
                                            <p:cond delay="0"/>
                                          </p:stCondLst>
                                        </p:cTn>
                                        <p:tgtEl>
                                          <p:spTgt spid="6"/>
                                        </p:tgtEl>
                                        <p:attrNameLst>
                                          <p:attrName>r</p:attrName>
                                        </p:attrNameLst>
                                      </p:cBhvr>
                                    </p:animRot>
                                  </p:childTnLst>
                                </p:cTn>
                              </p:par>
                            </p:childTnLst>
                          </p:cTn>
                        </p:par>
                        <p:par>
                          <p:cTn id="29" fill="hold">
                            <p:stCondLst>
                              <p:cond delay="1500"/>
                            </p:stCondLst>
                            <p:childTnLst>
                              <p:par>
                                <p:cTn id="30" presetID="34" presetClass="emph" presetSubtype="0" repeatCount="3000" fill="hold" grpId="1" nodeType="afterEffect">
                                  <p:stCondLst>
                                    <p:cond delay="0"/>
                                  </p:stCondLst>
                                  <p:iterate type="lt">
                                    <p:tmPct val="10000"/>
                                  </p:iterate>
                                  <p:childTnLst>
                                    <p:animMotion origin="layout" path="M 0.0 0.0 L 0.0 -0.07213" pathEditMode="relative" ptsTypes="">
                                      <p:cBhvr>
                                        <p:cTn id="31" dur="250" accel="50000" decel="50000" autoRev="1" fill="hold">
                                          <p:stCondLst>
                                            <p:cond delay="0"/>
                                          </p:stCondLst>
                                        </p:cTn>
                                        <p:tgtEl>
                                          <p:spTgt spid="6"/>
                                        </p:tgtEl>
                                        <p:attrNameLst>
                                          <p:attrName>ppt_x</p:attrName>
                                          <p:attrName>ppt_y</p:attrName>
                                        </p:attrNameLst>
                                      </p:cBhvr>
                                    </p:animMotion>
                                    <p:animRot by="1500000">
                                      <p:cBhvr>
                                        <p:cTn id="32" dur="125" fill="hold">
                                          <p:stCondLst>
                                            <p:cond delay="0"/>
                                          </p:stCondLst>
                                        </p:cTn>
                                        <p:tgtEl>
                                          <p:spTgt spid="6"/>
                                        </p:tgtEl>
                                        <p:attrNameLst>
                                          <p:attrName>r</p:attrName>
                                        </p:attrNameLst>
                                      </p:cBhvr>
                                    </p:animRot>
                                    <p:animRot by="-1500000">
                                      <p:cBhvr>
                                        <p:cTn id="33" dur="125" fill="hold">
                                          <p:stCondLst>
                                            <p:cond delay="125"/>
                                          </p:stCondLst>
                                        </p:cTn>
                                        <p:tgtEl>
                                          <p:spTgt spid="6"/>
                                        </p:tgtEl>
                                        <p:attrNameLst>
                                          <p:attrName>r</p:attrName>
                                        </p:attrNameLst>
                                      </p:cBhvr>
                                    </p:animRot>
                                    <p:animRot by="-1500000">
                                      <p:cBhvr>
                                        <p:cTn id="34" dur="125" fill="hold">
                                          <p:stCondLst>
                                            <p:cond delay="250"/>
                                          </p:stCondLst>
                                        </p:cTn>
                                        <p:tgtEl>
                                          <p:spTgt spid="6"/>
                                        </p:tgtEl>
                                        <p:attrNameLst>
                                          <p:attrName>r</p:attrName>
                                        </p:attrNameLst>
                                      </p:cBhvr>
                                    </p:animRot>
                                    <p:animRot by="1500000">
                                      <p:cBhvr>
                                        <p:cTn id="35" dur="125" fill="hold">
                                          <p:stCondLst>
                                            <p:cond delay="375"/>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6" name="Subtitle 2"/>
          <p:cNvSpPr>
            <a:spLocks noGrp="1"/>
          </p:cNvSpPr>
          <p:nvPr>
            <p:ph type="subTitle" idx="1"/>
          </p:nvPr>
        </p:nvSpPr>
        <p:spPr>
          <a:xfrm>
            <a:off x="381000" y="1295400"/>
            <a:ext cx="8305800" cy="5334000"/>
          </a:xfrm>
          <a:solidFill>
            <a:srgbClr val="FFFFCC"/>
          </a:solidFill>
          <a:ln w="57150">
            <a:solidFill>
              <a:srgbClr val="996600"/>
            </a:solidFill>
          </a:ln>
          <a:scene3d>
            <a:camera prst="orthographicFront"/>
            <a:lightRig rig="threePt" dir="t"/>
          </a:scene3d>
          <a:sp3d>
            <a:bevelT prst="slope"/>
          </a:sp3d>
        </p:spPr>
        <p:txBody>
          <a:bodyPr lIns="182880" tIns="91440">
            <a:normAutofit/>
          </a:bodyPr>
          <a:lstStyle/>
          <a:p>
            <a:pPr marL="1371600" indent="-1371600" algn="l">
              <a:spcBef>
                <a:spcPts val="0"/>
              </a:spcBef>
              <a:spcAft>
                <a:spcPts val="1800"/>
              </a:spcAft>
            </a:pPr>
            <a:r>
              <a:rPr lang="en-US" dirty="0">
                <a:solidFill>
                  <a:schemeClr val="bg1"/>
                </a:solidFill>
              </a:rPr>
              <a:t>Act 12:1	And about that time </a:t>
            </a:r>
            <a:r>
              <a:rPr lang="en-US" dirty="0" err="1">
                <a:solidFill>
                  <a:schemeClr val="bg1"/>
                </a:solidFill>
              </a:rPr>
              <a:t>Herodes</a:t>
            </a:r>
            <a:r>
              <a:rPr lang="en-US" dirty="0">
                <a:solidFill>
                  <a:schemeClr val="bg1"/>
                </a:solidFill>
              </a:rPr>
              <a:t> the sovereign put forth his hands to do evil to some from the assembly. </a:t>
            </a:r>
          </a:p>
          <a:p>
            <a:pPr marL="1371600" indent="-1371600" algn="l">
              <a:spcBef>
                <a:spcPts val="0"/>
              </a:spcBef>
              <a:spcAft>
                <a:spcPts val="1800"/>
              </a:spcAft>
            </a:pPr>
            <a:r>
              <a:rPr lang="en-US" dirty="0">
                <a:solidFill>
                  <a:schemeClr val="bg1"/>
                </a:solidFill>
              </a:rPr>
              <a:t>Act 12:2	And he killed </a:t>
            </a:r>
            <a:r>
              <a:rPr lang="en-US" dirty="0" err="1">
                <a:solidFill>
                  <a:schemeClr val="bg1"/>
                </a:solidFill>
              </a:rPr>
              <a:t>Yaʽaqob</a:t>
            </a:r>
            <a:r>
              <a:rPr lang="en-US" dirty="0">
                <a:solidFill>
                  <a:schemeClr val="bg1"/>
                </a:solidFill>
              </a:rPr>
              <a:t> </a:t>
            </a:r>
            <a:r>
              <a:rPr lang="en-US" sz="2400" dirty="0">
                <a:solidFill>
                  <a:schemeClr val="bg1"/>
                </a:solidFill>
              </a:rPr>
              <a:t>[James] </a:t>
            </a:r>
            <a:r>
              <a:rPr lang="en-US" dirty="0">
                <a:solidFill>
                  <a:schemeClr val="bg1"/>
                </a:solidFill>
              </a:rPr>
              <a:t>the brother of </a:t>
            </a:r>
            <a:r>
              <a:rPr lang="en-US" dirty="0" err="1">
                <a:solidFill>
                  <a:schemeClr val="bg1"/>
                </a:solidFill>
              </a:rPr>
              <a:t>Yoḥanan</a:t>
            </a:r>
            <a:r>
              <a:rPr lang="en-US" dirty="0">
                <a:solidFill>
                  <a:schemeClr val="bg1"/>
                </a:solidFill>
              </a:rPr>
              <a:t> </a:t>
            </a:r>
            <a:r>
              <a:rPr lang="en-US" sz="2400" dirty="0">
                <a:solidFill>
                  <a:schemeClr val="bg1"/>
                </a:solidFill>
              </a:rPr>
              <a:t>[John] </a:t>
            </a:r>
            <a:r>
              <a:rPr lang="en-US" dirty="0">
                <a:solidFill>
                  <a:schemeClr val="bg1"/>
                </a:solidFill>
              </a:rPr>
              <a:t>with the sword. </a:t>
            </a:r>
          </a:p>
          <a:p>
            <a:pPr marL="1371600" indent="-1371600" algn="l">
              <a:spcBef>
                <a:spcPts val="0"/>
              </a:spcBef>
              <a:spcAft>
                <a:spcPts val="1800"/>
              </a:spcAft>
            </a:pPr>
            <a:r>
              <a:rPr lang="en-US" dirty="0">
                <a:solidFill>
                  <a:schemeClr val="bg1"/>
                </a:solidFill>
              </a:rPr>
              <a:t>Act 12:3	And seeing that it was pleasing to the </a:t>
            </a:r>
            <a:r>
              <a:rPr lang="en-US" dirty="0" err="1">
                <a:solidFill>
                  <a:schemeClr val="bg1"/>
                </a:solidFill>
              </a:rPr>
              <a:t>Yehuḏim</a:t>
            </a:r>
            <a:r>
              <a:rPr lang="en-US" dirty="0">
                <a:solidFill>
                  <a:schemeClr val="bg1"/>
                </a:solidFill>
              </a:rPr>
              <a:t> </a:t>
            </a:r>
            <a:r>
              <a:rPr lang="en-US" sz="2400" dirty="0">
                <a:solidFill>
                  <a:schemeClr val="bg1"/>
                </a:solidFill>
              </a:rPr>
              <a:t>[Jews], </a:t>
            </a:r>
            <a:r>
              <a:rPr lang="en-US" dirty="0">
                <a:solidFill>
                  <a:schemeClr val="bg1"/>
                </a:solidFill>
              </a:rPr>
              <a:t>he proceeded further to arrest </a:t>
            </a:r>
            <a:r>
              <a:rPr lang="en-US" dirty="0" err="1">
                <a:solidFill>
                  <a:schemeClr val="bg1"/>
                </a:solidFill>
              </a:rPr>
              <a:t>Kĕpha</a:t>
            </a:r>
            <a:r>
              <a:rPr lang="en-US" dirty="0">
                <a:solidFill>
                  <a:schemeClr val="bg1"/>
                </a:solidFill>
              </a:rPr>
              <a:t> [Peter] as well – and </a:t>
            </a:r>
            <a:r>
              <a:rPr lang="en-US" b="1" dirty="0">
                <a:solidFill>
                  <a:srgbClr val="FF3399"/>
                </a:solidFill>
              </a:rPr>
              <a:t>they were the </a:t>
            </a:r>
            <a:r>
              <a:rPr lang="en-US" b="1" u="sng" dirty="0">
                <a:solidFill>
                  <a:srgbClr val="FF3399"/>
                </a:solidFill>
                <a:effectLst>
                  <a:outerShdw blurRad="38100" dist="38100" dir="2700000" algn="tl">
                    <a:srgbClr val="000000">
                      <a:alpha val="43137"/>
                    </a:srgbClr>
                  </a:outerShdw>
                </a:effectLst>
              </a:rPr>
              <a:t>Days of Unleavened Bread</a:t>
            </a:r>
            <a:r>
              <a:rPr lang="en-US" b="1" dirty="0">
                <a:solidFill>
                  <a:srgbClr val="FF3399"/>
                </a:solidFill>
                <a:effectLst>
                  <a:outerShdw blurRad="38100" dist="38100" dir="2700000" algn="tl">
                    <a:srgbClr val="000000">
                      <a:alpha val="43137"/>
                    </a:srgbClr>
                  </a:outerShdw>
                </a:effectLst>
              </a:rPr>
              <a:t>.</a:t>
            </a:r>
          </a:p>
          <a:p>
            <a:pPr marL="1371600" indent="-1371600" algn="l">
              <a:spcBef>
                <a:spcPts val="0"/>
              </a:spcBef>
              <a:spcAft>
                <a:spcPts val="1800"/>
              </a:spcAft>
            </a:pPr>
            <a:r>
              <a:rPr lang="en-US" b="1" dirty="0">
                <a:solidFill>
                  <a:srgbClr val="009900"/>
                </a:solidFill>
              </a:rPr>
              <a:t>A mention of the time frame when James died. </a:t>
            </a:r>
          </a:p>
        </p:txBody>
      </p:sp>
      <p:sp>
        <p:nvSpPr>
          <p:cNvPr id="8" name="Title 1"/>
          <p:cNvSpPr txBox="1">
            <a:spLocks/>
          </p:cNvSpPr>
          <p:nvPr/>
        </p:nvSpPr>
        <p:spPr>
          <a:xfrm>
            <a:off x="990600" y="228600"/>
            <a:ext cx="7086600" cy="838200"/>
          </a:xfrm>
          <a:prstGeom prst="rect">
            <a:avLst/>
          </a:prstGeom>
          <a:gradFill flip="none" rotWithShape="1">
            <a:gsLst>
              <a:gs pos="0">
                <a:srgbClr val="D6B19C"/>
              </a:gs>
              <a:gs pos="30000">
                <a:srgbClr val="D49E6C"/>
              </a:gs>
              <a:gs pos="70000">
                <a:srgbClr val="A65528"/>
              </a:gs>
              <a:gs pos="100000">
                <a:srgbClr val="663012"/>
              </a:gs>
            </a:gsLst>
            <a:lin ang="2700000" scaled="1"/>
            <a:tileRect/>
          </a:gradFill>
          <a:ln w="57150">
            <a:solidFill>
              <a:srgbClr val="FFFFCC"/>
            </a:solidFill>
          </a:ln>
          <a:scene3d>
            <a:camera prst="orthographicFront"/>
            <a:lightRig rig="soft" dir="t">
              <a:rot lat="0" lon="0" rev="17220000"/>
            </a:lightRig>
          </a:scene3d>
          <a:sp3d>
            <a:bevelT w="152400" h="50800" prst="softRound"/>
          </a:sp3d>
        </p:spPr>
        <p:txBody>
          <a:bodyPr vert="horz" lIns="45720" tIns="0" rIns="45720" bIns="0" anchor="ctr">
            <a:norm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r>
              <a:rPr lang="en-US">
                <a:solidFill>
                  <a:srgbClr val="FFFFCC"/>
                </a:solidFill>
              </a:rPr>
              <a:t>Unleavened Bread</a:t>
            </a:r>
            <a:endParaRPr lang="en-US" dirty="0">
              <a:solidFill>
                <a:srgbClr val="FFFFCC"/>
              </a:solidFill>
            </a:endParaRPr>
          </a:p>
        </p:txBody>
      </p:sp>
      <p:sp>
        <p:nvSpPr>
          <p:cNvPr id="4" name="Slide Number Placeholder 3"/>
          <p:cNvSpPr>
            <a:spLocks noGrp="1"/>
          </p:cNvSpPr>
          <p:nvPr>
            <p:ph type="sldNum" sz="quarter" idx="12"/>
          </p:nvPr>
        </p:nvSpPr>
        <p:spPr>
          <a:xfrm>
            <a:off x="8240494" y="6416675"/>
            <a:ext cx="762000" cy="365125"/>
          </a:xfrm>
        </p:spPr>
        <p:txBody>
          <a:bodyPr/>
          <a:lstStyle/>
          <a:p>
            <a:fld id="{9A7ECC3E-4170-412F-8B33-8063B7BB8A4D}" type="slidenum">
              <a:rPr lang="en-US" b="1" smtClean="0">
                <a:solidFill>
                  <a:schemeClr val="bg1"/>
                </a:solidFill>
              </a:rPr>
              <a:t>9</a:t>
            </a:fld>
            <a:endParaRPr lang="en-US" b="1" dirty="0">
              <a:solidFill>
                <a:schemeClr val="bg1"/>
              </a:solidFill>
            </a:endParaRPr>
          </a:p>
        </p:txBody>
      </p:sp>
    </p:spTree>
    <p:extLst>
      <p:ext uri="{BB962C8B-B14F-4D97-AF65-F5344CB8AC3E}">
        <p14:creationId xmlns:p14="http://schemas.microsoft.com/office/powerpoint/2010/main" val="343166507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fmla="#ppt_w*sin(2.5*pi*$)">
                                          <p:val>
                                            <p:fltVal val="0"/>
                                          </p:val>
                                        </p:tav>
                                        <p:tav tm="100000">
                                          <p:val>
                                            <p:fltVal val="1"/>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31" presetClass="entr" presetSubtype="0" fill="hold"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 calcmode="lin" valueType="num">
                                      <p:cBhvr additive="base">
                                        <p:cTn id="20"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 calcmode="lin" valueType="num">
                                      <p:cBhvr>
                                        <p:cTn id="26"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6">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circle(in)">
                                      <p:cBhvr>
                                        <p:cTn id="33"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ustom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7030A0"/>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19725</TotalTime>
  <Words>6617</Words>
  <Application>Microsoft Office PowerPoint</Application>
  <PresentationFormat>On-screen Show (4:3)</PresentationFormat>
  <Paragraphs>471</Paragraphs>
  <Slides>74</Slides>
  <Notes>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74</vt:i4>
      </vt:variant>
    </vt:vector>
  </HeadingPairs>
  <TitlesOfParts>
    <vt:vector size="87" baseType="lpstr">
      <vt:lpstr>Algerian</vt:lpstr>
      <vt:lpstr>Arial Black</vt:lpstr>
      <vt:lpstr>Arial Rounded MT Bold</vt:lpstr>
      <vt:lpstr>Book Antiqua</vt:lpstr>
      <vt:lpstr>Calibri</vt:lpstr>
      <vt:lpstr>Comic Sans MS</vt:lpstr>
      <vt:lpstr>David</vt:lpstr>
      <vt:lpstr>Georgia</vt:lpstr>
      <vt:lpstr>Lucida Sans</vt:lpstr>
      <vt:lpstr>Wingdings</vt:lpstr>
      <vt:lpstr>Wingdings 2</vt:lpstr>
      <vt:lpstr>Wingdings 3</vt:lpstr>
      <vt:lpstr>Apex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History</vt:lpstr>
      <vt:lpstr>325 A.D. Council Nicaea</vt:lpstr>
      <vt:lpstr>325 A.D. Council Nicaea</vt:lpstr>
      <vt:lpstr>PowerPoint Presentation</vt:lpstr>
      <vt:lpstr>Change in Feast-Days</vt:lpstr>
      <vt:lpstr>PowerPoint Presentation</vt:lpstr>
      <vt:lpstr>PowerPoint Presentation</vt:lpstr>
      <vt:lpstr>Change in Feast-Days</vt:lpstr>
      <vt:lpstr>PowerPoint Presentation</vt:lpstr>
      <vt:lpstr>PowerPoint Presentation</vt:lpstr>
      <vt:lpstr>PowerPoint Presentation</vt:lpstr>
      <vt:lpstr>Feast Days List</vt:lpstr>
      <vt:lpstr>PowerPoint Presentation</vt:lpstr>
      <vt:lpstr>PowerPoint Presentation</vt:lpstr>
      <vt:lpstr>PowerPoint Presentation</vt:lpstr>
      <vt:lpstr>Our Response</vt:lpstr>
      <vt:lpstr>As the Gentiles</vt:lpstr>
      <vt:lpstr>As the Gentiles</vt:lpstr>
      <vt:lpstr>PowerPoint Presentation</vt:lpstr>
      <vt:lpstr>As the Gentiles</vt:lpstr>
      <vt:lpstr>As the Gentiles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Review of Part 1,2 and 3</vt:lpstr>
      <vt:lpstr>Part 1 Review</vt:lpstr>
      <vt:lpstr>Part 1 Review</vt:lpstr>
      <vt:lpstr>Part 1 Review</vt:lpstr>
      <vt:lpstr>PowerPoint Presentation</vt:lpstr>
      <vt:lpstr>PowerPoint Presentation</vt:lpstr>
      <vt:lpstr>Part 2 Review</vt:lpstr>
      <vt:lpstr>Part 2 Review</vt:lpstr>
      <vt:lpstr>Part 2 Review</vt:lpstr>
      <vt:lpstr>Part 2 Review</vt:lpstr>
      <vt:lpstr>Part 3 Summary</vt:lpstr>
      <vt:lpstr>Part 3 Summary</vt:lpstr>
      <vt:lpstr>Part 3 Summary</vt:lpstr>
      <vt:lpstr>Challenge</vt:lpstr>
      <vt:lpstr>Our Decision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feastkeeping applicable for us today?</dc:title>
  <dc:creator>Sue</dc:creator>
  <cp:lastModifiedBy>Jeanette Kuruliak</cp:lastModifiedBy>
  <cp:revision>1322</cp:revision>
  <dcterms:created xsi:type="dcterms:W3CDTF">2016-10-15T21:27:04Z</dcterms:created>
  <dcterms:modified xsi:type="dcterms:W3CDTF">2021-02-28T21:46:32Z</dcterms:modified>
</cp:coreProperties>
</file>