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8"/>
  </p:notesMasterIdLst>
  <p:sldIdLst>
    <p:sldId id="256" r:id="rId2"/>
    <p:sldId id="300" r:id="rId3"/>
    <p:sldId id="309" r:id="rId4"/>
    <p:sldId id="304" r:id="rId5"/>
    <p:sldId id="265" r:id="rId6"/>
    <p:sldId id="302" r:id="rId7"/>
    <p:sldId id="429" r:id="rId8"/>
    <p:sldId id="468" r:id="rId9"/>
    <p:sldId id="469" r:id="rId10"/>
    <p:sldId id="470" r:id="rId11"/>
    <p:sldId id="266" r:id="rId12"/>
    <p:sldId id="383" r:id="rId13"/>
    <p:sldId id="471" r:id="rId14"/>
    <p:sldId id="308" r:id="rId15"/>
    <p:sldId id="354" r:id="rId16"/>
    <p:sldId id="338" r:id="rId17"/>
    <p:sldId id="303" r:id="rId18"/>
    <p:sldId id="307" r:id="rId19"/>
    <p:sldId id="437" r:id="rId20"/>
    <p:sldId id="476" r:id="rId21"/>
    <p:sldId id="477" r:id="rId22"/>
    <p:sldId id="330" r:id="rId23"/>
    <p:sldId id="348" r:id="rId24"/>
    <p:sldId id="270" r:id="rId25"/>
    <p:sldId id="478" r:id="rId26"/>
    <p:sldId id="272" r:id="rId27"/>
    <p:sldId id="271" r:id="rId28"/>
    <p:sldId id="474" r:id="rId29"/>
    <p:sldId id="275" r:id="rId30"/>
    <p:sldId id="475" r:id="rId31"/>
    <p:sldId id="268" r:id="rId32"/>
    <p:sldId id="269" r:id="rId33"/>
    <p:sldId id="274" r:id="rId34"/>
    <p:sldId id="310" r:id="rId35"/>
    <p:sldId id="356" r:id="rId36"/>
    <p:sldId id="357" r:id="rId37"/>
    <p:sldId id="358" r:id="rId38"/>
    <p:sldId id="290" r:id="rId39"/>
    <p:sldId id="479" r:id="rId40"/>
    <p:sldId id="291" r:id="rId41"/>
    <p:sldId id="293" r:id="rId42"/>
    <p:sldId id="292" r:id="rId43"/>
    <p:sldId id="294" r:id="rId44"/>
    <p:sldId id="316" r:id="rId45"/>
    <p:sldId id="480" r:id="rId46"/>
    <p:sldId id="360" r:id="rId47"/>
    <p:sldId id="314" r:id="rId48"/>
    <p:sldId id="297" r:id="rId49"/>
    <p:sldId id="339" r:id="rId50"/>
    <p:sldId id="355" r:id="rId51"/>
    <p:sldId id="361" r:id="rId52"/>
    <p:sldId id="296" r:id="rId53"/>
    <p:sldId id="385" r:id="rId54"/>
    <p:sldId id="430" r:id="rId55"/>
    <p:sldId id="453" r:id="rId56"/>
    <p:sldId id="472" r:id="rId57"/>
    <p:sldId id="454" r:id="rId58"/>
    <p:sldId id="455" r:id="rId59"/>
    <p:sldId id="456" r:id="rId60"/>
    <p:sldId id="457" r:id="rId61"/>
    <p:sldId id="458" r:id="rId62"/>
    <p:sldId id="459" r:id="rId63"/>
    <p:sldId id="460" r:id="rId64"/>
    <p:sldId id="461" r:id="rId65"/>
    <p:sldId id="462" r:id="rId66"/>
    <p:sldId id="463" r:id="rId67"/>
    <p:sldId id="464" r:id="rId68"/>
    <p:sldId id="465" r:id="rId69"/>
    <p:sldId id="466" r:id="rId70"/>
    <p:sldId id="467" r:id="rId71"/>
    <p:sldId id="419" r:id="rId72"/>
    <p:sldId id="431" r:id="rId73"/>
    <p:sldId id="413" r:id="rId74"/>
    <p:sldId id="418" r:id="rId75"/>
    <p:sldId id="414" r:id="rId76"/>
    <p:sldId id="420"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othy Astleford" initials="tA" lastIdx="59" clrIdx="0"/>
  <p:cmAuthor id="2" name="Sue" initials="S" lastIdx="86"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a:srgbClr val="FF66FF"/>
    <a:srgbClr val="FF0066"/>
    <a:srgbClr val="0000CC"/>
    <a:srgbClr val="FF3399"/>
    <a:srgbClr val="0066FF"/>
    <a:srgbClr val="FFFFCC"/>
    <a:srgbClr val="009900"/>
    <a:srgbClr val="006600"/>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2765" autoAdjust="0"/>
    <p:restoredTop sz="94676" autoAdjust="0"/>
  </p:normalViewPr>
  <p:slideViewPr>
    <p:cSldViewPr>
      <p:cViewPr varScale="1">
        <p:scale>
          <a:sx n="65" d="100"/>
          <a:sy n="65" d="100"/>
        </p:scale>
        <p:origin x="792" y="66"/>
      </p:cViewPr>
      <p:guideLst>
        <p:guide orient="horz" pos="2160"/>
        <p:guide pos="2880"/>
      </p:guideLst>
    </p:cSldViewPr>
  </p:slideViewPr>
  <p:notesTextViewPr>
    <p:cViewPr>
      <p:scale>
        <a:sx n="1" d="1"/>
        <a:sy n="1" d="1"/>
      </p:scale>
      <p:origin x="0" y="0"/>
    </p:cViewPr>
  </p:notesTextViewPr>
  <p:sorterViewPr>
    <p:cViewPr>
      <p:scale>
        <a:sx n="100" d="100"/>
        <a:sy n="100" d="100"/>
      </p:scale>
      <p:origin x="0" y="114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A86367-B788-4958-AE34-49558DBBE4CD}" type="datetimeFigureOut">
              <a:rPr lang="en-US" smtClean="0"/>
              <a:t>2/22/2021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2BAD4E-3204-4106-BD72-F414FECFA670}" type="slidenum">
              <a:rPr lang="en-US" smtClean="0"/>
              <a:t>‹#›</a:t>
            </a:fld>
            <a:endParaRPr lang="en-US"/>
          </a:p>
        </p:txBody>
      </p:sp>
    </p:spTree>
    <p:extLst>
      <p:ext uri="{BB962C8B-B14F-4D97-AF65-F5344CB8AC3E}">
        <p14:creationId xmlns:p14="http://schemas.microsoft.com/office/powerpoint/2010/main" val="2733883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BAD4E-3204-4106-BD72-F414FECFA670}" type="slidenum">
              <a:rPr lang="en-US" smtClean="0"/>
              <a:t>2</a:t>
            </a:fld>
            <a:endParaRPr lang="en-US"/>
          </a:p>
        </p:txBody>
      </p:sp>
    </p:spTree>
    <p:extLst>
      <p:ext uri="{BB962C8B-B14F-4D97-AF65-F5344CB8AC3E}">
        <p14:creationId xmlns:p14="http://schemas.microsoft.com/office/powerpoint/2010/main" val="446721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BAD4E-3204-4106-BD72-F414FECFA670}" type="slidenum">
              <a:rPr lang="en-US" smtClean="0"/>
              <a:t>26</a:t>
            </a:fld>
            <a:endParaRPr lang="en-US"/>
          </a:p>
        </p:txBody>
      </p:sp>
    </p:spTree>
    <p:extLst>
      <p:ext uri="{BB962C8B-B14F-4D97-AF65-F5344CB8AC3E}">
        <p14:creationId xmlns:p14="http://schemas.microsoft.com/office/powerpoint/2010/main" val="1321370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BAD4E-3204-4106-BD72-F414FECFA670}" type="slidenum">
              <a:rPr lang="en-US" smtClean="0"/>
              <a:t>35</a:t>
            </a:fld>
            <a:endParaRPr lang="en-US"/>
          </a:p>
        </p:txBody>
      </p:sp>
    </p:spTree>
    <p:extLst>
      <p:ext uri="{BB962C8B-B14F-4D97-AF65-F5344CB8AC3E}">
        <p14:creationId xmlns:p14="http://schemas.microsoft.com/office/powerpoint/2010/main" val="83973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D67B701B-A5EB-44FC-962C-E8EA46B8CF02}" type="datetime1">
              <a:rPr lang="en-US" smtClean="0"/>
              <a:t>2/22/2021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9A7ECC3E-4170-412F-8B33-8063B7BB8A4D}"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3A51646-CCA4-4ACA-8FFF-1335859535B1}" type="datetime1">
              <a:rPr lang="en-US" smtClean="0"/>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3B2BB85-F500-49E1-AD06-5B84C28E79BC}" type="datetime1">
              <a:rPr lang="en-US" smtClean="0"/>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9A7ECC3E-4170-412F-8B33-8063B7BB8A4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7B00E5B-C342-4AFE-B03B-5051AE9B2652}" type="datetime1">
              <a:rPr lang="en-US" smtClean="0"/>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9602A7C-D7E6-4C14-9C07-F3C577239B18}" type="datetime1">
              <a:rPr lang="en-US" smtClean="0"/>
              <a:t>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BBDF33B-691B-4047-B1D7-9766D1AACB0A}" type="datetime1">
              <a:rPr lang="en-US" smtClean="0"/>
              <a:t>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4D56AA-8ACD-4843-8B3F-85699DA70F06}" type="datetime1">
              <a:rPr lang="en-US" smtClean="0"/>
              <a:t>2/22/2021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002F9B4-BD4F-4164-B6B6-9068E8B251B8}" type="datetime1">
              <a:rPr lang="en-US" smtClean="0"/>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4475035-953B-4AD5-8FF6-C02DB9CC0186}" type="datetime1">
              <a:rPr lang="en-US" smtClean="0"/>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3A352B-A75D-4456-8F72-25DFE2FE1A1F}" type="datetime1">
              <a:rPr lang="en-US" smtClean="0"/>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22E5FD5-1926-4A8D-A496-3AB562D4DAF9}" type="datetime1">
              <a:rPr lang="en-US" smtClean="0"/>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3CC624E-3727-46BF-BF9C-F279AE8483B1}" type="datetime1">
              <a:rPr lang="en-US" smtClean="0"/>
              <a:t>2/22/2021</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A7ECC3E-4170-412F-8B33-8063B7BB8A4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pixabay.com/en/prayer-bible-pray-hands-folded-708389/"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www.amazon.com/Strongs-Expanded-Exhaustive-Concordance-Bible/dp/1418541680/ref=sr_1_1?s=books&amp;ie=UTF8&amp;qid=1476726718&amp;sr=1-1&amp;keywords=strongs+concordance" TargetMode="External"/><Relationship Id="rId7" Type="http://schemas.openxmlformats.org/officeDocument/2006/relationships/image" Target="../media/image17.pn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hyperlink" Target="http://all-free-download.com/free-photos/download/the-bible-the-holy-book-christianity_240435.html" TargetMode="Externa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all-free-download.com/free-photos/download/retro-rose_559941.html" TargetMode="Externa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1.jpeg"/><Relationship Id="rId7" Type="http://schemas.openxmlformats.org/officeDocument/2006/relationships/hyperlink" Target="https://studythecalendar.com/closing-minutes-of-shabbat/" TargetMode="External"/><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hyperlink" Target="https://studythecalendar.com/calculating-atonement-correctly/" TargetMode="External"/><Relationship Id="rId5" Type="http://schemas.openxmlformats.org/officeDocument/2006/relationships/hyperlink" Target="https://studythecalendar.com/exodus-12-beyn-ha-arbayim/" TargetMode="External"/><Relationship Id="rId4" Type="http://schemas.openxmlformats.org/officeDocument/2006/relationships/hyperlink" Target="https://studythecalendar.com/10-trips-mt-sina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57150">
            <a:solidFill>
              <a:srgbClr val="FFC000"/>
            </a:solidFill>
            <a:miter lim="800000"/>
            <a:headEnd/>
            <a:tailEnd/>
          </a:ln>
          <a:scene3d>
            <a:camera prst="orthographicFront"/>
            <a:lightRig rig="threePt" dir="t"/>
          </a:scene3d>
          <a:sp3d>
            <a:bevelT w="139700" h="139700" prst="divot"/>
          </a:sp3d>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1066800" y="152400"/>
            <a:ext cx="6934200" cy="2057401"/>
            <a:chOff x="1676400" y="152400"/>
            <a:chExt cx="6019800" cy="1905000"/>
          </a:xfrm>
        </p:grpSpPr>
        <p:sp>
          <p:nvSpPr>
            <p:cNvPr id="5" name="Oval Callout 4"/>
            <p:cNvSpPr/>
            <p:nvPr/>
          </p:nvSpPr>
          <p:spPr>
            <a:xfrm flipH="1">
              <a:off x="1676400" y="152400"/>
              <a:ext cx="6019800" cy="1905000"/>
            </a:xfrm>
            <a:prstGeom prst="wedgeEllipseCallout">
              <a:avLst>
                <a:gd name="adj1" fmla="val -15358"/>
                <a:gd name="adj2" fmla="val 47280"/>
              </a:avLst>
            </a:prstGeom>
            <a:solidFill>
              <a:srgbClr val="FFFFCC"/>
            </a:solidFill>
            <a:ln w="57150">
              <a:solidFill>
                <a:srgbClr val="9966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676400" y="555062"/>
              <a:ext cx="6019800" cy="1367896"/>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5400" dirty="0">
                  <a:ln>
                    <a:solidFill>
                      <a:srgbClr val="FF3399"/>
                    </a:solidFill>
                  </a:ln>
                  <a:solidFill>
                    <a:srgbClr val="FFCCFF"/>
                  </a:solidFill>
                  <a:latin typeface="Comic Sans MS" panose="030F0702030302020204" pitchFamily="66" charset="0"/>
                </a:rPr>
                <a:t>Feast-Keeping  101</a:t>
              </a:r>
            </a:p>
            <a:p>
              <a:pPr algn="ctr"/>
              <a:r>
                <a:rPr lang="en-US" sz="3600" dirty="0">
                  <a:ln>
                    <a:solidFill>
                      <a:srgbClr val="FF3399"/>
                    </a:solidFill>
                  </a:ln>
                  <a:solidFill>
                    <a:srgbClr val="FFCCFF"/>
                  </a:solidFill>
                  <a:latin typeface="Comic Sans MS" panose="030F0702030302020204" pitchFamily="66" charset="0"/>
                </a:rPr>
                <a:t>Part 2</a:t>
              </a:r>
            </a:p>
          </p:txBody>
        </p:sp>
      </p:grpSp>
      <p:sp>
        <p:nvSpPr>
          <p:cNvPr id="2" name="Slide Number Placeholder 1"/>
          <p:cNvSpPr>
            <a:spLocks noGrp="1"/>
          </p:cNvSpPr>
          <p:nvPr>
            <p:ph type="sldNum" sz="quarter" idx="12"/>
          </p:nvPr>
        </p:nvSpPr>
        <p:spPr/>
        <p:txBody>
          <a:bodyPr/>
          <a:lstStyle/>
          <a:p>
            <a:fld id="{9A7ECC3E-4170-412F-8B33-8063B7BB8A4D}" type="slidenum">
              <a:rPr lang="en-US" smtClean="0"/>
              <a:t>1</a:t>
            </a:fld>
            <a:endParaRPr lang="en-US"/>
          </a:p>
        </p:txBody>
      </p:sp>
    </p:spTree>
    <p:extLst>
      <p:ext uri="{BB962C8B-B14F-4D97-AF65-F5344CB8AC3E}">
        <p14:creationId xmlns:p14="http://schemas.microsoft.com/office/powerpoint/2010/main" val="407989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p:cTn id="7" dur="500" fill="hold"/>
                                        <p:tgtEl>
                                          <p:spTgt spid="1028"/>
                                        </p:tgtEl>
                                        <p:attrNameLst>
                                          <p:attrName>ppt_w</p:attrName>
                                        </p:attrNameLst>
                                      </p:cBhvr>
                                      <p:tavLst>
                                        <p:tav tm="0">
                                          <p:val>
                                            <p:fltVal val="0"/>
                                          </p:val>
                                        </p:tav>
                                        <p:tav tm="100000">
                                          <p:val>
                                            <p:strVal val="#ppt_w"/>
                                          </p:val>
                                        </p:tav>
                                      </p:tavLst>
                                    </p:anim>
                                    <p:anim calcmode="lin" valueType="num">
                                      <p:cBhvr>
                                        <p:cTn id="8" dur="500" fill="hold"/>
                                        <p:tgtEl>
                                          <p:spTgt spid="1028"/>
                                        </p:tgtEl>
                                        <p:attrNameLst>
                                          <p:attrName>ppt_h</p:attrName>
                                        </p:attrNameLst>
                                      </p:cBhvr>
                                      <p:tavLst>
                                        <p:tav tm="0">
                                          <p:val>
                                            <p:fltVal val="0"/>
                                          </p:val>
                                        </p:tav>
                                        <p:tav tm="100000">
                                          <p:val>
                                            <p:strVal val="#ppt_h"/>
                                          </p:val>
                                        </p:tav>
                                      </p:tavLst>
                                    </p:anim>
                                    <p:animEffect transition="in" filter="fade">
                                      <p:cBhvr>
                                        <p:cTn id="9"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858000"/>
          </a:xfrm>
          <a:prstGeom prst="rect">
            <a:avLst/>
          </a:prstGeom>
          <a:solidFill>
            <a:schemeClr val="accent3">
              <a:lumMod val="60000"/>
              <a:lumOff val="40000"/>
            </a:schemeClr>
          </a:solidFill>
        </p:spPr>
        <p:txBody>
          <a:bodyPr wrap="square" rtlCol="0">
            <a:spAutoFit/>
          </a:bodyPr>
          <a:lstStyle/>
          <a:p>
            <a:endParaRPr lang="en-US" dirty="0"/>
          </a:p>
        </p:txBody>
      </p:sp>
      <p:sp>
        <p:nvSpPr>
          <p:cNvPr id="6" name="TextBox 5"/>
          <p:cNvSpPr txBox="1"/>
          <p:nvPr/>
        </p:nvSpPr>
        <p:spPr>
          <a:xfrm>
            <a:off x="228600" y="228600"/>
            <a:ext cx="8686800" cy="6400800"/>
          </a:xfrm>
          <a:prstGeom prst="rect">
            <a:avLst/>
          </a:prstGeom>
          <a:solidFill>
            <a:srgbClr val="CC00CC"/>
          </a:solidFill>
        </p:spPr>
        <p:txBody>
          <a:bodyPr wrap="square" rtlCol="0">
            <a:spAutoFit/>
          </a:bodyPr>
          <a:lstStyle/>
          <a:p>
            <a:endParaRPr lang="en-US" dirty="0"/>
          </a:p>
        </p:txBody>
      </p:sp>
      <p:sp>
        <p:nvSpPr>
          <p:cNvPr id="3" name="Subtitle 2"/>
          <p:cNvSpPr>
            <a:spLocks noGrp="1"/>
          </p:cNvSpPr>
          <p:nvPr>
            <p:ph type="subTitle" idx="1"/>
          </p:nvPr>
        </p:nvSpPr>
        <p:spPr>
          <a:xfrm>
            <a:off x="533400" y="609600"/>
            <a:ext cx="8077200" cy="5715000"/>
          </a:xfrm>
          <a:blipFill>
            <a:blip r:embed="rId3"/>
            <a:tile tx="0" ty="0" sx="100000" sy="100000" flip="none" algn="tl"/>
          </a:blipFill>
          <a:ln w="76200">
            <a:solidFill>
              <a:srgbClr val="FFFF00"/>
            </a:solidFill>
          </a:ln>
        </p:spPr>
        <p:txBody>
          <a:bodyPr lIns="274320" tIns="91440" rIns="274320" numCol="1" spcCol="0" anchor="ctr">
            <a:normAutofit lnSpcReduction="10000"/>
          </a:bodyPr>
          <a:lstStyle/>
          <a:p>
            <a:r>
              <a:rPr lang="en-US" sz="4800" dirty="0">
                <a:solidFill>
                  <a:schemeClr val="accent1">
                    <a:lumMod val="20000"/>
                    <a:lumOff val="80000"/>
                  </a:schemeClr>
                </a:solidFill>
                <a:latin typeface="Algerian" panose="04020705040A02060702" pitchFamily="82" charset="0"/>
              </a:rPr>
              <a:t>If any of you </a:t>
            </a:r>
            <a:r>
              <a:rPr lang="en-US" sz="4800" dirty="0">
                <a:solidFill>
                  <a:srgbClr val="FFFF00"/>
                </a:solidFill>
                <a:latin typeface="Algerian" panose="04020705040A02060702" pitchFamily="82" charset="0"/>
              </a:rPr>
              <a:t>lacks wisdom,</a:t>
            </a:r>
            <a:r>
              <a:rPr lang="en-US" sz="4800" dirty="0">
                <a:solidFill>
                  <a:schemeClr val="accent1">
                    <a:lumMod val="20000"/>
                    <a:lumOff val="80000"/>
                  </a:schemeClr>
                </a:solidFill>
                <a:latin typeface="Algerian" panose="04020705040A02060702" pitchFamily="82" charset="0"/>
              </a:rPr>
              <a:t> let him </a:t>
            </a:r>
            <a:r>
              <a:rPr lang="en-US" sz="4800" dirty="0">
                <a:solidFill>
                  <a:srgbClr val="00B050"/>
                </a:solidFill>
                <a:latin typeface="Algerian" panose="04020705040A02060702" pitchFamily="82" charset="0"/>
              </a:rPr>
              <a:t>ask</a:t>
            </a:r>
            <a:r>
              <a:rPr lang="en-US" sz="4800" dirty="0">
                <a:solidFill>
                  <a:schemeClr val="accent1">
                    <a:lumMod val="20000"/>
                    <a:lumOff val="80000"/>
                  </a:schemeClr>
                </a:solidFill>
                <a:latin typeface="Algerian" panose="04020705040A02060702" pitchFamily="82" charset="0"/>
              </a:rPr>
              <a:t> of </a:t>
            </a:r>
            <a:r>
              <a:rPr lang="en-US" sz="4800" b="1" dirty="0">
                <a:solidFill>
                  <a:srgbClr val="7171FF"/>
                </a:solidFill>
                <a:latin typeface="Algerian" panose="04020705040A02060702" pitchFamily="82" charset="0"/>
              </a:rPr>
              <a:t>Elohim, </a:t>
            </a:r>
            <a:r>
              <a:rPr lang="en-US" sz="4800" dirty="0">
                <a:solidFill>
                  <a:schemeClr val="accent1">
                    <a:lumMod val="20000"/>
                    <a:lumOff val="80000"/>
                  </a:schemeClr>
                </a:solidFill>
                <a:latin typeface="Algerian" panose="04020705040A02060702" pitchFamily="82" charset="0"/>
              </a:rPr>
              <a:t>who </a:t>
            </a:r>
            <a:r>
              <a:rPr lang="en-US" sz="4800" dirty="0">
                <a:solidFill>
                  <a:schemeClr val="accent6">
                    <a:lumMod val="60000"/>
                    <a:lumOff val="40000"/>
                  </a:schemeClr>
                </a:solidFill>
                <a:latin typeface="Algerian" panose="04020705040A02060702" pitchFamily="82" charset="0"/>
              </a:rPr>
              <a:t>gives to all generously</a:t>
            </a:r>
            <a:r>
              <a:rPr lang="en-US" sz="4800" dirty="0">
                <a:solidFill>
                  <a:schemeClr val="accent1">
                    <a:lumMod val="20000"/>
                    <a:lumOff val="80000"/>
                  </a:schemeClr>
                </a:solidFill>
                <a:latin typeface="Algerian" panose="04020705040A02060702" pitchFamily="82" charset="0"/>
              </a:rPr>
              <a:t> and without reproach, and </a:t>
            </a:r>
            <a:r>
              <a:rPr lang="en-US" sz="4800" u="sng" dirty="0">
                <a:solidFill>
                  <a:srgbClr val="FF66FF"/>
                </a:solidFill>
                <a:latin typeface="Algerian" panose="04020705040A02060702" pitchFamily="82" charset="0"/>
              </a:rPr>
              <a:t>it shall be given to him</a:t>
            </a:r>
            <a:r>
              <a:rPr lang="en-US" sz="4800" dirty="0">
                <a:solidFill>
                  <a:srgbClr val="FF66FF"/>
                </a:solidFill>
                <a:latin typeface="Algerian" panose="04020705040A02060702" pitchFamily="82" charset="0"/>
              </a:rPr>
              <a:t>.</a:t>
            </a:r>
          </a:p>
          <a:p>
            <a:r>
              <a:rPr lang="en-US" sz="4000" dirty="0">
                <a:solidFill>
                  <a:srgbClr val="00FF00"/>
                </a:solidFill>
                <a:latin typeface="Algerian" panose="04020705040A02060702" pitchFamily="82" charset="0"/>
              </a:rPr>
              <a:t>James 1:5</a:t>
            </a:r>
          </a:p>
        </p:txBody>
      </p:sp>
      <p:sp>
        <p:nvSpPr>
          <p:cNvPr id="4" name="Slide Number Placeholder 3"/>
          <p:cNvSpPr>
            <a:spLocks noGrp="1"/>
          </p:cNvSpPr>
          <p:nvPr>
            <p:ph type="sldNum" sz="quarter" idx="12"/>
          </p:nvPr>
        </p:nvSpPr>
        <p:spPr>
          <a:xfrm>
            <a:off x="8305800" y="6492875"/>
            <a:ext cx="762000" cy="365125"/>
          </a:xfrm>
        </p:spPr>
        <p:txBody>
          <a:bodyPr/>
          <a:lstStyle/>
          <a:p>
            <a:fld id="{9A7ECC3E-4170-412F-8B33-8063B7BB8A4D}" type="slidenum">
              <a:rPr lang="en-US" b="1" smtClean="0">
                <a:solidFill>
                  <a:schemeClr val="bg1"/>
                </a:solidFill>
              </a:rPr>
              <a:t>2</a:t>
            </a:fld>
            <a:endParaRPr lang="en-US" b="1" dirty="0">
              <a:solidFill>
                <a:schemeClr val="bg1"/>
              </a:solidFill>
            </a:endParaRPr>
          </a:p>
        </p:txBody>
      </p:sp>
    </p:spTree>
    <p:extLst>
      <p:ext uri="{BB962C8B-B14F-4D97-AF65-F5344CB8AC3E}">
        <p14:creationId xmlns:p14="http://schemas.microsoft.com/office/powerpoint/2010/main" val="412738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6"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wipe(down)">
                                      <p:cBhvr>
                                        <p:cTn id="20" dur="580">
                                          <p:stCondLst>
                                            <p:cond delay="0"/>
                                          </p:stCondLst>
                                        </p:cTn>
                                        <p:tgtEl>
                                          <p:spTgt spid="3">
                                            <p:txEl>
                                              <p:pRg st="1" end="1"/>
                                            </p:txEl>
                                          </p:spTgt>
                                        </p:tgtEl>
                                      </p:cBhvr>
                                    </p:animEffect>
                                    <p:anim calcmode="lin" valueType="num">
                                      <p:cBhvr>
                                        <p:cTn id="2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3">
                                            <p:txEl>
                                              <p:pRg st="1" end="1"/>
                                            </p:txEl>
                                          </p:spTgt>
                                        </p:tgtEl>
                                      </p:cBhvr>
                                      <p:to x="100000" y="60000"/>
                                    </p:animScale>
                                    <p:animScale>
                                      <p:cBhvr>
                                        <p:cTn id="27" dur="166" decel="50000">
                                          <p:stCondLst>
                                            <p:cond delay="676"/>
                                          </p:stCondLst>
                                        </p:cTn>
                                        <p:tgtEl>
                                          <p:spTgt spid="3">
                                            <p:txEl>
                                              <p:pRg st="1" end="1"/>
                                            </p:txEl>
                                          </p:spTgt>
                                        </p:tgtEl>
                                      </p:cBhvr>
                                      <p:to x="100000" y="100000"/>
                                    </p:animScale>
                                    <p:animScale>
                                      <p:cBhvr>
                                        <p:cTn id="28" dur="26">
                                          <p:stCondLst>
                                            <p:cond delay="1312"/>
                                          </p:stCondLst>
                                        </p:cTn>
                                        <p:tgtEl>
                                          <p:spTgt spid="3">
                                            <p:txEl>
                                              <p:pRg st="1" end="1"/>
                                            </p:txEl>
                                          </p:spTgt>
                                        </p:tgtEl>
                                      </p:cBhvr>
                                      <p:to x="100000" y="80000"/>
                                    </p:animScale>
                                    <p:animScale>
                                      <p:cBhvr>
                                        <p:cTn id="29" dur="166" decel="50000">
                                          <p:stCondLst>
                                            <p:cond delay="1338"/>
                                          </p:stCondLst>
                                        </p:cTn>
                                        <p:tgtEl>
                                          <p:spTgt spid="3">
                                            <p:txEl>
                                              <p:pRg st="1" end="1"/>
                                            </p:txEl>
                                          </p:spTgt>
                                        </p:tgtEl>
                                      </p:cBhvr>
                                      <p:to x="100000" y="100000"/>
                                    </p:animScale>
                                    <p:animScale>
                                      <p:cBhvr>
                                        <p:cTn id="30" dur="26">
                                          <p:stCondLst>
                                            <p:cond delay="1642"/>
                                          </p:stCondLst>
                                        </p:cTn>
                                        <p:tgtEl>
                                          <p:spTgt spid="3">
                                            <p:txEl>
                                              <p:pRg st="1" end="1"/>
                                            </p:txEl>
                                          </p:spTgt>
                                        </p:tgtEl>
                                      </p:cBhvr>
                                      <p:to x="100000" y="90000"/>
                                    </p:animScale>
                                    <p:animScale>
                                      <p:cBhvr>
                                        <p:cTn id="31" dur="166" decel="50000">
                                          <p:stCondLst>
                                            <p:cond delay="1668"/>
                                          </p:stCondLst>
                                        </p:cTn>
                                        <p:tgtEl>
                                          <p:spTgt spid="3">
                                            <p:txEl>
                                              <p:pRg st="1" end="1"/>
                                            </p:txEl>
                                          </p:spTgt>
                                        </p:tgtEl>
                                      </p:cBhvr>
                                      <p:to x="100000" y="100000"/>
                                    </p:animScale>
                                    <p:animScale>
                                      <p:cBhvr>
                                        <p:cTn id="32" dur="26">
                                          <p:stCondLst>
                                            <p:cond delay="1808"/>
                                          </p:stCondLst>
                                        </p:cTn>
                                        <p:tgtEl>
                                          <p:spTgt spid="3">
                                            <p:txEl>
                                              <p:pRg st="1" end="1"/>
                                            </p:txEl>
                                          </p:spTgt>
                                        </p:tgtEl>
                                      </p:cBhvr>
                                      <p:to x="100000" y="95000"/>
                                    </p:animScale>
                                    <p:animScale>
                                      <p:cBhvr>
                                        <p:cTn id="33"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153400" y="6340475"/>
            <a:ext cx="762000" cy="365125"/>
          </a:xfrm>
        </p:spPr>
        <p:txBody>
          <a:bodyPr/>
          <a:lstStyle/>
          <a:p>
            <a:fld id="{9A7ECC3E-4170-412F-8B33-8063B7BB8A4D}" type="slidenum">
              <a:rPr lang="en-US" b="1" smtClean="0">
                <a:solidFill>
                  <a:schemeClr val="bg1"/>
                </a:solidFill>
              </a:rPr>
              <a:t>3</a:t>
            </a:fld>
            <a:endParaRPr lang="en-US" b="1" dirty="0">
              <a:solidFill>
                <a:schemeClr val="bg1"/>
              </a:solidFill>
            </a:endParaRPr>
          </a:p>
        </p:txBody>
      </p:sp>
      <p:pic>
        <p:nvPicPr>
          <p:cNvPr id="7" name="Picture 6" descr="Prayer, Bible, Pray, Hands, Folded">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57400"/>
            <a:ext cx="7848600" cy="4495800"/>
          </a:xfrm>
          <a:prstGeom prst="ellipse">
            <a:avLst/>
          </a:prstGeom>
          <a:ln>
            <a:noFill/>
          </a:ln>
          <a:effectLst>
            <a:glow rad="228600">
              <a:schemeClr val="accent6">
                <a:satMod val="175000"/>
                <a:alpha val="40000"/>
              </a:schemeClr>
            </a:glow>
            <a:softEdge rad="112500"/>
          </a:effectLst>
        </p:spPr>
      </p:pic>
      <p:sp>
        <p:nvSpPr>
          <p:cNvPr id="3" name="TextBox 2"/>
          <p:cNvSpPr txBox="1"/>
          <p:nvPr/>
        </p:nvSpPr>
        <p:spPr>
          <a:xfrm>
            <a:off x="685800" y="152400"/>
            <a:ext cx="7620000" cy="1754326"/>
          </a:xfrm>
          <a:prstGeom prst="rect">
            <a:avLst/>
          </a:prstGeom>
          <a:solidFill>
            <a:srgbClr val="6600FF"/>
          </a:solidFill>
          <a:ln w="38100">
            <a:solidFill>
              <a:schemeClr val="tx1"/>
            </a:solidFill>
          </a:ln>
          <a:scene3d>
            <a:camera prst="orthographicFront"/>
            <a:lightRig rig="threePt" dir="t"/>
          </a:scene3d>
          <a:sp3d>
            <a:bevelT w="114300" prst="artDeco"/>
          </a:sp3d>
        </p:spPr>
        <p:txBody>
          <a:bodyPr wrap="square" rtlCol="0">
            <a:spAutoFit/>
          </a:bodyPr>
          <a:lstStyle/>
          <a:p>
            <a:pPr algn="ctr"/>
            <a:r>
              <a:rPr lang="en-US" sz="3600" dirty="0">
                <a:latin typeface="Comic Sans MS" panose="030F0702030302020204" pitchFamily="66" charset="0"/>
              </a:rPr>
              <a:t>Let’s ask </a:t>
            </a:r>
            <a:r>
              <a:rPr lang="en-US" sz="3600" dirty="0">
                <a:solidFill>
                  <a:schemeClr val="bg2">
                    <a:lumMod val="20000"/>
                    <a:lumOff val="80000"/>
                  </a:schemeClr>
                </a:solidFill>
                <a:latin typeface="Comic Sans MS" panose="030F0702030302020204" pitchFamily="66" charset="0"/>
              </a:rPr>
              <a:t>Elohim</a:t>
            </a:r>
            <a:r>
              <a:rPr lang="en-US" sz="3600" dirty="0">
                <a:latin typeface="Comic Sans MS" panose="030F0702030302020204" pitchFamily="66" charset="0"/>
              </a:rPr>
              <a:t> for wisdom and understanding and then go to the Scriptures for answers !</a:t>
            </a:r>
          </a:p>
        </p:txBody>
      </p:sp>
    </p:spTree>
    <p:extLst>
      <p:ext uri="{BB962C8B-B14F-4D97-AF65-F5344CB8AC3E}">
        <p14:creationId xmlns:p14="http://schemas.microsoft.com/office/powerpoint/2010/main" val="270732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
                                        </p:tgtEl>
                                        <p:attrNameLst>
                                          <p:attrName>ppt_y</p:attrName>
                                        </p:attrNameLst>
                                      </p:cBhvr>
                                      <p:tavLst>
                                        <p:tav tm="0">
                                          <p:val>
                                            <p:strVal val="#ppt_y"/>
                                          </p:val>
                                        </p:tav>
                                        <p:tav tm="100000">
                                          <p:val>
                                            <p:strVal val="#ppt_y"/>
                                          </p:val>
                                        </p:tav>
                                      </p:tavLst>
                                    </p:anim>
                                    <p:anim calcmode="lin" valueType="num">
                                      <p:cBhvr>
                                        <p:cTn id="15"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0"/>
            <a:ext cx="4114800" cy="914400"/>
          </a:xfrm>
          <a:blipFill>
            <a:blip r:embed="rId3"/>
            <a:tile tx="0" ty="0" sx="100000" sy="100000" flip="none" algn="tl"/>
          </a:blipFill>
          <a:ln w="38100">
            <a:solidFill>
              <a:srgbClr val="9900CC"/>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9900CC"/>
                </a:solidFill>
              </a:rPr>
              <a:t>First Task</a:t>
            </a: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4</a:t>
            </a:fld>
            <a:endParaRPr lang="en-US" b="1" dirty="0">
              <a:solidFill>
                <a:schemeClr val="bg1"/>
              </a:solidFill>
            </a:endParaRPr>
          </a:p>
        </p:txBody>
      </p:sp>
      <p:grpSp>
        <p:nvGrpSpPr>
          <p:cNvPr id="12" name="Group 11"/>
          <p:cNvGrpSpPr/>
          <p:nvPr/>
        </p:nvGrpSpPr>
        <p:grpSpPr>
          <a:xfrm>
            <a:off x="1905000" y="2134225"/>
            <a:ext cx="5029200" cy="3733175"/>
            <a:chOff x="457200" y="3886199"/>
            <a:chExt cx="4103914" cy="2794778"/>
          </a:xfrm>
        </p:grpSpPr>
        <p:sp>
          <p:nvSpPr>
            <p:cNvPr id="11" name="Cloud 10"/>
            <p:cNvSpPr/>
            <p:nvPr/>
          </p:nvSpPr>
          <p:spPr>
            <a:xfrm>
              <a:off x="457200" y="3886199"/>
              <a:ext cx="4103914" cy="2794778"/>
            </a:xfrm>
            <a:prstGeom prst="cloud">
              <a:avLst/>
            </a:prstGeom>
            <a:solidFill>
              <a:schemeClr val="accent6">
                <a:lumMod val="75000"/>
              </a:schemeClr>
            </a:solidFill>
            <a:effectLst>
              <a:glow rad="228600">
                <a:schemeClr val="accent6">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164771" y="4608130"/>
              <a:ext cx="2514600" cy="1323439"/>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4400" dirty="0"/>
                <a:t>Review a few Notes</a:t>
              </a:r>
            </a:p>
          </p:txBody>
        </p:sp>
      </p:grpSp>
    </p:spTree>
    <p:extLst>
      <p:ext uri="{BB962C8B-B14F-4D97-AF65-F5344CB8AC3E}">
        <p14:creationId xmlns:p14="http://schemas.microsoft.com/office/powerpoint/2010/main" val="18857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5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457200"/>
            <a:ext cx="8382000" cy="5943600"/>
          </a:xfrm>
          <a:blipFill>
            <a:blip r:embed="rId3"/>
            <a:tile tx="0" ty="0" sx="100000" sy="100000" flip="none" algn="tl"/>
          </a:blipFill>
          <a:ln w="57150">
            <a:solidFill>
              <a:srgbClr val="0000CC"/>
            </a:solidFill>
          </a:ln>
          <a:scene3d>
            <a:camera prst="orthographicFront"/>
            <a:lightRig rig="threePt" dir="t"/>
          </a:scene3d>
          <a:sp3d>
            <a:bevelT prst="angle"/>
          </a:sp3d>
        </p:spPr>
        <p:txBody>
          <a:bodyPr lIns="182880" tIns="91440">
            <a:normAutofit lnSpcReduction="10000"/>
          </a:bodyPr>
          <a:lstStyle/>
          <a:p>
            <a:pPr algn="l">
              <a:spcBef>
                <a:spcPts val="0"/>
              </a:spcBef>
              <a:spcAft>
                <a:spcPts val="3000"/>
              </a:spcAft>
              <a:buClr>
                <a:srgbClr val="0000FF"/>
              </a:buClr>
            </a:pPr>
            <a:r>
              <a:rPr lang="en-US" sz="3200" b="1" u="sng" dirty="0">
                <a:solidFill>
                  <a:srgbClr val="FF0000"/>
                </a:solidFill>
                <a:latin typeface="Comic Sans MS" panose="030F0702030302020204" pitchFamily="66" charset="0"/>
                <a:ea typeface="Calibri" panose="020F0502020204030204" pitchFamily="34" charset="0"/>
                <a:cs typeface="Calibri" panose="020F0502020204030204" pitchFamily="34" charset="0"/>
              </a:rPr>
              <a:t>Note</a:t>
            </a:r>
            <a:r>
              <a:rPr lang="en-US" sz="3200" b="1" dirty="0">
                <a:solidFill>
                  <a:srgbClr val="FF0000"/>
                </a:solidFill>
                <a:latin typeface="Comic Sans MS" panose="030F0702030302020204" pitchFamily="66" charset="0"/>
                <a:ea typeface="Calibri" panose="020F0502020204030204" pitchFamily="34" charset="0"/>
                <a:cs typeface="Calibri" panose="020F0502020204030204" pitchFamily="34" charset="0"/>
              </a:rPr>
              <a:t>: </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All Scripture will be taken from </a:t>
            </a:r>
            <a:r>
              <a:rPr lang="en-US" sz="3200" b="1" i="1" u="sng" dirty="0">
                <a:solidFill>
                  <a:schemeClr val="accent6">
                    <a:lumMod val="75000"/>
                  </a:schemeClr>
                </a:solidFill>
                <a:latin typeface="Georgia" panose="02040502050405020303" pitchFamily="18" charset="0"/>
                <a:ea typeface="Calibri" panose="020F0502020204030204" pitchFamily="34" charset="0"/>
                <a:cs typeface="Times New Roman" panose="02020603050405020304" pitchFamily="18" charset="0"/>
              </a:rPr>
              <a:t>The Scriptures</a:t>
            </a:r>
            <a:r>
              <a:rPr lang="en-US" sz="32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edition unless otherwise noted. </a:t>
            </a:r>
            <a:endParaRPr lang="en-US" sz="3200" b="1" u="sng" dirty="0">
              <a:solidFill>
                <a:srgbClr val="FF0000"/>
              </a:solidFill>
              <a:latin typeface="Comic Sans MS" panose="030F0702030302020204" pitchFamily="66" charset="0"/>
              <a:ea typeface="Calibri" panose="020F0502020204030204" pitchFamily="34" charset="0"/>
              <a:cs typeface="Calibri" panose="020F0502020204030204" pitchFamily="34" charset="0"/>
            </a:endParaRPr>
          </a:p>
          <a:p>
            <a:pPr algn="l">
              <a:spcBef>
                <a:spcPts val="0"/>
              </a:spcBef>
              <a:spcAft>
                <a:spcPts val="1200"/>
              </a:spcAft>
              <a:buClr>
                <a:srgbClr val="0000FF"/>
              </a:buClr>
            </a:pPr>
            <a:r>
              <a:rPr lang="en-US" sz="3200" b="1" u="sng" dirty="0">
                <a:solidFill>
                  <a:srgbClr val="FF0000"/>
                </a:solidFill>
                <a:latin typeface="Comic Sans MS" panose="030F0702030302020204" pitchFamily="66" charset="0"/>
                <a:ea typeface="Calibri" panose="020F0502020204030204" pitchFamily="34" charset="0"/>
                <a:cs typeface="Calibri" panose="020F0502020204030204" pitchFamily="34" charset="0"/>
              </a:rPr>
              <a:t>Note</a:t>
            </a:r>
            <a:r>
              <a:rPr lang="en-US" sz="3200" b="1" dirty="0">
                <a:solidFill>
                  <a:srgbClr val="FF0000"/>
                </a:solidFill>
                <a:latin typeface="Comic Sans MS" panose="030F0702030302020204" pitchFamily="66" charset="0"/>
                <a:ea typeface="Calibri" panose="020F0502020204030204" pitchFamily="34" charset="0"/>
                <a:cs typeface="Calibri" panose="020F0502020204030204" pitchFamily="34" charset="0"/>
              </a:rPr>
              <a:t>: </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This study will use the words </a:t>
            </a:r>
            <a:r>
              <a:rPr lang="en-US" sz="32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Yahuah,</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US" sz="32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Yahusha</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and </a:t>
            </a:r>
            <a:r>
              <a:rPr lang="en-US" sz="32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Elohim</a:t>
            </a:r>
            <a:r>
              <a:rPr lang="en-US" sz="3200" dirty="0">
                <a:solidFill>
                  <a:srgbClr val="0000CC"/>
                </a:solidFill>
                <a:latin typeface="Calibri" panose="020F0502020204030204" pitchFamily="34" charset="0"/>
                <a:ea typeface="Calibri" panose="020F0502020204030204" pitchFamily="34" charset="0"/>
                <a:cs typeface="Times New Roman" panose="02020603050405020304" pitchFamily="18" charset="0"/>
              </a:rPr>
              <a:t> </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(instead of the words God, Jesus, Lord, etc.), because of the pagan background associated with the commonly used terms for our Father, Creator and Saviour.  It is my intention to stay as close to the original pronunciation of the names for </a:t>
            </a:r>
            <a:r>
              <a:rPr lang="en-US" sz="32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Elohim</a:t>
            </a:r>
            <a:r>
              <a:rPr lang="en-US" sz="3200" dirty="0">
                <a:solidFill>
                  <a:srgbClr val="0000CC"/>
                </a:solidFill>
                <a:latin typeface="Calibri" panose="020F0502020204030204" pitchFamily="34" charset="0"/>
                <a:ea typeface="Calibri" panose="020F0502020204030204" pitchFamily="34" charset="0"/>
                <a:cs typeface="Times New Roman" panose="02020603050405020304" pitchFamily="18" charset="0"/>
              </a:rPr>
              <a:t> </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as possible.</a:t>
            </a:r>
          </a:p>
          <a:p>
            <a:pPr lvl="1" algn="l">
              <a:lnSpc>
                <a:spcPct val="80000"/>
              </a:lnSpc>
              <a:spcBef>
                <a:spcPts val="0"/>
              </a:spcBef>
              <a:spcAft>
                <a:spcPts val="1200"/>
              </a:spcAft>
              <a:buClr>
                <a:srgbClr val="0000FF"/>
              </a:buClr>
            </a:pPr>
            <a:r>
              <a:rPr lang="en-US" sz="3600" b="1" i="1" dirty="0">
                <a:solidFill>
                  <a:srgbClr val="9900CC"/>
                </a:solidFill>
                <a:latin typeface="Browallia New" panose="020B0604020202020204" pitchFamily="34" charset="-34"/>
                <a:cs typeface="Browallia New" panose="020B0604020202020204" pitchFamily="34" charset="-34"/>
              </a:rPr>
              <a:t>“…What is His Name, And what is His Son’s Name, If you know it?”</a:t>
            </a:r>
            <a:r>
              <a:rPr lang="en-US" sz="3600" dirty="0">
                <a:solidFill>
                  <a:srgbClr val="9900CC"/>
                </a:solidFill>
                <a:latin typeface="Browallia New" panose="020B0604020202020204" pitchFamily="34" charset="-34"/>
                <a:cs typeface="Browallia New" panose="020B0604020202020204" pitchFamily="34" charset="-34"/>
              </a:rPr>
              <a:t>   </a:t>
            </a:r>
            <a:r>
              <a:rPr lang="en-US" sz="3600" i="1" dirty="0">
                <a:solidFill>
                  <a:schemeClr val="bg1"/>
                </a:solidFill>
                <a:latin typeface="Browallia New" panose="020B0604020202020204" pitchFamily="34" charset="-34"/>
                <a:cs typeface="Browallia New" panose="020B0604020202020204" pitchFamily="34" charset="-34"/>
              </a:rPr>
              <a:t>Proverbs 30:4</a:t>
            </a:r>
            <a:r>
              <a:rPr lang="en-US" sz="3600" b="1" i="1" dirty="0">
                <a:solidFill>
                  <a:schemeClr val="bg1"/>
                </a:solidFill>
                <a:latin typeface="Browallia New" panose="020B0604020202020204" pitchFamily="34" charset="-34"/>
                <a:cs typeface="Browallia New" panose="020B0604020202020204" pitchFamily="34" charset="-34"/>
              </a:rPr>
              <a:t>  </a:t>
            </a:r>
          </a:p>
        </p:txBody>
      </p:sp>
      <p:sp>
        <p:nvSpPr>
          <p:cNvPr id="5" name="Slide Number Placeholder 4"/>
          <p:cNvSpPr>
            <a:spLocks noGrp="1"/>
          </p:cNvSpPr>
          <p:nvPr>
            <p:ph type="sldNum" sz="quarter" idx="12"/>
          </p:nvPr>
        </p:nvSpPr>
        <p:spPr>
          <a:xfrm>
            <a:off x="7848600" y="5943600"/>
            <a:ext cx="762000" cy="365125"/>
          </a:xfrm>
        </p:spPr>
        <p:txBody>
          <a:bodyPr/>
          <a:lstStyle/>
          <a:p>
            <a:fld id="{9A7ECC3E-4170-412F-8B33-8063B7BB8A4D}" type="slidenum">
              <a:rPr lang="en-US" b="1" smtClean="0">
                <a:solidFill>
                  <a:schemeClr val="bg1"/>
                </a:solidFill>
              </a:rPr>
              <a:t>5</a:t>
            </a:fld>
            <a:endParaRPr lang="en-US" b="1" dirty="0">
              <a:solidFill>
                <a:schemeClr val="bg1"/>
              </a:solidFill>
            </a:endParaRPr>
          </a:p>
        </p:txBody>
      </p:sp>
    </p:spTree>
    <p:extLst>
      <p:ext uri="{BB962C8B-B14F-4D97-AF65-F5344CB8AC3E}">
        <p14:creationId xmlns:p14="http://schemas.microsoft.com/office/powerpoint/2010/main" val="191882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iterate type="lt">
                                    <p:tmPct val="0"/>
                                  </p:iterate>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36" presetClass="emph" presetSubtype="0" fill="hold" nodeType="afterEffect">
                                  <p:stCondLst>
                                    <p:cond delay="0"/>
                                  </p:stCondLst>
                                  <p:iterate type="lt">
                                    <p:tmPct val="10000"/>
                                  </p:iterate>
                                  <p:childTnLst>
                                    <p:animScale>
                                      <p:cBhvr>
                                        <p:cTn id="17" dur="250" autoRev="1" fill="hold">
                                          <p:stCondLst>
                                            <p:cond delay="0"/>
                                          </p:stCondLst>
                                        </p:cTn>
                                        <p:tgtEl>
                                          <p:spTgt spid="3">
                                            <p:txEl>
                                              <p:pRg st="2" end="2"/>
                                            </p:txEl>
                                          </p:spTgt>
                                        </p:tgtEl>
                                      </p:cBhvr>
                                      <p:to x="80000" y="100000"/>
                                    </p:animScale>
                                    <p:anim by="(#ppt_w*0.10)" calcmode="lin" valueType="num">
                                      <p:cBhvr>
                                        <p:cTn id="18" dur="250" autoRev="1" fill="hold">
                                          <p:stCondLst>
                                            <p:cond delay="0"/>
                                          </p:stCondLst>
                                        </p:cTn>
                                        <p:tgtEl>
                                          <p:spTgt spid="3">
                                            <p:txEl>
                                              <p:pRg st="2" end="2"/>
                                            </p:txEl>
                                          </p:spTgt>
                                        </p:tgtEl>
                                        <p:attrNameLst>
                                          <p:attrName>ppt_x</p:attrName>
                                        </p:attrNameLst>
                                      </p:cBhvr>
                                    </p:anim>
                                    <p:anim by="(-#ppt_w*0.10)" calcmode="lin" valueType="num">
                                      <p:cBhvr>
                                        <p:cTn id="19" dur="250" autoRev="1" fill="hold">
                                          <p:stCondLst>
                                            <p:cond delay="0"/>
                                          </p:stCondLst>
                                        </p:cTn>
                                        <p:tgtEl>
                                          <p:spTgt spid="3">
                                            <p:txEl>
                                              <p:pRg st="2" end="2"/>
                                            </p:txEl>
                                          </p:spTgt>
                                        </p:tgtEl>
                                        <p:attrNameLst>
                                          <p:attrName>ppt_y</p:attrName>
                                        </p:attrNameLst>
                                      </p:cBhvr>
                                    </p:anim>
                                    <p:animRot by="-480000">
                                      <p:cBhvr>
                                        <p:cTn id="20" dur="250" autoRev="1" fill="hold">
                                          <p:stCondLst>
                                            <p:cond delay="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457200"/>
            <a:ext cx="8382000" cy="5943600"/>
          </a:xfrm>
          <a:blipFill>
            <a:blip r:embed="rId3"/>
            <a:tile tx="0" ty="0" sx="100000" sy="100000" flip="none" algn="tl"/>
          </a:blipFill>
          <a:ln w="57150">
            <a:solidFill>
              <a:srgbClr val="FF0066"/>
            </a:solidFill>
          </a:ln>
          <a:scene3d>
            <a:camera prst="orthographicFront"/>
            <a:lightRig rig="threePt" dir="t"/>
          </a:scene3d>
          <a:sp3d>
            <a:bevelT/>
          </a:sp3d>
        </p:spPr>
        <p:txBody>
          <a:bodyPr lIns="182880" tIns="91440">
            <a:normAutofit fontScale="85000" lnSpcReduction="10000"/>
          </a:bodyPr>
          <a:lstStyle/>
          <a:p>
            <a:pPr algn="l">
              <a:spcBef>
                <a:spcPts val="0"/>
              </a:spcBef>
              <a:spcAft>
                <a:spcPts val="1200"/>
              </a:spcAft>
              <a:buClr>
                <a:srgbClr val="0000FF"/>
              </a:buClr>
            </a:pPr>
            <a:r>
              <a:rPr lang="en-US" b="1" u="sng" dirty="0">
                <a:solidFill>
                  <a:srgbClr val="FF0000"/>
                </a:solidFill>
                <a:latin typeface="Comic Sans MS" panose="030F0702030302020204" pitchFamily="66" charset="0"/>
                <a:ea typeface="Calibri" panose="020F0502020204030204" pitchFamily="34" charset="0"/>
                <a:cs typeface="Calibri" panose="020F0502020204030204" pitchFamily="34" charset="0"/>
              </a:rPr>
              <a:t>Note</a:t>
            </a:r>
            <a:r>
              <a:rPr lang="en-US" b="1" dirty="0">
                <a:solidFill>
                  <a:srgbClr val="FF0000"/>
                </a:solidFill>
                <a:latin typeface="Comic Sans MS" panose="030F0702030302020204" pitchFamily="66" charset="0"/>
                <a:ea typeface="Calibri" panose="020F0502020204030204" pitchFamily="34" charset="0"/>
                <a:cs typeface="Calibri" panose="020F0502020204030204" pitchFamily="34" charset="0"/>
              </a:rPr>
              <a:t>: </a:t>
            </a:r>
            <a:r>
              <a:rPr lang="en-US" b="1" dirty="0">
                <a:solidFill>
                  <a:srgbClr val="31849B"/>
                </a:solidFill>
                <a:latin typeface="Comic Sans MS" panose="030F0702030302020204" pitchFamily="66" charset="0"/>
                <a:ea typeface="Calibri" panose="020F0502020204030204" pitchFamily="34" charset="0"/>
                <a:cs typeface="Calibri" panose="020F0502020204030204" pitchFamily="34" charset="0"/>
              </a:rPr>
              <a:t>Cycle/Season Definitions:</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We prefer to refrain from using the word “day” that has been translated from the original Hebrew word </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&lt;</a:t>
            </a:r>
            <a:r>
              <a:rPr lang="en-US" b="1" dirty="0" err="1">
                <a:solidFill>
                  <a:srgbClr val="00B050"/>
                </a:solidFill>
                <a:latin typeface="Calibri" panose="020F0502020204030204" pitchFamily="34" charset="0"/>
                <a:ea typeface="Calibri" panose="020F0502020204030204" pitchFamily="34" charset="0"/>
                <a:cs typeface="Calibri" panose="020F0502020204030204" pitchFamily="34" charset="0"/>
              </a:rPr>
              <a:t>yowm</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&gt;.</a:t>
            </a:r>
            <a:r>
              <a:rPr lang="en-US" b="1"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The word “Day” can indicate 12 or 24 hours, day or night, or both!  To understand Scripture correctly we need to be more accurate.  </a:t>
            </a:r>
            <a:r>
              <a:rPr lang="en-US" u="heavy" dirty="0">
                <a:solidFill>
                  <a:srgbClr val="0D0D0D"/>
                </a:solidFill>
                <a:uFill>
                  <a:solidFill>
                    <a:srgbClr val="FF0066"/>
                  </a:solidFill>
                </a:uFill>
                <a:latin typeface="Calibri" panose="020F0502020204030204" pitchFamily="34" charset="0"/>
                <a:ea typeface="Calibri" panose="020F0502020204030204" pitchFamily="34" charset="0"/>
                <a:cs typeface="Calibri" panose="020F0502020204030204" pitchFamily="34" charset="0"/>
              </a:rPr>
              <a:t>Preference</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is given to the word </a:t>
            </a:r>
            <a:r>
              <a:rPr lang="en-US" b="1" dirty="0">
                <a:solidFill>
                  <a:srgbClr val="9900FF"/>
                </a:solidFill>
                <a:latin typeface="Calibri" panose="020F0502020204030204" pitchFamily="34" charset="0"/>
                <a:ea typeface="Calibri" panose="020F0502020204030204" pitchFamily="34" charset="0"/>
                <a:cs typeface="Calibri" panose="020F0502020204030204" pitchFamily="34" charset="0"/>
              </a:rPr>
              <a:t>cycle,</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when referring to 24 hours, in place of the word </a:t>
            </a:r>
            <a:r>
              <a:rPr lang="en-US" u="heavy" dirty="0">
                <a:solidFill>
                  <a:srgbClr val="0D0D0D"/>
                </a:solidFill>
                <a:uFill>
                  <a:solidFill>
                    <a:srgbClr val="FF0066"/>
                  </a:solidFill>
                </a:uFill>
                <a:latin typeface="Calibri" panose="020F0502020204030204" pitchFamily="34" charset="0"/>
                <a:ea typeface="Calibri" panose="020F0502020204030204" pitchFamily="34" charset="0"/>
                <a:cs typeface="Calibri" panose="020F0502020204030204" pitchFamily="34" charset="0"/>
              </a:rPr>
              <a:t>day</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When quoting Scripture, citing the </a:t>
            </a:r>
            <a:r>
              <a:rPr lang="en-US" u="sng" dirty="0">
                <a:solidFill>
                  <a:srgbClr val="0D0D0D"/>
                </a:solidFill>
                <a:latin typeface="Calibri" panose="020F0502020204030204" pitchFamily="34" charset="0"/>
                <a:ea typeface="Calibri" panose="020F0502020204030204" pitchFamily="34" charset="0"/>
                <a:cs typeface="Calibri" panose="020F0502020204030204" pitchFamily="34" charset="0"/>
              </a:rPr>
              <a:t>Sabbath</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b="1" u="sng" dirty="0">
                <a:solidFill>
                  <a:srgbClr val="FF0066"/>
                </a:solidFill>
                <a:latin typeface="Calibri" panose="020F0502020204030204" pitchFamily="34" charset="0"/>
                <a:ea typeface="Calibri" panose="020F0502020204030204" pitchFamily="34" charset="0"/>
                <a:cs typeface="Calibri" panose="020F0502020204030204" pitchFamily="34" charset="0"/>
              </a:rPr>
              <a:t>Day</a:t>
            </a:r>
            <a:r>
              <a:rPr lang="en-US" dirty="0">
                <a:solidFill>
                  <a:srgbClr val="FF0066"/>
                </a:solidFill>
                <a:latin typeface="Calibri" panose="020F0502020204030204" pitchFamily="34" charset="0"/>
                <a:ea typeface="Calibri" panose="020F0502020204030204" pitchFamily="34" charset="0"/>
                <a:cs typeface="Calibri" panose="020F0502020204030204" pitchFamily="34" charset="0"/>
              </a:rPr>
              <a:t> </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and/or the Feast </a:t>
            </a:r>
            <a:r>
              <a:rPr lang="en-US" b="1" u="sng" dirty="0">
                <a:solidFill>
                  <a:srgbClr val="FF0066"/>
                </a:solidFill>
                <a:latin typeface="Calibri" panose="020F0502020204030204" pitchFamily="34" charset="0"/>
                <a:ea typeface="Calibri" panose="020F0502020204030204" pitchFamily="34" charset="0"/>
                <a:cs typeface="Calibri" panose="020F0502020204030204" pitchFamily="34" charset="0"/>
              </a:rPr>
              <a:t>day</a:t>
            </a:r>
            <a:r>
              <a:rPr lang="en-US" b="1" dirty="0">
                <a:solidFill>
                  <a:srgbClr val="FF0066"/>
                </a:solidFill>
                <a:latin typeface="Calibri" panose="020F0502020204030204" pitchFamily="34" charset="0"/>
                <a:ea typeface="Calibri" panose="020F0502020204030204" pitchFamily="34" charset="0"/>
                <a:cs typeface="Calibri" panose="020F0502020204030204" pitchFamily="34" charset="0"/>
              </a:rPr>
              <a:t>(s) </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you will see </a:t>
            </a:r>
            <a:r>
              <a:rPr lang="en-US" u="heavy" dirty="0">
                <a:solidFill>
                  <a:srgbClr val="0D0D0D"/>
                </a:solidFill>
                <a:uFill>
                  <a:solidFill>
                    <a:srgbClr val="FF0066"/>
                  </a:solidFill>
                </a:uFill>
                <a:latin typeface="Calibri" panose="020F0502020204030204" pitchFamily="34" charset="0"/>
                <a:ea typeface="Calibri" panose="020F0502020204030204" pitchFamily="34" charset="0"/>
                <a:cs typeface="Calibri" panose="020F0502020204030204" pitchFamily="34" charset="0"/>
              </a:rPr>
              <a:t>day</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Otherwise </a:t>
            </a:r>
            <a:r>
              <a:rPr lang="en-US" b="1" dirty="0">
                <a:solidFill>
                  <a:srgbClr val="9900FF"/>
                </a:solidFill>
                <a:latin typeface="Calibri" panose="020F0502020204030204" pitchFamily="34" charset="0"/>
                <a:ea typeface="Calibri" panose="020F0502020204030204" pitchFamily="34" charset="0"/>
                <a:cs typeface="Calibri" panose="020F0502020204030204" pitchFamily="34" charset="0"/>
              </a:rPr>
              <a:t>cycle</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is the word of choice.  The 24 hour </a:t>
            </a:r>
            <a:r>
              <a:rPr lang="en-US" b="1" dirty="0">
                <a:solidFill>
                  <a:srgbClr val="9900FF"/>
                </a:solidFill>
                <a:latin typeface="Calibri" panose="020F0502020204030204" pitchFamily="34" charset="0"/>
                <a:ea typeface="Calibri" panose="020F0502020204030204" pitchFamily="34" charset="0"/>
                <a:cs typeface="Calibri" panose="020F0502020204030204" pitchFamily="34" charset="0"/>
              </a:rPr>
              <a:t>cycle</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is further defined to pinpoint the </a:t>
            </a:r>
            <a:r>
              <a:rPr lang="en-US" b="1" u="sng" dirty="0">
                <a:solidFill>
                  <a:srgbClr val="0D0D0D"/>
                </a:solidFill>
                <a:latin typeface="Calibri" panose="020F0502020204030204" pitchFamily="34" charset="0"/>
                <a:ea typeface="Calibri" panose="020F0502020204030204" pitchFamily="34" charset="0"/>
                <a:cs typeface="Calibri" panose="020F0502020204030204" pitchFamily="34" charset="0"/>
              </a:rPr>
              <a:t>two seasons</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a:t>
            </a:r>
          </a:p>
          <a:p>
            <a:pPr marL="457200" indent="-457200" algn="l">
              <a:spcBef>
                <a:spcPts val="0"/>
              </a:spcBef>
              <a:spcAft>
                <a:spcPts val="1200"/>
              </a:spcAft>
              <a:buClr>
                <a:srgbClr val="0000FF"/>
              </a:buClr>
              <a:buFont typeface="+mj-lt"/>
              <a:buAutoNum type="arabicPeriod"/>
            </a:pPr>
            <a:r>
              <a:rPr lang="en-US" sz="3200" b="1" dirty="0">
                <a:solidFill>
                  <a:srgbClr val="9900FF"/>
                </a:solidFill>
                <a:latin typeface="Calibri" panose="020F0502020204030204" pitchFamily="34" charset="0"/>
                <a:ea typeface="Calibri" panose="020F0502020204030204" pitchFamily="34" charset="0"/>
                <a:cs typeface="Calibri" panose="020F0502020204030204" pitchFamily="34" charset="0"/>
              </a:rPr>
              <a:t>Cycle</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3200" b="1" dirty="0">
                <a:solidFill>
                  <a:srgbClr val="0D0D0D"/>
                </a:solidFill>
                <a:latin typeface="Calibri" panose="020F0502020204030204" pitchFamily="34" charset="0"/>
                <a:ea typeface="Calibri" panose="020F0502020204030204" pitchFamily="34" charset="0"/>
                <a:cs typeface="Calibri" panose="020F0502020204030204" pitchFamily="34" charset="0"/>
              </a:rPr>
              <a:t>=</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24 hours containing the 2 </a:t>
            </a:r>
            <a:r>
              <a:rPr lang="en-US" sz="3200" u="sng" dirty="0">
                <a:solidFill>
                  <a:srgbClr val="0D0D0D"/>
                </a:solidFill>
                <a:uFill>
                  <a:solidFill>
                    <a:srgbClr val="9933FF"/>
                  </a:solidFill>
                </a:uFill>
                <a:latin typeface="Calibri" panose="020F0502020204030204" pitchFamily="34" charset="0"/>
                <a:ea typeface="Calibri" panose="020F0502020204030204" pitchFamily="34" charset="0"/>
                <a:cs typeface="Calibri" panose="020F0502020204030204" pitchFamily="34" charset="0"/>
              </a:rPr>
              <a:t>seasons</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of: </a:t>
            </a:r>
            <a:r>
              <a:rPr lang="en-US" sz="3200" dirty="0">
                <a:solidFill>
                  <a:srgbClr val="31849B"/>
                </a:solidFill>
                <a:latin typeface="Calibri" panose="020F0502020204030204" pitchFamily="34" charset="0"/>
                <a:ea typeface="Calibri" panose="020F0502020204030204" pitchFamily="34" charset="0"/>
                <a:cs typeface="Calibri" panose="020F0502020204030204" pitchFamily="34" charset="0"/>
              </a:rPr>
              <a:t>           </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light</a:t>
            </a:r>
            <a:r>
              <a:rPr lang="en-US" sz="3200" dirty="0">
                <a:solidFill>
                  <a:srgbClr val="31849B"/>
                </a:solidFill>
                <a:latin typeface="Calibri" panose="020F0502020204030204" pitchFamily="34" charset="0"/>
                <a:ea typeface="Calibri" panose="020F0502020204030204" pitchFamily="34" charset="0"/>
                <a:cs typeface="Calibri" panose="020F0502020204030204" pitchFamily="34" charset="0"/>
              </a:rPr>
              <a:t> </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3200" b="1" dirty="0">
                <a:solidFill>
                  <a:srgbClr val="0D0D0D"/>
                </a:solidFill>
                <a:latin typeface="Calibri" panose="020F0502020204030204" pitchFamily="34" charset="0"/>
                <a:ea typeface="Calibri" panose="020F0502020204030204" pitchFamily="34" charset="0"/>
                <a:cs typeface="Calibri" panose="020F0502020204030204" pitchFamily="34" charset="0"/>
              </a:rPr>
              <a:t>H216</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&lt;</a:t>
            </a:r>
            <a:r>
              <a:rPr lang="en-US" sz="3200" b="1" dirty="0">
                <a:solidFill>
                  <a:srgbClr val="00B050"/>
                </a:solidFill>
                <a:latin typeface="Calibri" panose="020F0502020204030204" pitchFamily="34" charset="0"/>
                <a:ea typeface="Calibri" panose="020F0502020204030204" pitchFamily="34" charset="0"/>
                <a:cs typeface="Calibri" panose="020F0502020204030204" pitchFamily="34" charset="0"/>
              </a:rPr>
              <a:t>’</a:t>
            </a:r>
            <a:r>
              <a:rPr lang="en-US" sz="3200" b="1" dirty="0" err="1">
                <a:solidFill>
                  <a:srgbClr val="00B050"/>
                </a:solidFill>
                <a:latin typeface="Calibri" panose="020F0502020204030204" pitchFamily="34" charset="0"/>
                <a:ea typeface="Calibri" panose="020F0502020204030204" pitchFamily="34" charset="0"/>
                <a:cs typeface="Calibri" panose="020F0502020204030204" pitchFamily="34" charset="0"/>
              </a:rPr>
              <a:t>owr</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&gt;</a:t>
            </a:r>
            <a:r>
              <a:rPr lang="en-US" sz="3200" b="1"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3200" b="1" u="sng" dirty="0">
                <a:solidFill>
                  <a:srgbClr val="0070C0"/>
                </a:solidFill>
                <a:latin typeface="Calibri" panose="020F0502020204030204" pitchFamily="34" charset="0"/>
                <a:ea typeface="Calibri" panose="020F0502020204030204" pitchFamily="34" charset="0"/>
                <a:cs typeface="Calibri" panose="020F0502020204030204" pitchFamily="34" charset="0"/>
              </a:rPr>
              <a:t>and</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night</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3200" b="1" dirty="0">
                <a:solidFill>
                  <a:srgbClr val="0D0D0D"/>
                </a:solidFill>
                <a:latin typeface="Calibri" panose="020F0502020204030204" pitchFamily="34" charset="0"/>
                <a:ea typeface="Calibri" panose="020F0502020204030204" pitchFamily="34" charset="0"/>
                <a:cs typeface="Calibri" panose="020F0502020204030204" pitchFamily="34" charset="0"/>
              </a:rPr>
              <a:t>H3915</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&lt;</a:t>
            </a:r>
            <a:r>
              <a:rPr lang="en-US" sz="3200" b="1" dirty="0" err="1">
                <a:solidFill>
                  <a:srgbClr val="00B050"/>
                </a:solidFill>
                <a:latin typeface="Calibri" panose="020F0502020204030204" pitchFamily="34" charset="0"/>
                <a:ea typeface="Calibri" panose="020F0502020204030204" pitchFamily="34" charset="0"/>
                <a:cs typeface="Calibri" panose="020F0502020204030204" pitchFamily="34" charset="0"/>
              </a:rPr>
              <a:t>layil</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&gt;.</a:t>
            </a:r>
            <a:endParaRPr lang="en-US" sz="3200" b="1" dirty="0">
              <a:solidFill>
                <a:srgbClr val="0D0D0D"/>
              </a:solidFill>
              <a:latin typeface="Calibri" panose="020F0502020204030204" pitchFamily="34" charset="0"/>
              <a:ea typeface="Calibri" panose="020F0502020204030204" pitchFamily="34" charset="0"/>
              <a:cs typeface="Calibri" panose="020F0502020204030204" pitchFamily="34" charset="0"/>
            </a:endParaRPr>
          </a:p>
          <a:p>
            <a:pPr marL="457200" indent="-457200" algn="l">
              <a:spcBef>
                <a:spcPts val="0"/>
              </a:spcBef>
              <a:spcAft>
                <a:spcPts val="1200"/>
              </a:spcAft>
              <a:buClr>
                <a:srgbClr val="0000FF"/>
              </a:buClr>
              <a:buFont typeface="+mj-lt"/>
              <a:buAutoNum type="arabicPeriod"/>
            </a:pPr>
            <a:r>
              <a:rPr lang="en-US" sz="3200" b="1" dirty="0">
                <a:solidFill>
                  <a:srgbClr val="9900FF"/>
                </a:solidFill>
                <a:latin typeface="Calibri" panose="020F0502020204030204" pitchFamily="34" charset="0"/>
                <a:ea typeface="Calibri" panose="020F0502020204030204" pitchFamily="34" charset="0"/>
                <a:cs typeface="Calibri" panose="020F0502020204030204" pitchFamily="34" charset="0"/>
              </a:rPr>
              <a:t>Season </a:t>
            </a:r>
            <a:r>
              <a:rPr lang="en-US" sz="3200" b="1" dirty="0">
                <a:solidFill>
                  <a:srgbClr val="000000"/>
                </a:solidFill>
                <a:latin typeface="Calibri" panose="020F0502020204030204" pitchFamily="34" charset="0"/>
                <a:ea typeface="Calibri" panose="020F0502020204030204" pitchFamily="34" charset="0"/>
                <a:cs typeface="Calibri" panose="020F0502020204030204" pitchFamily="34" charset="0"/>
              </a:rPr>
              <a:t>= H6256</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 - &lt;</a:t>
            </a:r>
            <a:r>
              <a:rPr lang="en-US" sz="3200" b="1" dirty="0">
                <a:solidFill>
                  <a:srgbClr val="00B050"/>
                </a:solidFill>
                <a:latin typeface="Calibri" panose="020F0502020204030204" pitchFamily="34" charset="0"/>
                <a:ea typeface="Calibri" panose="020F0502020204030204" pitchFamily="34" charset="0"/>
                <a:cs typeface="Calibri" panose="020F0502020204030204" pitchFamily="34" charset="0"/>
              </a:rPr>
              <a:t>‘eth</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&gt;; 12 segments of time whether it is the </a:t>
            </a:r>
            <a:r>
              <a:rPr lang="en-US" sz="3200" b="1" u="sng" dirty="0">
                <a:solidFill>
                  <a:srgbClr val="9933FF"/>
                </a:solidFill>
                <a:latin typeface="Calibri" panose="020F0502020204030204" pitchFamily="34" charset="0"/>
                <a:ea typeface="Calibri" panose="020F0502020204030204" pitchFamily="34" charset="0"/>
                <a:cs typeface="Calibri" panose="020F0502020204030204" pitchFamily="34" charset="0"/>
              </a:rPr>
              <a:t>Light Season</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3200" b="1" u="sng" dirty="0">
                <a:solidFill>
                  <a:srgbClr val="FF0000"/>
                </a:solidFill>
                <a:latin typeface="Calibri" panose="020F0502020204030204" pitchFamily="34" charset="0"/>
                <a:ea typeface="Calibri" panose="020F0502020204030204" pitchFamily="34" charset="0"/>
                <a:cs typeface="Calibri" panose="020F0502020204030204" pitchFamily="34" charset="0"/>
              </a:rPr>
              <a:t>or</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 the </a:t>
            </a:r>
            <a:r>
              <a:rPr lang="en-US" sz="3200" b="1" u="sng" dirty="0">
                <a:solidFill>
                  <a:srgbClr val="9933FF"/>
                </a:solidFill>
                <a:latin typeface="Calibri" panose="020F0502020204030204" pitchFamily="34" charset="0"/>
                <a:ea typeface="Calibri" panose="020F0502020204030204" pitchFamily="34" charset="0"/>
                <a:cs typeface="Calibri" panose="020F0502020204030204" pitchFamily="34" charset="0"/>
              </a:rPr>
              <a:t>Night Season</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algn="l">
              <a:spcBef>
                <a:spcPts val="0"/>
              </a:spcBef>
              <a:spcAft>
                <a:spcPts val="1200"/>
              </a:spcAft>
              <a:buClr>
                <a:srgbClr val="0000FF"/>
              </a:buClr>
            </a:pP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An excellent application example for the word </a:t>
            </a:r>
            <a:r>
              <a:rPr lang="en-US" sz="2800" b="1" dirty="0">
                <a:solidFill>
                  <a:srgbClr val="9933FF"/>
                </a:solidFill>
                <a:latin typeface="Calibri" panose="020F0502020204030204" pitchFamily="34" charset="0"/>
                <a:ea typeface="Calibri" panose="020F0502020204030204" pitchFamily="34" charset="0"/>
                <a:cs typeface="Calibri" panose="020F0502020204030204" pitchFamily="34" charset="0"/>
              </a:rPr>
              <a:t>“</a:t>
            </a:r>
            <a:r>
              <a:rPr lang="en-US" sz="2800" b="1" u="sng" dirty="0">
                <a:solidFill>
                  <a:srgbClr val="9933FF"/>
                </a:solidFill>
                <a:latin typeface="Calibri" panose="020F0502020204030204" pitchFamily="34" charset="0"/>
                <a:ea typeface="Calibri" panose="020F0502020204030204" pitchFamily="34" charset="0"/>
                <a:cs typeface="Calibri" panose="020F0502020204030204" pitchFamily="34" charset="0"/>
              </a:rPr>
              <a:t>Season</a:t>
            </a:r>
            <a:r>
              <a:rPr lang="en-US" sz="2800" b="1" dirty="0">
                <a:solidFill>
                  <a:srgbClr val="9933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is found in </a:t>
            </a:r>
            <a:r>
              <a:rPr lang="en-US" sz="2800" b="1" dirty="0" err="1">
                <a:solidFill>
                  <a:srgbClr val="00B050"/>
                </a:solidFill>
                <a:latin typeface="Calibri" panose="020F0502020204030204" pitchFamily="34" charset="0"/>
                <a:ea typeface="Calibri" panose="020F0502020204030204" pitchFamily="34" charset="0"/>
                <a:cs typeface="Calibri" panose="020F0502020204030204" pitchFamily="34" charset="0"/>
              </a:rPr>
              <a:t>Yerimyahu</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(Jeremiah) </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33:20-25.</a:t>
            </a:r>
            <a:endPar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2"/>
          </p:nvPr>
        </p:nvSpPr>
        <p:spPr>
          <a:xfrm>
            <a:off x="7903028" y="5943600"/>
            <a:ext cx="762000" cy="365125"/>
          </a:xfrm>
        </p:spPr>
        <p:txBody>
          <a:bodyPr/>
          <a:lstStyle/>
          <a:p>
            <a:fld id="{9A7ECC3E-4170-412F-8B33-8063B7BB8A4D}" type="slidenum">
              <a:rPr lang="en-US" b="1" smtClean="0">
                <a:solidFill>
                  <a:schemeClr val="bg1"/>
                </a:solidFill>
              </a:rPr>
              <a:t>6</a:t>
            </a:fld>
            <a:endParaRPr lang="en-US" b="1" dirty="0">
              <a:solidFill>
                <a:schemeClr val="bg1"/>
              </a:solidFill>
            </a:endParaRPr>
          </a:p>
        </p:txBody>
      </p:sp>
    </p:spTree>
    <p:extLst>
      <p:ext uri="{BB962C8B-B14F-4D97-AF65-F5344CB8AC3E}">
        <p14:creationId xmlns:p14="http://schemas.microsoft.com/office/powerpoint/2010/main" val="3402319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6" name="Subtitle 2"/>
          <p:cNvSpPr>
            <a:spLocks noGrp="1"/>
          </p:cNvSpPr>
          <p:nvPr>
            <p:ph type="subTitle" idx="1"/>
          </p:nvPr>
        </p:nvSpPr>
        <p:spPr>
          <a:xfrm>
            <a:off x="381000" y="533400"/>
            <a:ext cx="8382000" cy="5715000"/>
          </a:xfrm>
          <a:blipFill>
            <a:blip r:embed="rId3"/>
            <a:tile tx="0" ty="0" sx="100000" sy="100000" flip="none" algn="tl"/>
          </a:blipFill>
          <a:ln w="57150">
            <a:solidFill>
              <a:srgbClr val="0000CC"/>
            </a:solidFill>
          </a:ln>
          <a:scene3d>
            <a:camera prst="orthographicFront"/>
            <a:lightRig rig="threePt" dir="t"/>
          </a:scene3d>
          <a:sp3d>
            <a:bevelT prst="angle"/>
          </a:sp3d>
        </p:spPr>
        <p:txBody>
          <a:bodyPr lIns="182880" tIns="91440" anchor="ctr">
            <a:normAutofit/>
          </a:bodyPr>
          <a:lstStyle/>
          <a:p>
            <a:pPr algn="l">
              <a:spcBef>
                <a:spcPts val="0"/>
              </a:spcBef>
              <a:spcAft>
                <a:spcPts val="1800"/>
              </a:spcAft>
              <a:buClr>
                <a:srgbClr val="0000FF"/>
              </a:buClr>
            </a:pPr>
            <a:r>
              <a:rPr lang="en-US" b="1" u="sng" dirty="0">
                <a:solidFill>
                  <a:srgbClr val="FF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Note</a:t>
            </a:r>
            <a:r>
              <a:rPr lang="en-US" b="1" dirty="0">
                <a:solidFill>
                  <a:srgbClr val="FF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Many times, during this study, you will see the terms </a:t>
            </a:r>
            <a:r>
              <a:rPr lang="en-US" b="1" dirty="0">
                <a:solidFill>
                  <a:srgbClr val="0066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“Feast Days”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and </a:t>
            </a:r>
            <a:r>
              <a:rPr lang="en-US" b="1" dirty="0">
                <a:solidFill>
                  <a:srgbClr val="FF3399"/>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“Appointed Times”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being used. When using these terms we are not always referring to just the </a:t>
            </a:r>
            <a:r>
              <a:rPr lang="en-US" b="1" dirty="0">
                <a:solidFill>
                  <a:srgbClr val="0070C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7</a:t>
            </a:r>
            <a:r>
              <a:rPr lang="en-US" b="1" baseline="30000" dirty="0">
                <a:solidFill>
                  <a:srgbClr val="0070C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th</a:t>
            </a:r>
            <a:r>
              <a:rPr lang="en-US" b="1" dirty="0">
                <a:solidFill>
                  <a:srgbClr val="0070C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 Day Sabbath and the 7 Annual Qodesh Sabbaths.</a:t>
            </a:r>
          </a:p>
          <a:p>
            <a:pPr algn="l">
              <a:spcBef>
                <a:spcPts val="0"/>
              </a:spcBef>
              <a:spcAft>
                <a:spcPts val="3000"/>
              </a:spcAft>
              <a:buClr>
                <a:srgbClr val="0000FF"/>
              </a:buClr>
            </a:pP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Keep in mind that </a:t>
            </a:r>
            <a:r>
              <a:rPr lang="en-US" b="1" dirty="0">
                <a:solidFill>
                  <a:srgbClr val="FF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“Passover,” </a:t>
            </a:r>
            <a:r>
              <a:rPr lang="en-US" b="1" dirty="0">
                <a:solidFill>
                  <a:srgbClr val="00B05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“First-fruits”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and the cycles between the 1</a:t>
            </a:r>
            <a:r>
              <a:rPr lang="en-US" baseline="30000"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st</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 and last </a:t>
            </a:r>
            <a:r>
              <a:rPr lang="en-US" b="1"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Sabbaths</a:t>
            </a:r>
            <a:r>
              <a:rPr lang="en-US"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of </a:t>
            </a:r>
            <a:r>
              <a:rPr lang="en-US" b="1" dirty="0">
                <a:solidFill>
                  <a:srgbClr val="996633"/>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“Unleavened Bread”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and the </a:t>
            </a:r>
            <a:r>
              <a:rPr lang="en-US" b="1" dirty="0">
                <a:solidFill>
                  <a:srgbClr val="CC00FF"/>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“Feast of Tabernacles”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are also </a:t>
            </a:r>
            <a:r>
              <a:rPr lang="en-US" b="1" dirty="0">
                <a:solidFill>
                  <a:srgbClr val="0033CC"/>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Yahuah’s</a:t>
            </a:r>
            <a:r>
              <a:rPr lang="en-US" dirty="0">
                <a:solidFill>
                  <a:srgbClr val="0033CC"/>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 </a:t>
            </a:r>
            <a:r>
              <a:rPr lang="en-US" b="1" dirty="0">
                <a:solidFill>
                  <a:srgbClr val="0066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“Feast Days”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and </a:t>
            </a:r>
            <a:r>
              <a:rPr lang="en-US" b="1" dirty="0">
                <a:solidFill>
                  <a:srgbClr val="FF3399"/>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“Appointed Times.”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They are just not considered to be one of the </a:t>
            </a:r>
            <a:r>
              <a:rPr lang="en-US" b="1" dirty="0">
                <a:solidFill>
                  <a:srgbClr val="0070C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Annual Qodesh Sabbaths</a:t>
            </a:r>
            <a:r>
              <a:rPr lang="en-US" dirty="0">
                <a:solidFill>
                  <a:schemeClr val="bg1"/>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 </a:t>
            </a:r>
            <a:r>
              <a:rPr lang="en-US" b="1" dirty="0">
                <a:solidFill>
                  <a:srgbClr val="FF0000"/>
                </a:solidFill>
                <a:latin typeface="Comic Sans MS" panose="030F0702030302020204" pitchFamily="66" charset="0"/>
                <a:ea typeface="Calibri" panose="020F0502020204030204" pitchFamily="34" charset="0"/>
                <a:cs typeface="Times New Roman" panose="02020603050405020304" pitchFamily="18" charset="0"/>
              </a:rPr>
              <a:t> </a:t>
            </a:r>
            <a:endParaRPr lang="en-US" b="1" u="sng" dirty="0">
              <a:solidFill>
                <a:srgbClr val="FF0000"/>
              </a:solidFill>
              <a:latin typeface="Comic Sans MS" panose="030F0702030302020204" pitchFamily="66" charset="0"/>
              <a:ea typeface="Calibri" panose="020F0502020204030204" pitchFamily="34" charset="0"/>
              <a:cs typeface="Calibri" panose="020F0502020204030204" pitchFamily="34" charset="0"/>
            </a:endParaRPr>
          </a:p>
        </p:txBody>
      </p:sp>
      <p:sp>
        <p:nvSpPr>
          <p:cNvPr id="5" name="Slide Number Placeholder 4"/>
          <p:cNvSpPr>
            <a:spLocks noGrp="1"/>
          </p:cNvSpPr>
          <p:nvPr>
            <p:ph type="sldNum" sz="quarter" idx="12"/>
          </p:nvPr>
        </p:nvSpPr>
        <p:spPr>
          <a:xfrm>
            <a:off x="7848600" y="5791200"/>
            <a:ext cx="762000" cy="365125"/>
          </a:xfrm>
        </p:spPr>
        <p:txBody>
          <a:bodyPr/>
          <a:lstStyle/>
          <a:p>
            <a:fld id="{9A7ECC3E-4170-412F-8B33-8063B7BB8A4D}" type="slidenum">
              <a:rPr lang="en-US" b="1" smtClean="0">
                <a:solidFill>
                  <a:schemeClr val="bg1"/>
                </a:solidFill>
              </a:rPr>
              <a:t>7</a:t>
            </a:fld>
            <a:endParaRPr lang="en-US" b="1" dirty="0">
              <a:solidFill>
                <a:schemeClr val="bg1"/>
              </a:solidFill>
            </a:endParaRPr>
          </a:p>
        </p:txBody>
      </p:sp>
    </p:spTree>
    <p:extLst>
      <p:ext uri="{BB962C8B-B14F-4D97-AF65-F5344CB8AC3E}">
        <p14:creationId xmlns:p14="http://schemas.microsoft.com/office/powerpoint/2010/main" val="263449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pct5">
          <a:fgClr>
            <a:schemeClr val="accent3">
              <a:lumMod val="50000"/>
            </a:schemeClr>
          </a:fgClr>
          <a:bgClr>
            <a:schemeClr val="accent3">
              <a:lumMod val="20000"/>
              <a:lumOff val="80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295400"/>
            <a:ext cx="8305800" cy="5334000"/>
          </a:xfrm>
          <a:solidFill>
            <a:schemeClr val="tx1">
              <a:lumMod val="85000"/>
            </a:schemeClr>
          </a:solidFill>
          <a:ln w="57150">
            <a:solidFill>
              <a:srgbClr val="0000CC"/>
            </a:solidFill>
          </a:ln>
          <a:scene3d>
            <a:camera prst="orthographicFront"/>
            <a:lightRig rig="threePt" dir="t"/>
          </a:scene3d>
          <a:sp3d>
            <a:bevelT w="139700" h="139700" prst="divot"/>
          </a:sp3d>
        </p:spPr>
        <p:txBody>
          <a:bodyPr lIns="182880" tIns="91440">
            <a:normAutofit/>
          </a:bodyPr>
          <a:lstStyle/>
          <a:p>
            <a:pPr algn="l">
              <a:spcBef>
                <a:spcPts val="0"/>
              </a:spcBef>
              <a:spcAft>
                <a:spcPts val="1800"/>
              </a:spcAft>
            </a:pPr>
            <a:r>
              <a:rPr lang="en-US" dirty="0">
                <a:solidFill>
                  <a:schemeClr val="bg1"/>
                </a:solidFill>
              </a:rPr>
              <a:t>First, let’s do a Review of Part 1 of this study.</a:t>
            </a:r>
          </a:p>
          <a:p>
            <a:pPr algn="l">
              <a:spcBef>
                <a:spcPts val="0"/>
              </a:spcBef>
              <a:spcAft>
                <a:spcPts val="1800"/>
              </a:spcAft>
            </a:pPr>
            <a:r>
              <a:rPr lang="en-US" dirty="0">
                <a:solidFill>
                  <a:schemeClr val="bg1"/>
                </a:solidFill>
              </a:rPr>
              <a:t>We looked at all </a:t>
            </a:r>
            <a:r>
              <a:rPr lang="en-US" b="1" dirty="0">
                <a:solidFill>
                  <a:srgbClr val="C00000"/>
                </a:solidFill>
              </a:rPr>
              <a:t>Ten</a:t>
            </a:r>
            <a:r>
              <a:rPr lang="en-US" dirty="0">
                <a:solidFill>
                  <a:srgbClr val="C00000"/>
                </a:solidFill>
              </a:rPr>
              <a:t> </a:t>
            </a:r>
            <a:r>
              <a:rPr lang="en-US" dirty="0">
                <a:solidFill>
                  <a:schemeClr val="bg1"/>
                </a:solidFill>
              </a:rPr>
              <a:t>of </a:t>
            </a:r>
            <a:r>
              <a:rPr lang="en-US" b="1" dirty="0">
                <a:solidFill>
                  <a:srgbClr val="0000CC"/>
                </a:solidFill>
              </a:rPr>
              <a:t>Yahuah’s</a:t>
            </a:r>
            <a:r>
              <a:rPr lang="en-US" dirty="0">
                <a:solidFill>
                  <a:srgbClr val="0000CC"/>
                </a:solidFill>
              </a:rPr>
              <a:t> </a:t>
            </a:r>
            <a:r>
              <a:rPr lang="en-US" b="1" dirty="0">
                <a:solidFill>
                  <a:srgbClr val="9900CC"/>
                </a:solidFill>
              </a:rPr>
              <a:t>“set apart gatherings” </a:t>
            </a:r>
            <a:r>
              <a:rPr lang="en-US" b="1" dirty="0">
                <a:solidFill>
                  <a:srgbClr val="996633"/>
                </a:solidFill>
              </a:rPr>
              <a:t>— in Leviticus 23 — </a:t>
            </a:r>
            <a:r>
              <a:rPr lang="en-US" dirty="0">
                <a:solidFill>
                  <a:schemeClr val="bg1"/>
                </a:solidFill>
              </a:rPr>
              <a:t>which are:</a:t>
            </a:r>
          </a:p>
        </p:txBody>
      </p:sp>
      <p:sp>
        <p:nvSpPr>
          <p:cNvPr id="4" name="Slide Number Placeholder 3"/>
          <p:cNvSpPr>
            <a:spLocks noGrp="1"/>
          </p:cNvSpPr>
          <p:nvPr>
            <p:ph type="sldNum" sz="quarter" idx="12"/>
          </p:nvPr>
        </p:nvSpPr>
        <p:spPr>
          <a:xfrm>
            <a:off x="8229600" y="6416675"/>
            <a:ext cx="762000" cy="365125"/>
          </a:xfrm>
        </p:spPr>
        <p:txBody>
          <a:bodyPr/>
          <a:lstStyle/>
          <a:p>
            <a:fld id="{9A7ECC3E-4170-412F-8B33-8063B7BB8A4D}" type="slidenum">
              <a:rPr lang="en-US" b="1" smtClean="0">
                <a:solidFill>
                  <a:schemeClr val="bg1"/>
                </a:solidFill>
              </a:rPr>
              <a:t>8</a:t>
            </a:fld>
            <a:endParaRPr lang="en-US" b="1" dirty="0">
              <a:solidFill>
                <a:schemeClr val="bg1"/>
              </a:solidFill>
            </a:endParaRPr>
          </a:p>
        </p:txBody>
      </p:sp>
      <p:sp>
        <p:nvSpPr>
          <p:cNvPr id="5" name="Title 1"/>
          <p:cNvSpPr>
            <a:spLocks noGrp="1"/>
          </p:cNvSpPr>
          <p:nvPr>
            <p:ph type="ctrTitle"/>
          </p:nvPr>
        </p:nvSpPr>
        <p:spPr>
          <a:xfrm>
            <a:off x="1371600" y="228600"/>
            <a:ext cx="6248400"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Review of Part 1</a:t>
            </a:r>
          </a:p>
        </p:txBody>
      </p:sp>
      <p:sp>
        <p:nvSpPr>
          <p:cNvPr id="2" name="TextBox 1"/>
          <p:cNvSpPr txBox="1"/>
          <p:nvPr/>
        </p:nvSpPr>
        <p:spPr>
          <a:xfrm>
            <a:off x="457200" y="3306901"/>
            <a:ext cx="3886200" cy="3170099"/>
          </a:xfrm>
          <a:prstGeom prst="rect">
            <a:avLst/>
          </a:prstGeom>
          <a:solidFill>
            <a:schemeClr val="tx2">
              <a:lumMod val="90000"/>
            </a:schemeClr>
          </a:solidFill>
          <a:ln w="57150">
            <a:solidFill>
              <a:schemeClr val="tx2">
                <a:lumMod val="25000"/>
              </a:schemeClr>
            </a:solidFill>
          </a:ln>
          <a:scene3d>
            <a:camera prst="orthographicFront"/>
            <a:lightRig rig="threePt" dir="t"/>
          </a:scene3d>
          <a:sp3d>
            <a:bevelT w="114300" prst="artDeco"/>
          </a:sp3d>
        </p:spPr>
        <p:txBody>
          <a:bodyPr wrap="square" lIns="182880" rtlCol="0">
            <a:spAutoFit/>
          </a:bodyPr>
          <a:lstStyle/>
          <a:p>
            <a:pPr marL="457200" indent="-457200">
              <a:spcAft>
                <a:spcPts val="1800"/>
              </a:spcAft>
              <a:buFont typeface="Wingdings" panose="05000000000000000000" pitchFamily="2" charset="2"/>
              <a:buChar char="ü"/>
            </a:pPr>
            <a:r>
              <a:rPr lang="en-US" sz="2800" b="1" dirty="0">
                <a:solidFill>
                  <a:srgbClr val="0000CC"/>
                </a:solidFill>
              </a:rPr>
              <a:t>7</a:t>
            </a:r>
            <a:r>
              <a:rPr lang="en-US" sz="2800" b="1" baseline="30000" dirty="0">
                <a:solidFill>
                  <a:srgbClr val="0000CC"/>
                </a:solidFill>
              </a:rPr>
              <a:t>th</a:t>
            </a:r>
            <a:r>
              <a:rPr lang="en-US" sz="2800" b="1" dirty="0">
                <a:solidFill>
                  <a:srgbClr val="0000CC"/>
                </a:solidFill>
              </a:rPr>
              <a:t> day Sabbath</a:t>
            </a:r>
          </a:p>
          <a:p>
            <a:pPr marL="457200" indent="-457200">
              <a:spcAft>
                <a:spcPts val="1800"/>
              </a:spcAft>
              <a:buFont typeface="Wingdings" panose="05000000000000000000" pitchFamily="2" charset="2"/>
              <a:buChar char="ü"/>
            </a:pPr>
            <a:r>
              <a:rPr lang="en-US" sz="2800" b="1" dirty="0">
                <a:solidFill>
                  <a:srgbClr val="FF0000"/>
                </a:solidFill>
              </a:rPr>
              <a:t>Passover</a:t>
            </a:r>
          </a:p>
          <a:p>
            <a:pPr marL="457200" indent="-457200">
              <a:spcAft>
                <a:spcPts val="1800"/>
              </a:spcAft>
              <a:buFont typeface="Wingdings" panose="05000000000000000000" pitchFamily="2" charset="2"/>
              <a:buChar char="ü"/>
            </a:pPr>
            <a:r>
              <a:rPr lang="en-US" sz="2800" b="1" dirty="0">
                <a:solidFill>
                  <a:srgbClr val="009900"/>
                </a:solidFill>
              </a:rPr>
              <a:t>1</a:t>
            </a:r>
            <a:r>
              <a:rPr lang="en-US" sz="2800" b="1" baseline="30000" dirty="0">
                <a:solidFill>
                  <a:srgbClr val="009900"/>
                </a:solidFill>
              </a:rPr>
              <a:t>st</a:t>
            </a:r>
            <a:r>
              <a:rPr lang="en-US" sz="2800" b="1" dirty="0">
                <a:solidFill>
                  <a:srgbClr val="009900"/>
                </a:solidFill>
              </a:rPr>
              <a:t> Sabbath of UB </a:t>
            </a:r>
          </a:p>
          <a:p>
            <a:pPr marL="457200" indent="-457200">
              <a:spcAft>
                <a:spcPts val="1800"/>
              </a:spcAft>
              <a:buFont typeface="Wingdings" panose="05000000000000000000" pitchFamily="2" charset="2"/>
              <a:buChar char="ü"/>
            </a:pPr>
            <a:r>
              <a:rPr lang="en-US" sz="2800" b="1" dirty="0">
                <a:solidFill>
                  <a:schemeClr val="accent6">
                    <a:lumMod val="75000"/>
                  </a:schemeClr>
                </a:solidFill>
              </a:rPr>
              <a:t>First-fruits</a:t>
            </a:r>
          </a:p>
          <a:p>
            <a:pPr marL="457200" indent="-457200">
              <a:spcAft>
                <a:spcPts val="1800"/>
              </a:spcAft>
              <a:buFont typeface="Wingdings" panose="05000000000000000000" pitchFamily="2" charset="2"/>
              <a:buChar char="ü"/>
            </a:pPr>
            <a:r>
              <a:rPr lang="en-US" sz="2800" b="1" dirty="0">
                <a:solidFill>
                  <a:srgbClr val="C00000"/>
                </a:solidFill>
              </a:rPr>
              <a:t>Last Sabbath of UB</a:t>
            </a:r>
          </a:p>
        </p:txBody>
      </p:sp>
      <p:sp>
        <p:nvSpPr>
          <p:cNvPr id="6" name="TextBox 5"/>
          <p:cNvSpPr txBox="1"/>
          <p:nvPr/>
        </p:nvSpPr>
        <p:spPr>
          <a:xfrm>
            <a:off x="4495800" y="3306901"/>
            <a:ext cx="4114800" cy="3170099"/>
          </a:xfrm>
          <a:prstGeom prst="rect">
            <a:avLst/>
          </a:prstGeom>
          <a:solidFill>
            <a:schemeClr val="tx2">
              <a:lumMod val="90000"/>
            </a:schemeClr>
          </a:solidFill>
          <a:ln w="57150">
            <a:solidFill>
              <a:schemeClr val="tx2">
                <a:lumMod val="25000"/>
              </a:schemeClr>
            </a:solidFill>
          </a:ln>
          <a:scene3d>
            <a:camera prst="orthographicFront"/>
            <a:lightRig rig="threePt" dir="t"/>
          </a:scene3d>
          <a:sp3d>
            <a:bevelT w="114300" prst="artDeco"/>
          </a:sp3d>
        </p:spPr>
        <p:txBody>
          <a:bodyPr wrap="square" rtlCol="0">
            <a:spAutoFit/>
          </a:bodyPr>
          <a:lstStyle/>
          <a:p>
            <a:pPr marL="457200" indent="-457200">
              <a:spcAft>
                <a:spcPts val="1800"/>
              </a:spcAft>
              <a:buFont typeface="Wingdings" panose="05000000000000000000" pitchFamily="2" charset="2"/>
              <a:buChar char="ü"/>
            </a:pPr>
            <a:r>
              <a:rPr lang="en-US" sz="2800" b="1" dirty="0">
                <a:solidFill>
                  <a:srgbClr val="0000CC"/>
                </a:solidFill>
              </a:rPr>
              <a:t>Pentecost - Sabbath</a:t>
            </a:r>
          </a:p>
          <a:p>
            <a:pPr marL="457200" indent="-457200">
              <a:spcAft>
                <a:spcPts val="1800"/>
              </a:spcAft>
              <a:buFont typeface="Wingdings" panose="05000000000000000000" pitchFamily="2" charset="2"/>
              <a:buChar char="ü"/>
            </a:pPr>
            <a:r>
              <a:rPr lang="en-US" sz="2800" b="1" dirty="0">
                <a:solidFill>
                  <a:srgbClr val="FF0000"/>
                </a:solidFill>
              </a:rPr>
              <a:t>Trumpet - Sabbath</a:t>
            </a:r>
          </a:p>
          <a:p>
            <a:pPr marL="457200" indent="-457200">
              <a:spcAft>
                <a:spcPts val="1800"/>
              </a:spcAft>
              <a:buFont typeface="Wingdings" panose="05000000000000000000" pitchFamily="2" charset="2"/>
              <a:buChar char="ü"/>
            </a:pPr>
            <a:r>
              <a:rPr lang="en-US" sz="2800" b="1" dirty="0">
                <a:solidFill>
                  <a:srgbClr val="009900"/>
                </a:solidFill>
              </a:rPr>
              <a:t>Atonement - Sabbath</a:t>
            </a:r>
          </a:p>
          <a:p>
            <a:pPr marL="457200" indent="-457200">
              <a:spcAft>
                <a:spcPts val="1800"/>
              </a:spcAft>
              <a:buFont typeface="Wingdings" panose="05000000000000000000" pitchFamily="2" charset="2"/>
              <a:buChar char="ü"/>
            </a:pPr>
            <a:r>
              <a:rPr lang="en-US" sz="2800" b="1" dirty="0">
                <a:solidFill>
                  <a:schemeClr val="accent6">
                    <a:lumMod val="75000"/>
                  </a:schemeClr>
                </a:solidFill>
              </a:rPr>
              <a:t>First Sabbath of FOT</a:t>
            </a:r>
          </a:p>
          <a:p>
            <a:pPr marL="457200" indent="-457200">
              <a:spcAft>
                <a:spcPts val="1800"/>
              </a:spcAft>
              <a:buFont typeface="Wingdings" panose="05000000000000000000" pitchFamily="2" charset="2"/>
              <a:buChar char="ü"/>
            </a:pPr>
            <a:r>
              <a:rPr lang="en-US" sz="2800" b="1" dirty="0">
                <a:solidFill>
                  <a:srgbClr val="C00000"/>
                </a:solidFill>
              </a:rPr>
              <a:t>Last Sabbath of FOT</a:t>
            </a:r>
          </a:p>
        </p:txBody>
      </p:sp>
    </p:spTree>
    <p:extLst>
      <p:ext uri="{BB962C8B-B14F-4D97-AF65-F5344CB8AC3E}">
        <p14:creationId xmlns:p14="http://schemas.microsoft.com/office/powerpoint/2010/main" val="304987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 calcmode="lin" valueType="num">
                                      <p:cBhvr additive="base">
                                        <p:cTn id="3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 calcmode="lin" valueType="num">
                                      <p:cBhvr additive="base">
                                        <p:cTn id="4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2" end="2"/>
                                            </p:txEl>
                                          </p:spTgt>
                                        </p:tgtEl>
                                        <p:attrNameLst>
                                          <p:attrName>style.visibility</p:attrName>
                                        </p:attrNameLst>
                                      </p:cBhvr>
                                      <p:to>
                                        <p:strVal val="visible"/>
                                      </p:to>
                                    </p:set>
                                    <p:anim calcmode="lin" valueType="num">
                                      <p:cBhvr additive="base">
                                        <p:cTn id="4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
                                            <p:txEl>
                                              <p:pRg st="3" end="3"/>
                                            </p:txEl>
                                          </p:spTgt>
                                        </p:tgtEl>
                                        <p:attrNameLst>
                                          <p:attrName>style.visibility</p:attrName>
                                        </p:attrNameLst>
                                      </p:cBhvr>
                                      <p:to>
                                        <p:strVal val="visible"/>
                                      </p:to>
                                    </p:set>
                                    <p:anim calcmode="lin" valueType="num">
                                      <p:cBhvr additive="base">
                                        <p:cTn id="5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
                                            <p:txEl>
                                              <p:pRg st="4" end="4"/>
                                            </p:txEl>
                                          </p:spTgt>
                                        </p:tgtEl>
                                        <p:attrNameLst>
                                          <p:attrName>style.visibility</p:attrName>
                                        </p:attrNameLst>
                                      </p:cBhvr>
                                      <p:to>
                                        <p:strVal val="visible"/>
                                      </p:to>
                                    </p:set>
                                    <p:anim calcmode="lin" valueType="num">
                                      <p:cBhvr additive="base">
                                        <p:cTn id="6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pct5">
          <a:fgClr>
            <a:schemeClr val="accent3">
              <a:lumMod val="50000"/>
            </a:schemeClr>
          </a:fgClr>
          <a:bgClr>
            <a:schemeClr val="accent3">
              <a:lumMod val="20000"/>
              <a:lumOff val="80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447800"/>
            <a:ext cx="8077200" cy="4724400"/>
          </a:xfrm>
          <a:solidFill>
            <a:schemeClr val="tx1">
              <a:lumMod val="85000"/>
            </a:schemeClr>
          </a:solidFill>
          <a:ln w="57150">
            <a:solidFill>
              <a:srgbClr val="0000CC"/>
            </a:solidFill>
          </a:ln>
        </p:spPr>
        <p:txBody>
          <a:bodyPr lIns="182880" tIns="91440">
            <a:normAutofit/>
          </a:bodyPr>
          <a:lstStyle/>
          <a:p>
            <a:pPr marL="457200" indent="-457200" algn="l">
              <a:spcBef>
                <a:spcPts val="0"/>
              </a:spcBef>
              <a:spcAft>
                <a:spcPts val="1800"/>
              </a:spcAft>
              <a:buClr>
                <a:srgbClr val="FF3399"/>
              </a:buClr>
              <a:buSzPct val="100000"/>
              <a:buFont typeface="Wingdings" panose="05000000000000000000" pitchFamily="2" charset="2"/>
              <a:buChar char="§"/>
            </a:pPr>
            <a:r>
              <a:rPr lang="en-US" b="1" dirty="0">
                <a:solidFill>
                  <a:srgbClr val="0000CC"/>
                </a:solidFill>
              </a:rPr>
              <a:t>Yahuah</a:t>
            </a:r>
            <a:r>
              <a:rPr lang="en-US" dirty="0">
                <a:solidFill>
                  <a:schemeClr val="bg1"/>
                </a:solidFill>
              </a:rPr>
              <a:t> claimed the Feasts days as being </a:t>
            </a:r>
            <a:r>
              <a:rPr lang="en-US" sz="3200" b="1" u="sng" dirty="0">
                <a:solidFill>
                  <a:srgbClr val="0000CC"/>
                </a:solidFill>
                <a:effectLst>
                  <a:outerShdw blurRad="38100" dist="38100" dir="2700000" algn="tl">
                    <a:srgbClr val="000000">
                      <a:alpha val="43137"/>
                    </a:srgbClr>
                  </a:outerShdw>
                </a:effectLst>
              </a:rPr>
              <a:t>His</a:t>
            </a:r>
            <a:r>
              <a:rPr lang="en-US" b="1" dirty="0">
                <a:solidFill>
                  <a:srgbClr val="FF3399"/>
                </a:solidFill>
              </a:rPr>
              <a:t> “appointed times,” </a:t>
            </a:r>
            <a:r>
              <a:rPr lang="en-US" dirty="0">
                <a:solidFill>
                  <a:schemeClr val="bg1"/>
                </a:solidFill>
              </a:rPr>
              <a:t>or</a:t>
            </a:r>
            <a:r>
              <a:rPr lang="en-US" b="1" dirty="0">
                <a:solidFill>
                  <a:srgbClr val="FF3399"/>
                </a:solidFill>
              </a:rPr>
              <a:t> </a:t>
            </a:r>
            <a:r>
              <a:rPr lang="en-US" b="1" dirty="0">
                <a:solidFill>
                  <a:srgbClr val="9900CC"/>
                </a:solidFill>
              </a:rPr>
              <a:t>“set apart gatherings,”</a:t>
            </a:r>
          </a:p>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The </a:t>
            </a:r>
            <a:r>
              <a:rPr lang="en-US" b="1" dirty="0">
                <a:solidFill>
                  <a:srgbClr val="C00000"/>
                </a:solidFill>
              </a:rPr>
              <a:t>Feast</a:t>
            </a:r>
            <a:r>
              <a:rPr lang="en-US" dirty="0">
                <a:solidFill>
                  <a:srgbClr val="C00000"/>
                </a:solidFill>
              </a:rPr>
              <a:t> </a:t>
            </a:r>
            <a:r>
              <a:rPr lang="en-US" dirty="0">
                <a:solidFill>
                  <a:schemeClr val="bg1"/>
                </a:solidFill>
              </a:rPr>
              <a:t>days were not given for the Jews only — they were given to </a:t>
            </a:r>
            <a:r>
              <a:rPr lang="en-US" b="1" u="sng" dirty="0">
                <a:solidFill>
                  <a:srgbClr val="C00000"/>
                </a:solidFill>
                <a:effectLst>
                  <a:outerShdw blurRad="38100" dist="38100" dir="2700000" algn="tl">
                    <a:srgbClr val="000000">
                      <a:alpha val="43137"/>
                    </a:srgbClr>
                  </a:outerShdw>
                </a:effectLst>
              </a:rPr>
              <a:t>last forever</a:t>
            </a:r>
            <a:r>
              <a:rPr lang="en-US" b="1" dirty="0">
                <a:solidFill>
                  <a:srgbClr val="C00000"/>
                </a:solidFill>
                <a:effectLst>
                  <a:outerShdw blurRad="38100" dist="38100" dir="2700000" algn="tl">
                    <a:srgbClr val="000000">
                      <a:alpha val="43137"/>
                    </a:srgbClr>
                  </a:outerShdw>
                </a:effectLst>
              </a:rPr>
              <a:t> </a:t>
            </a:r>
            <a:r>
              <a:rPr lang="en-US" dirty="0">
                <a:solidFill>
                  <a:schemeClr val="bg1"/>
                </a:solidFill>
              </a:rPr>
              <a:t>and were given to </a:t>
            </a:r>
            <a:r>
              <a:rPr lang="en-US" b="1" dirty="0">
                <a:solidFill>
                  <a:srgbClr val="FF0000"/>
                </a:solidFill>
              </a:rPr>
              <a:t>ALL</a:t>
            </a:r>
            <a:r>
              <a:rPr lang="en-US" dirty="0">
                <a:solidFill>
                  <a:srgbClr val="FF0000"/>
                </a:solidFill>
              </a:rPr>
              <a:t> </a:t>
            </a:r>
            <a:r>
              <a:rPr lang="en-US" dirty="0">
                <a:solidFill>
                  <a:schemeClr val="bg1"/>
                </a:solidFill>
              </a:rPr>
              <a:t>of </a:t>
            </a:r>
            <a:r>
              <a:rPr lang="en-US" b="1" dirty="0">
                <a:solidFill>
                  <a:srgbClr val="0000CC"/>
                </a:solidFill>
              </a:rPr>
              <a:t>Yahuah’s</a:t>
            </a:r>
            <a:r>
              <a:rPr lang="en-US" dirty="0">
                <a:solidFill>
                  <a:srgbClr val="0000CC"/>
                </a:solidFill>
              </a:rPr>
              <a:t> </a:t>
            </a:r>
            <a:br>
              <a:rPr lang="en-US" dirty="0">
                <a:solidFill>
                  <a:srgbClr val="0000CC"/>
                </a:solidFill>
              </a:rPr>
            </a:br>
            <a:r>
              <a:rPr lang="en-US" dirty="0">
                <a:solidFill>
                  <a:schemeClr val="bg1"/>
                </a:solidFill>
              </a:rPr>
              <a:t>followers,</a:t>
            </a:r>
          </a:p>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The </a:t>
            </a:r>
            <a:r>
              <a:rPr lang="en-US" b="1" dirty="0">
                <a:solidFill>
                  <a:srgbClr val="C00000"/>
                </a:solidFill>
              </a:rPr>
              <a:t>Feast</a:t>
            </a:r>
            <a:r>
              <a:rPr lang="en-US" b="1" dirty="0">
                <a:solidFill>
                  <a:srgbClr val="009900"/>
                </a:solidFill>
              </a:rPr>
              <a:t> days </a:t>
            </a:r>
            <a:r>
              <a:rPr lang="en-US" dirty="0">
                <a:solidFill>
                  <a:schemeClr val="bg1"/>
                </a:solidFill>
              </a:rPr>
              <a:t>were, and still are, a part of the </a:t>
            </a:r>
            <a:r>
              <a:rPr lang="en-US" b="1" dirty="0">
                <a:solidFill>
                  <a:srgbClr val="CC00FF"/>
                </a:solidFill>
                <a:effectLst>
                  <a:outerShdw blurRad="38100" dist="38100" dir="2700000" algn="tl">
                    <a:srgbClr val="000000">
                      <a:alpha val="43137"/>
                    </a:srgbClr>
                  </a:outerShdw>
                </a:effectLst>
              </a:rPr>
              <a:t>Everlasting Covenant </a:t>
            </a:r>
            <a:r>
              <a:rPr lang="en-US" dirty="0">
                <a:solidFill>
                  <a:schemeClr val="bg1"/>
                </a:solidFill>
              </a:rPr>
              <a:t>ratified by </a:t>
            </a:r>
            <a:r>
              <a:rPr lang="en-US" dirty="0" err="1">
                <a:solidFill>
                  <a:schemeClr val="bg1"/>
                </a:solidFill>
              </a:rPr>
              <a:t>Mosheh</a:t>
            </a:r>
            <a:r>
              <a:rPr lang="en-US" dirty="0">
                <a:solidFill>
                  <a:schemeClr val="bg1"/>
                </a:solidFill>
              </a:rPr>
              <a:t> at Sinai,</a:t>
            </a:r>
            <a:endParaRPr lang="en-US" b="1" dirty="0">
              <a:solidFill>
                <a:srgbClr val="0070C0"/>
              </a:solidFill>
            </a:endParaRP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9</a:t>
            </a:fld>
            <a:endParaRPr lang="en-US" b="1" dirty="0">
              <a:solidFill>
                <a:schemeClr val="bg1"/>
              </a:solidFill>
            </a:endParaRPr>
          </a:p>
        </p:txBody>
      </p:sp>
      <p:sp>
        <p:nvSpPr>
          <p:cNvPr id="2" name="Lightning Bolt 1"/>
          <p:cNvSpPr/>
          <p:nvPr/>
        </p:nvSpPr>
        <p:spPr>
          <a:xfrm rot="10433748">
            <a:off x="7138702" y="3534823"/>
            <a:ext cx="1281065" cy="1048236"/>
          </a:xfrm>
          <a:prstGeom prst="lightningBolt">
            <a:avLst/>
          </a:prstGeom>
          <a:solidFill>
            <a:srgbClr val="00B0F0"/>
          </a:solidFill>
          <a:ln w="38100">
            <a:noFill/>
          </a:ln>
          <a:effectLst>
            <a:glow rad="1397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ctrTitle"/>
          </p:nvPr>
        </p:nvSpPr>
        <p:spPr>
          <a:xfrm>
            <a:off x="1371600" y="228600"/>
            <a:ext cx="6248400"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Review of Part 1</a:t>
            </a:r>
          </a:p>
        </p:txBody>
      </p:sp>
    </p:spTree>
    <p:extLst>
      <p:ext uri="{BB962C8B-B14F-4D97-AF65-F5344CB8AC3E}">
        <p14:creationId xmlns:p14="http://schemas.microsoft.com/office/powerpoint/2010/main" val="404438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par>
                          <p:cTn id="13" fill="hold">
                            <p:stCondLst>
                              <p:cond delay="500"/>
                            </p:stCondLst>
                            <p:childTnLst>
                              <p:par>
                                <p:cTn id="14" presetID="45" presetClass="entr" presetSubtype="0" fill="hold" grpId="0" nodeType="afterEffect">
                                  <p:stCondLst>
                                    <p:cond delay="10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000"/>
                                        <p:tgtEl>
                                          <p:spTgt spid="2"/>
                                        </p:tgtEl>
                                      </p:cBhvr>
                                    </p:animEffect>
                                    <p:anim calcmode="lin" valueType="num">
                                      <p:cBhvr>
                                        <p:cTn id="17" dur="2000" fill="hold"/>
                                        <p:tgtEl>
                                          <p:spTgt spid="2"/>
                                        </p:tgtEl>
                                        <p:attrNameLst>
                                          <p:attrName>ppt_w</p:attrName>
                                        </p:attrNameLst>
                                      </p:cBhvr>
                                      <p:tavLst>
                                        <p:tav tm="0" fmla="#ppt_w*sin(2.5*pi*$)">
                                          <p:val>
                                            <p:fltVal val="0"/>
                                          </p:val>
                                        </p:tav>
                                        <p:tav tm="100000">
                                          <p:val>
                                            <p:fltVal val="1"/>
                                          </p:val>
                                        </p:tav>
                                      </p:tavLst>
                                    </p:anim>
                                    <p:anim calcmode="lin" valueType="num">
                                      <p:cBhvr>
                                        <p:cTn id="18"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pct5">
          <a:fgClr>
            <a:schemeClr val="accent3">
              <a:lumMod val="50000"/>
            </a:schemeClr>
          </a:fgClr>
          <a:bgClr>
            <a:schemeClr val="accent3">
              <a:lumMod val="20000"/>
              <a:lumOff val="80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143000"/>
            <a:ext cx="8763000" cy="5410200"/>
          </a:xfrm>
          <a:solidFill>
            <a:schemeClr val="tx1">
              <a:lumMod val="85000"/>
            </a:schemeClr>
          </a:solidFill>
          <a:ln w="57150">
            <a:solidFill>
              <a:srgbClr val="0000CC"/>
            </a:solidFill>
          </a:ln>
          <a:scene3d>
            <a:camera prst="orthographicFront"/>
            <a:lightRig rig="threePt" dir="t"/>
          </a:scene3d>
          <a:sp3d>
            <a:bevelT w="139700" h="139700" prst="divot"/>
          </a:sp3d>
        </p:spPr>
        <p:txBody>
          <a:bodyPr lIns="182880" tIns="182880">
            <a:normAutofit lnSpcReduction="10000"/>
          </a:bodyPr>
          <a:lstStyle/>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We briefly looked at </a:t>
            </a:r>
            <a:r>
              <a:rPr lang="en-US" b="1" dirty="0">
                <a:solidFill>
                  <a:srgbClr val="0000CC"/>
                </a:solidFill>
              </a:rPr>
              <a:t>Yahuah’s</a:t>
            </a:r>
            <a:r>
              <a:rPr lang="en-US" dirty="0">
                <a:solidFill>
                  <a:srgbClr val="0000CC"/>
                </a:solidFill>
              </a:rPr>
              <a:t> </a:t>
            </a:r>
            <a:r>
              <a:rPr lang="en-US" dirty="0">
                <a:solidFill>
                  <a:schemeClr val="bg1"/>
                </a:solidFill>
              </a:rPr>
              <a:t>method for calculating when His new year begins,</a:t>
            </a:r>
          </a:p>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We briefly looked at the Scriptural method for calculating how to determine when the Feast days are to occur, </a:t>
            </a:r>
          </a:p>
          <a:p>
            <a:pPr marL="457200" indent="-457200" algn="l">
              <a:spcBef>
                <a:spcPts val="0"/>
              </a:spcBef>
              <a:spcAft>
                <a:spcPts val="1800"/>
              </a:spcAft>
              <a:buClr>
                <a:srgbClr val="FF3399"/>
              </a:buClr>
              <a:buSzPct val="100000"/>
              <a:buFont typeface="Wingdings" panose="05000000000000000000" pitchFamily="2" charset="2"/>
              <a:buChar char="§"/>
            </a:pPr>
            <a:r>
              <a:rPr lang="en-US" b="1" dirty="0">
                <a:solidFill>
                  <a:srgbClr val="0000CC"/>
                </a:solidFill>
              </a:rPr>
              <a:t>Yahuah’s</a:t>
            </a:r>
            <a:r>
              <a:rPr lang="en-US" dirty="0">
                <a:solidFill>
                  <a:srgbClr val="0000CC"/>
                </a:solidFill>
              </a:rPr>
              <a:t> </a:t>
            </a:r>
            <a:r>
              <a:rPr lang="en-US" b="1" dirty="0">
                <a:solidFill>
                  <a:srgbClr val="FF3399"/>
                </a:solidFill>
              </a:rPr>
              <a:t>appointed times </a:t>
            </a:r>
            <a:r>
              <a:rPr lang="en-US" dirty="0">
                <a:solidFill>
                  <a:schemeClr val="bg1"/>
                </a:solidFill>
              </a:rPr>
              <a:t>and the </a:t>
            </a:r>
            <a:r>
              <a:rPr lang="en-US" b="1" dirty="0">
                <a:solidFill>
                  <a:srgbClr val="009900"/>
                </a:solidFill>
              </a:rPr>
              <a:t>observation themes </a:t>
            </a:r>
            <a:r>
              <a:rPr lang="en-US" dirty="0">
                <a:solidFill>
                  <a:schemeClr val="bg1"/>
                </a:solidFill>
              </a:rPr>
              <a:t>are directly related, but separate identities, </a:t>
            </a:r>
          </a:p>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The </a:t>
            </a:r>
            <a:r>
              <a:rPr lang="en-US" b="1" dirty="0">
                <a:solidFill>
                  <a:srgbClr val="FF3399"/>
                </a:solidFill>
              </a:rPr>
              <a:t>“appointed time” </a:t>
            </a:r>
            <a:r>
              <a:rPr lang="en-US" dirty="0">
                <a:solidFill>
                  <a:schemeClr val="bg1"/>
                </a:solidFill>
              </a:rPr>
              <a:t>is the </a:t>
            </a:r>
            <a:r>
              <a:rPr lang="en-US" b="1" dirty="0">
                <a:solidFill>
                  <a:srgbClr val="CC00FF"/>
                </a:solidFill>
              </a:rPr>
              <a:t>day</a:t>
            </a:r>
            <a:r>
              <a:rPr lang="en-US" dirty="0">
                <a:solidFill>
                  <a:srgbClr val="CC00FF"/>
                </a:solidFill>
              </a:rPr>
              <a:t> </a:t>
            </a:r>
            <a:r>
              <a:rPr lang="en-US" dirty="0">
                <a:solidFill>
                  <a:schemeClr val="bg1"/>
                </a:solidFill>
              </a:rPr>
              <a:t>– or </a:t>
            </a:r>
            <a:r>
              <a:rPr lang="en-US" b="1" dirty="0">
                <a:solidFill>
                  <a:srgbClr val="CC00FF"/>
                </a:solidFill>
              </a:rPr>
              <a:t>date</a:t>
            </a:r>
            <a:r>
              <a:rPr lang="en-US" dirty="0">
                <a:solidFill>
                  <a:srgbClr val="CC00FF"/>
                </a:solidFill>
              </a:rPr>
              <a:t> </a:t>
            </a:r>
            <a:r>
              <a:rPr lang="en-US" dirty="0">
                <a:solidFill>
                  <a:schemeClr val="bg1"/>
                </a:solidFill>
              </a:rPr>
              <a:t>— the </a:t>
            </a:r>
            <a:r>
              <a:rPr lang="en-US" b="1" dirty="0">
                <a:solidFill>
                  <a:srgbClr val="009900"/>
                </a:solidFill>
              </a:rPr>
              <a:t>“observation theme” </a:t>
            </a:r>
            <a:r>
              <a:rPr lang="en-US" dirty="0">
                <a:solidFill>
                  <a:schemeClr val="bg1"/>
                </a:solidFill>
              </a:rPr>
              <a:t>is the</a:t>
            </a:r>
            <a:r>
              <a:rPr lang="en-US" dirty="0">
                <a:solidFill>
                  <a:schemeClr val="accent2">
                    <a:lumMod val="75000"/>
                  </a:schemeClr>
                </a:solidFill>
              </a:rPr>
              <a:t> </a:t>
            </a:r>
            <a:r>
              <a:rPr lang="en-US" b="1" dirty="0">
                <a:solidFill>
                  <a:schemeClr val="accent2">
                    <a:lumMod val="75000"/>
                  </a:schemeClr>
                </a:solidFill>
              </a:rPr>
              <a:t>“thematic Ritual”</a:t>
            </a:r>
            <a:r>
              <a:rPr lang="en-US" b="1" dirty="0">
                <a:solidFill>
                  <a:schemeClr val="bg1"/>
                </a:solidFill>
              </a:rPr>
              <a:t> </a:t>
            </a:r>
            <a:r>
              <a:rPr lang="en-US" dirty="0">
                <a:solidFill>
                  <a:schemeClr val="bg1"/>
                </a:solidFill>
              </a:rPr>
              <a:t>that is to take place on the appointed date - </a:t>
            </a:r>
            <a:r>
              <a:rPr lang="en-US" sz="2400" dirty="0">
                <a:solidFill>
                  <a:schemeClr val="bg1"/>
                </a:solidFill>
              </a:rPr>
              <a:t>Examples seen in Ex 13:10, </a:t>
            </a:r>
            <a:r>
              <a:rPr lang="en-US" sz="2400" dirty="0" err="1">
                <a:solidFill>
                  <a:schemeClr val="bg1"/>
                </a:solidFill>
              </a:rPr>
              <a:t>Num</a:t>
            </a:r>
            <a:r>
              <a:rPr lang="en-US" sz="2400" dirty="0">
                <a:solidFill>
                  <a:schemeClr val="bg1"/>
                </a:solidFill>
              </a:rPr>
              <a:t> 9:2,3</a:t>
            </a:r>
            <a:r>
              <a:rPr lang="en-US" dirty="0">
                <a:solidFill>
                  <a:schemeClr val="bg1"/>
                </a:solidFill>
              </a:rPr>
              <a:t>.</a:t>
            </a:r>
          </a:p>
        </p:txBody>
      </p:sp>
      <p:sp>
        <p:nvSpPr>
          <p:cNvPr id="4" name="Slide Number Placeholder 3"/>
          <p:cNvSpPr>
            <a:spLocks noGrp="1"/>
          </p:cNvSpPr>
          <p:nvPr>
            <p:ph type="sldNum" sz="quarter" idx="12"/>
          </p:nvPr>
        </p:nvSpPr>
        <p:spPr>
          <a:xfrm>
            <a:off x="8001000" y="6019800"/>
            <a:ext cx="762000" cy="365125"/>
          </a:xfrm>
        </p:spPr>
        <p:txBody>
          <a:bodyPr/>
          <a:lstStyle/>
          <a:p>
            <a:fld id="{9A7ECC3E-4170-412F-8B33-8063B7BB8A4D}" type="slidenum">
              <a:rPr lang="en-US" b="1" smtClean="0">
                <a:solidFill>
                  <a:schemeClr val="bg1"/>
                </a:solidFill>
              </a:rPr>
              <a:t>10</a:t>
            </a:fld>
            <a:endParaRPr lang="en-US" b="1" dirty="0">
              <a:solidFill>
                <a:schemeClr val="bg1"/>
              </a:solidFill>
            </a:endParaRPr>
          </a:p>
        </p:txBody>
      </p:sp>
      <p:sp>
        <p:nvSpPr>
          <p:cNvPr id="6" name="Title 1"/>
          <p:cNvSpPr>
            <a:spLocks noGrp="1"/>
          </p:cNvSpPr>
          <p:nvPr>
            <p:ph type="ctrTitle"/>
          </p:nvPr>
        </p:nvSpPr>
        <p:spPr>
          <a:xfrm>
            <a:off x="1371600" y="152400"/>
            <a:ext cx="6248400"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Review of Part 1</a:t>
            </a:r>
          </a:p>
        </p:txBody>
      </p:sp>
    </p:spTree>
    <p:extLst>
      <p:ext uri="{BB962C8B-B14F-4D97-AF65-F5344CB8AC3E}">
        <p14:creationId xmlns:p14="http://schemas.microsoft.com/office/powerpoint/2010/main" val="321911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0" y="76200"/>
            <a:ext cx="8153400" cy="914400"/>
          </a:xfrm>
          <a:solidFill>
            <a:schemeClr val="accent1">
              <a:lumMod val="75000"/>
            </a:schemeClr>
          </a:solidFill>
          <a:ln w="38100">
            <a:solidFill>
              <a:srgbClr val="ECF1F8"/>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ECF1F8"/>
                </a:solidFill>
              </a:rPr>
              <a:t>Purpose of this study</a:t>
            </a:r>
          </a:p>
        </p:txBody>
      </p:sp>
      <p:sp>
        <p:nvSpPr>
          <p:cNvPr id="3" name="Subtitle 2"/>
          <p:cNvSpPr>
            <a:spLocks noGrp="1"/>
          </p:cNvSpPr>
          <p:nvPr>
            <p:ph type="subTitle" idx="1"/>
          </p:nvPr>
        </p:nvSpPr>
        <p:spPr>
          <a:xfrm>
            <a:off x="152400" y="1143000"/>
            <a:ext cx="8763000" cy="5410200"/>
          </a:xfrm>
          <a:blipFill>
            <a:blip r:embed="rId3"/>
            <a:tile tx="0" ty="0" sx="100000" sy="100000" flip="none" algn="tl"/>
          </a:blipFill>
          <a:ln w="57150">
            <a:solidFill>
              <a:schemeClr val="accent1">
                <a:lumMod val="75000"/>
              </a:schemeClr>
            </a:solidFill>
          </a:ln>
          <a:scene3d>
            <a:camera prst="orthographicFront"/>
            <a:lightRig rig="threePt" dir="t"/>
          </a:scene3d>
          <a:sp3d>
            <a:bevelT w="114300" prst="artDeco"/>
          </a:sp3d>
        </p:spPr>
        <p:txBody>
          <a:bodyPr lIns="91440" tIns="91440">
            <a:normAutofit lnSpcReduction="10000"/>
          </a:bodyPr>
          <a:lstStyle/>
          <a:p>
            <a:pPr>
              <a:spcBef>
                <a:spcPts val="0"/>
              </a:spcBef>
              <a:spcAft>
                <a:spcPts val="2400"/>
              </a:spcAft>
            </a:pPr>
            <a:r>
              <a:rPr lang="en-US" b="1" dirty="0">
                <a:solidFill>
                  <a:schemeClr val="bg1"/>
                </a:solidFill>
              </a:rPr>
              <a:t>The purpose of </a:t>
            </a:r>
            <a:r>
              <a:rPr lang="en-US" b="1" dirty="0">
                <a:solidFill>
                  <a:srgbClr val="CC00FF"/>
                </a:solidFill>
                <a:effectLst>
                  <a:outerShdw blurRad="38100" dist="38100" dir="2700000" algn="tl">
                    <a:srgbClr val="000000">
                      <a:alpha val="43137"/>
                    </a:srgbClr>
                  </a:outerShdw>
                </a:effectLst>
              </a:rPr>
              <a:t>Part 2 </a:t>
            </a:r>
            <a:r>
              <a:rPr lang="en-US" b="1" dirty="0">
                <a:solidFill>
                  <a:schemeClr val="bg1"/>
                </a:solidFill>
              </a:rPr>
              <a:t>of this study is to find, from Scripture, answers to the following questions:</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What was </a:t>
            </a:r>
            <a:r>
              <a:rPr lang="en-US" sz="2800" b="1" dirty="0">
                <a:solidFill>
                  <a:schemeClr val="accent6">
                    <a:lumMod val="75000"/>
                  </a:schemeClr>
                </a:solidFill>
                <a:effectLst>
                  <a:outerShdw blurRad="38100" dist="38100" dir="2700000" algn="tl">
                    <a:srgbClr val="000000">
                      <a:alpha val="43137"/>
                    </a:srgbClr>
                  </a:outerShdw>
                </a:effectLst>
              </a:rPr>
              <a:t>“nailed to the tree” -</a:t>
            </a:r>
            <a:r>
              <a:rPr lang="en-US" sz="2800" dirty="0">
                <a:solidFill>
                  <a:schemeClr val="bg1"/>
                </a:solidFill>
              </a:rPr>
              <a:t> the </a:t>
            </a:r>
            <a:r>
              <a:rPr lang="en-US" sz="2800" b="1" dirty="0">
                <a:solidFill>
                  <a:srgbClr val="009900"/>
                </a:solidFill>
                <a:effectLst>
                  <a:outerShdw blurRad="38100" dist="38100" dir="2700000" algn="tl">
                    <a:srgbClr val="000000">
                      <a:alpha val="43137"/>
                    </a:srgbClr>
                  </a:outerShdw>
                </a:effectLst>
              </a:rPr>
              <a:t>Ordinances, </a:t>
            </a:r>
            <a:r>
              <a:rPr lang="en-US" sz="2800" b="1" dirty="0">
                <a:solidFill>
                  <a:srgbClr val="C00000"/>
                </a:solidFill>
                <a:effectLst>
                  <a:outerShdw blurRad="38100" dist="38100" dir="2700000" algn="tl">
                    <a:srgbClr val="000000">
                      <a:alpha val="43137"/>
                    </a:srgbClr>
                  </a:outerShdw>
                </a:effectLst>
              </a:rPr>
              <a:t>Oblations, </a:t>
            </a:r>
            <a:r>
              <a:rPr lang="en-US" sz="2800" b="1" dirty="0">
                <a:solidFill>
                  <a:srgbClr val="009900"/>
                </a:solidFill>
                <a:effectLst>
                  <a:outerShdw blurRad="38100" dist="38100" dir="2700000" algn="tl">
                    <a:srgbClr val="000000">
                      <a:alpha val="43137"/>
                    </a:srgbClr>
                  </a:outerShdw>
                </a:effectLst>
              </a:rPr>
              <a:t>Offerings, </a:t>
            </a:r>
            <a:r>
              <a:rPr lang="en-US" sz="2800" b="1" dirty="0">
                <a:solidFill>
                  <a:srgbClr val="C00000"/>
                </a:solidFill>
                <a:effectLst>
                  <a:outerShdw blurRad="38100" dist="38100" dir="2700000" algn="tl">
                    <a:srgbClr val="000000">
                      <a:alpha val="43137"/>
                    </a:srgbClr>
                  </a:outerShdw>
                </a:effectLst>
              </a:rPr>
              <a:t>Sacrifices, </a:t>
            </a:r>
            <a:r>
              <a:rPr lang="en-US" sz="2800" b="1" dirty="0">
                <a:solidFill>
                  <a:srgbClr val="009900"/>
                </a:solidFill>
                <a:effectLst>
                  <a:outerShdw blurRad="38100" dist="38100" dir="2700000" algn="tl">
                    <a:srgbClr val="000000">
                      <a:alpha val="43137"/>
                    </a:srgbClr>
                  </a:outerShdw>
                </a:effectLst>
              </a:rPr>
              <a:t>Ceremonial Law, </a:t>
            </a:r>
            <a:r>
              <a:rPr lang="en-US" sz="2800" b="1" dirty="0">
                <a:solidFill>
                  <a:srgbClr val="0070C0"/>
                </a:solidFill>
                <a:effectLst>
                  <a:outerShdw blurRad="38100" dist="38100" dir="2700000" algn="tl">
                    <a:srgbClr val="000000">
                      <a:alpha val="43137"/>
                    </a:srgbClr>
                  </a:outerShdw>
                </a:effectLst>
              </a:rPr>
              <a:t>Mosaic Law </a:t>
            </a:r>
            <a:r>
              <a:rPr lang="en-US" sz="2800" dirty="0">
                <a:solidFill>
                  <a:schemeClr val="bg1"/>
                </a:solidFill>
              </a:rPr>
              <a:t>or all of the above?</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How many </a:t>
            </a:r>
            <a:r>
              <a:rPr lang="en-US" sz="2800" b="1" dirty="0">
                <a:solidFill>
                  <a:srgbClr val="C00000"/>
                </a:solidFill>
              </a:rPr>
              <a:t>feasts</a:t>
            </a:r>
            <a:r>
              <a:rPr lang="en-US" sz="2800" dirty="0">
                <a:solidFill>
                  <a:srgbClr val="C00000"/>
                </a:solidFill>
              </a:rPr>
              <a:t> </a:t>
            </a:r>
            <a:r>
              <a:rPr lang="en-US" sz="2800" dirty="0">
                <a:solidFill>
                  <a:schemeClr val="bg1"/>
                </a:solidFill>
              </a:rPr>
              <a:t>were </a:t>
            </a:r>
            <a:r>
              <a:rPr lang="en-US" sz="2800" b="1" dirty="0">
                <a:solidFill>
                  <a:srgbClr val="009900"/>
                </a:solidFill>
                <a:effectLst>
                  <a:outerShdw blurRad="38100" dist="38100" dir="2700000" algn="tl">
                    <a:srgbClr val="000000">
                      <a:alpha val="43137"/>
                    </a:srgbClr>
                  </a:outerShdw>
                </a:effectLst>
              </a:rPr>
              <a:t>“fulfilled” </a:t>
            </a:r>
            <a:r>
              <a:rPr lang="en-US" sz="2800" dirty="0">
                <a:solidFill>
                  <a:schemeClr val="bg1"/>
                </a:solidFill>
              </a:rPr>
              <a:t>at the cross?</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Are we safe in using </a:t>
            </a:r>
            <a:r>
              <a:rPr lang="en-US" sz="2800" b="1" dirty="0">
                <a:solidFill>
                  <a:srgbClr val="0000CC"/>
                </a:solidFill>
                <a:effectLst>
                  <a:outerShdw blurRad="38100" dist="38100" dir="2700000" algn="tl">
                    <a:srgbClr val="000000">
                      <a:alpha val="43137"/>
                    </a:srgbClr>
                  </a:outerShdw>
                </a:effectLst>
              </a:rPr>
              <a:t>Yahusha</a:t>
            </a:r>
            <a:r>
              <a:rPr lang="en-US" sz="2800" dirty="0">
                <a:solidFill>
                  <a:srgbClr val="0000CC"/>
                </a:solidFill>
                <a:effectLst>
                  <a:outerShdw blurRad="38100" dist="38100" dir="2700000" algn="tl">
                    <a:srgbClr val="000000">
                      <a:alpha val="43137"/>
                    </a:srgbClr>
                  </a:outerShdw>
                </a:effectLst>
              </a:rPr>
              <a:t> </a:t>
            </a:r>
            <a:r>
              <a:rPr lang="en-US" sz="2800" dirty="0">
                <a:solidFill>
                  <a:schemeClr val="bg1"/>
                </a:solidFill>
              </a:rPr>
              <a:t>as our </a:t>
            </a:r>
            <a:r>
              <a:rPr lang="en-US" sz="2800" b="1" dirty="0">
                <a:solidFill>
                  <a:srgbClr val="FF9900"/>
                </a:solidFill>
                <a:effectLst>
                  <a:outerShdw blurRad="38100" dist="38100" dir="2700000" algn="tl">
                    <a:srgbClr val="000000">
                      <a:alpha val="43137"/>
                    </a:srgbClr>
                  </a:outerShdw>
                </a:effectLst>
              </a:rPr>
              <a:t>example?</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Is </a:t>
            </a:r>
            <a:r>
              <a:rPr lang="en-US" sz="2800" b="1" dirty="0">
                <a:solidFill>
                  <a:srgbClr val="0000CC"/>
                </a:solidFill>
                <a:effectLst>
                  <a:outerShdw blurRad="38100" dist="38100" dir="2700000" algn="tl">
                    <a:srgbClr val="000000">
                      <a:alpha val="43137"/>
                    </a:srgbClr>
                  </a:outerShdw>
                </a:effectLst>
              </a:rPr>
              <a:t>Yahusha’s</a:t>
            </a:r>
            <a:r>
              <a:rPr lang="en-US" sz="2800" dirty="0">
                <a:solidFill>
                  <a:srgbClr val="0000CC"/>
                </a:solidFill>
                <a:effectLst>
                  <a:outerShdw blurRad="38100" dist="38100" dir="2700000" algn="tl">
                    <a:srgbClr val="000000">
                      <a:alpha val="43137"/>
                    </a:srgbClr>
                  </a:outerShdw>
                </a:effectLst>
              </a:rPr>
              <a:t>  </a:t>
            </a:r>
            <a:r>
              <a:rPr lang="en-US" sz="2800" b="1" dirty="0">
                <a:solidFill>
                  <a:srgbClr val="FF0000"/>
                </a:solidFill>
                <a:effectLst>
                  <a:outerShdw blurRad="38100" dist="38100" dir="2700000" algn="tl">
                    <a:srgbClr val="000000">
                      <a:alpha val="43137"/>
                    </a:srgbClr>
                  </a:outerShdw>
                </a:effectLst>
              </a:rPr>
              <a:t>Sign</a:t>
            </a:r>
            <a:r>
              <a:rPr lang="en-US" sz="2800" dirty="0">
                <a:solidFill>
                  <a:srgbClr val="FF0000"/>
                </a:solidFill>
                <a:effectLst>
                  <a:outerShdw blurRad="38100" dist="38100" dir="2700000" algn="tl">
                    <a:srgbClr val="000000">
                      <a:alpha val="43137"/>
                    </a:srgbClr>
                  </a:outerShdw>
                </a:effectLst>
              </a:rPr>
              <a:t> </a:t>
            </a:r>
            <a:r>
              <a:rPr lang="en-US" sz="2800" dirty="0">
                <a:solidFill>
                  <a:schemeClr val="bg1"/>
                </a:solidFill>
              </a:rPr>
              <a:t>and </a:t>
            </a:r>
            <a:r>
              <a:rPr lang="en-US" sz="2800" b="1" dirty="0">
                <a:solidFill>
                  <a:srgbClr val="CC00CC"/>
                </a:solidFill>
                <a:effectLst>
                  <a:outerShdw blurRad="38100" dist="38100" dir="2700000" algn="tl">
                    <a:srgbClr val="000000">
                      <a:alpha val="43137"/>
                    </a:srgbClr>
                  </a:outerShdw>
                </a:effectLst>
              </a:rPr>
              <a:t>Covenant</a:t>
            </a:r>
            <a:r>
              <a:rPr lang="en-US" sz="2800" dirty="0">
                <a:solidFill>
                  <a:srgbClr val="CC00CC"/>
                </a:solidFill>
                <a:effectLst>
                  <a:outerShdw blurRad="38100" dist="38100" dir="2700000" algn="tl">
                    <a:srgbClr val="000000">
                      <a:alpha val="43137"/>
                    </a:srgbClr>
                  </a:outerShdw>
                </a:effectLst>
              </a:rPr>
              <a:t> </a:t>
            </a:r>
            <a:r>
              <a:rPr lang="en-US" sz="2800" dirty="0">
                <a:solidFill>
                  <a:schemeClr val="bg1"/>
                </a:solidFill>
              </a:rPr>
              <a:t>only attached to the</a:t>
            </a:r>
            <a:r>
              <a:rPr lang="en-US" sz="2800" b="1" dirty="0">
                <a:solidFill>
                  <a:srgbClr val="0070C0"/>
                </a:solidFill>
                <a:effectLst>
                  <a:outerShdw blurRad="38100" dist="38100" dir="2700000" algn="tl">
                    <a:srgbClr val="000000">
                      <a:alpha val="43137"/>
                    </a:srgbClr>
                  </a:outerShdw>
                </a:effectLst>
              </a:rPr>
              <a:t> 7</a:t>
            </a:r>
            <a:r>
              <a:rPr lang="en-US" sz="2800" b="1" baseline="30000" dirty="0">
                <a:solidFill>
                  <a:srgbClr val="0070C0"/>
                </a:solidFill>
                <a:effectLst>
                  <a:outerShdw blurRad="38100" dist="38100" dir="2700000" algn="tl">
                    <a:srgbClr val="000000">
                      <a:alpha val="43137"/>
                    </a:srgbClr>
                  </a:outerShdw>
                </a:effectLst>
              </a:rPr>
              <a:t>th</a:t>
            </a:r>
            <a:r>
              <a:rPr lang="en-US" sz="2800" b="1" dirty="0">
                <a:solidFill>
                  <a:srgbClr val="0070C0"/>
                </a:solidFill>
                <a:effectLst>
                  <a:outerShdw blurRad="38100" dist="38100" dir="2700000" algn="tl">
                    <a:srgbClr val="000000">
                      <a:alpha val="43137"/>
                    </a:srgbClr>
                  </a:outerShdw>
                </a:effectLst>
              </a:rPr>
              <a:t> Day Sabbath</a:t>
            </a:r>
            <a:r>
              <a:rPr lang="en-US" sz="2800" b="1" dirty="0">
                <a:solidFill>
                  <a:srgbClr val="0000CC"/>
                </a:solidFill>
                <a:effectLst>
                  <a:outerShdw blurRad="38100" dist="38100" dir="2700000" algn="tl">
                    <a:srgbClr val="000000">
                      <a:alpha val="43137"/>
                    </a:srgbClr>
                  </a:outerShdw>
                </a:effectLst>
              </a:rPr>
              <a:t>?</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For how many </a:t>
            </a:r>
            <a:r>
              <a:rPr lang="en-US" sz="2800" b="1" dirty="0">
                <a:solidFill>
                  <a:srgbClr val="996600"/>
                </a:solidFill>
                <a:effectLst>
                  <a:glow rad="63500">
                    <a:schemeClr val="accent2">
                      <a:satMod val="175000"/>
                      <a:alpha val="40000"/>
                    </a:schemeClr>
                  </a:glow>
                </a:effectLst>
              </a:rPr>
              <a:t>Generations </a:t>
            </a:r>
            <a:r>
              <a:rPr lang="en-US" sz="2800" dirty="0">
                <a:solidFill>
                  <a:schemeClr val="bg1"/>
                </a:solidFill>
              </a:rPr>
              <a:t>was </a:t>
            </a:r>
            <a:r>
              <a:rPr lang="en-US" sz="2800" b="1" dirty="0">
                <a:solidFill>
                  <a:srgbClr val="0000CC"/>
                </a:solidFill>
                <a:effectLst>
                  <a:outerShdw blurRad="38100" dist="38100" dir="2700000" algn="tl">
                    <a:srgbClr val="000000">
                      <a:alpha val="43137"/>
                    </a:srgbClr>
                  </a:outerShdw>
                </a:effectLst>
              </a:rPr>
              <a:t>Yahuah’s</a:t>
            </a:r>
            <a:r>
              <a:rPr lang="en-US" sz="2800" b="1" dirty="0">
                <a:solidFill>
                  <a:srgbClr val="FF0000"/>
                </a:solidFill>
                <a:effectLst>
                  <a:outerShdw blurRad="38100" dist="38100" dir="2700000" algn="tl">
                    <a:srgbClr val="000000">
                      <a:alpha val="43137"/>
                    </a:srgbClr>
                  </a:outerShdw>
                </a:effectLst>
              </a:rPr>
              <a:t> Sign</a:t>
            </a:r>
            <a:r>
              <a:rPr lang="en-US" sz="2800" dirty="0">
                <a:solidFill>
                  <a:srgbClr val="0000CC"/>
                </a:solidFill>
                <a:effectLst>
                  <a:outerShdw blurRad="38100" dist="38100" dir="2700000" algn="tl">
                    <a:srgbClr val="000000">
                      <a:alpha val="43137"/>
                    </a:srgbClr>
                  </a:outerShdw>
                </a:effectLst>
              </a:rPr>
              <a:t> </a:t>
            </a:r>
            <a:r>
              <a:rPr lang="en-US" sz="2800" dirty="0">
                <a:solidFill>
                  <a:schemeClr val="bg1"/>
                </a:solidFill>
              </a:rPr>
              <a:t>and </a:t>
            </a:r>
            <a:r>
              <a:rPr lang="en-US" sz="2800" b="1" dirty="0">
                <a:solidFill>
                  <a:srgbClr val="CC00CC"/>
                </a:solidFill>
                <a:effectLst>
                  <a:outerShdw blurRad="38100" dist="38100" dir="2700000" algn="tl">
                    <a:srgbClr val="000000">
                      <a:alpha val="43137"/>
                    </a:srgbClr>
                  </a:outerShdw>
                </a:effectLst>
              </a:rPr>
              <a:t>Covenant</a:t>
            </a:r>
            <a:r>
              <a:rPr lang="en-US" sz="2800" dirty="0">
                <a:solidFill>
                  <a:srgbClr val="CC00CC"/>
                </a:solidFill>
                <a:effectLst>
                  <a:outerShdw blurRad="38100" dist="38100" dir="2700000" algn="tl">
                    <a:srgbClr val="000000">
                      <a:alpha val="43137"/>
                    </a:srgbClr>
                  </a:outerShdw>
                </a:effectLst>
              </a:rPr>
              <a:t> </a:t>
            </a:r>
            <a:r>
              <a:rPr lang="en-US" sz="2800" dirty="0">
                <a:solidFill>
                  <a:schemeClr val="bg1"/>
                </a:solidFill>
              </a:rPr>
              <a:t>to remain valid?</a:t>
            </a:r>
            <a:endParaRPr lang="en-US" b="1" dirty="0">
              <a:solidFill>
                <a:srgbClr val="0070C0"/>
              </a:solidFill>
            </a:endParaRPr>
          </a:p>
        </p:txBody>
      </p:sp>
      <p:sp>
        <p:nvSpPr>
          <p:cNvPr id="4" name="Slide Number Placeholder 3"/>
          <p:cNvSpPr>
            <a:spLocks noGrp="1"/>
          </p:cNvSpPr>
          <p:nvPr>
            <p:ph type="sldNum" sz="quarter" idx="12"/>
          </p:nvPr>
        </p:nvSpPr>
        <p:spPr>
          <a:xfrm>
            <a:off x="8001000" y="6096000"/>
            <a:ext cx="762000" cy="365125"/>
          </a:xfrm>
        </p:spPr>
        <p:txBody>
          <a:bodyPr/>
          <a:lstStyle/>
          <a:p>
            <a:fld id="{9A7ECC3E-4170-412F-8B33-8063B7BB8A4D}" type="slidenum">
              <a:rPr lang="en-US" b="1" smtClean="0">
                <a:solidFill>
                  <a:schemeClr val="bg1"/>
                </a:solidFill>
              </a:rPr>
              <a:t>11</a:t>
            </a:fld>
            <a:endParaRPr lang="en-US" b="1" dirty="0">
              <a:solidFill>
                <a:schemeClr val="bg1"/>
              </a:solidFill>
            </a:endParaRPr>
          </a:p>
        </p:txBody>
      </p:sp>
    </p:spTree>
    <p:extLst>
      <p:ext uri="{BB962C8B-B14F-4D97-AF65-F5344CB8AC3E}">
        <p14:creationId xmlns:p14="http://schemas.microsoft.com/office/powerpoint/2010/main" val="385787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0100" y="609600"/>
            <a:ext cx="7658100" cy="5638800"/>
          </a:xfrm>
          <a:solidFill>
            <a:schemeClr val="accent3">
              <a:lumMod val="20000"/>
              <a:lumOff val="80000"/>
            </a:schemeClr>
          </a:solidFill>
          <a:ln w="38100">
            <a:solidFill>
              <a:schemeClr val="accent3">
                <a:lumMod val="50000"/>
              </a:schemeClr>
            </a:solidFill>
            <a:prstDash val="lgDash"/>
          </a:ln>
          <a:scene3d>
            <a:camera prst="orthographicFront"/>
            <a:lightRig rig="threePt" dir="t"/>
          </a:scene3d>
          <a:sp3d>
            <a:bevelT w="114300" prst="artDeco"/>
          </a:sp3d>
        </p:spPr>
        <p:txBody>
          <a:bodyPr lIns="182880" tIns="91440">
            <a:normAutofit/>
            <a:sp3d extrusionH="57150">
              <a:bevelT w="69850" h="69850" prst="divot"/>
            </a:sp3d>
          </a:bodyPr>
          <a:lstStyle/>
          <a:p>
            <a:pPr>
              <a:spcBef>
                <a:spcPts val="0"/>
              </a:spcBef>
              <a:spcAft>
                <a:spcPts val="4200"/>
              </a:spcAft>
              <a:buClr>
                <a:srgbClr val="0000CC"/>
              </a:buClr>
              <a:buSzPct val="75000"/>
            </a:pPr>
            <a:r>
              <a:rPr lang="en-US" sz="3600" b="1" dirty="0">
                <a:ln>
                  <a:solidFill>
                    <a:srgbClr val="006600"/>
                  </a:solidFill>
                </a:ln>
                <a:solidFill>
                  <a:srgbClr val="99FF66"/>
                </a:solidFill>
                <a:effectLst/>
              </a:rPr>
              <a:t>We will move along now and address some of the questions and comments that are often asked and/or made by those who are unaware of what the Scriptures reveal about </a:t>
            </a:r>
            <a:r>
              <a:rPr lang="en-US" sz="3600" b="1" dirty="0">
                <a:ln w="38100">
                  <a:solidFill>
                    <a:srgbClr val="0000CC"/>
                  </a:solidFill>
                </a:ln>
                <a:solidFill>
                  <a:srgbClr val="99CCFF"/>
                </a:solidFill>
                <a:effectLst/>
              </a:rPr>
              <a:t>Yahuah’s</a:t>
            </a:r>
            <a:r>
              <a:rPr lang="en-US" sz="3600" b="1" dirty="0">
                <a:ln>
                  <a:solidFill>
                    <a:srgbClr val="006600"/>
                  </a:solidFill>
                </a:ln>
                <a:solidFill>
                  <a:srgbClr val="99FF66"/>
                </a:solidFill>
                <a:effectLst/>
              </a:rPr>
              <a:t> </a:t>
            </a:r>
          </a:p>
          <a:p>
            <a:pPr algn="l">
              <a:spcBef>
                <a:spcPts val="0"/>
              </a:spcBef>
              <a:spcAft>
                <a:spcPts val="1200"/>
              </a:spcAft>
              <a:buClr>
                <a:srgbClr val="0000CC"/>
              </a:buClr>
              <a:buSzPct val="75000"/>
            </a:pPr>
            <a:r>
              <a:rPr lang="en-US" sz="3600" b="1" u="sng" dirty="0">
                <a:ln>
                  <a:solidFill>
                    <a:srgbClr val="FF0000"/>
                  </a:solidFill>
                </a:ln>
                <a:solidFill>
                  <a:srgbClr val="FFE7FF"/>
                </a:solidFill>
                <a:effectLst/>
              </a:rPr>
              <a:t>Appointed Times</a:t>
            </a:r>
            <a:r>
              <a:rPr lang="en-US" sz="3600" b="1" dirty="0">
                <a:ln>
                  <a:solidFill>
                    <a:srgbClr val="FF0000"/>
                  </a:solidFill>
                </a:ln>
                <a:solidFill>
                  <a:srgbClr val="FFE7FF"/>
                </a:solidFill>
                <a:effectLst/>
              </a:rPr>
              <a:t> </a:t>
            </a:r>
            <a:r>
              <a:rPr lang="en-US" sz="3600" b="1" dirty="0">
                <a:ln>
                  <a:solidFill>
                    <a:srgbClr val="006600"/>
                  </a:solidFill>
                </a:ln>
                <a:solidFill>
                  <a:srgbClr val="99FF66"/>
                </a:solidFill>
                <a:effectLst/>
              </a:rPr>
              <a:t>and </a:t>
            </a:r>
            <a:r>
              <a:rPr lang="en-US" sz="3600" b="1" u="sng" dirty="0">
                <a:ln>
                  <a:solidFill>
                    <a:schemeClr val="accent2">
                      <a:lumMod val="50000"/>
                    </a:schemeClr>
                  </a:solidFill>
                </a:ln>
                <a:solidFill>
                  <a:schemeClr val="accent2">
                    <a:lumMod val="20000"/>
                    <a:lumOff val="80000"/>
                  </a:schemeClr>
                </a:solidFill>
                <a:effectLst/>
              </a:rPr>
              <a:t>Annual Sabbaths</a:t>
            </a:r>
            <a:r>
              <a:rPr lang="en-US" sz="3600" b="1" dirty="0">
                <a:ln>
                  <a:solidFill>
                    <a:schemeClr val="accent2">
                      <a:lumMod val="50000"/>
                    </a:schemeClr>
                  </a:solidFill>
                </a:ln>
                <a:solidFill>
                  <a:schemeClr val="accent2">
                    <a:lumMod val="20000"/>
                    <a:lumOff val="80000"/>
                  </a:schemeClr>
                </a:solidFill>
                <a:effectLst/>
              </a:rPr>
              <a:t>.</a:t>
            </a:r>
          </a:p>
        </p:txBody>
      </p:sp>
      <p:sp>
        <p:nvSpPr>
          <p:cNvPr id="4" name="Slide Number Placeholder 3"/>
          <p:cNvSpPr>
            <a:spLocks noGrp="1"/>
          </p:cNvSpPr>
          <p:nvPr>
            <p:ph type="sldNum" sz="quarter" idx="12"/>
          </p:nvPr>
        </p:nvSpPr>
        <p:spPr>
          <a:xfrm>
            <a:off x="7467600" y="5715000"/>
            <a:ext cx="762000" cy="365125"/>
          </a:xfrm>
        </p:spPr>
        <p:txBody>
          <a:bodyPr/>
          <a:lstStyle/>
          <a:p>
            <a:fld id="{9A7ECC3E-4170-412F-8B33-8063B7BB8A4D}" type="slidenum">
              <a:rPr lang="en-US" b="1" smtClean="0">
                <a:solidFill>
                  <a:schemeClr val="bg1"/>
                </a:solidFill>
              </a:rPr>
              <a:t>12</a:t>
            </a:fld>
            <a:endParaRPr lang="en-US" b="1" dirty="0">
              <a:solidFill>
                <a:schemeClr val="bg1"/>
              </a:solidFill>
            </a:endParaRPr>
          </a:p>
        </p:txBody>
      </p:sp>
      <p:grpSp>
        <p:nvGrpSpPr>
          <p:cNvPr id="6" name="Group 5"/>
          <p:cNvGrpSpPr/>
          <p:nvPr/>
        </p:nvGrpSpPr>
        <p:grpSpPr>
          <a:xfrm>
            <a:off x="6629400" y="3962400"/>
            <a:ext cx="1447800" cy="762000"/>
            <a:chOff x="4208206" y="5638800"/>
            <a:chExt cx="1447800" cy="762000"/>
          </a:xfrm>
          <a:effectLst>
            <a:glow rad="101600">
              <a:schemeClr val="accent1">
                <a:satMod val="175000"/>
                <a:alpha val="40000"/>
              </a:schemeClr>
            </a:glow>
          </a:effectLst>
        </p:grpSpPr>
        <p:cxnSp>
          <p:nvCxnSpPr>
            <p:cNvPr id="9" name="Straight Arrow Connector 8"/>
            <p:cNvCxnSpPr/>
            <p:nvPr/>
          </p:nvCxnSpPr>
          <p:spPr>
            <a:xfrm flipH="1" flipV="1">
              <a:off x="4208206" y="5638800"/>
              <a:ext cx="914400" cy="533400"/>
            </a:xfrm>
            <a:prstGeom prst="straightConnector1">
              <a:avLst/>
            </a:prstGeom>
            <a:ln w="76200">
              <a:solidFill>
                <a:srgbClr val="9900CC"/>
              </a:solidFill>
              <a:tailEnd type="arrow"/>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7" name="Explosion 1 6"/>
            <p:cNvSpPr/>
            <p:nvPr/>
          </p:nvSpPr>
          <p:spPr>
            <a:xfrm>
              <a:off x="4894006" y="5791200"/>
              <a:ext cx="762000" cy="609600"/>
            </a:xfrm>
            <a:prstGeom prst="irregularSeal1">
              <a:avLst/>
            </a:prstGeom>
            <a:solidFill>
              <a:srgbClr val="FFB9C6"/>
            </a:solidFill>
            <a:ln w="57150">
              <a:solidFill>
                <a:srgbClr val="9900CC"/>
              </a:solidFill>
            </a:ln>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4419600" y="5105400"/>
            <a:ext cx="1676400" cy="1066800"/>
            <a:chOff x="3048000" y="5410200"/>
            <a:chExt cx="1676400" cy="1066800"/>
          </a:xfrm>
          <a:effectLst>
            <a:glow rad="101600">
              <a:schemeClr val="accent6">
                <a:satMod val="175000"/>
                <a:alpha val="40000"/>
              </a:schemeClr>
            </a:glow>
          </a:effectLst>
        </p:grpSpPr>
        <p:sp>
          <p:nvSpPr>
            <p:cNvPr id="12" name="Explosion 1 11"/>
            <p:cNvSpPr/>
            <p:nvPr/>
          </p:nvSpPr>
          <p:spPr>
            <a:xfrm>
              <a:off x="3505200" y="5562600"/>
              <a:ext cx="914400" cy="914400"/>
            </a:xfrm>
            <a:prstGeom prst="irregularSeal1">
              <a:avLst/>
            </a:prstGeom>
            <a:solidFill>
              <a:srgbClr val="FFE1FF"/>
            </a:solidFill>
            <a:ln w="57150">
              <a:solidFill>
                <a:srgbClr val="FF0066"/>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cxnSp>
          <p:nvCxnSpPr>
            <p:cNvPr id="14" name="Straight Arrow Connector 13"/>
            <p:cNvCxnSpPr/>
            <p:nvPr/>
          </p:nvCxnSpPr>
          <p:spPr>
            <a:xfrm flipH="1" flipV="1">
              <a:off x="3048000" y="5410200"/>
              <a:ext cx="609600" cy="446315"/>
            </a:xfrm>
            <a:prstGeom prst="straightConnector1">
              <a:avLst/>
            </a:prstGeom>
            <a:ln w="57150">
              <a:solidFill>
                <a:srgbClr val="FF0066"/>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4267200" y="5410200"/>
              <a:ext cx="457200" cy="446315"/>
            </a:xfrm>
            <a:prstGeom prst="straightConnector1">
              <a:avLst/>
            </a:prstGeom>
            <a:ln w="57150">
              <a:solidFill>
                <a:srgbClr val="FF0066"/>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08044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53" presetClass="entr" presetSubtype="16" fill="hold" nodeType="afterEffect">
                                  <p:stCondLst>
                                    <p:cond delay="5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par>
                          <p:cTn id="17" fill="hold">
                            <p:stCondLst>
                              <p:cond delay="2000"/>
                            </p:stCondLst>
                            <p:childTnLst>
                              <p:par>
                                <p:cTn id="18" presetID="26" presetClass="entr" presetSubtype="0" fill="hold" nodeType="afterEffect">
                                  <p:stCondLst>
                                    <p:cond delay="100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80">
                                          <p:stCondLst>
                                            <p:cond delay="0"/>
                                          </p:stCondLst>
                                        </p:cTn>
                                        <p:tgtEl>
                                          <p:spTgt spid="17"/>
                                        </p:tgtEl>
                                      </p:cBhvr>
                                    </p:animEffect>
                                    <p:anim calcmode="lin" valueType="num">
                                      <p:cBhvr>
                                        <p:cTn id="21"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6" dur="26">
                                          <p:stCondLst>
                                            <p:cond delay="650"/>
                                          </p:stCondLst>
                                        </p:cTn>
                                        <p:tgtEl>
                                          <p:spTgt spid="17"/>
                                        </p:tgtEl>
                                      </p:cBhvr>
                                      <p:to x="100000" y="60000"/>
                                    </p:animScale>
                                    <p:animScale>
                                      <p:cBhvr>
                                        <p:cTn id="27" dur="166" decel="50000">
                                          <p:stCondLst>
                                            <p:cond delay="676"/>
                                          </p:stCondLst>
                                        </p:cTn>
                                        <p:tgtEl>
                                          <p:spTgt spid="17"/>
                                        </p:tgtEl>
                                      </p:cBhvr>
                                      <p:to x="100000" y="100000"/>
                                    </p:animScale>
                                    <p:animScale>
                                      <p:cBhvr>
                                        <p:cTn id="28" dur="26">
                                          <p:stCondLst>
                                            <p:cond delay="1312"/>
                                          </p:stCondLst>
                                        </p:cTn>
                                        <p:tgtEl>
                                          <p:spTgt spid="17"/>
                                        </p:tgtEl>
                                      </p:cBhvr>
                                      <p:to x="100000" y="80000"/>
                                    </p:animScale>
                                    <p:animScale>
                                      <p:cBhvr>
                                        <p:cTn id="29" dur="166" decel="50000">
                                          <p:stCondLst>
                                            <p:cond delay="1338"/>
                                          </p:stCondLst>
                                        </p:cTn>
                                        <p:tgtEl>
                                          <p:spTgt spid="17"/>
                                        </p:tgtEl>
                                      </p:cBhvr>
                                      <p:to x="100000" y="100000"/>
                                    </p:animScale>
                                    <p:animScale>
                                      <p:cBhvr>
                                        <p:cTn id="30" dur="26">
                                          <p:stCondLst>
                                            <p:cond delay="1642"/>
                                          </p:stCondLst>
                                        </p:cTn>
                                        <p:tgtEl>
                                          <p:spTgt spid="17"/>
                                        </p:tgtEl>
                                      </p:cBhvr>
                                      <p:to x="100000" y="90000"/>
                                    </p:animScale>
                                    <p:animScale>
                                      <p:cBhvr>
                                        <p:cTn id="31" dur="166" decel="50000">
                                          <p:stCondLst>
                                            <p:cond delay="1668"/>
                                          </p:stCondLst>
                                        </p:cTn>
                                        <p:tgtEl>
                                          <p:spTgt spid="17"/>
                                        </p:tgtEl>
                                      </p:cBhvr>
                                      <p:to x="100000" y="100000"/>
                                    </p:animScale>
                                    <p:animScale>
                                      <p:cBhvr>
                                        <p:cTn id="32" dur="26">
                                          <p:stCondLst>
                                            <p:cond delay="1808"/>
                                          </p:stCondLst>
                                        </p:cTn>
                                        <p:tgtEl>
                                          <p:spTgt spid="17"/>
                                        </p:tgtEl>
                                      </p:cBhvr>
                                      <p:to x="100000" y="95000"/>
                                    </p:animScale>
                                    <p:animScale>
                                      <p:cBhvr>
                                        <p:cTn id="33"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04800"/>
            <a:ext cx="8382000" cy="6248400"/>
          </a:xfrm>
          <a:solidFill>
            <a:schemeClr val="accent3">
              <a:lumMod val="20000"/>
              <a:lumOff val="80000"/>
            </a:schemeClr>
          </a:solidFill>
          <a:ln w="38100">
            <a:solidFill>
              <a:schemeClr val="accent3">
                <a:lumMod val="50000"/>
              </a:schemeClr>
            </a:solidFill>
          </a:ln>
          <a:scene3d>
            <a:camera prst="orthographicFront"/>
            <a:lightRig rig="threePt" dir="t"/>
          </a:scene3d>
          <a:sp3d>
            <a:bevelT w="114300" prst="artDeco"/>
          </a:sp3d>
        </p:spPr>
        <p:txBody>
          <a:bodyPr lIns="182880" tIns="91440">
            <a:normAutofit/>
          </a:bodyPr>
          <a:lstStyle/>
          <a:p>
            <a:pPr algn="l">
              <a:spcBef>
                <a:spcPts val="0"/>
              </a:spcBef>
              <a:spcAft>
                <a:spcPts val="1800"/>
              </a:spcAft>
              <a:buClr>
                <a:srgbClr val="FF0000"/>
              </a:buClr>
              <a:buSzPct val="75000"/>
            </a:pPr>
            <a:r>
              <a:rPr lang="en-US" sz="3200" dirty="0">
                <a:solidFill>
                  <a:schemeClr val="bg1"/>
                </a:solidFill>
                <a:effectLst/>
                <a:latin typeface="Comic Sans MS" panose="030F0702030302020204" pitchFamily="66" charset="0"/>
              </a:rPr>
              <a:t>We often hear it said:</a:t>
            </a:r>
          </a:p>
          <a:p>
            <a:pPr marL="457200" indent="-457200" algn="l">
              <a:spcBef>
                <a:spcPts val="0"/>
              </a:spcBef>
              <a:spcAft>
                <a:spcPts val="1800"/>
              </a:spcAft>
              <a:buClr>
                <a:srgbClr val="9900CC"/>
              </a:buClr>
              <a:buSzPct val="75000"/>
              <a:buFont typeface="Wingdings" panose="05000000000000000000" pitchFamily="2" charset="2"/>
              <a:buChar char="v"/>
            </a:pPr>
            <a:r>
              <a:rPr lang="en-US" sz="3200" dirty="0">
                <a:solidFill>
                  <a:schemeClr val="bg1"/>
                </a:solidFill>
                <a:effectLst/>
                <a:latin typeface="Comic Sans MS" panose="030F0702030302020204" pitchFamily="66" charset="0"/>
              </a:rPr>
              <a:t>The </a:t>
            </a:r>
            <a:r>
              <a:rPr lang="en-US" sz="3200" b="1" dirty="0">
                <a:solidFill>
                  <a:srgbClr val="009900"/>
                </a:solidFill>
                <a:effectLst/>
                <a:latin typeface="Comic Sans MS" panose="030F0702030302020204" pitchFamily="66" charset="0"/>
              </a:rPr>
              <a:t>feasts</a:t>
            </a:r>
            <a:r>
              <a:rPr lang="en-US" sz="3200" dirty="0">
                <a:solidFill>
                  <a:srgbClr val="009900"/>
                </a:solidFill>
                <a:effectLst/>
                <a:latin typeface="Comic Sans MS" panose="030F0702030302020204" pitchFamily="66" charset="0"/>
              </a:rPr>
              <a:t> </a:t>
            </a:r>
            <a:r>
              <a:rPr lang="en-US" sz="3200" dirty="0">
                <a:solidFill>
                  <a:schemeClr val="bg1"/>
                </a:solidFill>
                <a:effectLst/>
                <a:latin typeface="Comic Sans MS" panose="030F0702030302020204" pitchFamily="66" charset="0"/>
              </a:rPr>
              <a:t>were a part of the </a:t>
            </a:r>
            <a:r>
              <a:rPr lang="en-US" sz="3200" b="1" dirty="0">
                <a:solidFill>
                  <a:srgbClr val="0070C0"/>
                </a:solidFill>
                <a:effectLst/>
                <a:latin typeface="Comic Sans MS" panose="030F0702030302020204" pitchFamily="66" charset="0"/>
              </a:rPr>
              <a:t>Ceremonial Laws </a:t>
            </a:r>
            <a:r>
              <a:rPr lang="en-US" sz="3200" dirty="0">
                <a:solidFill>
                  <a:schemeClr val="bg1"/>
                </a:solidFill>
                <a:effectLst/>
                <a:latin typeface="Comic Sans MS" panose="030F0702030302020204" pitchFamily="66" charset="0"/>
              </a:rPr>
              <a:t>and </a:t>
            </a:r>
            <a:r>
              <a:rPr lang="en-US" sz="3200" b="1" dirty="0">
                <a:solidFill>
                  <a:schemeClr val="tx2">
                    <a:lumMod val="25000"/>
                  </a:schemeClr>
                </a:solidFill>
                <a:effectLst/>
                <a:latin typeface="Comic Sans MS" panose="030F0702030302020204" pitchFamily="66" charset="0"/>
              </a:rPr>
              <a:t>Ordinances</a:t>
            </a:r>
            <a:r>
              <a:rPr lang="en-US" sz="3200" dirty="0">
                <a:solidFill>
                  <a:schemeClr val="bg1"/>
                </a:solidFill>
                <a:effectLst/>
                <a:latin typeface="Comic Sans MS" panose="030F0702030302020204" pitchFamily="66" charset="0"/>
              </a:rPr>
              <a:t>    and they were all </a:t>
            </a:r>
            <a:r>
              <a:rPr lang="en-US" sz="3200" b="1" dirty="0">
                <a:solidFill>
                  <a:srgbClr val="C00000"/>
                </a:solidFill>
                <a:effectLst/>
                <a:latin typeface="Comic Sans MS" panose="030F0702030302020204" pitchFamily="66" charset="0"/>
              </a:rPr>
              <a:t>“nailed to the cross.” </a:t>
            </a:r>
            <a:r>
              <a:rPr lang="en-US" sz="3200" b="1" dirty="0">
                <a:solidFill>
                  <a:srgbClr val="CC00CC"/>
                </a:solidFill>
                <a:effectLst/>
                <a:latin typeface="Comic Sans MS" panose="030F0702030302020204" pitchFamily="66" charset="0"/>
              </a:rPr>
              <a:t>OR</a:t>
            </a:r>
          </a:p>
          <a:p>
            <a:pPr marL="457200" indent="-457200" algn="l">
              <a:spcBef>
                <a:spcPts val="0"/>
              </a:spcBef>
              <a:spcAft>
                <a:spcPts val="1800"/>
              </a:spcAft>
              <a:buClr>
                <a:srgbClr val="9900CC"/>
              </a:buClr>
              <a:buSzPct val="75000"/>
              <a:buFont typeface="Wingdings" panose="05000000000000000000" pitchFamily="2" charset="2"/>
              <a:buChar char="v"/>
            </a:pPr>
            <a:r>
              <a:rPr lang="en-US" sz="3200" dirty="0">
                <a:solidFill>
                  <a:schemeClr val="bg1"/>
                </a:solidFill>
                <a:effectLst/>
                <a:latin typeface="Comic Sans MS" panose="030F0702030302020204" pitchFamily="66" charset="0"/>
              </a:rPr>
              <a:t>If you keep the </a:t>
            </a:r>
            <a:r>
              <a:rPr lang="en-US" sz="3200" b="1" dirty="0">
                <a:solidFill>
                  <a:srgbClr val="009900"/>
                </a:solidFill>
                <a:effectLst/>
                <a:latin typeface="Comic Sans MS" panose="030F0702030302020204" pitchFamily="66" charset="0"/>
              </a:rPr>
              <a:t>feasts</a:t>
            </a:r>
            <a:r>
              <a:rPr lang="en-US" sz="3200" dirty="0">
                <a:solidFill>
                  <a:srgbClr val="009900"/>
                </a:solidFill>
                <a:effectLst/>
                <a:latin typeface="Comic Sans MS" panose="030F0702030302020204" pitchFamily="66" charset="0"/>
              </a:rPr>
              <a:t> </a:t>
            </a:r>
            <a:r>
              <a:rPr lang="en-US" sz="3200" dirty="0">
                <a:solidFill>
                  <a:schemeClr val="bg1"/>
                </a:solidFill>
                <a:effectLst/>
                <a:latin typeface="Comic Sans MS" panose="030F0702030302020204" pitchFamily="66" charset="0"/>
              </a:rPr>
              <a:t>today, you are showing that you have not accepted 		    as your Saviour</a:t>
            </a:r>
            <a:r>
              <a:rPr lang="en-US" sz="3200" dirty="0">
                <a:solidFill>
                  <a:schemeClr val="bg1"/>
                </a:solidFill>
                <a:latin typeface="Comic Sans MS" panose="030F0702030302020204" pitchFamily="66" charset="0"/>
              </a:rPr>
              <a:t>.</a:t>
            </a:r>
            <a:r>
              <a:rPr lang="en-US" sz="3200" dirty="0">
                <a:solidFill>
                  <a:schemeClr val="bg1"/>
                </a:solidFill>
                <a:effectLst/>
                <a:latin typeface="Comic Sans MS" panose="030F0702030302020204" pitchFamily="66" charset="0"/>
              </a:rPr>
              <a:t> The </a:t>
            </a:r>
            <a:r>
              <a:rPr lang="en-US" sz="3200" b="1" dirty="0">
                <a:solidFill>
                  <a:srgbClr val="009900"/>
                </a:solidFill>
                <a:effectLst/>
                <a:latin typeface="Comic Sans MS" panose="030F0702030302020204" pitchFamily="66" charset="0"/>
              </a:rPr>
              <a:t>feasts</a:t>
            </a:r>
            <a:r>
              <a:rPr lang="en-US" sz="3200" dirty="0">
                <a:solidFill>
                  <a:srgbClr val="009900"/>
                </a:solidFill>
                <a:effectLst/>
                <a:latin typeface="Comic Sans MS" panose="030F0702030302020204" pitchFamily="66" charset="0"/>
              </a:rPr>
              <a:t> </a:t>
            </a:r>
            <a:r>
              <a:rPr lang="en-US" sz="3200" dirty="0">
                <a:solidFill>
                  <a:schemeClr val="bg1"/>
                </a:solidFill>
                <a:effectLst/>
                <a:latin typeface="Comic Sans MS" panose="030F0702030302020204" pitchFamily="66" charset="0"/>
              </a:rPr>
              <a:t>were a part of the </a:t>
            </a:r>
            <a:r>
              <a:rPr lang="en-US" sz="3200" dirty="0">
                <a:solidFill>
                  <a:srgbClr val="0070C0"/>
                </a:solidFill>
                <a:effectLst>
                  <a:outerShdw blurRad="38100" dist="38100" dir="2700000" algn="tl">
                    <a:srgbClr val="000000">
                      <a:alpha val="43137"/>
                    </a:srgbClr>
                  </a:outerShdw>
                </a:effectLst>
                <a:latin typeface="Comic Sans MS" panose="030F0702030302020204" pitchFamily="66" charset="0"/>
              </a:rPr>
              <a:t>“Ceremonial System” </a:t>
            </a:r>
            <a:r>
              <a:rPr lang="en-US" sz="3200" dirty="0">
                <a:solidFill>
                  <a:schemeClr val="bg1"/>
                </a:solidFill>
                <a:effectLst/>
                <a:latin typeface="Comic Sans MS" panose="030F0702030302020204" pitchFamily="66" charset="0"/>
              </a:rPr>
              <a:t>that was </a:t>
            </a:r>
            <a:r>
              <a:rPr lang="en-US" sz="3200" b="1" dirty="0">
                <a:solidFill>
                  <a:srgbClr val="C00000"/>
                </a:solidFill>
                <a:effectLst/>
                <a:latin typeface="Comic Sans MS" panose="030F0702030302020204" pitchFamily="66" charset="0"/>
              </a:rPr>
              <a:t>“nailed to the cross.”</a:t>
            </a:r>
          </a:p>
          <a:p>
            <a:pPr algn="l">
              <a:spcBef>
                <a:spcPts val="0"/>
              </a:spcBef>
              <a:spcAft>
                <a:spcPts val="1800"/>
              </a:spcAft>
              <a:buClr>
                <a:srgbClr val="FF0000"/>
              </a:buClr>
              <a:buSzPct val="75000"/>
            </a:pPr>
            <a:r>
              <a:rPr lang="en-US" sz="3200" dirty="0">
                <a:solidFill>
                  <a:schemeClr val="bg1"/>
                </a:solidFill>
                <a:effectLst/>
                <a:latin typeface="Comic Sans MS" panose="030F0702030302020204" pitchFamily="66" charset="0"/>
              </a:rPr>
              <a:t>Are these concepts Scriptural?</a:t>
            </a:r>
            <a:br>
              <a:rPr lang="en-US" sz="3200" dirty="0">
                <a:solidFill>
                  <a:schemeClr val="bg1"/>
                </a:solidFill>
                <a:effectLst/>
                <a:latin typeface="Comic Sans MS" panose="030F0702030302020204" pitchFamily="66" charset="0"/>
              </a:rPr>
            </a:br>
            <a:endParaRPr lang="en-US" sz="3200" b="1" dirty="0">
              <a:solidFill>
                <a:srgbClr val="CC00CC"/>
              </a:solidFill>
              <a:effectLst/>
              <a:latin typeface="Comic Sans MS" panose="030F0702030302020204" pitchFamily="66" charset="0"/>
            </a:endParaRPr>
          </a:p>
        </p:txBody>
      </p:sp>
      <p:sp>
        <p:nvSpPr>
          <p:cNvPr id="4" name="Slide Number Placeholder 3"/>
          <p:cNvSpPr>
            <a:spLocks noGrp="1"/>
          </p:cNvSpPr>
          <p:nvPr>
            <p:ph type="sldNum" sz="quarter" idx="12"/>
          </p:nvPr>
        </p:nvSpPr>
        <p:spPr>
          <a:xfrm>
            <a:off x="7848600" y="6096000"/>
            <a:ext cx="762000" cy="365125"/>
          </a:xfrm>
        </p:spPr>
        <p:txBody>
          <a:bodyPr/>
          <a:lstStyle/>
          <a:p>
            <a:fld id="{9A7ECC3E-4170-412F-8B33-8063B7BB8A4D}" type="slidenum">
              <a:rPr lang="en-US" b="1" smtClean="0">
                <a:solidFill>
                  <a:schemeClr val="bg1"/>
                </a:solidFill>
              </a:rPr>
              <a:t>13</a:t>
            </a:fld>
            <a:endParaRPr lang="en-US" b="1" dirty="0">
              <a:solidFill>
                <a:schemeClr val="bg1"/>
              </a:solidFill>
            </a:endParaRPr>
          </a:p>
        </p:txBody>
      </p:sp>
      <p:grpSp>
        <p:nvGrpSpPr>
          <p:cNvPr id="2" name="Group 1"/>
          <p:cNvGrpSpPr/>
          <p:nvPr/>
        </p:nvGrpSpPr>
        <p:grpSpPr>
          <a:xfrm>
            <a:off x="6553200" y="5257800"/>
            <a:ext cx="1828800" cy="1066800"/>
            <a:chOff x="6553200" y="5410200"/>
            <a:chExt cx="1828800" cy="1066800"/>
          </a:xfrm>
          <a:effectLst>
            <a:glow rad="139700">
              <a:srgbClr val="009900">
                <a:alpha val="40000"/>
              </a:srgbClr>
            </a:glow>
          </a:effectLst>
        </p:grpSpPr>
        <p:cxnSp>
          <p:nvCxnSpPr>
            <p:cNvPr id="14" name="Straight Arrow Connector 13"/>
            <p:cNvCxnSpPr/>
            <p:nvPr/>
          </p:nvCxnSpPr>
          <p:spPr>
            <a:xfrm flipH="1" flipV="1">
              <a:off x="6553200" y="5410200"/>
              <a:ext cx="990600" cy="685800"/>
            </a:xfrm>
            <a:prstGeom prst="straightConnector1">
              <a:avLst/>
            </a:prstGeom>
            <a:ln w="57150">
              <a:solidFill>
                <a:srgbClr val="00660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2" name="Explosion 1 11"/>
            <p:cNvSpPr/>
            <p:nvPr/>
          </p:nvSpPr>
          <p:spPr>
            <a:xfrm>
              <a:off x="7467600" y="5562600"/>
              <a:ext cx="914400" cy="914400"/>
            </a:xfrm>
            <a:prstGeom prst="irregularSeal1">
              <a:avLst/>
            </a:prstGeom>
            <a:solidFill>
              <a:srgbClr val="92D050"/>
            </a:solidFill>
            <a:ln w="57150">
              <a:solidFill>
                <a:srgbClr val="00660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p:cNvGrpSpPr/>
          <p:nvPr/>
        </p:nvGrpSpPr>
        <p:grpSpPr>
          <a:xfrm>
            <a:off x="7467598" y="609600"/>
            <a:ext cx="990602" cy="1585666"/>
            <a:chOff x="7467598" y="685800"/>
            <a:chExt cx="990602" cy="1585666"/>
          </a:xfrm>
          <a:effectLst>
            <a:glow rad="101600">
              <a:schemeClr val="accent6">
                <a:satMod val="175000"/>
                <a:alpha val="40000"/>
              </a:schemeClr>
            </a:glow>
          </a:effectLst>
        </p:grpSpPr>
        <p:cxnSp>
          <p:nvCxnSpPr>
            <p:cNvPr id="9" name="Straight Arrow Connector 8"/>
            <p:cNvCxnSpPr/>
            <p:nvPr/>
          </p:nvCxnSpPr>
          <p:spPr>
            <a:xfrm flipH="1">
              <a:off x="7467598" y="990600"/>
              <a:ext cx="533402" cy="1280866"/>
            </a:xfrm>
            <a:prstGeom prst="straightConnector1">
              <a:avLst/>
            </a:prstGeom>
            <a:ln w="76200">
              <a:solidFill>
                <a:srgbClr val="9900CC"/>
              </a:solidFill>
              <a:tailEnd type="arrow"/>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7" name="Explosion 1 6"/>
            <p:cNvSpPr/>
            <p:nvPr/>
          </p:nvSpPr>
          <p:spPr>
            <a:xfrm>
              <a:off x="7696200" y="685800"/>
              <a:ext cx="762000" cy="609600"/>
            </a:xfrm>
            <a:prstGeom prst="irregularSeal1">
              <a:avLst/>
            </a:prstGeom>
            <a:solidFill>
              <a:srgbClr val="FFB9C6"/>
            </a:solidFill>
            <a:ln w="57150">
              <a:solidFill>
                <a:srgbClr val="9900CC"/>
              </a:solidFill>
            </a:ln>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936171" y="3733800"/>
            <a:ext cx="1789272" cy="584775"/>
          </a:xfrm>
          <a:prstGeom prst="rect">
            <a:avLst/>
          </a:prstGeom>
          <a:blipFill>
            <a:blip r:embed="rId2"/>
            <a:tile tx="0" ty="0" sx="100000" sy="100000" flip="none" algn="tl"/>
          </a:blipFill>
          <a:ln w="38100">
            <a:solidFill>
              <a:srgbClr val="FF3399"/>
            </a:solidFill>
          </a:ln>
          <a:scene3d>
            <a:camera prst="orthographicFront"/>
            <a:lightRig rig="threePt" dir="t"/>
          </a:scene3d>
          <a:sp3d>
            <a:bevelT w="114300" prst="artDeco"/>
          </a:sp3d>
        </p:spPr>
        <p:txBody>
          <a:bodyPr wrap="none" rtlCol="0">
            <a:spAutoFit/>
            <a:sp3d extrusionH="57150">
              <a:bevelT w="50800" h="38100" prst="riblet"/>
            </a:sp3d>
          </a:bodyPr>
          <a:lstStyle/>
          <a:p>
            <a:r>
              <a:rPr lang="en-US" sz="3200" b="1" dirty="0">
                <a:ln w="38100">
                  <a:solidFill>
                    <a:srgbClr val="0000CC"/>
                  </a:solidFill>
                </a:ln>
                <a:solidFill>
                  <a:srgbClr val="99CCFF"/>
                </a:solidFill>
                <a:latin typeface="Comic Sans MS" panose="030F0702030302020204" pitchFamily="66" charset="0"/>
              </a:rPr>
              <a:t>Yahusha</a:t>
            </a:r>
          </a:p>
        </p:txBody>
      </p:sp>
    </p:spTree>
    <p:extLst>
      <p:ext uri="{BB962C8B-B14F-4D97-AF65-F5344CB8AC3E}">
        <p14:creationId xmlns:p14="http://schemas.microsoft.com/office/powerpoint/2010/main" val="2768923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par>
                          <p:cTn id="17" fill="hold">
                            <p:stCondLst>
                              <p:cond delay="1500"/>
                            </p:stCondLst>
                            <p:childTnLst>
                              <p:par>
                                <p:cTn id="18" presetID="35" presetClass="emph" presetSubtype="0" repeatCount="3000" fill="hold" nodeType="afterEffect">
                                  <p:stCondLst>
                                    <p:cond delay="0"/>
                                  </p:stCondLst>
                                  <p:childTnLst>
                                    <p:anim calcmode="discrete" valueType="str">
                                      <p:cBhvr>
                                        <p:cTn id="19" dur="5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 calcmode="lin" valueType="num">
                                      <p:cBhvr>
                                        <p:cTn id="3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animEffect transition="in" filter="fade">
                                      <p:cBhvr>
                                        <p:cTn id="40" dur="500"/>
                                        <p:tgtEl>
                                          <p:spTgt spid="2"/>
                                        </p:tgtEl>
                                      </p:cBhvr>
                                    </p:animEffect>
                                  </p:childTnLst>
                                </p:cTn>
                              </p:par>
                            </p:childTnLst>
                          </p:cTn>
                        </p:par>
                        <p:par>
                          <p:cTn id="41" fill="hold">
                            <p:stCondLst>
                              <p:cond delay="500"/>
                            </p:stCondLst>
                            <p:childTnLst>
                              <p:par>
                                <p:cTn id="42" presetID="35" presetClass="emph" presetSubtype="0" repeatCount="3000" fill="hold" nodeType="afterEffect">
                                  <p:stCondLst>
                                    <p:cond delay="0"/>
                                  </p:stCondLst>
                                  <p:childTnLst>
                                    <p:anim calcmode="discrete" valueType="str">
                                      <p:cBhvr>
                                        <p:cTn id="43" dur="500" fill="hold"/>
                                        <p:tgtEl>
                                          <p:spTgt spid="2"/>
                                        </p:tgtEl>
                                        <p:attrNameLst>
                                          <p:attrName>style.visibility</p:attrName>
                                        </p:attrNameLst>
                                      </p:cBhvr>
                                      <p:tavLst>
                                        <p:tav tm="0">
                                          <p:val>
                                            <p:strVal val="hidden"/>
                                          </p:val>
                                        </p:tav>
                                        <p:tav tm="50000">
                                          <p:val>
                                            <p:strVal val="visible"/>
                                          </p:val>
                                        </p:tav>
                                      </p:tavLst>
                                    </p:anim>
                                  </p:childTnLst>
                                </p:cTn>
                              </p:par>
                            </p:childTnLst>
                          </p:cTn>
                        </p:par>
                        <p:par>
                          <p:cTn id="44" fill="hold">
                            <p:stCondLst>
                              <p:cond delay="2000"/>
                            </p:stCondLst>
                            <p:childTnLst>
                              <p:par>
                                <p:cTn id="45" presetID="53" presetClass="entr" presetSubtype="16" fill="hold" nodeType="afterEffect">
                                  <p:stCondLst>
                                    <p:cond delay="50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4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14</a:t>
            </a:fld>
            <a:endParaRPr lang="en-US" b="1" dirty="0">
              <a:solidFill>
                <a:schemeClr val="bg1"/>
              </a:solidFill>
            </a:endParaRPr>
          </a:p>
        </p:txBody>
      </p:sp>
      <p:sp>
        <p:nvSpPr>
          <p:cNvPr id="5" name="Vertical Scroll 4"/>
          <p:cNvSpPr/>
          <p:nvPr/>
        </p:nvSpPr>
        <p:spPr>
          <a:xfrm>
            <a:off x="-76200" y="381000"/>
            <a:ext cx="6553200" cy="5486400"/>
          </a:xfrm>
          <a:prstGeom prst="verticalScroll">
            <a:avLst>
              <a:gd name="adj" fmla="val 25000"/>
            </a:avLst>
          </a:prstGeom>
          <a:solidFill>
            <a:schemeClr val="tx1">
              <a:lumMod val="85000"/>
            </a:schemeClr>
          </a:solidFill>
          <a:effectLst>
            <a:glow rad="228600">
              <a:schemeClr val="accent6">
                <a:satMod val="175000"/>
                <a:alpha val="40000"/>
              </a:schemeClr>
            </a:glow>
            <a:reflection blurRad="6350" stA="52000" endA="300" endPos="35000" dir="5400000" sy="-100000" algn="bl" rotWithShape="0"/>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295400" y="1905000"/>
            <a:ext cx="3733800" cy="3886200"/>
          </a:xfrm>
          <a:scene3d>
            <a:camera prst="isometricOffAxis1Right"/>
            <a:lightRig rig="threePt" dir="t"/>
          </a:scene3d>
        </p:spPr>
        <p:txBody>
          <a:bodyPr lIns="182880" tIns="91440">
            <a:normAutofit/>
          </a:bodyPr>
          <a:lstStyle/>
          <a:p>
            <a:r>
              <a:rPr lang="en-US" dirty="0">
                <a:solidFill>
                  <a:schemeClr val="accent2">
                    <a:lumMod val="50000"/>
                  </a:schemeClr>
                </a:solidFill>
              </a:rPr>
              <a:t>Blotting out the handwriting of ordinances that was against us, which was contrary to us, and took it out of the way, nailing it to his cross; </a:t>
            </a:r>
            <a:r>
              <a:rPr lang="en-US" sz="2000" dirty="0">
                <a:solidFill>
                  <a:schemeClr val="bg1"/>
                </a:solidFill>
              </a:rPr>
              <a:t>KJV</a:t>
            </a:r>
            <a:r>
              <a:rPr lang="en-US" dirty="0">
                <a:solidFill>
                  <a:schemeClr val="accent2">
                    <a:lumMod val="50000"/>
                  </a:schemeClr>
                </a:solidFill>
              </a:rPr>
              <a:t> </a:t>
            </a:r>
            <a:endParaRPr lang="en-US" sz="2400" dirty="0">
              <a:solidFill>
                <a:schemeClr val="accent2">
                  <a:lumMod val="50000"/>
                </a:schemeClr>
              </a:solidFill>
            </a:endParaRPr>
          </a:p>
        </p:txBody>
      </p:sp>
      <p:sp>
        <p:nvSpPr>
          <p:cNvPr id="2" name="Title 1"/>
          <p:cNvSpPr>
            <a:spLocks noGrp="1"/>
          </p:cNvSpPr>
          <p:nvPr>
            <p:ph type="ctrTitle"/>
          </p:nvPr>
        </p:nvSpPr>
        <p:spPr>
          <a:xfrm>
            <a:off x="2514600" y="457200"/>
            <a:ext cx="3810000" cy="914400"/>
          </a:xfrm>
          <a:scene3d>
            <a:camera prst="isometricOffAxis1Right"/>
            <a:lightRig rig="threePt" dir="t"/>
          </a:scene3d>
        </p:spPr>
        <p:txBody>
          <a:bodyPr anchor="ctr">
            <a:normAutofit/>
          </a:bodyPr>
          <a:lstStyle/>
          <a:p>
            <a:r>
              <a:rPr lang="en-US" sz="2800" dirty="0">
                <a:solidFill>
                  <a:srgbClr val="FF3399"/>
                </a:solidFill>
                <a:latin typeface="Comic Sans MS" panose="030F0702030302020204" pitchFamily="66" charset="0"/>
              </a:rPr>
              <a:t>Colossians 2:14</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6802" y="3962400"/>
            <a:ext cx="3978311" cy="2667000"/>
          </a:xfrm>
          <a:prstGeom prst="ellipse">
            <a:avLst/>
          </a:prstGeom>
          <a:ln w="63500" cap="rnd">
            <a:solidFill>
              <a:srgbClr val="333333"/>
            </a:solidFill>
          </a:ln>
          <a:effectLst>
            <a:glow rad="228600">
              <a:schemeClr val="accent6">
                <a:satMod val="175000"/>
                <a:alpha val="40000"/>
              </a:schemeClr>
            </a:glow>
            <a:outerShdw dist="35921" dir="2700000" algn="ctr" rotWithShape="0">
              <a:schemeClr val="bg2"/>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396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150"/>
                            </p:stCondLst>
                            <p:childTnLst>
                              <p:par>
                                <p:cTn id="13" presetID="16" presetClass="entr" presetSubtype="21"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arn(inVertical)">
                                      <p:cBhvr>
                                        <p:cTn id="15" dur="500"/>
                                        <p:tgtEl>
                                          <p:spTgt spid="3">
                                            <p:txEl>
                                              <p:pRg st="0" end="0"/>
                                            </p:txEl>
                                          </p:spTgt>
                                        </p:tgtEl>
                                      </p:cBhvr>
                                    </p:animEffect>
                                  </p:childTnLst>
                                </p:cTn>
                              </p:par>
                            </p:childTnLst>
                          </p:cTn>
                        </p:par>
                        <p:par>
                          <p:cTn id="16" fill="hold">
                            <p:stCondLst>
                              <p:cond delay="1650"/>
                            </p:stCondLst>
                            <p:childTnLst>
                              <p:par>
                                <p:cTn id="17" presetID="49" presetClass="entr" presetSubtype="0" decel="100000" fill="hold" nodeType="after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p:cTn id="19" dur="500" fill="hold"/>
                                        <p:tgtEl>
                                          <p:spTgt spid="1026"/>
                                        </p:tgtEl>
                                        <p:attrNameLst>
                                          <p:attrName>ppt_w</p:attrName>
                                        </p:attrNameLst>
                                      </p:cBhvr>
                                      <p:tavLst>
                                        <p:tav tm="0">
                                          <p:val>
                                            <p:fltVal val="0"/>
                                          </p:val>
                                        </p:tav>
                                        <p:tav tm="100000">
                                          <p:val>
                                            <p:strVal val="#ppt_w"/>
                                          </p:val>
                                        </p:tav>
                                      </p:tavLst>
                                    </p:anim>
                                    <p:anim calcmode="lin" valueType="num">
                                      <p:cBhvr>
                                        <p:cTn id="20" dur="500" fill="hold"/>
                                        <p:tgtEl>
                                          <p:spTgt spid="1026"/>
                                        </p:tgtEl>
                                        <p:attrNameLst>
                                          <p:attrName>ppt_h</p:attrName>
                                        </p:attrNameLst>
                                      </p:cBhvr>
                                      <p:tavLst>
                                        <p:tav tm="0">
                                          <p:val>
                                            <p:fltVal val="0"/>
                                          </p:val>
                                        </p:tav>
                                        <p:tav tm="100000">
                                          <p:val>
                                            <p:strVal val="#ppt_h"/>
                                          </p:val>
                                        </p:tav>
                                      </p:tavLst>
                                    </p:anim>
                                    <p:anim calcmode="lin" valueType="num">
                                      <p:cBhvr>
                                        <p:cTn id="21" dur="500" fill="hold"/>
                                        <p:tgtEl>
                                          <p:spTgt spid="1026"/>
                                        </p:tgtEl>
                                        <p:attrNameLst>
                                          <p:attrName>style.rotation</p:attrName>
                                        </p:attrNameLst>
                                      </p:cBhvr>
                                      <p:tavLst>
                                        <p:tav tm="0">
                                          <p:val>
                                            <p:fltVal val="360"/>
                                          </p:val>
                                        </p:tav>
                                        <p:tav tm="100000">
                                          <p:val>
                                            <p:fltVal val="0"/>
                                          </p:val>
                                        </p:tav>
                                      </p:tavLst>
                                    </p:anim>
                                    <p:animEffect transition="in" filter="fade">
                                      <p:cBhvr>
                                        <p:cTn id="2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15</a:t>
            </a:fld>
            <a:endParaRPr lang="en-US" b="1" dirty="0">
              <a:solidFill>
                <a:schemeClr val="bg1"/>
              </a:solidFill>
            </a:endParaRPr>
          </a:p>
        </p:txBody>
      </p:sp>
      <p:sp>
        <p:nvSpPr>
          <p:cNvPr id="5" name="Vertical Scroll 4"/>
          <p:cNvSpPr/>
          <p:nvPr/>
        </p:nvSpPr>
        <p:spPr>
          <a:xfrm>
            <a:off x="0" y="381000"/>
            <a:ext cx="6248400" cy="4572000"/>
          </a:xfrm>
          <a:prstGeom prst="verticalScroll">
            <a:avLst>
              <a:gd name="adj" fmla="val 25000"/>
            </a:avLst>
          </a:prstGeom>
          <a:solidFill>
            <a:schemeClr val="tx1">
              <a:lumMod val="85000"/>
            </a:schemeClr>
          </a:solidFill>
          <a:effectLst>
            <a:glow rad="228600">
              <a:schemeClr val="accent6">
                <a:satMod val="175000"/>
                <a:alpha val="40000"/>
              </a:schemeClr>
            </a:glow>
            <a:reflection blurRad="6350" stA="52000" endA="300" endPos="35000" dir="5400000" sy="-100000" algn="bl" rotWithShape="0"/>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215397" y="1676400"/>
            <a:ext cx="3661403" cy="4038600"/>
          </a:xfrm>
          <a:scene3d>
            <a:camera prst="isometricOffAxis1Right"/>
            <a:lightRig rig="threePt" dir="t"/>
          </a:scene3d>
        </p:spPr>
        <p:txBody>
          <a:bodyPr lIns="182880" tIns="91440">
            <a:normAutofit/>
          </a:bodyPr>
          <a:lstStyle/>
          <a:p>
            <a:r>
              <a:rPr lang="en-US" sz="3600" b="1" dirty="0">
                <a:solidFill>
                  <a:srgbClr val="7030A0"/>
                </a:solidFill>
                <a:effectLst>
                  <a:glow rad="63500">
                    <a:schemeClr val="accent5">
                      <a:satMod val="175000"/>
                      <a:alpha val="40000"/>
                    </a:schemeClr>
                  </a:glow>
                </a:effectLst>
              </a:rPr>
              <a:t>What exactly was nailed to “His Cross,” as spoken of in </a:t>
            </a:r>
            <a:r>
              <a:rPr lang="en-US" sz="3600" b="1" i="1" dirty="0">
                <a:solidFill>
                  <a:srgbClr val="7030A0"/>
                </a:solidFill>
                <a:effectLst>
                  <a:glow rad="63500">
                    <a:schemeClr val="accent5">
                      <a:satMod val="175000"/>
                      <a:alpha val="40000"/>
                    </a:schemeClr>
                  </a:glow>
                </a:effectLst>
              </a:rPr>
              <a:t>Col 2:14?</a:t>
            </a:r>
          </a:p>
          <a:p>
            <a:pPr algn="l">
              <a:lnSpc>
                <a:spcPct val="90000"/>
              </a:lnSpc>
            </a:pPr>
            <a:endParaRPr lang="en-US" sz="2400" dirty="0"/>
          </a:p>
        </p:txBody>
      </p:sp>
      <p:sp>
        <p:nvSpPr>
          <p:cNvPr id="2" name="Title 1"/>
          <p:cNvSpPr>
            <a:spLocks noGrp="1"/>
          </p:cNvSpPr>
          <p:nvPr>
            <p:ph type="ctrTitle"/>
          </p:nvPr>
        </p:nvSpPr>
        <p:spPr>
          <a:xfrm>
            <a:off x="2133600" y="457200"/>
            <a:ext cx="3810000" cy="914400"/>
          </a:xfrm>
          <a:scene3d>
            <a:camera prst="isometricOffAxis1Right"/>
            <a:lightRig rig="threePt" dir="t"/>
          </a:scene3d>
        </p:spPr>
        <p:txBody>
          <a:bodyPr anchor="ctr">
            <a:normAutofit/>
          </a:bodyPr>
          <a:lstStyle/>
          <a:p>
            <a:r>
              <a:rPr lang="en-US" sz="4000" dirty="0">
                <a:solidFill>
                  <a:srgbClr val="FF3399"/>
                </a:solidFill>
                <a:latin typeface="Comic Sans MS" panose="030F0702030302020204" pitchFamily="66" charset="0"/>
              </a:rPr>
              <a:t>Question</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6802" y="3962400"/>
            <a:ext cx="3978311" cy="2667000"/>
          </a:xfrm>
          <a:prstGeom prst="ellipse">
            <a:avLst/>
          </a:prstGeom>
          <a:ln w="63500" cap="rnd">
            <a:solidFill>
              <a:srgbClr val="333333"/>
            </a:solidFill>
          </a:ln>
          <a:effectLst>
            <a:glow rad="228600">
              <a:schemeClr val="accent6">
                <a:satMod val="175000"/>
                <a:alpha val="40000"/>
              </a:schemeClr>
            </a:glow>
            <a:outerShdw dist="35921" dir="2700000" algn="ctr" rotWithShape="0">
              <a:schemeClr val="bg2"/>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1956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1700"/>
                            </p:stCondLst>
                            <p:childTnLst>
                              <p:par>
                                <p:cTn id="12" presetID="16" presetClass="entr" presetSubtype="21" fill="hold"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par>
                          <p:cTn id="15" fill="hold">
                            <p:stCondLst>
                              <p:cond delay="2200"/>
                            </p:stCondLst>
                            <p:childTnLst>
                              <p:par>
                                <p:cTn id="16" presetID="49" presetClass="entr" presetSubtype="0" decel="100000" fill="hold" nodeType="afterEffect">
                                  <p:stCondLst>
                                    <p:cond delay="0"/>
                                  </p:stCondLst>
                                  <p:childTnLst>
                                    <p:set>
                                      <p:cBhvr>
                                        <p:cTn id="17" dur="1" fill="hold">
                                          <p:stCondLst>
                                            <p:cond delay="0"/>
                                          </p:stCondLst>
                                        </p:cTn>
                                        <p:tgtEl>
                                          <p:spTgt spid="1026"/>
                                        </p:tgtEl>
                                        <p:attrNameLst>
                                          <p:attrName>style.visibility</p:attrName>
                                        </p:attrNameLst>
                                      </p:cBhvr>
                                      <p:to>
                                        <p:strVal val="visible"/>
                                      </p:to>
                                    </p:set>
                                    <p:anim calcmode="lin" valueType="num">
                                      <p:cBhvr>
                                        <p:cTn id="18" dur="500" fill="hold"/>
                                        <p:tgtEl>
                                          <p:spTgt spid="1026"/>
                                        </p:tgtEl>
                                        <p:attrNameLst>
                                          <p:attrName>ppt_w</p:attrName>
                                        </p:attrNameLst>
                                      </p:cBhvr>
                                      <p:tavLst>
                                        <p:tav tm="0">
                                          <p:val>
                                            <p:fltVal val="0"/>
                                          </p:val>
                                        </p:tav>
                                        <p:tav tm="100000">
                                          <p:val>
                                            <p:strVal val="#ppt_w"/>
                                          </p:val>
                                        </p:tav>
                                      </p:tavLst>
                                    </p:anim>
                                    <p:anim calcmode="lin" valueType="num">
                                      <p:cBhvr>
                                        <p:cTn id="19" dur="500" fill="hold"/>
                                        <p:tgtEl>
                                          <p:spTgt spid="1026"/>
                                        </p:tgtEl>
                                        <p:attrNameLst>
                                          <p:attrName>ppt_h</p:attrName>
                                        </p:attrNameLst>
                                      </p:cBhvr>
                                      <p:tavLst>
                                        <p:tav tm="0">
                                          <p:val>
                                            <p:fltVal val="0"/>
                                          </p:val>
                                        </p:tav>
                                        <p:tav tm="100000">
                                          <p:val>
                                            <p:strVal val="#ppt_h"/>
                                          </p:val>
                                        </p:tav>
                                      </p:tavLst>
                                    </p:anim>
                                    <p:anim calcmode="lin" valueType="num">
                                      <p:cBhvr>
                                        <p:cTn id="20" dur="500" fill="hold"/>
                                        <p:tgtEl>
                                          <p:spTgt spid="1026"/>
                                        </p:tgtEl>
                                        <p:attrNameLst>
                                          <p:attrName>style.rotation</p:attrName>
                                        </p:attrNameLst>
                                      </p:cBhvr>
                                      <p:tavLst>
                                        <p:tav tm="0">
                                          <p:val>
                                            <p:fltVal val="360"/>
                                          </p:val>
                                        </p:tav>
                                        <p:tav tm="100000">
                                          <p:val>
                                            <p:fltVal val="0"/>
                                          </p:val>
                                        </p:tav>
                                      </p:tavLst>
                                    </p:anim>
                                    <p:animEffect transition="in" filter="fade">
                                      <p:cBhvr>
                                        <p:cTn id="2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886"/>
            <a:ext cx="9144000" cy="6858000"/>
          </a:xfrm>
          <a:prstGeom prst="rect">
            <a:avLst/>
          </a:prstGeom>
          <a:solidFill>
            <a:schemeClr val="accent3">
              <a:lumMod val="40000"/>
              <a:lumOff val="60000"/>
            </a:schemeClr>
          </a:solidFill>
          <a:ln w="57150">
            <a:solidFill>
              <a:schemeClr val="accent3">
                <a:lumMod val="75000"/>
              </a:schemeClr>
            </a:solidFill>
          </a:ln>
          <a:scene3d>
            <a:camera prst="orthographicFront"/>
            <a:lightRig rig="threePt" dir="t"/>
          </a:scene3d>
          <a:sp3d>
            <a:bevelT w="114300" prst="artDeco"/>
          </a:sp3d>
        </p:spPr>
        <p:txBody>
          <a:bodyPr wrap="square" rtlCol="0">
            <a:spAutoFit/>
          </a:bodyPr>
          <a:lstStyle/>
          <a:p>
            <a:endParaRPr lang="en-US" dirty="0"/>
          </a:p>
        </p:txBody>
      </p:sp>
      <p:sp>
        <p:nvSpPr>
          <p:cNvPr id="3" name="Subtitle 2"/>
          <p:cNvSpPr>
            <a:spLocks noGrp="1"/>
          </p:cNvSpPr>
          <p:nvPr>
            <p:ph type="subTitle" idx="1"/>
          </p:nvPr>
        </p:nvSpPr>
        <p:spPr>
          <a:xfrm>
            <a:off x="609600" y="152400"/>
            <a:ext cx="8458200" cy="5181600"/>
          </a:xfrm>
          <a:solidFill>
            <a:schemeClr val="accent3">
              <a:lumMod val="40000"/>
              <a:lumOff val="60000"/>
            </a:schemeClr>
          </a:solidFill>
          <a:ln w="57150">
            <a:solidFill>
              <a:schemeClr val="accent3">
                <a:lumMod val="50000"/>
              </a:schemeClr>
            </a:solidFill>
          </a:ln>
          <a:scene3d>
            <a:camera prst="orthographicFront"/>
            <a:lightRig rig="threePt" dir="t"/>
          </a:scene3d>
          <a:sp3d>
            <a:bevelT w="114300" prst="artDeco"/>
          </a:sp3d>
        </p:spPr>
        <p:txBody>
          <a:bodyPr lIns="182880" tIns="91440">
            <a:noAutofit/>
          </a:bodyPr>
          <a:lstStyle/>
          <a:p>
            <a:pPr marL="0" lvl="2" algn="l">
              <a:spcBef>
                <a:spcPts val="0"/>
              </a:spcBef>
              <a:spcAft>
                <a:spcPts val="1800"/>
              </a:spcAft>
              <a:buClr>
                <a:srgbClr val="006600"/>
              </a:buClr>
            </a:pPr>
            <a:r>
              <a:rPr lang="en-US" sz="3600" b="1" dirty="0">
                <a:solidFill>
                  <a:srgbClr val="7030A0"/>
                </a:solidFill>
              </a:rPr>
              <a:t>Was it the:</a:t>
            </a:r>
          </a:p>
          <a:p>
            <a:pPr marL="914400" lvl="4" indent="-457200" algn="l">
              <a:spcBef>
                <a:spcPts val="0"/>
              </a:spcBef>
              <a:spcAft>
                <a:spcPts val="1200"/>
              </a:spcAft>
              <a:buClr>
                <a:srgbClr val="006600"/>
              </a:buClr>
              <a:buFont typeface="Wingdings" panose="05000000000000000000" pitchFamily="2" charset="2"/>
              <a:buChar char="Ø"/>
            </a:pPr>
            <a:r>
              <a:rPr lang="en-US" sz="3600" b="1" dirty="0">
                <a:solidFill>
                  <a:schemeClr val="accent3">
                    <a:lumMod val="50000"/>
                  </a:schemeClr>
                </a:solidFill>
              </a:rPr>
              <a:t>Ordinances,</a:t>
            </a:r>
          </a:p>
          <a:p>
            <a:pPr marL="1371600" lvl="5" indent="-457200" algn="l">
              <a:spcBef>
                <a:spcPts val="0"/>
              </a:spcBef>
              <a:spcAft>
                <a:spcPts val="1200"/>
              </a:spcAft>
              <a:buClr>
                <a:srgbClr val="006600"/>
              </a:buClr>
              <a:buFont typeface="Wingdings" panose="05000000000000000000" pitchFamily="2" charset="2"/>
              <a:buChar char="Ø"/>
            </a:pPr>
            <a:r>
              <a:rPr lang="en-US" sz="3600" b="1" dirty="0">
                <a:solidFill>
                  <a:srgbClr val="0070C0"/>
                </a:solidFill>
              </a:rPr>
              <a:t>Oblations, Offerings, Sacrifices,</a:t>
            </a:r>
          </a:p>
          <a:p>
            <a:pPr marL="1828800" lvl="6" indent="-457200" algn="l">
              <a:spcBef>
                <a:spcPts val="0"/>
              </a:spcBef>
              <a:spcAft>
                <a:spcPts val="1200"/>
              </a:spcAft>
              <a:buClr>
                <a:srgbClr val="006600"/>
              </a:buClr>
              <a:buFont typeface="Wingdings" panose="05000000000000000000" pitchFamily="2" charset="2"/>
              <a:buChar char="Ø"/>
            </a:pPr>
            <a:r>
              <a:rPr lang="en-US" sz="3600" b="1" dirty="0">
                <a:solidFill>
                  <a:schemeClr val="accent2">
                    <a:lumMod val="75000"/>
                  </a:schemeClr>
                </a:solidFill>
              </a:rPr>
              <a:t>Ceremonial Laws,</a:t>
            </a:r>
          </a:p>
          <a:p>
            <a:pPr marL="2286000" lvl="7" indent="-457200" algn="l">
              <a:spcBef>
                <a:spcPts val="0"/>
              </a:spcBef>
              <a:spcAft>
                <a:spcPts val="1200"/>
              </a:spcAft>
              <a:buClr>
                <a:srgbClr val="006600"/>
              </a:buClr>
              <a:buFont typeface="Wingdings" panose="05000000000000000000" pitchFamily="2" charset="2"/>
              <a:buChar char="Ø"/>
            </a:pPr>
            <a:r>
              <a:rPr lang="en-US" sz="3600" b="1" dirty="0">
                <a:solidFill>
                  <a:srgbClr val="FF3399"/>
                </a:solidFill>
              </a:rPr>
              <a:t>Mosaic Law —  </a:t>
            </a:r>
          </a:p>
          <a:p>
            <a:pPr marL="2743200" lvl="8" indent="-457200" algn="l">
              <a:spcBef>
                <a:spcPts val="0"/>
              </a:spcBef>
              <a:spcAft>
                <a:spcPts val="1800"/>
              </a:spcAft>
              <a:buClr>
                <a:srgbClr val="006600"/>
              </a:buClr>
              <a:buFont typeface="Wingdings" panose="05000000000000000000" pitchFamily="2" charset="2"/>
              <a:buChar char="Ø"/>
            </a:pPr>
            <a:r>
              <a:rPr lang="en-US" sz="3600" b="1" dirty="0">
                <a:solidFill>
                  <a:srgbClr val="C00000"/>
                </a:solidFill>
              </a:rPr>
              <a:t>All of the above—</a:t>
            </a:r>
            <a:r>
              <a:rPr lang="en-US" sz="3200" dirty="0">
                <a:solidFill>
                  <a:schemeClr val="bg1"/>
                </a:solidFill>
              </a:rPr>
              <a:t>that got</a:t>
            </a:r>
          </a:p>
          <a:p>
            <a:pPr marL="1371600" lvl="6" algn="l">
              <a:spcBef>
                <a:spcPts val="0"/>
              </a:spcBef>
              <a:spcAft>
                <a:spcPts val="3000"/>
              </a:spcAft>
              <a:buClr>
                <a:srgbClr val="006600"/>
              </a:buClr>
            </a:pPr>
            <a:r>
              <a:rPr lang="en-US" sz="3800" b="1" dirty="0">
                <a:solidFill>
                  <a:srgbClr val="FF3399"/>
                </a:solidFill>
              </a:rPr>
              <a:t>	         </a:t>
            </a:r>
            <a:r>
              <a:rPr lang="en-US" sz="3800" b="1" dirty="0">
                <a:solidFill>
                  <a:srgbClr val="7030A0"/>
                </a:solidFill>
              </a:rPr>
              <a:t>“nailed to the cross”?</a:t>
            </a: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16</a:t>
            </a:fld>
            <a:endParaRPr lang="en-US" b="1" dirty="0">
              <a:solidFill>
                <a:schemeClr val="bg1"/>
              </a:solidFill>
            </a:endParaRPr>
          </a:p>
        </p:txBody>
      </p:sp>
      <p:pic>
        <p:nvPicPr>
          <p:cNvPr id="5" name="fullsizeMedia" descr="jesus and a lamb photo: Jesus the Good Sheperd JesusTheGoodShepherd.jpg"/>
          <p:cNvPicPr/>
          <p:nvPr/>
        </p:nvPicPr>
        <p:blipFill rotWithShape="1">
          <a:blip r:embed="rId2" cstate="print">
            <a:extLst>
              <a:ext uri="{28A0092B-C50C-407E-A947-70E740481C1C}">
                <a14:useLocalDpi xmlns:a14="http://schemas.microsoft.com/office/drawing/2010/main" val="0"/>
              </a:ext>
            </a:extLst>
          </a:blip>
          <a:srcRect b="9910"/>
          <a:stretch/>
        </p:blipFill>
        <p:spPr bwMode="auto">
          <a:xfrm>
            <a:off x="152400" y="3048000"/>
            <a:ext cx="2819400" cy="3657600"/>
          </a:xfrm>
          <a:prstGeom prst="ellipse">
            <a:avLst/>
          </a:prstGeom>
          <a:ln w="63500" cap="rnd">
            <a:solidFill>
              <a:schemeClr val="bg2">
                <a:lumMod val="40000"/>
                <a:lumOff val="60000"/>
              </a:schemeClr>
            </a:solidFill>
          </a:ln>
          <a:effectLst>
            <a:glow rad="139700">
              <a:schemeClr val="accent1">
                <a:satMod val="175000"/>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p:cNvSpPr txBox="1"/>
          <p:nvPr/>
        </p:nvSpPr>
        <p:spPr>
          <a:xfrm>
            <a:off x="6172200" y="3087469"/>
            <a:ext cx="1018227" cy="646331"/>
          </a:xfrm>
          <a:prstGeom prst="rect">
            <a:avLst/>
          </a:prstGeom>
          <a:noFill/>
        </p:spPr>
        <p:txBody>
          <a:bodyPr wrap="none" rtlCol="0">
            <a:spAutoFit/>
          </a:bodyPr>
          <a:lstStyle/>
          <a:p>
            <a:r>
              <a:rPr lang="en-US" sz="3600" b="1" dirty="0">
                <a:solidFill>
                  <a:srgbClr val="7030A0"/>
                </a:solidFill>
              </a:rPr>
              <a:t>OR,</a:t>
            </a:r>
            <a:endParaRPr lang="en-US" sz="3600" dirty="0">
              <a:solidFill>
                <a:srgbClr val="C00000"/>
              </a:solidFill>
            </a:endParaRPr>
          </a:p>
        </p:txBody>
      </p:sp>
    </p:spTree>
    <p:extLst>
      <p:ext uri="{BB962C8B-B14F-4D97-AF65-F5344CB8AC3E}">
        <p14:creationId xmlns:p14="http://schemas.microsoft.com/office/powerpoint/2010/main" val="3918228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80">
                                          <p:stCondLst>
                                            <p:cond delay="0"/>
                                          </p:stCondLst>
                                        </p:cTn>
                                        <p:tgtEl>
                                          <p:spTgt spid="6"/>
                                        </p:tgtEl>
                                      </p:cBhvr>
                                    </p:animEffect>
                                    <p:anim calcmode="lin" valueType="num">
                                      <p:cBhvr>
                                        <p:cTn id="29"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4" dur="26">
                                          <p:stCondLst>
                                            <p:cond delay="650"/>
                                          </p:stCondLst>
                                        </p:cTn>
                                        <p:tgtEl>
                                          <p:spTgt spid="6"/>
                                        </p:tgtEl>
                                      </p:cBhvr>
                                      <p:to x="100000" y="60000"/>
                                    </p:animScale>
                                    <p:animScale>
                                      <p:cBhvr>
                                        <p:cTn id="35" dur="166" decel="50000">
                                          <p:stCondLst>
                                            <p:cond delay="676"/>
                                          </p:stCondLst>
                                        </p:cTn>
                                        <p:tgtEl>
                                          <p:spTgt spid="6"/>
                                        </p:tgtEl>
                                      </p:cBhvr>
                                      <p:to x="100000" y="100000"/>
                                    </p:animScale>
                                    <p:animScale>
                                      <p:cBhvr>
                                        <p:cTn id="36" dur="26">
                                          <p:stCondLst>
                                            <p:cond delay="1312"/>
                                          </p:stCondLst>
                                        </p:cTn>
                                        <p:tgtEl>
                                          <p:spTgt spid="6"/>
                                        </p:tgtEl>
                                      </p:cBhvr>
                                      <p:to x="100000" y="80000"/>
                                    </p:animScale>
                                    <p:animScale>
                                      <p:cBhvr>
                                        <p:cTn id="37" dur="166" decel="50000">
                                          <p:stCondLst>
                                            <p:cond delay="1338"/>
                                          </p:stCondLst>
                                        </p:cTn>
                                        <p:tgtEl>
                                          <p:spTgt spid="6"/>
                                        </p:tgtEl>
                                      </p:cBhvr>
                                      <p:to x="100000" y="100000"/>
                                    </p:animScale>
                                    <p:animScale>
                                      <p:cBhvr>
                                        <p:cTn id="38" dur="26">
                                          <p:stCondLst>
                                            <p:cond delay="1642"/>
                                          </p:stCondLst>
                                        </p:cTn>
                                        <p:tgtEl>
                                          <p:spTgt spid="6"/>
                                        </p:tgtEl>
                                      </p:cBhvr>
                                      <p:to x="100000" y="90000"/>
                                    </p:animScale>
                                    <p:animScale>
                                      <p:cBhvr>
                                        <p:cTn id="39" dur="166" decel="50000">
                                          <p:stCondLst>
                                            <p:cond delay="1668"/>
                                          </p:stCondLst>
                                        </p:cTn>
                                        <p:tgtEl>
                                          <p:spTgt spid="6"/>
                                        </p:tgtEl>
                                      </p:cBhvr>
                                      <p:to x="100000" y="100000"/>
                                    </p:animScale>
                                    <p:animScale>
                                      <p:cBhvr>
                                        <p:cTn id="40" dur="26">
                                          <p:stCondLst>
                                            <p:cond delay="1808"/>
                                          </p:stCondLst>
                                        </p:cTn>
                                        <p:tgtEl>
                                          <p:spTgt spid="6"/>
                                        </p:tgtEl>
                                      </p:cBhvr>
                                      <p:to x="100000" y="95000"/>
                                    </p:animScale>
                                    <p:animScale>
                                      <p:cBhvr>
                                        <p:cTn id="41" dur="166" decel="50000">
                                          <p:stCondLst>
                                            <p:cond delay="1834"/>
                                          </p:stCondLst>
                                        </p:cTn>
                                        <p:tgtEl>
                                          <p:spTgt spid="6"/>
                                        </p:tgtEl>
                                      </p:cBhvr>
                                      <p:to x="100000" y="100000"/>
                                    </p:animScale>
                                  </p:childTnLst>
                                </p:cTn>
                              </p:par>
                            </p:childTnLst>
                          </p:cTn>
                        </p:par>
                        <p:par>
                          <p:cTn id="42" fill="hold">
                            <p:stCondLst>
                              <p:cond delay="2000"/>
                            </p:stCondLst>
                            <p:childTnLst>
                              <p:par>
                                <p:cTn id="43" presetID="31" presetClass="entr" presetSubtype="0" fill="hold" nodeType="afterEffect">
                                  <p:stCondLst>
                                    <p:cond delay="500"/>
                                  </p:stCondLst>
                                  <p:childTnLst>
                                    <p:set>
                                      <p:cBhvr>
                                        <p:cTn id="44" dur="1" fill="hold">
                                          <p:stCondLst>
                                            <p:cond delay="0"/>
                                          </p:stCondLst>
                                        </p:cTn>
                                        <p:tgtEl>
                                          <p:spTgt spid="3">
                                            <p:txEl>
                                              <p:pRg st="5" end="5"/>
                                            </p:txEl>
                                          </p:spTgt>
                                        </p:tgtEl>
                                        <p:attrNameLst>
                                          <p:attrName>style.visibility</p:attrName>
                                        </p:attrNameLst>
                                      </p:cBhvr>
                                      <p:to>
                                        <p:strVal val="visible"/>
                                      </p:to>
                                    </p:set>
                                    <p:anim calcmode="lin" valueType="num">
                                      <p:cBhvr>
                                        <p:cTn id="4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8" dur="1000"/>
                                        <p:tgtEl>
                                          <p:spTgt spid="3">
                                            <p:txEl>
                                              <p:pRg st="5" end="5"/>
                                            </p:txEl>
                                          </p:spTgt>
                                        </p:tgtEl>
                                      </p:cBhvr>
                                    </p:animEffect>
                                  </p:childTnLst>
                                </p:cTn>
                              </p:par>
                              <p:par>
                                <p:cTn id="49" presetID="31" presetClass="entr" presetSubtype="0" fill="hold" nodeType="withEffect">
                                  <p:stCondLst>
                                    <p:cond delay="500"/>
                                  </p:stCondLst>
                                  <p:childTnLst>
                                    <p:set>
                                      <p:cBhvr>
                                        <p:cTn id="50" dur="1" fill="hold">
                                          <p:stCondLst>
                                            <p:cond delay="0"/>
                                          </p:stCondLst>
                                        </p:cTn>
                                        <p:tgtEl>
                                          <p:spTgt spid="3">
                                            <p:txEl>
                                              <p:pRg st="6" end="6"/>
                                            </p:txEl>
                                          </p:spTgt>
                                        </p:tgtEl>
                                        <p:attrNameLst>
                                          <p:attrName>style.visibility</p:attrName>
                                        </p:attrNameLst>
                                      </p:cBhvr>
                                      <p:to>
                                        <p:strVal val="visible"/>
                                      </p:to>
                                    </p:set>
                                    <p:anim calcmode="lin" valueType="num">
                                      <p:cBhvr>
                                        <p:cTn id="5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4"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52400"/>
            <a:ext cx="4648200" cy="914400"/>
          </a:xfrm>
          <a:solidFill>
            <a:schemeClr val="accent6">
              <a:lumMod val="20000"/>
              <a:lumOff val="80000"/>
            </a:schemeClr>
          </a:solidFill>
          <a:scene3d>
            <a:camera prst="orthographicFront"/>
            <a:lightRig rig="soft" dir="t">
              <a:rot lat="0" lon="0" rev="17220000"/>
            </a:lightRig>
          </a:scene3d>
          <a:sp3d>
            <a:bevelT w="139700" h="139700" prst="divot"/>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6">
                    <a:lumMod val="75000"/>
                  </a:schemeClr>
                </a:solidFill>
              </a:rPr>
              <a:t>Definitions</a:t>
            </a:r>
          </a:p>
        </p:txBody>
      </p:sp>
      <p:sp>
        <p:nvSpPr>
          <p:cNvPr id="3" name="Subtitle 2"/>
          <p:cNvSpPr>
            <a:spLocks noGrp="1"/>
          </p:cNvSpPr>
          <p:nvPr>
            <p:ph type="subTitle" idx="1"/>
          </p:nvPr>
        </p:nvSpPr>
        <p:spPr>
          <a:xfrm>
            <a:off x="685800" y="1600200"/>
            <a:ext cx="8077200" cy="4724400"/>
          </a:xfrm>
          <a:blipFill>
            <a:blip r:embed="rId2"/>
            <a:tile tx="0" ty="0" sx="100000" sy="100000" flip="none" algn="tl"/>
          </a:blipFill>
          <a:ln w="57150">
            <a:solidFill>
              <a:srgbClr val="006600"/>
            </a:solidFill>
          </a:ln>
          <a:scene3d>
            <a:camera prst="orthographicFront"/>
            <a:lightRig rig="threePt" dir="t"/>
          </a:scene3d>
          <a:sp3d>
            <a:bevelT w="101600" prst="riblet"/>
          </a:sp3d>
        </p:spPr>
        <p:txBody>
          <a:bodyPr lIns="182880" tIns="182880">
            <a:normAutofit/>
          </a:bodyPr>
          <a:lstStyle/>
          <a:p>
            <a:pPr>
              <a:spcBef>
                <a:spcPts val="0"/>
              </a:spcBef>
              <a:spcAft>
                <a:spcPts val="2400"/>
              </a:spcAft>
            </a:pPr>
            <a:r>
              <a:rPr lang="en-US" sz="4000" b="1" dirty="0">
                <a:solidFill>
                  <a:srgbClr val="FF3399"/>
                </a:solidFill>
              </a:rPr>
              <a:t>We will look at the definitions and usage for these terms as well:</a:t>
            </a:r>
          </a:p>
          <a:p>
            <a:pPr marL="1371600" lvl="2" indent="-457200" algn="l">
              <a:buClr>
                <a:srgbClr val="006600"/>
              </a:buClr>
              <a:buFont typeface="Wingdings" panose="05000000000000000000" pitchFamily="2" charset="2"/>
              <a:buChar char="Ø"/>
            </a:pPr>
            <a:r>
              <a:rPr lang="en-US" sz="3200" b="1" dirty="0">
                <a:solidFill>
                  <a:schemeClr val="accent3">
                    <a:lumMod val="50000"/>
                  </a:schemeClr>
                </a:solidFill>
                <a:effectLst>
                  <a:outerShdw blurRad="38100" dist="38100" dir="2700000" algn="tl">
                    <a:srgbClr val="000000">
                      <a:alpha val="43137"/>
                    </a:srgbClr>
                  </a:outerShdw>
                </a:effectLst>
              </a:rPr>
              <a:t>Ordinances</a:t>
            </a:r>
          </a:p>
          <a:p>
            <a:pPr marL="1371600" lvl="2" indent="-457200" algn="l">
              <a:buClr>
                <a:srgbClr val="006600"/>
              </a:buClr>
              <a:buFont typeface="Wingdings" panose="05000000000000000000" pitchFamily="2" charset="2"/>
              <a:buChar char="Ø"/>
            </a:pPr>
            <a:r>
              <a:rPr lang="en-US" sz="3200" b="1" dirty="0">
                <a:solidFill>
                  <a:srgbClr val="0070C0"/>
                </a:solidFill>
                <a:effectLst>
                  <a:outerShdw blurRad="38100" dist="38100" dir="2700000" algn="tl">
                    <a:srgbClr val="000000">
                      <a:alpha val="43137"/>
                    </a:srgbClr>
                  </a:outerShdw>
                </a:effectLst>
              </a:rPr>
              <a:t>Oblations, Offerings, Sacrifices</a:t>
            </a:r>
          </a:p>
          <a:p>
            <a:pPr marL="1371600" lvl="2" indent="-457200" algn="l">
              <a:buClr>
                <a:srgbClr val="006600"/>
              </a:buClr>
              <a:buFont typeface="Wingdings" panose="05000000000000000000" pitchFamily="2" charset="2"/>
              <a:buChar char="Ø"/>
            </a:pPr>
            <a:r>
              <a:rPr lang="en-US" sz="3200" b="1" dirty="0">
                <a:solidFill>
                  <a:srgbClr val="663300"/>
                </a:solidFill>
                <a:effectLst>
                  <a:outerShdw blurRad="38100" dist="38100" dir="2700000" algn="tl">
                    <a:srgbClr val="000000">
                      <a:alpha val="43137"/>
                    </a:srgbClr>
                  </a:outerShdw>
                </a:effectLst>
              </a:rPr>
              <a:t>Ceremonial Law</a:t>
            </a:r>
          </a:p>
          <a:p>
            <a:pPr marL="1371600" lvl="2" indent="-457200" algn="l">
              <a:buClr>
                <a:srgbClr val="006600"/>
              </a:buClr>
              <a:buFont typeface="Wingdings" panose="05000000000000000000" pitchFamily="2" charset="2"/>
              <a:buChar char="Ø"/>
            </a:pPr>
            <a:r>
              <a:rPr lang="en-US" sz="3200" b="1" dirty="0">
                <a:solidFill>
                  <a:srgbClr val="FF3399"/>
                </a:solidFill>
                <a:effectLst>
                  <a:outerShdw blurRad="38100" dist="38100" dir="2700000" algn="tl">
                    <a:srgbClr val="000000">
                      <a:alpha val="43137"/>
                    </a:srgbClr>
                  </a:outerShdw>
                </a:effectLst>
              </a:rPr>
              <a:t>Mosaic Law</a:t>
            </a:r>
          </a:p>
          <a:p>
            <a:pPr marL="457200" indent="-457200" algn="l">
              <a:buFont typeface="Wingdings" panose="05000000000000000000" pitchFamily="2" charset="2"/>
              <a:buChar char="Ø"/>
            </a:pPr>
            <a:endParaRPr lang="en-US" dirty="0"/>
          </a:p>
          <a:p>
            <a:pPr marL="457200" indent="-457200" algn="l">
              <a:buFont typeface="Wingdings" panose="05000000000000000000" pitchFamily="2" charset="2"/>
              <a:buChar char="Ø"/>
            </a:pPr>
            <a:endParaRPr lang="en-US" dirty="0"/>
          </a:p>
          <a:p>
            <a:endParaRPr lang="en-US" dirty="0"/>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17</a:t>
            </a:fld>
            <a:endParaRPr lang="en-US" b="1" dirty="0">
              <a:solidFill>
                <a:schemeClr val="bg1"/>
              </a:solidFill>
            </a:endParaRPr>
          </a:p>
        </p:txBody>
      </p:sp>
      <p:pic>
        <p:nvPicPr>
          <p:cNvPr id="5" name="Picture 4" descr="Product Details">
            <a:hlinkClick r:id="rId3"/>
          </p:cNvPr>
          <p:cNvPicPr/>
          <p:nvPr/>
        </p:nvPicPr>
        <p:blipFill rotWithShape="1">
          <a:blip r:embed="rId4">
            <a:extLst>
              <a:ext uri="{28A0092B-C50C-407E-A947-70E740481C1C}">
                <a14:useLocalDpi xmlns:a14="http://schemas.microsoft.com/office/drawing/2010/main" val="0"/>
              </a:ext>
            </a:extLst>
          </a:blip>
          <a:srcRect l="10714" r="10119"/>
          <a:stretch/>
        </p:blipFill>
        <p:spPr bwMode="auto">
          <a:xfrm>
            <a:off x="228600" y="3048000"/>
            <a:ext cx="1447800" cy="1905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Picture 5" descr="the bible the holy book christianity">
            <a:hlinkClick r:id="rId5"/>
          </p:cNvPr>
          <p:cNvPicPr/>
          <p:nvPr/>
        </p:nvPicPr>
        <p:blipFill>
          <a:blip r:embed="rId6">
            <a:extLst>
              <a:ext uri="{28A0092B-C50C-407E-A947-70E740481C1C}">
                <a14:useLocalDpi xmlns:a14="http://schemas.microsoft.com/office/drawing/2010/main" val="0"/>
              </a:ext>
            </a:extLst>
          </a:blip>
          <a:srcRect/>
          <a:stretch>
            <a:fillRect/>
          </a:stretch>
        </p:blipFill>
        <p:spPr bwMode="auto">
          <a:xfrm>
            <a:off x="5715000" y="4572000"/>
            <a:ext cx="2524125" cy="1663428"/>
          </a:xfrm>
          <a:prstGeom prst="ellipse">
            <a:avLst/>
          </a:prstGeom>
          <a:ln w="63500" cap="rnd">
            <a:solidFill>
              <a:srgbClr val="0066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artDeco"/>
            <a:contourClr>
              <a:srgbClr val="333333"/>
            </a:contourClr>
          </a:sp3d>
        </p:spPr>
      </p:pic>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326194">
            <a:off x="7289724" y="374130"/>
            <a:ext cx="1042932" cy="1409701"/>
          </a:xfrm>
          <a:prstGeom prst="rect">
            <a:avLst/>
          </a:prstGeom>
          <a:noFill/>
          <a:ln w="19050">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94436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18</a:t>
            </a:fld>
            <a:endParaRPr lang="en-US" b="1" dirty="0">
              <a:solidFill>
                <a:schemeClr val="bg1"/>
              </a:solidFill>
            </a:endParaRPr>
          </a:p>
        </p:txBody>
      </p:sp>
      <p:sp>
        <p:nvSpPr>
          <p:cNvPr id="6" name="Flowchart: Predefined Process 5"/>
          <p:cNvSpPr/>
          <p:nvPr/>
        </p:nvSpPr>
        <p:spPr>
          <a:xfrm>
            <a:off x="533400" y="533400"/>
            <a:ext cx="8077200" cy="5867400"/>
          </a:xfrm>
          <a:prstGeom prst="flowChartPredefinedProcess">
            <a:avLst/>
          </a:prstGeom>
          <a:solidFill>
            <a:schemeClr val="accent3">
              <a:lumMod val="20000"/>
              <a:lumOff val="80000"/>
            </a:schemeClr>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6000" b="1" dirty="0">
                <a:ln>
                  <a:solidFill>
                    <a:schemeClr val="tx1">
                      <a:lumMod val="50000"/>
                    </a:schemeClr>
                  </a:solidFill>
                </a:ln>
                <a:solidFill>
                  <a:schemeClr val="accent3">
                    <a:lumMod val="40000"/>
                    <a:lumOff val="60000"/>
                  </a:schemeClr>
                </a:solidFill>
              </a:rPr>
              <a:t>First</a:t>
            </a:r>
            <a:r>
              <a:rPr lang="en-US" sz="6000" b="1" dirty="0">
                <a:ln>
                  <a:solidFill>
                    <a:schemeClr val="tx1">
                      <a:lumMod val="50000"/>
                    </a:schemeClr>
                  </a:solidFill>
                </a:ln>
                <a:solidFill>
                  <a:schemeClr val="accent3">
                    <a:lumMod val="40000"/>
                    <a:lumOff val="60000"/>
                  </a:schemeClr>
                </a:solidFill>
                <a:effectLst>
                  <a:outerShdw blurRad="38100" dist="38100" dir="2700000" algn="tl">
                    <a:srgbClr val="000000">
                      <a:alpha val="43137"/>
                    </a:srgbClr>
                  </a:outerShdw>
                </a:effectLst>
              </a:rPr>
              <a:t> </a:t>
            </a:r>
            <a:r>
              <a:rPr lang="en-US" sz="6000" b="1" dirty="0">
                <a:ln>
                  <a:solidFill>
                    <a:schemeClr val="tx1">
                      <a:lumMod val="50000"/>
                    </a:schemeClr>
                  </a:solidFill>
                </a:ln>
                <a:solidFill>
                  <a:schemeClr val="accent3">
                    <a:lumMod val="40000"/>
                    <a:lumOff val="60000"/>
                  </a:schemeClr>
                </a:solidFill>
              </a:rPr>
              <a:t>we will look at the definition for</a:t>
            </a:r>
          </a:p>
          <a:p>
            <a:pPr algn="ctr"/>
            <a:r>
              <a:rPr lang="en-US" sz="6600" b="1" dirty="0">
                <a:ln w="57150" cmpd="thickThin">
                  <a:solidFill>
                    <a:schemeClr val="accent3">
                      <a:lumMod val="50000"/>
                    </a:schemeClr>
                  </a:solidFill>
                  <a:prstDash val="sysDot"/>
                </a:ln>
                <a:solidFill>
                  <a:schemeClr val="accent3">
                    <a:lumMod val="60000"/>
                    <a:lumOff val="40000"/>
                  </a:schemeClr>
                </a:solidFill>
                <a:effectLst>
                  <a:outerShdw blurRad="38100" dist="38100" dir="2700000" algn="tl">
                    <a:srgbClr val="000000">
                      <a:alpha val="43137"/>
                    </a:srgbClr>
                  </a:outerShdw>
                </a:effectLst>
              </a:rPr>
              <a:t>“Ordinances”</a:t>
            </a:r>
          </a:p>
        </p:txBody>
      </p:sp>
    </p:spTree>
    <p:extLst>
      <p:ext uri="{BB962C8B-B14F-4D97-AF65-F5344CB8AC3E}">
        <p14:creationId xmlns:p14="http://schemas.microsoft.com/office/powerpoint/2010/main" val="78206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nodeType="clickEffect">
                                  <p:stCondLst>
                                    <p:cond delay="0"/>
                                  </p:stCondLst>
                                  <p:iterate type="lt">
                                    <p:tmPct val="10000"/>
                                  </p:iterate>
                                  <p:childTnLst>
                                    <p:set>
                                      <p:cBhvr>
                                        <p:cTn id="13" dur="1" fill="hold">
                                          <p:stCondLst>
                                            <p:cond delay="0"/>
                                          </p:stCondLst>
                                        </p:cTn>
                                        <p:tgtEl>
                                          <p:spTgt spid="6">
                                            <p:txEl>
                                              <p:pRg st="1" end="1"/>
                                            </p:txEl>
                                          </p:spTgt>
                                        </p:tgtEl>
                                        <p:attrNameLst>
                                          <p:attrName>style.visibility</p:attrName>
                                        </p:attrNameLst>
                                      </p:cBhvr>
                                      <p:to>
                                        <p:strVal val="visible"/>
                                      </p:to>
                                    </p:set>
                                    <p:anim by="(-#ppt_w*2)" calcmode="lin" valueType="num">
                                      <p:cBhvr rctx="PPT">
                                        <p:cTn id="14" dur="500" autoRev="1" fill="hold">
                                          <p:stCondLst>
                                            <p:cond delay="0"/>
                                          </p:stCondLst>
                                        </p:cTn>
                                        <p:tgtEl>
                                          <p:spTgt spid="6">
                                            <p:txEl>
                                              <p:pRg st="1" end="1"/>
                                            </p:txEl>
                                          </p:spTgt>
                                        </p:tgtEl>
                                        <p:attrNameLst>
                                          <p:attrName>ppt_w</p:attrName>
                                        </p:attrNameLst>
                                      </p:cBhvr>
                                    </p:anim>
                                    <p:anim by="(#ppt_w*0.50)" calcmode="lin" valueType="num">
                                      <p:cBhvr>
                                        <p:cTn id="15" dur="500" decel="50000" autoRev="1" fill="hold">
                                          <p:stCondLst>
                                            <p:cond delay="0"/>
                                          </p:stCondLst>
                                        </p:cTn>
                                        <p:tgtEl>
                                          <p:spTgt spid="6">
                                            <p:txEl>
                                              <p:pRg st="1" end="1"/>
                                            </p:txEl>
                                          </p:spTgt>
                                        </p:tgtEl>
                                        <p:attrNameLst>
                                          <p:attrName>ppt_x</p:attrName>
                                        </p:attrNameLst>
                                      </p:cBhvr>
                                    </p:anim>
                                    <p:anim from="(-#ppt_h/2)" to="(#ppt_y)" calcmode="lin" valueType="num">
                                      <p:cBhvr>
                                        <p:cTn id="16" dur="1000" fill="hold">
                                          <p:stCondLst>
                                            <p:cond delay="0"/>
                                          </p:stCondLst>
                                        </p:cTn>
                                        <p:tgtEl>
                                          <p:spTgt spid="6">
                                            <p:txEl>
                                              <p:pRg st="1" end="1"/>
                                            </p:txEl>
                                          </p:spTgt>
                                        </p:tgtEl>
                                        <p:attrNameLst>
                                          <p:attrName>ppt_y</p:attrName>
                                        </p:attrNameLst>
                                      </p:cBhvr>
                                    </p:anim>
                                    <p:animRot by="21600000">
                                      <p:cBhvr>
                                        <p:cTn id="17" dur="1000" fill="hold">
                                          <p:stCondLst>
                                            <p:cond delay="0"/>
                                          </p:stCondLst>
                                        </p:cTn>
                                        <p:tgtEl>
                                          <p:spTgt spid="6">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914400"/>
            <a:ext cx="8686800" cy="5791200"/>
          </a:xfrm>
          <a:solidFill>
            <a:schemeClr val="accent3">
              <a:lumMod val="40000"/>
              <a:lumOff val="60000"/>
            </a:schemeClr>
          </a:solidFill>
          <a:ln w="57150">
            <a:solidFill>
              <a:schemeClr val="accent3">
                <a:lumMod val="75000"/>
              </a:schemeClr>
            </a:solidFill>
          </a:ln>
          <a:scene3d>
            <a:camera prst="orthographicFront"/>
            <a:lightRig rig="threePt" dir="t"/>
          </a:scene3d>
          <a:sp3d>
            <a:bevelT w="139700" h="139700" prst="divot"/>
          </a:sp3d>
        </p:spPr>
        <p:txBody>
          <a:bodyPr lIns="182880" tIns="91440">
            <a:noAutofit/>
          </a:bodyPr>
          <a:lstStyle/>
          <a:p>
            <a:pPr algn="l">
              <a:lnSpc>
                <a:spcPct val="90000"/>
              </a:lnSpc>
            </a:pPr>
            <a:r>
              <a:rPr lang="en-US" b="1" dirty="0">
                <a:solidFill>
                  <a:srgbClr val="FF0000"/>
                </a:solidFill>
                <a:effectLst>
                  <a:outerShdw blurRad="38100" dist="38100" dir="2700000" algn="tl">
                    <a:srgbClr val="000000">
                      <a:alpha val="43137"/>
                    </a:srgbClr>
                  </a:outerShdw>
                </a:effectLst>
              </a:rPr>
              <a:t>OR'DINANCE, n.</a:t>
            </a:r>
            <a:r>
              <a:rPr lang="en-US" b="1" dirty="0">
                <a:solidFill>
                  <a:srgbClr val="009900"/>
                </a:solidFill>
              </a:rPr>
              <a:t>					          </a:t>
            </a:r>
            <a:r>
              <a:rPr lang="en-US" b="1" dirty="0">
                <a:solidFill>
                  <a:srgbClr val="FF0000"/>
                </a:solidFill>
              </a:rPr>
              <a:t>1. </a:t>
            </a:r>
            <a:r>
              <a:rPr lang="en-US" b="1" u="sng" dirty="0">
                <a:solidFill>
                  <a:srgbClr val="996633"/>
                </a:solidFill>
                <a:effectLst>
                  <a:outerShdw blurRad="38100" dist="38100" dir="2700000" algn="tl">
                    <a:srgbClr val="000000">
                      <a:alpha val="43137"/>
                    </a:srgbClr>
                  </a:outerShdw>
                </a:effectLst>
              </a:rPr>
              <a:t>A rule established by authority</a:t>
            </a:r>
            <a:r>
              <a:rPr lang="en-US" b="1" dirty="0">
                <a:solidFill>
                  <a:srgbClr val="996633"/>
                </a:solidFill>
                <a:effectLst>
                  <a:outerShdw blurRad="38100" dist="38100" dir="2700000" algn="tl">
                    <a:srgbClr val="000000">
                      <a:alpha val="43137"/>
                    </a:srgbClr>
                  </a:outerShdw>
                </a:effectLst>
              </a:rPr>
              <a:t>;</a:t>
            </a:r>
            <a:r>
              <a:rPr lang="en-US" b="1" dirty="0">
                <a:solidFill>
                  <a:srgbClr val="996633"/>
                </a:solidFill>
              </a:rPr>
              <a:t> </a:t>
            </a:r>
            <a:r>
              <a:rPr lang="en-US" dirty="0">
                <a:solidFill>
                  <a:schemeClr val="bg1"/>
                </a:solidFill>
              </a:rPr>
              <a:t>a permanent rule of action. An ordinance may be </a:t>
            </a:r>
            <a:r>
              <a:rPr lang="en-US" b="1" u="sng" dirty="0">
                <a:solidFill>
                  <a:srgbClr val="996633"/>
                </a:solidFill>
                <a:effectLst>
                  <a:outerShdw blurRad="38100" dist="38100" dir="2700000" algn="tl">
                    <a:srgbClr val="000000">
                      <a:alpha val="43137"/>
                    </a:srgbClr>
                  </a:outerShdw>
                </a:effectLst>
              </a:rPr>
              <a:t>a law or statute of sovereign power</a:t>
            </a:r>
            <a:r>
              <a:rPr lang="en-US" b="1" dirty="0">
                <a:solidFill>
                  <a:srgbClr val="996633"/>
                </a:solidFill>
                <a:effectLst>
                  <a:outerShdw blurRad="38100" dist="38100" dir="2700000" algn="tl">
                    <a:srgbClr val="000000">
                      <a:alpha val="43137"/>
                    </a:srgbClr>
                  </a:outerShdw>
                </a:effectLst>
              </a:rPr>
              <a:t>.</a:t>
            </a:r>
            <a:r>
              <a:rPr lang="en-US" b="1" dirty="0">
                <a:solidFill>
                  <a:srgbClr val="996633"/>
                </a:solidFill>
              </a:rPr>
              <a:t> </a:t>
            </a:r>
            <a:r>
              <a:rPr lang="en-US" dirty="0">
                <a:solidFill>
                  <a:schemeClr val="bg1"/>
                </a:solidFill>
              </a:rPr>
              <a:t>In this sense it is often used in the Scriptures. </a:t>
            </a:r>
            <a:r>
              <a:rPr lang="en-US" dirty="0" err="1">
                <a:solidFill>
                  <a:schemeClr val="bg1"/>
                </a:solidFill>
              </a:rPr>
              <a:t>Exo</a:t>
            </a:r>
            <a:r>
              <a:rPr lang="en-US" dirty="0">
                <a:solidFill>
                  <a:schemeClr val="bg1"/>
                </a:solidFill>
              </a:rPr>
              <a:t> 15. </a:t>
            </a:r>
            <a:r>
              <a:rPr lang="en-US" dirty="0" err="1">
                <a:solidFill>
                  <a:schemeClr val="bg1"/>
                </a:solidFill>
              </a:rPr>
              <a:t>Num</a:t>
            </a:r>
            <a:r>
              <a:rPr lang="en-US" dirty="0">
                <a:solidFill>
                  <a:schemeClr val="bg1"/>
                </a:solidFill>
              </a:rPr>
              <a:t> 10. Ezra 3. </a:t>
            </a:r>
            <a:r>
              <a:rPr lang="en-US" b="1" u="sng" dirty="0">
                <a:solidFill>
                  <a:srgbClr val="996633"/>
                </a:solidFill>
                <a:effectLst>
                  <a:outerShdw blurRad="38100" dist="38100" dir="2700000" algn="tl">
                    <a:srgbClr val="000000">
                      <a:alpha val="43137"/>
                    </a:srgbClr>
                  </a:outerShdw>
                </a:effectLst>
              </a:rPr>
              <a:t>It may also signify a decree, edict or rescript</a:t>
            </a:r>
            <a:r>
              <a:rPr lang="en-US" b="1" dirty="0">
                <a:solidFill>
                  <a:srgbClr val="996633"/>
                </a:solidFill>
                <a:effectLst>
                  <a:outerShdw blurRad="38100" dist="38100" dir="2700000" algn="tl">
                    <a:srgbClr val="000000">
                      <a:alpha val="43137"/>
                    </a:srgbClr>
                  </a:outerShdw>
                </a:effectLst>
              </a:rPr>
              <a:t>,</a:t>
            </a:r>
            <a:r>
              <a:rPr lang="en-US" b="1" dirty="0">
                <a:solidFill>
                  <a:srgbClr val="996633"/>
                </a:solidFill>
              </a:rPr>
              <a:t> </a:t>
            </a:r>
            <a:r>
              <a:rPr lang="en-US" dirty="0">
                <a:solidFill>
                  <a:schemeClr val="bg1"/>
                </a:solidFill>
              </a:rPr>
              <a:t>and the word has sometimes been applied to the statutes of Parliament, but these are usually called acts or laws. In the United States, it is never applied to the acts of Congress, or of a state legislature.</a:t>
            </a:r>
          </a:p>
          <a:p>
            <a:pPr algn="l">
              <a:lnSpc>
                <a:spcPct val="90000"/>
              </a:lnSpc>
            </a:pPr>
            <a:r>
              <a:rPr lang="en-US" b="1" dirty="0">
                <a:solidFill>
                  <a:srgbClr val="FF0000"/>
                </a:solidFill>
              </a:rPr>
              <a:t>2. </a:t>
            </a:r>
            <a:r>
              <a:rPr lang="en-US" b="1" u="sng" dirty="0">
                <a:solidFill>
                  <a:srgbClr val="996633"/>
                </a:solidFill>
                <a:effectLst>
                  <a:outerShdw blurRad="38100" dist="38100" dir="2700000" algn="tl">
                    <a:srgbClr val="000000">
                      <a:alpha val="43137"/>
                    </a:srgbClr>
                  </a:outerShdw>
                </a:effectLst>
              </a:rPr>
              <a:t>Observance commanded</a:t>
            </a:r>
            <a:r>
              <a:rPr lang="en-US" b="1" dirty="0">
                <a:solidFill>
                  <a:srgbClr val="996633"/>
                </a:solidFill>
                <a:effectLst>
                  <a:outerShdw blurRad="38100" dist="38100" dir="2700000" algn="tl">
                    <a:srgbClr val="000000">
                      <a:alpha val="43137"/>
                    </a:srgbClr>
                  </a:outerShdw>
                </a:effectLst>
              </a:rPr>
              <a:t>.</a:t>
            </a:r>
            <a:r>
              <a:rPr lang="en-US" b="1" dirty="0">
                <a:solidFill>
                  <a:srgbClr val="996633"/>
                </a:solidFill>
              </a:rPr>
              <a:t>		</a:t>
            </a:r>
            <a:r>
              <a:rPr lang="en-US" b="1" dirty="0">
                <a:solidFill>
                  <a:srgbClr val="FF0000"/>
                </a:solidFill>
              </a:rPr>
              <a:t>3. </a:t>
            </a:r>
            <a:r>
              <a:rPr lang="en-US" b="1" dirty="0">
                <a:solidFill>
                  <a:schemeClr val="bg1"/>
                </a:solidFill>
              </a:rPr>
              <a:t>Appointment.</a:t>
            </a:r>
          </a:p>
          <a:p>
            <a:pPr algn="l">
              <a:lnSpc>
                <a:spcPct val="90000"/>
              </a:lnSpc>
            </a:pPr>
            <a:r>
              <a:rPr lang="en-US" b="1" dirty="0">
                <a:solidFill>
                  <a:srgbClr val="FF0000"/>
                </a:solidFill>
              </a:rPr>
              <a:t>4. </a:t>
            </a:r>
            <a:r>
              <a:rPr lang="en-US" b="1" u="sng" dirty="0">
                <a:solidFill>
                  <a:srgbClr val="996633"/>
                </a:solidFill>
                <a:effectLst>
                  <a:outerShdw blurRad="38100" dist="38100" dir="2700000" algn="tl">
                    <a:srgbClr val="000000">
                      <a:alpha val="43137"/>
                    </a:srgbClr>
                  </a:outerShdw>
                </a:effectLst>
              </a:rPr>
              <a:t>Established rite or ceremony</a:t>
            </a:r>
            <a:r>
              <a:rPr lang="en-US" b="1" dirty="0">
                <a:solidFill>
                  <a:srgbClr val="996633"/>
                </a:solidFill>
                <a:effectLst>
                  <a:outerShdw blurRad="38100" dist="38100" dir="2700000" algn="tl">
                    <a:srgbClr val="000000">
                      <a:alpha val="43137"/>
                    </a:srgbClr>
                  </a:outerShdw>
                </a:effectLst>
              </a:rPr>
              <a:t>. </a:t>
            </a:r>
            <a:r>
              <a:rPr lang="en-US" b="1" dirty="0" err="1">
                <a:solidFill>
                  <a:srgbClr val="996633"/>
                </a:solidFill>
                <a:effectLst>
                  <a:outerShdw blurRad="38100" dist="38100" dir="2700000" algn="tl">
                    <a:srgbClr val="000000">
                      <a:alpha val="43137"/>
                    </a:srgbClr>
                  </a:outerShdw>
                </a:effectLst>
              </a:rPr>
              <a:t>Heb</a:t>
            </a:r>
            <a:r>
              <a:rPr lang="en-US" b="1" dirty="0">
                <a:solidFill>
                  <a:srgbClr val="996633"/>
                </a:solidFill>
                <a:effectLst>
                  <a:outerShdw blurRad="38100" dist="38100" dir="2700000" algn="tl">
                    <a:srgbClr val="000000">
                      <a:alpha val="43137"/>
                    </a:srgbClr>
                  </a:outerShdw>
                </a:effectLst>
              </a:rPr>
              <a:t> 9. </a:t>
            </a:r>
            <a:r>
              <a:rPr lang="en-US" b="1" u="sng" dirty="0">
                <a:solidFill>
                  <a:srgbClr val="996633"/>
                </a:solidFill>
                <a:effectLst>
                  <a:outerShdw blurRad="38100" dist="38100" dir="2700000" algn="tl">
                    <a:srgbClr val="000000">
                      <a:alpha val="43137"/>
                    </a:srgbClr>
                  </a:outerShdw>
                </a:effectLst>
              </a:rPr>
              <a:t>In this sense, baptism and the Lord's supper are denominated ordinances</a:t>
            </a:r>
            <a:r>
              <a:rPr lang="en-US" b="1" dirty="0">
                <a:solidFill>
                  <a:srgbClr val="996633"/>
                </a:solidFill>
                <a:effectLst>
                  <a:outerShdw blurRad="38100" dist="38100" dir="2700000" algn="tl">
                    <a:srgbClr val="000000">
                      <a:alpha val="43137"/>
                    </a:srgbClr>
                  </a:outerShdw>
                </a:effectLst>
              </a:rPr>
              <a:t>.</a:t>
            </a:r>
          </a:p>
        </p:txBody>
      </p:sp>
      <p:sp>
        <p:nvSpPr>
          <p:cNvPr id="4" name="Slide Number Placeholder 3"/>
          <p:cNvSpPr>
            <a:spLocks noGrp="1"/>
          </p:cNvSpPr>
          <p:nvPr>
            <p:ph type="sldNum" sz="quarter" idx="12"/>
          </p:nvPr>
        </p:nvSpPr>
        <p:spPr>
          <a:xfrm>
            <a:off x="8001000" y="6264275"/>
            <a:ext cx="762000" cy="365125"/>
          </a:xfrm>
        </p:spPr>
        <p:txBody>
          <a:bodyPr/>
          <a:lstStyle/>
          <a:p>
            <a:fld id="{9A7ECC3E-4170-412F-8B33-8063B7BB8A4D}" type="slidenum">
              <a:rPr lang="en-US" b="1" smtClean="0">
                <a:solidFill>
                  <a:schemeClr val="bg1"/>
                </a:solidFill>
              </a:rPr>
              <a:t>19</a:t>
            </a:fld>
            <a:endParaRPr lang="en-US" b="1" dirty="0">
              <a:solidFill>
                <a:schemeClr val="bg1"/>
              </a:solidFill>
            </a:endParaRPr>
          </a:p>
        </p:txBody>
      </p:sp>
      <p:sp>
        <p:nvSpPr>
          <p:cNvPr id="2" name="Title 1"/>
          <p:cNvSpPr>
            <a:spLocks noGrp="1"/>
          </p:cNvSpPr>
          <p:nvPr>
            <p:ph type="ctrTitle"/>
          </p:nvPr>
        </p:nvSpPr>
        <p:spPr>
          <a:xfrm>
            <a:off x="838200" y="0"/>
            <a:ext cx="4648200" cy="914400"/>
          </a:xfrm>
          <a:solidFill>
            <a:schemeClr val="accent3">
              <a:lumMod val="75000"/>
            </a:schemeClr>
          </a:solidFill>
          <a:ln w="38100">
            <a:solidFill>
              <a:schemeClr val="accent3">
                <a:lumMod val="20000"/>
                <a:lumOff val="80000"/>
              </a:schemeClr>
            </a:solidFill>
          </a:ln>
          <a:scene3d>
            <a:camera prst="orthographicFront"/>
            <a:lightRig rig="soft" dir="t">
              <a:rot lat="0" lon="0" rev="17220000"/>
            </a:lightRig>
          </a:scene3d>
          <a:sp3d>
            <a:bevelT w="152400" h="50800" prst="softRound"/>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20000"/>
                    <a:lumOff val="80000"/>
                  </a:schemeClr>
                </a:solidFill>
              </a:rPr>
              <a:t>Ordinances</a:t>
            </a:r>
          </a:p>
        </p:txBody>
      </p:sp>
      <p:sp>
        <p:nvSpPr>
          <p:cNvPr id="5" name="TextBox 4"/>
          <p:cNvSpPr txBox="1"/>
          <p:nvPr/>
        </p:nvSpPr>
        <p:spPr>
          <a:xfrm>
            <a:off x="6324600" y="83403"/>
            <a:ext cx="2057400" cy="757130"/>
          </a:xfrm>
          <a:prstGeom prst="rect">
            <a:avLst/>
          </a:prstGeom>
          <a:noFill/>
        </p:spPr>
        <p:txBody>
          <a:bodyPr wrap="square" rtlCol="0">
            <a:spAutoFit/>
          </a:bodyPr>
          <a:lstStyle/>
          <a:p>
            <a:pPr algn="ctr">
              <a:lnSpc>
                <a:spcPct val="90000"/>
              </a:lnSpc>
            </a:pPr>
            <a:r>
              <a:rPr lang="en-US" sz="2400" b="1" dirty="0">
                <a:solidFill>
                  <a:srgbClr val="CC00CC"/>
                </a:solidFill>
                <a:effectLst>
                  <a:outerShdw blurRad="38100" dist="38100" dir="2700000" algn="tl">
                    <a:srgbClr val="000000">
                      <a:alpha val="43137"/>
                    </a:srgbClr>
                  </a:outerShdw>
                </a:effectLst>
              </a:rPr>
              <a:t>Webster’s Dictionary</a:t>
            </a:r>
          </a:p>
        </p:txBody>
      </p:sp>
    </p:spTree>
    <p:extLst>
      <p:ext uri="{BB962C8B-B14F-4D97-AF65-F5344CB8AC3E}">
        <p14:creationId xmlns:p14="http://schemas.microsoft.com/office/powerpoint/2010/main" val="2549167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32" presetClass="emph" presetSubtype="0" fill="hold" grpId="1" nodeType="afterEffect">
                                  <p:stCondLst>
                                    <p:cond delay="0"/>
                                  </p:stCondLst>
                                  <p:childTnLst>
                                    <p:animRot by="120000">
                                      <p:cBhvr>
                                        <p:cTn id="10" dur="100" fill="hold">
                                          <p:stCondLst>
                                            <p:cond delay="0"/>
                                          </p:stCondLst>
                                        </p:cTn>
                                        <p:tgtEl>
                                          <p:spTgt spid="2"/>
                                        </p:tgtEl>
                                        <p:attrNameLst>
                                          <p:attrName>r</p:attrName>
                                        </p:attrNameLst>
                                      </p:cBhvr>
                                    </p:animRot>
                                    <p:animRot by="-240000">
                                      <p:cBhvr>
                                        <p:cTn id="11" dur="200" fill="hold">
                                          <p:stCondLst>
                                            <p:cond delay="200"/>
                                          </p:stCondLst>
                                        </p:cTn>
                                        <p:tgtEl>
                                          <p:spTgt spid="2"/>
                                        </p:tgtEl>
                                        <p:attrNameLst>
                                          <p:attrName>r</p:attrName>
                                        </p:attrNameLst>
                                      </p:cBhvr>
                                    </p:animRot>
                                    <p:animRot by="240000">
                                      <p:cBhvr>
                                        <p:cTn id="12" dur="200" fill="hold">
                                          <p:stCondLst>
                                            <p:cond delay="400"/>
                                          </p:stCondLst>
                                        </p:cTn>
                                        <p:tgtEl>
                                          <p:spTgt spid="2"/>
                                        </p:tgtEl>
                                        <p:attrNameLst>
                                          <p:attrName>r</p:attrName>
                                        </p:attrNameLst>
                                      </p:cBhvr>
                                    </p:animRot>
                                    <p:animRot by="-240000">
                                      <p:cBhvr>
                                        <p:cTn id="13" dur="200" fill="hold">
                                          <p:stCondLst>
                                            <p:cond delay="600"/>
                                          </p:stCondLst>
                                        </p:cTn>
                                        <p:tgtEl>
                                          <p:spTgt spid="2"/>
                                        </p:tgtEl>
                                        <p:attrNameLst>
                                          <p:attrName>r</p:attrName>
                                        </p:attrNameLst>
                                      </p:cBhvr>
                                    </p:animRot>
                                    <p:animRot by="120000">
                                      <p:cBhvr>
                                        <p:cTn id="14" dur="200" fill="hold">
                                          <p:stCondLst>
                                            <p:cond delay="800"/>
                                          </p:stCondLst>
                                        </p:cTn>
                                        <p:tgtEl>
                                          <p:spTgt spid="2"/>
                                        </p:tgtEl>
                                        <p:attrNameLst>
                                          <p:attrName>r</p:attrName>
                                        </p:attrNameLst>
                                      </p:cBhvr>
                                    </p:animRo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barn(inVertical)">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barn(inVertical)">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4724400" cy="914400"/>
          </a:xfrm>
          <a:solidFill>
            <a:schemeClr val="accent3">
              <a:lumMod val="75000"/>
            </a:schemeClr>
          </a:solidFill>
          <a:ln w="57150">
            <a:solidFill>
              <a:schemeClr val="accent3">
                <a:lumMod val="20000"/>
                <a:lumOff val="80000"/>
              </a:schemeClr>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20000"/>
                    <a:lumOff val="80000"/>
                  </a:schemeClr>
                </a:solidFill>
              </a:rPr>
              <a:t>Ordinances</a:t>
            </a:r>
          </a:p>
        </p:txBody>
      </p:sp>
      <p:sp>
        <p:nvSpPr>
          <p:cNvPr id="7" name="Subtitle 2"/>
          <p:cNvSpPr>
            <a:spLocks noGrp="1"/>
          </p:cNvSpPr>
          <p:nvPr>
            <p:ph type="subTitle" idx="1"/>
          </p:nvPr>
        </p:nvSpPr>
        <p:spPr>
          <a:xfrm>
            <a:off x="0" y="990600"/>
            <a:ext cx="9144000" cy="5867400"/>
          </a:xfrm>
          <a:solidFill>
            <a:schemeClr val="accent3">
              <a:lumMod val="40000"/>
              <a:lumOff val="60000"/>
            </a:schemeClr>
          </a:solidFill>
          <a:ln w="57150">
            <a:solidFill>
              <a:schemeClr val="accent3">
                <a:lumMod val="75000"/>
              </a:schemeClr>
            </a:solidFill>
          </a:ln>
          <a:scene3d>
            <a:camera prst="orthographicFront"/>
            <a:lightRig rig="threePt" dir="t"/>
          </a:scene3d>
          <a:sp3d>
            <a:bevelT w="139700" h="139700" prst="divot"/>
          </a:sp3d>
        </p:spPr>
        <p:txBody>
          <a:bodyPr lIns="274320" tIns="182880">
            <a:normAutofit/>
          </a:bodyPr>
          <a:lstStyle/>
          <a:p>
            <a:pPr algn="l">
              <a:lnSpc>
                <a:spcPct val="90000"/>
              </a:lnSpc>
              <a:spcBef>
                <a:spcPts val="0"/>
              </a:spcBef>
              <a:spcAft>
                <a:spcPts val="2400"/>
              </a:spcAft>
            </a:pPr>
            <a:r>
              <a:rPr lang="en-US" sz="2600" dirty="0">
                <a:solidFill>
                  <a:schemeClr val="bg1"/>
                </a:solidFill>
              </a:rPr>
              <a:t>There are several Hebrew terms for the word “Ordinances.”</a:t>
            </a:r>
          </a:p>
          <a:p>
            <a:pPr algn="l">
              <a:lnSpc>
                <a:spcPct val="90000"/>
              </a:lnSpc>
              <a:spcBef>
                <a:spcPts val="0"/>
              </a:spcBef>
            </a:pPr>
            <a:r>
              <a:rPr lang="en-US" sz="2400" b="1" dirty="0">
                <a:solidFill>
                  <a:schemeClr val="bg1"/>
                </a:solidFill>
              </a:rPr>
              <a:t>H2706		</a:t>
            </a:r>
            <a:r>
              <a:rPr lang="he-IL" sz="2400" dirty="0">
                <a:solidFill>
                  <a:schemeClr val="bg1"/>
                </a:solidFill>
              </a:rPr>
              <a:t> חֹק</a:t>
            </a:r>
            <a:r>
              <a:rPr lang="en-US" sz="2400" dirty="0">
                <a:solidFill>
                  <a:schemeClr val="bg1"/>
                </a:solidFill>
              </a:rPr>
              <a:t>	</a:t>
            </a:r>
            <a:r>
              <a:rPr lang="en-US" sz="2400" dirty="0" err="1">
                <a:solidFill>
                  <a:schemeClr val="bg1"/>
                </a:solidFill>
              </a:rPr>
              <a:t>chôq</a:t>
            </a:r>
            <a:r>
              <a:rPr lang="en-US" sz="2400" dirty="0">
                <a:solidFill>
                  <a:schemeClr val="bg1"/>
                </a:solidFill>
              </a:rPr>
              <a:t>		</a:t>
            </a:r>
            <a:r>
              <a:rPr lang="en-US" sz="2400" i="1" dirty="0" err="1">
                <a:solidFill>
                  <a:schemeClr val="bg1"/>
                </a:solidFill>
              </a:rPr>
              <a:t>khoke</a:t>
            </a:r>
            <a:endParaRPr lang="en-US" sz="2400" dirty="0">
              <a:solidFill>
                <a:schemeClr val="bg1"/>
              </a:solidFill>
            </a:endParaRPr>
          </a:p>
          <a:p>
            <a:pPr algn="l">
              <a:lnSpc>
                <a:spcPct val="90000"/>
              </a:lnSpc>
              <a:spcBef>
                <a:spcPts val="0"/>
              </a:spcBef>
              <a:spcAft>
                <a:spcPts val="2400"/>
              </a:spcAft>
            </a:pPr>
            <a:r>
              <a:rPr lang="en-US" sz="2400" dirty="0">
                <a:solidFill>
                  <a:schemeClr val="bg1"/>
                </a:solidFill>
              </a:rPr>
              <a:t>From H2710; an </a:t>
            </a:r>
            <a:r>
              <a:rPr lang="en-US" sz="2400" b="1" i="1" u="sng" dirty="0">
                <a:solidFill>
                  <a:schemeClr val="bg1"/>
                </a:solidFill>
              </a:rPr>
              <a:t>enactment</a:t>
            </a:r>
            <a:r>
              <a:rPr lang="en-US" sz="2400" dirty="0">
                <a:solidFill>
                  <a:schemeClr val="bg1"/>
                </a:solidFill>
              </a:rPr>
              <a:t>; hence an </a:t>
            </a:r>
            <a:r>
              <a:rPr lang="en-US" sz="2400" b="1" i="1" u="sng" dirty="0">
                <a:solidFill>
                  <a:schemeClr val="bg1"/>
                </a:solidFill>
              </a:rPr>
              <a:t>appointment</a:t>
            </a:r>
            <a:r>
              <a:rPr lang="en-US" sz="2400" dirty="0">
                <a:solidFill>
                  <a:schemeClr val="bg1"/>
                </a:solidFill>
              </a:rPr>
              <a:t> (of time, space, quantity, labor or usage): - appointed, </a:t>
            </a:r>
            <a:r>
              <a:rPr lang="en-US" sz="2400" b="1" u="sng" dirty="0">
                <a:solidFill>
                  <a:schemeClr val="bg1"/>
                </a:solidFill>
              </a:rPr>
              <a:t>bound</a:t>
            </a:r>
            <a:r>
              <a:rPr lang="en-US" sz="2400" b="1" dirty="0">
                <a:solidFill>
                  <a:schemeClr val="bg1"/>
                </a:solidFill>
              </a:rPr>
              <a:t>, </a:t>
            </a:r>
            <a:r>
              <a:rPr lang="en-US" sz="2400" b="1" u="sng" dirty="0">
                <a:solidFill>
                  <a:schemeClr val="bg1"/>
                </a:solidFill>
              </a:rPr>
              <a:t>commandment</a:t>
            </a:r>
            <a:r>
              <a:rPr lang="en-US" sz="2400" dirty="0">
                <a:solidFill>
                  <a:schemeClr val="bg1"/>
                </a:solidFill>
              </a:rPr>
              <a:t>, </a:t>
            </a:r>
            <a:r>
              <a:rPr lang="en-US" sz="2400" b="1" u="sng" dirty="0">
                <a:solidFill>
                  <a:schemeClr val="bg1"/>
                </a:solidFill>
              </a:rPr>
              <a:t>convenient</a:t>
            </a:r>
            <a:r>
              <a:rPr lang="en-US" sz="2400" dirty="0">
                <a:solidFill>
                  <a:schemeClr val="bg1"/>
                </a:solidFill>
              </a:rPr>
              <a:t>, </a:t>
            </a:r>
            <a:r>
              <a:rPr lang="en-US" sz="2400" b="1" u="sng" dirty="0">
                <a:solidFill>
                  <a:schemeClr val="bg1"/>
                </a:solidFill>
              </a:rPr>
              <a:t>custom</a:t>
            </a:r>
            <a:r>
              <a:rPr lang="en-US" sz="2400" dirty="0">
                <a:solidFill>
                  <a:schemeClr val="bg1"/>
                </a:solidFill>
              </a:rPr>
              <a:t>, </a:t>
            </a:r>
            <a:r>
              <a:rPr lang="en-US" sz="2400" b="1" u="sng" dirty="0">
                <a:solidFill>
                  <a:schemeClr val="bg1"/>
                </a:solidFill>
              </a:rPr>
              <a:t>decree</a:t>
            </a:r>
            <a:r>
              <a:rPr lang="en-US" sz="2400" dirty="0">
                <a:solidFill>
                  <a:schemeClr val="bg1"/>
                </a:solidFill>
              </a:rPr>
              <a:t> (-d), due, </a:t>
            </a:r>
            <a:r>
              <a:rPr lang="en-US" sz="2400" b="1" u="sng" dirty="0">
                <a:solidFill>
                  <a:schemeClr val="bg1"/>
                </a:solidFill>
              </a:rPr>
              <a:t>law</a:t>
            </a:r>
            <a:r>
              <a:rPr lang="en-US" sz="2400" b="1" dirty="0">
                <a:solidFill>
                  <a:schemeClr val="bg1"/>
                </a:solidFill>
              </a:rPr>
              <a:t>,</a:t>
            </a:r>
            <a:r>
              <a:rPr lang="en-US" sz="2400" dirty="0">
                <a:solidFill>
                  <a:schemeClr val="bg1"/>
                </a:solidFill>
              </a:rPr>
              <a:t> measure, X necessary, </a:t>
            </a:r>
            <a:r>
              <a:rPr lang="en-US" sz="2400" b="1" u="sng" dirty="0">
                <a:solidFill>
                  <a:schemeClr val="bg1"/>
                </a:solidFill>
              </a:rPr>
              <a:t>ordinance</a:t>
            </a:r>
            <a:r>
              <a:rPr lang="en-US" sz="2400" dirty="0">
                <a:solidFill>
                  <a:schemeClr val="bg1"/>
                </a:solidFill>
              </a:rPr>
              <a:t> (-nary), portion, </a:t>
            </a:r>
            <a:r>
              <a:rPr lang="en-US" sz="2400" b="1" u="sng" dirty="0">
                <a:solidFill>
                  <a:schemeClr val="bg1"/>
                </a:solidFill>
              </a:rPr>
              <a:t>set time</a:t>
            </a:r>
            <a:r>
              <a:rPr lang="en-US" sz="2400" b="1" dirty="0">
                <a:solidFill>
                  <a:schemeClr val="bg1"/>
                </a:solidFill>
              </a:rPr>
              <a:t>, </a:t>
            </a:r>
            <a:r>
              <a:rPr lang="en-US" sz="2400" b="1" u="sng" dirty="0">
                <a:solidFill>
                  <a:schemeClr val="bg1"/>
                </a:solidFill>
              </a:rPr>
              <a:t>statute</a:t>
            </a:r>
            <a:r>
              <a:rPr lang="en-US" sz="2400" dirty="0">
                <a:solidFill>
                  <a:schemeClr val="bg1"/>
                </a:solidFill>
              </a:rPr>
              <a:t>, </a:t>
            </a:r>
            <a:r>
              <a:rPr lang="en-US" sz="2400" b="1" u="sng" dirty="0">
                <a:solidFill>
                  <a:schemeClr val="bg1"/>
                </a:solidFill>
              </a:rPr>
              <a:t>task</a:t>
            </a:r>
            <a:r>
              <a:rPr lang="en-US" sz="2400" b="1" dirty="0">
                <a:solidFill>
                  <a:schemeClr val="bg1"/>
                </a:solidFill>
              </a:rPr>
              <a:t>.</a:t>
            </a:r>
          </a:p>
          <a:p>
            <a:pPr algn="l">
              <a:lnSpc>
                <a:spcPct val="90000"/>
              </a:lnSpc>
              <a:spcBef>
                <a:spcPts val="0"/>
              </a:spcBef>
            </a:pPr>
            <a:r>
              <a:rPr lang="en-US" sz="2400" b="1" dirty="0">
                <a:solidFill>
                  <a:schemeClr val="bg1"/>
                </a:solidFill>
              </a:rPr>
              <a:t>H2708</a:t>
            </a:r>
            <a:r>
              <a:rPr lang="he-IL" sz="2400" dirty="0">
                <a:solidFill>
                  <a:schemeClr val="bg1"/>
                </a:solidFill>
              </a:rPr>
              <a:t> </a:t>
            </a:r>
            <a:r>
              <a:rPr lang="en-US" sz="2400" dirty="0">
                <a:solidFill>
                  <a:schemeClr val="bg1"/>
                </a:solidFill>
              </a:rPr>
              <a:t>	</a:t>
            </a:r>
            <a:r>
              <a:rPr lang="he-IL" sz="2400" dirty="0">
                <a:solidFill>
                  <a:schemeClr val="bg1"/>
                </a:solidFill>
              </a:rPr>
              <a:t> חֻקָּה </a:t>
            </a:r>
            <a:r>
              <a:rPr lang="en-US" sz="2400" dirty="0">
                <a:solidFill>
                  <a:schemeClr val="bg1"/>
                </a:solidFill>
              </a:rPr>
              <a:t>	</a:t>
            </a:r>
            <a:r>
              <a:rPr lang="en-US" sz="2400" dirty="0" err="1">
                <a:solidFill>
                  <a:schemeClr val="bg1"/>
                </a:solidFill>
              </a:rPr>
              <a:t>chûqqâh</a:t>
            </a:r>
            <a:r>
              <a:rPr lang="en-US" sz="2400" dirty="0">
                <a:solidFill>
                  <a:schemeClr val="bg1"/>
                </a:solidFill>
              </a:rPr>
              <a:t>	</a:t>
            </a:r>
            <a:r>
              <a:rPr lang="en-US" sz="2400" i="1" dirty="0" err="1">
                <a:solidFill>
                  <a:schemeClr val="bg1"/>
                </a:solidFill>
              </a:rPr>
              <a:t>khook-kaw</a:t>
            </a:r>
            <a:r>
              <a:rPr lang="en-US" sz="2400" i="1" dirty="0">
                <a:solidFill>
                  <a:schemeClr val="bg1"/>
                </a:solidFill>
              </a:rPr>
              <a:t>'</a:t>
            </a:r>
            <a:endParaRPr lang="en-US" sz="2400" dirty="0">
              <a:solidFill>
                <a:schemeClr val="bg1"/>
              </a:solidFill>
            </a:endParaRPr>
          </a:p>
          <a:p>
            <a:pPr algn="l">
              <a:lnSpc>
                <a:spcPct val="90000"/>
              </a:lnSpc>
              <a:spcBef>
                <a:spcPts val="0"/>
              </a:spcBef>
              <a:spcAft>
                <a:spcPts val="2400"/>
              </a:spcAft>
            </a:pPr>
            <a:r>
              <a:rPr lang="en-US" sz="2400" dirty="0">
                <a:solidFill>
                  <a:schemeClr val="bg1"/>
                </a:solidFill>
              </a:rPr>
              <a:t>Feminine of H2706, and meaning substantially the same: - </a:t>
            </a:r>
            <a:r>
              <a:rPr lang="en-US" sz="2400" b="1" u="sng" dirty="0">
                <a:solidFill>
                  <a:schemeClr val="bg1"/>
                </a:solidFill>
              </a:rPr>
              <a:t>appointed</a:t>
            </a:r>
            <a:r>
              <a:rPr lang="en-US" sz="2400" dirty="0">
                <a:solidFill>
                  <a:schemeClr val="bg1"/>
                </a:solidFill>
              </a:rPr>
              <a:t>, </a:t>
            </a:r>
            <a:r>
              <a:rPr lang="en-US" sz="2400" b="1" u="sng" dirty="0">
                <a:solidFill>
                  <a:schemeClr val="bg1"/>
                </a:solidFill>
              </a:rPr>
              <a:t>custom</a:t>
            </a:r>
            <a:r>
              <a:rPr lang="en-US" sz="2400" b="1" dirty="0">
                <a:solidFill>
                  <a:schemeClr val="bg1"/>
                </a:solidFill>
              </a:rPr>
              <a:t>, </a:t>
            </a:r>
            <a:r>
              <a:rPr lang="en-US" sz="2400" dirty="0">
                <a:solidFill>
                  <a:schemeClr val="bg1"/>
                </a:solidFill>
              </a:rPr>
              <a:t>manner, </a:t>
            </a:r>
            <a:r>
              <a:rPr lang="en-US" sz="2400" b="1" u="sng" dirty="0">
                <a:solidFill>
                  <a:schemeClr val="bg1"/>
                </a:solidFill>
              </a:rPr>
              <a:t>ordinance</a:t>
            </a:r>
            <a:r>
              <a:rPr lang="en-US" sz="2400" dirty="0">
                <a:solidFill>
                  <a:schemeClr val="bg1"/>
                </a:solidFill>
              </a:rPr>
              <a:t>, site, </a:t>
            </a:r>
            <a:r>
              <a:rPr lang="en-US" sz="2400" b="1" u="sng" dirty="0">
                <a:solidFill>
                  <a:schemeClr val="bg1"/>
                </a:solidFill>
              </a:rPr>
              <a:t>statute</a:t>
            </a:r>
            <a:r>
              <a:rPr lang="en-US" sz="2400" dirty="0">
                <a:solidFill>
                  <a:schemeClr val="bg1"/>
                </a:solidFill>
              </a:rPr>
              <a:t>.</a:t>
            </a:r>
          </a:p>
          <a:p>
            <a:pPr algn="l">
              <a:lnSpc>
                <a:spcPct val="90000"/>
              </a:lnSpc>
              <a:spcBef>
                <a:spcPts val="0"/>
              </a:spcBef>
            </a:pPr>
            <a:r>
              <a:rPr lang="en-US" sz="2400" b="1" dirty="0">
                <a:solidFill>
                  <a:schemeClr val="bg1"/>
                </a:solidFill>
              </a:rPr>
              <a:t>H4687		</a:t>
            </a:r>
            <a:r>
              <a:rPr lang="he-IL" sz="2400" dirty="0">
                <a:solidFill>
                  <a:schemeClr val="bg1"/>
                </a:solidFill>
              </a:rPr>
              <a:t> מִצְוָה </a:t>
            </a:r>
            <a:r>
              <a:rPr lang="en-US" sz="2400" b="1" dirty="0">
                <a:solidFill>
                  <a:schemeClr val="bg1"/>
                </a:solidFill>
              </a:rPr>
              <a:t>	</a:t>
            </a:r>
            <a:r>
              <a:rPr lang="en-US" sz="2400" dirty="0" err="1">
                <a:solidFill>
                  <a:schemeClr val="bg1"/>
                </a:solidFill>
              </a:rPr>
              <a:t>mitsvâh</a:t>
            </a:r>
            <a:r>
              <a:rPr lang="en-US" sz="2400" dirty="0">
                <a:solidFill>
                  <a:schemeClr val="bg1"/>
                </a:solidFill>
              </a:rPr>
              <a:t>	</a:t>
            </a:r>
            <a:r>
              <a:rPr lang="en-US" sz="2400" i="1" dirty="0" err="1">
                <a:solidFill>
                  <a:schemeClr val="bg1"/>
                </a:solidFill>
              </a:rPr>
              <a:t>mits-vaw</a:t>
            </a:r>
            <a:r>
              <a:rPr lang="en-US" sz="2400" i="1" dirty="0">
                <a:solidFill>
                  <a:schemeClr val="bg1"/>
                </a:solidFill>
              </a:rPr>
              <a:t>'</a:t>
            </a:r>
            <a:endParaRPr lang="en-US" sz="2400" dirty="0">
              <a:solidFill>
                <a:schemeClr val="bg1"/>
              </a:solidFill>
            </a:endParaRPr>
          </a:p>
          <a:p>
            <a:pPr algn="l">
              <a:lnSpc>
                <a:spcPct val="90000"/>
              </a:lnSpc>
              <a:spcBef>
                <a:spcPts val="0"/>
              </a:spcBef>
              <a:spcAft>
                <a:spcPts val="1200"/>
              </a:spcAft>
            </a:pPr>
            <a:r>
              <a:rPr lang="en-US" sz="2400" dirty="0">
                <a:solidFill>
                  <a:schemeClr val="bg1"/>
                </a:solidFill>
              </a:rPr>
              <a:t>From H6680; a </a:t>
            </a:r>
            <a:r>
              <a:rPr lang="en-US" sz="2400" b="1" i="1" u="sng" dirty="0">
                <a:solidFill>
                  <a:schemeClr val="bg1"/>
                </a:solidFill>
              </a:rPr>
              <a:t>command</a:t>
            </a:r>
            <a:r>
              <a:rPr lang="en-US" sz="2400" dirty="0">
                <a:solidFill>
                  <a:schemeClr val="bg1"/>
                </a:solidFill>
              </a:rPr>
              <a:t>, whether human or divine (collectively the </a:t>
            </a:r>
            <a:r>
              <a:rPr lang="en-US" sz="2400" b="1" i="1" u="sng" dirty="0">
                <a:solidFill>
                  <a:schemeClr val="bg1"/>
                </a:solidFill>
              </a:rPr>
              <a:t>Law</a:t>
            </a:r>
            <a:r>
              <a:rPr lang="en-US" sz="2400" dirty="0">
                <a:solidFill>
                  <a:schemeClr val="bg1"/>
                </a:solidFill>
              </a:rPr>
              <a:t>): - (which was) </a:t>
            </a:r>
            <a:r>
              <a:rPr lang="en-US" sz="2400" b="1" u="sng" dirty="0">
                <a:solidFill>
                  <a:schemeClr val="bg1"/>
                </a:solidFill>
              </a:rPr>
              <a:t>commanded</a:t>
            </a:r>
            <a:r>
              <a:rPr lang="en-US" sz="2400" dirty="0">
                <a:solidFill>
                  <a:schemeClr val="bg1"/>
                </a:solidFill>
              </a:rPr>
              <a:t> (-</a:t>
            </a:r>
            <a:r>
              <a:rPr lang="en-US" sz="2400" dirty="0" err="1">
                <a:solidFill>
                  <a:schemeClr val="bg1"/>
                </a:solidFill>
              </a:rPr>
              <a:t>ment</a:t>
            </a:r>
            <a:r>
              <a:rPr lang="en-US" sz="2400" dirty="0">
                <a:solidFill>
                  <a:schemeClr val="bg1"/>
                </a:solidFill>
              </a:rPr>
              <a:t>), </a:t>
            </a:r>
            <a:r>
              <a:rPr lang="en-US" sz="2400" b="1" u="sng" dirty="0">
                <a:solidFill>
                  <a:schemeClr val="bg1"/>
                </a:solidFill>
              </a:rPr>
              <a:t>law</a:t>
            </a:r>
            <a:r>
              <a:rPr lang="en-US" sz="2400" dirty="0">
                <a:solidFill>
                  <a:schemeClr val="bg1"/>
                </a:solidFill>
              </a:rPr>
              <a:t>, </a:t>
            </a:r>
            <a:r>
              <a:rPr lang="en-US" sz="2400" b="1" u="sng" dirty="0">
                <a:solidFill>
                  <a:schemeClr val="bg1"/>
                </a:solidFill>
              </a:rPr>
              <a:t>ordinance</a:t>
            </a:r>
            <a:r>
              <a:rPr lang="en-US" sz="2400" dirty="0">
                <a:solidFill>
                  <a:schemeClr val="bg1"/>
                </a:solidFill>
              </a:rPr>
              <a:t>, </a:t>
            </a:r>
            <a:r>
              <a:rPr lang="en-US" sz="2400" b="1" u="sng" dirty="0">
                <a:solidFill>
                  <a:schemeClr val="bg1"/>
                </a:solidFill>
              </a:rPr>
              <a:t>precept</a:t>
            </a:r>
            <a:r>
              <a:rPr lang="en-US" sz="2400" b="1" dirty="0">
                <a:solidFill>
                  <a:schemeClr val="bg1"/>
                </a:solidFill>
              </a:rPr>
              <a:t>.</a:t>
            </a:r>
          </a:p>
        </p:txBody>
      </p:sp>
      <p:sp>
        <p:nvSpPr>
          <p:cNvPr id="4" name="Slide Number Placeholder 3"/>
          <p:cNvSpPr>
            <a:spLocks noGrp="1"/>
          </p:cNvSpPr>
          <p:nvPr>
            <p:ph type="sldNum" sz="quarter" idx="12"/>
          </p:nvPr>
        </p:nvSpPr>
        <p:spPr>
          <a:xfrm>
            <a:off x="8229600" y="6400800"/>
            <a:ext cx="762000" cy="365125"/>
          </a:xfrm>
        </p:spPr>
        <p:txBody>
          <a:bodyPr/>
          <a:lstStyle/>
          <a:p>
            <a:fld id="{9A7ECC3E-4170-412F-8B33-8063B7BB8A4D}" type="slidenum">
              <a:rPr lang="en-US" b="1" smtClean="0">
                <a:solidFill>
                  <a:schemeClr val="bg1"/>
                </a:solidFill>
              </a:rPr>
              <a:t>20</a:t>
            </a:fld>
            <a:endParaRPr lang="en-US" b="1" dirty="0">
              <a:solidFill>
                <a:schemeClr val="bg1"/>
              </a:solidFill>
            </a:endParaRPr>
          </a:p>
        </p:txBody>
      </p:sp>
      <p:sp>
        <p:nvSpPr>
          <p:cNvPr id="3" name="TextBox 2"/>
          <p:cNvSpPr txBox="1"/>
          <p:nvPr/>
        </p:nvSpPr>
        <p:spPr>
          <a:xfrm>
            <a:off x="6248400" y="83403"/>
            <a:ext cx="2057400" cy="830997"/>
          </a:xfrm>
          <a:prstGeom prst="rect">
            <a:avLst/>
          </a:prstGeom>
          <a:noFill/>
        </p:spPr>
        <p:txBody>
          <a:bodyPr wrap="square" rtlCol="0">
            <a:spAutoFit/>
          </a:bodyPr>
          <a:lstStyle/>
          <a:p>
            <a:pPr algn="ctr"/>
            <a:r>
              <a:rPr lang="en-US" sz="2400" b="1" dirty="0">
                <a:solidFill>
                  <a:srgbClr val="FF3399"/>
                </a:solidFill>
              </a:rPr>
              <a:t>Strong’s Concordance </a:t>
            </a:r>
          </a:p>
        </p:txBody>
      </p:sp>
    </p:spTree>
    <p:extLst>
      <p:ext uri="{BB962C8B-B14F-4D97-AF65-F5344CB8AC3E}">
        <p14:creationId xmlns:p14="http://schemas.microsoft.com/office/powerpoint/2010/main" val="161310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2" presetClass="emph" presetSubtype="0" fill="hold" grpId="1" nodeType="afterEffect">
                                  <p:stCondLst>
                                    <p:cond delay="0"/>
                                  </p:stCondLst>
                                  <p:childTnLst>
                                    <p:animRot by="120000">
                                      <p:cBhvr>
                                        <p:cTn id="11" dur="100" fill="hold">
                                          <p:stCondLst>
                                            <p:cond delay="0"/>
                                          </p:stCondLst>
                                        </p:cTn>
                                        <p:tgtEl>
                                          <p:spTgt spid="2"/>
                                        </p:tgtEl>
                                        <p:attrNameLst>
                                          <p:attrName>r</p:attrName>
                                        </p:attrNameLst>
                                      </p:cBhvr>
                                    </p:animRot>
                                    <p:animRot by="-240000">
                                      <p:cBhvr>
                                        <p:cTn id="12" dur="200" fill="hold">
                                          <p:stCondLst>
                                            <p:cond delay="200"/>
                                          </p:stCondLst>
                                        </p:cTn>
                                        <p:tgtEl>
                                          <p:spTgt spid="2"/>
                                        </p:tgtEl>
                                        <p:attrNameLst>
                                          <p:attrName>r</p:attrName>
                                        </p:attrNameLst>
                                      </p:cBhvr>
                                    </p:animRot>
                                    <p:animRot by="240000">
                                      <p:cBhvr>
                                        <p:cTn id="13" dur="200" fill="hold">
                                          <p:stCondLst>
                                            <p:cond delay="400"/>
                                          </p:stCondLst>
                                        </p:cTn>
                                        <p:tgtEl>
                                          <p:spTgt spid="2"/>
                                        </p:tgtEl>
                                        <p:attrNameLst>
                                          <p:attrName>r</p:attrName>
                                        </p:attrNameLst>
                                      </p:cBhvr>
                                    </p:animRot>
                                    <p:animRot by="-240000">
                                      <p:cBhvr>
                                        <p:cTn id="14" dur="200" fill="hold">
                                          <p:stCondLst>
                                            <p:cond delay="600"/>
                                          </p:stCondLst>
                                        </p:cTn>
                                        <p:tgtEl>
                                          <p:spTgt spid="2"/>
                                        </p:tgtEl>
                                        <p:attrNameLst>
                                          <p:attrName>r</p:attrName>
                                        </p:attrNameLst>
                                      </p:cBhvr>
                                    </p:animRot>
                                    <p:animRot by="120000">
                                      <p:cBhvr>
                                        <p:cTn id="15" dur="200" fill="hold">
                                          <p:stCondLst>
                                            <p:cond delay="800"/>
                                          </p:stCondLst>
                                        </p:cTn>
                                        <p:tgtEl>
                                          <p:spTgt spid="2"/>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7">
                                            <p:txEl>
                                              <p:pRg st="3" end="3"/>
                                            </p:txEl>
                                          </p:spTgt>
                                        </p:tgtEl>
                                        <p:attrNameLst>
                                          <p:attrName>style.visibility</p:attrName>
                                        </p:attrNameLst>
                                      </p:cBhvr>
                                      <p:to>
                                        <p:strVal val="visible"/>
                                      </p:to>
                                    </p:set>
                                    <p:anim calcmode="lin" valueType="num">
                                      <p:cBhvr>
                                        <p:cTn id="20"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1" dur="1000" fill="hold"/>
                                        <p:tgtEl>
                                          <p:spTgt spid="7">
                                            <p:txEl>
                                              <p:pRg st="3" end="3"/>
                                            </p:txEl>
                                          </p:spTgt>
                                        </p:tgtEl>
                                        <p:attrNameLst>
                                          <p:attrName>ppt_h</p:attrName>
                                        </p:attrNameLst>
                                      </p:cBhvr>
                                      <p:tavLst>
                                        <p:tav tm="0">
                                          <p:val>
                                            <p:fltVal val="0"/>
                                          </p:val>
                                        </p:tav>
                                        <p:tav tm="100000">
                                          <p:val>
                                            <p:strVal val="#ppt_h"/>
                                          </p:val>
                                        </p:tav>
                                      </p:tavLst>
                                    </p:anim>
                                    <p:anim calcmode="lin" valueType="num">
                                      <p:cBhvr>
                                        <p:cTn id="22" dur="1000" fill="hold"/>
                                        <p:tgtEl>
                                          <p:spTgt spid="7">
                                            <p:txEl>
                                              <p:pRg st="3" end="3"/>
                                            </p:txEl>
                                          </p:spTgt>
                                        </p:tgtEl>
                                        <p:attrNameLst>
                                          <p:attrName>style.rotation</p:attrName>
                                        </p:attrNameLst>
                                      </p:cBhvr>
                                      <p:tavLst>
                                        <p:tav tm="0">
                                          <p:val>
                                            <p:fltVal val="90"/>
                                          </p:val>
                                        </p:tav>
                                        <p:tav tm="100000">
                                          <p:val>
                                            <p:fltVal val="0"/>
                                          </p:val>
                                        </p:tav>
                                      </p:tavLst>
                                    </p:anim>
                                    <p:animEffect transition="in" filter="fade">
                                      <p:cBhvr>
                                        <p:cTn id="23" dur="1000"/>
                                        <p:tgtEl>
                                          <p:spTgt spid="7">
                                            <p:txEl>
                                              <p:pRg st="3" end="3"/>
                                            </p:txEl>
                                          </p:spTgt>
                                        </p:tgtEl>
                                      </p:cBhvr>
                                    </p:animEffect>
                                  </p:childTnLst>
                                </p:cTn>
                              </p:par>
                              <p:par>
                                <p:cTn id="24" presetID="31" presetClass="entr" presetSubtype="0" fill="hold" nodeType="with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anim calcmode="lin" valueType="num">
                                      <p:cBhvr>
                                        <p:cTn id="26" dur="1000" fill="hold"/>
                                        <p:tgtEl>
                                          <p:spTgt spid="7">
                                            <p:txEl>
                                              <p:pRg st="4" end="4"/>
                                            </p:txEl>
                                          </p:spTgt>
                                        </p:tgtEl>
                                        <p:attrNameLst>
                                          <p:attrName>ppt_w</p:attrName>
                                        </p:attrNameLst>
                                      </p:cBhvr>
                                      <p:tavLst>
                                        <p:tav tm="0">
                                          <p:val>
                                            <p:fltVal val="0"/>
                                          </p:val>
                                        </p:tav>
                                        <p:tav tm="100000">
                                          <p:val>
                                            <p:strVal val="#ppt_w"/>
                                          </p:val>
                                        </p:tav>
                                      </p:tavLst>
                                    </p:anim>
                                    <p:anim calcmode="lin" valueType="num">
                                      <p:cBhvr>
                                        <p:cTn id="27" dur="1000" fill="hold"/>
                                        <p:tgtEl>
                                          <p:spTgt spid="7">
                                            <p:txEl>
                                              <p:pRg st="4" end="4"/>
                                            </p:txEl>
                                          </p:spTgt>
                                        </p:tgtEl>
                                        <p:attrNameLst>
                                          <p:attrName>ppt_h</p:attrName>
                                        </p:attrNameLst>
                                      </p:cBhvr>
                                      <p:tavLst>
                                        <p:tav tm="0">
                                          <p:val>
                                            <p:fltVal val="0"/>
                                          </p:val>
                                        </p:tav>
                                        <p:tav tm="100000">
                                          <p:val>
                                            <p:strVal val="#ppt_h"/>
                                          </p:val>
                                        </p:tav>
                                      </p:tavLst>
                                    </p:anim>
                                    <p:anim calcmode="lin" valueType="num">
                                      <p:cBhvr>
                                        <p:cTn id="28" dur="1000" fill="hold"/>
                                        <p:tgtEl>
                                          <p:spTgt spid="7">
                                            <p:txEl>
                                              <p:pRg st="4" end="4"/>
                                            </p:txEl>
                                          </p:spTgt>
                                        </p:tgtEl>
                                        <p:attrNameLst>
                                          <p:attrName>style.rotation</p:attrName>
                                        </p:attrNameLst>
                                      </p:cBhvr>
                                      <p:tavLst>
                                        <p:tav tm="0">
                                          <p:val>
                                            <p:fltVal val="90"/>
                                          </p:val>
                                        </p:tav>
                                        <p:tav tm="100000">
                                          <p:val>
                                            <p:fltVal val="0"/>
                                          </p:val>
                                        </p:tav>
                                      </p:tavLst>
                                    </p:anim>
                                    <p:animEffect transition="in" filter="fade">
                                      <p:cBhvr>
                                        <p:cTn id="29" dur="1000"/>
                                        <p:tgtEl>
                                          <p:spTgt spid="7">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7">
                                            <p:txEl>
                                              <p:pRg st="5" end="5"/>
                                            </p:txEl>
                                          </p:spTgt>
                                        </p:tgtEl>
                                        <p:attrNameLst>
                                          <p:attrName>style.visibility</p:attrName>
                                        </p:attrNameLst>
                                      </p:cBhvr>
                                      <p:to>
                                        <p:strVal val="visible"/>
                                      </p:to>
                                    </p:set>
                                    <p:anim calcmode="lin" valueType="num">
                                      <p:cBhvr>
                                        <p:cTn id="34" dur="500" fill="hold"/>
                                        <p:tgtEl>
                                          <p:spTgt spid="7">
                                            <p:txEl>
                                              <p:pRg st="5" end="5"/>
                                            </p:txEl>
                                          </p:spTgt>
                                        </p:tgtEl>
                                        <p:attrNameLst>
                                          <p:attrName>ppt_w</p:attrName>
                                        </p:attrNameLst>
                                      </p:cBhvr>
                                      <p:tavLst>
                                        <p:tav tm="0">
                                          <p:val>
                                            <p:fltVal val="0"/>
                                          </p:val>
                                        </p:tav>
                                        <p:tav tm="100000">
                                          <p:val>
                                            <p:strVal val="#ppt_w"/>
                                          </p:val>
                                        </p:tav>
                                      </p:tavLst>
                                    </p:anim>
                                    <p:anim calcmode="lin" valueType="num">
                                      <p:cBhvr>
                                        <p:cTn id="35" dur="500" fill="hold"/>
                                        <p:tgtEl>
                                          <p:spTgt spid="7">
                                            <p:txEl>
                                              <p:pRg st="5" end="5"/>
                                            </p:txEl>
                                          </p:spTgt>
                                        </p:tgtEl>
                                        <p:attrNameLst>
                                          <p:attrName>ppt_h</p:attrName>
                                        </p:attrNameLst>
                                      </p:cBhvr>
                                      <p:tavLst>
                                        <p:tav tm="0">
                                          <p:val>
                                            <p:fltVal val="0"/>
                                          </p:val>
                                        </p:tav>
                                        <p:tav tm="100000">
                                          <p:val>
                                            <p:strVal val="#ppt_h"/>
                                          </p:val>
                                        </p:tav>
                                      </p:tavLst>
                                    </p:anim>
                                    <p:animEffect transition="in" filter="fade">
                                      <p:cBhvr>
                                        <p:cTn id="36" dur="500"/>
                                        <p:tgtEl>
                                          <p:spTgt spid="7">
                                            <p:txEl>
                                              <p:pRg st="5" end="5"/>
                                            </p:txEl>
                                          </p:spTgt>
                                        </p:tgtEl>
                                      </p:cBhvr>
                                    </p:animEffect>
                                  </p:childTnLst>
                                </p:cTn>
                              </p:par>
                              <p:par>
                                <p:cTn id="37" presetID="53" presetClass="entr" presetSubtype="16" fill="hold" nodeType="withEffect">
                                  <p:stCondLst>
                                    <p:cond delay="0"/>
                                  </p:stCondLst>
                                  <p:childTnLst>
                                    <p:set>
                                      <p:cBhvr>
                                        <p:cTn id="38" dur="1" fill="hold">
                                          <p:stCondLst>
                                            <p:cond delay="0"/>
                                          </p:stCondLst>
                                        </p:cTn>
                                        <p:tgtEl>
                                          <p:spTgt spid="7">
                                            <p:txEl>
                                              <p:pRg st="6" end="6"/>
                                            </p:txEl>
                                          </p:spTgt>
                                        </p:tgtEl>
                                        <p:attrNameLst>
                                          <p:attrName>style.visibility</p:attrName>
                                        </p:attrNameLst>
                                      </p:cBhvr>
                                      <p:to>
                                        <p:strVal val="visible"/>
                                      </p:to>
                                    </p:set>
                                    <p:anim calcmode="lin" valueType="num">
                                      <p:cBhvr>
                                        <p:cTn id="39" dur="500" fill="hold"/>
                                        <p:tgtEl>
                                          <p:spTgt spid="7">
                                            <p:txEl>
                                              <p:pRg st="6" end="6"/>
                                            </p:txEl>
                                          </p:spTgt>
                                        </p:tgtEl>
                                        <p:attrNameLst>
                                          <p:attrName>ppt_w</p:attrName>
                                        </p:attrNameLst>
                                      </p:cBhvr>
                                      <p:tavLst>
                                        <p:tav tm="0">
                                          <p:val>
                                            <p:fltVal val="0"/>
                                          </p:val>
                                        </p:tav>
                                        <p:tav tm="100000">
                                          <p:val>
                                            <p:strVal val="#ppt_w"/>
                                          </p:val>
                                        </p:tav>
                                      </p:tavLst>
                                    </p:anim>
                                    <p:anim calcmode="lin" valueType="num">
                                      <p:cBhvr>
                                        <p:cTn id="40" dur="500" fill="hold"/>
                                        <p:tgtEl>
                                          <p:spTgt spid="7">
                                            <p:txEl>
                                              <p:pRg st="6" end="6"/>
                                            </p:txEl>
                                          </p:spTgt>
                                        </p:tgtEl>
                                        <p:attrNameLst>
                                          <p:attrName>ppt_h</p:attrName>
                                        </p:attrNameLst>
                                      </p:cBhvr>
                                      <p:tavLst>
                                        <p:tav tm="0">
                                          <p:val>
                                            <p:fltVal val="0"/>
                                          </p:val>
                                        </p:tav>
                                        <p:tav tm="100000">
                                          <p:val>
                                            <p:strVal val="#ppt_h"/>
                                          </p:val>
                                        </p:tav>
                                      </p:tavLst>
                                    </p:anim>
                                    <p:animEffect transition="in" filter="fade">
                                      <p:cBhvr>
                                        <p:cTn id="41"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28600"/>
            <a:ext cx="4724400" cy="914400"/>
          </a:xfrm>
          <a:solidFill>
            <a:schemeClr val="accent3">
              <a:lumMod val="75000"/>
            </a:schemeClr>
          </a:solidFill>
          <a:ln w="57150">
            <a:solidFill>
              <a:schemeClr val="accent3">
                <a:lumMod val="20000"/>
                <a:lumOff val="80000"/>
              </a:schemeClr>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20000"/>
                    <a:lumOff val="80000"/>
                  </a:schemeClr>
                </a:solidFill>
              </a:rPr>
              <a:t>Ordinances</a:t>
            </a:r>
          </a:p>
        </p:txBody>
      </p:sp>
      <p:sp>
        <p:nvSpPr>
          <p:cNvPr id="3" name="Subtitle 2"/>
          <p:cNvSpPr>
            <a:spLocks noGrp="1"/>
          </p:cNvSpPr>
          <p:nvPr>
            <p:ph type="subTitle" idx="1"/>
          </p:nvPr>
        </p:nvSpPr>
        <p:spPr>
          <a:xfrm>
            <a:off x="609600" y="1371600"/>
            <a:ext cx="7924800" cy="5029200"/>
          </a:xfrm>
          <a:solidFill>
            <a:schemeClr val="accent3">
              <a:lumMod val="40000"/>
              <a:lumOff val="60000"/>
            </a:schemeClr>
          </a:solidFill>
          <a:ln w="57150">
            <a:solidFill>
              <a:schemeClr val="accent3">
                <a:lumMod val="75000"/>
              </a:schemeClr>
            </a:solidFill>
          </a:ln>
          <a:scene3d>
            <a:camera prst="orthographicFront"/>
            <a:lightRig rig="threePt" dir="t"/>
          </a:scene3d>
          <a:sp3d>
            <a:bevelT w="139700" h="139700" prst="divot"/>
          </a:sp3d>
        </p:spPr>
        <p:txBody>
          <a:bodyPr lIns="182880" tIns="91440">
            <a:normAutofit/>
          </a:bodyPr>
          <a:lstStyle/>
          <a:p>
            <a:pPr algn="l">
              <a:spcBef>
                <a:spcPts val="0"/>
              </a:spcBef>
              <a:spcAft>
                <a:spcPts val="3000"/>
              </a:spcAft>
            </a:pPr>
            <a:r>
              <a:rPr lang="en-US" sz="3000" b="1" dirty="0">
                <a:solidFill>
                  <a:schemeClr val="accent3">
                    <a:lumMod val="50000"/>
                  </a:schemeClr>
                </a:solidFill>
              </a:rPr>
              <a:t>Paul says:</a:t>
            </a:r>
          </a:p>
          <a:p>
            <a:pPr marL="1554480" indent="-1554480" algn="l">
              <a:spcBef>
                <a:spcPts val="0"/>
              </a:spcBef>
              <a:spcAft>
                <a:spcPts val="1200"/>
              </a:spcAft>
            </a:pPr>
            <a:r>
              <a:rPr lang="en-US" dirty="0">
                <a:solidFill>
                  <a:srgbClr val="FF6600"/>
                </a:solidFill>
              </a:rPr>
              <a:t>Col 2:14</a:t>
            </a:r>
            <a:r>
              <a:rPr lang="en-US" dirty="0">
                <a:solidFill>
                  <a:schemeClr val="bg1"/>
                </a:solidFill>
              </a:rPr>
              <a:t>	Blotting out the handwriting of </a:t>
            </a:r>
            <a:r>
              <a:rPr lang="en-US" b="1" dirty="0">
                <a:solidFill>
                  <a:srgbClr val="FF3399"/>
                </a:solidFill>
              </a:rPr>
              <a:t>ordinances</a:t>
            </a:r>
            <a:r>
              <a:rPr lang="en-US" dirty="0">
                <a:solidFill>
                  <a:srgbClr val="FF3399"/>
                </a:solidFill>
              </a:rPr>
              <a:t> </a:t>
            </a:r>
            <a:r>
              <a:rPr lang="en-US" b="1" dirty="0">
                <a:solidFill>
                  <a:srgbClr val="FF3399"/>
                </a:solidFill>
              </a:rPr>
              <a:t>that was against us, </a:t>
            </a:r>
            <a:r>
              <a:rPr lang="en-US" dirty="0">
                <a:solidFill>
                  <a:schemeClr val="bg1"/>
                </a:solidFill>
              </a:rPr>
              <a:t>which was contrary to us, and took it out of the way, </a:t>
            </a:r>
            <a:r>
              <a:rPr lang="en-US" b="1" dirty="0">
                <a:solidFill>
                  <a:srgbClr val="006600"/>
                </a:solidFill>
              </a:rPr>
              <a:t>nailing it to his cross; </a:t>
            </a:r>
          </a:p>
          <a:p>
            <a:pPr marL="1554480" indent="-1554480" algn="l">
              <a:spcBef>
                <a:spcPts val="0"/>
              </a:spcBef>
              <a:spcAft>
                <a:spcPts val="1200"/>
              </a:spcAft>
            </a:pPr>
            <a:r>
              <a:rPr lang="en-US" dirty="0">
                <a:solidFill>
                  <a:srgbClr val="FF6600"/>
                </a:solidFill>
              </a:rPr>
              <a:t>Col 2:15</a:t>
            </a:r>
            <a:r>
              <a:rPr lang="en-US" dirty="0">
                <a:solidFill>
                  <a:schemeClr val="bg1"/>
                </a:solidFill>
              </a:rPr>
              <a:t>	</a:t>
            </a:r>
            <a:r>
              <a:rPr lang="en-US" i="1" dirty="0">
                <a:solidFill>
                  <a:schemeClr val="bg1"/>
                </a:solidFill>
              </a:rPr>
              <a:t>And</a:t>
            </a:r>
            <a:r>
              <a:rPr lang="en-US" dirty="0">
                <a:solidFill>
                  <a:schemeClr val="bg1"/>
                </a:solidFill>
              </a:rPr>
              <a:t> having spoiled principalities and powers, he made a </a:t>
            </a:r>
            <a:r>
              <a:rPr lang="en-US" dirty="0" err="1">
                <a:solidFill>
                  <a:schemeClr val="bg1"/>
                </a:solidFill>
              </a:rPr>
              <a:t>shew</a:t>
            </a:r>
            <a:r>
              <a:rPr lang="en-US" dirty="0">
                <a:solidFill>
                  <a:schemeClr val="bg1"/>
                </a:solidFill>
              </a:rPr>
              <a:t> of them openly, </a:t>
            </a:r>
            <a:r>
              <a:rPr lang="en-US" b="1" dirty="0">
                <a:solidFill>
                  <a:srgbClr val="FF3399"/>
                </a:solidFill>
              </a:rPr>
              <a:t>triumphing over them in it. </a:t>
            </a:r>
          </a:p>
          <a:p>
            <a:pPr marL="1554480" indent="-1554480" algn="l">
              <a:spcBef>
                <a:spcPts val="0"/>
              </a:spcBef>
              <a:spcAft>
                <a:spcPts val="1200"/>
              </a:spcAft>
            </a:pPr>
            <a:r>
              <a:rPr lang="en-US" dirty="0">
                <a:solidFill>
                  <a:schemeClr val="bg1"/>
                </a:solidFill>
              </a:rPr>
              <a:t>					Continuing….</a:t>
            </a: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21</a:t>
            </a:fld>
            <a:endParaRPr lang="en-US" b="1" dirty="0">
              <a:solidFill>
                <a:schemeClr val="bg1"/>
              </a:solidFill>
            </a:endParaRPr>
          </a:p>
        </p:txBody>
      </p:sp>
    </p:spTree>
    <p:extLst>
      <p:ext uri="{BB962C8B-B14F-4D97-AF65-F5344CB8AC3E}">
        <p14:creationId xmlns:p14="http://schemas.microsoft.com/office/powerpoint/2010/main" val="2520720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2" presetClass="emph" presetSubtype="0" fill="hold" grpId="1" nodeType="afterEffect">
                                  <p:stCondLst>
                                    <p:cond delay="0"/>
                                  </p:stCondLst>
                                  <p:childTnLst>
                                    <p:animRot by="120000">
                                      <p:cBhvr>
                                        <p:cTn id="11" dur="100" fill="hold">
                                          <p:stCondLst>
                                            <p:cond delay="0"/>
                                          </p:stCondLst>
                                        </p:cTn>
                                        <p:tgtEl>
                                          <p:spTgt spid="2"/>
                                        </p:tgtEl>
                                        <p:attrNameLst>
                                          <p:attrName>r</p:attrName>
                                        </p:attrNameLst>
                                      </p:cBhvr>
                                    </p:animRot>
                                    <p:animRot by="-240000">
                                      <p:cBhvr>
                                        <p:cTn id="12" dur="200" fill="hold">
                                          <p:stCondLst>
                                            <p:cond delay="200"/>
                                          </p:stCondLst>
                                        </p:cTn>
                                        <p:tgtEl>
                                          <p:spTgt spid="2"/>
                                        </p:tgtEl>
                                        <p:attrNameLst>
                                          <p:attrName>r</p:attrName>
                                        </p:attrNameLst>
                                      </p:cBhvr>
                                    </p:animRot>
                                    <p:animRot by="240000">
                                      <p:cBhvr>
                                        <p:cTn id="13" dur="200" fill="hold">
                                          <p:stCondLst>
                                            <p:cond delay="400"/>
                                          </p:stCondLst>
                                        </p:cTn>
                                        <p:tgtEl>
                                          <p:spTgt spid="2"/>
                                        </p:tgtEl>
                                        <p:attrNameLst>
                                          <p:attrName>r</p:attrName>
                                        </p:attrNameLst>
                                      </p:cBhvr>
                                    </p:animRot>
                                    <p:animRot by="-240000">
                                      <p:cBhvr>
                                        <p:cTn id="14" dur="200" fill="hold">
                                          <p:stCondLst>
                                            <p:cond delay="600"/>
                                          </p:stCondLst>
                                        </p:cTn>
                                        <p:tgtEl>
                                          <p:spTgt spid="2"/>
                                        </p:tgtEl>
                                        <p:attrNameLst>
                                          <p:attrName>r</p:attrName>
                                        </p:attrNameLst>
                                      </p:cBhvr>
                                    </p:animRot>
                                    <p:animRot by="120000">
                                      <p:cBhvr>
                                        <p:cTn id="15" dur="200" fill="hold">
                                          <p:stCondLst>
                                            <p:cond delay="800"/>
                                          </p:stCondLst>
                                        </p:cTn>
                                        <p:tgtEl>
                                          <p:spTgt spid="2"/>
                                        </p:tgtEl>
                                        <p:attrNameLst>
                                          <p:attrName>r</p:attrName>
                                        </p:attrNameLst>
                                      </p:cBhvr>
                                    </p:animRo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arn(inVertical)">
                                      <p:cBhvr>
                                        <p:cTn id="19" dur="500"/>
                                        <p:tgtEl>
                                          <p:spTgt spid="3">
                                            <p:txEl>
                                              <p:pRg st="0" end="0"/>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barn(inVertical)">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barn(inVertical)">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228600"/>
            <a:ext cx="4648200" cy="914400"/>
          </a:xfrm>
          <a:solidFill>
            <a:schemeClr val="accent3">
              <a:lumMod val="75000"/>
            </a:schemeClr>
          </a:solidFill>
          <a:ln w="57150">
            <a:solidFill>
              <a:schemeClr val="accent3">
                <a:lumMod val="20000"/>
                <a:lumOff val="80000"/>
              </a:schemeClr>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20000"/>
                    <a:lumOff val="80000"/>
                  </a:schemeClr>
                </a:solidFill>
              </a:rPr>
              <a:t>Ordinances</a:t>
            </a:r>
          </a:p>
        </p:txBody>
      </p:sp>
      <p:sp>
        <p:nvSpPr>
          <p:cNvPr id="3" name="Subtitle 2"/>
          <p:cNvSpPr>
            <a:spLocks noGrp="1"/>
          </p:cNvSpPr>
          <p:nvPr>
            <p:ph type="subTitle" idx="1"/>
          </p:nvPr>
        </p:nvSpPr>
        <p:spPr>
          <a:xfrm>
            <a:off x="228600" y="1295400"/>
            <a:ext cx="8610600" cy="5257800"/>
          </a:xfrm>
          <a:solidFill>
            <a:schemeClr val="accent3">
              <a:lumMod val="40000"/>
              <a:lumOff val="60000"/>
            </a:schemeClr>
          </a:solidFill>
          <a:ln w="57150">
            <a:solidFill>
              <a:schemeClr val="accent3">
                <a:lumMod val="75000"/>
              </a:schemeClr>
            </a:solidFill>
          </a:ln>
          <a:scene3d>
            <a:camera prst="orthographicFront"/>
            <a:lightRig rig="threePt" dir="t"/>
          </a:scene3d>
          <a:sp3d>
            <a:bevelT w="139700" h="139700" prst="divot"/>
          </a:sp3d>
        </p:spPr>
        <p:txBody>
          <a:bodyPr lIns="182880" tIns="91440">
            <a:normAutofit/>
          </a:bodyPr>
          <a:lstStyle/>
          <a:p>
            <a:pPr marL="1554480" indent="-1554480" algn="l">
              <a:spcBef>
                <a:spcPts val="0"/>
              </a:spcBef>
              <a:spcAft>
                <a:spcPts val="1200"/>
              </a:spcAft>
            </a:pPr>
            <a:r>
              <a:rPr lang="en-US" dirty="0" err="1">
                <a:solidFill>
                  <a:srgbClr val="FF6600"/>
                </a:solidFill>
              </a:rPr>
              <a:t>Eph</a:t>
            </a:r>
            <a:r>
              <a:rPr lang="en-US" dirty="0">
                <a:solidFill>
                  <a:srgbClr val="FF6600"/>
                </a:solidFill>
              </a:rPr>
              <a:t> 2:13</a:t>
            </a:r>
            <a:r>
              <a:rPr lang="en-US" dirty="0">
                <a:solidFill>
                  <a:schemeClr val="bg1"/>
                </a:solidFill>
              </a:rPr>
              <a:t>	But now in [</a:t>
            </a:r>
            <a:r>
              <a:rPr lang="en-US" b="1" dirty="0">
                <a:solidFill>
                  <a:srgbClr val="0000CC"/>
                </a:solidFill>
              </a:rPr>
              <a:t>Yahusha</a:t>
            </a:r>
            <a:r>
              <a:rPr lang="en-US" dirty="0">
                <a:solidFill>
                  <a:schemeClr val="bg1"/>
                </a:solidFill>
              </a:rPr>
              <a:t> </a:t>
            </a:r>
            <a:r>
              <a:rPr lang="en-US" dirty="0" err="1">
                <a:solidFill>
                  <a:schemeClr val="bg1"/>
                </a:solidFill>
              </a:rPr>
              <a:t>ha’Mashiah</a:t>
            </a:r>
            <a:r>
              <a:rPr lang="en-US" dirty="0">
                <a:solidFill>
                  <a:schemeClr val="bg1"/>
                </a:solidFill>
              </a:rPr>
              <a:t>] ye who sometimes were far off are made nigh by the blood of [</a:t>
            </a:r>
            <a:r>
              <a:rPr lang="en-US" dirty="0" err="1">
                <a:solidFill>
                  <a:schemeClr val="bg1"/>
                </a:solidFill>
              </a:rPr>
              <a:t>ha’Mashiah</a:t>
            </a:r>
            <a:r>
              <a:rPr lang="en-US" dirty="0">
                <a:solidFill>
                  <a:schemeClr val="bg1"/>
                </a:solidFill>
              </a:rPr>
              <a:t>]. </a:t>
            </a:r>
          </a:p>
          <a:p>
            <a:pPr marL="1554480" indent="-1554480" algn="l">
              <a:spcBef>
                <a:spcPts val="0"/>
              </a:spcBef>
              <a:spcAft>
                <a:spcPts val="1200"/>
              </a:spcAft>
            </a:pPr>
            <a:r>
              <a:rPr lang="en-US" dirty="0" err="1">
                <a:solidFill>
                  <a:srgbClr val="FF6600"/>
                </a:solidFill>
              </a:rPr>
              <a:t>Eph</a:t>
            </a:r>
            <a:r>
              <a:rPr lang="en-US" dirty="0">
                <a:solidFill>
                  <a:srgbClr val="FF6600"/>
                </a:solidFill>
              </a:rPr>
              <a:t> 2:14</a:t>
            </a:r>
            <a:r>
              <a:rPr lang="en-US" dirty="0">
                <a:solidFill>
                  <a:schemeClr val="bg1"/>
                </a:solidFill>
              </a:rPr>
              <a:t>	For he is our peace, who hath made both one, and hath </a:t>
            </a:r>
            <a:r>
              <a:rPr lang="en-US" b="1" dirty="0">
                <a:solidFill>
                  <a:srgbClr val="C00000"/>
                </a:solidFill>
              </a:rPr>
              <a:t>broken down the middle wall</a:t>
            </a:r>
            <a:r>
              <a:rPr lang="en-US" dirty="0">
                <a:solidFill>
                  <a:srgbClr val="009900"/>
                </a:solidFill>
              </a:rPr>
              <a:t> </a:t>
            </a:r>
            <a:r>
              <a:rPr lang="en-US" dirty="0">
                <a:solidFill>
                  <a:schemeClr val="bg1"/>
                </a:solidFill>
              </a:rPr>
              <a:t>of partition </a:t>
            </a:r>
            <a:r>
              <a:rPr lang="en-US" b="1" i="1" dirty="0">
                <a:solidFill>
                  <a:schemeClr val="bg1">
                    <a:lumMod val="50000"/>
                    <a:lumOff val="50000"/>
                  </a:schemeClr>
                </a:solidFill>
              </a:rPr>
              <a:t>between us;</a:t>
            </a:r>
            <a:r>
              <a:rPr lang="en-US" b="1" dirty="0">
                <a:solidFill>
                  <a:schemeClr val="bg1">
                    <a:lumMod val="50000"/>
                    <a:lumOff val="50000"/>
                  </a:schemeClr>
                </a:solidFill>
              </a:rPr>
              <a:t> </a:t>
            </a:r>
          </a:p>
          <a:p>
            <a:pPr marL="1554480" indent="-1554480" algn="l">
              <a:spcBef>
                <a:spcPts val="0"/>
              </a:spcBef>
              <a:spcAft>
                <a:spcPts val="600"/>
              </a:spcAft>
            </a:pPr>
            <a:r>
              <a:rPr lang="en-US" dirty="0" err="1">
                <a:solidFill>
                  <a:srgbClr val="FF6600"/>
                </a:solidFill>
              </a:rPr>
              <a:t>Eph</a:t>
            </a:r>
            <a:r>
              <a:rPr lang="en-US" dirty="0">
                <a:solidFill>
                  <a:srgbClr val="FF6600"/>
                </a:solidFill>
              </a:rPr>
              <a:t> 2:15</a:t>
            </a:r>
            <a:r>
              <a:rPr lang="en-US" dirty="0">
                <a:solidFill>
                  <a:schemeClr val="bg1"/>
                </a:solidFill>
              </a:rPr>
              <a:t>	</a:t>
            </a:r>
            <a:r>
              <a:rPr lang="en-US" b="1" dirty="0">
                <a:solidFill>
                  <a:srgbClr val="009900"/>
                </a:solidFill>
              </a:rPr>
              <a:t>Having abolished </a:t>
            </a:r>
            <a:r>
              <a:rPr lang="en-US" dirty="0">
                <a:solidFill>
                  <a:schemeClr val="bg1"/>
                </a:solidFill>
              </a:rPr>
              <a:t>in his flesh the enmity, </a:t>
            </a:r>
            <a:r>
              <a:rPr lang="en-US" b="1" i="1" dirty="0">
                <a:solidFill>
                  <a:schemeClr val="bg1">
                    <a:lumMod val="50000"/>
                    <a:lumOff val="50000"/>
                  </a:schemeClr>
                </a:solidFill>
              </a:rPr>
              <a:t>even</a:t>
            </a:r>
            <a:r>
              <a:rPr lang="en-US" dirty="0">
                <a:solidFill>
                  <a:schemeClr val="bg1">
                    <a:lumMod val="50000"/>
                    <a:lumOff val="50000"/>
                  </a:schemeClr>
                </a:solidFill>
              </a:rPr>
              <a:t> </a:t>
            </a:r>
            <a:r>
              <a:rPr lang="en-US" dirty="0">
                <a:solidFill>
                  <a:schemeClr val="bg1"/>
                </a:solidFill>
              </a:rPr>
              <a:t>the </a:t>
            </a:r>
            <a:r>
              <a:rPr lang="en-US" b="1" dirty="0">
                <a:solidFill>
                  <a:srgbClr val="FF3399"/>
                </a:solidFill>
              </a:rPr>
              <a:t>law of commandments </a:t>
            </a:r>
            <a:r>
              <a:rPr lang="en-US" b="1" i="1" dirty="0">
                <a:solidFill>
                  <a:schemeClr val="bg1">
                    <a:lumMod val="50000"/>
                    <a:lumOff val="50000"/>
                  </a:schemeClr>
                </a:solidFill>
              </a:rPr>
              <a:t>contained</a:t>
            </a:r>
            <a:r>
              <a:rPr lang="en-US" b="1" dirty="0">
                <a:solidFill>
                  <a:schemeClr val="bg1">
                    <a:lumMod val="50000"/>
                    <a:lumOff val="50000"/>
                  </a:schemeClr>
                </a:solidFill>
              </a:rPr>
              <a:t> </a:t>
            </a:r>
            <a:r>
              <a:rPr lang="en-US" b="1" dirty="0">
                <a:solidFill>
                  <a:srgbClr val="FF3399"/>
                </a:solidFill>
              </a:rPr>
              <a:t>in ordinances; </a:t>
            </a:r>
            <a:r>
              <a:rPr lang="en-US" dirty="0">
                <a:solidFill>
                  <a:schemeClr val="bg1"/>
                </a:solidFill>
              </a:rPr>
              <a:t>for to make in himself of twain one new man, </a:t>
            </a:r>
            <a:r>
              <a:rPr lang="en-US" b="1" i="1" dirty="0">
                <a:solidFill>
                  <a:schemeClr val="bg1">
                    <a:lumMod val="50000"/>
                    <a:lumOff val="50000"/>
                  </a:schemeClr>
                </a:solidFill>
              </a:rPr>
              <a:t>so</a:t>
            </a:r>
            <a:r>
              <a:rPr lang="en-US" dirty="0">
                <a:solidFill>
                  <a:schemeClr val="bg1">
                    <a:lumMod val="50000"/>
                    <a:lumOff val="50000"/>
                  </a:schemeClr>
                </a:solidFill>
              </a:rPr>
              <a:t> </a:t>
            </a:r>
            <a:r>
              <a:rPr lang="en-US" dirty="0">
                <a:solidFill>
                  <a:schemeClr val="bg1"/>
                </a:solidFill>
              </a:rPr>
              <a:t>making peace; </a:t>
            </a:r>
          </a:p>
          <a:p>
            <a:pPr marL="1554480" indent="-1554480" algn="l">
              <a:spcBef>
                <a:spcPts val="0"/>
              </a:spcBef>
              <a:spcAft>
                <a:spcPts val="1200"/>
              </a:spcAft>
            </a:pPr>
            <a:r>
              <a:rPr lang="en-US" dirty="0">
                <a:solidFill>
                  <a:schemeClr val="bg1"/>
                </a:solidFill>
              </a:rPr>
              <a:t>								</a:t>
            </a:r>
            <a:r>
              <a:rPr lang="en-US" sz="2000" dirty="0">
                <a:solidFill>
                  <a:schemeClr val="bg1"/>
                </a:solidFill>
              </a:rPr>
              <a:t>KJV</a:t>
            </a:r>
          </a:p>
        </p:txBody>
      </p:sp>
      <p:sp>
        <p:nvSpPr>
          <p:cNvPr id="4" name="Slide Number Placeholder 3"/>
          <p:cNvSpPr>
            <a:spLocks noGrp="1"/>
          </p:cNvSpPr>
          <p:nvPr>
            <p:ph type="sldNum" sz="quarter" idx="12"/>
          </p:nvPr>
        </p:nvSpPr>
        <p:spPr>
          <a:xfrm>
            <a:off x="7924800" y="6096000"/>
            <a:ext cx="762000" cy="365125"/>
          </a:xfrm>
        </p:spPr>
        <p:txBody>
          <a:bodyPr/>
          <a:lstStyle/>
          <a:p>
            <a:fld id="{9A7ECC3E-4170-412F-8B33-8063B7BB8A4D}" type="slidenum">
              <a:rPr lang="en-US" b="1" smtClean="0">
                <a:solidFill>
                  <a:schemeClr val="bg1"/>
                </a:solidFill>
              </a:rPr>
              <a:t>22</a:t>
            </a:fld>
            <a:endParaRPr lang="en-US" b="1" dirty="0">
              <a:solidFill>
                <a:schemeClr val="bg1"/>
              </a:solidFill>
            </a:endParaRPr>
          </a:p>
        </p:txBody>
      </p:sp>
    </p:spTree>
    <p:extLst>
      <p:ext uri="{BB962C8B-B14F-4D97-AF65-F5344CB8AC3E}">
        <p14:creationId xmlns:p14="http://schemas.microsoft.com/office/powerpoint/2010/main" val="357395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32" presetClass="emph" presetSubtype="0" fill="hold" grpId="1" nodeType="afterEffect">
                                  <p:stCondLst>
                                    <p:cond delay="0"/>
                                  </p:stCondLst>
                                  <p:childTnLst>
                                    <p:animRot by="120000">
                                      <p:cBhvr>
                                        <p:cTn id="12" dur="100" fill="hold">
                                          <p:stCondLst>
                                            <p:cond delay="0"/>
                                          </p:stCondLst>
                                        </p:cTn>
                                        <p:tgtEl>
                                          <p:spTgt spid="2"/>
                                        </p:tgtEl>
                                        <p:attrNameLst>
                                          <p:attrName>r</p:attrName>
                                        </p:attrNameLst>
                                      </p:cBhvr>
                                    </p:animRot>
                                    <p:animRot by="-240000">
                                      <p:cBhvr>
                                        <p:cTn id="13" dur="200" fill="hold">
                                          <p:stCondLst>
                                            <p:cond delay="200"/>
                                          </p:stCondLst>
                                        </p:cTn>
                                        <p:tgtEl>
                                          <p:spTgt spid="2"/>
                                        </p:tgtEl>
                                        <p:attrNameLst>
                                          <p:attrName>r</p:attrName>
                                        </p:attrNameLst>
                                      </p:cBhvr>
                                    </p:animRot>
                                    <p:animRot by="240000">
                                      <p:cBhvr>
                                        <p:cTn id="14" dur="200" fill="hold">
                                          <p:stCondLst>
                                            <p:cond delay="400"/>
                                          </p:stCondLst>
                                        </p:cTn>
                                        <p:tgtEl>
                                          <p:spTgt spid="2"/>
                                        </p:tgtEl>
                                        <p:attrNameLst>
                                          <p:attrName>r</p:attrName>
                                        </p:attrNameLst>
                                      </p:cBhvr>
                                    </p:animRot>
                                    <p:animRot by="-240000">
                                      <p:cBhvr>
                                        <p:cTn id="15" dur="200" fill="hold">
                                          <p:stCondLst>
                                            <p:cond delay="600"/>
                                          </p:stCondLst>
                                        </p:cTn>
                                        <p:tgtEl>
                                          <p:spTgt spid="2"/>
                                        </p:tgtEl>
                                        <p:attrNameLst>
                                          <p:attrName>r</p:attrName>
                                        </p:attrNameLst>
                                      </p:cBhvr>
                                    </p:animRot>
                                    <p:animRot by="120000">
                                      <p:cBhvr>
                                        <p:cTn id="16" dur="200" fill="hold">
                                          <p:stCondLst>
                                            <p:cond delay="800"/>
                                          </p:stCondLst>
                                        </p:cTn>
                                        <p:tgtEl>
                                          <p:spTgt spid="2"/>
                                        </p:tgtEl>
                                        <p:attrNameLst>
                                          <p:attrName>r</p:attrName>
                                        </p:attrNameLst>
                                      </p:cBhvr>
                                    </p:animRo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down)">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down)">
                                      <p:cBhvr>
                                        <p:cTn id="30" dur="500"/>
                                        <p:tgtEl>
                                          <p:spTgt spid="3">
                                            <p:txEl>
                                              <p:pRg st="2" end="2"/>
                                            </p:txEl>
                                          </p:spTgt>
                                        </p:tgtEl>
                                      </p:cBhvr>
                                    </p:animEffect>
                                  </p:childTnLst>
                                </p:cTn>
                              </p:par>
                              <p:par>
                                <p:cTn id="31" presetID="22" presetClass="entr" presetSubtype="4"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wipe(down)">
                                      <p:cBhvr>
                                        <p:cTn id="3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52400"/>
            <a:ext cx="4724400" cy="914400"/>
          </a:xfrm>
          <a:solidFill>
            <a:schemeClr val="accent3">
              <a:lumMod val="75000"/>
            </a:schemeClr>
          </a:solidFill>
          <a:ln w="57150">
            <a:solidFill>
              <a:schemeClr val="accent3">
                <a:lumMod val="20000"/>
                <a:lumOff val="80000"/>
              </a:schemeClr>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40000"/>
                    <a:lumOff val="60000"/>
                  </a:schemeClr>
                </a:solidFill>
              </a:rPr>
              <a:t>Ordinances</a:t>
            </a:r>
          </a:p>
        </p:txBody>
      </p:sp>
      <p:sp>
        <p:nvSpPr>
          <p:cNvPr id="3" name="Subtitle 2"/>
          <p:cNvSpPr>
            <a:spLocks noGrp="1"/>
          </p:cNvSpPr>
          <p:nvPr>
            <p:ph type="subTitle" idx="1"/>
          </p:nvPr>
        </p:nvSpPr>
        <p:spPr>
          <a:xfrm>
            <a:off x="533400" y="1219200"/>
            <a:ext cx="8229600" cy="5181600"/>
          </a:xfrm>
          <a:solidFill>
            <a:schemeClr val="accent3">
              <a:lumMod val="40000"/>
              <a:lumOff val="60000"/>
            </a:schemeClr>
          </a:solidFill>
          <a:ln w="57150">
            <a:solidFill>
              <a:schemeClr val="accent3">
                <a:lumMod val="75000"/>
              </a:schemeClr>
            </a:solidFill>
          </a:ln>
          <a:scene3d>
            <a:camera prst="orthographicFront"/>
            <a:lightRig rig="threePt" dir="t"/>
          </a:scene3d>
          <a:sp3d>
            <a:bevelT w="139700" h="139700" prst="divot"/>
          </a:sp3d>
        </p:spPr>
        <p:txBody>
          <a:bodyPr lIns="182880" tIns="91440" anchor="ctr">
            <a:normAutofit/>
          </a:bodyPr>
          <a:lstStyle/>
          <a:p>
            <a:pPr algn="l">
              <a:spcBef>
                <a:spcPts val="0"/>
              </a:spcBef>
              <a:spcAft>
                <a:spcPts val="2400"/>
              </a:spcAft>
            </a:pPr>
            <a:r>
              <a:rPr lang="en-US" sz="3200" dirty="0">
                <a:solidFill>
                  <a:schemeClr val="bg1"/>
                </a:solidFill>
              </a:rPr>
              <a:t>Paul makes it clear, in Colossians and Ephesians, that there were </a:t>
            </a:r>
            <a:r>
              <a:rPr lang="en-US" sz="3200" b="1" dirty="0">
                <a:solidFill>
                  <a:srgbClr val="7030A0"/>
                </a:solidFill>
              </a:rPr>
              <a:t>“ordinances” </a:t>
            </a:r>
            <a:r>
              <a:rPr lang="en-US" sz="3200" dirty="0">
                <a:solidFill>
                  <a:schemeClr val="bg1"/>
                </a:solidFill>
              </a:rPr>
              <a:t>that were </a:t>
            </a:r>
            <a:r>
              <a:rPr lang="en-US" sz="3200" b="1" dirty="0">
                <a:solidFill>
                  <a:srgbClr val="FF3399"/>
                </a:solidFill>
              </a:rPr>
              <a:t>nailed to “His Cross.”  </a:t>
            </a:r>
          </a:p>
          <a:p>
            <a:pPr algn="l">
              <a:spcBef>
                <a:spcPts val="0"/>
              </a:spcBef>
              <a:spcAft>
                <a:spcPts val="2400"/>
              </a:spcAft>
            </a:pPr>
            <a:r>
              <a:rPr lang="en-US" sz="3200" dirty="0">
                <a:solidFill>
                  <a:schemeClr val="bg1"/>
                </a:solidFill>
              </a:rPr>
              <a:t>Question: which </a:t>
            </a:r>
            <a:r>
              <a:rPr lang="en-US" sz="3200" b="1" dirty="0">
                <a:solidFill>
                  <a:srgbClr val="7030A0"/>
                </a:solidFill>
              </a:rPr>
              <a:t>“ordinances” </a:t>
            </a:r>
            <a:r>
              <a:rPr lang="en-US" sz="3200" dirty="0">
                <a:solidFill>
                  <a:schemeClr val="bg1"/>
                </a:solidFill>
              </a:rPr>
              <a:t>were </a:t>
            </a:r>
            <a:r>
              <a:rPr lang="en-US" sz="3200" b="1" dirty="0">
                <a:solidFill>
                  <a:srgbClr val="FF3399"/>
                </a:solidFill>
              </a:rPr>
              <a:t>“nailed to the stake”?</a:t>
            </a:r>
          </a:p>
          <a:p>
            <a:pPr algn="l">
              <a:spcBef>
                <a:spcPts val="0"/>
              </a:spcBef>
              <a:spcAft>
                <a:spcPts val="2400"/>
              </a:spcAft>
            </a:pPr>
            <a:r>
              <a:rPr lang="en-US" sz="3200" dirty="0">
                <a:solidFill>
                  <a:schemeClr val="bg1"/>
                </a:solidFill>
              </a:rPr>
              <a:t>While you give this question some thought, let’s move on with the study and look at the words….</a:t>
            </a:r>
          </a:p>
        </p:txBody>
      </p:sp>
      <p:sp>
        <p:nvSpPr>
          <p:cNvPr id="4" name="Slide Number Placeholder 3"/>
          <p:cNvSpPr>
            <a:spLocks noGrp="1"/>
          </p:cNvSpPr>
          <p:nvPr>
            <p:ph type="sldNum" sz="quarter" idx="12"/>
          </p:nvPr>
        </p:nvSpPr>
        <p:spPr>
          <a:xfrm>
            <a:off x="7848600" y="5867400"/>
            <a:ext cx="762000" cy="365125"/>
          </a:xfrm>
        </p:spPr>
        <p:txBody>
          <a:bodyPr/>
          <a:lstStyle/>
          <a:p>
            <a:fld id="{9A7ECC3E-4170-412F-8B33-8063B7BB8A4D}" type="slidenum">
              <a:rPr lang="en-US" b="1" smtClean="0">
                <a:solidFill>
                  <a:schemeClr val="bg1"/>
                </a:solidFill>
              </a:rPr>
              <a:t>23</a:t>
            </a:fld>
            <a:endParaRPr lang="en-US" b="1" dirty="0">
              <a:solidFill>
                <a:schemeClr val="bg1"/>
              </a:solidFill>
            </a:endParaRPr>
          </a:p>
        </p:txBody>
      </p:sp>
      <p:sp>
        <p:nvSpPr>
          <p:cNvPr id="5" name="Striped Right Arrow 4"/>
          <p:cNvSpPr/>
          <p:nvPr/>
        </p:nvSpPr>
        <p:spPr>
          <a:xfrm rot="5400000">
            <a:off x="2606040" y="5882640"/>
            <a:ext cx="1161288" cy="637032"/>
          </a:xfrm>
          <a:prstGeom prst="stripedRightArrow">
            <a:avLst/>
          </a:prstGeom>
          <a:solidFill>
            <a:schemeClr val="accent3">
              <a:lumMod val="60000"/>
              <a:lumOff val="40000"/>
            </a:schemeClr>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851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2" presetClass="emph" presetSubtype="0" fill="hold" grpId="1" nodeType="afterEffect">
                                  <p:stCondLst>
                                    <p:cond delay="0"/>
                                  </p:stCondLst>
                                  <p:childTnLst>
                                    <p:animRot by="120000">
                                      <p:cBhvr>
                                        <p:cTn id="13" dur="100" fill="hold">
                                          <p:stCondLst>
                                            <p:cond delay="0"/>
                                          </p:stCondLst>
                                        </p:cTn>
                                        <p:tgtEl>
                                          <p:spTgt spid="2"/>
                                        </p:tgtEl>
                                        <p:attrNameLst>
                                          <p:attrName>r</p:attrName>
                                        </p:attrNameLst>
                                      </p:cBhvr>
                                    </p:animRot>
                                    <p:animRot by="-240000">
                                      <p:cBhvr>
                                        <p:cTn id="14" dur="200" fill="hold">
                                          <p:stCondLst>
                                            <p:cond delay="200"/>
                                          </p:stCondLst>
                                        </p:cTn>
                                        <p:tgtEl>
                                          <p:spTgt spid="2"/>
                                        </p:tgtEl>
                                        <p:attrNameLst>
                                          <p:attrName>r</p:attrName>
                                        </p:attrNameLst>
                                      </p:cBhvr>
                                    </p:animRot>
                                    <p:animRot by="240000">
                                      <p:cBhvr>
                                        <p:cTn id="15" dur="200" fill="hold">
                                          <p:stCondLst>
                                            <p:cond delay="400"/>
                                          </p:stCondLst>
                                        </p:cTn>
                                        <p:tgtEl>
                                          <p:spTgt spid="2"/>
                                        </p:tgtEl>
                                        <p:attrNameLst>
                                          <p:attrName>r</p:attrName>
                                        </p:attrNameLst>
                                      </p:cBhvr>
                                    </p:animRot>
                                    <p:animRot by="-240000">
                                      <p:cBhvr>
                                        <p:cTn id="16" dur="200" fill="hold">
                                          <p:stCondLst>
                                            <p:cond delay="600"/>
                                          </p:stCondLst>
                                        </p:cTn>
                                        <p:tgtEl>
                                          <p:spTgt spid="2"/>
                                        </p:tgtEl>
                                        <p:attrNameLst>
                                          <p:attrName>r</p:attrName>
                                        </p:attrNameLst>
                                      </p:cBhvr>
                                    </p:animRot>
                                    <p:animRot by="120000">
                                      <p:cBhvr>
                                        <p:cTn id="17" dur="200" fill="hold">
                                          <p:stCondLst>
                                            <p:cond delay="800"/>
                                          </p:stCondLst>
                                        </p:cTn>
                                        <p:tgtEl>
                                          <p:spTgt spid="2"/>
                                        </p:tgtEl>
                                        <p:attrNameLst>
                                          <p:attrName>r</p:attrName>
                                        </p:attrNameLst>
                                      </p:cBhvr>
                                    </p:animRot>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wipe(down)">
                                      <p:cBhvr>
                                        <p:cTn id="21" dur="5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wipe(down)">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down)">
                                      <p:cBhvr>
                                        <p:cTn id="31" dur="5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5"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2000"/>
                                        <p:tgtEl>
                                          <p:spTgt spid="5"/>
                                        </p:tgtEl>
                                      </p:cBhvr>
                                    </p:animEffect>
                                    <p:anim calcmode="lin" valueType="num">
                                      <p:cBhvr>
                                        <p:cTn id="37" dur="2000" fill="hold"/>
                                        <p:tgtEl>
                                          <p:spTgt spid="5"/>
                                        </p:tgtEl>
                                        <p:attrNameLst>
                                          <p:attrName>style.rotation</p:attrName>
                                        </p:attrNameLst>
                                      </p:cBhvr>
                                      <p:tavLst>
                                        <p:tav tm="0">
                                          <p:val>
                                            <p:fltVal val="720"/>
                                          </p:val>
                                        </p:tav>
                                        <p:tav tm="100000">
                                          <p:val>
                                            <p:fltVal val="0"/>
                                          </p:val>
                                        </p:tav>
                                      </p:tavLst>
                                    </p:anim>
                                    <p:anim calcmode="lin" valueType="num">
                                      <p:cBhvr>
                                        <p:cTn id="38" dur="2000" fill="hold"/>
                                        <p:tgtEl>
                                          <p:spTgt spid="5"/>
                                        </p:tgtEl>
                                        <p:attrNameLst>
                                          <p:attrName>ppt_h</p:attrName>
                                        </p:attrNameLst>
                                      </p:cBhvr>
                                      <p:tavLst>
                                        <p:tav tm="0">
                                          <p:val>
                                            <p:fltVal val="0"/>
                                          </p:val>
                                        </p:tav>
                                        <p:tav tm="100000">
                                          <p:val>
                                            <p:strVal val="#ppt_h"/>
                                          </p:val>
                                        </p:tav>
                                      </p:tavLst>
                                    </p:anim>
                                    <p:anim calcmode="lin" valueType="num">
                                      <p:cBhvr>
                                        <p:cTn id="39"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a:blipFill>
            <a:blip r:embed="rId2"/>
            <a:tile tx="0" ty="0" sx="100000" sy="100000" flip="none" algn="tl"/>
          </a:blipFill>
          <a:ln w="57150">
            <a:solidFill>
              <a:srgbClr val="3333FF"/>
            </a:solidFill>
          </a:ln>
          <a:scene3d>
            <a:camera prst="orthographicFront"/>
            <a:lightRig rig="threePt" dir="t"/>
          </a:scene3d>
          <a:sp3d>
            <a:bevelT w="139700" h="139700" prst="divot"/>
          </a:sp3d>
        </p:spPr>
        <p:txBody>
          <a:bodyPr lIns="182880" tIns="91440">
            <a:normAutofit/>
          </a:bodyPr>
          <a:lstStyle/>
          <a:p>
            <a:pPr algn="l"/>
            <a:r>
              <a:rPr lang="en-US" dirty="0">
                <a:solidFill>
                  <a:schemeClr val="bg1"/>
                </a:solidFill>
              </a:rPr>
              <a:t>		</a:t>
            </a:r>
          </a:p>
        </p:txBody>
      </p:sp>
      <p:sp>
        <p:nvSpPr>
          <p:cNvPr id="4" name="Slide Number Placeholder 3"/>
          <p:cNvSpPr>
            <a:spLocks noGrp="1"/>
          </p:cNvSpPr>
          <p:nvPr>
            <p:ph type="sldNum" sz="quarter" idx="12"/>
          </p:nvPr>
        </p:nvSpPr>
        <p:spPr>
          <a:xfrm>
            <a:off x="8153400" y="6264275"/>
            <a:ext cx="762000" cy="365125"/>
          </a:xfrm>
        </p:spPr>
        <p:txBody>
          <a:bodyPr/>
          <a:lstStyle/>
          <a:p>
            <a:fld id="{9A7ECC3E-4170-412F-8B33-8063B7BB8A4D}" type="slidenum">
              <a:rPr lang="en-US" b="1" smtClean="0">
                <a:solidFill>
                  <a:schemeClr val="tx1"/>
                </a:solidFill>
              </a:rPr>
              <a:t>24</a:t>
            </a:fld>
            <a:endParaRPr lang="en-US" b="1" dirty="0">
              <a:solidFill>
                <a:schemeClr val="tx1"/>
              </a:solidFill>
            </a:endParaRPr>
          </a:p>
        </p:txBody>
      </p:sp>
      <p:sp>
        <p:nvSpPr>
          <p:cNvPr id="12" name="Plaque 11"/>
          <p:cNvSpPr/>
          <p:nvPr/>
        </p:nvSpPr>
        <p:spPr>
          <a:xfrm rot="2277798">
            <a:off x="339779" y="4340842"/>
            <a:ext cx="3048000" cy="914400"/>
          </a:xfrm>
          <a:prstGeom prst="plaque">
            <a:avLst/>
          </a:prstGeom>
          <a:blipFill>
            <a:blip r:embed="rId3"/>
            <a:tile tx="0" ty="0" sx="100000" sy="100000" flip="none" algn="tl"/>
          </a:blipFill>
          <a:ln w="38100">
            <a:solidFill>
              <a:srgbClr val="3366CC"/>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57150" h="38100" prst="artDeco"/>
            </a:sp3d>
          </a:bodyPr>
          <a:lstStyle/>
          <a:p>
            <a:pPr algn="ctr"/>
            <a:r>
              <a:rPr lang="en-US" sz="4000" b="1" dirty="0">
                <a:solidFill>
                  <a:srgbClr val="FF3399"/>
                </a:solidFill>
              </a:rPr>
              <a:t>“Oblation” </a:t>
            </a:r>
          </a:p>
        </p:txBody>
      </p:sp>
      <p:sp>
        <p:nvSpPr>
          <p:cNvPr id="13" name="Plaque 12"/>
          <p:cNvSpPr/>
          <p:nvPr/>
        </p:nvSpPr>
        <p:spPr>
          <a:xfrm rot="20516672">
            <a:off x="5494066" y="4972177"/>
            <a:ext cx="2971800" cy="914400"/>
          </a:xfrm>
          <a:prstGeom prst="plaque">
            <a:avLst/>
          </a:prstGeom>
          <a:blipFill>
            <a:blip r:embed="rId4"/>
            <a:tile tx="0" ty="0" sx="100000" sy="100000" flip="none" algn="tl"/>
          </a:blipFill>
          <a:ln w="38100">
            <a:solidFill>
              <a:srgbClr val="CC00CC"/>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spcAft>
                <a:spcPts val="2400"/>
              </a:spcAft>
            </a:pPr>
            <a:r>
              <a:rPr lang="en-US" sz="4000" b="1" dirty="0">
                <a:solidFill>
                  <a:srgbClr val="C00000"/>
                </a:solidFill>
              </a:rPr>
              <a:t>“Sacrifice”</a:t>
            </a:r>
          </a:p>
        </p:txBody>
      </p:sp>
      <p:sp>
        <p:nvSpPr>
          <p:cNvPr id="14" name="Plaque 13"/>
          <p:cNvSpPr/>
          <p:nvPr/>
        </p:nvSpPr>
        <p:spPr>
          <a:xfrm rot="19976632">
            <a:off x="119560" y="754037"/>
            <a:ext cx="3200400" cy="914400"/>
          </a:xfrm>
          <a:prstGeom prst="plaque">
            <a:avLst/>
          </a:prstGeom>
          <a:blipFill>
            <a:blip r:embed="rId5"/>
            <a:tile tx="0" ty="0" sx="100000" sy="100000" flip="none" algn="tl"/>
          </a:blipFill>
          <a:ln w="38100">
            <a:solidFill>
              <a:srgbClr val="FF3399"/>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b="1" dirty="0">
                <a:solidFill>
                  <a:srgbClr val="00B050"/>
                </a:solidFill>
              </a:rPr>
              <a:t>“Offerings” </a:t>
            </a:r>
          </a:p>
        </p:txBody>
      </p:sp>
      <p:sp>
        <p:nvSpPr>
          <p:cNvPr id="6" name="Cloud Callout 5"/>
          <p:cNvSpPr/>
          <p:nvPr/>
        </p:nvSpPr>
        <p:spPr>
          <a:xfrm>
            <a:off x="3886200" y="76200"/>
            <a:ext cx="5133325" cy="3429000"/>
          </a:xfrm>
          <a:prstGeom prst="cloudCallout">
            <a:avLst>
              <a:gd name="adj1" fmla="val -75114"/>
              <a:gd name="adj2" fmla="val -7023"/>
            </a:avLst>
          </a:prstGeom>
          <a:blipFill>
            <a:blip r:embed="rId5"/>
            <a:tile tx="0" ty="0" sx="100000" sy="100000" flip="none" algn="tl"/>
          </a:blipFill>
          <a:ln w="38100">
            <a:solidFill>
              <a:srgbClr val="FF3399"/>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loud Callout 1"/>
          <p:cNvSpPr/>
          <p:nvPr/>
        </p:nvSpPr>
        <p:spPr>
          <a:xfrm>
            <a:off x="4220982" y="272143"/>
            <a:ext cx="4575355" cy="3037114"/>
          </a:xfrm>
          <a:prstGeom prst="cloudCallout">
            <a:avLst>
              <a:gd name="adj1" fmla="val -82376"/>
              <a:gd name="adj2" fmla="val 91226"/>
            </a:avLst>
          </a:prstGeom>
          <a:blipFill>
            <a:blip r:embed="rId3"/>
            <a:tile tx="0" ty="0" sx="100000" sy="100000" flip="none" algn="tl"/>
          </a:blipFill>
          <a:ln w="38100">
            <a:solidFill>
              <a:srgbClr val="0070C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loud Callout 4"/>
          <p:cNvSpPr/>
          <p:nvPr/>
        </p:nvSpPr>
        <p:spPr>
          <a:xfrm>
            <a:off x="4555764" y="566057"/>
            <a:ext cx="3905791" cy="2445367"/>
          </a:xfrm>
          <a:prstGeom prst="cloudCallout">
            <a:avLst>
              <a:gd name="adj1" fmla="val -2721"/>
              <a:gd name="adj2" fmla="val 129528"/>
            </a:avLst>
          </a:prstGeom>
          <a:blipFill>
            <a:blip r:embed="rId4"/>
            <a:tile tx="0" ty="0" sx="100000" sy="100000" flip="none" algn="tl"/>
          </a:blipFill>
          <a:ln w="38100">
            <a:solidFill>
              <a:srgbClr val="CC00CC"/>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00CC"/>
                </a:solidFill>
              </a:rPr>
              <a:t>What </a:t>
            </a:r>
            <a:r>
              <a:rPr lang="en-US" sz="3200" b="1" dirty="0">
                <a:solidFill>
                  <a:srgbClr val="FF0000"/>
                </a:solidFill>
              </a:rPr>
              <a:t>do</a:t>
            </a:r>
            <a:r>
              <a:rPr lang="en-US" sz="3200" b="1" dirty="0">
                <a:solidFill>
                  <a:srgbClr val="0000CC"/>
                </a:solidFill>
              </a:rPr>
              <a:t> </a:t>
            </a:r>
            <a:r>
              <a:rPr lang="en-US" sz="3200" b="1" dirty="0">
                <a:solidFill>
                  <a:srgbClr val="FF3399"/>
                </a:solidFill>
              </a:rPr>
              <a:t>these</a:t>
            </a:r>
            <a:r>
              <a:rPr lang="en-US" sz="3200" b="1" dirty="0">
                <a:solidFill>
                  <a:srgbClr val="0000CC"/>
                </a:solidFill>
              </a:rPr>
              <a:t> </a:t>
            </a:r>
            <a:r>
              <a:rPr lang="en-US" sz="3200" b="1" dirty="0">
                <a:solidFill>
                  <a:srgbClr val="00B050"/>
                </a:solidFill>
              </a:rPr>
              <a:t>words</a:t>
            </a:r>
            <a:r>
              <a:rPr lang="en-US" sz="3200" b="1" dirty="0">
                <a:solidFill>
                  <a:srgbClr val="0000CC"/>
                </a:solidFill>
              </a:rPr>
              <a:t> </a:t>
            </a:r>
            <a:r>
              <a:rPr lang="en-US" sz="3200" b="1" dirty="0">
                <a:solidFill>
                  <a:srgbClr val="CC00CC"/>
                </a:solidFill>
              </a:rPr>
              <a:t>mean</a:t>
            </a:r>
            <a:r>
              <a:rPr lang="en-US" sz="3200" b="1" dirty="0">
                <a:solidFill>
                  <a:srgbClr val="C00000"/>
                </a:solidFill>
              </a:rPr>
              <a:t>?</a:t>
            </a:r>
          </a:p>
        </p:txBody>
      </p:sp>
    </p:spTree>
    <p:extLst>
      <p:ext uri="{BB962C8B-B14F-4D97-AF65-F5344CB8AC3E}">
        <p14:creationId xmlns:p14="http://schemas.microsoft.com/office/powerpoint/2010/main" val="255257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by="(-#ppt_w*2)" calcmode="lin" valueType="num">
                                      <p:cBhvr rctx="PPT">
                                        <p:cTn id="18" dur="500" autoRev="1" fill="hold">
                                          <p:stCondLst>
                                            <p:cond delay="0"/>
                                          </p:stCondLst>
                                        </p:cTn>
                                        <p:tgtEl>
                                          <p:spTgt spid="14"/>
                                        </p:tgtEl>
                                        <p:attrNameLst>
                                          <p:attrName>ppt_w</p:attrName>
                                        </p:attrNameLst>
                                      </p:cBhvr>
                                    </p:anim>
                                    <p:anim by="(#ppt_w*0.50)" calcmode="lin" valueType="num">
                                      <p:cBhvr>
                                        <p:cTn id="19" dur="500" decel="50000" autoRev="1" fill="hold">
                                          <p:stCondLst>
                                            <p:cond delay="0"/>
                                          </p:stCondLst>
                                        </p:cTn>
                                        <p:tgtEl>
                                          <p:spTgt spid="14"/>
                                        </p:tgtEl>
                                        <p:attrNameLst>
                                          <p:attrName>ppt_x</p:attrName>
                                        </p:attrNameLst>
                                      </p:cBhvr>
                                    </p:anim>
                                    <p:anim from="(-#ppt_h/2)" to="(#ppt_y)" calcmode="lin" valueType="num">
                                      <p:cBhvr>
                                        <p:cTn id="20" dur="1000" fill="hold">
                                          <p:stCondLst>
                                            <p:cond delay="0"/>
                                          </p:stCondLst>
                                        </p:cTn>
                                        <p:tgtEl>
                                          <p:spTgt spid="14"/>
                                        </p:tgtEl>
                                        <p:attrNameLst>
                                          <p:attrName>ppt_y</p:attrName>
                                        </p:attrNameLst>
                                      </p:cBhvr>
                                    </p:anim>
                                    <p:animRot by="21600000">
                                      <p:cBhvr>
                                        <p:cTn id="21" dur="1000" fill="hold">
                                          <p:stCondLst>
                                            <p:cond delay="0"/>
                                          </p:stCondLst>
                                        </p:cTn>
                                        <p:tgtEl>
                                          <p:spTgt spid="14"/>
                                        </p:tgtEl>
                                        <p:attrNameLst>
                                          <p:attrName>r</p:attrName>
                                        </p:attrNameLst>
                                      </p:cBhvr>
                                    </p:animRot>
                                  </p:childTnLst>
                                </p:cTn>
                              </p:par>
                            </p:childTnLst>
                          </p:cTn>
                        </p:par>
                        <p:par>
                          <p:cTn id="22" fill="hold">
                            <p:stCondLst>
                              <p:cond delay="3000"/>
                            </p:stCondLst>
                            <p:childTnLst>
                              <p:par>
                                <p:cTn id="23" presetID="35"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2000"/>
                                        <p:tgtEl>
                                          <p:spTgt spid="2"/>
                                        </p:tgtEl>
                                      </p:cBhvr>
                                    </p:animEffect>
                                    <p:anim calcmode="lin" valueType="num">
                                      <p:cBhvr>
                                        <p:cTn id="26" dur="2000" fill="hold"/>
                                        <p:tgtEl>
                                          <p:spTgt spid="2"/>
                                        </p:tgtEl>
                                        <p:attrNameLst>
                                          <p:attrName>style.rotation</p:attrName>
                                        </p:attrNameLst>
                                      </p:cBhvr>
                                      <p:tavLst>
                                        <p:tav tm="0">
                                          <p:val>
                                            <p:fltVal val="720"/>
                                          </p:val>
                                        </p:tav>
                                        <p:tav tm="100000">
                                          <p:val>
                                            <p:fltVal val="0"/>
                                          </p:val>
                                        </p:tav>
                                      </p:tavLst>
                                    </p:anim>
                                    <p:anim calcmode="lin" valueType="num">
                                      <p:cBhvr>
                                        <p:cTn id="27" dur="2000" fill="hold"/>
                                        <p:tgtEl>
                                          <p:spTgt spid="2"/>
                                        </p:tgtEl>
                                        <p:attrNameLst>
                                          <p:attrName>ppt_h</p:attrName>
                                        </p:attrNameLst>
                                      </p:cBhvr>
                                      <p:tavLst>
                                        <p:tav tm="0">
                                          <p:val>
                                            <p:fltVal val="0"/>
                                          </p:val>
                                        </p:tav>
                                        <p:tav tm="100000">
                                          <p:val>
                                            <p:strVal val="#ppt_h"/>
                                          </p:val>
                                        </p:tav>
                                      </p:tavLst>
                                    </p:anim>
                                    <p:anim calcmode="lin" valueType="num">
                                      <p:cBhvr>
                                        <p:cTn id="28" dur="2000" fill="hold"/>
                                        <p:tgtEl>
                                          <p:spTgt spid="2"/>
                                        </p:tgtEl>
                                        <p:attrNameLst>
                                          <p:attrName>ppt_w</p:attrName>
                                        </p:attrNameLst>
                                      </p:cBhvr>
                                      <p:tavLst>
                                        <p:tav tm="0">
                                          <p:val>
                                            <p:fltVal val="0"/>
                                          </p:val>
                                        </p:tav>
                                        <p:tav tm="100000">
                                          <p:val>
                                            <p:strVal val="#ppt_w"/>
                                          </p:val>
                                        </p:tav>
                                      </p:tavLst>
                                    </p:anim>
                                  </p:childTnLst>
                                </p:cTn>
                              </p:par>
                            </p:childTnLst>
                          </p:cTn>
                        </p:par>
                        <p:par>
                          <p:cTn id="29" fill="hold">
                            <p:stCondLst>
                              <p:cond delay="5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2"/>
                                        </p:tgtEl>
                                        <p:attrNameLst>
                                          <p:attrName>ppt_y</p:attrName>
                                        </p:attrNameLst>
                                      </p:cBhvr>
                                      <p:tavLst>
                                        <p:tav tm="0">
                                          <p:val>
                                            <p:strVal val="#ppt_y"/>
                                          </p:val>
                                        </p:tav>
                                        <p:tav tm="100000">
                                          <p:val>
                                            <p:strVal val="#ppt_y"/>
                                          </p:val>
                                        </p:tav>
                                      </p:tavLst>
                                    </p:anim>
                                    <p:anim calcmode="lin" valueType="num">
                                      <p:cBhvr>
                                        <p:cTn id="3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2"/>
                                        </p:tgtEl>
                                      </p:cBhvr>
                                    </p:animEffect>
                                  </p:childTnLst>
                                </p:cTn>
                              </p:par>
                            </p:childTnLst>
                          </p:cTn>
                        </p:par>
                        <p:par>
                          <p:cTn id="37" fill="hold">
                            <p:stCondLst>
                              <p:cond delay="595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5"/>
                                        </p:tgtEl>
                                        <p:attrNameLst>
                                          <p:attrName>style.visibility</p:attrName>
                                        </p:attrNameLst>
                                      </p:cBhvr>
                                      <p:to>
                                        <p:strVal val="visible"/>
                                      </p:to>
                                    </p:set>
                                    <p:anim by="(-#ppt_w*2)" calcmode="lin" valueType="num">
                                      <p:cBhvr rctx="PPT">
                                        <p:cTn id="40" dur="500" autoRev="1" fill="hold">
                                          <p:stCondLst>
                                            <p:cond delay="0"/>
                                          </p:stCondLst>
                                        </p:cTn>
                                        <p:tgtEl>
                                          <p:spTgt spid="5"/>
                                        </p:tgtEl>
                                        <p:attrNameLst>
                                          <p:attrName>ppt_w</p:attrName>
                                        </p:attrNameLst>
                                      </p:cBhvr>
                                    </p:anim>
                                    <p:anim by="(#ppt_w*0.50)" calcmode="lin" valueType="num">
                                      <p:cBhvr>
                                        <p:cTn id="41" dur="500" decel="50000" autoRev="1" fill="hold">
                                          <p:stCondLst>
                                            <p:cond delay="0"/>
                                          </p:stCondLst>
                                        </p:cTn>
                                        <p:tgtEl>
                                          <p:spTgt spid="5"/>
                                        </p:tgtEl>
                                        <p:attrNameLst>
                                          <p:attrName>ppt_x</p:attrName>
                                        </p:attrNameLst>
                                      </p:cBhvr>
                                    </p:anim>
                                    <p:anim from="(-#ppt_h/2)" to="(#ppt_y)" calcmode="lin" valueType="num">
                                      <p:cBhvr>
                                        <p:cTn id="42" dur="1000" fill="hold">
                                          <p:stCondLst>
                                            <p:cond delay="0"/>
                                          </p:stCondLst>
                                        </p:cTn>
                                        <p:tgtEl>
                                          <p:spTgt spid="5"/>
                                        </p:tgtEl>
                                        <p:attrNameLst>
                                          <p:attrName>ppt_y</p:attrName>
                                        </p:attrNameLst>
                                      </p:cBhvr>
                                    </p:anim>
                                    <p:animRot by="21600000">
                                      <p:cBhvr>
                                        <p:cTn id="43" dur="1000" fill="hold">
                                          <p:stCondLst>
                                            <p:cond delay="0"/>
                                          </p:stCondLst>
                                        </p:cTn>
                                        <p:tgtEl>
                                          <p:spTgt spid="5"/>
                                        </p:tgtEl>
                                        <p:attrNameLst>
                                          <p:attrName>r</p:attrName>
                                        </p:attrNameLst>
                                      </p:cBhvr>
                                    </p:animRot>
                                  </p:childTnLst>
                                </p:cTn>
                              </p:par>
                            </p:childTnLst>
                          </p:cTn>
                        </p:par>
                        <p:par>
                          <p:cTn id="44" fill="hold">
                            <p:stCondLst>
                              <p:cond delay="8950"/>
                            </p:stCondLst>
                            <p:childTnLst>
                              <p:par>
                                <p:cTn id="45" presetID="38" presetClass="entr" presetSubtype="0" accel="50000" fill="hold" grpId="0" nodeType="afterEffect">
                                  <p:stCondLst>
                                    <p:cond delay="0"/>
                                  </p:stCondLst>
                                  <p:iterate type="lt">
                                    <p:tmPct val="50000"/>
                                  </p:iterate>
                                  <p:childTnLst>
                                    <p:set>
                                      <p:cBhvr>
                                        <p:cTn id="46" dur="1" fill="hold">
                                          <p:stCondLst>
                                            <p:cond delay="0"/>
                                          </p:stCondLst>
                                        </p:cTn>
                                        <p:tgtEl>
                                          <p:spTgt spid="13"/>
                                        </p:tgtEl>
                                        <p:attrNameLst>
                                          <p:attrName>style.visibility</p:attrName>
                                        </p:attrNameLst>
                                      </p:cBhvr>
                                      <p:to>
                                        <p:strVal val="visible"/>
                                      </p:to>
                                    </p:set>
                                    <p:set>
                                      <p:cBhvr>
                                        <p:cTn id="47" dur="455" fill="hold">
                                          <p:stCondLst>
                                            <p:cond delay="0"/>
                                          </p:stCondLst>
                                        </p:cTn>
                                        <p:tgtEl>
                                          <p:spTgt spid="13"/>
                                        </p:tgtEl>
                                        <p:attrNameLst>
                                          <p:attrName>style.rotation</p:attrName>
                                        </p:attrNameLst>
                                      </p:cBhvr>
                                      <p:to>
                                        <p:strVal val="-45.0"/>
                                      </p:to>
                                    </p:set>
                                    <p:anim calcmode="lin" valueType="num">
                                      <p:cBhvr>
                                        <p:cTn id="48" dur="455" fill="hold">
                                          <p:stCondLst>
                                            <p:cond delay="455"/>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49" dur="455"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50" dur="156" decel="50000" autoRev="1" fill="hold">
                                          <p:stCondLst>
                                            <p:cond delay="455"/>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51" dur="136" fill="hold">
                                          <p:stCondLst>
                                            <p:cond delay="864"/>
                                          </p:stCondLst>
                                        </p:cTn>
                                        <p:tgtEl>
                                          <p:spTgt spid="13"/>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6" grpId="0" animBg="1"/>
      <p:bldP spid="2"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 y="914400"/>
            <a:ext cx="8991600" cy="5840186"/>
          </a:xfrm>
          <a:solidFill>
            <a:schemeClr val="tx2">
              <a:lumMod val="90000"/>
            </a:schemeClr>
          </a:solidFill>
          <a:ln w="28575">
            <a:solidFill>
              <a:srgbClr val="3333FF"/>
            </a:solidFill>
          </a:ln>
          <a:scene3d>
            <a:camera prst="orthographicFront"/>
            <a:lightRig rig="threePt" dir="t"/>
          </a:scene3d>
          <a:sp3d>
            <a:bevelT w="139700" h="139700" prst="divot"/>
          </a:sp3d>
        </p:spPr>
        <p:txBody>
          <a:bodyPr lIns="182880" tIns="91440">
            <a:normAutofit fontScale="92500" lnSpcReduction="10000"/>
          </a:bodyPr>
          <a:lstStyle/>
          <a:p>
            <a:pPr algn="l"/>
            <a:r>
              <a:rPr lang="en-US" sz="3000" b="1" u="sng" dirty="0">
                <a:solidFill>
                  <a:srgbClr val="FF0000"/>
                </a:solidFill>
              </a:rPr>
              <a:t>Oblation</a:t>
            </a:r>
            <a:r>
              <a:rPr lang="en-US" sz="3000" b="1" dirty="0">
                <a:solidFill>
                  <a:srgbClr val="FF0000"/>
                </a:solidFill>
              </a:rPr>
              <a:t>, </a:t>
            </a:r>
            <a:r>
              <a:rPr lang="en-US" sz="2000" b="1" dirty="0">
                <a:solidFill>
                  <a:srgbClr val="FF0000"/>
                </a:solidFill>
              </a:rPr>
              <a:t>n</a:t>
            </a:r>
            <a:r>
              <a:rPr lang="en-US" sz="3000" b="1" dirty="0">
                <a:solidFill>
                  <a:srgbClr val="FF0000"/>
                </a:solidFill>
              </a:rPr>
              <a:t>. -</a:t>
            </a:r>
            <a:r>
              <a:rPr lang="en-US" sz="3000" b="1" dirty="0">
                <a:solidFill>
                  <a:schemeClr val="bg1"/>
                </a:solidFill>
              </a:rPr>
              <a:t>			</a:t>
            </a:r>
            <a:r>
              <a:rPr lang="en-US" sz="3000" b="1" dirty="0">
                <a:solidFill>
                  <a:srgbClr val="CC00CC"/>
                </a:solidFill>
              </a:rPr>
              <a:t>Webster’s Dictionary</a:t>
            </a:r>
          </a:p>
          <a:p>
            <a:pPr algn="l"/>
            <a:r>
              <a:rPr lang="en-US" b="1" dirty="0">
                <a:solidFill>
                  <a:srgbClr val="FF0000"/>
                </a:solidFill>
              </a:rPr>
              <a:t>1. </a:t>
            </a:r>
            <a:r>
              <a:rPr lang="en-US" b="1" dirty="0">
                <a:solidFill>
                  <a:srgbClr val="996633"/>
                </a:solidFill>
                <a:effectLst>
                  <a:outerShdw blurRad="38100" dist="38100" dir="2700000" algn="tl">
                    <a:srgbClr val="000000">
                      <a:alpha val="43137"/>
                    </a:srgbClr>
                  </a:outerShdw>
                </a:effectLst>
              </a:rPr>
              <a:t>First-fruits.</a:t>
            </a:r>
            <a:r>
              <a:rPr lang="en-US" b="1" dirty="0">
                <a:solidFill>
                  <a:schemeClr val="bg1"/>
                </a:solidFill>
              </a:rPr>
              <a:t>	</a:t>
            </a:r>
            <a:r>
              <a:rPr lang="en-US" b="1" dirty="0">
                <a:solidFill>
                  <a:srgbClr val="FF0000"/>
                </a:solidFill>
              </a:rPr>
              <a:t>2.  </a:t>
            </a:r>
            <a:r>
              <a:rPr lang="en-US" b="1" dirty="0">
                <a:solidFill>
                  <a:srgbClr val="996633"/>
                </a:solidFill>
                <a:effectLst>
                  <a:outerShdw blurRad="38100" dist="38100" dir="2700000" algn="tl">
                    <a:srgbClr val="000000">
                      <a:alpha val="43137"/>
                    </a:srgbClr>
                  </a:outerShdw>
                </a:effectLst>
              </a:rPr>
              <a:t>Gift.</a:t>
            </a:r>
            <a:r>
              <a:rPr lang="en-US" dirty="0">
                <a:solidFill>
                  <a:schemeClr val="bg1"/>
                </a:solidFill>
              </a:rPr>
              <a:t>	</a:t>
            </a:r>
          </a:p>
          <a:p>
            <a:pPr algn="l"/>
            <a:r>
              <a:rPr lang="en-US" b="1" dirty="0">
                <a:solidFill>
                  <a:srgbClr val="FF0000"/>
                </a:solidFill>
              </a:rPr>
              <a:t>3.  </a:t>
            </a:r>
            <a:r>
              <a:rPr lang="en-US" b="1" dirty="0">
                <a:solidFill>
                  <a:srgbClr val="996633"/>
                </a:solidFill>
                <a:effectLst>
                  <a:outerShdw blurRad="38100" dist="38100" dir="2700000" algn="tl">
                    <a:srgbClr val="000000">
                      <a:alpha val="43137"/>
                    </a:srgbClr>
                  </a:outerShdw>
                </a:effectLst>
              </a:rPr>
              <a:t>Offering, n.  </a:t>
            </a:r>
            <a:r>
              <a:rPr lang="en-US" dirty="0">
                <a:solidFill>
                  <a:schemeClr val="bg1"/>
                </a:solidFill>
              </a:rPr>
              <a:t>That which is presented in divine service; an animal or a portion of bread or corn, or of gold and silver, or other valuable articles, presented to God as an atonement for sin, or as a return of thanks for his favors, or for other religious purpose; a sacrifice; an oblation. In the Mosaic economy, there were burnt-offerings, sin-offerings, peace-offerings, trespass-offerings, thank-offerings, wave-offerings, and wood-offerings. Pagan nations also present offerings to their deities. Christ by the offering of himself has superseded the use of all other offerings, having made atonement for all men.</a:t>
            </a:r>
          </a:p>
          <a:p>
            <a:pPr algn="l"/>
            <a:r>
              <a:rPr lang="en-US" dirty="0">
                <a:solidFill>
                  <a:schemeClr val="bg1"/>
                </a:solidFill>
              </a:rPr>
              <a:t>When thou shalt make his soul an offering for sin, he shall see his seed - Isa 53.			</a:t>
            </a:r>
            <a:r>
              <a:rPr lang="en-US" b="1" dirty="0">
                <a:solidFill>
                  <a:srgbClr val="FF0000"/>
                </a:solidFill>
              </a:rPr>
              <a:t>4.  </a:t>
            </a:r>
            <a:r>
              <a:rPr lang="en-US" b="1" dirty="0">
                <a:solidFill>
                  <a:srgbClr val="996633"/>
                </a:solidFill>
                <a:effectLst>
                  <a:outerShdw blurRad="38100" dist="38100" dir="2700000" algn="tl">
                    <a:srgbClr val="000000">
                      <a:alpha val="43137"/>
                    </a:srgbClr>
                  </a:outerShdw>
                </a:effectLst>
              </a:rPr>
              <a:t>Sacrifice.</a:t>
            </a:r>
            <a:r>
              <a:rPr lang="en-US" dirty="0">
                <a:solidFill>
                  <a:schemeClr val="bg1"/>
                </a:solidFill>
              </a:rPr>
              <a:t>		</a:t>
            </a:r>
          </a:p>
        </p:txBody>
      </p:sp>
      <p:sp>
        <p:nvSpPr>
          <p:cNvPr id="4" name="Slide Number Placeholder 3"/>
          <p:cNvSpPr>
            <a:spLocks noGrp="1"/>
          </p:cNvSpPr>
          <p:nvPr>
            <p:ph type="sldNum" sz="quarter" idx="12"/>
          </p:nvPr>
        </p:nvSpPr>
        <p:spPr>
          <a:xfrm>
            <a:off x="8153400" y="6264275"/>
            <a:ext cx="762000" cy="365125"/>
          </a:xfrm>
        </p:spPr>
        <p:txBody>
          <a:bodyPr/>
          <a:lstStyle/>
          <a:p>
            <a:fld id="{9A7ECC3E-4170-412F-8B33-8063B7BB8A4D}" type="slidenum">
              <a:rPr lang="en-US" b="1" smtClean="0">
                <a:solidFill>
                  <a:schemeClr val="bg1"/>
                </a:solidFill>
              </a:rPr>
              <a:t>25</a:t>
            </a:fld>
            <a:endParaRPr lang="en-US" b="1" dirty="0">
              <a:solidFill>
                <a:schemeClr val="bg1"/>
              </a:solidFill>
            </a:endParaRPr>
          </a:p>
        </p:txBody>
      </p:sp>
      <p:sp>
        <p:nvSpPr>
          <p:cNvPr id="7" name="Title 1"/>
          <p:cNvSpPr>
            <a:spLocks noGrp="1"/>
          </p:cNvSpPr>
          <p:nvPr>
            <p:ph type="ctrTitle"/>
          </p:nvPr>
        </p:nvSpPr>
        <p:spPr>
          <a:xfrm>
            <a:off x="152400" y="76200"/>
            <a:ext cx="8839200" cy="838200"/>
          </a:xfrm>
          <a:solidFill>
            <a:schemeClr val="accent1">
              <a:lumMod val="20000"/>
              <a:lumOff val="80000"/>
            </a:schemeClr>
          </a:solidFill>
          <a:ln w="38100">
            <a:solidFill>
              <a:srgbClr val="3333FF"/>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extrusionH="57150" prstMaterial="softEdge">
              <a:bevelT w="57150" h="38100" prst="artDeco"/>
            </a:sp3d>
          </a:bodyPr>
          <a:lstStyle/>
          <a:p>
            <a:r>
              <a:rPr lang="en-US" sz="4000" dirty="0">
                <a:solidFill>
                  <a:srgbClr val="0066CC"/>
                </a:solidFill>
              </a:rPr>
              <a:t>Oblation, Offering, Sacrifice</a:t>
            </a:r>
          </a:p>
        </p:txBody>
      </p:sp>
    </p:spTree>
    <p:extLst>
      <p:ext uri="{BB962C8B-B14F-4D97-AF65-F5344CB8AC3E}">
        <p14:creationId xmlns:p14="http://schemas.microsoft.com/office/powerpoint/2010/main" val="249775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arn(inVertical)">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28600"/>
            <a:ext cx="8839200" cy="838200"/>
          </a:xfrm>
          <a:solidFill>
            <a:schemeClr val="accent1">
              <a:lumMod val="20000"/>
              <a:lumOff val="80000"/>
            </a:schemeClr>
          </a:solidFill>
          <a:ln w="38100">
            <a:solidFill>
              <a:srgbClr val="3333FF"/>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extrusionH="57150" prstMaterial="softEdge">
              <a:bevelT w="57150" h="38100" prst="artDeco"/>
            </a:sp3d>
          </a:bodyPr>
          <a:lstStyle/>
          <a:p>
            <a:r>
              <a:rPr lang="en-US" sz="4000" dirty="0">
                <a:solidFill>
                  <a:srgbClr val="0066CC"/>
                </a:solidFill>
              </a:rPr>
              <a:t>Oblation, Offering, Sacrifice</a:t>
            </a:r>
          </a:p>
        </p:txBody>
      </p:sp>
      <p:sp>
        <p:nvSpPr>
          <p:cNvPr id="4" name="Slide Number Placeholder 3"/>
          <p:cNvSpPr>
            <a:spLocks noGrp="1"/>
          </p:cNvSpPr>
          <p:nvPr>
            <p:ph type="sldNum" sz="quarter" idx="12"/>
          </p:nvPr>
        </p:nvSpPr>
        <p:spPr>
          <a:xfrm>
            <a:off x="8229600" y="6340475"/>
            <a:ext cx="762000" cy="365125"/>
          </a:xfrm>
        </p:spPr>
        <p:txBody>
          <a:bodyPr/>
          <a:lstStyle/>
          <a:p>
            <a:fld id="{9A7ECC3E-4170-412F-8B33-8063B7BB8A4D}" type="slidenum">
              <a:rPr lang="en-US" b="1" smtClean="0">
                <a:solidFill>
                  <a:schemeClr val="bg1"/>
                </a:solidFill>
              </a:rPr>
              <a:t>26</a:t>
            </a:fld>
            <a:endParaRPr lang="en-US" b="1" dirty="0">
              <a:solidFill>
                <a:schemeClr val="bg1"/>
              </a:solidFill>
            </a:endParaRPr>
          </a:p>
        </p:txBody>
      </p:sp>
      <p:sp>
        <p:nvSpPr>
          <p:cNvPr id="6" name="Subtitle 2"/>
          <p:cNvSpPr>
            <a:spLocks noGrp="1"/>
          </p:cNvSpPr>
          <p:nvPr>
            <p:ph type="subTitle" idx="1"/>
          </p:nvPr>
        </p:nvSpPr>
        <p:spPr>
          <a:xfrm>
            <a:off x="381000" y="1600200"/>
            <a:ext cx="8305800" cy="5029200"/>
          </a:xfrm>
          <a:solidFill>
            <a:schemeClr val="accent1">
              <a:lumMod val="40000"/>
              <a:lumOff val="60000"/>
            </a:schemeClr>
          </a:solidFill>
          <a:ln w="28575">
            <a:solidFill>
              <a:srgbClr val="3333FF"/>
            </a:solidFill>
          </a:ln>
          <a:scene3d>
            <a:camera prst="orthographicFront"/>
            <a:lightRig rig="threePt" dir="t"/>
          </a:scene3d>
          <a:sp3d>
            <a:bevelT w="139700" h="139700" prst="divot"/>
          </a:sp3d>
        </p:spPr>
        <p:txBody>
          <a:bodyPr lIns="182880" tIns="91440">
            <a:normAutofit/>
          </a:bodyPr>
          <a:lstStyle/>
          <a:p>
            <a:pPr algn="l"/>
            <a:r>
              <a:rPr lang="en-US" sz="3000" b="1" u="sng" dirty="0">
                <a:solidFill>
                  <a:schemeClr val="bg1"/>
                </a:solidFill>
              </a:rPr>
              <a:t>Oblation</a:t>
            </a:r>
            <a:r>
              <a:rPr lang="en-US" sz="3000" b="1" dirty="0">
                <a:solidFill>
                  <a:schemeClr val="bg1"/>
                </a:solidFill>
              </a:rPr>
              <a:t> - </a:t>
            </a:r>
            <a:r>
              <a:rPr lang="en-US" sz="3000" b="1" dirty="0">
                <a:solidFill>
                  <a:srgbClr val="009900"/>
                </a:solidFill>
              </a:rPr>
              <a:t>H4503 </a:t>
            </a:r>
            <a:r>
              <a:rPr lang="en-US" sz="3000" b="1" dirty="0">
                <a:solidFill>
                  <a:schemeClr val="bg1"/>
                </a:solidFill>
              </a:rPr>
              <a:t>- </a:t>
            </a:r>
            <a:r>
              <a:rPr lang="he-IL" sz="3000" dirty="0">
                <a:solidFill>
                  <a:schemeClr val="bg1"/>
                </a:solidFill>
              </a:rPr>
              <a:t> מִנְחָה</a:t>
            </a:r>
            <a:r>
              <a:rPr lang="en-US" sz="3000" dirty="0">
                <a:solidFill>
                  <a:schemeClr val="bg1"/>
                </a:solidFill>
              </a:rPr>
              <a:t>- </a:t>
            </a:r>
            <a:r>
              <a:rPr lang="en-US" sz="3000" dirty="0" err="1">
                <a:solidFill>
                  <a:schemeClr val="bg1"/>
                </a:solidFill>
              </a:rPr>
              <a:t>minchâh</a:t>
            </a:r>
            <a:r>
              <a:rPr lang="en-US" sz="3000" dirty="0">
                <a:solidFill>
                  <a:schemeClr val="bg1"/>
                </a:solidFill>
              </a:rPr>
              <a:t> - </a:t>
            </a:r>
            <a:r>
              <a:rPr lang="en-US" sz="3000" i="1" dirty="0">
                <a:solidFill>
                  <a:schemeClr val="bg1"/>
                </a:solidFill>
              </a:rPr>
              <a:t>min-</a:t>
            </a:r>
            <a:r>
              <a:rPr lang="en-US" sz="3000" i="1" dirty="0" err="1">
                <a:solidFill>
                  <a:schemeClr val="bg1"/>
                </a:solidFill>
              </a:rPr>
              <a:t>khaw</a:t>
            </a:r>
            <a:r>
              <a:rPr lang="en-US" sz="3000" i="1" dirty="0">
                <a:solidFill>
                  <a:schemeClr val="bg1"/>
                </a:solidFill>
              </a:rPr>
              <a:t>'</a:t>
            </a:r>
            <a:endParaRPr lang="en-US" sz="3000" dirty="0">
              <a:solidFill>
                <a:schemeClr val="bg1"/>
              </a:solidFill>
            </a:endParaRPr>
          </a:p>
          <a:p>
            <a:pPr algn="l">
              <a:spcBef>
                <a:spcPts val="0"/>
              </a:spcBef>
              <a:spcAft>
                <a:spcPts val="2400"/>
              </a:spcAft>
            </a:pPr>
            <a:r>
              <a:rPr lang="en-US" sz="3000" dirty="0">
                <a:solidFill>
                  <a:schemeClr val="bg1"/>
                </a:solidFill>
              </a:rPr>
              <a:t>From an unused root meaning to </a:t>
            </a:r>
            <a:r>
              <a:rPr lang="en-US" sz="3000" i="1" dirty="0">
                <a:solidFill>
                  <a:schemeClr val="bg1"/>
                </a:solidFill>
              </a:rPr>
              <a:t>apportion</a:t>
            </a:r>
            <a:r>
              <a:rPr lang="en-US" sz="3000" dirty="0">
                <a:solidFill>
                  <a:schemeClr val="bg1"/>
                </a:solidFill>
              </a:rPr>
              <a:t>, that is, </a:t>
            </a:r>
            <a:r>
              <a:rPr lang="en-US" sz="3000" i="1" dirty="0">
                <a:solidFill>
                  <a:schemeClr val="bg1"/>
                </a:solidFill>
              </a:rPr>
              <a:t>bestow</a:t>
            </a:r>
            <a:r>
              <a:rPr lang="en-US" sz="3000" dirty="0">
                <a:solidFill>
                  <a:schemeClr val="bg1"/>
                </a:solidFill>
              </a:rPr>
              <a:t>; a </a:t>
            </a:r>
            <a:r>
              <a:rPr lang="en-US" sz="3000" i="1" dirty="0">
                <a:solidFill>
                  <a:schemeClr val="bg1"/>
                </a:solidFill>
              </a:rPr>
              <a:t>donation</a:t>
            </a:r>
            <a:r>
              <a:rPr lang="en-US" sz="3000" dirty="0">
                <a:solidFill>
                  <a:schemeClr val="bg1"/>
                </a:solidFill>
              </a:rPr>
              <a:t>; euphemistically </a:t>
            </a:r>
            <a:r>
              <a:rPr lang="en-US" sz="3000" i="1" dirty="0">
                <a:solidFill>
                  <a:schemeClr val="bg1"/>
                </a:solidFill>
              </a:rPr>
              <a:t>tribute</a:t>
            </a:r>
            <a:r>
              <a:rPr lang="en-US" sz="3000" dirty="0">
                <a:solidFill>
                  <a:schemeClr val="bg1"/>
                </a:solidFill>
              </a:rPr>
              <a:t>; </a:t>
            </a:r>
            <a:r>
              <a:rPr lang="en-US" sz="3000" b="1" u="sng" dirty="0">
                <a:solidFill>
                  <a:srgbClr val="FF0000"/>
                </a:solidFill>
              </a:rPr>
              <a:t>specifically a sacrificial </a:t>
            </a:r>
            <a:r>
              <a:rPr lang="en-US" sz="3000" b="1" i="1" u="sng" dirty="0">
                <a:solidFill>
                  <a:srgbClr val="CC00CC"/>
                </a:solidFill>
              </a:rPr>
              <a:t>offering</a:t>
            </a:r>
            <a:r>
              <a:rPr lang="en-US" sz="3000" dirty="0">
                <a:solidFill>
                  <a:srgbClr val="CC00CC"/>
                </a:solidFill>
              </a:rPr>
              <a:t> </a:t>
            </a:r>
            <a:r>
              <a:rPr lang="en-US" sz="3000" b="1" dirty="0">
                <a:solidFill>
                  <a:srgbClr val="FF0000"/>
                </a:solidFill>
              </a:rPr>
              <a:t>(</a:t>
            </a:r>
            <a:r>
              <a:rPr lang="en-US" sz="3000" b="1" u="sng" dirty="0">
                <a:solidFill>
                  <a:srgbClr val="FF0000"/>
                </a:solidFill>
              </a:rPr>
              <a:t>usually</a:t>
            </a:r>
            <a:r>
              <a:rPr lang="en-US" sz="3000" b="1" dirty="0">
                <a:solidFill>
                  <a:srgbClr val="FF0000"/>
                </a:solidFill>
              </a:rPr>
              <a:t> </a:t>
            </a:r>
            <a:r>
              <a:rPr lang="en-US" sz="3000" b="1" u="sng" dirty="0">
                <a:solidFill>
                  <a:srgbClr val="FF0000"/>
                </a:solidFill>
              </a:rPr>
              <a:t>bloodless</a:t>
            </a:r>
            <a:r>
              <a:rPr lang="en-US" sz="3000" b="1" dirty="0">
                <a:solidFill>
                  <a:srgbClr val="FF0000"/>
                </a:solidFill>
              </a:rPr>
              <a:t> and </a:t>
            </a:r>
            <a:r>
              <a:rPr lang="en-US" sz="3000" b="1" u="sng" dirty="0">
                <a:solidFill>
                  <a:srgbClr val="FF0000"/>
                </a:solidFill>
              </a:rPr>
              <a:t>voluntary</a:t>
            </a:r>
            <a:r>
              <a:rPr lang="en-US" sz="3000" b="1" dirty="0">
                <a:solidFill>
                  <a:srgbClr val="FF0000"/>
                </a:solidFill>
              </a:rPr>
              <a:t>): - </a:t>
            </a:r>
            <a:r>
              <a:rPr lang="en-US" sz="3000" b="1" u="sng" dirty="0">
                <a:solidFill>
                  <a:srgbClr val="FF0000"/>
                </a:solidFill>
              </a:rPr>
              <a:t>gift</a:t>
            </a:r>
            <a:r>
              <a:rPr lang="en-US" sz="3000" b="1" dirty="0">
                <a:solidFill>
                  <a:srgbClr val="FF0000"/>
                </a:solidFill>
              </a:rPr>
              <a:t>, </a:t>
            </a:r>
            <a:r>
              <a:rPr lang="en-US" sz="3000" b="1" u="sng" dirty="0">
                <a:solidFill>
                  <a:srgbClr val="FF0000"/>
                </a:solidFill>
              </a:rPr>
              <a:t>oblation</a:t>
            </a:r>
            <a:r>
              <a:rPr lang="en-US" sz="3000" b="1" dirty="0">
                <a:solidFill>
                  <a:srgbClr val="FF0000"/>
                </a:solidFill>
              </a:rPr>
              <a:t>, (</a:t>
            </a:r>
            <a:r>
              <a:rPr lang="en-US" sz="3000" b="1" u="sng" dirty="0">
                <a:solidFill>
                  <a:srgbClr val="FF0000"/>
                </a:solidFill>
              </a:rPr>
              <a:t>meat</a:t>
            </a:r>
            <a:r>
              <a:rPr lang="en-US" sz="3000" b="1" dirty="0">
                <a:solidFill>
                  <a:srgbClr val="FF0000"/>
                </a:solidFill>
              </a:rPr>
              <a:t>) </a:t>
            </a:r>
            <a:r>
              <a:rPr lang="en-US" sz="3000" b="1" u="sng" dirty="0">
                <a:solidFill>
                  <a:srgbClr val="FF0000"/>
                </a:solidFill>
              </a:rPr>
              <a:t>offering</a:t>
            </a:r>
            <a:r>
              <a:rPr lang="en-US" sz="3000" b="1" dirty="0">
                <a:solidFill>
                  <a:srgbClr val="FF0000"/>
                </a:solidFill>
              </a:rPr>
              <a:t>, </a:t>
            </a:r>
            <a:r>
              <a:rPr lang="en-US" sz="3000" b="1" u="sng" dirty="0">
                <a:solidFill>
                  <a:srgbClr val="FF0000"/>
                </a:solidFill>
              </a:rPr>
              <a:t>present</a:t>
            </a:r>
            <a:r>
              <a:rPr lang="en-US" sz="3000" b="1" dirty="0">
                <a:solidFill>
                  <a:srgbClr val="FF0000"/>
                </a:solidFill>
              </a:rPr>
              <a:t>, </a:t>
            </a:r>
            <a:r>
              <a:rPr lang="en-US" sz="3000" b="1" u="sng" dirty="0">
                <a:solidFill>
                  <a:srgbClr val="FF0000"/>
                </a:solidFill>
              </a:rPr>
              <a:t>sacrifice</a:t>
            </a:r>
            <a:r>
              <a:rPr lang="en-US" sz="3000" b="1" dirty="0">
                <a:solidFill>
                  <a:srgbClr val="FF0000"/>
                </a:solidFill>
              </a:rPr>
              <a:t>.</a:t>
            </a:r>
          </a:p>
          <a:p>
            <a:pPr algn="l"/>
            <a:r>
              <a:rPr lang="en-US" sz="3000" dirty="0">
                <a:solidFill>
                  <a:schemeClr val="bg1"/>
                </a:solidFill>
              </a:rPr>
              <a:t>We will now look at some Scripture verses that use </a:t>
            </a:r>
            <a:r>
              <a:rPr lang="en-US" sz="3000" b="1" dirty="0">
                <a:solidFill>
                  <a:srgbClr val="009900"/>
                </a:solidFill>
              </a:rPr>
              <a:t>H4503</a:t>
            </a:r>
            <a:r>
              <a:rPr lang="en-US" sz="3000" dirty="0">
                <a:solidFill>
                  <a:schemeClr val="bg1"/>
                </a:solidFill>
              </a:rPr>
              <a:t> as a bloodless meat offering (or Oblation). – </a:t>
            </a:r>
          </a:p>
        </p:txBody>
      </p:sp>
      <p:sp>
        <p:nvSpPr>
          <p:cNvPr id="7" name="Bent Arrow 6"/>
          <p:cNvSpPr/>
          <p:nvPr/>
        </p:nvSpPr>
        <p:spPr>
          <a:xfrm rot="5400000">
            <a:off x="3086100" y="5676900"/>
            <a:ext cx="685800" cy="1219200"/>
          </a:xfrm>
          <a:prstGeom prst="bentArrow">
            <a:avLst/>
          </a:prstGeom>
          <a:solidFill>
            <a:srgbClr val="FF66CC"/>
          </a:solidFill>
          <a:ln w="57150">
            <a:solidFill>
              <a:srgbClr val="FF3399"/>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 name="TextBox 2"/>
          <p:cNvSpPr txBox="1"/>
          <p:nvPr/>
        </p:nvSpPr>
        <p:spPr>
          <a:xfrm>
            <a:off x="2895600" y="1066800"/>
            <a:ext cx="3276600" cy="461665"/>
          </a:xfrm>
          <a:prstGeom prst="rect">
            <a:avLst/>
          </a:prstGeom>
          <a:noFill/>
        </p:spPr>
        <p:txBody>
          <a:bodyPr wrap="square" rtlCol="0">
            <a:spAutoFit/>
          </a:bodyPr>
          <a:lstStyle/>
          <a:p>
            <a:pPr algn="ctr"/>
            <a:r>
              <a:rPr lang="en-US" sz="2400" dirty="0">
                <a:solidFill>
                  <a:srgbClr val="FFFF00"/>
                </a:solidFill>
              </a:rPr>
              <a:t>Strong’s Concordance</a:t>
            </a:r>
          </a:p>
        </p:txBody>
      </p:sp>
    </p:spTree>
    <p:extLst>
      <p:ext uri="{BB962C8B-B14F-4D97-AF65-F5344CB8AC3E}">
        <p14:creationId xmlns:p14="http://schemas.microsoft.com/office/powerpoint/2010/main" val="259742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53" presetClass="entr" presetSubtype="16"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 calcmode="lin" valueType="num">
                                      <p:cBhvr>
                                        <p:cTn id="10"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6">
                                            <p:txEl>
                                              <p:pRg st="0" end="0"/>
                                            </p:txEl>
                                          </p:spTgt>
                                        </p:tgtEl>
                                      </p:cBhvr>
                                    </p:animEffect>
                                  </p:childTnLst>
                                </p:cTn>
                              </p:par>
                              <p:par>
                                <p:cTn id="13" presetID="53" presetClass="entr" presetSubtype="16"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 calcmode="lin" valueType="num">
                                      <p:cBhvr>
                                        <p:cTn id="15"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 calcmode="lin" valueType="num">
                                      <p:cBhvr>
                                        <p:cTn id="22"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80">
                                          <p:stCondLst>
                                            <p:cond delay="0"/>
                                          </p:stCondLst>
                                        </p:cTn>
                                        <p:tgtEl>
                                          <p:spTgt spid="7"/>
                                        </p:tgtEl>
                                      </p:cBhvr>
                                    </p:animEffect>
                                    <p:anim calcmode="lin" valueType="num">
                                      <p:cBhvr>
                                        <p:cTn id="3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5" dur="26">
                                          <p:stCondLst>
                                            <p:cond delay="650"/>
                                          </p:stCondLst>
                                        </p:cTn>
                                        <p:tgtEl>
                                          <p:spTgt spid="7"/>
                                        </p:tgtEl>
                                      </p:cBhvr>
                                      <p:to x="100000" y="60000"/>
                                    </p:animScale>
                                    <p:animScale>
                                      <p:cBhvr>
                                        <p:cTn id="36" dur="166" decel="50000">
                                          <p:stCondLst>
                                            <p:cond delay="676"/>
                                          </p:stCondLst>
                                        </p:cTn>
                                        <p:tgtEl>
                                          <p:spTgt spid="7"/>
                                        </p:tgtEl>
                                      </p:cBhvr>
                                      <p:to x="100000" y="100000"/>
                                    </p:animScale>
                                    <p:animScale>
                                      <p:cBhvr>
                                        <p:cTn id="37" dur="26">
                                          <p:stCondLst>
                                            <p:cond delay="1312"/>
                                          </p:stCondLst>
                                        </p:cTn>
                                        <p:tgtEl>
                                          <p:spTgt spid="7"/>
                                        </p:tgtEl>
                                      </p:cBhvr>
                                      <p:to x="100000" y="80000"/>
                                    </p:animScale>
                                    <p:animScale>
                                      <p:cBhvr>
                                        <p:cTn id="38" dur="166" decel="50000">
                                          <p:stCondLst>
                                            <p:cond delay="1338"/>
                                          </p:stCondLst>
                                        </p:cTn>
                                        <p:tgtEl>
                                          <p:spTgt spid="7"/>
                                        </p:tgtEl>
                                      </p:cBhvr>
                                      <p:to x="100000" y="100000"/>
                                    </p:animScale>
                                    <p:animScale>
                                      <p:cBhvr>
                                        <p:cTn id="39" dur="26">
                                          <p:stCondLst>
                                            <p:cond delay="1642"/>
                                          </p:stCondLst>
                                        </p:cTn>
                                        <p:tgtEl>
                                          <p:spTgt spid="7"/>
                                        </p:tgtEl>
                                      </p:cBhvr>
                                      <p:to x="100000" y="90000"/>
                                    </p:animScale>
                                    <p:animScale>
                                      <p:cBhvr>
                                        <p:cTn id="40" dur="166" decel="50000">
                                          <p:stCondLst>
                                            <p:cond delay="1668"/>
                                          </p:stCondLst>
                                        </p:cTn>
                                        <p:tgtEl>
                                          <p:spTgt spid="7"/>
                                        </p:tgtEl>
                                      </p:cBhvr>
                                      <p:to x="100000" y="100000"/>
                                    </p:animScale>
                                    <p:animScale>
                                      <p:cBhvr>
                                        <p:cTn id="41" dur="26">
                                          <p:stCondLst>
                                            <p:cond delay="1808"/>
                                          </p:stCondLst>
                                        </p:cTn>
                                        <p:tgtEl>
                                          <p:spTgt spid="7"/>
                                        </p:tgtEl>
                                      </p:cBhvr>
                                      <p:to x="100000" y="95000"/>
                                    </p:animScale>
                                    <p:animScale>
                                      <p:cBhvr>
                                        <p:cTn id="42" dur="166" decel="50000">
                                          <p:stCondLst>
                                            <p:cond delay="1834"/>
                                          </p:stCondLst>
                                        </p:cTn>
                                        <p:tgtEl>
                                          <p:spTgt spid="7"/>
                                        </p:tgtEl>
                                      </p:cBhvr>
                                      <p:to x="100000" y="100000"/>
                                    </p:animScale>
                                  </p:childTnLst>
                                </p:cTn>
                              </p:par>
                            </p:childTnLst>
                          </p:cTn>
                        </p:par>
                        <p:par>
                          <p:cTn id="43" fill="hold">
                            <p:stCondLst>
                              <p:cond delay="2000"/>
                            </p:stCondLst>
                            <p:childTnLst>
                              <p:par>
                                <p:cTn id="44" presetID="32" presetClass="emph" presetSubtype="0" fill="hold" grpId="1" nodeType="afterEffect">
                                  <p:stCondLst>
                                    <p:cond delay="0"/>
                                  </p:stCondLst>
                                  <p:childTnLst>
                                    <p:animRot by="120000">
                                      <p:cBhvr>
                                        <p:cTn id="45" dur="100" fill="hold">
                                          <p:stCondLst>
                                            <p:cond delay="0"/>
                                          </p:stCondLst>
                                        </p:cTn>
                                        <p:tgtEl>
                                          <p:spTgt spid="7"/>
                                        </p:tgtEl>
                                        <p:attrNameLst>
                                          <p:attrName>r</p:attrName>
                                        </p:attrNameLst>
                                      </p:cBhvr>
                                    </p:animRot>
                                    <p:animRot by="-240000">
                                      <p:cBhvr>
                                        <p:cTn id="46" dur="200" fill="hold">
                                          <p:stCondLst>
                                            <p:cond delay="200"/>
                                          </p:stCondLst>
                                        </p:cTn>
                                        <p:tgtEl>
                                          <p:spTgt spid="7"/>
                                        </p:tgtEl>
                                        <p:attrNameLst>
                                          <p:attrName>r</p:attrName>
                                        </p:attrNameLst>
                                      </p:cBhvr>
                                    </p:animRot>
                                    <p:animRot by="240000">
                                      <p:cBhvr>
                                        <p:cTn id="47" dur="200" fill="hold">
                                          <p:stCondLst>
                                            <p:cond delay="400"/>
                                          </p:stCondLst>
                                        </p:cTn>
                                        <p:tgtEl>
                                          <p:spTgt spid="7"/>
                                        </p:tgtEl>
                                        <p:attrNameLst>
                                          <p:attrName>r</p:attrName>
                                        </p:attrNameLst>
                                      </p:cBhvr>
                                    </p:animRot>
                                    <p:animRot by="-240000">
                                      <p:cBhvr>
                                        <p:cTn id="48" dur="200" fill="hold">
                                          <p:stCondLst>
                                            <p:cond delay="600"/>
                                          </p:stCondLst>
                                        </p:cTn>
                                        <p:tgtEl>
                                          <p:spTgt spid="7"/>
                                        </p:tgtEl>
                                        <p:attrNameLst>
                                          <p:attrName>r</p:attrName>
                                        </p:attrNameLst>
                                      </p:cBhvr>
                                    </p:animRot>
                                    <p:animRot by="120000">
                                      <p:cBhvr>
                                        <p:cTn id="49"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7"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447800"/>
            <a:ext cx="8382000" cy="4953000"/>
          </a:xfrm>
          <a:solidFill>
            <a:schemeClr val="tx2">
              <a:lumMod val="90000"/>
            </a:schemeClr>
          </a:solidFill>
          <a:ln w="38100">
            <a:solidFill>
              <a:srgbClr val="3333FF"/>
            </a:solidFill>
          </a:ln>
          <a:scene3d>
            <a:camera prst="orthographicFront"/>
            <a:lightRig rig="threePt" dir="t"/>
          </a:scene3d>
          <a:sp3d>
            <a:bevelT w="114300" prst="artDeco"/>
          </a:sp3d>
        </p:spPr>
        <p:txBody>
          <a:bodyPr lIns="182880" tIns="182880">
            <a:normAutofit lnSpcReduction="10000"/>
          </a:bodyPr>
          <a:lstStyle/>
          <a:p>
            <a:pPr marL="914400" indent="-914400" algn="l">
              <a:spcBef>
                <a:spcPts val="0"/>
              </a:spcBef>
              <a:spcAft>
                <a:spcPts val="1800"/>
              </a:spcAft>
            </a:pPr>
            <a:r>
              <a:rPr lang="en-US" dirty="0">
                <a:solidFill>
                  <a:srgbClr val="FF6600"/>
                </a:solidFill>
              </a:rPr>
              <a:t>Lev 6:15  </a:t>
            </a:r>
            <a:r>
              <a:rPr lang="en-US" dirty="0">
                <a:solidFill>
                  <a:schemeClr val="bg1"/>
                </a:solidFill>
              </a:rPr>
              <a:t>and shall take from it with his hand from the fine flour of the </a:t>
            </a:r>
            <a:r>
              <a:rPr lang="en-US" b="1" u="sng" dirty="0">
                <a:solidFill>
                  <a:srgbClr val="FF0000"/>
                </a:solidFill>
              </a:rPr>
              <a:t>grain offering</a:t>
            </a:r>
            <a:r>
              <a:rPr lang="en-US" b="1" u="sng" baseline="30000" dirty="0">
                <a:solidFill>
                  <a:srgbClr val="FF0000"/>
                </a:solidFill>
              </a:rPr>
              <a:t> </a:t>
            </a:r>
            <a:r>
              <a:rPr lang="en-US" b="1" baseline="30000" dirty="0">
                <a:solidFill>
                  <a:schemeClr val="accent5">
                    <a:lumMod val="50000"/>
                  </a:schemeClr>
                </a:solidFill>
              </a:rPr>
              <a:t>H4503</a:t>
            </a:r>
            <a:r>
              <a:rPr lang="en-US" dirty="0">
                <a:solidFill>
                  <a:schemeClr val="bg1"/>
                </a:solidFill>
              </a:rPr>
              <a:t>, and from its oil, and all the frankincense which is on the </a:t>
            </a:r>
            <a:r>
              <a:rPr lang="en-US" b="1" u="sng" dirty="0">
                <a:solidFill>
                  <a:srgbClr val="FF0000"/>
                </a:solidFill>
              </a:rPr>
              <a:t>grain offering</a:t>
            </a:r>
            <a:r>
              <a:rPr lang="en-US" b="1" u="sng" baseline="30000" dirty="0">
                <a:solidFill>
                  <a:srgbClr val="FF0000"/>
                </a:solidFill>
              </a:rPr>
              <a:t> </a:t>
            </a:r>
            <a:r>
              <a:rPr lang="en-US" b="1" baseline="30000" dirty="0">
                <a:solidFill>
                  <a:schemeClr val="accent5">
                    <a:lumMod val="50000"/>
                  </a:schemeClr>
                </a:solidFill>
              </a:rPr>
              <a:t>H4503</a:t>
            </a:r>
            <a:r>
              <a:rPr lang="en-US" dirty="0">
                <a:solidFill>
                  <a:schemeClr val="bg1"/>
                </a:solidFill>
              </a:rPr>
              <a:t>, and shall burn it on the altar for a sweet fragrance, as its remembrance portion to </a:t>
            </a:r>
            <a:r>
              <a:rPr lang="he-IL" b="1" dirty="0">
                <a:solidFill>
                  <a:srgbClr val="0000CC"/>
                </a:solidFill>
              </a:rPr>
              <a:t>יהוה</a:t>
            </a:r>
            <a:r>
              <a:rPr lang="en-US" b="1" dirty="0">
                <a:solidFill>
                  <a:srgbClr val="0000CC"/>
                </a:solidFill>
              </a:rPr>
              <a:t>.</a:t>
            </a:r>
          </a:p>
          <a:p>
            <a:pPr marL="914400" indent="-914400" algn="l"/>
            <a:r>
              <a:rPr lang="en-US" dirty="0">
                <a:solidFill>
                  <a:srgbClr val="FF6600"/>
                </a:solidFill>
              </a:rPr>
              <a:t>Lev 23:13  </a:t>
            </a:r>
            <a:r>
              <a:rPr lang="en-US" dirty="0">
                <a:solidFill>
                  <a:schemeClr val="bg1"/>
                </a:solidFill>
              </a:rPr>
              <a:t>and its </a:t>
            </a:r>
            <a:r>
              <a:rPr lang="en-US" b="1" u="sng" dirty="0">
                <a:solidFill>
                  <a:srgbClr val="FF0000"/>
                </a:solidFill>
              </a:rPr>
              <a:t>grain offering</a:t>
            </a:r>
            <a:r>
              <a:rPr lang="en-US" b="1" baseline="30000" dirty="0">
                <a:solidFill>
                  <a:srgbClr val="FF0000"/>
                </a:solidFill>
              </a:rPr>
              <a:t> </a:t>
            </a:r>
            <a:r>
              <a:rPr lang="en-US" b="1" baseline="30000" dirty="0">
                <a:solidFill>
                  <a:schemeClr val="accent5">
                    <a:lumMod val="50000"/>
                  </a:schemeClr>
                </a:solidFill>
              </a:rPr>
              <a:t>H4503</a:t>
            </a:r>
            <a:r>
              <a:rPr lang="en-US" baseline="30000" dirty="0">
                <a:solidFill>
                  <a:schemeClr val="accent2">
                    <a:lumMod val="50000"/>
                  </a:schemeClr>
                </a:solidFill>
              </a:rPr>
              <a:t> </a:t>
            </a:r>
            <a:r>
              <a:rPr lang="en-US" dirty="0">
                <a:solidFill>
                  <a:schemeClr val="bg1"/>
                </a:solidFill>
              </a:rPr>
              <a:t>: two-tenths of an </a:t>
            </a:r>
            <a:r>
              <a:rPr lang="en-US" dirty="0" err="1">
                <a:solidFill>
                  <a:schemeClr val="bg1"/>
                </a:solidFill>
              </a:rPr>
              <a:t>ĕphah</a:t>
            </a:r>
            <a:r>
              <a:rPr lang="en-US" dirty="0">
                <a:solidFill>
                  <a:schemeClr val="bg1"/>
                </a:solidFill>
              </a:rPr>
              <a:t> of fine flour mixed with oil, an offering made by fire to </a:t>
            </a:r>
            <a:r>
              <a:rPr lang="he-IL" b="1" dirty="0">
                <a:solidFill>
                  <a:srgbClr val="0000CC"/>
                </a:solidFill>
              </a:rPr>
              <a:t>יהוה</a:t>
            </a:r>
            <a:r>
              <a:rPr lang="en-US" b="1" dirty="0">
                <a:solidFill>
                  <a:srgbClr val="0000CC"/>
                </a:solidFill>
              </a:rPr>
              <a:t>, </a:t>
            </a:r>
            <a:r>
              <a:rPr lang="en-US" dirty="0">
                <a:solidFill>
                  <a:schemeClr val="bg1"/>
                </a:solidFill>
              </a:rPr>
              <a:t>a sweet fragrance, and its drink offering: one-fourth of a </a:t>
            </a:r>
            <a:r>
              <a:rPr lang="en-US" dirty="0" err="1">
                <a:solidFill>
                  <a:schemeClr val="bg1"/>
                </a:solidFill>
              </a:rPr>
              <a:t>hin</a:t>
            </a:r>
            <a:r>
              <a:rPr lang="en-US" dirty="0">
                <a:solidFill>
                  <a:schemeClr val="bg1"/>
                </a:solidFill>
              </a:rPr>
              <a:t> of wine.</a:t>
            </a:r>
          </a:p>
        </p:txBody>
      </p:sp>
      <p:sp>
        <p:nvSpPr>
          <p:cNvPr id="4" name="Slide Number Placeholder 3"/>
          <p:cNvSpPr>
            <a:spLocks noGrp="1"/>
          </p:cNvSpPr>
          <p:nvPr>
            <p:ph type="sldNum" sz="quarter" idx="12"/>
          </p:nvPr>
        </p:nvSpPr>
        <p:spPr>
          <a:xfrm>
            <a:off x="8229600" y="6324600"/>
            <a:ext cx="762000" cy="365125"/>
          </a:xfrm>
        </p:spPr>
        <p:txBody>
          <a:bodyPr/>
          <a:lstStyle/>
          <a:p>
            <a:fld id="{9A7ECC3E-4170-412F-8B33-8063B7BB8A4D}" type="slidenum">
              <a:rPr lang="en-US" b="1" smtClean="0">
                <a:solidFill>
                  <a:schemeClr val="bg1"/>
                </a:solidFill>
              </a:rPr>
              <a:t>27</a:t>
            </a:fld>
            <a:endParaRPr lang="en-US" b="1" dirty="0">
              <a:solidFill>
                <a:schemeClr val="bg1"/>
              </a:solidFill>
            </a:endParaRPr>
          </a:p>
        </p:txBody>
      </p:sp>
      <p:sp>
        <p:nvSpPr>
          <p:cNvPr id="6" name="Title 1"/>
          <p:cNvSpPr>
            <a:spLocks noGrp="1"/>
          </p:cNvSpPr>
          <p:nvPr>
            <p:ph type="ctrTitle"/>
          </p:nvPr>
        </p:nvSpPr>
        <p:spPr>
          <a:xfrm>
            <a:off x="152400" y="304800"/>
            <a:ext cx="8839200" cy="838200"/>
          </a:xfrm>
          <a:solidFill>
            <a:schemeClr val="accent1">
              <a:lumMod val="20000"/>
              <a:lumOff val="80000"/>
            </a:schemeClr>
          </a:solidFill>
          <a:ln w="38100">
            <a:solidFill>
              <a:srgbClr val="3333FF"/>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extrusionH="57150" prstMaterial="softEdge">
              <a:bevelT w="57150" h="38100" prst="artDeco"/>
            </a:sp3d>
          </a:bodyPr>
          <a:lstStyle/>
          <a:p>
            <a:r>
              <a:rPr lang="en-US" sz="4000" dirty="0">
                <a:solidFill>
                  <a:srgbClr val="0066CC"/>
                </a:solidFill>
              </a:rPr>
              <a:t>Oblation, Offering, Sacrifice</a:t>
            </a:r>
          </a:p>
        </p:txBody>
      </p:sp>
    </p:spTree>
    <p:extLst>
      <p:ext uri="{BB962C8B-B14F-4D97-AF65-F5344CB8AC3E}">
        <p14:creationId xmlns:p14="http://schemas.microsoft.com/office/powerpoint/2010/main" val="249036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arn(inVertical)">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
            <a:ext cx="8839200" cy="838200"/>
          </a:xfrm>
          <a:solidFill>
            <a:schemeClr val="accent1">
              <a:lumMod val="20000"/>
              <a:lumOff val="80000"/>
            </a:schemeClr>
          </a:solidFill>
          <a:ln w="38100">
            <a:solidFill>
              <a:srgbClr val="3333FF"/>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extrusionH="57150" prstMaterial="softEdge">
              <a:bevelT w="57150" h="38100" prst="artDeco"/>
            </a:sp3d>
          </a:bodyPr>
          <a:lstStyle/>
          <a:p>
            <a:r>
              <a:rPr lang="en-US" sz="4000" dirty="0">
                <a:solidFill>
                  <a:srgbClr val="0066CC"/>
                </a:solidFill>
              </a:rPr>
              <a:t>Oblation, Offering, Sacrifice</a:t>
            </a:r>
          </a:p>
        </p:txBody>
      </p:sp>
      <p:sp>
        <p:nvSpPr>
          <p:cNvPr id="3" name="Subtitle 2"/>
          <p:cNvSpPr>
            <a:spLocks noGrp="1"/>
          </p:cNvSpPr>
          <p:nvPr>
            <p:ph type="subTitle" idx="1"/>
          </p:nvPr>
        </p:nvSpPr>
        <p:spPr>
          <a:xfrm>
            <a:off x="381000" y="1143000"/>
            <a:ext cx="8382000" cy="5410200"/>
          </a:xfrm>
          <a:solidFill>
            <a:schemeClr val="tx2">
              <a:lumMod val="90000"/>
            </a:schemeClr>
          </a:solidFill>
          <a:ln w="38100">
            <a:solidFill>
              <a:srgbClr val="0066CC"/>
            </a:solidFill>
          </a:ln>
          <a:scene3d>
            <a:camera prst="orthographicFront"/>
            <a:lightRig rig="threePt" dir="t"/>
          </a:scene3d>
          <a:sp3d>
            <a:bevelT prst="angle"/>
          </a:sp3d>
        </p:spPr>
        <p:txBody>
          <a:bodyPr lIns="182880" tIns="91440">
            <a:normAutofit/>
          </a:bodyPr>
          <a:lstStyle/>
          <a:p>
            <a:pPr algn="l">
              <a:spcBef>
                <a:spcPts val="0"/>
              </a:spcBef>
              <a:spcAft>
                <a:spcPts val="1800"/>
              </a:spcAft>
            </a:pPr>
            <a:r>
              <a:rPr lang="en-US" dirty="0">
                <a:solidFill>
                  <a:schemeClr val="bg1"/>
                </a:solidFill>
              </a:rPr>
              <a:t>In the Scriptures, </a:t>
            </a:r>
            <a:r>
              <a:rPr lang="en-US" b="1" dirty="0">
                <a:solidFill>
                  <a:srgbClr val="009900"/>
                </a:solidFill>
              </a:rPr>
              <a:t>H4503</a:t>
            </a:r>
            <a:r>
              <a:rPr lang="en-US" dirty="0">
                <a:solidFill>
                  <a:srgbClr val="009900"/>
                </a:solidFill>
              </a:rPr>
              <a:t> </a:t>
            </a:r>
            <a:r>
              <a:rPr lang="en-US" dirty="0">
                <a:solidFill>
                  <a:schemeClr val="bg1"/>
                </a:solidFill>
              </a:rPr>
              <a:t>is translated into the words </a:t>
            </a:r>
            <a:r>
              <a:rPr lang="en-US" b="1" u="sng" dirty="0">
                <a:solidFill>
                  <a:srgbClr val="9900CC"/>
                </a:solidFill>
                <a:effectLst>
                  <a:outerShdw blurRad="38100" dist="38100" dir="2700000" algn="tl">
                    <a:srgbClr val="000000">
                      <a:alpha val="43137"/>
                    </a:srgbClr>
                  </a:outerShdw>
                </a:effectLst>
              </a:rPr>
              <a:t>Oblation</a:t>
            </a:r>
            <a:r>
              <a:rPr lang="en-US" b="1" dirty="0">
                <a:solidFill>
                  <a:srgbClr val="9900CC"/>
                </a:solidFill>
                <a:effectLst>
                  <a:outerShdw blurRad="38100" dist="38100" dir="2700000" algn="tl">
                    <a:srgbClr val="000000">
                      <a:alpha val="43137"/>
                    </a:srgbClr>
                  </a:outerShdw>
                </a:effectLst>
              </a:rPr>
              <a:t>,</a:t>
            </a:r>
            <a:r>
              <a:rPr lang="en-US" dirty="0">
                <a:solidFill>
                  <a:srgbClr val="9900CC"/>
                </a:solidFill>
                <a:effectLst>
                  <a:outerShdw blurRad="38100" dist="38100" dir="2700000" algn="tl">
                    <a:srgbClr val="000000">
                      <a:alpha val="43137"/>
                    </a:srgbClr>
                  </a:outerShdw>
                </a:effectLst>
              </a:rPr>
              <a:t> </a:t>
            </a:r>
            <a:r>
              <a:rPr lang="en-US" b="1" u="sng" dirty="0">
                <a:solidFill>
                  <a:srgbClr val="FF3399"/>
                </a:solidFill>
                <a:effectLst>
                  <a:outerShdw blurRad="38100" dist="38100" dir="2700000" algn="tl">
                    <a:srgbClr val="000000">
                      <a:alpha val="43137"/>
                    </a:srgbClr>
                  </a:outerShdw>
                </a:effectLst>
              </a:rPr>
              <a:t>Offerings</a:t>
            </a:r>
            <a:r>
              <a:rPr lang="en-US" b="1" dirty="0">
                <a:solidFill>
                  <a:srgbClr val="FF3399"/>
                </a:solidFill>
                <a:effectLst>
                  <a:outerShdw blurRad="38100" dist="38100" dir="2700000" algn="tl">
                    <a:srgbClr val="000000">
                      <a:alpha val="43137"/>
                    </a:srgbClr>
                  </a:outerShdw>
                </a:effectLst>
              </a:rPr>
              <a:t>,</a:t>
            </a:r>
            <a:r>
              <a:rPr lang="en-US" dirty="0">
                <a:solidFill>
                  <a:srgbClr val="FF3399"/>
                </a:solidFill>
                <a:effectLst>
                  <a:outerShdw blurRad="38100" dist="38100" dir="2700000" algn="tl">
                    <a:srgbClr val="000000">
                      <a:alpha val="43137"/>
                    </a:srgbClr>
                  </a:outerShdw>
                </a:effectLst>
              </a:rPr>
              <a:t> </a:t>
            </a:r>
            <a:r>
              <a:rPr lang="en-US" b="1" u="sng" dirty="0">
                <a:solidFill>
                  <a:srgbClr val="C00000"/>
                </a:solidFill>
                <a:effectLst>
                  <a:outerShdw blurRad="38100" dist="38100" dir="2700000" algn="tl">
                    <a:srgbClr val="000000">
                      <a:alpha val="43137"/>
                    </a:srgbClr>
                  </a:outerShdw>
                </a:effectLst>
              </a:rPr>
              <a:t>Sacrifice</a:t>
            </a:r>
            <a:r>
              <a:rPr lang="en-US" b="1" dirty="0">
                <a:solidFill>
                  <a:srgbClr val="C00000"/>
                </a:solidFill>
                <a:effectLst>
                  <a:outerShdw blurRad="38100" dist="38100" dir="2700000" algn="tl">
                    <a:srgbClr val="000000">
                      <a:alpha val="43137"/>
                    </a:srgbClr>
                  </a:outerShdw>
                </a:effectLst>
              </a:rPr>
              <a:t>,</a:t>
            </a:r>
            <a:r>
              <a:rPr lang="en-US" dirty="0">
                <a:solidFill>
                  <a:srgbClr val="0066CC"/>
                </a:solidFill>
                <a:effectLst>
                  <a:glow rad="63500">
                    <a:schemeClr val="accent2">
                      <a:satMod val="175000"/>
                      <a:alpha val="40000"/>
                    </a:schemeClr>
                  </a:glow>
                </a:effectLst>
              </a:rPr>
              <a:t> </a:t>
            </a:r>
            <a:r>
              <a:rPr lang="en-US" b="1" u="sng" dirty="0">
                <a:solidFill>
                  <a:srgbClr val="00B050"/>
                </a:solidFill>
                <a:effectLst>
                  <a:outerShdw blurRad="38100" dist="38100" dir="2700000" algn="tl">
                    <a:srgbClr val="000000">
                      <a:alpha val="43137"/>
                    </a:srgbClr>
                  </a:outerShdw>
                </a:effectLst>
              </a:rPr>
              <a:t>Presents</a:t>
            </a:r>
            <a:r>
              <a:rPr lang="en-US" dirty="0">
                <a:solidFill>
                  <a:srgbClr val="00B050"/>
                </a:solidFill>
                <a:effectLst>
                  <a:outerShdw blurRad="38100" dist="38100" dir="2700000" algn="tl">
                    <a:srgbClr val="000000">
                      <a:alpha val="43137"/>
                    </a:srgbClr>
                  </a:outerShdw>
                </a:effectLst>
              </a:rPr>
              <a:t> </a:t>
            </a:r>
            <a:r>
              <a:rPr lang="en-US" dirty="0">
                <a:solidFill>
                  <a:schemeClr val="bg1"/>
                </a:solidFill>
                <a:effectLst/>
              </a:rPr>
              <a:t>and/or </a:t>
            </a:r>
            <a:r>
              <a:rPr lang="en-US" b="1" u="sng" dirty="0">
                <a:solidFill>
                  <a:srgbClr val="FF0000"/>
                </a:solidFill>
                <a:effectLst>
                  <a:outerShdw blurRad="38100" dist="38100" dir="2700000" algn="tl">
                    <a:srgbClr val="000000">
                      <a:alpha val="43137"/>
                    </a:srgbClr>
                  </a:outerShdw>
                </a:effectLst>
              </a:rPr>
              <a:t>Gifts</a:t>
            </a:r>
            <a:r>
              <a:rPr lang="en-US" dirty="0">
                <a:solidFill>
                  <a:srgbClr val="FF0000"/>
                </a:solidFill>
                <a:effectLst>
                  <a:glow rad="63500">
                    <a:schemeClr val="accent2">
                      <a:satMod val="175000"/>
                      <a:alpha val="40000"/>
                    </a:schemeClr>
                  </a:glow>
                  <a:outerShdw blurRad="38100" dist="38100" dir="2700000" algn="tl">
                    <a:srgbClr val="000000">
                      <a:alpha val="43137"/>
                    </a:srgbClr>
                  </a:outerShdw>
                </a:effectLst>
              </a:rPr>
              <a:t> </a:t>
            </a:r>
            <a:r>
              <a:rPr lang="en-US" dirty="0">
                <a:solidFill>
                  <a:schemeClr val="bg1"/>
                </a:solidFill>
              </a:rPr>
              <a:t>211 times, in 194 different verses. </a:t>
            </a:r>
          </a:p>
          <a:p>
            <a:pPr algn="l">
              <a:spcBef>
                <a:spcPts val="0"/>
              </a:spcBef>
              <a:spcAft>
                <a:spcPts val="1800"/>
              </a:spcAft>
            </a:pPr>
            <a:r>
              <a:rPr lang="en-US" dirty="0">
                <a:solidFill>
                  <a:schemeClr val="bg1"/>
                </a:solidFill>
              </a:rPr>
              <a:t>All of the Scripture uses of the words in </a:t>
            </a:r>
            <a:r>
              <a:rPr lang="en-US" dirty="0" err="1">
                <a:solidFill>
                  <a:schemeClr val="bg1"/>
                </a:solidFill>
              </a:rPr>
              <a:t>colour</a:t>
            </a:r>
            <a:r>
              <a:rPr lang="en-US" dirty="0">
                <a:solidFill>
                  <a:schemeClr val="bg1"/>
                </a:solidFill>
              </a:rPr>
              <a:t> above pertain to Offerings made to </a:t>
            </a:r>
            <a:r>
              <a:rPr lang="en-US" b="1" dirty="0">
                <a:solidFill>
                  <a:srgbClr val="0000CC"/>
                </a:solidFill>
              </a:rPr>
              <a:t>Yahuah</a:t>
            </a:r>
            <a:r>
              <a:rPr lang="en-US" dirty="0">
                <a:solidFill>
                  <a:schemeClr val="bg1"/>
                </a:solidFill>
              </a:rPr>
              <a:t>— or they pertain to gifts given to others.</a:t>
            </a:r>
            <a:r>
              <a:rPr lang="en-US" b="1" dirty="0">
                <a:solidFill>
                  <a:srgbClr val="0000CC"/>
                </a:solidFill>
              </a:rPr>
              <a:t> </a:t>
            </a:r>
          </a:p>
          <a:p>
            <a:pPr algn="l">
              <a:spcBef>
                <a:spcPts val="0"/>
              </a:spcBef>
              <a:spcAft>
                <a:spcPts val="1800"/>
              </a:spcAft>
            </a:pPr>
            <a:r>
              <a:rPr lang="en-US" dirty="0">
                <a:solidFill>
                  <a:schemeClr val="bg1"/>
                </a:solidFill>
              </a:rPr>
              <a:t>I could find no place in the Scriptures where </a:t>
            </a:r>
            <a:r>
              <a:rPr lang="en-US" b="1" dirty="0">
                <a:solidFill>
                  <a:srgbClr val="009900"/>
                </a:solidFill>
              </a:rPr>
              <a:t>H4503</a:t>
            </a:r>
            <a:r>
              <a:rPr lang="en-US" dirty="0">
                <a:solidFill>
                  <a:srgbClr val="009900"/>
                </a:solidFill>
              </a:rPr>
              <a:t> </a:t>
            </a:r>
            <a:r>
              <a:rPr lang="en-US" dirty="0">
                <a:solidFill>
                  <a:schemeClr val="bg1"/>
                </a:solidFill>
              </a:rPr>
              <a:t>has been translated into the words </a:t>
            </a:r>
            <a:r>
              <a:rPr lang="en-US" b="1" u="sng" dirty="0">
                <a:solidFill>
                  <a:srgbClr val="0000CC"/>
                </a:solidFill>
                <a:effectLst>
                  <a:glow rad="63500">
                    <a:schemeClr val="accent1">
                      <a:satMod val="175000"/>
                      <a:alpha val="40000"/>
                    </a:schemeClr>
                  </a:glow>
                </a:effectLst>
              </a:rPr>
              <a:t>Statutes</a:t>
            </a:r>
            <a:r>
              <a:rPr lang="en-US" b="1" dirty="0">
                <a:solidFill>
                  <a:srgbClr val="0000CC"/>
                </a:solidFill>
                <a:effectLst>
                  <a:glow rad="63500">
                    <a:schemeClr val="accent1">
                      <a:satMod val="175000"/>
                      <a:alpha val="40000"/>
                    </a:schemeClr>
                  </a:glow>
                </a:effectLst>
              </a:rPr>
              <a:t>, </a:t>
            </a:r>
            <a:r>
              <a:rPr lang="en-US" b="1" u="sng" dirty="0">
                <a:solidFill>
                  <a:srgbClr val="0000CC"/>
                </a:solidFill>
                <a:effectLst>
                  <a:glow rad="63500">
                    <a:schemeClr val="accent1">
                      <a:satMod val="175000"/>
                      <a:alpha val="40000"/>
                    </a:schemeClr>
                  </a:glow>
                </a:effectLst>
              </a:rPr>
              <a:t>Laws</a:t>
            </a:r>
            <a:r>
              <a:rPr lang="en-US" b="1" dirty="0">
                <a:solidFill>
                  <a:srgbClr val="0000CC"/>
                </a:solidFill>
                <a:effectLst>
                  <a:glow rad="63500">
                    <a:schemeClr val="accent1">
                      <a:satMod val="175000"/>
                      <a:alpha val="40000"/>
                    </a:schemeClr>
                  </a:glow>
                </a:effectLst>
              </a:rPr>
              <a:t>, </a:t>
            </a:r>
            <a:r>
              <a:rPr lang="en-US" b="1" u="sng" dirty="0">
                <a:solidFill>
                  <a:srgbClr val="0000CC"/>
                </a:solidFill>
                <a:effectLst>
                  <a:glow rad="63500">
                    <a:schemeClr val="accent1">
                      <a:satMod val="175000"/>
                      <a:alpha val="40000"/>
                    </a:schemeClr>
                  </a:glow>
                </a:effectLst>
              </a:rPr>
              <a:t>Torah</a:t>
            </a:r>
            <a:r>
              <a:rPr lang="en-US" b="1" dirty="0">
                <a:solidFill>
                  <a:srgbClr val="0000CC"/>
                </a:solidFill>
                <a:effectLst>
                  <a:glow rad="63500">
                    <a:schemeClr val="accent1">
                      <a:satMod val="175000"/>
                      <a:alpha val="40000"/>
                    </a:schemeClr>
                  </a:glow>
                </a:effectLst>
              </a:rPr>
              <a:t>,</a:t>
            </a:r>
            <a:r>
              <a:rPr lang="en-US" b="1" dirty="0">
                <a:solidFill>
                  <a:schemeClr val="bg1"/>
                </a:solidFill>
              </a:rPr>
              <a:t> </a:t>
            </a:r>
            <a:r>
              <a:rPr lang="en-US" b="1" u="sng" dirty="0">
                <a:solidFill>
                  <a:srgbClr val="0000CC"/>
                </a:solidFill>
                <a:effectLst>
                  <a:glow rad="63500">
                    <a:schemeClr val="accent1">
                      <a:satMod val="175000"/>
                      <a:alpha val="40000"/>
                    </a:schemeClr>
                  </a:glow>
                </a:effectLst>
              </a:rPr>
              <a:t>Ten Commandments</a:t>
            </a:r>
            <a:r>
              <a:rPr lang="en-US" b="1" dirty="0">
                <a:solidFill>
                  <a:srgbClr val="0000CC"/>
                </a:solidFill>
                <a:effectLst>
                  <a:glow rad="63500">
                    <a:schemeClr val="accent1">
                      <a:satMod val="175000"/>
                      <a:alpha val="40000"/>
                    </a:schemeClr>
                  </a:glow>
                </a:effectLst>
              </a:rPr>
              <a:t>, </a:t>
            </a:r>
            <a:r>
              <a:rPr lang="en-US" b="1" u="sng" dirty="0">
                <a:solidFill>
                  <a:srgbClr val="0000CC"/>
                </a:solidFill>
                <a:effectLst>
                  <a:glow rad="63500">
                    <a:schemeClr val="accent1">
                      <a:satMod val="175000"/>
                      <a:alpha val="40000"/>
                    </a:schemeClr>
                  </a:glow>
                </a:effectLst>
              </a:rPr>
              <a:t>Feast-Days</a:t>
            </a:r>
            <a:r>
              <a:rPr lang="en-US" dirty="0">
                <a:solidFill>
                  <a:schemeClr val="bg1"/>
                </a:solidFill>
              </a:rPr>
              <a:t> and/or</a:t>
            </a:r>
            <a:r>
              <a:rPr lang="en-US" dirty="0">
                <a:solidFill>
                  <a:srgbClr val="0066CC"/>
                </a:solidFill>
                <a:effectLst>
                  <a:glow rad="63500">
                    <a:schemeClr val="accent1">
                      <a:satMod val="175000"/>
                      <a:alpha val="40000"/>
                    </a:schemeClr>
                  </a:glow>
                </a:effectLst>
              </a:rPr>
              <a:t> </a:t>
            </a:r>
            <a:r>
              <a:rPr lang="en-US" u="sng" dirty="0">
                <a:solidFill>
                  <a:srgbClr val="0000CC"/>
                </a:solidFill>
                <a:effectLst>
                  <a:glow rad="63500">
                    <a:schemeClr val="accent1">
                      <a:satMod val="175000"/>
                      <a:alpha val="40000"/>
                    </a:schemeClr>
                  </a:glow>
                  <a:outerShdw blurRad="38100" dist="38100" dir="2700000" algn="tl">
                    <a:srgbClr val="000000">
                      <a:alpha val="43137"/>
                    </a:srgbClr>
                  </a:outerShdw>
                </a:effectLst>
              </a:rPr>
              <a:t>Appointed Time</a:t>
            </a:r>
            <a:r>
              <a:rPr lang="en-US" dirty="0">
                <a:solidFill>
                  <a:srgbClr val="0000CC"/>
                </a:solidFill>
                <a:effectLst>
                  <a:glow rad="63500">
                    <a:schemeClr val="accent1">
                      <a:satMod val="175000"/>
                      <a:alpha val="40000"/>
                    </a:schemeClr>
                  </a:glow>
                  <a:outerShdw blurRad="38100" dist="38100" dir="2700000" algn="tl">
                    <a:srgbClr val="000000">
                      <a:alpha val="43137"/>
                    </a:srgbClr>
                  </a:outerShdw>
                </a:effectLst>
              </a:rPr>
              <a:t>.</a:t>
            </a:r>
            <a:r>
              <a:rPr lang="en-US" dirty="0">
                <a:solidFill>
                  <a:schemeClr val="bg1"/>
                </a:solidFill>
              </a:rPr>
              <a:t> </a:t>
            </a:r>
          </a:p>
        </p:txBody>
      </p:sp>
      <p:sp>
        <p:nvSpPr>
          <p:cNvPr id="4" name="Slide Number Placeholder 3"/>
          <p:cNvSpPr>
            <a:spLocks noGrp="1"/>
          </p:cNvSpPr>
          <p:nvPr>
            <p:ph type="sldNum" sz="quarter" idx="12"/>
          </p:nvPr>
        </p:nvSpPr>
        <p:spPr>
          <a:xfrm>
            <a:off x="7772400" y="6096000"/>
            <a:ext cx="762000" cy="365125"/>
          </a:xfrm>
        </p:spPr>
        <p:txBody>
          <a:bodyPr/>
          <a:lstStyle/>
          <a:p>
            <a:fld id="{9A7ECC3E-4170-412F-8B33-8063B7BB8A4D}" type="slidenum">
              <a:rPr lang="en-US" b="1" smtClean="0">
                <a:solidFill>
                  <a:schemeClr val="bg1"/>
                </a:solidFill>
              </a:rPr>
              <a:t>28</a:t>
            </a:fld>
            <a:endParaRPr lang="en-US" b="1" dirty="0">
              <a:solidFill>
                <a:schemeClr val="bg1"/>
              </a:solidFill>
            </a:endParaRPr>
          </a:p>
        </p:txBody>
      </p:sp>
    </p:spTree>
    <p:extLst>
      <p:ext uri="{BB962C8B-B14F-4D97-AF65-F5344CB8AC3E}">
        <p14:creationId xmlns:p14="http://schemas.microsoft.com/office/powerpoint/2010/main" val="56967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blipFill>
            <a:blip r:embed="rId2"/>
            <a:tile tx="0" ty="0" sx="100000" sy="100000" flip="none" algn="tl"/>
          </a:blipFill>
          <a:ln w="57150">
            <a:solidFill>
              <a:srgbClr val="FFE4C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8077200" y="6248400"/>
            <a:ext cx="762000" cy="365125"/>
          </a:xfrm>
        </p:spPr>
        <p:txBody>
          <a:bodyPr/>
          <a:lstStyle/>
          <a:p>
            <a:fld id="{9A7ECC3E-4170-412F-8B33-8063B7BB8A4D}" type="slidenum">
              <a:rPr lang="en-US" b="1" smtClean="0">
                <a:solidFill>
                  <a:schemeClr val="tx1"/>
                </a:solidFill>
              </a:rPr>
              <a:t>29</a:t>
            </a:fld>
            <a:endParaRPr lang="en-US" b="1" dirty="0">
              <a:solidFill>
                <a:schemeClr val="tx1"/>
              </a:solidFill>
            </a:endParaRPr>
          </a:p>
        </p:txBody>
      </p:sp>
      <p:sp>
        <p:nvSpPr>
          <p:cNvPr id="6" name="Horizontal Scroll 5"/>
          <p:cNvSpPr/>
          <p:nvPr/>
        </p:nvSpPr>
        <p:spPr>
          <a:xfrm rot="1322467">
            <a:off x="1412197" y="491313"/>
            <a:ext cx="6946169" cy="5539796"/>
          </a:xfrm>
          <a:prstGeom prst="horizontalScroll">
            <a:avLst/>
          </a:prstGeom>
          <a:blipFill>
            <a:blip r:embed="rId3"/>
            <a:tile tx="0" ty="0" sx="100000" sy="100000" flip="none" algn="tl"/>
          </a:blipFill>
          <a:ln w="76200">
            <a:solidFill>
              <a:srgbClr val="8A4500"/>
            </a:solidFill>
          </a:ln>
          <a:scene3d>
            <a:camera prst="isometricTop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ctr">
              <a:lnSpc>
                <a:spcPct val="90000"/>
              </a:lnSpc>
              <a:spcAft>
                <a:spcPts val="2400"/>
              </a:spcAft>
              <a:buClr>
                <a:schemeClr val="tx1">
                  <a:shade val="95000"/>
                </a:schemeClr>
              </a:buClr>
              <a:buSzPct val="65000"/>
            </a:pPr>
            <a:r>
              <a:rPr lang="en-US" sz="4400" b="1" i="1" dirty="0">
                <a:solidFill>
                  <a:srgbClr val="663300"/>
                </a:solidFill>
              </a:rPr>
              <a:t>It’s time now to look at the term “Ceremonial Law.”  </a:t>
            </a:r>
          </a:p>
          <a:p>
            <a:pPr marL="0" lvl="2" algn="ctr">
              <a:lnSpc>
                <a:spcPct val="90000"/>
              </a:lnSpc>
              <a:spcAft>
                <a:spcPts val="2400"/>
              </a:spcAft>
              <a:buClr>
                <a:schemeClr val="tx1">
                  <a:shade val="95000"/>
                </a:schemeClr>
              </a:buClr>
              <a:buSzPct val="65000"/>
            </a:pPr>
            <a:r>
              <a:rPr lang="en-US" sz="4400" b="1" i="1" dirty="0">
                <a:solidFill>
                  <a:srgbClr val="663300"/>
                </a:solidFill>
              </a:rPr>
              <a:t>What do the Scriptures have to say about them?</a:t>
            </a:r>
          </a:p>
        </p:txBody>
      </p:sp>
    </p:spTree>
    <p:extLst>
      <p:ext uri="{BB962C8B-B14F-4D97-AF65-F5344CB8AC3E}">
        <p14:creationId xmlns:p14="http://schemas.microsoft.com/office/powerpoint/2010/main" val="279372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accent2">
              <a:lumMod val="20000"/>
              <a:lumOff val="80000"/>
            </a:schemeClr>
          </a:solid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371600" y="228600"/>
            <a:ext cx="6400800" cy="914400"/>
          </a:xfrm>
          <a:solidFill>
            <a:schemeClr val="accent2">
              <a:lumMod val="20000"/>
              <a:lumOff val="80000"/>
            </a:schemeClr>
          </a:solidFill>
          <a:ln w="57150">
            <a:solidFill>
              <a:schemeClr val="accent2">
                <a:lumMod val="75000"/>
              </a:schemeClr>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2">
                    <a:lumMod val="75000"/>
                  </a:schemeClr>
                </a:solidFill>
              </a:rPr>
              <a:t>Ceremonial Laws</a:t>
            </a:r>
          </a:p>
        </p:txBody>
      </p:sp>
      <p:sp>
        <p:nvSpPr>
          <p:cNvPr id="3" name="Subtitle 2"/>
          <p:cNvSpPr>
            <a:spLocks noGrp="1"/>
          </p:cNvSpPr>
          <p:nvPr>
            <p:ph type="subTitle" idx="1"/>
          </p:nvPr>
        </p:nvSpPr>
        <p:spPr>
          <a:xfrm>
            <a:off x="304800" y="1447800"/>
            <a:ext cx="8534400" cy="5105400"/>
          </a:xfrm>
          <a:solidFill>
            <a:schemeClr val="accent2">
              <a:lumMod val="75000"/>
            </a:schemeClr>
          </a:solidFill>
          <a:ln w="57150">
            <a:solidFill>
              <a:schemeClr val="accent2">
                <a:lumMod val="20000"/>
                <a:lumOff val="80000"/>
              </a:schemeClr>
            </a:solidFill>
          </a:ln>
          <a:scene3d>
            <a:camera prst="orthographicFront"/>
            <a:lightRig rig="threePt" dir="t"/>
          </a:scene3d>
          <a:sp3d>
            <a:bevelT w="114300" prst="artDeco"/>
          </a:sp3d>
        </p:spPr>
        <p:txBody>
          <a:bodyPr lIns="182880" tIns="182880">
            <a:normAutofit/>
          </a:bodyPr>
          <a:lstStyle/>
          <a:p>
            <a:pPr marL="0" lvl="2" algn="l">
              <a:lnSpc>
                <a:spcPct val="90000"/>
              </a:lnSpc>
              <a:spcBef>
                <a:spcPts val="0"/>
              </a:spcBef>
              <a:spcAft>
                <a:spcPts val="2400"/>
              </a:spcAft>
              <a:buClr>
                <a:schemeClr val="tx1">
                  <a:shade val="95000"/>
                </a:schemeClr>
              </a:buClr>
              <a:buSzPct val="65000"/>
            </a:pPr>
            <a:r>
              <a:rPr lang="en-US" sz="3200" dirty="0"/>
              <a:t>Even though the term “Ceremonial Law” is used by many, these words do not exist in the Scriptures.  When I have heard people use the term “Ceremonial Law” they appeared to be referring to the </a:t>
            </a:r>
            <a:r>
              <a:rPr lang="en-US" sz="3200" b="1" u="sng" dirty="0"/>
              <a:t>feast days themselves</a:t>
            </a:r>
            <a:r>
              <a:rPr lang="en-US" sz="3200" dirty="0"/>
              <a:t>, and to every </a:t>
            </a:r>
            <a:r>
              <a:rPr lang="en-US" sz="3200" b="1" u="sng" dirty="0"/>
              <a:t>ceremony</a:t>
            </a:r>
            <a:r>
              <a:rPr lang="en-US" sz="3200" dirty="0"/>
              <a:t> and </a:t>
            </a:r>
            <a:r>
              <a:rPr lang="en-US" sz="3200" b="1" u="sng" dirty="0"/>
              <a:t>ritual</a:t>
            </a:r>
            <a:r>
              <a:rPr lang="en-US" sz="3200" dirty="0"/>
              <a:t> related to keeping them, according to the Scriptures.</a:t>
            </a:r>
          </a:p>
          <a:p>
            <a:pPr marL="0" lvl="2" algn="l">
              <a:lnSpc>
                <a:spcPct val="90000"/>
              </a:lnSpc>
              <a:buClr>
                <a:schemeClr val="tx1">
                  <a:shade val="95000"/>
                </a:schemeClr>
              </a:buClr>
              <a:buSzPct val="65000"/>
            </a:pPr>
            <a:r>
              <a:rPr lang="en-US" sz="3200" dirty="0"/>
              <a:t>Let’s take a look at two Scriptures and see if we can determine what was actually “nailed to the cross.”</a:t>
            </a:r>
          </a:p>
        </p:txBody>
      </p:sp>
      <p:sp>
        <p:nvSpPr>
          <p:cNvPr id="4" name="Slide Number Placeholder 3"/>
          <p:cNvSpPr>
            <a:spLocks noGrp="1"/>
          </p:cNvSpPr>
          <p:nvPr>
            <p:ph type="sldNum" sz="quarter" idx="12"/>
          </p:nvPr>
        </p:nvSpPr>
        <p:spPr>
          <a:xfrm>
            <a:off x="8305800" y="6492875"/>
            <a:ext cx="762000" cy="365125"/>
          </a:xfrm>
        </p:spPr>
        <p:txBody>
          <a:bodyPr/>
          <a:lstStyle/>
          <a:p>
            <a:fld id="{9A7ECC3E-4170-412F-8B33-8063B7BB8A4D}" type="slidenum">
              <a:rPr lang="en-US" b="1" smtClean="0">
                <a:solidFill>
                  <a:schemeClr val="bg1"/>
                </a:solidFill>
              </a:rPr>
              <a:t>30</a:t>
            </a:fld>
            <a:endParaRPr lang="en-US" b="1" dirty="0">
              <a:solidFill>
                <a:schemeClr val="bg1"/>
              </a:solidFill>
            </a:endParaRPr>
          </a:p>
        </p:txBody>
      </p:sp>
    </p:spTree>
    <p:extLst>
      <p:ext uri="{BB962C8B-B14F-4D97-AF65-F5344CB8AC3E}">
        <p14:creationId xmlns:p14="http://schemas.microsoft.com/office/powerpoint/2010/main" val="141973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58000"/>
          </a:xfrm>
          <a:prstGeom prst="rect">
            <a:avLst/>
          </a:prstGeom>
          <a:solidFill>
            <a:schemeClr val="accent2">
              <a:lumMod val="20000"/>
              <a:lumOff val="80000"/>
            </a:schemeClr>
          </a:solidFill>
          <a:ln w="57150">
            <a:solidFill>
              <a:schemeClr val="accent2">
                <a:lumMod val="75000"/>
              </a:schemeClr>
            </a:solidFill>
          </a:ln>
          <a:scene3d>
            <a:camera prst="orthographicFront"/>
            <a:lightRig rig="threePt" dir="t"/>
          </a:scene3d>
          <a:sp3d>
            <a:bevelT w="114300" prst="artDeco"/>
          </a:sp3d>
        </p:spPr>
        <p:txBody>
          <a:bodyPr wrap="square" rtlCol="0">
            <a:spAutoFit/>
          </a:bodyPr>
          <a:lstStyle/>
          <a:p>
            <a:endParaRPr lang="en-US" dirty="0"/>
          </a:p>
        </p:txBody>
      </p:sp>
      <p:sp>
        <p:nvSpPr>
          <p:cNvPr id="3" name="Subtitle 2"/>
          <p:cNvSpPr>
            <a:spLocks noGrp="1"/>
          </p:cNvSpPr>
          <p:nvPr>
            <p:ph type="subTitle" idx="1"/>
          </p:nvPr>
        </p:nvSpPr>
        <p:spPr>
          <a:xfrm>
            <a:off x="304800" y="685800"/>
            <a:ext cx="8458200" cy="5943600"/>
          </a:xfrm>
          <a:solidFill>
            <a:schemeClr val="accent2">
              <a:lumMod val="20000"/>
              <a:lumOff val="80000"/>
            </a:schemeClr>
          </a:solidFill>
          <a:ln w="57150">
            <a:solidFill>
              <a:schemeClr val="accent2">
                <a:lumMod val="75000"/>
              </a:schemeClr>
            </a:solidFill>
          </a:ln>
          <a:scene3d>
            <a:camera prst="orthographicFront"/>
            <a:lightRig rig="threePt" dir="t"/>
          </a:scene3d>
          <a:sp3d>
            <a:bevelT w="114300" prst="artDeco"/>
          </a:sp3d>
        </p:spPr>
        <p:txBody>
          <a:bodyPr lIns="182880" tIns="182880">
            <a:normAutofit/>
          </a:bodyPr>
          <a:lstStyle/>
          <a:p>
            <a:pPr marL="822960" indent="-822960" algn="l">
              <a:lnSpc>
                <a:spcPct val="90000"/>
              </a:lnSpc>
              <a:spcBef>
                <a:spcPts val="0"/>
              </a:spcBef>
              <a:spcAft>
                <a:spcPts val="2400"/>
              </a:spcAft>
            </a:pPr>
            <a:r>
              <a:rPr lang="en-US" dirty="0">
                <a:solidFill>
                  <a:srgbClr val="FF6600"/>
                </a:solidFill>
              </a:rPr>
              <a:t>Daniel 9:27  </a:t>
            </a:r>
            <a:r>
              <a:rPr lang="en-US" dirty="0">
                <a:solidFill>
                  <a:schemeClr val="accent2">
                    <a:lumMod val="50000"/>
                  </a:schemeClr>
                </a:solidFill>
              </a:rPr>
              <a:t>“And he shall confirm a </a:t>
            </a:r>
            <a:r>
              <a:rPr lang="en-US" b="1" u="sng" dirty="0">
                <a:solidFill>
                  <a:srgbClr val="CC00CC"/>
                </a:solidFill>
              </a:rPr>
              <a:t>covenant</a:t>
            </a:r>
            <a:r>
              <a:rPr lang="en-US" dirty="0">
                <a:solidFill>
                  <a:srgbClr val="CC00CC"/>
                </a:solidFill>
              </a:rPr>
              <a:t> </a:t>
            </a:r>
            <a:r>
              <a:rPr lang="en-US" dirty="0">
                <a:solidFill>
                  <a:schemeClr val="accent2">
                    <a:lumMod val="50000"/>
                  </a:schemeClr>
                </a:solidFill>
              </a:rPr>
              <a:t>with many for one week. And in the middle of the week he shall put an end to </a:t>
            </a:r>
            <a:r>
              <a:rPr lang="en-US" b="1" u="sng" dirty="0">
                <a:solidFill>
                  <a:srgbClr val="FF3399"/>
                </a:solidFill>
              </a:rPr>
              <a:t>slaughtering</a:t>
            </a:r>
            <a:r>
              <a:rPr lang="en-US" dirty="0">
                <a:solidFill>
                  <a:schemeClr val="accent2">
                    <a:lumMod val="50000"/>
                  </a:schemeClr>
                </a:solidFill>
              </a:rPr>
              <a:t> and </a:t>
            </a:r>
            <a:r>
              <a:rPr lang="en-US" b="1" u="sng" dirty="0">
                <a:solidFill>
                  <a:srgbClr val="FF3399"/>
                </a:solidFill>
              </a:rPr>
              <a:t>meal offering</a:t>
            </a:r>
            <a:r>
              <a:rPr lang="en-US" b="1" dirty="0">
                <a:solidFill>
                  <a:srgbClr val="FF3399"/>
                </a:solidFill>
              </a:rPr>
              <a:t> </a:t>
            </a:r>
            <a:r>
              <a:rPr lang="en-US" sz="2400" dirty="0">
                <a:solidFill>
                  <a:schemeClr val="accent2">
                    <a:lumMod val="50000"/>
                  </a:schemeClr>
                </a:solidFill>
              </a:rPr>
              <a:t>[</a:t>
            </a:r>
            <a:r>
              <a:rPr lang="en-US" sz="2400" u="sng" dirty="0">
                <a:solidFill>
                  <a:schemeClr val="accent2">
                    <a:lumMod val="50000"/>
                  </a:schemeClr>
                </a:solidFill>
              </a:rPr>
              <a:t>oblations</a:t>
            </a:r>
            <a:r>
              <a:rPr lang="en-US" sz="2400" b="1" baseline="30000" dirty="0">
                <a:solidFill>
                  <a:schemeClr val="accent5">
                    <a:lumMod val="50000"/>
                  </a:schemeClr>
                </a:solidFill>
              </a:rPr>
              <a:t>H4503</a:t>
            </a:r>
            <a:r>
              <a:rPr lang="en-US" sz="2400" dirty="0">
                <a:solidFill>
                  <a:schemeClr val="accent2">
                    <a:lumMod val="50000"/>
                  </a:schemeClr>
                </a:solidFill>
              </a:rPr>
              <a:t>]</a:t>
            </a:r>
            <a:r>
              <a:rPr lang="en-US" b="1" dirty="0">
                <a:solidFill>
                  <a:srgbClr val="FF3399"/>
                </a:solidFill>
              </a:rPr>
              <a:t>. </a:t>
            </a:r>
            <a:r>
              <a:rPr lang="en-US" dirty="0">
                <a:solidFill>
                  <a:schemeClr val="accent2">
                    <a:lumMod val="50000"/>
                  </a:schemeClr>
                </a:solidFill>
              </a:rPr>
              <a:t>And on the wing of abominations he shall lay waste, even until the complete end and that which is decreed is poured out on the one who lays waste.” </a:t>
            </a:r>
          </a:p>
          <a:p>
            <a:pPr marL="822960" indent="-822960" algn="l">
              <a:lnSpc>
                <a:spcPct val="90000"/>
              </a:lnSpc>
              <a:spcBef>
                <a:spcPts val="0"/>
              </a:spcBef>
              <a:spcAft>
                <a:spcPts val="1200"/>
              </a:spcAft>
            </a:pPr>
            <a:r>
              <a:rPr lang="en-US" dirty="0">
                <a:solidFill>
                  <a:srgbClr val="FF6600"/>
                </a:solidFill>
              </a:rPr>
              <a:t>Hebrews 10:8,9  </a:t>
            </a:r>
            <a:r>
              <a:rPr lang="en-US" dirty="0">
                <a:solidFill>
                  <a:schemeClr val="accent2">
                    <a:lumMod val="50000"/>
                  </a:schemeClr>
                </a:solidFill>
              </a:rPr>
              <a:t>Saying above, </a:t>
            </a:r>
            <a:r>
              <a:rPr lang="en-US" b="1" dirty="0">
                <a:solidFill>
                  <a:srgbClr val="FF3399"/>
                </a:solidFill>
              </a:rPr>
              <a:t>“</a:t>
            </a:r>
            <a:r>
              <a:rPr lang="en-US" b="1" u="sng" dirty="0">
                <a:solidFill>
                  <a:srgbClr val="FF3399"/>
                </a:solidFill>
              </a:rPr>
              <a:t>Slaughter</a:t>
            </a:r>
            <a:r>
              <a:rPr lang="en-US" b="1" dirty="0">
                <a:solidFill>
                  <a:srgbClr val="FF3399"/>
                </a:solidFill>
              </a:rPr>
              <a:t> </a:t>
            </a:r>
            <a:r>
              <a:rPr lang="en-US" dirty="0">
                <a:solidFill>
                  <a:schemeClr val="accent2">
                    <a:lumMod val="50000"/>
                  </a:schemeClr>
                </a:solidFill>
              </a:rPr>
              <a:t>and </a:t>
            </a:r>
            <a:r>
              <a:rPr lang="en-US" b="1" u="sng" dirty="0">
                <a:solidFill>
                  <a:srgbClr val="FF3399"/>
                </a:solidFill>
              </a:rPr>
              <a:t>meal offering</a:t>
            </a:r>
            <a:r>
              <a:rPr lang="en-US" b="1" dirty="0">
                <a:solidFill>
                  <a:srgbClr val="FF3399"/>
                </a:solidFill>
              </a:rPr>
              <a:t>, </a:t>
            </a:r>
            <a:r>
              <a:rPr lang="en-US" dirty="0">
                <a:solidFill>
                  <a:schemeClr val="accent2">
                    <a:lumMod val="50000"/>
                  </a:schemeClr>
                </a:solidFill>
              </a:rPr>
              <a:t>and </a:t>
            </a:r>
            <a:r>
              <a:rPr lang="en-US" b="1" u="sng" dirty="0">
                <a:solidFill>
                  <a:srgbClr val="FF3399"/>
                </a:solidFill>
              </a:rPr>
              <a:t>burnt offerings</a:t>
            </a:r>
            <a:r>
              <a:rPr lang="en-US" b="1" dirty="0">
                <a:solidFill>
                  <a:srgbClr val="FF3399"/>
                </a:solidFill>
              </a:rPr>
              <a:t>, </a:t>
            </a:r>
            <a:r>
              <a:rPr lang="en-US" dirty="0">
                <a:solidFill>
                  <a:schemeClr val="accent2">
                    <a:lumMod val="50000"/>
                  </a:schemeClr>
                </a:solidFill>
              </a:rPr>
              <a:t>and </a:t>
            </a:r>
            <a:r>
              <a:rPr lang="en-US" i="1" dirty="0">
                <a:solidFill>
                  <a:schemeClr val="accent2">
                    <a:lumMod val="50000"/>
                  </a:schemeClr>
                </a:solidFill>
              </a:rPr>
              <a:t>offerings</a:t>
            </a:r>
            <a:r>
              <a:rPr lang="en-US" dirty="0">
                <a:solidFill>
                  <a:schemeClr val="accent2">
                    <a:lumMod val="50000"/>
                  </a:schemeClr>
                </a:solidFill>
              </a:rPr>
              <a:t> for sin You did not desire, nor delighted in,” which are offered according to the Torah, </a:t>
            </a:r>
            <a:r>
              <a:rPr lang="en-US" sz="2400" dirty="0">
                <a:solidFill>
                  <a:srgbClr val="006600"/>
                </a:solidFill>
              </a:rPr>
              <a:t>(v.9)  </a:t>
            </a:r>
            <a:r>
              <a:rPr lang="en-US" dirty="0">
                <a:solidFill>
                  <a:schemeClr val="accent2">
                    <a:lumMod val="50000"/>
                  </a:schemeClr>
                </a:solidFill>
              </a:rPr>
              <a:t>then He said, “See, I come to do Your desire, O </a:t>
            </a:r>
            <a:r>
              <a:rPr lang="en-US" b="1" dirty="0">
                <a:solidFill>
                  <a:srgbClr val="0000CC"/>
                </a:solidFill>
              </a:rPr>
              <a:t>Elohim.” </a:t>
            </a:r>
            <a:r>
              <a:rPr lang="en-US" dirty="0">
                <a:solidFill>
                  <a:schemeClr val="accent2">
                    <a:lumMod val="50000"/>
                  </a:schemeClr>
                </a:solidFill>
              </a:rPr>
              <a:t>He takes away the first to establish the second. </a:t>
            </a:r>
          </a:p>
        </p:txBody>
      </p:sp>
      <p:sp>
        <p:nvSpPr>
          <p:cNvPr id="6" name="Title 1"/>
          <p:cNvSpPr>
            <a:spLocks noGrp="1"/>
          </p:cNvSpPr>
          <p:nvPr>
            <p:ph type="ctrTitle"/>
          </p:nvPr>
        </p:nvSpPr>
        <p:spPr>
          <a:xfrm>
            <a:off x="2362200" y="0"/>
            <a:ext cx="4267200" cy="685800"/>
          </a:xfrm>
          <a:solidFill>
            <a:schemeClr val="accent2">
              <a:lumMod val="75000"/>
            </a:schemeClr>
          </a:solidFill>
          <a:ln w="38100">
            <a:solidFill>
              <a:schemeClr val="accent2">
                <a:lumMod val="60000"/>
                <a:lumOff val="40000"/>
              </a:schemeClr>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sz="3200" dirty="0">
                <a:solidFill>
                  <a:schemeClr val="accent2">
                    <a:lumMod val="20000"/>
                    <a:lumOff val="80000"/>
                  </a:schemeClr>
                </a:solidFill>
              </a:rPr>
              <a:t>Ceremonial Law</a:t>
            </a:r>
          </a:p>
        </p:txBody>
      </p:sp>
      <p:sp>
        <p:nvSpPr>
          <p:cNvPr id="5" name="Slide Number Placeholder 4"/>
          <p:cNvSpPr>
            <a:spLocks noGrp="1"/>
          </p:cNvSpPr>
          <p:nvPr>
            <p:ph type="sldNum" sz="quarter" idx="12"/>
          </p:nvPr>
        </p:nvSpPr>
        <p:spPr>
          <a:xfrm>
            <a:off x="8229600" y="6400800"/>
            <a:ext cx="762000" cy="365125"/>
          </a:xfrm>
        </p:spPr>
        <p:txBody>
          <a:bodyPr/>
          <a:lstStyle/>
          <a:p>
            <a:fld id="{9A7ECC3E-4170-412F-8B33-8063B7BB8A4D}" type="slidenum">
              <a:rPr lang="en-US" b="1" smtClean="0">
                <a:solidFill>
                  <a:schemeClr val="bg1"/>
                </a:solidFill>
              </a:rPr>
              <a:t>31</a:t>
            </a:fld>
            <a:endParaRPr lang="en-US" b="1" dirty="0">
              <a:solidFill>
                <a:schemeClr val="bg1"/>
              </a:solidFill>
            </a:endParaRPr>
          </a:p>
        </p:txBody>
      </p:sp>
    </p:spTree>
    <p:extLst>
      <p:ext uri="{BB962C8B-B14F-4D97-AF65-F5344CB8AC3E}">
        <p14:creationId xmlns:p14="http://schemas.microsoft.com/office/powerpoint/2010/main" val="108254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858000"/>
          </a:xfrm>
          <a:prstGeom prst="rect">
            <a:avLst/>
          </a:prstGeom>
          <a:solidFill>
            <a:schemeClr val="accent2">
              <a:lumMod val="20000"/>
              <a:lumOff val="80000"/>
            </a:schemeClr>
          </a:solidFill>
          <a:ln w="57150">
            <a:solidFill>
              <a:schemeClr val="accent2">
                <a:lumMod val="75000"/>
              </a:schemeClr>
            </a:solidFill>
          </a:ln>
          <a:scene3d>
            <a:camera prst="orthographicFront"/>
            <a:lightRig rig="threePt" dir="t"/>
          </a:scene3d>
          <a:sp3d>
            <a:bevelT w="114300" prst="artDeco"/>
          </a:sp3d>
        </p:spPr>
        <p:txBody>
          <a:bodyPr wrap="square" rtlCol="0">
            <a:spAutoFit/>
          </a:bodyPr>
          <a:lstStyle/>
          <a:p>
            <a:endParaRPr lang="en-US" dirty="0"/>
          </a:p>
        </p:txBody>
      </p:sp>
      <p:sp>
        <p:nvSpPr>
          <p:cNvPr id="2" name="Title 1"/>
          <p:cNvSpPr>
            <a:spLocks noGrp="1"/>
          </p:cNvSpPr>
          <p:nvPr>
            <p:ph type="ctrTitle"/>
          </p:nvPr>
        </p:nvSpPr>
        <p:spPr>
          <a:xfrm>
            <a:off x="1371600" y="228600"/>
            <a:ext cx="6172200" cy="914400"/>
          </a:xfrm>
          <a:solidFill>
            <a:schemeClr val="accent2">
              <a:lumMod val="75000"/>
            </a:schemeClr>
          </a:solidFill>
          <a:ln w="57150">
            <a:solidFill>
              <a:schemeClr val="accent2">
                <a:lumMod val="60000"/>
                <a:lumOff val="40000"/>
              </a:schemeClr>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2">
                    <a:lumMod val="20000"/>
                    <a:lumOff val="80000"/>
                  </a:schemeClr>
                </a:solidFill>
              </a:rPr>
              <a:t>Ceremonial Law</a:t>
            </a:r>
          </a:p>
        </p:txBody>
      </p:sp>
      <p:sp>
        <p:nvSpPr>
          <p:cNvPr id="3" name="Subtitle 2"/>
          <p:cNvSpPr>
            <a:spLocks noGrp="1"/>
          </p:cNvSpPr>
          <p:nvPr>
            <p:ph type="subTitle" idx="1"/>
          </p:nvPr>
        </p:nvSpPr>
        <p:spPr>
          <a:xfrm>
            <a:off x="457200" y="1524000"/>
            <a:ext cx="8077200" cy="4876800"/>
          </a:xfrm>
          <a:solidFill>
            <a:schemeClr val="accent2">
              <a:lumMod val="20000"/>
              <a:lumOff val="80000"/>
            </a:schemeClr>
          </a:solidFill>
          <a:ln w="57150">
            <a:solidFill>
              <a:schemeClr val="accent2">
                <a:lumMod val="75000"/>
              </a:schemeClr>
            </a:solidFill>
          </a:ln>
          <a:effectLst>
            <a:glow rad="139700">
              <a:schemeClr val="accent2">
                <a:satMod val="175000"/>
                <a:alpha val="40000"/>
              </a:schemeClr>
            </a:glow>
          </a:effectLst>
          <a:scene3d>
            <a:camera prst="orthographicFront"/>
            <a:lightRig rig="threePt" dir="t"/>
          </a:scene3d>
          <a:sp3d>
            <a:bevelT w="114300" prst="artDeco"/>
          </a:sp3d>
        </p:spPr>
        <p:txBody>
          <a:bodyPr lIns="182880" tIns="91440">
            <a:normAutofit/>
          </a:bodyPr>
          <a:lstStyle/>
          <a:p>
            <a:pPr algn="l">
              <a:spcBef>
                <a:spcPts val="0"/>
              </a:spcBef>
              <a:spcAft>
                <a:spcPts val="2400"/>
              </a:spcAft>
            </a:pPr>
            <a:r>
              <a:rPr lang="en-US" sz="3200" b="1" dirty="0">
                <a:solidFill>
                  <a:srgbClr val="0070C0"/>
                </a:solidFill>
              </a:rPr>
              <a:t>If</a:t>
            </a:r>
            <a:r>
              <a:rPr lang="en-US" sz="3200" dirty="0">
                <a:solidFill>
                  <a:schemeClr val="accent2">
                    <a:lumMod val="50000"/>
                  </a:schemeClr>
                </a:solidFill>
              </a:rPr>
              <a:t> the term “Ceremonial Law” is referring to what </a:t>
            </a:r>
            <a:r>
              <a:rPr lang="en-US" sz="3200" b="1" dirty="0">
                <a:solidFill>
                  <a:srgbClr val="0000CC"/>
                </a:solidFill>
              </a:rPr>
              <a:t>Yahusha</a:t>
            </a:r>
            <a:r>
              <a:rPr lang="en-US" sz="3200" dirty="0">
                <a:solidFill>
                  <a:srgbClr val="0000CC"/>
                </a:solidFill>
              </a:rPr>
              <a:t> </a:t>
            </a:r>
            <a:r>
              <a:rPr lang="en-US" sz="3200" dirty="0">
                <a:solidFill>
                  <a:schemeClr val="accent2">
                    <a:lumMod val="50000"/>
                  </a:schemeClr>
                </a:solidFill>
              </a:rPr>
              <a:t>nailed to “His cross,” then, according to Daniel 9:27 and Hebrews 10:8,9, it becomes very clear –</a:t>
            </a:r>
          </a:p>
          <a:p>
            <a:pPr>
              <a:spcBef>
                <a:spcPts val="0"/>
              </a:spcBef>
              <a:spcAft>
                <a:spcPts val="4800"/>
              </a:spcAft>
            </a:pPr>
            <a:r>
              <a:rPr lang="en-US" sz="4000" b="1" u="sng" dirty="0">
                <a:solidFill>
                  <a:srgbClr val="A50021"/>
                </a:solidFill>
                <a:effectLst>
                  <a:glow rad="228600">
                    <a:schemeClr val="accent2">
                      <a:satMod val="175000"/>
                      <a:alpha val="40000"/>
                    </a:schemeClr>
                  </a:glow>
                </a:effectLst>
              </a:rPr>
              <a:t>He nailed</a:t>
            </a:r>
            <a:r>
              <a:rPr lang="en-US" sz="4000" b="1" dirty="0">
                <a:solidFill>
                  <a:srgbClr val="A50021"/>
                </a:solidFill>
                <a:effectLst>
                  <a:glow rad="228600">
                    <a:schemeClr val="accent2">
                      <a:satMod val="175000"/>
                      <a:alpha val="40000"/>
                    </a:schemeClr>
                  </a:glow>
                </a:effectLst>
              </a:rPr>
              <a:t> </a:t>
            </a:r>
            <a:r>
              <a:rPr lang="en-US" sz="3200" dirty="0">
                <a:solidFill>
                  <a:schemeClr val="accent2">
                    <a:lumMod val="50000"/>
                  </a:schemeClr>
                </a:solidFill>
              </a:rPr>
              <a:t>the</a:t>
            </a:r>
          </a:p>
          <a:p>
            <a:pPr>
              <a:spcBef>
                <a:spcPts val="0"/>
              </a:spcBef>
              <a:spcAft>
                <a:spcPts val="2400"/>
              </a:spcAft>
            </a:pPr>
            <a:r>
              <a:rPr lang="en-US" sz="3200" b="1" dirty="0">
                <a:solidFill>
                  <a:srgbClr val="00B050"/>
                </a:solidFill>
                <a:effectLst>
                  <a:glow rad="139700">
                    <a:schemeClr val="accent3">
                      <a:satMod val="175000"/>
                      <a:alpha val="40000"/>
                    </a:schemeClr>
                  </a:glow>
                </a:effectLst>
              </a:rPr>
              <a:t>“…</a:t>
            </a:r>
            <a:r>
              <a:rPr lang="en-US" sz="3200" b="1" u="sng" dirty="0">
                <a:solidFill>
                  <a:srgbClr val="00B050"/>
                </a:solidFill>
                <a:effectLst>
                  <a:glow rad="139700">
                    <a:schemeClr val="accent3">
                      <a:satMod val="175000"/>
                      <a:alpha val="40000"/>
                    </a:schemeClr>
                  </a:glow>
                </a:effectLst>
              </a:rPr>
              <a:t>Slaughter</a:t>
            </a:r>
            <a:r>
              <a:rPr lang="en-US" sz="3200" b="1" dirty="0">
                <a:solidFill>
                  <a:srgbClr val="00B050"/>
                </a:solidFill>
                <a:effectLst>
                  <a:glow rad="139700">
                    <a:schemeClr val="accent3">
                      <a:satMod val="175000"/>
                      <a:alpha val="40000"/>
                    </a:schemeClr>
                  </a:glow>
                </a:effectLst>
              </a:rPr>
              <a:t> </a:t>
            </a:r>
            <a:r>
              <a:rPr lang="en-US" sz="3200" dirty="0">
                <a:solidFill>
                  <a:schemeClr val="accent2">
                    <a:lumMod val="50000"/>
                  </a:schemeClr>
                </a:solidFill>
              </a:rPr>
              <a:t>and      </a:t>
            </a:r>
            <a:r>
              <a:rPr lang="en-US" sz="3200" b="1" u="sng" dirty="0">
                <a:solidFill>
                  <a:srgbClr val="FF0000"/>
                </a:solidFill>
                <a:effectLst>
                  <a:glow rad="63500">
                    <a:schemeClr val="accent2">
                      <a:satMod val="175000"/>
                      <a:alpha val="40000"/>
                    </a:schemeClr>
                  </a:glow>
                </a:effectLst>
              </a:rPr>
              <a:t>meal offering</a:t>
            </a:r>
            <a:r>
              <a:rPr lang="en-US" sz="3200" b="1" dirty="0">
                <a:solidFill>
                  <a:srgbClr val="FF0000"/>
                </a:solidFill>
              </a:rPr>
              <a:t>, </a:t>
            </a:r>
            <a:r>
              <a:rPr lang="en-US" sz="3200" dirty="0">
                <a:solidFill>
                  <a:schemeClr val="accent2">
                    <a:lumMod val="50000"/>
                  </a:schemeClr>
                </a:solidFill>
              </a:rPr>
              <a:t>and </a:t>
            </a:r>
            <a:r>
              <a:rPr lang="en-US" sz="3200" b="1" u="sng" dirty="0">
                <a:solidFill>
                  <a:srgbClr val="9900CC"/>
                </a:solidFill>
                <a:effectLst>
                  <a:glow rad="139700">
                    <a:schemeClr val="accent6">
                      <a:satMod val="175000"/>
                      <a:alpha val="40000"/>
                    </a:schemeClr>
                  </a:glow>
                </a:effectLst>
              </a:rPr>
              <a:t>burnt offerings</a:t>
            </a:r>
            <a:r>
              <a:rPr lang="en-US" sz="3200" b="1" dirty="0">
                <a:solidFill>
                  <a:srgbClr val="9900CC"/>
                </a:solidFill>
                <a:effectLst>
                  <a:glow rad="139700">
                    <a:schemeClr val="accent6">
                      <a:satMod val="175000"/>
                      <a:alpha val="40000"/>
                    </a:schemeClr>
                  </a:glow>
                </a:effectLst>
              </a:rPr>
              <a:t>,…” </a:t>
            </a:r>
            <a:r>
              <a:rPr lang="en-US" sz="3200" dirty="0">
                <a:solidFill>
                  <a:schemeClr val="accent2">
                    <a:lumMod val="50000"/>
                  </a:schemeClr>
                </a:solidFill>
              </a:rPr>
              <a:t>to “His cross.”  </a:t>
            </a: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32</a:t>
            </a:fld>
            <a:endParaRPr lang="en-US" b="1" dirty="0">
              <a:solidFill>
                <a:schemeClr val="bg1"/>
              </a:solidFill>
            </a:endParaRPr>
          </a:p>
        </p:txBody>
      </p:sp>
      <p:cxnSp>
        <p:nvCxnSpPr>
          <p:cNvPr id="7" name="Straight Arrow Connector 6"/>
          <p:cNvCxnSpPr/>
          <p:nvPr/>
        </p:nvCxnSpPr>
        <p:spPr>
          <a:xfrm flipH="1">
            <a:off x="3352800" y="4419600"/>
            <a:ext cx="1219200" cy="762000"/>
          </a:xfrm>
          <a:prstGeom prst="straightConnector1">
            <a:avLst/>
          </a:prstGeom>
          <a:ln w="76200">
            <a:solidFill>
              <a:srgbClr val="00B05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267200" y="4419600"/>
            <a:ext cx="304800" cy="1295400"/>
          </a:xfrm>
          <a:prstGeom prst="straightConnector1">
            <a:avLst/>
          </a:prstGeom>
          <a:ln w="76200">
            <a:solidFill>
              <a:srgbClr val="99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572000" y="4419600"/>
            <a:ext cx="609600" cy="762000"/>
          </a:xfrm>
          <a:prstGeom prst="straightConnector1">
            <a:avLst/>
          </a:prstGeom>
          <a:ln w="76200">
            <a:solidFill>
              <a:srgbClr val="FF00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4553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arn(inVertical)">
                                      <p:cBhvr>
                                        <p:cTn id="21" dur="500"/>
                                        <p:tgtEl>
                                          <p:spTgt spid="3">
                                            <p:txEl>
                                              <p:pRg st="2" end="2"/>
                                            </p:txEl>
                                          </p:spTgt>
                                        </p:tgtEl>
                                      </p:cBhvr>
                                    </p:animEffect>
                                  </p:childTnLst>
                                </p:cTn>
                              </p:par>
                            </p:childTnLst>
                          </p:cTn>
                        </p:par>
                        <p:par>
                          <p:cTn id="22" fill="hold">
                            <p:stCondLst>
                              <p:cond delay="500"/>
                            </p:stCondLst>
                            <p:childTnLst>
                              <p:par>
                                <p:cTn id="23" presetID="2" presetClass="entr" presetSubtype="4" fill="hold" nodeType="afterEffect">
                                  <p:stCondLst>
                                    <p:cond delay="10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nodeType="afterEffect">
                                  <p:stCondLst>
                                    <p:cond delay="100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2" presetClass="entr" presetSubtype="4" fill="hold" nodeType="afterEffect">
                                  <p:stCondLst>
                                    <p:cond delay="10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858000"/>
          </a:xfrm>
          <a:prstGeom prst="rect">
            <a:avLst/>
          </a:prstGeom>
          <a:solidFill>
            <a:schemeClr val="accent2">
              <a:lumMod val="20000"/>
              <a:lumOff val="80000"/>
            </a:schemeClr>
          </a:solidFill>
          <a:ln w="57150">
            <a:solidFill>
              <a:schemeClr val="accent2">
                <a:lumMod val="75000"/>
              </a:schemeClr>
            </a:solidFill>
          </a:ln>
        </p:spPr>
        <p:txBody>
          <a:bodyPr wrap="square" rtlCol="0">
            <a:spAutoFit/>
          </a:bodyPr>
          <a:lstStyle/>
          <a:p>
            <a:endParaRPr lang="en-US" dirty="0"/>
          </a:p>
        </p:txBody>
      </p:sp>
      <p:sp>
        <p:nvSpPr>
          <p:cNvPr id="2" name="Title 1"/>
          <p:cNvSpPr>
            <a:spLocks noGrp="1"/>
          </p:cNvSpPr>
          <p:nvPr>
            <p:ph type="ctrTitle"/>
          </p:nvPr>
        </p:nvSpPr>
        <p:spPr>
          <a:xfrm>
            <a:off x="1905000" y="76200"/>
            <a:ext cx="5181600" cy="762000"/>
          </a:xfrm>
          <a:solidFill>
            <a:schemeClr val="accent2">
              <a:lumMod val="75000"/>
            </a:schemeClr>
          </a:solidFill>
          <a:ln w="38100">
            <a:solidFill>
              <a:schemeClr val="tx1"/>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sz="4000" dirty="0">
                <a:solidFill>
                  <a:schemeClr val="accent2">
                    <a:lumMod val="20000"/>
                    <a:lumOff val="80000"/>
                  </a:schemeClr>
                </a:solidFill>
              </a:rPr>
              <a:t>Ceremonial Law</a:t>
            </a:r>
          </a:p>
        </p:txBody>
      </p:sp>
      <p:sp>
        <p:nvSpPr>
          <p:cNvPr id="3" name="Subtitle 2"/>
          <p:cNvSpPr>
            <a:spLocks noGrp="1"/>
          </p:cNvSpPr>
          <p:nvPr>
            <p:ph type="subTitle" idx="1"/>
          </p:nvPr>
        </p:nvSpPr>
        <p:spPr>
          <a:xfrm>
            <a:off x="152400" y="914400"/>
            <a:ext cx="8839200" cy="5715000"/>
          </a:xfrm>
          <a:solidFill>
            <a:schemeClr val="accent2">
              <a:lumMod val="20000"/>
              <a:lumOff val="80000"/>
            </a:schemeClr>
          </a:solidFill>
          <a:ln w="57150">
            <a:solidFill>
              <a:schemeClr val="accent2">
                <a:lumMod val="75000"/>
              </a:schemeClr>
            </a:solidFill>
          </a:ln>
          <a:scene3d>
            <a:camera prst="orthographicFront"/>
            <a:lightRig rig="threePt" dir="t"/>
          </a:scene3d>
          <a:sp3d>
            <a:bevelT w="114300" prst="artDeco"/>
          </a:sp3d>
        </p:spPr>
        <p:txBody>
          <a:bodyPr lIns="182880" tIns="182880">
            <a:normAutofit fontScale="92500" lnSpcReduction="20000"/>
          </a:bodyPr>
          <a:lstStyle/>
          <a:p>
            <a:pPr algn="l">
              <a:spcBef>
                <a:spcPts val="0"/>
              </a:spcBef>
              <a:spcAft>
                <a:spcPts val="1800"/>
              </a:spcAft>
            </a:pPr>
            <a:r>
              <a:rPr lang="en-US" dirty="0">
                <a:solidFill>
                  <a:schemeClr val="accent2">
                    <a:lumMod val="75000"/>
                  </a:schemeClr>
                </a:solidFill>
              </a:rPr>
              <a:t>I have also heard it said:  “the Feasts are a part of the Ceremonial Law, which were ‘nailed to the cross’;  but, the </a:t>
            </a:r>
            <a:r>
              <a:rPr lang="en-US" b="1" dirty="0">
                <a:solidFill>
                  <a:srgbClr val="FF0000"/>
                </a:solidFill>
              </a:rPr>
              <a:t>7</a:t>
            </a:r>
            <a:r>
              <a:rPr lang="en-US" b="1" baseline="30000" dirty="0">
                <a:solidFill>
                  <a:srgbClr val="FF0000"/>
                </a:solidFill>
              </a:rPr>
              <a:t>th</a:t>
            </a:r>
            <a:r>
              <a:rPr lang="en-US" b="1" dirty="0">
                <a:solidFill>
                  <a:srgbClr val="FF0000"/>
                </a:solidFill>
              </a:rPr>
              <a:t> Day </a:t>
            </a:r>
            <a:r>
              <a:rPr lang="en-US" b="1" dirty="0">
                <a:solidFill>
                  <a:srgbClr val="0070C0"/>
                </a:solidFill>
              </a:rPr>
              <a:t>Sabbath</a:t>
            </a:r>
            <a:r>
              <a:rPr lang="en-US" b="1" dirty="0">
                <a:solidFill>
                  <a:srgbClr val="FF0000"/>
                </a:solidFill>
              </a:rPr>
              <a:t> </a:t>
            </a:r>
            <a:r>
              <a:rPr lang="en-US" dirty="0">
                <a:solidFill>
                  <a:schemeClr val="accent2">
                    <a:lumMod val="75000"/>
                  </a:schemeClr>
                </a:solidFill>
              </a:rPr>
              <a:t>is not a part of the Ceremonial Law so it is still binding upon us today.”</a:t>
            </a:r>
          </a:p>
          <a:p>
            <a:pPr algn="l">
              <a:spcBef>
                <a:spcPts val="0"/>
              </a:spcBef>
              <a:spcAft>
                <a:spcPts val="1800"/>
              </a:spcAft>
            </a:pPr>
            <a:r>
              <a:rPr lang="en-US" sz="3500" b="1" u="sng" dirty="0">
                <a:solidFill>
                  <a:srgbClr val="9900CC"/>
                </a:solidFill>
              </a:rPr>
              <a:t>Questions</a:t>
            </a:r>
            <a:r>
              <a:rPr lang="en-US" sz="3500" b="1" dirty="0">
                <a:solidFill>
                  <a:srgbClr val="9900CC"/>
                </a:solidFill>
              </a:rPr>
              <a:t>:</a:t>
            </a:r>
          </a:p>
          <a:p>
            <a:pPr marL="457200" indent="-457200" algn="l">
              <a:spcBef>
                <a:spcPts val="0"/>
              </a:spcBef>
              <a:spcAft>
                <a:spcPts val="1800"/>
              </a:spcAft>
              <a:buClr>
                <a:srgbClr val="0000CC"/>
              </a:buClr>
              <a:buSzPct val="75000"/>
              <a:buFont typeface="Wingdings" panose="05000000000000000000" pitchFamily="2" charset="2"/>
              <a:buChar char="Ø"/>
            </a:pPr>
            <a:r>
              <a:rPr lang="en-US" dirty="0">
                <a:solidFill>
                  <a:schemeClr val="accent2">
                    <a:lumMod val="75000"/>
                  </a:schemeClr>
                </a:solidFill>
              </a:rPr>
              <a:t>If the Feast days themselves are ceremonial, then why is the </a:t>
            </a:r>
            <a:r>
              <a:rPr lang="en-US" b="1" dirty="0">
                <a:solidFill>
                  <a:srgbClr val="FF0000"/>
                </a:solidFill>
              </a:rPr>
              <a:t>7</a:t>
            </a:r>
            <a:r>
              <a:rPr lang="en-US" b="1" baseline="30000" dirty="0">
                <a:solidFill>
                  <a:srgbClr val="FF0000"/>
                </a:solidFill>
              </a:rPr>
              <a:t>th</a:t>
            </a:r>
            <a:r>
              <a:rPr lang="en-US" b="1" dirty="0">
                <a:solidFill>
                  <a:srgbClr val="FF0000"/>
                </a:solidFill>
              </a:rPr>
              <a:t> Day </a:t>
            </a:r>
            <a:r>
              <a:rPr lang="en-US" b="1" dirty="0">
                <a:solidFill>
                  <a:srgbClr val="0070C0"/>
                </a:solidFill>
              </a:rPr>
              <a:t>Sabbath</a:t>
            </a:r>
            <a:r>
              <a:rPr lang="en-US" b="1" dirty="0">
                <a:solidFill>
                  <a:srgbClr val="FF0000"/>
                </a:solidFill>
              </a:rPr>
              <a:t> </a:t>
            </a:r>
            <a:r>
              <a:rPr lang="en-US" dirty="0">
                <a:solidFill>
                  <a:schemeClr val="accent2">
                    <a:lumMod val="75000"/>
                  </a:schemeClr>
                </a:solidFill>
              </a:rPr>
              <a:t>not ceremonial — since it is the flagship Feast of </a:t>
            </a:r>
            <a:r>
              <a:rPr lang="en-US" b="1" dirty="0">
                <a:solidFill>
                  <a:srgbClr val="0000CC"/>
                </a:solidFill>
              </a:rPr>
              <a:t>Yahuah</a:t>
            </a:r>
            <a:r>
              <a:rPr lang="en-US" dirty="0">
                <a:solidFill>
                  <a:schemeClr val="accent2">
                    <a:lumMod val="75000"/>
                  </a:schemeClr>
                </a:solidFill>
              </a:rPr>
              <a:t>—with </a:t>
            </a:r>
            <a:r>
              <a:rPr lang="en-US" b="1" dirty="0">
                <a:solidFill>
                  <a:srgbClr val="FF3399"/>
                </a:solidFill>
              </a:rPr>
              <a:t>twice</a:t>
            </a:r>
            <a:r>
              <a:rPr lang="en-US" dirty="0">
                <a:solidFill>
                  <a:srgbClr val="FF3399"/>
                </a:solidFill>
              </a:rPr>
              <a:t> </a:t>
            </a:r>
            <a:r>
              <a:rPr lang="en-US" dirty="0">
                <a:solidFill>
                  <a:schemeClr val="accent2">
                    <a:lumMod val="75000"/>
                  </a:schemeClr>
                </a:solidFill>
              </a:rPr>
              <a:t>the Sacrificial requirements as the daily Sacrificial requirement had?</a:t>
            </a:r>
          </a:p>
          <a:p>
            <a:pPr marL="457200" indent="-457200" algn="l">
              <a:spcBef>
                <a:spcPts val="0"/>
              </a:spcBef>
              <a:spcAft>
                <a:spcPts val="1800"/>
              </a:spcAft>
              <a:buClr>
                <a:srgbClr val="0000CC"/>
              </a:buClr>
              <a:buSzPct val="75000"/>
              <a:buFont typeface="Wingdings" panose="05000000000000000000" pitchFamily="2" charset="2"/>
              <a:buChar char="Ø"/>
            </a:pPr>
            <a:r>
              <a:rPr lang="en-US" dirty="0">
                <a:solidFill>
                  <a:schemeClr val="accent2">
                    <a:lumMod val="75000"/>
                  </a:schemeClr>
                </a:solidFill>
              </a:rPr>
              <a:t>Is the “Day” itself ceremonial, or is it the </a:t>
            </a:r>
            <a:r>
              <a:rPr lang="en-US" b="1" dirty="0">
                <a:solidFill>
                  <a:schemeClr val="accent2">
                    <a:lumMod val="75000"/>
                  </a:schemeClr>
                </a:solidFill>
              </a:rPr>
              <a:t>“Thematic Ritual” </a:t>
            </a:r>
            <a:r>
              <a:rPr lang="en-US" dirty="0">
                <a:solidFill>
                  <a:schemeClr val="accent2">
                    <a:lumMod val="75000"/>
                  </a:schemeClr>
                </a:solidFill>
              </a:rPr>
              <a:t>that is performed on the “Day” that is ceremonial? </a:t>
            </a:r>
          </a:p>
          <a:p>
            <a:pPr marL="457200" indent="-457200" algn="l">
              <a:spcBef>
                <a:spcPts val="0"/>
              </a:spcBef>
              <a:spcAft>
                <a:spcPts val="1800"/>
              </a:spcAft>
              <a:buClr>
                <a:srgbClr val="0000CC"/>
              </a:buClr>
              <a:buSzPct val="75000"/>
              <a:buFont typeface="Wingdings" panose="05000000000000000000" pitchFamily="2" charset="2"/>
              <a:buChar char="Ø"/>
            </a:pPr>
            <a:r>
              <a:rPr lang="en-US" dirty="0">
                <a:solidFill>
                  <a:schemeClr val="accent2">
                    <a:lumMod val="75000"/>
                  </a:schemeClr>
                </a:solidFill>
              </a:rPr>
              <a:t>Did ancient Israel perform ceremonies on all of the Feast days, including the </a:t>
            </a:r>
            <a:r>
              <a:rPr lang="en-US" b="1" dirty="0">
                <a:solidFill>
                  <a:srgbClr val="FF0000"/>
                </a:solidFill>
              </a:rPr>
              <a:t>7</a:t>
            </a:r>
            <a:r>
              <a:rPr lang="en-US" b="1" baseline="30000" dirty="0">
                <a:solidFill>
                  <a:srgbClr val="FF0000"/>
                </a:solidFill>
              </a:rPr>
              <a:t>th</a:t>
            </a:r>
            <a:r>
              <a:rPr lang="en-US" b="1" dirty="0">
                <a:solidFill>
                  <a:srgbClr val="FF0000"/>
                </a:solidFill>
              </a:rPr>
              <a:t> Day </a:t>
            </a:r>
            <a:r>
              <a:rPr lang="en-US" b="1" dirty="0">
                <a:solidFill>
                  <a:srgbClr val="0070C0"/>
                </a:solidFill>
              </a:rPr>
              <a:t>Sabbath</a:t>
            </a:r>
            <a:r>
              <a:rPr lang="en-US" dirty="0">
                <a:solidFill>
                  <a:srgbClr val="0070C0"/>
                </a:solidFill>
              </a:rPr>
              <a:t> </a:t>
            </a:r>
            <a:r>
              <a:rPr lang="en-US" dirty="0">
                <a:solidFill>
                  <a:schemeClr val="accent2">
                    <a:lumMod val="75000"/>
                  </a:schemeClr>
                </a:solidFill>
              </a:rPr>
              <a:t>Feast?</a:t>
            </a:r>
          </a:p>
        </p:txBody>
      </p:sp>
      <p:sp>
        <p:nvSpPr>
          <p:cNvPr id="4" name="Slide Number Placeholder 3"/>
          <p:cNvSpPr>
            <a:spLocks noGrp="1"/>
          </p:cNvSpPr>
          <p:nvPr>
            <p:ph type="sldNum" sz="quarter" idx="12"/>
          </p:nvPr>
        </p:nvSpPr>
        <p:spPr>
          <a:xfrm>
            <a:off x="8077200" y="6172200"/>
            <a:ext cx="762000" cy="365125"/>
          </a:xfrm>
        </p:spPr>
        <p:txBody>
          <a:bodyPr/>
          <a:lstStyle/>
          <a:p>
            <a:fld id="{9A7ECC3E-4170-412F-8B33-8063B7BB8A4D}" type="slidenum">
              <a:rPr lang="en-US" b="1" smtClean="0">
                <a:solidFill>
                  <a:schemeClr val="bg1"/>
                </a:solidFill>
              </a:rPr>
              <a:t>33</a:t>
            </a:fld>
            <a:endParaRPr lang="en-US" b="1" dirty="0">
              <a:solidFill>
                <a:schemeClr val="bg1"/>
              </a:solidFill>
            </a:endParaRPr>
          </a:p>
        </p:txBody>
      </p:sp>
    </p:spTree>
    <p:extLst>
      <p:ext uri="{BB962C8B-B14F-4D97-AF65-F5344CB8AC3E}">
        <p14:creationId xmlns:p14="http://schemas.microsoft.com/office/powerpoint/2010/main" val="3447644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ipe(down)">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down)">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858000"/>
          </a:xfrm>
          <a:prstGeom prst="rect">
            <a:avLst/>
          </a:prstGeom>
          <a:solidFill>
            <a:schemeClr val="accent2">
              <a:lumMod val="20000"/>
              <a:lumOff val="80000"/>
            </a:schemeClr>
          </a:solidFill>
          <a:ln w="57150">
            <a:solidFill>
              <a:schemeClr val="accent2">
                <a:lumMod val="75000"/>
              </a:schemeClr>
            </a:solidFill>
          </a:ln>
          <a:scene3d>
            <a:camera prst="orthographicFront"/>
            <a:lightRig rig="threePt" dir="t"/>
          </a:scene3d>
          <a:sp3d>
            <a:bevelT w="114300" prst="artDeco"/>
          </a:sp3d>
        </p:spPr>
        <p:txBody>
          <a:bodyPr wrap="square" rtlCol="0">
            <a:spAutoFit/>
          </a:bodyPr>
          <a:lstStyle/>
          <a:p>
            <a:endParaRPr lang="en-US" dirty="0"/>
          </a:p>
        </p:txBody>
      </p:sp>
      <p:sp>
        <p:nvSpPr>
          <p:cNvPr id="2" name="Title 1"/>
          <p:cNvSpPr>
            <a:spLocks noGrp="1"/>
          </p:cNvSpPr>
          <p:nvPr>
            <p:ph type="ctrTitle"/>
          </p:nvPr>
        </p:nvSpPr>
        <p:spPr>
          <a:xfrm>
            <a:off x="1371600" y="152400"/>
            <a:ext cx="6248400" cy="990600"/>
          </a:xfrm>
          <a:solidFill>
            <a:schemeClr val="accent2">
              <a:lumMod val="75000"/>
            </a:schemeClr>
          </a:solidFill>
          <a:ln w="38100">
            <a:solidFill>
              <a:schemeClr val="tx1"/>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extrusionH="57150" prstMaterial="softEdge">
              <a:bevelT w="57150" h="38100" prst="artDeco"/>
            </a:sp3d>
          </a:bodyPr>
          <a:lstStyle/>
          <a:p>
            <a:r>
              <a:rPr lang="en-US" dirty="0">
                <a:solidFill>
                  <a:schemeClr val="accent2">
                    <a:lumMod val="20000"/>
                    <a:lumOff val="80000"/>
                  </a:schemeClr>
                </a:solidFill>
              </a:rPr>
              <a:t>Ceremonial Law</a:t>
            </a:r>
          </a:p>
        </p:txBody>
      </p:sp>
      <p:sp>
        <p:nvSpPr>
          <p:cNvPr id="3" name="Subtitle 2"/>
          <p:cNvSpPr>
            <a:spLocks noGrp="1"/>
          </p:cNvSpPr>
          <p:nvPr>
            <p:ph type="subTitle" idx="1"/>
          </p:nvPr>
        </p:nvSpPr>
        <p:spPr>
          <a:xfrm>
            <a:off x="381000" y="1295400"/>
            <a:ext cx="8305800" cy="5257800"/>
          </a:xfrm>
          <a:solidFill>
            <a:schemeClr val="accent2">
              <a:lumMod val="20000"/>
              <a:lumOff val="80000"/>
            </a:schemeClr>
          </a:solidFill>
          <a:ln w="38100">
            <a:solidFill>
              <a:schemeClr val="accent2">
                <a:lumMod val="75000"/>
              </a:schemeClr>
            </a:solidFill>
          </a:ln>
          <a:scene3d>
            <a:camera prst="orthographicFront"/>
            <a:lightRig rig="threePt" dir="t"/>
          </a:scene3d>
          <a:sp3d>
            <a:bevelT w="114300" prst="artDeco"/>
          </a:sp3d>
        </p:spPr>
        <p:txBody>
          <a:bodyPr lIns="182880" tIns="91440">
            <a:normAutofit lnSpcReduction="10000"/>
          </a:bodyPr>
          <a:lstStyle/>
          <a:p>
            <a:pPr algn="l">
              <a:spcBef>
                <a:spcPts val="0"/>
              </a:spcBef>
              <a:spcAft>
                <a:spcPts val="1800"/>
              </a:spcAft>
            </a:pPr>
            <a:r>
              <a:rPr lang="en-US" dirty="0">
                <a:solidFill>
                  <a:schemeClr val="accent2">
                    <a:lumMod val="75000"/>
                  </a:schemeClr>
                </a:solidFill>
              </a:rPr>
              <a:t>Can a “day of worship” be considered ceremonial?</a:t>
            </a:r>
          </a:p>
          <a:p>
            <a:pPr algn="l">
              <a:spcBef>
                <a:spcPts val="0"/>
              </a:spcBef>
              <a:spcAft>
                <a:spcPts val="1800"/>
              </a:spcAft>
            </a:pPr>
            <a:r>
              <a:rPr lang="en-US" dirty="0">
                <a:solidFill>
                  <a:schemeClr val="accent2">
                    <a:lumMod val="75000"/>
                  </a:schemeClr>
                </a:solidFill>
              </a:rPr>
              <a:t>A </a:t>
            </a:r>
            <a:r>
              <a:rPr lang="en-US" b="1" dirty="0">
                <a:solidFill>
                  <a:srgbClr val="9900CC"/>
                </a:solidFill>
              </a:rPr>
              <a:t>“day” </a:t>
            </a:r>
            <a:r>
              <a:rPr lang="en-US" dirty="0">
                <a:solidFill>
                  <a:schemeClr val="accent2">
                    <a:lumMod val="75000"/>
                  </a:schemeClr>
                </a:solidFill>
              </a:rPr>
              <a:t>is not a ceremony; however, what is done on a </a:t>
            </a:r>
            <a:r>
              <a:rPr lang="en-US" b="1" dirty="0">
                <a:solidFill>
                  <a:srgbClr val="9900CC"/>
                </a:solidFill>
              </a:rPr>
              <a:t>“day” </a:t>
            </a:r>
            <a:r>
              <a:rPr lang="en-US" dirty="0">
                <a:solidFill>
                  <a:schemeClr val="accent2">
                    <a:lumMod val="75000"/>
                  </a:schemeClr>
                </a:solidFill>
              </a:rPr>
              <a:t>can be ceremonial.  The </a:t>
            </a:r>
            <a:r>
              <a:rPr lang="en-US" b="1" i="1" dirty="0">
                <a:solidFill>
                  <a:schemeClr val="accent2">
                    <a:lumMod val="75000"/>
                  </a:schemeClr>
                </a:solidFill>
              </a:rPr>
              <a:t>Merriam-Webster’s Dictionary</a:t>
            </a:r>
            <a:r>
              <a:rPr lang="en-US" b="1" dirty="0">
                <a:solidFill>
                  <a:schemeClr val="accent2">
                    <a:lumMod val="75000"/>
                  </a:schemeClr>
                </a:solidFill>
              </a:rPr>
              <a:t> </a:t>
            </a:r>
            <a:r>
              <a:rPr lang="en-US" dirty="0">
                <a:solidFill>
                  <a:schemeClr val="accent2">
                    <a:lumMod val="75000"/>
                  </a:schemeClr>
                </a:solidFill>
              </a:rPr>
              <a:t>defines </a:t>
            </a:r>
            <a:r>
              <a:rPr lang="en-US" b="1" dirty="0">
                <a:solidFill>
                  <a:srgbClr val="FF3399"/>
                </a:solidFill>
              </a:rPr>
              <a:t>Ceremony</a:t>
            </a:r>
            <a:r>
              <a:rPr lang="en-US" dirty="0">
                <a:solidFill>
                  <a:srgbClr val="FF3399"/>
                </a:solidFill>
              </a:rPr>
              <a:t> </a:t>
            </a:r>
            <a:r>
              <a:rPr lang="en-US" dirty="0">
                <a:solidFill>
                  <a:schemeClr val="accent2">
                    <a:lumMod val="75000"/>
                  </a:schemeClr>
                </a:solidFill>
              </a:rPr>
              <a:t>as: </a:t>
            </a:r>
          </a:p>
          <a:p>
            <a:pPr>
              <a:spcBef>
                <a:spcPts val="0"/>
              </a:spcBef>
              <a:spcAft>
                <a:spcPts val="1800"/>
              </a:spcAft>
            </a:pPr>
            <a:r>
              <a:rPr lang="en-US" b="1" dirty="0">
                <a:solidFill>
                  <a:srgbClr val="009900"/>
                </a:solidFill>
              </a:rPr>
              <a:t>“</a:t>
            </a:r>
            <a:r>
              <a:rPr lang="en-US" b="1" u="sng" dirty="0">
                <a:solidFill>
                  <a:srgbClr val="009900"/>
                </a:solidFill>
              </a:rPr>
              <a:t>A formal act or event </a:t>
            </a:r>
            <a:r>
              <a:rPr lang="en-US" dirty="0">
                <a:solidFill>
                  <a:schemeClr val="accent2">
                    <a:lumMod val="75000"/>
                  </a:schemeClr>
                </a:solidFill>
              </a:rPr>
              <a:t>that is a part of </a:t>
            </a:r>
            <a:br>
              <a:rPr lang="en-US" dirty="0">
                <a:solidFill>
                  <a:schemeClr val="accent2">
                    <a:lumMod val="75000"/>
                  </a:schemeClr>
                </a:solidFill>
              </a:rPr>
            </a:br>
            <a:r>
              <a:rPr lang="en-US" dirty="0">
                <a:solidFill>
                  <a:schemeClr val="accent2">
                    <a:lumMod val="75000"/>
                  </a:schemeClr>
                </a:solidFill>
              </a:rPr>
              <a:t>a social or religious occasion.”</a:t>
            </a:r>
          </a:p>
          <a:p>
            <a:pPr algn="l">
              <a:spcBef>
                <a:spcPts val="0"/>
              </a:spcBef>
              <a:spcAft>
                <a:spcPts val="4200"/>
              </a:spcAft>
            </a:pPr>
            <a:r>
              <a:rPr lang="en-US" dirty="0">
                <a:solidFill>
                  <a:schemeClr val="accent2">
                    <a:lumMod val="75000"/>
                  </a:schemeClr>
                </a:solidFill>
              </a:rPr>
              <a:t>Again, a “Feast day” and/or “Sabbath day” cannot be considered ceremonial — they are only days of worship.  </a:t>
            </a:r>
          </a:p>
          <a:p>
            <a:pPr algn="l">
              <a:spcBef>
                <a:spcPts val="0"/>
              </a:spcBef>
              <a:spcAft>
                <a:spcPts val="1800"/>
              </a:spcAft>
            </a:pPr>
            <a:r>
              <a:rPr lang="en-US" dirty="0">
                <a:solidFill>
                  <a:schemeClr val="accent2">
                    <a:lumMod val="75000"/>
                  </a:schemeClr>
                </a:solidFill>
              </a:rPr>
              <a:t> 	 </a:t>
            </a:r>
            <a:endParaRPr lang="en-US" b="1" dirty="0">
              <a:solidFill>
                <a:srgbClr val="009900"/>
              </a:solidFill>
            </a:endParaRPr>
          </a:p>
        </p:txBody>
      </p:sp>
      <p:sp>
        <p:nvSpPr>
          <p:cNvPr id="4" name="Slide Number Placeholder 3"/>
          <p:cNvSpPr>
            <a:spLocks noGrp="1"/>
          </p:cNvSpPr>
          <p:nvPr>
            <p:ph type="sldNum" sz="quarter" idx="12"/>
          </p:nvPr>
        </p:nvSpPr>
        <p:spPr>
          <a:xfrm>
            <a:off x="8229600" y="6340475"/>
            <a:ext cx="762000" cy="365125"/>
          </a:xfrm>
        </p:spPr>
        <p:txBody>
          <a:bodyPr/>
          <a:lstStyle/>
          <a:p>
            <a:fld id="{9A7ECC3E-4170-412F-8B33-8063B7BB8A4D}" type="slidenum">
              <a:rPr lang="en-US" b="1" smtClean="0">
                <a:solidFill>
                  <a:schemeClr val="bg1"/>
                </a:solidFill>
              </a:rPr>
              <a:t>34</a:t>
            </a:fld>
            <a:endParaRPr lang="en-US" b="1" dirty="0">
              <a:solidFill>
                <a:schemeClr val="bg1"/>
              </a:solidFill>
            </a:endParaRPr>
          </a:p>
        </p:txBody>
      </p:sp>
      <p:sp>
        <p:nvSpPr>
          <p:cNvPr id="7" name="TextBox 6"/>
          <p:cNvSpPr txBox="1"/>
          <p:nvPr/>
        </p:nvSpPr>
        <p:spPr>
          <a:xfrm>
            <a:off x="838200" y="5953780"/>
            <a:ext cx="1607115" cy="523220"/>
          </a:xfrm>
          <a:prstGeom prst="rect">
            <a:avLst/>
          </a:prstGeom>
          <a:noFill/>
        </p:spPr>
        <p:txBody>
          <a:bodyPr wrap="square" rtlCol="0" anchor="b">
            <a:spAutoFit/>
          </a:bodyPr>
          <a:lstStyle/>
          <a:p>
            <a:r>
              <a:rPr lang="en-US" sz="2800" b="1" dirty="0">
                <a:solidFill>
                  <a:schemeClr val="bg1"/>
                </a:solidFill>
              </a:rPr>
              <a:t>A</a:t>
            </a:r>
            <a:r>
              <a:rPr lang="en-US" sz="2800" b="1" dirty="0">
                <a:solidFill>
                  <a:srgbClr val="9900CC"/>
                </a:solidFill>
              </a:rPr>
              <a:t> “day”</a:t>
            </a:r>
            <a:endParaRPr lang="en-US" sz="2800" dirty="0"/>
          </a:p>
        </p:txBody>
      </p:sp>
      <p:sp>
        <p:nvSpPr>
          <p:cNvPr id="8" name="TextBox 7"/>
          <p:cNvSpPr txBox="1"/>
          <p:nvPr/>
        </p:nvSpPr>
        <p:spPr>
          <a:xfrm>
            <a:off x="4338047" y="5953780"/>
            <a:ext cx="3967753" cy="523220"/>
          </a:xfrm>
          <a:prstGeom prst="rect">
            <a:avLst/>
          </a:prstGeom>
          <a:noFill/>
        </p:spPr>
        <p:txBody>
          <a:bodyPr wrap="none" rtlCol="0">
            <a:spAutoFit/>
          </a:bodyPr>
          <a:lstStyle/>
          <a:p>
            <a:pPr>
              <a:spcAft>
                <a:spcPts val="1800"/>
              </a:spcAft>
            </a:pPr>
            <a:r>
              <a:rPr lang="en-US" sz="2800" b="1" dirty="0">
                <a:solidFill>
                  <a:srgbClr val="009900"/>
                </a:solidFill>
              </a:rPr>
              <a:t>“</a:t>
            </a:r>
            <a:r>
              <a:rPr lang="en-US" sz="2800" b="1" strike="sngStrike" dirty="0">
                <a:solidFill>
                  <a:srgbClr val="009900"/>
                </a:solidFill>
              </a:rPr>
              <a:t>a formal act or event</a:t>
            </a:r>
            <a:r>
              <a:rPr lang="en-US" sz="2800" b="1" dirty="0">
                <a:solidFill>
                  <a:srgbClr val="009900"/>
                </a:solidFill>
              </a:rPr>
              <a:t>.”</a:t>
            </a:r>
          </a:p>
        </p:txBody>
      </p:sp>
      <p:sp>
        <p:nvSpPr>
          <p:cNvPr id="9" name="TextBox 8"/>
          <p:cNvSpPr txBox="1"/>
          <p:nvPr/>
        </p:nvSpPr>
        <p:spPr>
          <a:xfrm>
            <a:off x="2286000" y="5715000"/>
            <a:ext cx="2057401" cy="830997"/>
          </a:xfrm>
          <a:prstGeom prst="rect">
            <a:avLst/>
          </a:prstGeom>
          <a:noFill/>
        </p:spPr>
        <p:txBody>
          <a:bodyPr wrap="square" rtlCol="0">
            <a:spAutoFit/>
          </a:bodyPr>
          <a:lstStyle/>
          <a:p>
            <a:r>
              <a:rPr lang="en-US" sz="3200" b="1" dirty="0">
                <a:solidFill>
                  <a:schemeClr val="bg1"/>
                </a:solidFill>
                <a:effectLst/>
              </a:rPr>
              <a:t>is</a:t>
            </a:r>
            <a:r>
              <a:rPr lang="en-US" sz="3600" b="1" dirty="0">
                <a:solidFill>
                  <a:srgbClr val="FF0000"/>
                </a:solidFill>
                <a:effectLst>
                  <a:glow rad="228600">
                    <a:schemeClr val="accent2">
                      <a:satMod val="175000"/>
                      <a:alpha val="40000"/>
                    </a:schemeClr>
                  </a:glow>
                </a:effectLst>
              </a:rPr>
              <a:t> </a:t>
            </a:r>
            <a:r>
              <a:rPr lang="en-US" sz="4800" b="1" dirty="0">
                <a:solidFill>
                  <a:srgbClr val="FF0000"/>
                </a:solidFill>
                <a:effectLst>
                  <a:glow rad="228600">
                    <a:schemeClr val="accent2">
                      <a:satMod val="175000"/>
                      <a:alpha val="40000"/>
                    </a:schemeClr>
                  </a:glow>
                </a:effectLst>
              </a:rPr>
              <a:t>NOT</a:t>
            </a:r>
            <a:endParaRPr lang="en-US" sz="4800" dirty="0"/>
          </a:p>
        </p:txBody>
      </p:sp>
      <p:cxnSp>
        <p:nvCxnSpPr>
          <p:cNvPr id="13" name="Straight Arrow Connector 12"/>
          <p:cNvCxnSpPr/>
          <p:nvPr/>
        </p:nvCxnSpPr>
        <p:spPr>
          <a:xfrm flipH="1">
            <a:off x="4876800" y="3048000"/>
            <a:ext cx="381000" cy="381000"/>
          </a:xfrm>
          <a:prstGeom prst="straightConnector1">
            <a:avLst/>
          </a:prstGeom>
          <a:ln w="57150">
            <a:solidFill>
              <a:srgbClr val="0099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1752600" y="5257798"/>
            <a:ext cx="3505200" cy="762003"/>
            <a:chOff x="1752600" y="5257798"/>
            <a:chExt cx="3505200" cy="762003"/>
          </a:xfrm>
        </p:grpSpPr>
        <p:sp>
          <p:nvSpPr>
            <p:cNvPr id="17" name="Down Arrow 16"/>
            <p:cNvSpPr/>
            <p:nvPr/>
          </p:nvSpPr>
          <p:spPr>
            <a:xfrm>
              <a:off x="3505199" y="5279571"/>
              <a:ext cx="45719" cy="533402"/>
            </a:xfrm>
            <a:prstGeom prst="downArrow">
              <a:avLst/>
            </a:prstGeom>
            <a:solidFill>
              <a:schemeClr val="bg2">
                <a:lumMod val="20000"/>
                <a:lumOff val="80000"/>
              </a:schemeClr>
            </a:soli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CC"/>
                  </a:solidFill>
                </a:ln>
                <a:solidFill>
                  <a:schemeClr val="bg2">
                    <a:lumMod val="20000"/>
                    <a:lumOff val="80000"/>
                  </a:schemeClr>
                </a:solidFill>
              </a:endParaRPr>
            </a:p>
          </p:txBody>
        </p:sp>
        <p:sp>
          <p:nvSpPr>
            <p:cNvPr id="10" name="Curved Left Arrow 9"/>
            <p:cNvSpPr/>
            <p:nvPr/>
          </p:nvSpPr>
          <p:spPr>
            <a:xfrm rot="16200000">
              <a:off x="3124198" y="3886200"/>
              <a:ext cx="762003" cy="3505200"/>
            </a:xfrm>
            <a:prstGeom prst="curvedLeftArrow">
              <a:avLst/>
            </a:prstGeom>
            <a:solidFill>
              <a:schemeClr val="bg2">
                <a:lumMod val="20000"/>
                <a:lumOff val="80000"/>
              </a:schemeClr>
            </a:solidFill>
            <a:ln w="5715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1503743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35"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2000"/>
                                        <p:tgtEl>
                                          <p:spTgt spid="13"/>
                                        </p:tgtEl>
                                      </p:cBhvr>
                                    </p:animEffect>
                                    <p:anim calcmode="lin" valueType="num">
                                      <p:cBhvr>
                                        <p:cTn id="31" dur="2000" fill="hold"/>
                                        <p:tgtEl>
                                          <p:spTgt spid="13"/>
                                        </p:tgtEl>
                                        <p:attrNameLst>
                                          <p:attrName>style.rotation</p:attrName>
                                        </p:attrNameLst>
                                      </p:cBhvr>
                                      <p:tavLst>
                                        <p:tav tm="0">
                                          <p:val>
                                            <p:fltVal val="720"/>
                                          </p:val>
                                        </p:tav>
                                        <p:tav tm="100000">
                                          <p:val>
                                            <p:fltVal val="0"/>
                                          </p:val>
                                        </p:tav>
                                      </p:tavLst>
                                    </p:anim>
                                    <p:anim calcmode="lin" valueType="num">
                                      <p:cBhvr>
                                        <p:cTn id="32" dur="2000" fill="hold"/>
                                        <p:tgtEl>
                                          <p:spTgt spid="13"/>
                                        </p:tgtEl>
                                        <p:attrNameLst>
                                          <p:attrName>ppt_h</p:attrName>
                                        </p:attrNameLst>
                                      </p:cBhvr>
                                      <p:tavLst>
                                        <p:tav tm="0">
                                          <p:val>
                                            <p:fltVal val="0"/>
                                          </p:val>
                                        </p:tav>
                                        <p:tav tm="100000">
                                          <p:val>
                                            <p:strVal val="#ppt_h"/>
                                          </p:val>
                                        </p:tav>
                                      </p:tavLst>
                                    </p:anim>
                                    <p:anim calcmode="lin" valueType="num">
                                      <p:cBhvr>
                                        <p:cTn id="33" dur="2000" fill="hold"/>
                                        <p:tgtEl>
                                          <p:spTgt spid="13"/>
                                        </p:tgtEl>
                                        <p:attrNameLst>
                                          <p:attrName>ppt_w</p:attrName>
                                        </p:attrNameLst>
                                      </p:cBhvr>
                                      <p:tavLst>
                                        <p:tav tm="0">
                                          <p:val>
                                            <p:fltVal val="0"/>
                                          </p:val>
                                        </p:tav>
                                        <p:tav tm="100000">
                                          <p:val>
                                            <p:strVal val="#ppt_w"/>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 calcmode="lin" valueType="num">
                                      <p:cBhvr additive="base">
                                        <p:cTn id="3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5" presetClass="entr" presetSubtype="0" fill="hold" grpId="0" nodeType="clickEffect">
                                  <p:stCondLst>
                                    <p:cond delay="500"/>
                                  </p:stCondLst>
                                  <p:childTnLst>
                                    <p:set>
                                      <p:cBhvr>
                                        <p:cTn id="43" dur="1" fill="hold">
                                          <p:stCondLst>
                                            <p:cond delay="0"/>
                                          </p:stCondLst>
                                        </p:cTn>
                                        <p:tgtEl>
                                          <p:spTgt spid="7"/>
                                        </p:tgtEl>
                                        <p:attrNameLst>
                                          <p:attrName>style.visibility</p:attrName>
                                        </p:attrNameLst>
                                      </p:cBhvr>
                                      <p:to>
                                        <p:strVal val="visible"/>
                                      </p:to>
                                    </p:set>
                                    <p:anim calcmode="lin" valueType="num">
                                      <p:cBhvr>
                                        <p:cTn id="44" dur="1000" fill="hold"/>
                                        <p:tgtEl>
                                          <p:spTgt spid="7"/>
                                        </p:tgtEl>
                                        <p:attrNameLst>
                                          <p:attrName>ppt_w</p:attrName>
                                        </p:attrNameLst>
                                      </p:cBhvr>
                                      <p:tavLst>
                                        <p:tav tm="0">
                                          <p:val>
                                            <p:fltVal val="0"/>
                                          </p:val>
                                        </p:tav>
                                        <p:tav tm="100000">
                                          <p:val>
                                            <p:strVal val="#ppt_w"/>
                                          </p:val>
                                        </p:tav>
                                      </p:tavLst>
                                    </p:anim>
                                    <p:anim calcmode="lin" valueType="num">
                                      <p:cBhvr>
                                        <p:cTn id="45" dur="1000" fill="hold"/>
                                        <p:tgtEl>
                                          <p:spTgt spid="7"/>
                                        </p:tgtEl>
                                        <p:attrNameLst>
                                          <p:attrName>ppt_h</p:attrName>
                                        </p:attrNameLst>
                                      </p:cBhvr>
                                      <p:tavLst>
                                        <p:tav tm="0">
                                          <p:val>
                                            <p:fltVal val="0"/>
                                          </p:val>
                                        </p:tav>
                                        <p:tav tm="100000">
                                          <p:val>
                                            <p:strVal val="#ppt_h"/>
                                          </p:val>
                                        </p:tav>
                                      </p:tavLst>
                                    </p:anim>
                                    <p:anim calcmode="lin" valueType="num">
                                      <p:cBhvr>
                                        <p:cTn id="46"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48" fill="hold">
                            <p:stCondLst>
                              <p:cond delay="1500"/>
                            </p:stCondLst>
                            <p:childTnLst>
                              <p:par>
                                <p:cTn id="49" presetID="53" presetClass="entr" presetSubtype="16" fill="hold" grpId="0" nodeType="afterEffect">
                                  <p:stCondLst>
                                    <p:cond delay="50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childTnLst>
                          </p:cTn>
                        </p:par>
                        <p:par>
                          <p:cTn id="54" fill="hold">
                            <p:stCondLst>
                              <p:cond delay="2500"/>
                            </p:stCondLst>
                            <p:childTnLst>
                              <p:par>
                                <p:cTn id="55" presetID="56" presetClass="entr" presetSubtype="0" fill="hold" grpId="0" nodeType="afterEffect">
                                  <p:stCondLst>
                                    <p:cond delay="500"/>
                                  </p:stCondLst>
                                  <p:iterate type="lt">
                                    <p:tmPct val="10000"/>
                                  </p:iterate>
                                  <p:childTnLst>
                                    <p:set>
                                      <p:cBhvr>
                                        <p:cTn id="56" dur="1" fill="hold">
                                          <p:stCondLst>
                                            <p:cond delay="0"/>
                                          </p:stCondLst>
                                        </p:cTn>
                                        <p:tgtEl>
                                          <p:spTgt spid="8"/>
                                        </p:tgtEl>
                                        <p:attrNameLst>
                                          <p:attrName>style.visibility</p:attrName>
                                        </p:attrNameLst>
                                      </p:cBhvr>
                                      <p:to>
                                        <p:strVal val="visible"/>
                                      </p:to>
                                    </p:set>
                                    <p:anim by="(-#ppt_w*2)" calcmode="lin" valueType="num">
                                      <p:cBhvr rctx="PPT">
                                        <p:cTn id="57" dur="500" autoRev="1" fill="hold">
                                          <p:stCondLst>
                                            <p:cond delay="0"/>
                                          </p:stCondLst>
                                        </p:cTn>
                                        <p:tgtEl>
                                          <p:spTgt spid="8"/>
                                        </p:tgtEl>
                                        <p:attrNameLst>
                                          <p:attrName>ppt_w</p:attrName>
                                        </p:attrNameLst>
                                      </p:cBhvr>
                                    </p:anim>
                                    <p:anim by="(#ppt_w*0.50)" calcmode="lin" valueType="num">
                                      <p:cBhvr>
                                        <p:cTn id="58" dur="500" decel="50000" autoRev="1" fill="hold">
                                          <p:stCondLst>
                                            <p:cond delay="0"/>
                                          </p:stCondLst>
                                        </p:cTn>
                                        <p:tgtEl>
                                          <p:spTgt spid="8"/>
                                        </p:tgtEl>
                                        <p:attrNameLst>
                                          <p:attrName>ppt_x</p:attrName>
                                        </p:attrNameLst>
                                      </p:cBhvr>
                                    </p:anim>
                                    <p:anim from="(-#ppt_h/2)" to="(#ppt_y)" calcmode="lin" valueType="num">
                                      <p:cBhvr>
                                        <p:cTn id="59" dur="1000" fill="hold">
                                          <p:stCondLst>
                                            <p:cond delay="0"/>
                                          </p:stCondLst>
                                        </p:cTn>
                                        <p:tgtEl>
                                          <p:spTgt spid="8"/>
                                        </p:tgtEl>
                                        <p:attrNameLst>
                                          <p:attrName>ppt_y</p:attrName>
                                        </p:attrNameLst>
                                      </p:cBhvr>
                                    </p:anim>
                                    <p:animRot by="21600000">
                                      <p:cBhvr>
                                        <p:cTn id="60" dur="1000" fill="hold">
                                          <p:stCondLst>
                                            <p:cond delay="0"/>
                                          </p:stCondLst>
                                        </p:cTn>
                                        <p:tgtEl>
                                          <p:spTgt spid="8"/>
                                        </p:tgtEl>
                                        <p:attrNameLst>
                                          <p:attrName>r</p:attrName>
                                        </p:attrNameLst>
                                      </p:cBhvr>
                                    </p:animRot>
                                  </p:childTnLst>
                                </p:cTn>
                              </p:par>
                            </p:childTnLst>
                          </p:cTn>
                        </p:par>
                        <p:par>
                          <p:cTn id="61" fill="hold">
                            <p:stCondLst>
                              <p:cond delay="5900"/>
                            </p:stCondLst>
                            <p:childTnLst>
                              <p:par>
                                <p:cTn id="62" presetID="49" presetClass="entr" presetSubtype="0" decel="100000" fill="hold"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 calcmode="lin" valueType="num">
                                      <p:cBhvr>
                                        <p:cTn id="66" dur="500" fill="hold"/>
                                        <p:tgtEl>
                                          <p:spTgt spid="18"/>
                                        </p:tgtEl>
                                        <p:attrNameLst>
                                          <p:attrName>style.rotation</p:attrName>
                                        </p:attrNameLst>
                                      </p:cBhvr>
                                      <p:tavLst>
                                        <p:tav tm="0">
                                          <p:val>
                                            <p:fltVal val="360"/>
                                          </p:val>
                                        </p:tav>
                                        <p:tav tm="100000">
                                          <p:val>
                                            <p:fltVal val="0"/>
                                          </p:val>
                                        </p:tav>
                                      </p:tavLst>
                                    </p:anim>
                                    <p:animEffect transition="in" filter="fade">
                                      <p:cBhvr>
                                        <p:cTn id="67" dur="500"/>
                                        <p:tgtEl>
                                          <p:spTgt spid="18"/>
                                        </p:tgtEl>
                                      </p:cBhvr>
                                    </p:animEffect>
                                  </p:childTnLst>
                                </p:cTn>
                              </p:par>
                            </p:childTnLst>
                          </p:cTn>
                        </p:par>
                        <p:par>
                          <p:cTn id="68" fill="hold">
                            <p:stCondLst>
                              <p:cond delay="6400"/>
                            </p:stCondLst>
                            <p:childTnLst>
                              <p:par>
                                <p:cTn id="69" presetID="32" presetClass="emph" presetSubtype="0" repeatCount="3000" fill="hold" nodeType="afterEffect">
                                  <p:stCondLst>
                                    <p:cond delay="0"/>
                                  </p:stCondLst>
                                  <p:childTnLst>
                                    <p:animRot by="120000">
                                      <p:cBhvr>
                                        <p:cTn id="70" dur="100" fill="hold">
                                          <p:stCondLst>
                                            <p:cond delay="0"/>
                                          </p:stCondLst>
                                        </p:cTn>
                                        <p:tgtEl>
                                          <p:spTgt spid="18"/>
                                        </p:tgtEl>
                                        <p:attrNameLst>
                                          <p:attrName>r</p:attrName>
                                        </p:attrNameLst>
                                      </p:cBhvr>
                                    </p:animRot>
                                    <p:animRot by="-240000">
                                      <p:cBhvr>
                                        <p:cTn id="71" dur="200" fill="hold">
                                          <p:stCondLst>
                                            <p:cond delay="200"/>
                                          </p:stCondLst>
                                        </p:cTn>
                                        <p:tgtEl>
                                          <p:spTgt spid="18"/>
                                        </p:tgtEl>
                                        <p:attrNameLst>
                                          <p:attrName>r</p:attrName>
                                        </p:attrNameLst>
                                      </p:cBhvr>
                                    </p:animRot>
                                    <p:animRot by="240000">
                                      <p:cBhvr>
                                        <p:cTn id="72" dur="200" fill="hold">
                                          <p:stCondLst>
                                            <p:cond delay="400"/>
                                          </p:stCondLst>
                                        </p:cTn>
                                        <p:tgtEl>
                                          <p:spTgt spid="18"/>
                                        </p:tgtEl>
                                        <p:attrNameLst>
                                          <p:attrName>r</p:attrName>
                                        </p:attrNameLst>
                                      </p:cBhvr>
                                    </p:animRot>
                                    <p:animRot by="-240000">
                                      <p:cBhvr>
                                        <p:cTn id="73" dur="200" fill="hold">
                                          <p:stCondLst>
                                            <p:cond delay="600"/>
                                          </p:stCondLst>
                                        </p:cTn>
                                        <p:tgtEl>
                                          <p:spTgt spid="18"/>
                                        </p:tgtEl>
                                        <p:attrNameLst>
                                          <p:attrName>r</p:attrName>
                                        </p:attrNameLst>
                                      </p:cBhvr>
                                    </p:animRot>
                                    <p:animRot by="120000">
                                      <p:cBhvr>
                                        <p:cTn id="74" dur="200" fill="hold">
                                          <p:stCondLst>
                                            <p:cond delay="80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858000"/>
          </a:xfrm>
          <a:prstGeom prst="rect">
            <a:avLst/>
          </a:prstGeom>
          <a:solidFill>
            <a:schemeClr val="accent2">
              <a:lumMod val="20000"/>
              <a:lumOff val="80000"/>
            </a:schemeClr>
          </a:solidFill>
          <a:ln w="57150">
            <a:solidFill>
              <a:schemeClr val="accent2">
                <a:lumMod val="75000"/>
              </a:schemeClr>
            </a:solidFill>
          </a:ln>
        </p:spPr>
        <p:txBody>
          <a:bodyPr wrap="square" rtlCol="0">
            <a:spAutoFit/>
          </a:bodyPr>
          <a:lstStyle/>
          <a:p>
            <a:endParaRPr lang="en-US" dirty="0"/>
          </a:p>
        </p:txBody>
      </p:sp>
      <p:sp>
        <p:nvSpPr>
          <p:cNvPr id="2" name="Title 1"/>
          <p:cNvSpPr>
            <a:spLocks noGrp="1"/>
          </p:cNvSpPr>
          <p:nvPr>
            <p:ph type="ctrTitle"/>
          </p:nvPr>
        </p:nvSpPr>
        <p:spPr>
          <a:xfrm>
            <a:off x="1905000" y="152400"/>
            <a:ext cx="5181600" cy="762000"/>
          </a:xfrm>
          <a:solidFill>
            <a:schemeClr val="accent2">
              <a:lumMod val="75000"/>
            </a:schemeClr>
          </a:solidFill>
          <a:ln w="38100">
            <a:solidFill>
              <a:schemeClr val="tx1"/>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sz="4000" dirty="0">
                <a:solidFill>
                  <a:schemeClr val="accent2">
                    <a:lumMod val="20000"/>
                    <a:lumOff val="80000"/>
                  </a:schemeClr>
                </a:solidFill>
              </a:rPr>
              <a:t>Ceremonial Law</a:t>
            </a:r>
          </a:p>
        </p:txBody>
      </p:sp>
      <p:sp>
        <p:nvSpPr>
          <p:cNvPr id="3" name="Subtitle 2"/>
          <p:cNvSpPr>
            <a:spLocks noGrp="1"/>
          </p:cNvSpPr>
          <p:nvPr>
            <p:ph type="subTitle" idx="1"/>
          </p:nvPr>
        </p:nvSpPr>
        <p:spPr>
          <a:xfrm>
            <a:off x="152400" y="1143000"/>
            <a:ext cx="8839200" cy="5486400"/>
          </a:xfrm>
          <a:solidFill>
            <a:schemeClr val="accent2">
              <a:lumMod val="20000"/>
              <a:lumOff val="80000"/>
            </a:schemeClr>
          </a:solidFill>
          <a:ln w="57150">
            <a:solidFill>
              <a:schemeClr val="accent2">
                <a:lumMod val="75000"/>
              </a:schemeClr>
            </a:solidFill>
          </a:ln>
          <a:scene3d>
            <a:camera prst="orthographicFront"/>
            <a:lightRig rig="threePt" dir="t"/>
          </a:scene3d>
          <a:sp3d>
            <a:bevelT w="114300" prst="artDeco"/>
          </a:sp3d>
        </p:spPr>
        <p:txBody>
          <a:bodyPr lIns="182880" tIns="182880">
            <a:normAutofit fontScale="92500"/>
          </a:bodyPr>
          <a:lstStyle/>
          <a:p>
            <a:pPr algn="l">
              <a:spcBef>
                <a:spcPts val="0"/>
              </a:spcBef>
              <a:spcAft>
                <a:spcPts val="1800"/>
              </a:spcAft>
            </a:pPr>
            <a:r>
              <a:rPr lang="en-US" dirty="0">
                <a:solidFill>
                  <a:schemeClr val="accent2">
                    <a:lumMod val="75000"/>
                  </a:schemeClr>
                </a:solidFill>
              </a:rPr>
              <a:t>Twice daily the children of Israel were to bring offerings to </a:t>
            </a:r>
            <a:r>
              <a:rPr lang="en-US" b="1" dirty="0" err="1">
                <a:solidFill>
                  <a:srgbClr val="0000CC"/>
                </a:solidFill>
              </a:rPr>
              <a:t>Yahuah</a:t>
            </a:r>
            <a:r>
              <a:rPr lang="en-US" dirty="0">
                <a:solidFill>
                  <a:srgbClr val="0000CC"/>
                </a:solidFill>
              </a:rPr>
              <a:t> </a:t>
            </a:r>
            <a:r>
              <a:rPr lang="en-US" dirty="0">
                <a:solidFill>
                  <a:schemeClr val="accent2">
                    <a:lumMod val="75000"/>
                  </a:schemeClr>
                </a:solidFill>
              </a:rPr>
              <a:t>for both the morning and evening sacrifices: </a:t>
            </a:r>
          </a:p>
          <a:p>
            <a:pPr marL="548640" indent="-548640" algn="l">
              <a:spcBef>
                <a:spcPts val="0"/>
              </a:spcBef>
              <a:spcAft>
                <a:spcPts val="1800"/>
              </a:spcAft>
            </a:pPr>
            <a:r>
              <a:rPr lang="en-US" dirty="0" err="1">
                <a:solidFill>
                  <a:srgbClr val="FF6600"/>
                </a:solidFill>
              </a:rPr>
              <a:t>Num</a:t>
            </a:r>
            <a:r>
              <a:rPr lang="en-US" dirty="0">
                <a:solidFill>
                  <a:srgbClr val="FF6600"/>
                </a:solidFill>
              </a:rPr>
              <a:t> 28:3  </a:t>
            </a:r>
            <a:r>
              <a:rPr lang="en-US" dirty="0">
                <a:solidFill>
                  <a:schemeClr val="accent2">
                    <a:lumMod val="75000"/>
                  </a:schemeClr>
                </a:solidFill>
              </a:rPr>
              <a:t>…This </a:t>
            </a:r>
            <a:r>
              <a:rPr lang="en-US" i="1" dirty="0">
                <a:solidFill>
                  <a:schemeClr val="accent2">
                    <a:lumMod val="75000"/>
                  </a:schemeClr>
                </a:solidFill>
              </a:rPr>
              <a:t>is</a:t>
            </a:r>
            <a:r>
              <a:rPr lang="en-US" dirty="0">
                <a:solidFill>
                  <a:schemeClr val="accent2">
                    <a:lumMod val="75000"/>
                  </a:schemeClr>
                </a:solidFill>
              </a:rPr>
              <a:t> the offering made by fire which ye shall offer unto </a:t>
            </a:r>
            <a:r>
              <a:rPr lang="en-US" b="1" dirty="0">
                <a:solidFill>
                  <a:srgbClr val="0000CC"/>
                </a:solidFill>
              </a:rPr>
              <a:t>[Yahuah]; </a:t>
            </a:r>
            <a:r>
              <a:rPr lang="en-US" b="1" u="sng" dirty="0">
                <a:solidFill>
                  <a:srgbClr val="009900"/>
                </a:solidFill>
              </a:rPr>
              <a:t>two lambs</a:t>
            </a:r>
            <a:r>
              <a:rPr lang="en-US" b="1" dirty="0">
                <a:solidFill>
                  <a:srgbClr val="009900"/>
                </a:solidFill>
              </a:rPr>
              <a:t> </a:t>
            </a:r>
            <a:r>
              <a:rPr lang="en-US" dirty="0">
                <a:solidFill>
                  <a:schemeClr val="accent2">
                    <a:lumMod val="75000"/>
                  </a:schemeClr>
                </a:solidFill>
              </a:rPr>
              <a:t>of the first year without spot </a:t>
            </a:r>
            <a:r>
              <a:rPr lang="en-US" sz="3000" b="1" dirty="0">
                <a:solidFill>
                  <a:srgbClr val="FF3399"/>
                </a:solidFill>
              </a:rPr>
              <a:t>day by day,… </a:t>
            </a:r>
          </a:p>
          <a:p>
            <a:pPr marL="548640" indent="-548640" algn="l">
              <a:spcBef>
                <a:spcPts val="0"/>
              </a:spcBef>
              <a:spcAft>
                <a:spcPts val="1800"/>
              </a:spcAft>
            </a:pPr>
            <a:r>
              <a:rPr lang="en-US" dirty="0" err="1">
                <a:solidFill>
                  <a:srgbClr val="FF6600"/>
                </a:solidFill>
              </a:rPr>
              <a:t>Num</a:t>
            </a:r>
            <a:r>
              <a:rPr lang="en-US" dirty="0">
                <a:solidFill>
                  <a:srgbClr val="FF6600"/>
                </a:solidFill>
              </a:rPr>
              <a:t> 28:5  </a:t>
            </a:r>
            <a:r>
              <a:rPr lang="en-US" dirty="0">
                <a:solidFill>
                  <a:schemeClr val="accent2">
                    <a:lumMod val="75000"/>
                  </a:schemeClr>
                </a:solidFill>
              </a:rPr>
              <a:t>And a </a:t>
            </a:r>
            <a:r>
              <a:rPr lang="en-US" b="1" dirty="0">
                <a:solidFill>
                  <a:srgbClr val="009900"/>
                </a:solidFill>
              </a:rPr>
              <a:t>tenth </a:t>
            </a:r>
            <a:r>
              <a:rPr lang="en-US" b="1" i="1" dirty="0">
                <a:solidFill>
                  <a:srgbClr val="009900"/>
                </a:solidFill>
              </a:rPr>
              <a:t>part</a:t>
            </a:r>
            <a:r>
              <a:rPr lang="en-US" b="1" dirty="0">
                <a:solidFill>
                  <a:srgbClr val="009900"/>
                </a:solidFill>
              </a:rPr>
              <a:t> of an </a:t>
            </a:r>
            <a:r>
              <a:rPr lang="en-US" b="1" dirty="0" err="1">
                <a:solidFill>
                  <a:srgbClr val="009900"/>
                </a:solidFill>
              </a:rPr>
              <a:t>ephah</a:t>
            </a:r>
            <a:r>
              <a:rPr lang="en-US" b="1" dirty="0">
                <a:solidFill>
                  <a:srgbClr val="009900"/>
                </a:solidFill>
              </a:rPr>
              <a:t> of </a:t>
            </a:r>
            <a:r>
              <a:rPr lang="en-US" b="1" u="sng" dirty="0">
                <a:solidFill>
                  <a:srgbClr val="009900"/>
                </a:solidFill>
              </a:rPr>
              <a:t>flour</a:t>
            </a:r>
            <a:r>
              <a:rPr lang="en-US" b="1" dirty="0">
                <a:solidFill>
                  <a:srgbClr val="009900"/>
                </a:solidFill>
              </a:rPr>
              <a:t>… </a:t>
            </a:r>
            <a:r>
              <a:rPr lang="en-US" dirty="0">
                <a:solidFill>
                  <a:schemeClr val="accent2">
                    <a:lumMod val="75000"/>
                  </a:schemeClr>
                </a:solidFill>
              </a:rPr>
              <a:t>mingled with the </a:t>
            </a:r>
            <a:r>
              <a:rPr lang="en-US" b="1" dirty="0">
                <a:solidFill>
                  <a:srgbClr val="009900"/>
                </a:solidFill>
              </a:rPr>
              <a:t>fourth </a:t>
            </a:r>
            <a:r>
              <a:rPr lang="en-US" b="1" i="1" dirty="0">
                <a:solidFill>
                  <a:srgbClr val="009900"/>
                </a:solidFill>
              </a:rPr>
              <a:t>part</a:t>
            </a:r>
            <a:r>
              <a:rPr lang="en-US" b="1" dirty="0">
                <a:solidFill>
                  <a:srgbClr val="009900"/>
                </a:solidFill>
              </a:rPr>
              <a:t> of an </a:t>
            </a:r>
            <a:r>
              <a:rPr lang="en-US" b="1" dirty="0" err="1">
                <a:solidFill>
                  <a:srgbClr val="009900"/>
                </a:solidFill>
              </a:rPr>
              <a:t>hin</a:t>
            </a:r>
            <a:r>
              <a:rPr lang="en-US" b="1" dirty="0">
                <a:solidFill>
                  <a:srgbClr val="009900"/>
                </a:solidFill>
              </a:rPr>
              <a:t> of beaten </a:t>
            </a:r>
            <a:r>
              <a:rPr lang="en-US" b="1" u="sng" dirty="0">
                <a:solidFill>
                  <a:srgbClr val="009900"/>
                </a:solidFill>
              </a:rPr>
              <a:t>oil</a:t>
            </a:r>
            <a:r>
              <a:rPr lang="en-US" b="1" dirty="0">
                <a:solidFill>
                  <a:srgbClr val="009900"/>
                </a:solidFill>
              </a:rPr>
              <a:t>.</a:t>
            </a:r>
            <a:r>
              <a:rPr lang="en-US" b="1" dirty="0">
                <a:solidFill>
                  <a:schemeClr val="accent2">
                    <a:lumMod val="75000"/>
                  </a:schemeClr>
                </a:solidFill>
              </a:rPr>
              <a:t> </a:t>
            </a:r>
          </a:p>
          <a:p>
            <a:pPr marL="548640" indent="-548640" algn="l">
              <a:spcBef>
                <a:spcPts val="0"/>
              </a:spcBef>
              <a:spcAft>
                <a:spcPts val="1800"/>
              </a:spcAft>
            </a:pPr>
            <a:r>
              <a:rPr lang="en-US" dirty="0" err="1">
                <a:solidFill>
                  <a:srgbClr val="FF6600"/>
                </a:solidFill>
              </a:rPr>
              <a:t>Num</a:t>
            </a:r>
            <a:r>
              <a:rPr lang="en-US" dirty="0">
                <a:solidFill>
                  <a:srgbClr val="FF6600"/>
                </a:solidFill>
              </a:rPr>
              <a:t> 28:7  </a:t>
            </a:r>
            <a:r>
              <a:rPr lang="en-US" dirty="0">
                <a:solidFill>
                  <a:schemeClr val="accent2">
                    <a:lumMod val="75000"/>
                  </a:schemeClr>
                </a:solidFill>
              </a:rPr>
              <a:t>And the drink offering thereof </a:t>
            </a:r>
            <a:r>
              <a:rPr lang="en-US" i="1" dirty="0">
                <a:solidFill>
                  <a:schemeClr val="accent2">
                    <a:lumMod val="75000"/>
                  </a:schemeClr>
                </a:solidFill>
              </a:rPr>
              <a:t>shall be</a:t>
            </a:r>
            <a:r>
              <a:rPr lang="en-US" dirty="0">
                <a:solidFill>
                  <a:schemeClr val="accent2">
                    <a:lumMod val="75000"/>
                  </a:schemeClr>
                </a:solidFill>
              </a:rPr>
              <a:t> the </a:t>
            </a:r>
            <a:r>
              <a:rPr lang="en-US" b="1" dirty="0">
                <a:solidFill>
                  <a:srgbClr val="009900"/>
                </a:solidFill>
              </a:rPr>
              <a:t>fourth </a:t>
            </a:r>
            <a:r>
              <a:rPr lang="en-US" b="1" i="1" dirty="0">
                <a:solidFill>
                  <a:srgbClr val="009900"/>
                </a:solidFill>
              </a:rPr>
              <a:t>part</a:t>
            </a:r>
            <a:r>
              <a:rPr lang="en-US" b="1" dirty="0">
                <a:solidFill>
                  <a:srgbClr val="009900"/>
                </a:solidFill>
              </a:rPr>
              <a:t> of an </a:t>
            </a:r>
            <a:r>
              <a:rPr lang="en-US" b="1" dirty="0" err="1">
                <a:solidFill>
                  <a:srgbClr val="009900"/>
                </a:solidFill>
              </a:rPr>
              <a:t>hin</a:t>
            </a:r>
            <a:r>
              <a:rPr lang="en-US" b="1" dirty="0">
                <a:solidFill>
                  <a:srgbClr val="009900"/>
                </a:solidFill>
              </a:rPr>
              <a:t> for the one lamb: </a:t>
            </a:r>
            <a:r>
              <a:rPr lang="en-US" dirty="0">
                <a:solidFill>
                  <a:schemeClr val="accent2">
                    <a:lumMod val="75000"/>
                  </a:schemeClr>
                </a:solidFill>
              </a:rPr>
              <a:t>in the holy </a:t>
            </a:r>
            <a:r>
              <a:rPr lang="en-US" i="1" dirty="0">
                <a:solidFill>
                  <a:schemeClr val="accent2">
                    <a:lumMod val="75000"/>
                  </a:schemeClr>
                </a:solidFill>
              </a:rPr>
              <a:t>place</a:t>
            </a:r>
            <a:r>
              <a:rPr lang="en-US" dirty="0">
                <a:solidFill>
                  <a:schemeClr val="accent2">
                    <a:lumMod val="75000"/>
                  </a:schemeClr>
                </a:solidFill>
              </a:rPr>
              <a:t> shalt thou cause the </a:t>
            </a:r>
            <a:r>
              <a:rPr lang="en-US" b="1" u="sng" dirty="0">
                <a:solidFill>
                  <a:srgbClr val="009900"/>
                </a:solidFill>
              </a:rPr>
              <a:t>strong wine</a:t>
            </a:r>
            <a:r>
              <a:rPr lang="en-US" b="1" dirty="0">
                <a:solidFill>
                  <a:srgbClr val="009900"/>
                </a:solidFill>
              </a:rPr>
              <a:t> </a:t>
            </a:r>
            <a:r>
              <a:rPr lang="en-US" dirty="0">
                <a:solidFill>
                  <a:schemeClr val="accent2">
                    <a:lumMod val="75000"/>
                  </a:schemeClr>
                </a:solidFill>
              </a:rPr>
              <a:t>to be poured unto </a:t>
            </a:r>
            <a:r>
              <a:rPr lang="en-US" b="1" dirty="0">
                <a:solidFill>
                  <a:srgbClr val="0000CC"/>
                </a:solidFill>
              </a:rPr>
              <a:t>[Yahuah] </a:t>
            </a:r>
            <a:r>
              <a:rPr lang="en-US" i="1" dirty="0">
                <a:solidFill>
                  <a:schemeClr val="accent2">
                    <a:lumMod val="75000"/>
                  </a:schemeClr>
                </a:solidFill>
              </a:rPr>
              <a:t>for</a:t>
            </a:r>
            <a:r>
              <a:rPr lang="en-US" dirty="0">
                <a:solidFill>
                  <a:schemeClr val="accent2">
                    <a:lumMod val="75000"/>
                  </a:schemeClr>
                </a:solidFill>
              </a:rPr>
              <a:t> a drink offering. 		</a:t>
            </a:r>
            <a:r>
              <a:rPr lang="en-US" sz="2600" dirty="0">
                <a:solidFill>
                  <a:schemeClr val="bg1"/>
                </a:solidFill>
              </a:rPr>
              <a:t>KJV</a:t>
            </a:r>
            <a:r>
              <a:rPr lang="en-US" dirty="0">
                <a:solidFill>
                  <a:schemeClr val="accent2">
                    <a:lumMod val="75000"/>
                  </a:schemeClr>
                </a:solidFill>
              </a:rPr>
              <a:t> </a:t>
            </a:r>
          </a:p>
        </p:txBody>
      </p:sp>
      <p:sp>
        <p:nvSpPr>
          <p:cNvPr id="4" name="Slide Number Placeholder 3"/>
          <p:cNvSpPr>
            <a:spLocks noGrp="1"/>
          </p:cNvSpPr>
          <p:nvPr>
            <p:ph type="sldNum" sz="quarter" idx="12"/>
          </p:nvPr>
        </p:nvSpPr>
        <p:spPr>
          <a:xfrm>
            <a:off x="8077200" y="6172200"/>
            <a:ext cx="762000" cy="365125"/>
          </a:xfrm>
        </p:spPr>
        <p:txBody>
          <a:bodyPr/>
          <a:lstStyle/>
          <a:p>
            <a:fld id="{9A7ECC3E-4170-412F-8B33-8063B7BB8A4D}" type="slidenum">
              <a:rPr lang="en-US" b="1" smtClean="0">
                <a:solidFill>
                  <a:schemeClr val="bg1"/>
                </a:solidFill>
              </a:rPr>
              <a:t>35</a:t>
            </a:fld>
            <a:endParaRPr lang="en-US" b="1" dirty="0">
              <a:solidFill>
                <a:schemeClr val="bg1"/>
              </a:solidFill>
            </a:endParaRPr>
          </a:p>
        </p:txBody>
      </p:sp>
    </p:spTree>
    <p:extLst>
      <p:ext uri="{BB962C8B-B14F-4D97-AF65-F5344CB8AC3E}">
        <p14:creationId xmlns:p14="http://schemas.microsoft.com/office/powerpoint/2010/main" val="69391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858000"/>
          </a:xfrm>
          <a:prstGeom prst="rect">
            <a:avLst/>
          </a:prstGeom>
          <a:solidFill>
            <a:schemeClr val="accent2">
              <a:lumMod val="20000"/>
              <a:lumOff val="80000"/>
            </a:schemeClr>
          </a:solidFill>
          <a:ln w="57150">
            <a:solidFill>
              <a:schemeClr val="accent2">
                <a:lumMod val="75000"/>
              </a:schemeClr>
            </a:solidFill>
          </a:ln>
        </p:spPr>
        <p:txBody>
          <a:bodyPr wrap="square" rtlCol="0">
            <a:spAutoFit/>
          </a:bodyPr>
          <a:lstStyle/>
          <a:p>
            <a:endParaRPr lang="en-US" dirty="0"/>
          </a:p>
        </p:txBody>
      </p:sp>
      <p:sp>
        <p:nvSpPr>
          <p:cNvPr id="2" name="Title 1"/>
          <p:cNvSpPr>
            <a:spLocks noGrp="1"/>
          </p:cNvSpPr>
          <p:nvPr>
            <p:ph type="ctrTitle"/>
          </p:nvPr>
        </p:nvSpPr>
        <p:spPr>
          <a:xfrm>
            <a:off x="1905000" y="152400"/>
            <a:ext cx="5181600" cy="762000"/>
          </a:xfrm>
          <a:solidFill>
            <a:schemeClr val="accent2">
              <a:lumMod val="75000"/>
            </a:schemeClr>
          </a:solidFill>
          <a:ln w="38100">
            <a:solidFill>
              <a:schemeClr val="tx1"/>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sz="4000" dirty="0">
                <a:solidFill>
                  <a:schemeClr val="accent2">
                    <a:lumMod val="20000"/>
                    <a:lumOff val="80000"/>
                  </a:schemeClr>
                </a:solidFill>
              </a:rPr>
              <a:t>Ceremonial Law</a:t>
            </a:r>
          </a:p>
        </p:txBody>
      </p:sp>
      <p:sp>
        <p:nvSpPr>
          <p:cNvPr id="3" name="Subtitle 2"/>
          <p:cNvSpPr>
            <a:spLocks noGrp="1"/>
          </p:cNvSpPr>
          <p:nvPr>
            <p:ph type="subTitle" idx="1"/>
          </p:nvPr>
        </p:nvSpPr>
        <p:spPr>
          <a:xfrm>
            <a:off x="152400" y="1066800"/>
            <a:ext cx="8839200" cy="5562600"/>
          </a:xfrm>
          <a:solidFill>
            <a:schemeClr val="accent2">
              <a:lumMod val="20000"/>
              <a:lumOff val="80000"/>
            </a:schemeClr>
          </a:solidFill>
          <a:ln w="57150">
            <a:solidFill>
              <a:schemeClr val="accent2">
                <a:lumMod val="75000"/>
              </a:schemeClr>
            </a:solidFill>
          </a:ln>
          <a:scene3d>
            <a:camera prst="orthographicFront"/>
            <a:lightRig rig="threePt" dir="t"/>
          </a:scene3d>
          <a:sp3d>
            <a:bevelT w="114300" prst="artDeco"/>
          </a:sp3d>
        </p:spPr>
        <p:txBody>
          <a:bodyPr lIns="182880" tIns="182880">
            <a:normAutofit/>
          </a:bodyPr>
          <a:lstStyle/>
          <a:p>
            <a:pPr algn="l">
              <a:spcBef>
                <a:spcPts val="0"/>
              </a:spcBef>
              <a:spcAft>
                <a:spcPts val="1800"/>
              </a:spcAft>
            </a:pPr>
            <a:r>
              <a:rPr lang="en-US" dirty="0">
                <a:solidFill>
                  <a:schemeClr val="accent2">
                    <a:lumMod val="75000"/>
                  </a:schemeClr>
                </a:solidFill>
              </a:rPr>
              <a:t>Listed below were the offerings they were to bring to </a:t>
            </a:r>
            <a:r>
              <a:rPr lang="en-US" b="1" dirty="0">
                <a:solidFill>
                  <a:srgbClr val="0000CC"/>
                </a:solidFill>
              </a:rPr>
              <a:t>Yahuah</a:t>
            </a:r>
            <a:r>
              <a:rPr lang="en-US" dirty="0">
                <a:solidFill>
                  <a:srgbClr val="0000CC"/>
                </a:solidFill>
              </a:rPr>
              <a:t> </a:t>
            </a:r>
            <a:r>
              <a:rPr lang="en-US" dirty="0">
                <a:solidFill>
                  <a:schemeClr val="accent2">
                    <a:lumMod val="75000"/>
                  </a:schemeClr>
                </a:solidFill>
              </a:rPr>
              <a:t>every </a:t>
            </a:r>
            <a:r>
              <a:rPr lang="en-US" b="1" dirty="0">
                <a:solidFill>
                  <a:srgbClr val="FF0000"/>
                </a:solidFill>
              </a:rPr>
              <a:t>7</a:t>
            </a:r>
            <a:r>
              <a:rPr lang="en-US" b="1" baseline="30000" dirty="0">
                <a:solidFill>
                  <a:srgbClr val="FF0000"/>
                </a:solidFill>
              </a:rPr>
              <a:t>th</a:t>
            </a:r>
            <a:r>
              <a:rPr lang="en-US" b="1" dirty="0">
                <a:solidFill>
                  <a:srgbClr val="FF0000"/>
                </a:solidFill>
              </a:rPr>
              <a:t> Day </a:t>
            </a:r>
            <a:r>
              <a:rPr lang="en-US" b="1" dirty="0">
                <a:solidFill>
                  <a:srgbClr val="0070C0"/>
                </a:solidFill>
              </a:rPr>
              <a:t>Sabbath </a:t>
            </a:r>
            <a:r>
              <a:rPr lang="en-US" dirty="0">
                <a:solidFill>
                  <a:schemeClr val="accent2">
                    <a:lumMod val="75000"/>
                  </a:schemeClr>
                </a:solidFill>
              </a:rPr>
              <a:t>– </a:t>
            </a:r>
            <a:r>
              <a:rPr lang="en-US" b="1" u="sng" dirty="0">
                <a:solidFill>
                  <a:schemeClr val="accent2">
                    <a:lumMod val="75000"/>
                  </a:schemeClr>
                </a:solidFill>
                <a:effectLst>
                  <a:outerShdw blurRad="38100" dist="38100" dir="2700000" algn="tl">
                    <a:srgbClr val="000000">
                      <a:alpha val="43137"/>
                    </a:srgbClr>
                  </a:outerShdw>
                </a:effectLst>
              </a:rPr>
              <a:t>along with</a:t>
            </a:r>
            <a:r>
              <a:rPr lang="en-US" b="1" dirty="0">
                <a:solidFill>
                  <a:schemeClr val="accent2">
                    <a:lumMod val="75000"/>
                  </a:schemeClr>
                </a:solidFill>
                <a:effectLst>
                  <a:outerShdw blurRad="38100" dist="38100" dir="2700000" algn="tl">
                    <a:srgbClr val="000000">
                      <a:alpha val="43137"/>
                    </a:srgbClr>
                  </a:outerShdw>
                </a:effectLst>
              </a:rPr>
              <a:t> </a:t>
            </a:r>
            <a:r>
              <a:rPr lang="en-US" dirty="0">
                <a:solidFill>
                  <a:schemeClr val="accent2">
                    <a:lumMod val="75000"/>
                  </a:schemeClr>
                </a:solidFill>
              </a:rPr>
              <a:t>their regular daily offerings:</a:t>
            </a:r>
          </a:p>
          <a:p>
            <a:pPr marL="914400" indent="-914400" algn="l">
              <a:spcBef>
                <a:spcPts val="0"/>
              </a:spcBef>
              <a:spcAft>
                <a:spcPts val="1200"/>
              </a:spcAft>
            </a:pPr>
            <a:r>
              <a:rPr lang="en-US" dirty="0" err="1">
                <a:solidFill>
                  <a:srgbClr val="FF6600"/>
                </a:solidFill>
              </a:rPr>
              <a:t>Num</a:t>
            </a:r>
            <a:r>
              <a:rPr lang="en-US" dirty="0">
                <a:solidFill>
                  <a:srgbClr val="FF6600"/>
                </a:solidFill>
              </a:rPr>
              <a:t> 28:9  </a:t>
            </a:r>
            <a:r>
              <a:rPr lang="en-US" dirty="0">
                <a:solidFill>
                  <a:schemeClr val="accent2">
                    <a:lumMod val="75000"/>
                  </a:schemeClr>
                </a:solidFill>
              </a:rPr>
              <a:t>‘And on the </a:t>
            </a:r>
            <a:r>
              <a:rPr lang="en-US" sz="2400" dirty="0">
                <a:solidFill>
                  <a:schemeClr val="bg1"/>
                </a:solidFill>
              </a:rPr>
              <a:t>[7</a:t>
            </a:r>
            <a:r>
              <a:rPr lang="en-US" sz="2400" baseline="30000" dirty="0">
                <a:solidFill>
                  <a:schemeClr val="bg1"/>
                </a:solidFill>
              </a:rPr>
              <a:t>th</a:t>
            </a:r>
            <a:r>
              <a:rPr lang="en-US" sz="2400" dirty="0">
                <a:solidFill>
                  <a:schemeClr val="bg1"/>
                </a:solidFill>
              </a:rPr>
              <a:t> day] </a:t>
            </a:r>
            <a:r>
              <a:rPr lang="en-US" b="1" dirty="0">
                <a:solidFill>
                  <a:srgbClr val="0070C0"/>
                </a:solidFill>
              </a:rPr>
              <a:t>Sabbath</a:t>
            </a:r>
            <a:r>
              <a:rPr lang="en-US" dirty="0">
                <a:solidFill>
                  <a:srgbClr val="0070C0"/>
                </a:solidFill>
              </a:rPr>
              <a:t> </a:t>
            </a:r>
            <a:r>
              <a:rPr lang="en-US" dirty="0">
                <a:solidFill>
                  <a:schemeClr val="accent2">
                    <a:lumMod val="75000"/>
                  </a:schemeClr>
                </a:solidFill>
              </a:rPr>
              <a:t>day </a:t>
            </a:r>
            <a:r>
              <a:rPr lang="en-US" b="1" u="sng" dirty="0">
                <a:solidFill>
                  <a:srgbClr val="009900"/>
                </a:solidFill>
              </a:rPr>
              <a:t>two lambs</a:t>
            </a:r>
            <a:r>
              <a:rPr lang="en-US" b="1" dirty="0">
                <a:solidFill>
                  <a:srgbClr val="009900"/>
                </a:solidFill>
              </a:rPr>
              <a:t> </a:t>
            </a:r>
            <a:r>
              <a:rPr lang="en-US" dirty="0">
                <a:solidFill>
                  <a:schemeClr val="accent2">
                    <a:lumMod val="75000"/>
                  </a:schemeClr>
                </a:solidFill>
              </a:rPr>
              <a:t>a year old, perfect ones, and two-tenths </a:t>
            </a:r>
            <a:r>
              <a:rPr lang="en-US" i="1" dirty="0">
                <a:solidFill>
                  <a:schemeClr val="accent2">
                    <a:lumMod val="75000"/>
                  </a:schemeClr>
                </a:solidFill>
              </a:rPr>
              <a:t>of an </a:t>
            </a:r>
            <a:r>
              <a:rPr lang="en-US" i="1" dirty="0" err="1">
                <a:solidFill>
                  <a:schemeClr val="accent2">
                    <a:lumMod val="75000"/>
                  </a:schemeClr>
                </a:solidFill>
              </a:rPr>
              <a:t>ĕphah</a:t>
            </a:r>
            <a:r>
              <a:rPr lang="en-US" dirty="0">
                <a:solidFill>
                  <a:schemeClr val="accent2">
                    <a:lumMod val="75000"/>
                  </a:schemeClr>
                </a:solidFill>
              </a:rPr>
              <a:t> of fine </a:t>
            </a:r>
            <a:r>
              <a:rPr lang="en-US" b="1" u="sng" dirty="0">
                <a:solidFill>
                  <a:srgbClr val="009900"/>
                </a:solidFill>
              </a:rPr>
              <a:t>flour</a:t>
            </a:r>
            <a:r>
              <a:rPr lang="en-US" dirty="0">
                <a:solidFill>
                  <a:srgbClr val="009900"/>
                </a:solidFill>
              </a:rPr>
              <a:t> </a:t>
            </a:r>
            <a:r>
              <a:rPr lang="en-US" dirty="0">
                <a:solidFill>
                  <a:schemeClr val="accent2">
                    <a:lumMod val="75000"/>
                  </a:schemeClr>
                </a:solidFill>
              </a:rPr>
              <a:t>as a grain offering, mixed with </a:t>
            </a:r>
            <a:r>
              <a:rPr lang="en-US" b="1" u="sng" dirty="0">
                <a:solidFill>
                  <a:srgbClr val="009900"/>
                </a:solidFill>
              </a:rPr>
              <a:t>oil</a:t>
            </a:r>
            <a:r>
              <a:rPr lang="en-US" dirty="0">
                <a:solidFill>
                  <a:schemeClr val="accent2">
                    <a:lumMod val="75000"/>
                  </a:schemeClr>
                </a:solidFill>
              </a:rPr>
              <a:t>, with its </a:t>
            </a:r>
            <a:r>
              <a:rPr lang="en-US" b="1" u="sng" dirty="0">
                <a:solidFill>
                  <a:srgbClr val="009900"/>
                </a:solidFill>
              </a:rPr>
              <a:t>drink offering</a:t>
            </a:r>
            <a:r>
              <a:rPr lang="en-US" b="1" dirty="0">
                <a:solidFill>
                  <a:srgbClr val="009900"/>
                </a:solidFill>
              </a:rPr>
              <a:t>,</a:t>
            </a:r>
            <a:r>
              <a:rPr lang="en-US" dirty="0">
                <a:solidFill>
                  <a:schemeClr val="accent2">
                    <a:lumMod val="75000"/>
                  </a:schemeClr>
                </a:solidFill>
              </a:rPr>
              <a:t> </a:t>
            </a:r>
          </a:p>
          <a:p>
            <a:pPr marL="914400" indent="-914400" algn="l">
              <a:spcBef>
                <a:spcPts val="0"/>
              </a:spcBef>
              <a:spcAft>
                <a:spcPts val="1200"/>
              </a:spcAft>
            </a:pPr>
            <a:r>
              <a:rPr lang="en-US" dirty="0" err="1">
                <a:solidFill>
                  <a:srgbClr val="FF6600"/>
                </a:solidFill>
              </a:rPr>
              <a:t>Num</a:t>
            </a:r>
            <a:r>
              <a:rPr lang="en-US" dirty="0">
                <a:solidFill>
                  <a:srgbClr val="FF6600"/>
                </a:solidFill>
              </a:rPr>
              <a:t> 28:10  </a:t>
            </a:r>
            <a:r>
              <a:rPr lang="en-US" dirty="0">
                <a:solidFill>
                  <a:schemeClr val="accent2">
                    <a:lumMod val="75000"/>
                  </a:schemeClr>
                </a:solidFill>
              </a:rPr>
              <a:t>the burnt offering for every </a:t>
            </a:r>
            <a:r>
              <a:rPr lang="en-US" b="1" dirty="0">
                <a:solidFill>
                  <a:srgbClr val="0070C0"/>
                </a:solidFill>
              </a:rPr>
              <a:t>Sabbath</a:t>
            </a:r>
            <a:r>
              <a:rPr lang="en-US" sz="2400" b="1" dirty="0">
                <a:solidFill>
                  <a:srgbClr val="0070C0"/>
                </a:solidFill>
              </a:rPr>
              <a:t> </a:t>
            </a:r>
            <a:r>
              <a:rPr lang="en-US" sz="2400" dirty="0">
                <a:solidFill>
                  <a:schemeClr val="bg1"/>
                </a:solidFill>
              </a:rPr>
              <a:t>[7</a:t>
            </a:r>
            <a:r>
              <a:rPr lang="en-US" sz="2400" baseline="30000" dirty="0">
                <a:solidFill>
                  <a:schemeClr val="bg1"/>
                </a:solidFill>
              </a:rPr>
              <a:t>th</a:t>
            </a:r>
            <a:r>
              <a:rPr lang="en-US" sz="2400" dirty="0">
                <a:solidFill>
                  <a:schemeClr val="bg1"/>
                </a:solidFill>
              </a:rPr>
              <a:t> day]</a:t>
            </a:r>
            <a:r>
              <a:rPr lang="en-US" b="1" dirty="0">
                <a:solidFill>
                  <a:schemeClr val="bg1"/>
                </a:solidFill>
              </a:rPr>
              <a:t>,</a:t>
            </a:r>
            <a:r>
              <a:rPr lang="en-US" dirty="0">
                <a:solidFill>
                  <a:schemeClr val="accent2">
                    <a:lumMod val="75000"/>
                  </a:schemeClr>
                </a:solidFill>
              </a:rPr>
              <a:t> </a:t>
            </a:r>
            <a:r>
              <a:rPr lang="en-US" b="1" u="sng" dirty="0">
                <a:solidFill>
                  <a:srgbClr val="CC00CC"/>
                </a:solidFill>
                <a:effectLst>
                  <a:outerShdw blurRad="38100" dist="38100" dir="2700000" algn="tl">
                    <a:srgbClr val="000000">
                      <a:alpha val="43137"/>
                    </a:srgbClr>
                  </a:outerShdw>
                </a:effectLst>
              </a:rPr>
              <a:t>besides</a:t>
            </a:r>
            <a:r>
              <a:rPr lang="en-US" b="1" dirty="0">
                <a:solidFill>
                  <a:srgbClr val="009900"/>
                </a:solidFill>
                <a:effectLst>
                  <a:outerShdw blurRad="38100" dist="38100" dir="2700000" algn="tl">
                    <a:srgbClr val="000000">
                      <a:alpha val="43137"/>
                    </a:srgbClr>
                  </a:outerShdw>
                </a:effectLst>
              </a:rPr>
              <a:t> </a:t>
            </a:r>
            <a:r>
              <a:rPr lang="en-US" b="1" u="sng" dirty="0">
                <a:solidFill>
                  <a:srgbClr val="009900"/>
                </a:solidFill>
              </a:rPr>
              <a:t>the continual burnt offering with its drink offering</a:t>
            </a:r>
            <a:r>
              <a:rPr lang="en-US" b="1" dirty="0">
                <a:solidFill>
                  <a:srgbClr val="009900"/>
                </a:solidFill>
              </a:rPr>
              <a:t> </a:t>
            </a:r>
            <a:r>
              <a:rPr lang="en-US" sz="2400" dirty="0">
                <a:solidFill>
                  <a:schemeClr val="bg1"/>
                </a:solidFill>
              </a:rPr>
              <a:t>[the daily sacrifices</a:t>
            </a:r>
            <a:r>
              <a:rPr lang="en-US" sz="2400" b="1" dirty="0">
                <a:solidFill>
                  <a:schemeClr val="bg1"/>
                </a:solidFill>
              </a:rPr>
              <a:t>]</a:t>
            </a:r>
            <a:r>
              <a:rPr lang="en-US" b="1" dirty="0">
                <a:solidFill>
                  <a:schemeClr val="bg1"/>
                </a:solidFill>
              </a:rPr>
              <a:t>.</a:t>
            </a:r>
            <a:r>
              <a:rPr lang="en-US" b="1" u="sng" dirty="0">
                <a:solidFill>
                  <a:srgbClr val="009900"/>
                </a:solidFill>
              </a:rPr>
              <a:t> </a:t>
            </a:r>
          </a:p>
        </p:txBody>
      </p:sp>
      <p:sp>
        <p:nvSpPr>
          <p:cNvPr id="4" name="Slide Number Placeholder 3"/>
          <p:cNvSpPr>
            <a:spLocks noGrp="1"/>
          </p:cNvSpPr>
          <p:nvPr>
            <p:ph type="sldNum" sz="quarter" idx="12"/>
          </p:nvPr>
        </p:nvSpPr>
        <p:spPr>
          <a:xfrm>
            <a:off x="8077200" y="6172200"/>
            <a:ext cx="762000" cy="365125"/>
          </a:xfrm>
        </p:spPr>
        <p:txBody>
          <a:bodyPr/>
          <a:lstStyle/>
          <a:p>
            <a:fld id="{9A7ECC3E-4170-412F-8B33-8063B7BB8A4D}" type="slidenum">
              <a:rPr lang="en-US" b="1" smtClean="0">
                <a:solidFill>
                  <a:schemeClr val="bg1"/>
                </a:solidFill>
              </a:rPr>
              <a:t>36</a:t>
            </a:fld>
            <a:endParaRPr lang="en-US" b="1" dirty="0">
              <a:solidFill>
                <a:schemeClr val="bg1"/>
              </a:solidFill>
            </a:endParaRPr>
          </a:p>
        </p:txBody>
      </p:sp>
    </p:spTree>
    <p:extLst>
      <p:ext uri="{BB962C8B-B14F-4D97-AF65-F5344CB8AC3E}">
        <p14:creationId xmlns:p14="http://schemas.microsoft.com/office/powerpoint/2010/main" val="190450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858000"/>
          </a:xfrm>
          <a:prstGeom prst="rect">
            <a:avLst/>
          </a:prstGeom>
          <a:solidFill>
            <a:schemeClr val="accent2">
              <a:lumMod val="20000"/>
              <a:lumOff val="80000"/>
            </a:schemeClr>
          </a:solidFill>
          <a:ln w="57150">
            <a:solidFill>
              <a:schemeClr val="accent2">
                <a:lumMod val="75000"/>
              </a:schemeClr>
            </a:solidFill>
          </a:ln>
        </p:spPr>
        <p:txBody>
          <a:bodyPr wrap="square" rtlCol="0">
            <a:spAutoFit/>
          </a:bodyPr>
          <a:lstStyle/>
          <a:p>
            <a:endParaRPr lang="en-US" dirty="0"/>
          </a:p>
        </p:txBody>
      </p:sp>
      <p:sp>
        <p:nvSpPr>
          <p:cNvPr id="2" name="Title 1"/>
          <p:cNvSpPr>
            <a:spLocks noGrp="1"/>
          </p:cNvSpPr>
          <p:nvPr>
            <p:ph type="ctrTitle"/>
          </p:nvPr>
        </p:nvSpPr>
        <p:spPr>
          <a:xfrm>
            <a:off x="1905000" y="152400"/>
            <a:ext cx="5181600" cy="762000"/>
          </a:xfrm>
          <a:solidFill>
            <a:schemeClr val="accent2">
              <a:lumMod val="75000"/>
            </a:schemeClr>
          </a:solidFill>
          <a:ln w="38100">
            <a:solidFill>
              <a:schemeClr val="tx1"/>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sz="4000" dirty="0">
                <a:solidFill>
                  <a:schemeClr val="accent2">
                    <a:lumMod val="20000"/>
                    <a:lumOff val="80000"/>
                  </a:schemeClr>
                </a:solidFill>
              </a:rPr>
              <a:t>Ceremonial Law</a:t>
            </a:r>
          </a:p>
        </p:txBody>
      </p:sp>
      <p:sp>
        <p:nvSpPr>
          <p:cNvPr id="3" name="Subtitle 2"/>
          <p:cNvSpPr>
            <a:spLocks noGrp="1"/>
          </p:cNvSpPr>
          <p:nvPr>
            <p:ph type="subTitle" idx="1"/>
          </p:nvPr>
        </p:nvSpPr>
        <p:spPr>
          <a:xfrm>
            <a:off x="152400" y="1066800"/>
            <a:ext cx="8839200" cy="5562600"/>
          </a:xfrm>
          <a:solidFill>
            <a:schemeClr val="accent2">
              <a:lumMod val="20000"/>
              <a:lumOff val="80000"/>
            </a:schemeClr>
          </a:solidFill>
          <a:ln w="57150">
            <a:solidFill>
              <a:schemeClr val="accent2">
                <a:lumMod val="75000"/>
              </a:schemeClr>
            </a:solidFill>
          </a:ln>
          <a:scene3d>
            <a:camera prst="orthographicFront"/>
            <a:lightRig rig="threePt" dir="t"/>
          </a:scene3d>
          <a:sp3d>
            <a:bevelT w="114300" prst="artDeco"/>
          </a:sp3d>
        </p:spPr>
        <p:txBody>
          <a:bodyPr lIns="182880" tIns="182880">
            <a:normAutofit/>
          </a:bodyPr>
          <a:lstStyle/>
          <a:p>
            <a:pPr algn="l">
              <a:spcBef>
                <a:spcPts val="0"/>
              </a:spcBef>
              <a:spcAft>
                <a:spcPts val="6000"/>
              </a:spcAft>
            </a:pPr>
            <a:r>
              <a:rPr lang="en-US" dirty="0">
                <a:solidFill>
                  <a:schemeClr val="accent2">
                    <a:lumMod val="75000"/>
                  </a:schemeClr>
                </a:solidFill>
              </a:rPr>
              <a:t>We see, from the above texts, that there were daily Offerings &amp; Sacrifices, </a:t>
            </a:r>
            <a:r>
              <a:rPr lang="en-US" sz="3200" b="1" u="sng" dirty="0">
                <a:solidFill>
                  <a:srgbClr val="009900"/>
                </a:solidFill>
              </a:rPr>
              <a:t>plus</a:t>
            </a:r>
            <a:r>
              <a:rPr lang="en-US" dirty="0">
                <a:solidFill>
                  <a:schemeClr val="accent2">
                    <a:lumMod val="75000"/>
                  </a:schemeClr>
                </a:solidFill>
              </a:rPr>
              <a:t>, on the </a:t>
            </a:r>
            <a:r>
              <a:rPr lang="en-US" b="1" dirty="0">
                <a:solidFill>
                  <a:srgbClr val="FF0000"/>
                </a:solidFill>
              </a:rPr>
              <a:t>7</a:t>
            </a:r>
            <a:r>
              <a:rPr lang="en-US" b="1" baseline="30000" dirty="0">
                <a:solidFill>
                  <a:srgbClr val="FF0000"/>
                </a:solidFill>
              </a:rPr>
              <a:t>th</a:t>
            </a:r>
            <a:r>
              <a:rPr lang="en-US" b="1" dirty="0">
                <a:solidFill>
                  <a:srgbClr val="FF0000"/>
                </a:solidFill>
              </a:rPr>
              <a:t> day </a:t>
            </a:r>
            <a:r>
              <a:rPr lang="en-US" b="1" dirty="0">
                <a:solidFill>
                  <a:srgbClr val="0070C0"/>
                </a:solidFill>
              </a:rPr>
              <a:t>Sabbath </a:t>
            </a:r>
            <a:r>
              <a:rPr lang="en-US" dirty="0">
                <a:solidFill>
                  <a:schemeClr val="accent2">
                    <a:lumMod val="75000"/>
                  </a:schemeClr>
                </a:solidFill>
              </a:rPr>
              <a:t>there were </a:t>
            </a:r>
            <a:r>
              <a:rPr lang="en-US" sz="3200" b="1" u="sng" dirty="0">
                <a:solidFill>
                  <a:srgbClr val="009900"/>
                </a:solidFill>
              </a:rPr>
              <a:t>extra</a:t>
            </a:r>
            <a:r>
              <a:rPr lang="en-US" dirty="0">
                <a:solidFill>
                  <a:srgbClr val="009900"/>
                </a:solidFill>
              </a:rPr>
              <a:t> </a:t>
            </a:r>
            <a:r>
              <a:rPr lang="en-US" dirty="0">
                <a:solidFill>
                  <a:schemeClr val="accent2">
                    <a:lumMod val="75000"/>
                  </a:schemeClr>
                </a:solidFill>
              </a:rPr>
              <a:t>Offerings and Sacrifices — </a:t>
            </a:r>
            <a:r>
              <a:rPr lang="en-US" b="1" dirty="0">
                <a:solidFill>
                  <a:srgbClr val="009900"/>
                </a:solidFill>
                <a:effectLst>
                  <a:outerShdw blurRad="38100" dist="38100" dir="2700000" algn="tl">
                    <a:srgbClr val="000000">
                      <a:alpha val="43137"/>
                    </a:srgbClr>
                  </a:outerShdw>
                </a:effectLst>
              </a:rPr>
              <a:t>along with</a:t>
            </a:r>
            <a:r>
              <a:rPr lang="en-US" b="1" dirty="0">
                <a:solidFill>
                  <a:srgbClr val="009900"/>
                </a:solidFill>
              </a:rPr>
              <a:t> the daily Sacrifices, </a:t>
            </a:r>
            <a:r>
              <a:rPr lang="en-US" dirty="0">
                <a:solidFill>
                  <a:schemeClr val="accent2">
                    <a:lumMod val="75000"/>
                  </a:schemeClr>
                </a:solidFill>
              </a:rPr>
              <a:t>that were required.</a:t>
            </a:r>
          </a:p>
          <a:p>
            <a:pPr algn="l">
              <a:spcBef>
                <a:spcPts val="0"/>
              </a:spcBef>
              <a:spcAft>
                <a:spcPts val="1800"/>
              </a:spcAft>
            </a:pPr>
            <a:r>
              <a:rPr lang="en-US" b="1" dirty="0">
                <a:solidFill>
                  <a:srgbClr val="9900CC"/>
                </a:solidFill>
                <a:effectLst>
                  <a:glow rad="139700">
                    <a:schemeClr val="accent5">
                      <a:satMod val="175000"/>
                      <a:alpha val="40000"/>
                    </a:schemeClr>
                  </a:glow>
                </a:effectLst>
              </a:rPr>
              <a:t>     </a:t>
            </a:r>
            <a:r>
              <a:rPr lang="en-US" dirty="0">
                <a:solidFill>
                  <a:schemeClr val="accent2">
                    <a:lumMod val="75000"/>
                  </a:schemeClr>
                </a:solidFill>
              </a:rPr>
              <a:t>the </a:t>
            </a:r>
            <a:r>
              <a:rPr lang="en-US" b="1" dirty="0">
                <a:solidFill>
                  <a:srgbClr val="0070C0"/>
                </a:solidFill>
                <a:effectLst>
                  <a:outerShdw blurRad="38100" dist="38100" dir="2700000" algn="tl">
                    <a:srgbClr val="000000">
                      <a:alpha val="43137"/>
                    </a:srgbClr>
                  </a:outerShdw>
                </a:effectLst>
              </a:rPr>
              <a:t>yearly </a:t>
            </a:r>
            <a:r>
              <a:rPr lang="en-US" b="1" dirty="0">
                <a:solidFill>
                  <a:srgbClr val="FF3399"/>
                </a:solidFill>
                <a:effectLst>
                  <a:outerShdw blurRad="38100" dist="38100" dir="2700000" algn="tl">
                    <a:srgbClr val="000000">
                      <a:alpha val="43137"/>
                    </a:srgbClr>
                  </a:outerShdw>
                </a:effectLst>
              </a:rPr>
              <a:t>appointed times </a:t>
            </a:r>
            <a:r>
              <a:rPr lang="en-US" dirty="0">
                <a:solidFill>
                  <a:schemeClr val="accent2">
                    <a:lumMod val="75000"/>
                  </a:schemeClr>
                </a:solidFill>
              </a:rPr>
              <a:t>were </a:t>
            </a:r>
            <a:r>
              <a:rPr lang="en-US" b="1" dirty="0">
                <a:solidFill>
                  <a:srgbClr val="9900CC"/>
                </a:solidFill>
                <a:effectLst>
                  <a:glow rad="101600">
                    <a:schemeClr val="accent5">
                      <a:satMod val="175000"/>
                      <a:alpha val="40000"/>
                    </a:schemeClr>
                  </a:glow>
                </a:effectLst>
              </a:rPr>
              <a:t>“</a:t>
            </a:r>
            <a:r>
              <a:rPr lang="en-US" b="1" u="sng" dirty="0">
                <a:solidFill>
                  <a:srgbClr val="9900CC"/>
                </a:solidFill>
                <a:effectLst>
                  <a:glow rad="101600">
                    <a:schemeClr val="accent5">
                      <a:satMod val="175000"/>
                      <a:alpha val="40000"/>
                    </a:schemeClr>
                  </a:glow>
                </a:effectLst>
              </a:rPr>
              <a:t>nailed to the cross</a:t>
            </a:r>
            <a:r>
              <a:rPr lang="en-US" b="1" dirty="0">
                <a:solidFill>
                  <a:srgbClr val="9900CC"/>
                </a:solidFill>
                <a:effectLst>
                  <a:glow rad="101600">
                    <a:schemeClr val="accent5">
                      <a:satMod val="175000"/>
                      <a:alpha val="40000"/>
                    </a:schemeClr>
                  </a:glow>
                </a:effectLst>
              </a:rPr>
              <a:t>” </a:t>
            </a:r>
            <a:r>
              <a:rPr lang="en-US" b="1" dirty="0">
                <a:solidFill>
                  <a:schemeClr val="accent2">
                    <a:lumMod val="75000"/>
                  </a:schemeClr>
                </a:solidFill>
              </a:rPr>
              <a:t>(</a:t>
            </a:r>
            <a:r>
              <a:rPr lang="en-US" dirty="0">
                <a:solidFill>
                  <a:schemeClr val="accent2">
                    <a:lumMod val="75000"/>
                  </a:schemeClr>
                </a:solidFill>
              </a:rPr>
              <a:t>because of the Offerings and Sacrifices that were offered on them) </a:t>
            </a:r>
            <a:r>
              <a:rPr lang="en-US" b="1" u="sng" dirty="0">
                <a:solidFill>
                  <a:srgbClr val="FF3399"/>
                </a:solidFill>
                <a:effectLst>
                  <a:glow rad="228600">
                    <a:schemeClr val="accent5">
                      <a:satMod val="175000"/>
                      <a:alpha val="40000"/>
                    </a:schemeClr>
                  </a:glow>
                </a:effectLst>
              </a:rPr>
              <a:t>then</a:t>
            </a:r>
            <a:r>
              <a:rPr lang="en-US" dirty="0">
                <a:solidFill>
                  <a:srgbClr val="FF3399"/>
                </a:solidFill>
                <a:effectLst>
                  <a:glow rad="228600">
                    <a:schemeClr val="accent5">
                      <a:satMod val="175000"/>
                      <a:alpha val="40000"/>
                    </a:schemeClr>
                  </a:glow>
                </a:effectLst>
              </a:rPr>
              <a:t> </a:t>
            </a:r>
            <a:r>
              <a:rPr lang="en-US" dirty="0">
                <a:solidFill>
                  <a:schemeClr val="accent2">
                    <a:lumMod val="75000"/>
                  </a:schemeClr>
                </a:solidFill>
              </a:rPr>
              <a:t>the </a:t>
            </a:r>
            <a:r>
              <a:rPr lang="en-US" b="1" dirty="0">
                <a:solidFill>
                  <a:srgbClr val="FF0000"/>
                </a:solidFill>
              </a:rPr>
              <a:t>7</a:t>
            </a:r>
            <a:r>
              <a:rPr lang="en-US" b="1" baseline="30000" dirty="0">
                <a:solidFill>
                  <a:srgbClr val="FF0000"/>
                </a:solidFill>
              </a:rPr>
              <a:t>th</a:t>
            </a:r>
            <a:r>
              <a:rPr lang="en-US" b="1" dirty="0">
                <a:solidFill>
                  <a:srgbClr val="FF0000"/>
                </a:solidFill>
              </a:rPr>
              <a:t> day </a:t>
            </a:r>
            <a:r>
              <a:rPr lang="en-US" b="1" dirty="0">
                <a:solidFill>
                  <a:srgbClr val="0070C0"/>
                </a:solidFill>
              </a:rPr>
              <a:t>Sabbath </a:t>
            </a:r>
            <a:r>
              <a:rPr lang="en-US" dirty="0">
                <a:solidFill>
                  <a:schemeClr val="accent2">
                    <a:lumMod val="75000"/>
                  </a:schemeClr>
                </a:solidFill>
              </a:rPr>
              <a:t>would have been </a:t>
            </a:r>
            <a:r>
              <a:rPr lang="en-US" b="1" dirty="0">
                <a:solidFill>
                  <a:srgbClr val="9900CC"/>
                </a:solidFill>
              </a:rPr>
              <a:t>“</a:t>
            </a:r>
            <a:r>
              <a:rPr lang="en-US" b="1" u="sng" dirty="0">
                <a:solidFill>
                  <a:srgbClr val="9900CC"/>
                </a:solidFill>
              </a:rPr>
              <a:t>nailed to the cross</a:t>
            </a:r>
            <a:r>
              <a:rPr lang="en-US" b="1" dirty="0">
                <a:solidFill>
                  <a:srgbClr val="9900CC"/>
                </a:solidFill>
              </a:rPr>
              <a:t>” </a:t>
            </a:r>
            <a:r>
              <a:rPr lang="en-US" dirty="0">
                <a:solidFill>
                  <a:schemeClr val="accent2">
                    <a:lumMod val="75000"/>
                  </a:schemeClr>
                </a:solidFill>
              </a:rPr>
              <a:t>as well (because of the Offerings and Sacrifices that were required on each and every</a:t>
            </a:r>
            <a:r>
              <a:rPr lang="en-US" b="1" dirty="0">
                <a:solidFill>
                  <a:srgbClr val="FF0000"/>
                </a:solidFill>
              </a:rPr>
              <a:t> 7</a:t>
            </a:r>
            <a:r>
              <a:rPr lang="en-US" b="1" baseline="30000" dirty="0">
                <a:solidFill>
                  <a:srgbClr val="FF0000"/>
                </a:solidFill>
              </a:rPr>
              <a:t>th</a:t>
            </a:r>
            <a:r>
              <a:rPr lang="en-US" b="1" dirty="0">
                <a:solidFill>
                  <a:srgbClr val="FF0000"/>
                </a:solidFill>
              </a:rPr>
              <a:t> day </a:t>
            </a:r>
            <a:r>
              <a:rPr lang="en-US" b="1" dirty="0">
                <a:solidFill>
                  <a:srgbClr val="0070C0"/>
                </a:solidFill>
              </a:rPr>
              <a:t>Sabbath).</a:t>
            </a:r>
            <a:r>
              <a:rPr lang="en-US" dirty="0">
                <a:solidFill>
                  <a:srgbClr val="0070C0"/>
                </a:solidFill>
              </a:rPr>
              <a:t> </a:t>
            </a:r>
            <a:endParaRPr lang="en-US" b="1" u="sng" dirty="0">
              <a:solidFill>
                <a:srgbClr val="0070C0"/>
              </a:solidFill>
            </a:endParaRPr>
          </a:p>
        </p:txBody>
      </p:sp>
      <p:sp>
        <p:nvSpPr>
          <p:cNvPr id="4" name="Slide Number Placeholder 3"/>
          <p:cNvSpPr>
            <a:spLocks noGrp="1"/>
          </p:cNvSpPr>
          <p:nvPr>
            <p:ph type="sldNum" sz="quarter" idx="12"/>
          </p:nvPr>
        </p:nvSpPr>
        <p:spPr>
          <a:xfrm>
            <a:off x="8077200" y="6172200"/>
            <a:ext cx="762000" cy="365125"/>
          </a:xfrm>
        </p:spPr>
        <p:txBody>
          <a:bodyPr/>
          <a:lstStyle/>
          <a:p>
            <a:fld id="{9A7ECC3E-4170-412F-8B33-8063B7BB8A4D}" type="slidenum">
              <a:rPr lang="en-US" b="1" smtClean="0">
                <a:solidFill>
                  <a:schemeClr val="bg1"/>
                </a:solidFill>
              </a:rPr>
              <a:t>37</a:t>
            </a:fld>
            <a:endParaRPr lang="en-US" b="1" dirty="0">
              <a:solidFill>
                <a:schemeClr val="bg1"/>
              </a:solidFill>
            </a:endParaRPr>
          </a:p>
        </p:txBody>
      </p:sp>
      <p:sp>
        <p:nvSpPr>
          <p:cNvPr id="6" name="TextBox 5"/>
          <p:cNvSpPr txBox="1"/>
          <p:nvPr/>
        </p:nvSpPr>
        <p:spPr>
          <a:xfrm>
            <a:off x="1576870" y="3124200"/>
            <a:ext cx="3528530" cy="707886"/>
          </a:xfrm>
          <a:prstGeom prst="rect">
            <a:avLst/>
          </a:prstGeom>
          <a:noFill/>
        </p:spPr>
        <p:txBody>
          <a:bodyPr wrap="none" rtlCol="0">
            <a:prstTxWarp prst="textDoubleWave1">
              <a:avLst/>
            </a:prstTxWarp>
            <a:spAutoFit/>
          </a:bodyPr>
          <a:lstStyle/>
          <a:p>
            <a:r>
              <a:rPr lang="en-US" sz="4000" b="1" dirty="0">
                <a:ln w="28575">
                  <a:solidFill>
                    <a:srgbClr val="0000CC"/>
                  </a:solidFill>
                </a:ln>
                <a:solidFill>
                  <a:srgbClr val="FF3399"/>
                </a:solidFill>
                <a:effectLst>
                  <a:glow rad="101600">
                    <a:schemeClr val="accent6">
                      <a:satMod val="175000"/>
                      <a:alpha val="40000"/>
                    </a:schemeClr>
                  </a:glow>
                </a:effectLst>
                <a:latin typeface="Comic Sans MS" panose="030F0702030302020204" pitchFamily="66" charset="0"/>
              </a:rPr>
              <a:t>IT IS CLEAR</a:t>
            </a:r>
          </a:p>
        </p:txBody>
      </p:sp>
      <p:sp>
        <p:nvSpPr>
          <p:cNvPr id="7" name="Bent-Up Arrow 6"/>
          <p:cNvSpPr/>
          <p:nvPr/>
        </p:nvSpPr>
        <p:spPr>
          <a:xfrm rot="10800000">
            <a:off x="381000" y="3230880"/>
            <a:ext cx="990600" cy="579120"/>
          </a:xfrm>
          <a:prstGeom prst="bentUpArrow">
            <a:avLst/>
          </a:prstGeom>
          <a:solidFill>
            <a:schemeClr val="tx2">
              <a:lumMod val="75000"/>
            </a:schemeClr>
          </a:solidFill>
          <a:ln w="381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Bent-Up Arrow 7"/>
          <p:cNvSpPr/>
          <p:nvPr/>
        </p:nvSpPr>
        <p:spPr>
          <a:xfrm flipV="1">
            <a:off x="5398008" y="3276600"/>
            <a:ext cx="2069592" cy="560457"/>
          </a:xfrm>
          <a:prstGeom prst="bentUpArrow">
            <a:avLst/>
          </a:prstGeom>
          <a:solidFill>
            <a:schemeClr val="tx2">
              <a:lumMod val="75000"/>
            </a:schemeClr>
          </a:solidFill>
          <a:ln w="381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56733" y="3733800"/>
            <a:ext cx="505267" cy="584775"/>
          </a:xfrm>
          <a:prstGeom prst="rect">
            <a:avLst/>
          </a:prstGeom>
          <a:noFill/>
        </p:spPr>
        <p:txBody>
          <a:bodyPr wrap="none" rtlCol="0">
            <a:spAutoFit/>
          </a:bodyPr>
          <a:lstStyle/>
          <a:p>
            <a:r>
              <a:rPr lang="en-US" sz="3200" b="1" dirty="0">
                <a:solidFill>
                  <a:srgbClr val="9900CC"/>
                </a:solidFill>
                <a:effectLst>
                  <a:glow rad="139700">
                    <a:schemeClr val="accent5">
                      <a:satMod val="175000"/>
                      <a:alpha val="40000"/>
                    </a:schemeClr>
                  </a:glow>
                </a:effectLst>
              </a:rPr>
              <a:t>If</a:t>
            </a:r>
          </a:p>
        </p:txBody>
      </p:sp>
    </p:spTree>
    <p:extLst>
      <p:ext uri="{BB962C8B-B14F-4D97-AF65-F5344CB8AC3E}">
        <p14:creationId xmlns:p14="http://schemas.microsoft.com/office/powerpoint/2010/main" val="3944517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500"/>
                            </p:stCondLst>
                            <p:childTnLst>
                              <p:par>
                                <p:cTn id="18" presetID="31" presetClass="entr" presetSubtype="0" fill="hold" grpId="0" nodeType="afterEffect">
                                  <p:stCondLst>
                                    <p:cond delay="100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fltVal val="0"/>
                                          </p:val>
                                        </p:tav>
                                        <p:tav tm="100000">
                                          <p:val>
                                            <p:strVal val="#ppt_w"/>
                                          </p:val>
                                        </p:tav>
                                      </p:tavLst>
                                    </p:anim>
                                    <p:anim calcmode="lin" valueType="num">
                                      <p:cBhvr>
                                        <p:cTn id="21" dur="1000" fill="hold"/>
                                        <p:tgtEl>
                                          <p:spTgt spid="7"/>
                                        </p:tgtEl>
                                        <p:attrNameLst>
                                          <p:attrName>ppt_h</p:attrName>
                                        </p:attrNameLst>
                                      </p:cBhvr>
                                      <p:tavLst>
                                        <p:tav tm="0">
                                          <p:val>
                                            <p:fltVal val="0"/>
                                          </p:val>
                                        </p:tav>
                                        <p:tav tm="100000">
                                          <p:val>
                                            <p:strVal val="#ppt_h"/>
                                          </p:val>
                                        </p:tav>
                                      </p:tavLst>
                                    </p:anim>
                                    <p:anim calcmode="lin" valueType="num">
                                      <p:cBhvr>
                                        <p:cTn id="22" dur="1000" fill="hold"/>
                                        <p:tgtEl>
                                          <p:spTgt spid="7"/>
                                        </p:tgtEl>
                                        <p:attrNameLst>
                                          <p:attrName>style.rotation</p:attrName>
                                        </p:attrNameLst>
                                      </p:cBhvr>
                                      <p:tavLst>
                                        <p:tav tm="0">
                                          <p:val>
                                            <p:fltVal val="90"/>
                                          </p:val>
                                        </p:tav>
                                        <p:tav tm="100000">
                                          <p:val>
                                            <p:fltVal val="0"/>
                                          </p:val>
                                        </p:tav>
                                      </p:tavLst>
                                    </p:anim>
                                    <p:animEffect transition="in" filter="fade">
                                      <p:cBhvr>
                                        <p:cTn id="23" dur="1000"/>
                                        <p:tgtEl>
                                          <p:spTgt spid="7"/>
                                        </p:tgtEl>
                                      </p:cBhvr>
                                    </p:animEffect>
                                  </p:childTnLst>
                                </p:cTn>
                              </p:par>
                            </p:childTnLst>
                          </p:cTn>
                        </p:par>
                        <p:par>
                          <p:cTn id="24" fill="hold">
                            <p:stCondLst>
                              <p:cond delay="3500"/>
                            </p:stCondLst>
                            <p:childTnLst>
                              <p:par>
                                <p:cTn id="25" presetID="53" presetClass="entr" presetSubtype="16" fill="hold" nodeType="after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 calcmode="lin" valueType="num">
                                      <p:cBhvr>
                                        <p:cTn id="2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9" dur="500"/>
                                        <p:tgtEl>
                                          <p:spTgt spid="3">
                                            <p:txEl>
                                              <p:pRg st="1" end="1"/>
                                            </p:txEl>
                                          </p:spTgt>
                                        </p:tgtEl>
                                      </p:cBhvr>
                                    </p:animEffect>
                                  </p:childTnLst>
                                </p:cTn>
                              </p:par>
                            </p:childTnLst>
                          </p:cTn>
                        </p:par>
                        <p:par>
                          <p:cTn id="30" fill="hold">
                            <p:stCondLst>
                              <p:cond delay="4000"/>
                            </p:stCondLst>
                            <p:childTnLst>
                              <p:par>
                                <p:cTn id="31" presetID="31"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ppt_w</p:attrName>
                                        </p:attrNameLst>
                                      </p:cBhvr>
                                      <p:tavLst>
                                        <p:tav tm="0">
                                          <p:val>
                                            <p:fltVal val="0"/>
                                          </p:val>
                                        </p:tav>
                                        <p:tav tm="100000">
                                          <p:val>
                                            <p:strVal val="#ppt_w"/>
                                          </p:val>
                                        </p:tav>
                                      </p:tavLst>
                                    </p:anim>
                                    <p:anim calcmode="lin" valueType="num">
                                      <p:cBhvr>
                                        <p:cTn id="34" dur="1000" fill="hold"/>
                                        <p:tgtEl>
                                          <p:spTgt spid="8"/>
                                        </p:tgtEl>
                                        <p:attrNameLst>
                                          <p:attrName>ppt_h</p:attrName>
                                        </p:attrNameLst>
                                      </p:cBhvr>
                                      <p:tavLst>
                                        <p:tav tm="0">
                                          <p:val>
                                            <p:fltVal val="0"/>
                                          </p:val>
                                        </p:tav>
                                        <p:tav tm="100000">
                                          <p:val>
                                            <p:strVal val="#ppt_h"/>
                                          </p:val>
                                        </p:tav>
                                      </p:tavLst>
                                    </p:anim>
                                    <p:anim calcmode="lin" valueType="num">
                                      <p:cBhvr>
                                        <p:cTn id="35" dur="1000" fill="hold"/>
                                        <p:tgtEl>
                                          <p:spTgt spid="8"/>
                                        </p:tgtEl>
                                        <p:attrNameLst>
                                          <p:attrName>style.rotation</p:attrName>
                                        </p:attrNameLst>
                                      </p:cBhvr>
                                      <p:tavLst>
                                        <p:tav tm="0">
                                          <p:val>
                                            <p:fltVal val="90"/>
                                          </p:val>
                                        </p:tav>
                                        <p:tav tm="100000">
                                          <p:val>
                                            <p:fltVal val="0"/>
                                          </p:val>
                                        </p:tav>
                                      </p:tavLst>
                                    </p:anim>
                                    <p:animEffect transition="in" filter="fade">
                                      <p:cBhvr>
                                        <p:cTn id="3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229600" y="6416675"/>
            <a:ext cx="762000" cy="365125"/>
          </a:xfrm>
        </p:spPr>
        <p:txBody>
          <a:bodyPr/>
          <a:lstStyle/>
          <a:p>
            <a:fld id="{9A7ECC3E-4170-412F-8B33-8063B7BB8A4D}" type="slidenum">
              <a:rPr lang="en-US" b="1" smtClean="0">
                <a:solidFill>
                  <a:schemeClr val="bg1"/>
                </a:solidFill>
              </a:rPr>
              <a:t>38</a:t>
            </a:fld>
            <a:endParaRPr lang="en-US" b="1" dirty="0">
              <a:solidFill>
                <a:schemeClr val="bg1"/>
              </a:solidFill>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 b="8308"/>
          <a:stretch/>
        </p:blipFill>
        <p:spPr bwMode="auto">
          <a:xfrm>
            <a:off x="6019800" y="304800"/>
            <a:ext cx="2819400" cy="3886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ctrTitle"/>
          </p:nvPr>
        </p:nvSpPr>
        <p:spPr>
          <a:xfrm>
            <a:off x="62579" y="76201"/>
            <a:ext cx="4988391" cy="838200"/>
          </a:xfrm>
          <a:noFill/>
          <a:ln w="57150">
            <a:noFill/>
          </a:ln>
          <a:effectLst/>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sz="5400" dirty="0">
                <a:solidFill>
                  <a:srgbClr val="8A4500"/>
                </a:solidFill>
              </a:rPr>
              <a:t>Mosaic  Law</a:t>
            </a:r>
          </a:p>
        </p:txBody>
      </p:sp>
      <p:sp>
        <p:nvSpPr>
          <p:cNvPr id="8" name="TextBox 7"/>
          <p:cNvSpPr txBox="1"/>
          <p:nvPr/>
        </p:nvSpPr>
        <p:spPr>
          <a:xfrm rot="799950">
            <a:off x="1356163" y="2706922"/>
            <a:ext cx="914400" cy="1200329"/>
          </a:xfrm>
          <a:prstGeom prst="rect">
            <a:avLst/>
          </a:prstGeom>
          <a:noFill/>
        </p:spPr>
        <p:txBody>
          <a:bodyPr wrap="square" rtlCol="0">
            <a:spAutoFit/>
          </a:bodyPr>
          <a:lstStyle/>
          <a:p>
            <a:r>
              <a:rPr lang="en-US" sz="7200" dirty="0">
                <a:solidFill>
                  <a:srgbClr val="FF3399"/>
                </a:solidFill>
                <a:latin typeface="Algerian" panose="04020705040A02060702" pitchFamily="82" charset="0"/>
              </a:rPr>
              <a:t>?</a:t>
            </a:r>
          </a:p>
        </p:txBody>
      </p:sp>
      <p:sp>
        <p:nvSpPr>
          <p:cNvPr id="10" name="TextBox 9"/>
          <p:cNvSpPr txBox="1"/>
          <p:nvPr/>
        </p:nvSpPr>
        <p:spPr>
          <a:xfrm rot="20724983">
            <a:off x="5601217" y="5356481"/>
            <a:ext cx="914400" cy="1200329"/>
          </a:xfrm>
          <a:prstGeom prst="rect">
            <a:avLst/>
          </a:prstGeom>
          <a:noFill/>
        </p:spPr>
        <p:txBody>
          <a:bodyPr wrap="square" rtlCol="0">
            <a:spAutoFit/>
          </a:bodyPr>
          <a:lstStyle/>
          <a:p>
            <a:r>
              <a:rPr lang="en-US" sz="7200" b="1" dirty="0">
                <a:solidFill>
                  <a:srgbClr val="0070C0"/>
                </a:solidFill>
                <a:latin typeface="Burnstown Dam" panose="02000400000000000000" pitchFamily="2" charset="0"/>
              </a:rPr>
              <a:t>?</a:t>
            </a:r>
          </a:p>
        </p:txBody>
      </p:sp>
      <p:sp>
        <p:nvSpPr>
          <p:cNvPr id="11" name="TextBox 10"/>
          <p:cNvSpPr txBox="1"/>
          <p:nvPr/>
        </p:nvSpPr>
        <p:spPr>
          <a:xfrm>
            <a:off x="1473137" y="3952962"/>
            <a:ext cx="914400" cy="1200329"/>
          </a:xfrm>
          <a:prstGeom prst="rect">
            <a:avLst/>
          </a:prstGeom>
          <a:noFill/>
        </p:spPr>
        <p:txBody>
          <a:bodyPr wrap="square" rtlCol="0">
            <a:spAutoFit/>
          </a:bodyPr>
          <a:lstStyle/>
          <a:p>
            <a:r>
              <a:rPr lang="en-US" sz="7200" b="1" dirty="0">
                <a:solidFill>
                  <a:srgbClr val="CC00CC"/>
                </a:solidFill>
                <a:latin typeface="Biondi" panose="02000505030000020004" pitchFamily="2" charset="0"/>
              </a:rPr>
              <a:t>?</a:t>
            </a:r>
          </a:p>
        </p:txBody>
      </p:sp>
      <p:sp>
        <p:nvSpPr>
          <p:cNvPr id="12" name="TextBox 11"/>
          <p:cNvSpPr txBox="1"/>
          <p:nvPr/>
        </p:nvSpPr>
        <p:spPr>
          <a:xfrm rot="1007674">
            <a:off x="3465357" y="5129358"/>
            <a:ext cx="914400" cy="1200329"/>
          </a:xfrm>
          <a:prstGeom prst="rect">
            <a:avLst/>
          </a:prstGeom>
          <a:noFill/>
        </p:spPr>
        <p:txBody>
          <a:bodyPr wrap="square" rtlCol="0">
            <a:spAutoFit/>
          </a:bodyPr>
          <a:lstStyle/>
          <a:p>
            <a:r>
              <a:rPr lang="en-US" sz="7200" b="1" dirty="0">
                <a:solidFill>
                  <a:srgbClr val="006600"/>
                </a:solidFill>
                <a:latin typeface="Bella Donna" panose="03000502030604030003" pitchFamily="66" charset="0"/>
              </a:rPr>
              <a:t>?</a:t>
            </a:r>
          </a:p>
        </p:txBody>
      </p:sp>
      <p:sp>
        <p:nvSpPr>
          <p:cNvPr id="13" name="TextBox 12"/>
          <p:cNvSpPr txBox="1"/>
          <p:nvPr/>
        </p:nvSpPr>
        <p:spPr>
          <a:xfrm>
            <a:off x="3167743" y="3952963"/>
            <a:ext cx="914400" cy="1200329"/>
          </a:xfrm>
          <a:prstGeom prst="rect">
            <a:avLst/>
          </a:prstGeom>
          <a:noFill/>
        </p:spPr>
        <p:txBody>
          <a:bodyPr wrap="square" rtlCol="0">
            <a:spAutoFit/>
          </a:bodyPr>
          <a:lstStyle/>
          <a:p>
            <a:r>
              <a:rPr lang="en-US" sz="7200" b="1" dirty="0">
                <a:solidFill>
                  <a:srgbClr val="002060"/>
                </a:solidFill>
                <a:latin typeface="Aparajita" panose="020B0604020202020204" pitchFamily="34" charset="0"/>
                <a:cs typeface="Aparajita" panose="020B0604020202020204" pitchFamily="34" charset="0"/>
              </a:rPr>
              <a:t>?</a:t>
            </a:r>
          </a:p>
        </p:txBody>
      </p:sp>
      <p:sp>
        <p:nvSpPr>
          <p:cNvPr id="14" name="TextBox 13"/>
          <p:cNvSpPr txBox="1"/>
          <p:nvPr/>
        </p:nvSpPr>
        <p:spPr>
          <a:xfrm>
            <a:off x="4615543" y="5162729"/>
            <a:ext cx="914400" cy="1200329"/>
          </a:xfrm>
          <a:prstGeom prst="rect">
            <a:avLst/>
          </a:prstGeom>
          <a:noFill/>
        </p:spPr>
        <p:txBody>
          <a:bodyPr wrap="square" rtlCol="0">
            <a:spAutoFit/>
          </a:bodyPr>
          <a:lstStyle/>
          <a:p>
            <a:r>
              <a:rPr lang="en-US" sz="7200" dirty="0">
                <a:solidFill>
                  <a:srgbClr val="FF9900"/>
                </a:solidFill>
                <a:latin typeface="Baveuse" panose="02000700000000000000" pitchFamily="2" charset="0"/>
              </a:rPr>
              <a:t>?</a:t>
            </a:r>
          </a:p>
        </p:txBody>
      </p:sp>
      <p:sp>
        <p:nvSpPr>
          <p:cNvPr id="15" name="TextBox 14"/>
          <p:cNvSpPr txBox="1"/>
          <p:nvPr/>
        </p:nvSpPr>
        <p:spPr>
          <a:xfrm>
            <a:off x="4136571" y="3676471"/>
            <a:ext cx="914400" cy="1200329"/>
          </a:xfrm>
          <a:prstGeom prst="rect">
            <a:avLst/>
          </a:prstGeom>
          <a:noFill/>
        </p:spPr>
        <p:txBody>
          <a:bodyPr wrap="square" rtlCol="0">
            <a:spAutoFit/>
          </a:bodyPr>
          <a:lstStyle/>
          <a:p>
            <a:r>
              <a:rPr lang="en-US" sz="7200" dirty="0">
                <a:solidFill>
                  <a:srgbClr val="00B050"/>
                </a:solidFill>
                <a:latin typeface="Arnprior" panose="02000400000000000000" pitchFamily="2" charset="0"/>
              </a:rPr>
              <a:t>?</a:t>
            </a:r>
          </a:p>
        </p:txBody>
      </p:sp>
      <p:sp>
        <p:nvSpPr>
          <p:cNvPr id="16" name="TextBox 15"/>
          <p:cNvSpPr txBox="1"/>
          <p:nvPr/>
        </p:nvSpPr>
        <p:spPr>
          <a:xfrm>
            <a:off x="6802985" y="4810034"/>
            <a:ext cx="914400" cy="1200329"/>
          </a:xfrm>
          <a:prstGeom prst="rect">
            <a:avLst/>
          </a:prstGeom>
          <a:noFill/>
        </p:spPr>
        <p:txBody>
          <a:bodyPr wrap="square" rtlCol="0">
            <a:spAutoFit/>
          </a:bodyPr>
          <a:lstStyle/>
          <a:p>
            <a:r>
              <a:rPr lang="en-US" sz="7200" b="1" dirty="0">
                <a:solidFill>
                  <a:srgbClr val="C00000"/>
                </a:solidFill>
                <a:latin typeface="Agency FB" panose="020B0503020202020204" pitchFamily="34" charset="0"/>
              </a:rPr>
              <a:t>?</a:t>
            </a:r>
          </a:p>
        </p:txBody>
      </p:sp>
      <p:sp>
        <p:nvSpPr>
          <p:cNvPr id="17" name="TextBox 16"/>
          <p:cNvSpPr txBox="1"/>
          <p:nvPr/>
        </p:nvSpPr>
        <p:spPr>
          <a:xfrm>
            <a:off x="2556431" y="2365834"/>
            <a:ext cx="914400" cy="1200329"/>
          </a:xfrm>
          <a:prstGeom prst="rect">
            <a:avLst/>
          </a:prstGeom>
          <a:noFill/>
        </p:spPr>
        <p:txBody>
          <a:bodyPr wrap="square" rtlCol="0">
            <a:spAutoFit/>
          </a:bodyPr>
          <a:lstStyle/>
          <a:p>
            <a:r>
              <a:rPr lang="en-US" sz="7200" b="1" dirty="0">
                <a:solidFill>
                  <a:srgbClr val="8A4500"/>
                </a:solidFill>
                <a:latin typeface="Arial" panose="020B0604020202020204" pitchFamily="34" charset="0"/>
                <a:cs typeface="Arial" panose="020B0604020202020204" pitchFamily="34" charset="0"/>
              </a:rPr>
              <a:t>?</a:t>
            </a:r>
          </a:p>
        </p:txBody>
      </p:sp>
      <p:sp>
        <p:nvSpPr>
          <p:cNvPr id="18" name="TextBox 17"/>
          <p:cNvSpPr txBox="1"/>
          <p:nvPr/>
        </p:nvSpPr>
        <p:spPr>
          <a:xfrm rot="20840192">
            <a:off x="213326" y="875509"/>
            <a:ext cx="637756" cy="1200329"/>
          </a:xfrm>
          <a:prstGeom prst="rect">
            <a:avLst/>
          </a:prstGeom>
          <a:noFill/>
        </p:spPr>
        <p:txBody>
          <a:bodyPr wrap="square" rtlCol="0">
            <a:spAutoFit/>
          </a:bodyPr>
          <a:lstStyle/>
          <a:p>
            <a:r>
              <a:rPr lang="en-US" sz="7200" dirty="0">
                <a:solidFill>
                  <a:srgbClr val="006600"/>
                </a:solidFill>
              </a:rPr>
              <a:t>?</a:t>
            </a:r>
          </a:p>
        </p:txBody>
      </p:sp>
      <p:sp>
        <p:nvSpPr>
          <p:cNvPr id="19" name="TextBox 18"/>
          <p:cNvSpPr txBox="1"/>
          <p:nvPr/>
        </p:nvSpPr>
        <p:spPr>
          <a:xfrm>
            <a:off x="152400" y="3494314"/>
            <a:ext cx="914400" cy="1200329"/>
          </a:xfrm>
          <a:prstGeom prst="rect">
            <a:avLst/>
          </a:prstGeom>
          <a:noFill/>
        </p:spPr>
        <p:txBody>
          <a:bodyPr wrap="square" rtlCol="0">
            <a:spAutoFit/>
          </a:bodyPr>
          <a:lstStyle/>
          <a:p>
            <a:r>
              <a:rPr lang="en-US" sz="7200" b="1" dirty="0">
                <a:solidFill>
                  <a:srgbClr val="0000CC"/>
                </a:solidFill>
                <a:latin typeface="Bazooka" pitchFamily="2" charset="0"/>
              </a:rPr>
              <a:t>?</a:t>
            </a:r>
          </a:p>
        </p:txBody>
      </p:sp>
      <p:sp>
        <p:nvSpPr>
          <p:cNvPr id="20" name="TextBox 19"/>
          <p:cNvSpPr txBox="1"/>
          <p:nvPr/>
        </p:nvSpPr>
        <p:spPr>
          <a:xfrm>
            <a:off x="6324600" y="4125685"/>
            <a:ext cx="914400" cy="1200329"/>
          </a:xfrm>
          <a:prstGeom prst="rect">
            <a:avLst/>
          </a:prstGeom>
          <a:noFill/>
        </p:spPr>
        <p:txBody>
          <a:bodyPr wrap="square" rtlCol="0">
            <a:spAutoFit/>
          </a:bodyPr>
          <a:lstStyle/>
          <a:p>
            <a:r>
              <a:rPr lang="en-US" sz="7200" b="1" dirty="0">
                <a:solidFill>
                  <a:schemeClr val="tx1">
                    <a:lumMod val="50000"/>
                  </a:schemeClr>
                </a:solidFill>
                <a:latin typeface="Cezanne" pitchFamily="2" charset="0"/>
              </a:rPr>
              <a:t>?</a:t>
            </a:r>
          </a:p>
        </p:txBody>
      </p:sp>
      <p:sp>
        <p:nvSpPr>
          <p:cNvPr id="21" name="TextBox 20"/>
          <p:cNvSpPr txBox="1"/>
          <p:nvPr/>
        </p:nvSpPr>
        <p:spPr>
          <a:xfrm rot="1369145">
            <a:off x="1436914" y="796881"/>
            <a:ext cx="914400" cy="1200329"/>
          </a:xfrm>
          <a:prstGeom prst="rect">
            <a:avLst/>
          </a:prstGeom>
          <a:noFill/>
        </p:spPr>
        <p:txBody>
          <a:bodyPr wrap="square" rtlCol="0">
            <a:spAutoFit/>
          </a:bodyPr>
          <a:lstStyle/>
          <a:p>
            <a:r>
              <a:rPr lang="en-US" sz="7200" b="1" dirty="0">
                <a:solidFill>
                  <a:srgbClr val="FF3399"/>
                </a:solidFill>
                <a:latin typeface="Agency FB" panose="020B0503020202020204" pitchFamily="34" charset="0"/>
              </a:rPr>
              <a:t>?</a:t>
            </a:r>
          </a:p>
        </p:txBody>
      </p:sp>
      <p:sp>
        <p:nvSpPr>
          <p:cNvPr id="22" name="TextBox 21"/>
          <p:cNvSpPr txBox="1"/>
          <p:nvPr/>
        </p:nvSpPr>
        <p:spPr>
          <a:xfrm rot="20110570">
            <a:off x="7924800" y="5334000"/>
            <a:ext cx="914400" cy="1200329"/>
          </a:xfrm>
          <a:prstGeom prst="rect">
            <a:avLst/>
          </a:prstGeom>
          <a:noFill/>
        </p:spPr>
        <p:txBody>
          <a:bodyPr wrap="square" rtlCol="0">
            <a:spAutoFit/>
          </a:bodyPr>
          <a:lstStyle/>
          <a:p>
            <a:r>
              <a:rPr lang="en-US" sz="7200" b="1" dirty="0">
                <a:solidFill>
                  <a:schemeClr val="accent5">
                    <a:lumMod val="50000"/>
                  </a:schemeClr>
                </a:solidFill>
                <a:latin typeface="Comic Sans MS" panose="030F0702030302020204" pitchFamily="66" charset="0"/>
              </a:rPr>
              <a:t>?</a:t>
            </a:r>
          </a:p>
        </p:txBody>
      </p:sp>
      <p:sp>
        <p:nvSpPr>
          <p:cNvPr id="23" name="TextBox 22"/>
          <p:cNvSpPr txBox="1"/>
          <p:nvPr/>
        </p:nvSpPr>
        <p:spPr>
          <a:xfrm rot="19906171">
            <a:off x="3679371" y="2428246"/>
            <a:ext cx="914400" cy="1200329"/>
          </a:xfrm>
          <a:prstGeom prst="rect">
            <a:avLst/>
          </a:prstGeom>
          <a:noFill/>
        </p:spPr>
        <p:txBody>
          <a:bodyPr wrap="square" rtlCol="0">
            <a:spAutoFit/>
          </a:bodyPr>
          <a:lstStyle/>
          <a:p>
            <a:r>
              <a:rPr lang="en-US" sz="7200" b="1" dirty="0">
                <a:solidFill>
                  <a:srgbClr val="0000CC"/>
                </a:solidFill>
                <a:latin typeface="Amazone BT" panose="03020702040507090A04" pitchFamily="66" charset="0"/>
              </a:rPr>
              <a:t>?</a:t>
            </a:r>
          </a:p>
        </p:txBody>
      </p:sp>
      <p:sp>
        <p:nvSpPr>
          <p:cNvPr id="24" name="TextBox 23"/>
          <p:cNvSpPr txBox="1"/>
          <p:nvPr/>
        </p:nvSpPr>
        <p:spPr>
          <a:xfrm>
            <a:off x="-97972" y="4949935"/>
            <a:ext cx="914400" cy="1200329"/>
          </a:xfrm>
          <a:prstGeom prst="rect">
            <a:avLst/>
          </a:prstGeom>
          <a:noFill/>
        </p:spPr>
        <p:txBody>
          <a:bodyPr wrap="square" rtlCol="0">
            <a:spAutoFit/>
          </a:bodyPr>
          <a:lstStyle/>
          <a:p>
            <a:r>
              <a:rPr lang="en-US" sz="7200" b="1" dirty="0">
                <a:solidFill>
                  <a:schemeClr val="accent6">
                    <a:lumMod val="60000"/>
                    <a:lumOff val="40000"/>
                  </a:schemeClr>
                </a:solidFill>
                <a:latin typeface="Blackadder ITC" panose="04020505051007020D02" pitchFamily="82" charset="0"/>
              </a:rPr>
              <a:t>?</a:t>
            </a:r>
          </a:p>
        </p:txBody>
      </p:sp>
      <p:sp>
        <p:nvSpPr>
          <p:cNvPr id="25" name="TextBox 24"/>
          <p:cNvSpPr txBox="1"/>
          <p:nvPr/>
        </p:nvSpPr>
        <p:spPr>
          <a:xfrm>
            <a:off x="4920343" y="2979785"/>
            <a:ext cx="914400" cy="1200329"/>
          </a:xfrm>
          <a:prstGeom prst="rect">
            <a:avLst/>
          </a:prstGeom>
          <a:noFill/>
        </p:spPr>
        <p:txBody>
          <a:bodyPr wrap="square" rtlCol="0">
            <a:spAutoFit/>
          </a:bodyPr>
          <a:lstStyle/>
          <a:p>
            <a:r>
              <a:rPr lang="en-US" sz="7200" dirty="0">
                <a:solidFill>
                  <a:srgbClr val="FF0000"/>
                </a:solidFill>
                <a:latin typeface="Arial Rounded MT Bold" panose="020F0704030504030204" pitchFamily="34" charset="0"/>
              </a:rPr>
              <a:t>?</a:t>
            </a:r>
          </a:p>
        </p:txBody>
      </p:sp>
      <p:sp>
        <p:nvSpPr>
          <p:cNvPr id="26" name="TextBox 25"/>
          <p:cNvSpPr txBox="1"/>
          <p:nvPr/>
        </p:nvSpPr>
        <p:spPr>
          <a:xfrm>
            <a:off x="8077200" y="3996507"/>
            <a:ext cx="914400" cy="1200329"/>
          </a:xfrm>
          <a:prstGeom prst="rect">
            <a:avLst/>
          </a:prstGeom>
          <a:noFill/>
        </p:spPr>
        <p:txBody>
          <a:bodyPr wrap="square" rtlCol="0">
            <a:spAutoFit/>
          </a:bodyPr>
          <a:lstStyle/>
          <a:p>
            <a:r>
              <a:rPr lang="en-US" sz="7200" b="1" dirty="0">
                <a:solidFill>
                  <a:schemeClr val="accent2">
                    <a:lumMod val="75000"/>
                  </a:schemeClr>
                </a:solidFill>
                <a:latin typeface="+mj-lt"/>
              </a:rPr>
              <a:t>?</a:t>
            </a:r>
          </a:p>
        </p:txBody>
      </p:sp>
      <p:sp>
        <p:nvSpPr>
          <p:cNvPr id="27" name="TextBox 26"/>
          <p:cNvSpPr txBox="1"/>
          <p:nvPr/>
        </p:nvSpPr>
        <p:spPr>
          <a:xfrm rot="20542389">
            <a:off x="964010" y="5410198"/>
            <a:ext cx="914400" cy="1200329"/>
          </a:xfrm>
          <a:prstGeom prst="rect">
            <a:avLst/>
          </a:prstGeom>
          <a:noFill/>
        </p:spPr>
        <p:txBody>
          <a:bodyPr wrap="square" rtlCol="0">
            <a:spAutoFit/>
          </a:bodyPr>
          <a:lstStyle/>
          <a:p>
            <a:r>
              <a:rPr lang="en-US" sz="7200" b="1" dirty="0">
                <a:solidFill>
                  <a:srgbClr val="8A4500"/>
                </a:solidFill>
                <a:latin typeface="Agency FB" panose="020B0503020202020204" pitchFamily="34" charset="0"/>
              </a:rPr>
              <a:t>?</a:t>
            </a:r>
          </a:p>
        </p:txBody>
      </p:sp>
      <p:sp>
        <p:nvSpPr>
          <p:cNvPr id="28" name="TextBox 27"/>
          <p:cNvSpPr txBox="1"/>
          <p:nvPr/>
        </p:nvSpPr>
        <p:spPr>
          <a:xfrm rot="20573383">
            <a:off x="5266698" y="4200187"/>
            <a:ext cx="589573" cy="1200329"/>
          </a:xfrm>
          <a:prstGeom prst="rect">
            <a:avLst/>
          </a:prstGeom>
          <a:noFill/>
        </p:spPr>
        <p:txBody>
          <a:bodyPr wrap="square" rtlCol="0">
            <a:spAutoFit/>
          </a:bodyPr>
          <a:lstStyle/>
          <a:p>
            <a:r>
              <a:rPr lang="en-US" sz="7200" b="1" dirty="0">
                <a:solidFill>
                  <a:srgbClr val="FF66FF"/>
                </a:solidFill>
                <a:latin typeface="Aurora Cn BT" panose="020B0508020207060204" pitchFamily="34" charset="0"/>
              </a:rPr>
              <a:t>?</a:t>
            </a:r>
          </a:p>
        </p:txBody>
      </p:sp>
      <p:sp>
        <p:nvSpPr>
          <p:cNvPr id="29" name="TextBox 28"/>
          <p:cNvSpPr txBox="1"/>
          <p:nvPr/>
        </p:nvSpPr>
        <p:spPr>
          <a:xfrm rot="1094856">
            <a:off x="2144485" y="5361572"/>
            <a:ext cx="914400" cy="1200329"/>
          </a:xfrm>
          <a:prstGeom prst="rect">
            <a:avLst/>
          </a:prstGeom>
          <a:noFill/>
        </p:spPr>
        <p:txBody>
          <a:bodyPr wrap="square" rtlCol="0">
            <a:spAutoFit/>
          </a:bodyPr>
          <a:lstStyle/>
          <a:p>
            <a:r>
              <a:rPr lang="en-US" sz="7200" b="1" dirty="0">
                <a:solidFill>
                  <a:srgbClr val="FF0000"/>
                </a:solidFill>
                <a:latin typeface="Jokerman" panose="04090605060D06020702" pitchFamily="82" charset="0"/>
              </a:rPr>
              <a:t>?</a:t>
            </a:r>
          </a:p>
        </p:txBody>
      </p:sp>
      <p:sp>
        <p:nvSpPr>
          <p:cNvPr id="30" name="Title 1"/>
          <p:cNvSpPr txBox="1">
            <a:spLocks/>
          </p:cNvSpPr>
          <p:nvPr/>
        </p:nvSpPr>
        <p:spPr>
          <a:xfrm rot="1446177">
            <a:off x="3518311" y="1643227"/>
            <a:ext cx="2449083" cy="968647"/>
          </a:xfrm>
          <a:prstGeom prst="rect">
            <a:avLst/>
          </a:prstGeom>
          <a:noFill/>
          <a:ln w="57150">
            <a:noFill/>
          </a:ln>
          <a:scene3d>
            <a:camera prst="orthographicFront"/>
            <a:lightRig rig="soft" dir="t">
              <a:rot lat="0" lon="0" rev="17220000"/>
            </a:lightRig>
          </a:scene3d>
          <a:sp3d>
            <a:bevelT prst="angle"/>
          </a:sp3d>
        </p:spPr>
        <p:txBody>
          <a:bodyPr vert="horz" lIns="0" tIns="0" rIns="0" bIns="0" anchor="ctr">
            <a:normAutofit fontScale="97500"/>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sz="5400" dirty="0">
                <a:solidFill>
                  <a:srgbClr val="CC00CC"/>
                </a:solidFill>
              </a:rPr>
              <a:t>L</a:t>
            </a:r>
            <a:r>
              <a:rPr lang="en-US" sz="5400" dirty="0">
                <a:solidFill>
                  <a:srgbClr val="996600"/>
                </a:solidFill>
              </a:rPr>
              <a:t>a</a:t>
            </a:r>
            <a:r>
              <a:rPr lang="en-US" sz="5400" dirty="0">
                <a:solidFill>
                  <a:srgbClr val="0099FF"/>
                </a:solidFill>
              </a:rPr>
              <a:t>w </a:t>
            </a:r>
            <a:r>
              <a:rPr lang="en-US" sz="5400" dirty="0">
                <a:solidFill>
                  <a:srgbClr val="663300"/>
                </a:solidFill>
              </a:rPr>
              <a:t>?</a:t>
            </a:r>
          </a:p>
        </p:txBody>
      </p:sp>
      <p:sp>
        <p:nvSpPr>
          <p:cNvPr id="31" name="Title 1"/>
          <p:cNvSpPr txBox="1">
            <a:spLocks/>
          </p:cNvSpPr>
          <p:nvPr/>
        </p:nvSpPr>
        <p:spPr>
          <a:xfrm rot="20453021">
            <a:off x="164538" y="1610178"/>
            <a:ext cx="3071882" cy="1041932"/>
          </a:xfrm>
          <a:prstGeom prst="rect">
            <a:avLst/>
          </a:prstGeom>
          <a:noFill/>
          <a:ln w="57150">
            <a:noFill/>
          </a:ln>
          <a:scene3d>
            <a:camera prst="orthographicFront"/>
            <a:lightRig rig="soft" dir="t">
              <a:rot lat="0" lon="0" rev="17220000"/>
            </a:lightRig>
          </a:scene3d>
          <a:sp3d>
            <a:bevelT prst="angle"/>
          </a:sp3d>
        </p:spPr>
        <p:txBody>
          <a:bodyPr vert="horz" lIns="0" tIns="0" rIns="0" bIns="0" anchor="ctr">
            <a:normAutofit fontScale="97500"/>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sz="5400" spc="30" dirty="0">
                <a:solidFill>
                  <a:srgbClr val="FF0000"/>
                </a:solidFill>
              </a:rPr>
              <a:t>W</a:t>
            </a:r>
            <a:r>
              <a:rPr lang="en-US" sz="5400" spc="30" dirty="0">
                <a:solidFill>
                  <a:srgbClr val="006600"/>
                </a:solidFill>
              </a:rPr>
              <a:t>h</a:t>
            </a:r>
            <a:r>
              <a:rPr lang="en-US" sz="5400" spc="30" dirty="0">
                <a:solidFill>
                  <a:srgbClr val="0000CC"/>
                </a:solidFill>
              </a:rPr>
              <a:t>o</a:t>
            </a:r>
            <a:r>
              <a:rPr lang="en-US" sz="5400" spc="30" dirty="0">
                <a:solidFill>
                  <a:srgbClr val="FF3399"/>
                </a:solidFill>
              </a:rPr>
              <a:t>s</a:t>
            </a:r>
            <a:r>
              <a:rPr lang="en-US" sz="5400" spc="30" dirty="0">
                <a:solidFill>
                  <a:srgbClr val="FFC000"/>
                </a:solidFill>
              </a:rPr>
              <a:t>e</a:t>
            </a:r>
            <a:endParaRPr lang="en-US" sz="5400" spc="30" dirty="0">
              <a:solidFill>
                <a:srgbClr val="FF3399"/>
              </a:solidFill>
            </a:endParaRPr>
          </a:p>
        </p:txBody>
      </p:sp>
      <p:sp>
        <p:nvSpPr>
          <p:cNvPr id="32" name="TextBox 31"/>
          <p:cNvSpPr txBox="1"/>
          <p:nvPr/>
        </p:nvSpPr>
        <p:spPr>
          <a:xfrm rot="1094856">
            <a:off x="4907786" y="585213"/>
            <a:ext cx="914400" cy="1200329"/>
          </a:xfrm>
          <a:prstGeom prst="rect">
            <a:avLst/>
          </a:prstGeom>
          <a:noFill/>
        </p:spPr>
        <p:txBody>
          <a:bodyPr wrap="square" rtlCol="0">
            <a:spAutoFit/>
          </a:bodyPr>
          <a:lstStyle/>
          <a:p>
            <a:r>
              <a:rPr lang="en-US" sz="7200" b="1" dirty="0">
                <a:solidFill>
                  <a:schemeClr val="bg2"/>
                </a:solidFill>
                <a:latin typeface="Jokerman" panose="04090605060D06020702" pitchFamily="82" charset="0"/>
              </a:rPr>
              <a:t>?</a:t>
            </a:r>
          </a:p>
        </p:txBody>
      </p:sp>
    </p:spTree>
    <p:extLst>
      <p:ext uri="{BB962C8B-B14F-4D97-AF65-F5344CB8AC3E}">
        <p14:creationId xmlns:p14="http://schemas.microsoft.com/office/powerpoint/2010/main" val="321169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18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31"/>
                                        </p:tgtEl>
                                        <p:attrNameLst>
                                          <p:attrName>style.visibility</p:attrName>
                                        </p:attrNameLst>
                                      </p:cBhvr>
                                      <p:to>
                                        <p:strVal val="visible"/>
                                      </p:to>
                                    </p:set>
                                    <p:anim calcmode="lin" valueType="num">
                                      <p:cBhvr>
                                        <p:cTn id="14"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1"/>
                                        </p:tgtEl>
                                        <p:attrNameLst>
                                          <p:attrName>ppt_y</p:attrName>
                                        </p:attrNameLst>
                                      </p:cBhvr>
                                      <p:tavLst>
                                        <p:tav tm="0">
                                          <p:val>
                                            <p:strVal val="#ppt_y"/>
                                          </p:val>
                                        </p:tav>
                                        <p:tav tm="100000">
                                          <p:val>
                                            <p:strVal val="#ppt_y"/>
                                          </p:val>
                                        </p:tav>
                                      </p:tavLst>
                                    </p:anim>
                                    <p:anim calcmode="lin" valueType="num">
                                      <p:cBhvr>
                                        <p:cTn id="16"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1"/>
                                        </p:tgtEl>
                                      </p:cBhvr>
                                    </p:animEffect>
                                  </p:childTnLst>
                                </p:cTn>
                              </p:par>
                            </p:childTnLst>
                          </p:cTn>
                        </p:par>
                        <p:par>
                          <p:cTn id="19" fill="hold">
                            <p:stCondLst>
                              <p:cond delay="2500"/>
                            </p:stCondLst>
                            <p:childTnLst>
                              <p:par>
                                <p:cTn id="20" presetID="38" presetClass="entr" presetSubtype="0" accel="50000" fill="hold" grpId="0" nodeType="afterEffect">
                                  <p:stCondLst>
                                    <p:cond delay="0"/>
                                  </p:stCondLst>
                                  <p:iterate type="lt">
                                    <p:tmPct val="50000"/>
                                  </p:iterate>
                                  <p:childTnLst>
                                    <p:set>
                                      <p:cBhvr>
                                        <p:cTn id="21" dur="1" fill="hold">
                                          <p:stCondLst>
                                            <p:cond delay="0"/>
                                          </p:stCondLst>
                                        </p:cTn>
                                        <p:tgtEl>
                                          <p:spTgt spid="30"/>
                                        </p:tgtEl>
                                        <p:attrNameLst>
                                          <p:attrName>style.visibility</p:attrName>
                                        </p:attrNameLst>
                                      </p:cBhvr>
                                      <p:to>
                                        <p:strVal val="visible"/>
                                      </p:to>
                                    </p:set>
                                    <p:set>
                                      <p:cBhvr>
                                        <p:cTn id="22" dur="455" fill="hold">
                                          <p:stCondLst>
                                            <p:cond delay="0"/>
                                          </p:stCondLst>
                                        </p:cTn>
                                        <p:tgtEl>
                                          <p:spTgt spid="30"/>
                                        </p:tgtEl>
                                        <p:attrNameLst>
                                          <p:attrName>style.rotation</p:attrName>
                                        </p:attrNameLst>
                                      </p:cBhvr>
                                      <p:to>
                                        <p:strVal val="-45.0"/>
                                      </p:to>
                                    </p:set>
                                    <p:anim calcmode="lin" valueType="num">
                                      <p:cBhvr>
                                        <p:cTn id="23" dur="455" fill="hold">
                                          <p:stCondLst>
                                            <p:cond delay="455"/>
                                          </p:stCondLst>
                                        </p:cTn>
                                        <p:tgtEl>
                                          <p:spTgt spid="30"/>
                                        </p:tgtEl>
                                        <p:attrNameLst>
                                          <p:attrName>style.rotation</p:attrName>
                                        </p:attrNameLst>
                                      </p:cBhvr>
                                      <p:tavLst>
                                        <p:tav tm="0">
                                          <p:val>
                                            <p:fltVal val="-45"/>
                                          </p:val>
                                        </p:tav>
                                        <p:tav tm="69900">
                                          <p:val>
                                            <p:fltVal val="45"/>
                                          </p:val>
                                        </p:tav>
                                        <p:tav tm="100000">
                                          <p:val>
                                            <p:fltVal val="0"/>
                                          </p:val>
                                        </p:tav>
                                      </p:tavLst>
                                    </p:anim>
                                    <p:anim calcmode="lin" valueType="num">
                                      <p:cBhvr>
                                        <p:cTn id="24" dur="455" fill="hold">
                                          <p:stCondLst>
                                            <p:cond delay="0"/>
                                          </p:stCondLst>
                                        </p:cTn>
                                        <p:tgtEl>
                                          <p:spTgt spid="30"/>
                                        </p:tgtEl>
                                        <p:attrNameLst>
                                          <p:attrName>ppt_y</p:attrName>
                                        </p:attrNameLst>
                                      </p:cBhvr>
                                      <p:tavLst>
                                        <p:tav tm="0">
                                          <p:val>
                                            <p:strVal val="#ppt_y-1"/>
                                          </p:val>
                                        </p:tav>
                                        <p:tav tm="100000">
                                          <p:val>
                                            <p:strVal val="#ppt_y-(0.354*#ppt_w-0.172*#ppt_h)"/>
                                          </p:val>
                                        </p:tav>
                                      </p:tavLst>
                                    </p:anim>
                                    <p:anim calcmode="lin" valueType="num">
                                      <p:cBhvr>
                                        <p:cTn id="25" dur="156" decel="50000" autoRev="1" fill="hold">
                                          <p:stCondLst>
                                            <p:cond delay="455"/>
                                          </p:stCondLst>
                                        </p:cTn>
                                        <p:tgtEl>
                                          <p:spTgt spid="30"/>
                                        </p:tgtEl>
                                        <p:attrNameLst>
                                          <p:attrName>ppt_y</p:attrName>
                                        </p:attrNameLst>
                                      </p:cBhvr>
                                      <p:tavLst>
                                        <p:tav tm="0">
                                          <p:val>
                                            <p:strVal val="#ppt_y-(0.354*#ppt_w-0.172*#ppt_h)"/>
                                          </p:val>
                                        </p:tav>
                                        <p:tav tm="100000">
                                          <p:val>
                                            <p:strVal val="#ppt_y-(0.354*#ppt_w-0.172*#ppt_h)-#ppt_h/2"/>
                                          </p:val>
                                        </p:tav>
                                      </p:tavLst>
                                    </p:anim>
                                    <p:anim calcmode="lin" valueType="num">
                                      <p:cBhvr>
                                        <p:cTn id="26" dur="136" fill="hold">
                                          <p:stCondLst>
                                            <p:cond delay="864"/>
                                          </p:stCondLst>
                                        </p:cTn>
                                        <p:tgtEl>
                                          <p:spTgt spid="30"/>
                                        </p:tgtEl>
                                        <p:attrNameLst>
                                          <p:attrName>ppt_y</p:attrName>
                                        </p:attrNameLst>
                                      </p:cBhvr>
                                      <p:tavLst>
                                        <p:tav tm="0">
                                          <p:val>
                                            <p:strVal val="#ppt_y-(0.354*#ppt_w-0.172*#ppt_h)"/>
                                          </p:val>
                                        </p:tav>
                                        <p:tav tm="100000">
                                          <p:val>
                                            <p:strVal val="#ppt_y"/>
                                          </p:val>
                                        </p:tav>
                                      </p:tavLst>
                                    </p:anim>
                                  </p:childTnLst>
                                </p:cTn>
                              </p:par>
                            </p:childTnLst>
                          </p:cTn>
                        </p:par>
                        <p:par>
                          <p:cTn id="27" fill="hold">
                            <p:stCondLst>
                              <p:cond delay="5000"/>
                            </p:stCondLst>
                            <p:childTnLst>
                              <p:par>
                                <p:cTn id="28" presetID="26" presetClass="entr" presetSubtype="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down)">
                                      <p:cBhvr>
                                        <p:cTn id="30" dur="580">
                                          <p:stCondLst>
                                            <p:cond delay="0"/>
                                          </p:stCondLst>
                                        </p:cTn>
                                        <p:tgtEl>
                                          <p:spTgt spid="32"/>
                                        </p:tgtEl>
                                      </p:cBhvr>
                                    </p:animEffect>
                                    <p:anim calcmode="lin" valueType="num">
                                      <p:cBhvr>
                                        <p:cTn id="31"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36" dur="26">
                                          <p:stCondLst>
                                            <p:cond delay="650"/>
                                          </p:stCondLst>
                                        </p:cTn>
                                        <p:tgtEl>
                                          <p:spTgt spid="32"/>
                                        </p:tgtEl>
                                      </p:cBhvr>
                                      <p:to x="100000" y="60000"/>
                                    </p:animScale>
                                    <p:animScale>
                                      <p:cBhvr>
                                        <p:cTn id="37" dur="166" decel="50000">
                                          <p:stCondLst>
                                            <p:cond delay="676"/>
                                          </p:stCondLst>
                                        </p:cTn>
                                        <p:tgtEl>
                                          <p:spTgt spid="32"/>
                                        </p:tgtEl>
                                      </p:cBhvr>
                                      <p:to x="100000" y="100000"/>
                                    </p:animScale>
                                    <p:animScale>
                                      <p:cBhvr>
                                        <p:cTn id="38" dur="26">
                                          <p:stCondLst>
                                            <p:cond delay="1312"/>
                                          </p:stCondLst>
                                        </p:cTn>
                                        <p:tgtEl>
                                          <p:spTgt spid="32"/>
                                        </p:tgtEl>
                                      </p:cBhvr>
                                      <p:to x="100000" y="80000"/>
                                    </p:animScale>
                                    <p:animScale>
                                      <p:cBhvr>
                                        <p:cTn id="39" dur="166" decel="50000">
                                          <p:stCondLst>
                                            <p:cond delay="1338"/>
                                          </p:stCondLst>
                                        </p:cTn>
                                        <p:tgtEl>
                                          <p:spTgt spid="32"/>
                                        </p:tgtEl>
                                      </p:cBhvr>
                                      <p:to x="100000" y="100000"/>
                                    </p:animScale>
                                    <p:animScale>
                                      <p:cBhvr>
                                        <p:cTn id="40" dur="26">
                                          <p:stCondLst>
                                            <p:cond delay="1642"/>
                                          </p:stCondLst>
                                        </p:cTn>
                                        <p:tgtEl>
                                          <p:spTgt spid="32"/>
                                        </p:tgtEl>
                                      </p:cBhvr>
                                      <p:to x="100000" y="90000"/>
                                    </p:animScale>
                                    <p:animScale>
                                      <p:cBhvr>
                                        <p:cTn id="41" dur="166" decel="50000">
                                          <p:stCondLst>
                                            <p:cond delay="1668"/>
                                          </p:stCondLst>
                                        </p:cTn>
                                        <p:tgtEl>
                                          <p:spTgt spid="32"/>
                                        </p:tgtEl>
                                      </p:cBhvr>
                                      <p:to x="100000" y="100000"/>
                                    </p:animScale>
                                    <p:animScale>
                                      <p:cBhvr>
                                        <p:cTn id="42" dur="26">
                                          <p:stCondLst>
                                            <p:cond delay="1808"/>
                                          </p:stCondLst>
                                        </p:cTn>
                                        <p:tgtEl>
                                          <p:spTgt spid="32"/>
                                        </p:tgtEl>
                                      </p:cBhvr>
                                      <p:to x="100000" y="95000"/>
                                    </p:animScale>
                                    <p:animScale>
                                      <p:cBhvr>
                                        <p:cTn id="43" dur="166" decel="50000">
                                          <p:stCondLst>
                                            <p:cond delay="1834"/>
                                          </p:stCondLst>
                                        </p:cTn>
                                        <p:tgtEl>
                                          <p:spTgt spid="32"/>
                                        </p:tgtEl>
                                      </p:cBhvr>
                                      <p:to x="100000" y="100000"/>
                                    </p:animScale>
                                  </p:childTnLst>
                                </p:cTn>
                              </p:par>
                            </p:childTnLst>
                          </p:cTn>
                        </p:par>
                        <p:par>
                          <p:cTn id="44" fill="hold">
                            <p:stCondLst>
                              <p:cond delay="7000"/>
                            </p:stCondLst>
                            <p:childTnLst>
                              <p:par>
                                <p:cTn id="45" presetID="25" presetClass="entr" presetSubtype="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50" dur="1000" fill="hold"/>
                                        <p:tgtEl>
                                          <p:spTgt spid="19"/>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19"/>
                                        </p:tgtEl>
                                      </p:cBhvr>
                                    </p:animEffect>
                                  </p:childTnLst>
                                </p:cTn>
                              </p:par>
                            </p:childTnLst>
                          </p:cTn>
                        </p:par>
                        <p:par>
                          <p:cTn id="55" fill="hold">
                            <p:stCondLst>
                              <p:cond delay="8000"/>
                            </p:stCondLst>
                            <p:childTnLst>
                              <p:par>
                                <p:cTn id="56" presetID="37" presetClass="entr" presetSubtype="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1000"/>
                                        <p:tgtEl>
                                          <p:spTgt spid="15"/>
                                        </p:tgtEl>
                                      </p:cBhvr>
                                    </p:animEffect>
                                    <p:anim calcmode="lin" valueType="num">
                                      <p:cBhvr>
                                        <p:cTn id="59" dur="1000" fill="hold"/>
                                        <p:tgtEl>
                                          <p:spTgt spid="15"/>
                                        </p:tgtEl>
                                        <p:attrNameLst>
                                          <p:attrName>ppt_x</p:attrName>
                                        </p:attrNameLst>
                                      </p:cBhvr>
                                      <p:tavLst>
                                        <p:tav tm="0">
                                          <p:val>
                                            <p:strVal val="#ppt_x"/>
                                          </p:val>
                                        </p:tav>
                                        <p:tav tm="100000">
                                          <p:val>
                                            <p:strVal val="#ppt_x"/>
                                          </p:val>
                                        </p:tav>
                                      </p:tavLst>
                                    </p:anim>
                                    <p:anim calcmode="lin" valueType="num">
                                      <p:cBhvr>
                                        <p:cTn id="60" dur="900" decel="100000" fill="hold"/>
                                        <p:tgtEl>
                                          <p:spTgt spid="15"/>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62" fill="hold">
                            <p:stCondLst>
                              <p:cond delay="9000"/>
                            </p:stCondLst>
                            <p:childTnLst>
                              <p:par>
                                <p:cTn id="63" presetID="26" presetClass="entr" presetSubtype="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wipe(down)">
                                      <p:cBhvr>
                                        <p:cTn id="65" dur="580">
                                          <p:stCondLst>
                                            <p:cond delay="0"/>
                                          </p:stCondLst>
                                        </p:cTn>
                                        <p:tgtEl>
                                          <p:spTgt spid="22"/>
                                        </p:tgtEl>
                                      </p:cBhvr>
                                    </p:animEffect>
                                    <p:anim calcmode="lin" valueType="num">
                                      <p:cBhvr>
                                        <p:cTn id="66"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71" dur="26">
                                          <p:stCondLst>
                                            <p:cond delay="650"/>
                                          </p:stCondLst>
                                        </p:cTn>
                                        <p:tgtEl>
                                          <p:spTgt spid="22"/>
                                        </p:tgtEl>
                                      </p:cBhvr>
                                      <p:to x="100000" y="60000"/>
                                    </p:animScale>
                                    <p:animScale>
                                      <p:cBhvr>
                                        <p:cTn id="72" dur="166" decel="50000">
                                          <p:stCondLst>
                                            <p:cond delay="676"/>
                                          </p:stCondLst>
                                        </p:cTn>
                                        <p:tgtEl>
                                          <p:spTgt spid="22"/>
                                        </p:tgtEl>
                                      </p:cBhvr>
                                      <p:to x="100000" y="100000"/>
                                    </p:animScale>
                                    <p:animScale>
                                      <p:cBhvr>
                                        <p:cTn id="73" dur="26">
                                          <p:stCondLst>
                                            <p:cond delay="1312"/>
                                          </p:stCondLst>
                                        </p:cTn>
                                        <p:tgtEl>
                                          <p:spTgt spid="22"/>
                                        </p:tgtEl>
                                      </p:cBhvr>
                                      <p:to x="100000" y="80000"/>
                                    </p:animScale>
                                    <p:animScale>
                                      <p:cBhvr>
                                        <p:cTn id="74" dur="166" decel="50000">
                                          <p:stCondLst>
                                            <p:cond delay="1338"/>
                                          </p:stCondLst>
                                        </p:cTn>
                                        <p:tgtEl>
                                          <p:spTgt spid="22"/>
                                        </p:tgtEl>
                                      </p:cBhvr>
                                      <p:to x="100000" y="100000"/>
                                    </p:animScale>
                                    <p:animScale>
                                      <p:cBhvr>
                                        <p:cTn id="75" dur="26">
                                          <p:stCondLst>
                                            <p:cond delay="1642"/>
                                          </p:stCondLst>
                                        </p:cTn>
                                        <p:tgtEl>
                                          <p:spTgt spid="22"/>
                                        </p:tgtEl>
                                      </p:cBhvr>
                                      <p:to x="100000" y="90000"/>
                                    </p:animScale>
                                    <p:animScale>
                                      <p:cBhvr>
                                        <p:cTn id="76" dur="166" decel="50000">
                                          <p:stCondLst>
                                            <p:cond delay="1668"/>
                                          </p:stCondLst>
                                        </p:cTn>
                                        <p:tgtEl>
                                          <p:spTgt spid="22"/>
                                        </p:tgtEl>
                                      </p:cBhvr>
                                      <p:to x="100000" y="100000"/>
                                    </p:animScale>
                                    <p:animScale>
                                      <p:cBhvr>
                                        <p:cTn id="77" dur="26">
                                          <p:stCondLst>
                                            <p:cond delay="1808"/>
                                          </p:stCondLst>
                                        </p:cTn>
                                        <p:tgtEl>
                                          <p:spTgt spid="22"/>
                                        </p:tgtEl>
                                      </p:cBhvr>
                                      <p:to x="100000" y="95000"/>
                                    </p:animScale>
                                    <p:animScale>
                                      <p:cBhvr>
                                        <p:cTn id="78" dur="166" decel="50000">
                                          <p:stCondLst>
                                            <p:cond delay="1834"/>
                                          </p:stCondLst>
                                        </p:cTn>
                                        <p:tgtEl>
                                          <p:spTgt spid="22"/>
                                        </p:tgtEl>
                                      </p:cBhvr>
                                      <p:to x="100000" y="100000"/>
                                    </p:animScale>
                                  </p:childTnLst>
                                </p:cTn>
                              </p:par>
                            </p:childTnLst>
                          </p:cTn>
                        </p:par>
                        <p:par>
                          <p:cTn id="79" fill="hold">
                            <p:stCondLst>
                              <p:cond delay="11000"/>
                            </p:stCondLst>
                            <p:childTnLst>
                              <p:par>
                                <p:cTn id="80" presetID="23" presetClass="entr" presetSubtype="16"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 calcmode="lin" valueType="num">
                                      <p:cBhvr>
                                        <p:cTn id="82" dur="500" fill="hold"/>
                                        <p:tgtEl>
                                          <p:spTgt spid="27"/>
                                        </p:tgtEl>
                                        <p:attrNameLst>
                                          <p:attrName>ppt_w</p:attrName>
                                        </p:attrNameLst>
                                      </p:cBhvr>
                                      <p:tavLst>
                                        <p:tav tm="0">
                                          <p:val>
                                            <p:fltVal val="0"/>
                                          </p:val>
                                        </p:tav>
                                        <p:tav tm="100000">
                                          <p:val>
                                            <p:strVal val="#ppt_w"/>
                                          </p:val>
                                        </p:tav>
                                      </p:tavLst>
                                    </p:anim>
                                    <p:anim calcmode="lin" valueType="num">
                                      <p:cBhvr>
                                        <p:cTn id="83" dur="500" fill="hold"/>
                                        <p:tgtEl>
                                          <p:spTgt spid="27"/>
                                        </p:tgtEl>
                                        <p:attrNameLst>
                                          <p:attrName>ppt_h</p:attrName>
                                        </p:attrNameLst>
                                      </p:cBhvr>
                                      <p:tavLst>
                                        <p:tav tm="0">
                                          <p:val>
                                            <p:fltVal val="0"/>
                                          </p:val>
                                        </p:tav>
                                        <p:tav tm="100000">
                                          <p:val>
                                            <p:strVal val="#ppt_h"/>
                                          </p:val>
                                        </p:tav>
                                      </p:tavLst>
                                    </p:anim>
                                  </p:childTnLst>
                                </p:cTn>
                              </p:par>
                            </p:childTnLst>
                          </p:cTn>
                        </p:par>
                        <p:par>
                          <p:cTn id="84" fill="hold">
                            <p:stCondLst>
                              <p:cond delay="11500"/>
                            </p:stCondLst>
                            <p:childTnLst>
                              <p:par>
                                <p:cTn id="85" presetID="31"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p:cTn id="87" dur="1000" fill="hold"/>
                                        <p:tgtEl>
                                          <p:spTgt spid="25"/>
                                        </p:tgtEl>
                                        <p:attrNameLst>
                                          <p:attrName>ppt_w</p:attrName>
                                        </p:attrNameLst>
                                      </p:cBhvr>
                                      <p:tavLst>
                                        <p:tav tm="0">
                                          <p:val>
                                            <p:fltVal val="0"/>
                                          </p:val>
                                        </p:tav>
                                        <p:tav tm="100000">
                                          <p:val>
                                            <p:strVal val="#ppt_w"/>
                                          </p:val>
                                        </p:tav>
                                      </p:tavLst>
                                    </p:anim>
                                    <p:anim calcmode="lin" valueType="num">
                                      <p:cBhvr>
                                        <p:cTn id="88" dur="1000" fill="hold"/>
                                        <p:tgtEl>
                                          <p:spTgt spid="25"/>
                                        </p:tgtEl>
                                        <p:attrNameLst>
                                          <p:attrName>ppt_h</p:attrName>
                                        </p:attrNameLst>
                                      </p:cBhvr>
                                      <p:tavLst>
                                        <p:tav tm="0">
                                          <p:val>
                                            <p:fltVal val="0"/>
                                          </p:val>
                                        </p:tav>
                                        <p:tav tm="100000">
                                          <p:val>
                                            <p:strVal val="#ppt_h"/>
                                          </p:val>
                                        </p:tav>
                                      </p:tavLst>
                                    </p:anim>
                                    <p:anim calcmode="lin" valueType="num">
                                      <p:cBhvr>
                                        <p:cTn id="89" dur="1000" fill="hold"/>
                                        <p:tgtEl>
                                          <p:spTgt spid="25"/>
                                        </p:tgtEl>
                                        <p:attrNameLst>
                                          <p:attrName>style.rotation</p:attrName>
                                        </p:attrNameLst>
                                      </p:cBhvr>
                                      <p:tavLst>
                                        <p:tav tm="0">
                                          <p:val>
                                            <p:fltVal val="90"/>
                                          </p:val>
                                        </p:tav>
                                        <p:tav tm="100000">
                                          <p:val>
                                            <p:fltVal val="0"/>
                                          </p:val>
                                        </p:tav>
                                      </p:tavLst>
                                    </p:anim>
                                    <p:animEffect transition="in" filter="fade">
                                      <p:cBhvr>
                                        <p:cTn id="90" dur="1000"/>
                                        <p:tgtEl>
                                          <p:spTgt spid="25"/>
                                        </p:tgtEl>
                                      </p:cBhvr>
                                    </p:animEffect>
                                  </p:childTnLst>
                                </p:cTn>
                              </p:par>
                            </p:childTnLst>
                          </p:cTn>
                        </p:par>
                        <p:par>
                          <p:cTn id="91" fill="hold">
                            <p:stCondLst>
                              <p:cond delay="12500"/>
                            </p:stCondLst>
                            <p:childTnLst>
                              <p:par>
                                <p:cTn id="92" presetID="38" presetClass="entr" presetSubtype="0" accel="50000" fill="hold" grpId="0" nodeType="afterEffect">
                                  <p:stCondLst>
                                    <p:cond delay="0"/>
                                  </p:stCondLst>
                                  <p:iterate type="lt">
                                    <p:tmPct val="50000"/>
                                  </p:iterate>
                                  <p:childTnLst>
                                    <p:set>
                                      <p:cBhvr>
                                        <p:cTn id="93" dur="1" fill="hold">
                                          <p:stCondLst>
                                            <p:cond delay="0"/>
                                          </p:stCondLst>
                                        </p:cTn>
                                        <p:tgtEl>
                                          <p:spTgt spid="29"/>
                                        </p:tgtEl>
                                        <p:attrNameLst>
                                          <p:attrName>style.visibility</p:attrName>
                                        </p:attrNameLst>
                                      </p:cBhvr>
                                      <p:to>
                                        <p:strVal val="visible"/>
                                      </p:to>
                                    </p:set>
                                    <p:set>
                                      <p:cBhvr>
                                        <p:cTn id="94" dur="455" fill="hold">
                                          <p:stCondLst>
                                            <p:cond delay="0"/>
                                          </p:stCondLst>
                                        </p:cTn>
                                        <p:tgtEl>
                                          <p:spTgt spid="29"/>
                                        </p:tgtEl>
                                        <p:attrNameLst>
                                          <p:attrName>style.rotation</p:attrName>
                                        </p:attrNameLst>
                                      </p:cBhvr>
                                      <p:to>
                                        <p:strVal val="-45.0"/>
                                      </p:to>
                                    </p:set>
                                    <p:anim calcmode="lin" valueType="num">
                                      <p:cBhvr>
                                        <p:cTn id="95" dur="455" fill="hold">
                                          <p:stCondLst>
                                            <p:cond delay="455"/>
                                          </p:stCondLst>
                                        </p:cTn>
                                        <p:tgtEl>
                                          <p:spTgt spid="29"/>
                                        </p:tgtEl>
                                        <p:attrNameLst>
                                          <p:attrName>style.rotation</p:attrName>
                                        </p:attrNameLst>
                                      </p:cBhvr>
                                      <p:tavLst>
                                        <p:tav tm="0">
                                          <p:val>
                                            <p:fltVal val="-45"/>
                                          </p:val>
                                        </p:tav>
                                        <p:tav tm="69900">
                                          <p:val>
                                            <p:fltVal val="45"/>
                                          </p:val>
                                        </p:tav>
                                        <p:tav tm="100000">
                                          <p:val>
                                            <p:fltVal val="0"/>
                                          </p:val>
                                        </p:tav>
                                      </p:tavLst>
                                    </p:anim>
                                    <p:anim calcmode="lin" valueType="num">
                                      <p:cBhvr>
                                        <p:cTn id="96" dur="455" fill="hold">
                                          <p:stCondLst>
                                            <p:cond delay="0"/>
                                          </p:stCondLst>
                                        </p:cTn>
                                        <p:tgtEl>
                                          <p:spTgt spid="29"/>
                                        </p:tgtEl>
                                        <p:attrNameLst>
                                          <p:attrName>ppt_y</p:attrName>
                                        </p:attrNameLst>
                                      </p:cBhvr>
                                      <p:tavLst>
                                        <p:tav tm="0">
                                          <p:val>
                                            <p:strVal val="#ppt_y-1"/>
                                          </p:val>
                                        </p:tav>
                                        <p:tav tm="100000">
                                          <p:val>
                                            <p:strVal val="#ppt_y-(0.354*#ppt_w-0.172*#ppt_h)"/>
                                          </p:val>
                                        </p:tav>
                                      </p:tavLst>
                                    </p:anim>
                                    <p:anim calcmode="lin" valueType="num">
                                      <p:cBhvr>
                                        <p:cTn id="97" dur="156" decel="50000" autoRev="1" fill="hold">
                                          <p:stCondLst>
                                            <p:cond delay="455"/>
                                          </p:stCondLst>
                                        </p:cTn>
                                        <p:tgtEl>
                                          <p:spTgt spid="29"/>
                                        </p:tgtEl>
                                        <p:attrNameLst>
                                          <p:attrName>ppt_y</p:attrName>
                                        </p:attrNameLst>
                                      </p:cBhvr>
                                      <p:tavLst>
                                        <p:tav tm="0">
                                          <p:val>
                                            <p:strVal val="#ppt_y-(0.354*#ppt_w-0.172*#ppt_h)"/>
                                          </p:val>
                                        </p:tav>
                                        <p:tav tm="100000">
                                          <p:val>
                                            <p:strVal val="#ppt_y-(0.354*#ppt_w-0.172*#ppt_h)-#ppt_h/2"/>
                                          </p:val>
                                        </p:tav>
                                      </p:tavLst>
                                    </p:anim>
                                    <p:anim calcmode="lin" valueType="num">
                                      <p:cBhvr>
                                        <p:cTn id="98" dur="136" fill="hold">
                                          <p:stCondLst>
                                            <p:cond delay="864"/>
                                          </p:stCondLst>
                                        </p:cTn>
                                        <p:tgtEl>
                                          <p:spTgt spid="29"/>
                                        </p:tgtEl>
                                        <p:attrNameLst>
                                          <p:attrName>ppt_y</p:attrName>
                                        </p:attrNameLst>
                                      </p:cBhvr>
                                      <p:tavLst>
                                        <p:tav tm="0">
                                          <p:val>
                                            <p:strVal val="#ppt_y-(0.354*#ppt_w-0.172*#ppt_h)"/>
                                          </p:val>
                                        </p:tav>
                                        <p:tav tm="100000">
                                          <p:val>
                                            <p:strVal val="#ppt_y"/>
                                          </p:val>
                                        </p:tav>
                                      </p:tavLst>
                                    </p:anim>
                                  </p:childTnLst>
                                </p:cTn>
                              </p:par>
                            </p:childTnLst>
                          </p:cTn>
                        </p:par>
                        <p:par>
                          <p:cTn id="99" fill="hold">
                            <p:stCondLst>
                              <p:cond delay="13500"/>
                            </p:stCondLst>
                            <p:childTnLst>
                              <p:par>
                                <p:cTn id="100" presetID="19" presetClass="entr" presetSubtype="10" fill="hold" grpId="0" nodeType="afterEffect">
                                  <p:stCondLst>
                                    <p:cond delay="0"/>
                                  </p:stCondLst>
                                  <p:childTnLst>
                                    <p:set>
                                      <p:cBhvr>
                                        <p:cTn id="101" dur="1" fill="hold">
                                          <p:stCondLst>
                                            <p:cond delay="0"/>
                                          </p:stCondLst>
                                        </p:cTn>
                                        <p:tgtEl>
                                          <p:spTgt spid="17"/>
                                        </p:tgtEl>
                                        <p:attrNameLst>
                                          <p:attrName>style.visibility</p:attrName>
                                        </p:attrNameLst>
                                      </p:cBhvr>
                                      <p:to>
                                        <p:strVal val="visible"/>
                                      </p:to>
                                    </p:set>
                                    <p:anim calcmode="lin" valueType="num">
                                      <p:cBhvr>
                                        <p:cTn id="102" dur="5000" fill="hold"/>
                                        <p:tgtEl>
                                          <p:spTgt spid="17"/>
                                        </p:tgtEl>
                                        <p:attrNameLst>
                                          <p:attrName>ppt_w</p:attrName>
                                        </p:attrNameLst>
                                      </p:cBhvr>
                                      <p:tavLst>
                                        <p:tav tm="0" fmla="#ppt_w*sin(2.5*pi*$)">
                                          <p:val>
                                            <p:fltVal val="0"/>
                                          </p:val>
                                        </p:tav>
                                        <p:tav tm="100000">
                                          <p:val>
                                            <p:fltVal val="1"/>
                                          </p:val>
                                        </p:tav>
                                      </p:tavLst>
                                    </p:anim>
                                    <p:anim calcmode="lin" valueType="num">
                                      <p:cBhvr>
                                        <p:cTn id="103" dur="5000" fill="hold"/>
                                        <p:tgtEl>
                                          <p:spTgt spid="17"/>
                                        </p:tgtEl>
                                        <p:attrNameLst>
                                          <p:attrName>ppt_h</p:attrName>
                                        </p:attrNameLst>
                                      </p:cBhvr>
                                      <p:tavLst>
                                        <p:tav tm="0">
                                          <p:val>
                                            <p:strVal val="#ppt_h"/>
                                          </p:val>
                                        </p:tav>
                                        <p:tav tm="100000">
                                          <p:val>
                                            <p:strVal val="#ppt_h"/>
                                          </p:val>
                                        </p:tav>
                                      </p:tavLst>
                                    </p:anim>
                                  </p:childTnLst>
                                </p:cTn>
                              </p:par>
                            </p:childTnLst>
                          </p:cTn>
                        </p:par>
                        <p:par>
                          <p:cTn id="104" fill="hold">
                            <p:stCondLst>
                              <p:cond delay="18500"/>
                            </p:stCondLst>
                            <p:childTnLst>
                              <p:par>
                                <p:cTn id="105" presetID="35" presetClass="entr" presetSubtype="0"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fade">
                                      <p:cBhvr>
                                        <p:cTn id="107" dur="2000"/>
                                        <p:tgtEl>
                                          <p:spTgt spid="26"/>
                                        </p:tgtEl>
                                      </p:cBhvr>
                                    </p:animEffect>
                                    <p:anim calcmode="lin" valueType="num">
                                      <p:cBhvr>
                                        <p:cTn id="108" dur="2000" fill="hold"/>
                                        <p:tgtEl>
                                          <p:spTgt spid="26"/>
                                        </p:tgtEl>
                                        <p:attrNameLst>
                                          <p:attrName>style.rotation</p:attrName>
                                        </p:attrNameLst>
                                      </p:cBhvr>
                                      <p:tavLst>
                                        <p:tav tm="0">
                                          <p:val>
                                            <p:fltVal val="720"/>
                                          </p:val>
                                        </p:tav>
                                        <p:tav tm="100000">
                                          <p:val>
                                            <p:fltVal val="0"/>
                                          </p:val>
                                        </p:tav>
                                      </p:tavLst>
                                    </p:anim>
                                    <p:anim calcmode="lin" valueType="num">
                                      <p:cBhvr>
                                        <p:cTn id="109" dur="2000" fill="hold"/>
                                        <p:tgtEl>
                                          <p:spTgt spid="26"/>
                                        </p:tgtEl>
                                        <p:attrNameLst>
                                          <p:attrName>ppt_h</p:attrName>
                                        </p:attrNameLst>
                                      </p:cBhvr>
                                      <p:tavLst>
                                        <p:tav tm="0">
                                          <p:val>
                                            <p:fltVal val="0"/>
                                          </p:val>
                                        </p:tav>
                                        <p:tav tm="100000">
                                          <p:val>
                                            <p:strVal val="#ppt_h"/>
                                          </p:val>
                                        </p:tav>
                                      </p:tavLst>
                                    </p:anim>
                                    <p:anim calcmode="lin" valueType="num">
                                      <p:cBhvr>
                                        <p:cTn id="110" dur="2000" fill="hold"/>
                                        <p:tgtEl>
                                          <p:spTgt spid="26"/>
                                        </p:tgtEl>
                                        <p:attrNameLst>
                                          <p:attrName>ppt_w</p:attrName>
                                        </p:attrNameLst>
                                      </p:cBhvr>
                                      <p:tavLst>
                                        <p:tav tm="0">
                                          <p:val>
                                            <p:fltVal val="0"/>
                                          </p:val>
                                        </p:tav>
                                        <p:tav tm="100000">
                                          <p:val>
                                            <p:strVal val="#ppt_w"/>
                                          </p:val>
                                        </p:tav>
                                      </p:tavLst>
                                    </p:anim>
                                  </p:childTnLst>
                                </p:cTn>
                              </p:par>
                            </p:childTnLst>
                          </p:cTn>
                        </p:par>
                        <p:par>
                          <p:cTn id="111" fill="hold">
                            <p:stCondLst>
                              <p:cond delay="20500"/>
                            </p:stCondLst>
                            <p:childTnLst>
                              <p:par>
                                <p:cTn id="112" presetID="56" presetClass="entr" presetSubtype="0" fill="hold" grpId="0" nodeType="afterEffect">
                                  <p:stCondLst>
                                    <p:cond delay="0"/>
                                  </p:stCondLst>
                                  <p:iterate type="lt">
                                    <p:tmPct val="10000"/>
                                  </p:iterate>
                                  <p:childTnLst>
                                    <p:set>
                                      <p:cBhvr>
                                        <p:cTn id="113" dur="1" fill="hold">
                                          <p:stCondLst>
                                            <p:cond delay="0"/>
                                          </p:stCondLst>
                                        </p:cTn>
                                        <p:tgtEl>
                                          <p:spTgt spid="14"/>
                                        </p:tgtEl>
                                        <p:attrNameLst>
                                          <p:attrName>style.visibility</p:attrName>
                                        </p:attrNameLst>
                                      </p:cBhvr>
                                      <p:to>
                                        <p:strVal val="visible"/>
                                      </p:to>
                                    </p:set>
                                    <p:anim by="(-#ppt_w*2)" calcmode="lin" valueType="num">
                                      <p:cBhvr rctx="PPT">
                                        <p:cTn id="114" dur="500" autoRev="1" fill="hold">
                                          <p:stCondLst>
                                            <p:cond delay="0"/>
                                          </p:stCondLst>
                                        </p:cTn>
                                        <p:tgtEl>
                                          <p:spTgt spid="14"/>
                                        </p:tgtEl>
                                        <p:attrNameLst>
                                          <p:attrName>ppt_w</p:attrName>
                                        </p:attrNameLst>
                                      </p:cBhvr>
                                    </p:anim>
                                    <p:anim by="(#ppt_w*0.50)" calcmode="lin" valueType="num">
                                      <p:cBhvr>
                                        <p:cTn id="115" dur="500" decel="50000" autoRev="1" fill="hold">
                                          <p:stCondLst>
                                            <p:cond delay="0"/>
                                          </p:stCondLst>
                                        </p:cTn>
                                        <p:tgtEl>
                                          <p:spTgt spid="14"/>
                                        </p:tgtEl>
                                        <p:attrNameLst>
                                          <p:attrName>ppt_x</p:attrName>
                                        </p:attrNameLst>
                                      </p:cBhvr>
                                    </p:anim>
                                    <p:anim from="(-#ppt_h/2)" to="(#ppt_y)" calcmode="lin" valueType="num">
                                      <p:cBhvr>
                                        <p:cTn id="116" dur="1000" fill="hold">
                                          <p:stCondLst>
                                            <p:cond delay="0"/>
                                          </p:stCondLst>
                                        </p:cTn>
                                        <p:tgtEl>
                                          <p:spTgt spid="14"/>
                                        </p:tgtEl>
                                        <p:attrNameLst>
                                          <p:attrName>ppt_y</p:attrName>
                                        </p:attrNameLst>
                                      </p:cBhvr>
                                    </p:anim>
                                    <p:animRot by="21600000">
                                      <p:cBhvr>
                                        <p:cTn id="117" dur="1000" fill="hold">
                                          <p:stCondLst>
                                            <p:cond delay="0"/>
                                          </p:stCondLst>
                                        </p:cTn>
                                        <p:tgtEl>
                                          <p:spTgt spid="14"/>
                                        </p:tgtEl>
                                        <p:attrNameLst>
                                          <p:attrName>r</p:attrName>
                                        </p:attrNameLst>
                                      </p:cBhvr>
                                    </p:animRot>
                                  </p:childTnLst>
                                </p:cTn>
                              </p:par>
                            </p:childTnLst>
                          </p:cTn>
                        </p:par>
                        <p:par>
                          <p:cTn id="118" fill="hold">
                            <p:stCondLst>
                              <p:cond delay="21500"/>
                            </p:stCondLst>
                            <p:childTnLst>
                              <p:par>
                                <p:cTn id="119" presetID="56" presetClass="entr" presetSubtype="0" fill="hold" grpId="0" nodeType="afterEffect">
                                  <p:stCondLst>
                                    <p:cond delay="0"/>
                                  </p:stCondLst>
                                  <p:iterate type="lt">
                                    <p:tmPct val="10000"/>
                                  </p:iterate>
                                  <p:childTnLst>
                                    <p:set>
                                      <p:cBhvr>
                                        <p:cTn id="120" dur="1" fill="hold">
                                          <p:stCondLst>
                                            <p:cond delay="0"/>
                                          </p:stCondLst>
                                        </p:cTn>
                                        <p:tgtEl>
                                          <p:spTgt spid="21"/>
                                        </p:tgtEl>
                                        <p:attrNameLst>
                                          <p:attrName>style.visibility</p:attrName>
                                        </p:attrNameLst>
                                      </p:cBhvr>
                                      <p:to>
                                        <p:strVal val="visible"/>
                                      </p:to>
                                    </p:set>
                                    <p:anim by="(-#ppt_w*2)" calcmode="lin" valueType="num">
                                      <p:cBhvr rctx="PPT">
                                        <p:cTn id="121" dur="500" autoRev="1" fill="hold">
                                          <p:stCondLst>
                                            <p:cond delay="0"/>
                                          </p:stCondLst>
                                        </p:cTn>
                                        <p:tgtEl>
                                          <p:spTgt spid="21"/>
                                        </p:tgtEl>
                                        <p:attrNameLst>
                                          <p:attrName>ppt_w</p:attrName>
                                        </p:attrNameLst>
                                      </p:cBhvr>
                                    </p:anim>
                                    <p:anim by="(#ppt_w*0.50)" calcmode="lin" valueType="num">
                                      <p:cBhvr>
                                        <p:cTn id="122" dur="500" decel="50000" autoRev="1" fill="hold">
                                          <p:stCondLst>
                                            <p:cond delay="0"/>
                                          </p:stCondLst>
                                        </p:cTn>
                                        <p:tgtEl>
                                          <p:spTgt spid="21"/>
                                        </p:tgtEl>
                                        <p:attrNameLst>
                                          <p:attrName>ppt_x</p:attrName>
                                        </p:attrNameLst>
                                      </p:cBhvr>
                                    </p:anim>
                                    <p:anim from="(-#ppt_h/2)" to="(#ppt_y)" calcmode="lin" valueType="num">
                                      <p:cBhvr>
                                        <p:cTn id="123" dur="1000" fill="hold">
                                          <p:stCondLst>
                                            <p:cond delay="0"/>
                                          </p:stCondLst>
                                        </p:cTn>
                                        <p:tgtEl>
                                          <p:spTgt spid="21"/>
                                        </p:tgtEl>
                                        <p:attrNameLst>
                                          <p:attrName>ppt_y</p:attrName>
                                        </p:attrNameLst>
                                      </p:cBhvr>
                                    </p:anim>
                                    <p:animRot by="21600000">
                                      <p:cBhvr>
                                        <p:cTn id="124" dur="1000" fill="hold">
                                          <p:stCondLst>
                                            <p:cond delay="0"/>
                                          </p:stCondLst>
                                        </p:cTn>
                                        <p:tgtEl>
                                          <p:spTgt spid="21"/>
                                        </p:tgtEl>
                                        <p:attrNameLst>
                                          <p:attrName>r</p:attrName>
                                        </p:attrNameLst>
                                      </p:cBhvr>
                                    </p:animRot>
                                  </p:childTnLst>
                                </p:cTn>
                              </p:par>
                            </p:childTnLst>
                          </p:cTn>
                        </p:par>
                        <p:par>
                          <p:cTn id="125" fill="hold">
                            <p:stCondLst>
                              <p:cond delay="22500"/>
                            </p:stCondLst>
                            <p:childTnLst>
                              <p:par>
                                <p:cTn id="126" presetID="45" presetClass="entr" presetSubtype="0" fill="hold" grpId="0" nodeType="afterEffect">
                                  <p:stCondLst>
                                    <p:cond delay="0"/>
                                  </p:stCondLst>
                                  <p:childTnLst>
                                    <p:set>
                                      <p:cBhvr>
                                        <p:cTn id="127" dur="1" fill="hold">
                                          <p:stCondLst>
                                            <p:cond delay="0"/>
                                          </p:stCondLst>
                                        </p:cTn>
                                        <p:tgtEl>
                                          <p:spTgt spid="20"/>
                                        </p:tgtEl>
                                        <p:attrNameLst>
                                          <p:attrName>style.visibility</p:attrName>
                                        </p:attrNameLst>
                                      </p:cBhvr>
                                      <p:to>
                                        <p:strVal val="visible"/>
                                      </p:to>
                                    </p:set>
                                    <p:animEffect transition="in" filter="fade">
                                      <p:cBhvr>
                                        <p:cTn id="128" dur="2000"/>
                                        <p:tgtEl>
                                          <p:spTgt spid="20"/>
                                        </p:tgtEl>
                                      </p:cBhvr>
                                    </p:animEffect>
                                    <p:anim calcmode="lin" valueType="num">
                                      <p:cBhvr>
                                        <p:cTn id="129" dur="2000" fill="hold"/>
                                        <p:tgtEl>
                                          <p:spTgt spid="20"/>
                                        </p:tgtEl>
                                        <p:attrNameLst>
                                          <p:attrName>ppt_w</p:attrName>
                                        </p:attrNameLst>
                                      </p:cBhvr>
                                      <p:tavLst>
                                        <p:tav tm="0" fmla="#ppt_w*sin(2.5*pi*$)">
                                          <p:val>
                                            <p:fltVal val="0"/>
                                          </p:val>
                                        </p:tav>
                                        <p:tav tm="100000">
                                          <p:val>
                                            <p:fltVal val="1"/>
                                          </p:val>
                                        </p:tav>
                                      </p:tavLst>
                                    </p:anim>
                                    <p:anim calcmode="lin" valueType="num">
                                      <p:cBhvr>
                                        <p:cTn id="130" dur="2000" fill="hold"/>
                                        <p:tgtEl>
                                          <p:spTgt spid="20"/>
                                        </p:tgtEl>
                                        <p:attrNameLst>
                                          <p:attrName>ppt_h</p:attrName>
                                        </p:attrNameLst>
                                      </p:cBhvr>
                                      <p:tavLst>
                                        <p:tav tm="0">
                                          <p:val>
                                            <p:strVal val="#ppt_h"/>
                                          </p:val>
                                        </p:tav>
                                        <p:tav tm="100000">
                                          <p:val>
                                            <p:strVal val="#ppt_h"/>
                                          </p:val>
                                        </p:tav>
                                      </p:tavLst>
                                    </p:anim>
                                  </p:childTnLst>
                                </p:cTn>
                              </p:par>
                            </p:childTnLst>
                          </p:cTn>
                        </p:par>
                        <p:par>
                          <p:cTn id="131" fill="hold">
                            <p:stCondLst>
                              <p:cond delay="24500"/>
                            </p:stCondLst>
                            <p:childTnLst>
                              <p:par>
                                <p:cTn id="132" presetID="56" presetClass="entr" presetSubtype="0" fill="hold" grpId="0" nodeType="afterEffect">
                                  <p:stCondLst>
                                    <p:cond delay="0"/>
                                  </p:stCondLst>
                                  <p:iterate type="lt">
                                    <p:tmPct val="10000"/>
                                  </p:iterate>
                                  <p:childTnLst>
                                    <p:set>
                                      <p:cBhvr>
                                        <p:cTn id="133" dur="1" fill="hold">
                                          <p:stCondLst>
                                            <p:cond delay="0"/>
                                          </p:stCondLst>
                                        </p:cTn>
                                        <p:tgtEl>
                                          <p:spTgt spid="8"/>
                                        </p:tgtEl>
                                        <p:attrNameLst>
                                          <p:attrName>style.visibility</p:attrName>
                                        </p:attrNameLst>
                                      </p:cBhvr>
                                      <p:to>
                                        <p:strVal val="visible"/>
                                      </p:to>
                                    </p:set>
                                    <p:anim by="(-#ppt_w*2)" calcmode="lin" valueType="num">
                                      <p:cBhvr rctx="PPT">
                                        <p:cTn id="134" dur="500" autoRev="1" fill="hold">
                                          <p:stCondLst>
                                            <p:cond delay="0"/>
                                          </p:stCondLst>
                                        </p:cTn>
                                        <p:tgtEl>
                                          <p:spTgt spid="8"/>
                                        </p:tgtEl>
                                        <p:attrNameLst>
                                          <p:attrName>ppt_w</p:attrName>
                                        </p:attrNameLst>
                                      </p:cBhvr>
                                    </p:anim>
                                    <p:anim by="(#ppt_w*0.50)" calcmode="lin" valueType="num">
                                      <p:cBhvr>
                                        <p:cTn id="135" dur="500" decel="50000" autoRev="1" fill="hold">
                                          <p:stCondLst>
                                            <p:cond delay="0"/>
                                          </p:stCondLst>
                                        </p:cTn>
                                        <p:tgtEl>
                                          <p:spTgt spid="8"/>
                                        </p:tgtEl>
                                        <p:attrNameLst>
                                          <p:attrName>ppt_x</p:attrName>
                                        </p:attrNameLst>
                                      </p:cBhvr>
                                    </p:anim>
                                    <p:anim from="(-#ppt_h/2)" to="(#ppt_y)" calcmode="lin" valueType="num">
                                      <p:cBhvr>
                                        <p:cTn id="136" dur="1000" fill="hold">
                                          <p:stCondLst>
                                            <p:cond delay="0"/>
                                          </p:stCondLst>
                                        </p:cTn>
                                        <p:tgtEl>
                                          <p:spTgt spid="8"/>
                                        </p:tgtEl>
                                        <p:attrNameLst>
                                          <p:attrName>ppt_y</p:attrName>
                                        </p:attrNameLst>
                                      </p:cBhvr>
                                    </p:anim>
                                    <p:animRot by="21600000">
                                      <p:cBhvr>
                                        <p:cTn id="137" dur="1000" fill="hold">
                                          <p:stCondLst>
                                            <p:cond delay="0"/>
                                          </p:stCondLst>
                                        </p:cTn>
                                        <p:tgtEl>
                                          <p:spTgt spid="8"/>
                                        </p:tgtEl>
                                        <p:attrNameLst>
                                          <p:attrName>r</p:attrName>
                                        </p:attrNameLst>
                                      </p:cBhvr>
                                    </p:animRot>
                                  </p:childTnLst>
                                </p:cTn>
                              </p:par>
                            </p:childTnLst>
                          </p:cTn>
                        </p:par>
                        <p:par>
                          <p:cTn id="138" fill="hold">
                            <p:stCondLst>
                              <p:cond delay="25500"/>
                            </p:stCondLst>
                            <p:childTnLst>
                              <p:par>
                                <p:cTn id="139" presetID="56" presetClass="entr" presetSubtype="0" fill="hold" grpId="0" nodeType="afterEffect">
                                  <p:stCondLst>
                                    <p:cond delay="0"/>
                                  </p:stCondLst>
                                  <p:iterate type="lt">
                                    <p:tmPct val="10000"/>
                                  </p:iterate>
                                  <p:childTnLst>
                                    <p:set>
                                      <p:cBhvr>
                                        <p:cTn id="140" dur="1" fill="hold">
                                          <p:stCondLst>
                                            <p:cond delay="0"/>
                                          </p:stCondLst>
                                        </p:cTn>
                                        <p:tgtEl>
                                          <p:spTgt spid="10"/>
                                        </p:tgtEl>
                                        <p:attrNameLst>
                                          <p:attrName>style.visibility</p:attrName>
                                        </p:attrNameLst>
                                      </p:cBhvr>
                                      <p:to>
                                        <p:strVal val="visible"/>
                                      </p:to>
                                    </p:set>
                                    <p:anim by="(-#ppt_w*2)" calcmode="lin" valueType="num">
                                      <p:cBhvr rctx="PPT">
                                        <p:cTn id="141" dur="500" autoRev="1" fill="hold">
                                          <p:stCondLst>
                                            <p:cond delay="0"/>
                                          </p:stCondLst>
                                        </p:cTn>
                                        <p:tgtEl>
                                          <p:spTgt spid="10"/>
                                        </p:tgtEl>
                                        <p:attrNameLst>
                                          <p:attrName>ppt_w</p:attrName>
                                        </p:attrNameLst>
                                      </p:cBhvr>
                                    </p:anim>
                                    <p:anim by="(#ppt_w*0.50)" calcmode="lin" valueType="num">
                                      <p:cBhvr>
                                        <p:cTn id="142" dur="500" decel="50000" autoRev="1" fill="hold">
                                          <p:stCondLst>
                                            <p:cond delay="0"/>
                                          </p:stCondLst>
                                        </p:cTn>
                                        <p:tgtEl>
                                          <p:spTgt spid="10"/>
                                        </p:tgtEl>
                                        <p:attrNameLst>
                                          <p:attrName>ppt_x</p:attrName>
                                        </p:attrNameLst>
                                      </p:cBhvr>
                                    </p:anim>
                                    <p:anim from="(-#ppt_h/2)" to="(#ppt_y)" calcmode="lin" valueType="num">
                                      <p:cBhvr>
                                        <p:cTn id="143" dur="1000" fill="hold">
                                          <p:stCondLst>
                                            <p:cond delay="0"/>
                                          </p:stCondLst>
                                        </p:cTn>
                                        <p:tgtEl>
                                          <p:spTgt spid="10"/>
                                        </p:tgtEl>
                                        <p:attrNameLst>
                                          <p:attrName>ppt_y</p:attrName>
                                        </p:attrNameLst>
                                      </p:cBhvr>
                                    </p:anim>
                                    <p:animRot by="21600000">
                                      <p:cBhvr>
                                        <p:cTn id="144" dur="1000" fill="hold">
                                          <p:stCondLst>
                                            <p:cond delay="0"/>
                                          </p:stCondLst>
                                        </p:cTn>
                                        <p:tgtEl>
                                          <p:spTgt spid="10"/>
                                        </p:tgtEl>
                                        <p:attrNameLst>
                                          <p:attrName>r</p:attrName>
                                        </p:attrNameLst>
                                      </p:cBhvr>
                                    </p:animRot>
                                  </p:childTnLst>
                                </p:cTn>
                              </p:par>
                            </p:childTnLst>
                          </p:cTn>
                        </p:par>
                        <p:par>
                          <p:cTn id="145" fill="hold">
                            <p:stCondLst>
                              <p:cond delay="26500"/>
                            </p:stCondLst>
                            <p:childTnLst>
                              <p:par>
                                <p:cTn id="146" presetID="49" presetClass="entr" presetSubtype="0" decel="100000" fill="hold" grpId="0" nodeType="afterEffect">
                                  <p:stCondLst>
                                    <p:cond delay="0"/>
                                  </p:stCondLst>
                                  <p:childTnLst>
                                    <p:set>
                                      <p:cBhvr>
                                        <p:cTn id="147" dur="1" fill="hold">
                                          <p:stCondLst>
                                            <p:cond delay="0"/>
                                          </p:stCondLst>
                                        </p:cTn>
                                        <p:tgtEl>
                                          <p:spTgt spid="11"/>
                                        </p:tgtEl>
                                        <p:attrNameLst>
                                          <p:attrName>style.visibility</p:attrName>
                                        </p:attrNameLst>
                                      </p:cBhvr>
                                      <p:to>
                                        <p:strVal val="visible"/>
                                      </p:to>
                                    </p:set>
                                    <p:anim calcmode="lin" valueType="num">
                                      <p:cBhvr>
                                        <p:cTn id="148" dur="500" fill="hold"/>
                                        <p:tgtEl>
                                          <p:spTgt spid="11"/>
                                        </p:tgtEl>
                                        <p:attrNameLst>
                                          <p:attrName>ppt_w</p:attrName>
                                        </p:attrNameLst>
                                      </p:cBhvr>
                                      <p:tavLst>
                                        <p:tav tm="0">
                                          <p:val>
                                            <p:fltVal val="0"/>
                                          </p:val>
                                        </p:tav>
                                        <p:tav tm="100000">
                                          <p:val>
                                            <p:strVal val="#ppt_w"/>
                                          </p:val>
                                        </p:tav>
                                      </p:tavLst>
                                    </p:anim>
                                    <p:anim calcmode="lin" valueType="num">
                                      <p:cBhvr>
                                        <p:cTn id="149" dur="500" fill="hold"/>
                                        <p:tgtEl>
                                          <p:spTgt spid="11"/>
                                        </p:tgtEl>
                                        <p:attrNameLst>
                                          <p:attrName>ppt_h</p:attrName>
                                        </p:attrNameLst>
                                      </p:cBhvr>
                                      <p:tavLst>
                                        <p:tav tm="0">
                                          <p:val>
                                            <p:fltVal val="0"/>
                                          </p:val>
                                        </p:tav>
                                        <p:tav tm="100000">
                                          <p:val>
                                            <p:strVal val="#ppt_h"/>
                                          </p:val>
                                        </p:tav>
                                      </p:tavLst>
                                    </p:anim>
                                    <p:anim calcmode="lin" valueType="num">
                                      <p:cBhvr>
                                        <p:cTn id="150" dur="500" fill="hold"/>
                                        <p:tgtEl>
                                          <p:spTgt spid="11"/>
                                        </p:tgtEl>
                                        <p:attrNameLst>
                                          <p:attrName>style.rotation</p:attrName>
                                        </p:attrNameLst>
                                      </p:cBhvr>
                                      <p:tavLst>
                                        <p:tav tm="0">
                                          <p:val>
                                            <p:fltVal val="360"/>
                                          </p:val>
                                        </p:tav>
                                        <p:tav tm="100000">
                                          <p:val>
                                            <p:fltVal val="0"/>
                                          </p:val>
                                        </p:tav>
                                      </p:tavLst>
                                    </p:anim>
                                    <p:animEffect transition="in" filter="fade">
                                      <p:cBhvr>
                                        <p:cTn id="151" dur="500"/>
                                        <p:tgtEl>
                                          <p:spTgt spid="11"/>
                                        </p:tgtEl>
                                      </p:cBhvr>
                                    </p:animEffect>
                                  </p:childTnLst>
                                </p:cTn>
                              </p:par>
                            </p:childTnLst>
                          </p:cTn>
                        </p:par>
                        <p:par>
                          <p:cTn id="152" fill="hold">
                            <p:stCondLst>
                              <p:cond delay="27000"/>
                            </p:stCondLst>
                            <p:childTnLst>
                              <p:par>
                                <p:cTn id="153" presetID="26" presetClass="entr" presetSubtype="0" fill="hold" grpId="0" nodeType="afterEffect">
                                  <p:stCondLst>
                                    <p:cond delay="0"/>
                                  </p:stCondLst>
                                  <p:childTnLst>
                                    <p:set>
                                      <p:cBhvr>
                                        <p:cTn id="154" dur="1" fill="hold">
                                          <p:stCondLst>
                                            <p:cond delay="0"/>
                                          </p:stCondLst>
                                        </p:cTn>
                                        <p:tgtEl>
                                          <p:spTgt spid="28"/>
                                        </p:tgtEl>
                                        <p:attrNameLst>
                                          <p:attrName>style.visibility</p:attrName>
                                        </p:attrNameLst>
                                      </p:cBhvr>
                                      <p:to>
                                        <p:strVal val="visible"/>
                                      </p:to>
                                    </p:set>
                                    <p:animEffect transition="in" filter="wipe(down)">
                                      <p:cBhvr>
                                        <p:cTn id="155" dur="580">
                                          <p:stCondLst>
                                            <p:cond delay="0"/>
                                          </p:stCondLst>
                                        </p:cTn>
                                        <p:tgtEl>
                                          <p:spTgt spid="28"/>
                                        </p:tgtEl>
                                      </p:cBhvr>
                                    </p:animEffect>
                                    <p:anim calcmode="lin" valueType="num">
                                      <p:cBhvr>
                                        <p:cTn id="156"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57"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58"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159"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160"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161" dur="26">
                                          <p:stCondLst>
                                            <p:cond delay="650"/>
                                          </p:stCondLst>
                                        </p:cTn>
                                        <p:tgtEl>
                                          <p:spTgt spid="28"/>
                                        </p:tgtEl>
                                      </p:cBhvr>
                                      <p:to x="100000" y="60000"/>
                                    </p:animScale>
                                    <p:animScale>
                                      <p:cBhvr>
                                        <p:cTn id="162" dur="166" decel="50000">
                                          <p:stCondLst>
                                            <p:cond delay="676"/>
                                          </p:stCondLst>
                                        </p:cTn>
                                        <p:tgtEl>
                                          <p:spTgt spid="28"/>
                                        </p:tgtEl>
                                      </p:cBhvr>
                                      <p:to x="100000" y="100000"/>
                                    </p:animScale>
                                    <p:animScale>
                                      <p:cBhvr>
                                        <p:cTn id="163" dur="26">
                                          <p:stCondLst>
                                            <p:cond delay="1312"/>
                                          </p:stCondLst>
                                        </p:cTn>
                                        <p:tgtEl>
                                          <p:spTgt spid="28"/>
                                        </p:tgtEl>
                                      </p:cBhvr>
                                      <p:to x="100000" y="80000"/>
                                    </p:animScale>
                                    <p:animScale>
                                      <p:cBhvr>
                                        <p:cTn id="164" dur="166" decel="50000">
                                          <p:stCondLst>
                                            <p:cond delay="1338"/>
                                          </p:stCondLst>
                                        </p:cTn>
                                        <p:tgtEl>
                                          <p:spTgt spid="28"/>
                                        </p:tgtEl>
                                      </p:cBhvr>
                                      <p:to x="100000" y="100000"/>
                                    </p:animScale>
                                    <p:animScale>
                                      <p:cBhvr>
                                        <p:cTn id="165" dur="26">
                                          <p:stCondLst>
                                            <p:cond delay="1642"/>
                                          </p:stCondLst>
                                        </p:cTn>
                                        <p:tgtEl>
                                          <p:spTgt spid="28"/>
                                        </p:tgtEl>
                                      </p:cBhvr>
                                      <p:to x="100000" y="90000"/>
                                    </p:animScale>
                                    <p:animScale>
                                      <p:cBhvr>
                                        <p:cTn id="166" dur="166" decel="50000">
                                          <p:stCondLst>
                                            <p:cond delay="1668"/>
                                          </p:stCondLst>
                                        </p:cTn>
                                        <p:tgtEl>
                                          <p:spTgt spid="28"/>
                                        </p:tgtEl>
                                      </p:cBhvr>
                                      <p:to x="100000" y="100000"/>
                                    </p:animScale>
                                    <p:animScale>
                                      <p:cBhvr>
                                        <p:cTn id="167" dur="26">
                                          <p:stCondLst>
                                            <p:cond delay="1808"/>
                                          </p:stCondLst>
                                        </p:cTn>
                                        <p:tgtEl>
                                          <p:spTgt spid="28"/>
                                        </p:tgtEl>
                                      </p:cBhvr>
                                      <p:to x="100000" y="95000"/>
                                    </p:animScale>
                                    <p:animScale>
                                      <p:cBhvr>
                                        <p:cTn id="168" dur="166" decel="50000">
                                          <p:stCondLst>
                                            <p:cond delay="1834"/>
                                          </p:stCondLst>
                                        </p:cTn>
                                        <p:tgtEl>
                                          <p:spTgt spid="28"/>
                                        </p:tgtEl>
                                      </p:cBhvr>
                                      <p:to x="100000" y="100000"/>
                                    </p:animScale>
                                  </p:childTnLst>
                                </p:cTn>
                              </p:par>
                            </p:childTnLst>
                          </p:cTn>
                        </p:par>
                        <p:par>
                          <p:cTn id="169" fill="hold">
                            <p:stCondLst>
                              <p:cond delay="29000"/>
                            </p:stCondLst>
                            <p:childTnLst>
                              <p:par>
                                <p:cTn id="170" presetID="52" presetClass="entr" presetSubtype="0" fill="hold" grpId="0" nodeType="afterEffect">
                                  <p:stCondLst>
                                    <p:cond delay="0"/>
                                  </p:stCondLst>
                                  <p:childTnLst>
                                    <p:set>
                                      <p:cBhvr>
                                        <p:cTn id="171" dur="1" fill="hold">
                                          <p:stCondLst>
                                            <p:cond delay="0"/>
                                          </p:stCondLst>
                                        </p:cTn>
                                        <p:tgtEl>
                                          <p:spTgt spid="13"/>
                                        </p:tgtEl>
                                        <p:attrNameLst>
                                          <p:attrName>style.visibility</p:attrName>
                                        </p:attrNameLst>
                                      </p:cBhvr>
                                      <p:to>
                                        <p:strVal val="visible"/>
                                      </p:to>
                                    </p:set>
                                    <p:animScale>
                                      <p:cBhvr>
                                        <p:cTn id="172"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3" dur="1000" decel="50000" fill="hold">
                                          <p:stCondLst>
                                            <p:cond delay="0"/>
                                          </p:stCondLst>
                                        </p:cTn>
                                        <p:tgtEl>
                                          <p:spTgt spid="13"/>
                                        </p:tgtEl>
                                        <p:attrNameLst>
                                          <p:attrName>ppt_x</p:attrName>
                                          <p:attrName>ppt_y</p:attrName>
                                        </p:attrNameLst>
                                      </p:cBhvr>
                                    </p:animMotion>
                                    <p:animEffect transition="in" filter="fade">
                                      <p:cBhvr>
                                        <p:cTn id="174" dur="1000"/>
                                        <p:tgtEl>
                                          <p:spTgt spid="13"/>
                                        </p:tgtEl>
                                      </p:cBhvr>
                                    </p:animEffect>
                                  </p:childTnLst>
                                </p:cTn>
                              </p:par>
                            </p:childTnLst>
                          </p:cTn>
                        </p:par>
                        <p:par>
                          <p:cTn id="175" fill="hold">
                            <p:stCondLst>
                              <p:cond delay="30000"/>
                            </p:stCondLst>
                            <p:childTnLst>
                              <p:par>
                                <p:cTn id="176" presetID="35" presetClass="entr" presetSubtype="0" fill="hold" nodeType="afterEffect">
                                  <p:stCondLst>
                                    <p:cond delay="0"/>
                                  </p:stCondLst>
                                  <p:childTnLst>
                                    <p:set>
                                      <p:cBhvr>
                                        <p:cTn id="177" dur="1" fill="hold">
                                          <p:stCondLst>
                                            <p:cond delay="0"/>
                                          </p:stCondLst>
                                        </p:cTn>
                                        <p:tgtEl>
                                          <p:spTgt spid="16">
                                            <p:txEl>
                                              <p:pRg st="0" end="0"/>
                                            </p:txEl>
                                          </p:spTgt>
                                        </p:tgtEl>
                                        <p:attrNameLst>
                                          <p:attrName>style.visibility</p:attrName>
                                        </p:attrNameLst>
                                      </p:cBhvr>
                                      <p:to>
                                        <p:strVal val="visible"/>
                                      </p:to>
                                    </p:set>
                                    <p:animEffect transition="in" filter="fade">
                                      <p:cBhvr>
                                        <p:cTn id="178" dur="2000"/>
                                        <p:tgtEl>
                                          <p:spTgt spid="16">
                                            <p:txEl>
                                              <p:pRg st="0" end="0"/>
                                            </p:txEl>
                                          </p:spTgt>
                                        </p:tgtEl>
                                      </p:cBhvr>
                                    </p:animEffect>
                                    <p:anim calcmode="lin" valueType="num">
                                      <p:cBhvr>
                                        <p:cTn id="179" dur="2000" fill="hold"/>
                                        <p:tgtEl>
                                          <p:spTgt spid="16">
                                            <p:txEl>
                                              <p:pRg st="0" end="0"/>
                                            </p:txEl>
                                          </p:spTgt>
                                        </p:tgtEl>
                                        <p:attrNameLst>
                                          <p:attrName>style.rotation</p:attrName>
                                        </p:attrNameLst>
                                      </p:cBhvr>
                                      <p:tavLst>
                                        <p:tav tm="0">
                                          <p:val>
                                            <p:fltVal val="720"/>
                                          </p:val>
                                        </p:tav>
                                        <p:tav tm="100000">
                                          <p:val>
                                            <p:fltVal val="0"/>
                                          </p:val>
                                        </p:tav>
                                      </p:tavLst>
                                    </p:anim>
                                    <p:anim calcmode="lin" valueType="num">
                                      <p:cBhvr>
                                        <p:cTn id="180" dur="2000" fill="hold"/>
                                        <p:tgtEl>
                                          <p:spTgt spid="16">
                                            <p:txEl>
                                              <p:pRg st="0" end="0"/>
                                            </p:txEl>
                                          </p:spTgt>
                                        </p:tgtEl>
                                        <p:attrNameLst>
                                          <p:attrName>ppt_h</p:attrName>
                                        </p:attrNameLst>
                                      </p:cBhvr>
                                      <p:tavLst>
                                        <p:tav tm="0">
                                          <p:val>
                                            <p:fltVal val="0"/>
                                          </p:val>
                                        </p:tav>
                                        <p:tav tm="100000">
                                          <p:val>
                                            <p:strVal val="#ppt_h"/>
                                          </p:val>
                                        </p:tav>
                                      </p:tavLst>
                                    </p:anim>
                                    <p:anim calcmode="lin" valueType="num">
                                      <p:cBhvr>
                                        <p:cTn id="181" dur="2000" fill="hold"/>
                                        <p:tgtEl>
                                          <p:spTgt spid="16">
                                            <p:txEl>
                                              <p:pRg st="0" end="0"/>
                                            </p:txEl>
                                          </p:spTgt>
                                        </p:tgtEl>
                                        <p:attrNameLst>
                                          <p:attrName>ppt_w</p:attrName>
                                        </p:attrNameLst>
                                      </p:cBhvr>
                                      <p:tavLst>
                                        <p:tav tm="0">
                                          <p:val>
                                            <p:fltVal val="0"/>
                                          </p:val>
                                        </p:tav>
                                        <p:tav tm="100000">
                                          <p:val>
                                            <p:strVal val="#ppt_w"/>
                                          </p:val>
                                        </p:tav>
                                      </p:tavLst>
                                    </p:anim>
                                  </p:childTnLst>
                                </p:cTn>
                              </p:par>
                            </p:childTnLst>
                          </p:cTn>
                        </p:par>
                        <p:par>
                          <p:cTn id="182" fill="hold">
                            <p:stCondLst>
                              <p:cond delay="32000"/>
                            </p:stCondLst>
                            <p:childTnLst>
                              <p:par>
                                <p:cTn id="183" presetID="56" presetClass="entr" presetSubtype="0" fill="hold" grpId="0" nodeType="afterEffect">
                                  <p:stCondLst>
                                    <p:cond delay="0"/>
                                  </p:stCondLst>
                                  <p:iterate type="lt">
                                    <p:tmPct val="10000"/>
                                  </p:iterate>
                                  <p:childTnLst>
                                    <p:set>
                                      <p:cBhvr>
                                        <p:cTn id="184" dur="1" fill="hold">
                                          <p:stCondLst>
                                            <p:cond delay="0"/>
                                          </p:stCondLst>
                                        </p:cTn>
                                        <p:tgtEl>
                                          <p:spTgt spid="12"/>
                                        </p:tgtEl>
                                        <p:attrNameLst>
                                          <p:attrName>style.visibility</p:attrName>
                                        </p:attrNameLst>
                                      </p:cBhvr>
                                      <p:to>
                                        <p:strVal val="visible"/>
                                      </p:to>
                                    </p:set>
                                    <p:anim by="(-#ppt_w*2)" calcmode="lin" valueType="num">
                                      <p:cBhvr rctx="PPT">
                                        <p:cTn id="185" dur="500" autoRev="1" fill="hold">
                                          <p:stCondLst>
                                            <p:cond delay="0"/>
                                          </p:stCondLst>
                                        </p:cTn>
                                        <p:tgtEl>
                                          <p:spTgt spid="12"/>
                                        </p:tgtEl>
                                        <p:attrNameLst>
                                          <p:attrName>ppt_w</p:attrName>
                                        </p:attrNameLst>
                                      </p:cBhvr>
                                    </p:anim>
                                    <p:anim by="(#ppt_w*0.50)" calcmode="lin" valueType="num">
                                      <p:cBhvr>
                                        <p:cTn id="186" dur="500" decel="50000" autoRev="1" fill="hold">
                                          <p:stCondLst>
                                            <p:cond delay="0"/>
                                          </p:stCondLst>
                                        </p:cTn>
                                        <p:tgtEl>
                                          <p:spTgt spid="12"/>
                                        </p:tgtEl>
                                        <p:attrNameLst>
                                          <p:attrName>ppt_x</p:attrName>
                                        </p:attrNameLst>
                                      </p:cBhvr>
                                    </p:anim>
                                    <p:anim from="(-#ppt_h/2)" to="(#ppt_y)" calcmode="lin" valueType="num">
                                      <p:cBhvr>
                                        <p:cTn id="187" dur="1000" fill="hold">
                                          <p:stCondLst>
                                            <p:cond delay="0"/>
                                          </p:stCondLst>
                                        </p:cTn>
                                        <p:tgtEl>
                                          <p:spTgt spid="12"/>
                                        </p:tgtEl>
                                        <p:attrNameLst>
                                          <p:attrName>ppt_y</p:attrName>
                                        </p:attrNameLst>
                                      </p:cBhvr>
                                    </p:anim>
                                    <p:animRot by="21600000">
                                      <p:cBhvr>
                                        <p:cTn id="188" dur="1000" fill="hold">
                                          <p:stCondLst>
                                            <p:cond delay="0"/>
                                          </p:stCondLst>
                                        </p:cTn>
                                        <p:tgtEl>
                                          <p:spTgt spid="12"/>
                                        </p:tgtEl>
                                        <p:attrNameLst>
                                          <p:attrName>r</p:attrName>
                                        </p:attrNameLst>
                                      </p:cBhvr>
                                    </p:animRot>
                                  </p:childTnLst>
                                </p:cTn>
                              </p:par>
                            </p:childTnLst>
                          </p:cTn>
                        </p:par>
                        <p:par>
                          <p:cTn id="189" fill="hold">
                            <p:stCondLst>
                              <p:cond delay="33000"/>
                            </p:stCondLst>
                            <p:childTnLst>
                              <p:par>
                                <p:cTn id="190" presetID="15" presetClass="entr" presetSubtype="0" fill="hold" grpId="0" nodeType="afterEffect">
                                  <p:stCondLst>
                                    <p:cond delay="0"/>
                                  </p:stCondLst>
                                  <p:childTnLst>
                                    <p:set>
                                      <p:cBhvr>
                                        <p:cTn id="191" dur="1" fill="hold">
                                          <p:stCondLst>
                                            <p:cond delay="0"/>
                                          </p:stCondLst>
                                        </p:cTn>
                                        <p:tgtEl>
                                          <p:spTgt spid="24"/>
                                        </p:tgtEl>
                                        <p:attrNameLst>
                                          <p:attrName>style.visibility</p:attrName>
                                        </p:attrNameLst>
                                      </p:cBhvr>
                                      <p:to>
                                        <p:strVal val="visible"/>
                                      </p:to>
                                    </p:set>
                                    <p:anim calcmode="lin" valueType="num">
                                      <p:cBhvr>
                                        <p:cTn id="192" dur="1000" fill="hold"/>
                                        <p:tgtEl>
                                          <p:spTgt spid="24"/>
                                        </p:tgtEl>
                                        <p:attrNameLst>
                                          <p:attrName>ppt_w</p:attrName>
                                        </p:attrNameLst>
                                      </p:cBhvr>
                                      <p:tavLst>
                                        <p:tav tm="0">
                                          <p:val>
                                            <p:fltVal val="0"/>
                                          </p:val>
                                        </p:tav>
                                        <p:tav tm="100000">
                                          <p:val>
                                            <p:strVal val="#ppt_w"/>
                                          </p:val>
                                        </p:tav>
                                      </p:tavLst>
                                    </p:anim>
                                    <p:anim calcmode="lin" valueType="num">
                                      <p:cBhvr>
                                        <p:cTn id="193" dur="1000" fill="hold"/>
                                        <p:tgtEl>
                                          <p:spTgt spid="24"/>
                                        </p:tgtEl>
                                        <p:attrNameLst>
                                          <p:attrName>ppt_h</p:attrName>
                                        </p:attrNameLst>
                                      </p:cBhvr>
                                      <p:tavLst>
                                        <p:tav tm="0">
                                          <p:val>
                                            <p:fltVal val="0"/>
                                          </p:val>
                                        </p:tav>
                                        <p:tav tm="100000">
                                          <p:val>
                                            <p:strVal val="#ppt_h"/>
                                          </p:val>
                                        </p:tav>
                                      </p:tavLst>
                                    </p:anim>
                                    <p:anim calcmode="lin" valueType="num">
                                      <p:cBhvr>
                                        <p:cTn id="194"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195" dur="1000" fill="hold"/>
                                        <p:tgtEl>
                                          <p:spTgt spid="24"/>
                                        </p:tgtEl>
                                        <p:attrNameLst>
                                          <p:attrName>ppt_y</p:attrName>
                                        </p:attrNameLst>
                                      </p:cBhvr>
                                      <p:tavLst>
                                        <p:tav tm="0" fmla="#ppt_y+(sin(-2*pi*(1-$))*-#ppt_x+cos(-2*pi*(1-$))*(1-#ppt_y))*(1-$)">
                                          <p:val>
                                            <p:fltVal val="0"/>
                                          </p:val>
                                        </p:tav>
                                        <p:tav tm="100000">
                                          <p:val>
                                            <p:fltVal val="1"/>
                                          </p:val>
                                        </p:tav>
                                      </p:tavLst>
                                    </p:anim>
                                  </p:childTnLst>
                                </p:cTn>
                              </p:par>
                            </p:childTnLst>
                          </p:cTn>
                        </p:par>
                        <p:par>
                          <p:cTn id="196" fill="hold">
                            <p:stCondLst>
                              <p:cond delay="34000"/>
                            </p:stCondLst>
                            <p:childTnLst>
                              <p:par>
                                <p:cTn id="197" presetID="49" presetClass="entr" presetSubtype="0" decel="100000" fill="hold" grpId="0" nodeType="afterEffect">
                                  <p:stCondLst>
                                    <p:cond delay="0"/>
                                  </p:stCondLst>
                                  <p:childTnLst>
                                    <p:set>
                                      <p:cBhvr>
                                        <p:cTn id="198" dur="1" fill="hold">
                                          <p:stCondLst>
                                            <p:cond delay="0"/>
                                          </p:stCondLst>
                                        </p:cTn>
                                        <p:tgtEl>
                                          <p:spTgt spid="23"/>
                                        </p:tgtEl>
                                        <p:attrNameLst>
                                          <p:attrName>style.visibility</p:attrName>
                                        </p:attrNameLst>
                                      </p:cBhvr>
                                      <p:to>
                                        <p:strVal val="visible"/>
                                      </p:to>
                                    </p:set>
                                    <p:anim calcmode="lin" valueType="num">
                                      <p:cBhvr>
                                        <p:cTn id="199" dur="500" fill="hold"/>
                                        <p:tgtEl>
                                          <p:spTgt spid="23"/>
                                        </p:tgtEl>
                                        <p:attrNameLst>
                                          <p:attrName>ppt_w</p:attrName>
                                        </p:attrNameLst>
                                      </p:cBhvr>
                                      <p:tavLst>
                                        <p:tav tm="0">
                                          <p:val>
                                            <p:fltVal val="0"/>
                                          </p:val>
                                        </p:tav>
                                        <p:tav tm="100000">
                                          <p:val>
                                            <p:strVal val="#ppt_w"/>
                                          </p:val>
                                        </p:tav>
                                      </p:tavLst>
                                    </p:anim>
                                    <p:anim calcmode="lin" valueType="num">
                                      <p:cBhvr>
                                        <p:cTn id="200" dur="500" fill="hold"/>
                                        <p:tgtEl>
                                          <p:spTgt spid="23"/>
                                        </p:tgtEl>
                                        <p:attrNameLst>
                                          <p:attrName>ppt_h</p:attrName>
                                        </p:attrNameLst>
                                      </p:cBhvr>
                                      <p:tavLst>
                                        <p:tav tm="0">
                                          <p:val>
                                            <p:fltVal val="0"/>
                                          </p:val>
                                        </p:tav>
                                        <p:tav tm="100000">
                                          <p:val>
                                            <p:strVal val="#ppt_h"/>
                                          </p:val>
                                        </p:tav>
                                      </p:tavLst>
                                    </p:anim>
                                    <p:anim calcmode="lin" valueType="num">
                                      <p:cBhvr>
                                        <p:cTn id="201" dur="500" fill="hold"/>
                                        <p:tgtEl>
                                          <p:spTgt spid="23"/>
                                        </p:tgtEl>
                                        <p:attrNameLst>
                                          <p:attrName>style.rotation</p:attrName>
                                        </p:attrNameLst>
                                      </p:cBhvr>
                                      <p:tavLst>
                                        <p:tav tm="0">
                                          <p:val>
                                            <p:fltVal val="360"/>
                                          </p:val>
                                        </p:tav>
                                        <p:tav tm="100000">
                                          <p:val>
                                            <p:fltVal val="0"/>
                                          </p:val>
                                        </p:tav>
                                      </p:tavLst>
                                    </p:anim>
                                    <p:animEffect transition="in" filter="fade">
                                      <p:cBhvr>
                                        <p:cTn id="202" dur="500"/>
                                        <p:tgtEl>
                                          <p:spTgt spid="23"/>
                                        </p:tgtEl>
                                      </p:cBhvr>
                                    </p:animEffect>
                                  </p:childTnLst>
                                </p:cTn>
                              </p:par>
                            </p:childTnLst>
                          </p:cTn>
                        </p:par>
                        <p:par>
                          <p:cTn id="203" fill="hold">
                            <p:stCondLst>
                              <p:cond delay="34500"/>
                            </p:stCondLst>
                            <p:childTnLst>
                              <p:par>
                                <p:cTn id="204" presetID="53" presetClass="entr" presetSubtype="16" fill="hold" grpId="0" nodeType="afterEffect">
                                  <p:stCondLst>
                                    <p:cond delay="0"/>
                                  </p:stCondLst>
                                  <p:childTnLst>
                                    <p:set>
                                      <p:cBhvr>
                                        <p:cTn id="205" dur="1" fill="hold">
                                          <p:stCondLst>
                                            <p:cond delay="0"/>
                                          </p:stCondLst>
                                        </p:cTn>
                                        <p:tgtEl>
                                          <p:spTgt spid="18"/>
                                        </p:tgtEl>
                                        <p:attrNameLst>
                                          <p:attrName>style.visibility</p:attrName>
                                        </p:attrNameLst>
                                      </p:cBhvr>
                                      <p:to>
                                        <p:strVal val="visible"/>
                                      </p:to>
                                    </p:set>
                                    <p:anim calcmode="lin" valueType="num">
                                      <p:cBhvr>
                                        <p:cTn id="206" dur="500" fill="hold"/>
                                        <p:tgtEl>
                                          <p:spTgt spid="18"/>
                                        </p:tgtEl>
                                        <p:attrNameLst>
                                          <p:attrName>ppt_w</p:attrName>
                                        </p:attrNameLst>
                                      </p:cBhvr>
                                      <p:tavLst>
                                        <p:tav tm="0">
                                          <p:val>
                                            <p:fltVal val="0"/>
                                          </p:val>
                                        </p:tav>
                                        <p:tav tm="100000">
                                          <p:val>
                                            <p:strVal val="#ppt_w"/>
                                          </p:val>
                                        </p:tav>
                                      </p:tavLst>
                                    </p:anim>
                                    <p:anim calcmode="lin" valueType="num">
                                      <p:cBhvr>
                                        <p:cTn id="207" dur="500" fill="hold"/>
                                        <p:tgtEl>
                                          <p:spTgt spid="18"/>
                                        </p:tgtEl>
                                        <p:attrNameLst>
                                          <p:attrName>ppt_h</p:attrName>
                                        </p:attrNameLst>
                                      </p:cBhvr>
                                      <p:tavLst>
                                        <p:tav tm="0">
                                          <p:val>
                                            <p:fltVal val="0"/>
                                          </p:val>
                                        </p:tav>
                                        <p:tav tm="100000">
                                          <p:val>
                                            <p:strVal val="#ppt_h"/>
                                          </p:val>
                                        </p:tav>
                                      </p:tavLst>
                                    </p:anim>
                                    <p:animEffect transition="in" filter="fade">
                                      <p:cBhvr>
                                        <p:cTn id="20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0" grpId="0"/>
      <p:bldP spid="11" grpId="0"/>
      <p:bldP spid="12" grpId="0"/>
      <p:bldP spid="13" grpId="0"/>
      <p:bldP spid="14" grpId="0"/>
      <p:bldP spid="15"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228600"/>
            <a:ext cx="4419600" cy="914400"/>
          </a:xfrm>
          <a:solidFill>
            <a:srgbClr val="FF3399"/>
          </a:solidFill>
          <a:ln w="57150">
            <a:solidFill>
              <a:srgbClr val="FFCCFF"/>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CCFF"/>
                </a:solidFill>
              </a:rPr>
              <a:t>Mosaic Law</a:t>
            </a:r>
          </a:p>
        </p:txBody>
      </p:sp>
      <p:sp>
        <p:nvSpPr>
          <p:cNvPr id="3" name="Subtitle 2"/>
          <p:cNvSpPr>
            <a:spLocks noGrp="1"/>
          </p:cNvSpPr>
          <p:nvPr>
            <p:ph type="subTitle" idx="1"/>
          </p:nvPr>
        </p:nvSpPr>
        <p:spPr>
          <a:xfrm>
            <a:off x="381000" y="1371600"/>
            <a:ext cx="8382000" cy="5181600"/>
          </a:xfrm>
          <a:solidFill>
            <a:srgbClr val="FFCCFF"/>
          </a:solidFill>
          <a:ln w="57150">
            <a:solidFill>
              <a:srgbClr val="FF3399"/>
            </a:solidFill>
          </a:ln>
          <a:scene3d>
            <a:camera prst="orthographicFront"/>
            <a:lightRig rig="threePt" dir="t"/>
          </a:scene3d>
          <a:sp3d>
            <a:bevelT w="139700" h="139700" prst="divot"/>
          </a:sp3d>
        </p:spPr>
        <p:txBody>
          <a:bodyPr lIns="182880" tIns="91440">
            <a:normAutofit/>
          </a:bodyPr>
          <a:lstStyle/>
          <a:p>
            <a:pPr algn="l">
              <a:spcBef>
                <a:spcPts val="0"/>
              </a:spcBef>
              <a:spcAft>
                <a:spcPts val="1800"/>
              </a:spcAft>
            </a:pPr>
            <a:r>
              <a:rPr lang="en-US" dirty="0">
                <a:solidFill>
                  <a:schemeClr val="bg1"/>
                </a:solidFill>
              </a:rPr>
              <a:t>What is the Mosaic Law that we often hear about?</a:t>
            </a:r>
          </a:p>
          <a:p>
            <a:pPr algn="l">
              <a:spcBef>
                <a:spcPts val="0"/>
              </a:spcBef>
              <a:spcAft>
                <a:spcPts val="1800"/>
              </a:spcAft>
            </a:pPr>
            <a:r>
              <a:rPr lang="en-US" dirty="0">
                <a:solidFill>
                  <a:schemeClr val="bg1"/>
                </a:solidFill>
              </a:rPr>
              <a:t>The term </a:t>
            </a:r>
            <a:r>
              <a:rPr lang="en-US" b="1" u="sng" dirty="0">
                <a:solidFill>
                  <a:srgbClr val="7030A0"/>
                </a:solidFill>
              </a:rPr>
              <a:t>Mosaic Law</a:t>
            </a:r>
            <a:r>
              <a:rPr lang="en-US" b="1" dirty="0">
                <a:solidFill>
                  <a:srgbClr val="7030A0"/>
                </a:solidFill>
              </a:rPr>
              <a:t> </a:t>
            </a:r>
            <a:r>
              <a:rPr lang="en-US" dirty="0">
                <a:solidFill>
                  <a:schemeClr val="bg1"/>
                </a:solidFill>
              </a:rPr>
              <a:t>is the </a:t>
            </a:r>
            <a:r>
              <a:rPr lang="en-US" b="1" u="sng" dirty="0">
                <a:solidFill>
                  <a:srgbClr val="7030A0"/>
                </a:solidFill>
              </a:rPr>
              <a:t>Torah</a:t>
            </a:r>
            <a:r>
              <a:rPr lang="en-US" dirty="0">
                <a:solidFill>
                  <a:srgbClr val="7030A0"/>
                </a:solidFill>
              </a:rPr>
              <a:t> </a:t>
            </a:r>
            <a:r>
              <a:rPr lang="en-US" dirty="0">
                <a:solidFill>
                  <a:schemeClr val="bg1"/>
                </a:solidFill>
              </a:rPr>
              <a:t>(some call it the Pentateuch) – which is made up of the </a:t>
            </a:r>
            <a:r>
              <a:rPr lang="en-US" b="1" dirty="0">
                <a:solidFill>
                  <a:srgbClr val="FF3399"/>
                </a:solidFill>
              </a:rPr>
              <a:t>first five books of the Scriptures.</a:t>
            </a:r>
            <a:r>
              <a:rPr lang="en-US" dirty="0">
                <a:solidFill>
                  <a:schemeClr val="bg1"/>
                </a:solidFill>
              </a:rPr>
              <a:t>  Sometimes they are referred to as the “books of Moses.”</a:t>
            </a:r>
          </a:p>
          <a:p>
            <a:pPr algn="l">
              <a:spcBef>
                <a:spcPts val="0"/>
              </a:spcBef>
              <a:spcAft>
                <a:spcPts val="1800"/>
              </a:spcAft>
            </a:pPr>
            <a:r>
              <a:rPr lang="en-US" dirty="0">
                <a:solidFill>
                  <a:schemeClr val="bg1"/>
                </a:solidFill>
              </a:rPr>
              <a:t>The </a:t>
            </a:r>
            <a:r>
              <a:rPr lang="en-US" b="1" dirty="0">
                <a:solidFill>
                  <a:srgbClr val="7030A0"/>
                </a:solidFill>
              </a:rPr>
              <a:t>Mosaic Law </a:t>
            </a:r>
            <a:r>
              <a:rPr lang="en-US" dirty="0">
                <a:solidFill>
                  <a:schemeClr val="bg1"/>
                </a:solidFill>
              </a:rPr>
              <a:t>is the Covenant that </a:t>
            </a:r>
            <a:r>
              <a:rPr lang="en-US" b="1" dirty="0">
                <a:solidFill>
                  <a:srgbClr val="0000CC"/>
                </a:solidFill>
              </a:rPr>
              <a:t>Yahuah</a:t>
            </a:r>
            <a:r>
              <a:rPr lang="en-US" dirty="0">
                <a:solidFill>
                  <a:srgbClr val="0000CC"/>
                </a:solidFill>
              </a:rPr>
              <a:t> </a:t>
            </a:r>
            <a:r>
              <a:rPr lang="en-US" dirty="0">
                <a:solidFill>
                  <a:schemeClr val="bg1"/>
                </a:solidFill>
              </a:rPr>
              <a:t>gave to Moses at Pentecost, on Mt Sinai, and its foundation is </a:t>
            </a:r>
            <a:r>
              <a:rPr lang="en-US" b="1" u="sng" dirty="0">
                <a:solidFill>
                  <a:srgbClr val="009900"/>
                </a:solidFill>
              </a:rPr>
              <a:t>the Ten Commandments</a:t>
            </a:r>
            <a:r>
              <a:rPr lang="en-US" b="1" dirty="0">
                <a:solidFill>
                  <a:srgbClr val="009900"/>
                </a:solidFill>
              </a:rPr>
              <a:t>.</a:t>
            </a:r>
          </a:p>
          <a:p>
            <a:pPr algn="l">
              <a:spcBef>
                <a:spcPts val="0"/>
              </a:spcBef>
              <a:spcAft>
                <a:spcPts val="1800"/>
              </a:spcAft>
            </a:pPr>
            <a:r>
              <a:rPr lang="en-US" dirty="0">
                <a:solidFill>
                  <a:schemeClr val="bg1"/>
                </a:solidFill>
              </a:rPr>
              <a:t>Was Moses the author of the Torah? 	   </a:t>
            </a:r>
            <a:r>
              <a:rPr lang="en-US" b="1" dirty="0">
                <a:solidFill>
                  <a:srgbClr val="0000CC"/>
                </a:solidFill>
              </a:rPr>
              <a:t>Yahuah</a:t>
            </a:r>
            <a:r>
              <a:rPr lang="en-US" dirty="0">
                <a:solidFill>
                  <a:srgbClr val="0000CC"/>
                </a:solidFill>
              </a:rPr>
              <a:t> </a:t>
            </a:r>
            <a:r>
              <a:rPr lang="en-US" dirty="0">
                <a:solidFill>
                  <a:schemeClr val="bg1"/>
                </a:solidFill>
              </a:rPr>
              <a:t>spoke the words and Moses wrote them down.</a:t>
            </a:r>
          </a:p>
        </p:txBody>
      </p:sp>
      <p:sp>
        <p:nvSpPr>
          <p:cNvPr id="5" name="Curved Down Arrow 4"/>
          <p:cNvSpPr/>
          <p:nvPr/>
        </p:nvSpPr>
        <p:spPr>
          <a:xfrm>
            <a:off x="2819400" y="1828800"/>
            <a:ext cx="2743200" cy="381000"/>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Slide Number Placeholder 3"/>
          <p:cNvSpPr>
            <a:spLocks noGrp="1"/>
          </p:cNvSpPr>
          <p:nvPr>
            <p:ph type="sldNum" sz="quarter" idx="12"/>
          </p:nvPr>
        </p:nvSpPr>
        <p:spPr>
          <a:xfrm>
            <a:off x="8229600" y="6416675"/>
            <a:ext cx="762000" cy="365125"/>
          </a:xfrm>
        </p:spPr>
        <p:txBody>
          <a:bodyPr/>
          <a:lstStyle/>
          <a:p>
            <a:fld id="{9A7ECC3E-4170-412F-8B33-8063B7BB8A4D}" type="slidenum">
              <a:rPr lang="en-US" b="1" smtClean="0">
                <a:solidFill>
                  <a:schemeClr val="bg1"/>
                </a:solidFill>
              </a:rPr>
              <a:t>39</a:t>
            </a:fld>
            <a:endParaRPr lang="en-US" b="1" dirty="0">
              <a:solidFill>
                <a:schemeClr val="bg1"/>
              </a:solidFill>
            </a:endParaRPr>
          </a:p>
        </p:txBody>
      </p:sp>
      <p:sp>
        <p:nvSpPr>
          <p:cNvPr id="6" name="TextBox 5"/>
          <p:cNvSpPr txBox="1"/>
          <p:nvPr/>
        </p:nvSpPr>
        <p:spPr>
          <a:xfrm>
            <a:off x="6368142" y="5562600"/>
            <a:ext cx="718458" cy="430887"/>
          </a:xfrm>
          <a:prstGeom prst="rect">
            <a:avLst/>
          </a:prstGeom>
          <a:noFill/>
        </p:spPr>
        <p:txBody>
          <a:bodyPr wrap="square" lIns="0" tIns="0" rIns="0" bIns="0" rtlCol="0">
            <a:spAutoFit/>
          </a:bodyPr>
          <a:lstStyle/>
          <a:p>
            <a:pPr algn="ctr"/>
            <a:r>
              <a:rPr lang="en-US" sz="2800" b="1" u="sng" dirty="0">
                <a:solidFill>
                  <a:srgbClr val="FF0000"/>
                </a:solidFill>
                <a:effectLst>
                  <a:outerShdw blurRad="38100" dist="38100" dir="2700000" algn="tl">
                    <a:srgbClr val="000000">
                      <a:alpha val="43137"/>
                    </a:srgbClr>
                  </a:outerShdw>
                </a:effectLst>
              </a:rPr>
              <a:t>No</a:t>
            </a:r>
            <a:r>
              <a:rPr lang="en-US" sz="2800" b="1" dirty="0">
                <a:solidFill>
                  <a:srgbClr val="FF0000"/>
                </a:solidFill>
                <a:effectLst>
                  <a:outerShdw blurRad="38100" dist="38100" dir="2700000" algn="tl">
                    <a:srgbClr val="000000">
                      <a:alpha val="43137"/>
                    </a:srgbClr>
                  </a:outerShdw>
                </a:effectLst>
              </a:rPr>
              <a:t>, </a:t>
            </a:r>
            <a:endParaRPr lang="en-US" sz="28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207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1"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
                                        </p:tgtEl>
                                        <p:attrNameLst>
                                          <p:attrName>ppt_y</p:attrName>
                                        </p:attrNameLst>
                                      </p:cBhvr>
                                      <p:tavLst>
                                        <p:tav tm="0">
                                          <p:val>
                                            <p:strVal val="#ppt_y"/>
                                          </p:val>
                                        </p:tav>
                                        <p:tav tm="100000">
                                          <p:val>
                                            <p:strVal val="#ppt_y"/>
                                          </p:val>
                                        </p:tav>
                                      </p:tavLst>
                                    </p:anim>
                                    <p:anim calcmode="lin" valueType="num">
                                      <p:cBhvr>
                                        <p:cTn id="13"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
                                        </p:tgtEl>
                                      </p:cBhvr>
                                    </p:animEffect>
                                  </p:childTnLst>
                                </p:cTn>
                              </p:par>
                            </p:childTnLst>
                          </p:cTn>
                        </p:par>
                        <p:par>
                          <p:cTn id="16" fill="hold">
                            <p:stCondLst>
                              <p:cond delay="1400"/>
                            </p:stCondLst>
                            <p:childTnLst>
                              <p:par>
                                <p:cTn id="17" presetID="6" presetClass="entr" presetSubtype="16"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circle(in)">
                                      <p:cBhvr>
                                        <p:cTn id="19" dur="20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circle(in)">
                                      <p:cBhvr>
                                        <p:cTn id="24" dur="2000"/>
                                        <p:tgtEl>
                                          <p:spTgt spid="3">
                                            <p:txEl>
                                              <p:pRg st="1" end="1"/>
                                            </p:txEl>
                                          </p:spTgt>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circle(in)">
                                      <p:cBhvr>
                                        <p:cTn id="35" dur="20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circle(in)">
                                      <p:cBhvr>
                                        <p:cTn id="40" dur="20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5"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2000"/>
                                        <p:tgtEl>
                                          <p:spTgt spid="6"/>
                                        </p:tgtEl>
                                      </p:cBhvr>
                                    </p:animEffect>
                                    <p:anim calcmode="lin" valueType="num">
                                      <p:cBhvr>
                                        <p:cTn id="46" dur="2000" fill="hold"/>
                                        <p:tgtEl>
                                          <p:spTgt spid="6"/>
                                        </p:tgtEl>
                                        <p:attrNameLst>
                                          <p:attrName>style.rotation</p:attrName>
                                        </p:attrNameLst>
                                      </p:cBhvr>
                                      <p:tavLst>
                                        <p:tav tm="0">
                                          <p:val>
                                            <p:fltVal val="720"/>
                                          </p:val>
                                        </p:tav>
                                        <p:tav tm="100000">
                                          <p:val>
                                            <p:fltVal val="0"/>
                                          </p:val>
                                        </p:tav>
                                      </p:tavLst>
                                    </p:anim>
                                    <p:anim calcmode="lin" valueType="num">
                                      <p:cBhvr>
                                        <p:cTn id="47" dur="2000" fill="hold"/>
                                        <p:tgtEl>
                                          <p:spTgt spid="6"/>
                                        </p:tgtEl>
                                        <p:attrNameLst>
                                          <p:attrName>ppt_h</p:attrName>
                                        </p:attrNameLst>
                                      </p:cBhvr>
                                      <p:tavLst>
                                        <p:tav tm="0">
                                          <p:val>
                                            <p:fltVal val="0"/>
                                          </p:val>
                                        </p:tav>
                                        <p:tav tm="100000">
                                          <p:val>
                                            <p:strVal val="#ppt_h"/>
                                          </p:val>
                                        </p:tav>
                                      </p:tavLst>
                                    </p:anim>
                                    <p:anim calcmode="lin" valueType="num">
                                      <p:cBhvr>
                                        <p:cTn id="48" dur="200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 grpId="0" animBg="1"/>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228600"/>
            <a:ext cx="4572000" cy="914400"/>
          </a:xfrm>
          <a:solidFill>
            <a:srgbClr val="FF3399"/>
          </a:solidFill>
          <a:ln w="57150">
            <a:solidFill>
              <a:srgbClr val="FFCCFF"/>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CCFF"/>
                </a:solidFill>
              </a:rPr>
              <a:t>Mosaic Law</a:t>
            </a:r>
          </a:p>
        </p:txBody>
      </p:sp>
      <p:sp>
        <p:nvSpPr>
          <p:cNvPr id="3" name="Subtitle 2"/>
          <p:cNvSpPr>
            <a:spLocks noGrp="1"/>
          </p:cNvSpPr>
          <p:nvPr>
            <p:ph type="subTitle" idx="1"/>
          </p:nvPr>
        </p:nvSpPr>
        <p:spPr>
          <a:xfrm>
            <a:off x="304800" y="1371600"/>
            <a:ext cx="8534400" cy="5181600"/>
          </a:xfrm>
          <a:solidFill>
            <a:srgbClr val="FFCCFF"/>
          </a:solidFill>
          <a:ln w="57150">
            <a:solidFill>
              <a:srgbClr val="FF3399"/>
            </a:solidFill>
          </a:ln>
          <a:scene3d>
            <a:camera prst="orthographicFront"/>
            <a:lightRig rig="threePt" dir="t"/>
          </a:scene3d>
          <a:sp3d>
            <a:bevelT w="114300" prst="artDeco"/>
          </a:sp3d>
        </p:spPr>
        <p:txBody>
          <a:bodyPr lIns="182880" tIns="91440">
            <a:normAutofit lnSpcReduction="10000"/>
          </a:bodyPr>
          <a:lstStyle/>
          <a:p>
            <a:pPr marL="914400" indent="-914400" algn="l">
              <a:spcBef>
                <a:spcPts val="0"/>
              </a:spcBef>
              <a:spcAft>
                <a:spcPts val="1800"/>
              </a:spcAft>
            </a:pPr>
            <a:endParaRPr lang="en-US" dirty="0">
              <a:solidFill>
                <a:schemeClr val="bg1"/>
              </a:solidFill>
            </a:endParaRPr>
          </a:p>
          <a:p>
            <a:pPr marL="914400" indent="-914400" algn="l">
              <a:spcBef>
                <a:spcPts val="0"/>
              </a:spcBef>
              <a:spcAft>
                <a:spcPts val="3600"/>
              </a:spcAft>
            </a:pPr>
            <a:r>
              <a:rPr lang="en-US" dirty="0">
                <a:solidFill>
                  <a:schemeClr val="bg1"/>
                </a:solidFill>
              </a:rPr>
              <a:t>Ex 24:3  And </a:t>
            </a:r>
            <a:r>
              <a:rPr lang="en-US" b="1" dirty="0" err="1">
                <a:solidFill>
                  <a:schemeClr val="bg1"/>
                </a:solidFill>
              </a:rPr>
              <a:t>Mosheh</a:t>
            </a:r>
            <a:r>
              <a:rPr lang="en-US" dirty="0">
                <a:solidFill>
                  <a:schemeClr val="bg1"/>
                </a:solidFill>
              </a:rPr>
              <a:t> came and </a:t>
            </a:r>
            <a:r>
              <a:rPr lang="en-US" b="1" dirty="0">
                <a:solidFill>
                  <a:srgbClr val="C00000"/>
                </a:solidFill>
              </a:rPr>
              <a:t>related to the people</a:t>
            </a:r>
            <a:r>
              <a:rPr lang="en-US" dirty="0">
                <a:solidFill>
                  <a:schemeClr val="bg1"/>
                </a:solidFill>
              </a:rPr>
              <a:t> all the </a:t>
            </a:r>
            <a:r>
              <a:rPr lang="en-US" b="1" u="sng" dirty="0">
                <a:solidFill>
                  <a:srgbClr val="0070C0"/>
                </a:solidFill>
              </a:rPr>
              <a:t>Words of</a:t>
            </a:r>
            <a:r>
              <a:rPr lang="en-US" b="1" dirty="0">
                <a:solidFill>
                  <a:srgbClr val="0070C0"/>
                </a:solidFill>
              </a:rPr>
              <a:t> </a:t>
            </a:r>
            <a:r>
              <a:rPr lang="he-IL" b="1" u="sng" dirty="0">
                <a:solidFill>
                  <a:srgbClr val="0000CC"/>
                </a:solidFill>
              </a:rPr>
              <a:t>יהוה</a:t>
            </a:r>
            <a:r>
              <a:rPr lang="en-US" dirty="0">
                <a:solidFill>
                  <a:srgbClr val="0000CC"/>
                </a:solidFill>
              </a:rPr>
              <a:t> </a:t>
            </a:r>
            <a:r>
              <a:rPr lang="en-US" dirty="0">
                <a:solidFill>
                  <a:schemeClr val="bg1"/>
                </a:solidFill>
              </a:rPr>
              <a:t>and all the right-rulings. And all the people answered with one voice and said, “All the Words which </a:t>
            </a:r>
            <a:r>
              <a:rPr lang="he-IL" b="1" u="sng" dirty="0">
                <a:solidFill>
                  <a:srgbClr val="0000CC"/>
                </a:solidFill>
              </a:rPr>
              <a:t>יהוה</a:t>
            </a:r>
            <a:r>
              <a:rPr lang="en-US" dirty="0">
                <a:solidFill>
                  <a:schemeClr val="bg1"/>
                </a:solidFill>
              </a:rPr>
              <a:t> </a:t>
            </a:r>
            <a:r>
              <a:rPr lang="en-US" u="sng" dirty="0">
                <a:solidFill>
                  <a:schemeClr val="bg1"/>
                </a:solidFill>
              </a:rPr>
              <a:t>has spoken</a:t>
            </a:r>
            <a:r>
              <a:rPr lang="en-US" dirty="0">
                <a:solidFill>
                  <a:schemeClr val="bg1"/>
                </a:solidFill>
              </a:rPr>
              <a:t> we shall do.” </a:t>
            </a:r>
          </a:p>
          <a:p>
            <a:pPr marL="914400" indent="-914400" algn="l">
              <a:spcBef>
                <a:spcPts val="0"/>
              </a:spcBef>
              <a:spcAft>
                <a:spcPts val="1800"/>
              </a:spcAft>
            </a:pPr>
            <a:r>
              <a:rPr lang="en-US" dirty="0">
                <a:solidFill>
                  <a:schemeClr val="bg1"/>
                </a:solidFill>
              </a:rPr>
              <a:t>Ex 24:4  And </a:t>
            </a:r>
            <a:r>
              <a:rPr lang="en-US" b="1" dirty="0" err="1">
                <a:solidFill>
                  <a:srgbClr val="9900CC"/>
                </a:solidFill>
              </a:rPr>
              <a:t>Mosheh</a:t>
            </a:r>
            <a:r>
              <a:rPr lang="en-US" dirty="0">
                <a:solidFill>
                  <a:srgbClr val="9900CC"/>
                </a:solidFill>
              </a:rPr>
              <a:t> </a:t>
            </a:r>
            <a:r>
              <a:rPr lang="en-US" b="1" dirty="0">
                <a:solidFill>
                  <a:srgbClr val="FF3399"/>
                </a:solidFill>
              </a:rPr>
              <a:t>wrote down </a:t>
            </a:r>
            <a:r>
              <a:rPr lang="en-US" dirty="0">
                <a:solidFill>
                  <a:schemeClr val="bg1"/>
                </a:solidFill>
              </a:rPr>
              <a:t>all the </a:t>
            </a:r>
            <a:r>
              <a:rPr lang="en-US" b="1" u="sng" dirty="0">
                <a:solidFill>
                  <a:srgbClr val="0000CC"/>
                </a:solidFill>
              </a:rPr>
              <a:t>Words of </a:t>
            </a:r>
            <a:r>
              <a:rPr lang="he-IL" b="1" u="sng" dirty="0">
                <a:solidFill>
                  <a:srgbClr val="0000CC"/>
                </a:solidFill>
              </a:rPr>
              <a:t>יהוה</a:t>
            </a:r>
            <a:r>
              <a:rPr lang="en-US" b="1" dirty="0">
                <a:solidFill>
                  <a:srgbClr val="0000CC"/>
                </a:solidFill>
              </a:rPr>
              <a:t>,</a:t>
            </a:r>
            <a:r>
              <a:rPr lang="en-US" dirty="0">
                <a:solidFill>
                  <a:schemeClr val="bg1"/>
                </a:solidFill>
              </a:rPr>
              <a:t> and rose up early in the morning, and built an altar at the foot of the mountain, and twelve standing columns for the twelve tribes of </a:t>
            </a:r>
            <a:r>
              <a:rPr lang="en-US" dirty="0" err="1">
                <a:solidFill>
                  <a:schemeClr val="bg1"/>
                </a:solidFill>
              </a:rPr>
              <a:t>Yisra’ĕl</a:t>
            </a:r>
            <a:r>
              <a:rPr lang="en-US" dirty="0">
                <a:solidFill>
                  <a:schemeClr val="bg1"/>
                </a:solidFill>
              </a:rPr>
              <a:t>. </a:t>
            </a:r>
          </a:p>
        </p:txBody>
      </p:sp>
      <p:sp>
        <p:nvSpPr>
          <p:cNvPr id="5" name="Curved Down Arrow 4"/>
          <p:cNvSpPr/>
          <p:nvPr/>
        </p:nvSpPr>
        <p:spPr>
          <a:xfrm>
            <a:off x="3200400" y="1441269"/>
            <a:ext cx="3276600" cy="616131"/>
          </a:xfrm>
          <a:prstGeom prst="curvedDownArrow">
            <a:avLst/>
          </a:prstGeom>
          <a:solidFill>
            <a:schemeClr val="accent3">
              <a:lumMod val="20000"/>
              <a:lumOff val="80000"/>
            </a:schemeClr>
          </a:solidFill>
          <a:ln w="571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Curved Down Arrow 5"/>
          <p:cNvSpPr/>
          <p:nvPr/>
        </p:nvSpPr>
        <p:spPr>
          <a:xfrm>
            <a:off x="2971800" y="3962400"/>
            <a:ext cx="2013857" cy="539931"/>
          </a:xfrm>
          <a:prstGeom prst="curvedDownArrow">
            <a:avLst/>
          </a:prstGeom>
          <a:solidFill>
            <a:srgbClr val="FFCCFF"/>
          </a:solidFill>
          <a:ln w="5715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urved Down Arrow 6"/>
          <p:cNvSpPr/>
          <p:nvPr/>
        </p:nvSpPr>
        <p:spPr>
          <a:xfrm>
            <a:off x="5181600" y="3879669"/>
            <a:ext cx="2514600" cy="616131"/>
          </a:xfrm>
          <a:prstGeom prst="curvedDownArrow">
            <a:avLst/>
          </a:prstGeom>
          <a:solidFill>
            <a:schemeClr val="bg2">
              <a:lumMod val="20000"/>
              <a:lumOff val="80000"/>
            </a:schemeClr>
          </a:solidFill>
          <a:ln w="5715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Slide Number Placeholder 3"/>
          <p:cNvSpPr>
            <a:spLocks noGrp="1"/>
          </p:cNvSpPr>
          <p:nvPr>
            <p:ph type="sldNum" sz="quarter" idx="12"/>
          </p:nvPr>
        </p:nvSpPr>
        <p:spPr>
          <a:xfrm>
            <a:off x="8305800" y="6400800"/>
            <a:ext cx="762000" cy="365125"/>
          </a:xfrm>
        </p:spPr>
        <p:txBody>
          <a:bodyPr/>
          <a:lstStyle/>
          <a:p>
            <a:fld id="{9A7ECC3E-4170-412F-8B33-8063B7BB8A4D}" type="slidenum">
              <a:rPr lang="en-US" b="1" smtClean="0">
                <a:solidFill>
                  <a:schemeClr val="bg1"/>
                </a:solidFill>
              </a:rPr>
              <a:t>40</a:t>
            </a:fld>
            <a:endParaRPr lang="en-US" b="1" dirty="0">
              <a:solidFill>
                <a:schemeClr val="bg1"/>
              </a:solidFill>
            </a:endParaRPr>
          </a:p>
        </p:txBody>
      </p:sp>
    </p:spTree>
    <p:extLst>
      <p:ext uri="{BB962C8B-B14F-4D97-AF65-F5344CB8AC3E}">
        <p14:creationId xmlns:p14="http://schemas.microsoft.com/office/powerpoint/2010/main" val="73099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500"/>
                                        <p:tgtEl>
                                          <p:spTgt spid="3">
                                            <p:txEl>
                                              <p:pRg st="1" end="1"/>
                                            </p:txEl>
                                          </p:spTgt>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par>
                          <p:cTn id="23" fill="hold">
                            <p:stCondLst>
                              <p:cond delay="500"/>
                            </p:stCondLst>
                            <p:childTnLst>
                              <p:par>
                                <p:cTn id="24" presetID="53" presetClass="entr" presetSubtype="16" fill="hold" grpId="0" nodeType="afterEffect">
                                  <p:stCondLst>
                                    <p:cond delay="100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7543800" cy="914400"/>
          </a:xfrm>
          <a:solidFill>
            <a:srgbClr val="FF3399"/>
          </a:solidFill>
          <a:ln w="57150">
            <a:solidFill>
              <a:srgbClr val="FFCCFF"/>
            </a:solidFill>
          </a:ln>
          <a:scene3d>
            <a:camera prst="orthographicFront"/>
            <a:lightRig rig="soft" dir="t">
              <a:rot lat="0" lon="0" rev="17220000"/>
            </a:lightRig>
          </a:scene3d>
          <a:sp3d>
            <a:bevelT prst="angle"/>
          </a:sp3d>
        </p:spPr>
        <p:txBody>
          <a:bodyPr anchor="ctr">
            <a:normAutofit fontScale="90000"/>
            <a:scene3d>
              <a:camera prst="orthographicFront"/>
              <a:lightRig rig="soft" dir="t">
                <a:rot lat="0" lon="0" rev="17220000"/>
              </a:lightRig>
            </a:scene3d>
            <a:sp3d prstMaterial="softEdge">
              <a:bevelT w="38100" h="38100"/>
            </a:sp3d>
          </a:bodyPr>
          <a:lstStyle/>
          <a:p>
            <a:r>
              <a:rPr lang="en-US" dirty="0">
                <a:solidFill>
                  <a:srgbClr val="FFCCFF"/>
                </a:solidFill>
              </a:rPr>
              <a:t>Mosaic Law or Torah</a:t>
            </a:r>
          </a:p>
        </p:txBody>
      </p:sp>
      <p:sp>
        <p:nvSpPr>
          <p:cNvPr id="3" name="Subtitle 2"/>
          <p:cNvSpPr>
            <a:spLocks noGrp="1"/>
          </p:cNvSpPr>
          <p:nvPr>
            <p:ph type="subTitle" idx="1"/>
          </p:nvPr>
        </p:nvSpPr>
        <p:spPr>
          <a:xfrm>
            <a:off x="304800" y="1295400"/>
            <a:ext cx="8458200" cy="5486400"/>
          </a:xfrm>
          <a:solidFill>
            <a:srgbClr val="FFCCFF"/>
          </a:solidFill>
          <a:ln w="57150">
            <a:solidFill>
              <a:srgbClr val="FF3399"/>
            </a:solidFill>
          </a:ln>
          <a:scene3d>
            <a:camera prst="orthographicFront"/>
            <a:lightRig rig="threePt" dir="t"/>
          </a:scene3d>
          <a:sp3d>
            <a:bevelT w="114300" prst="artDeco"/>
          </a:sp3d>
        </p:spPr>
        <p:txBody>
          <a:bodyPr lIns="182880" tIns="91440">
            <a:normAutofit lnSpcReduction="10000"/>
          </a:bodyPr>
          <a:lstStyle/>
          <a:p>
            <a:pPr algn="l">
              <a:spcBef>
                <a:spcPts val="0"/>
              </a:spcBef>
              <a:spcAft>
                <a:spcPts val="600"/>
              </a:spcAft>
            </a:pPr>
            <a:r>
              <a:rPr lang="en-US" b="1" dirty="0">
                <a:solidFill>
                  <a:srgbClr val="7030A0"/>
                </a:solidFill>
              </a:rPr>
              <a:t>Torah</a:t>
            </a:r>
            <a:r>
              <a:rPr lang="en-US" b="1" dirty="0">
                <a:solidFill>
                  <a:schemeClr val="bg1"/>
                </a:solidFill>
              </a:rPr>
              <a:t>  </a:t>
            </a:r>
            <a:r>
              <a:rPr lang="en-US" b="1" dirty="0">
                <a:solidFill>
                  <a:srgbClr val="009900"/>
                </a:solidFill>
              </a:rPr>
              <a:t>G3551</a:t>
            </a:r>
            <a:r>
              <a:rPr lang="en-US" dirty="0">
                <a:solidFill>
                  <a:schemeClr val="bg1"/>
                </a:solidFill>
              </a:rPr>
              <a:t>	</a:t>
            </a:r>
            <a:r>
              <a:rPr lang="vi-VN" dirty="0">
                <a:solidFill>
                  <a:schemeClr val="bg1"/>
                </a:solidFill>
              </a:rPr>
              <a:t>νόμος</a:t>
            </a:r>
            <a:r>
              <a:rPr lang="en-US" dirty="0">
                <a:solidFill>
                  <a:schemeClr val="bg1"/>
                </a:solidFill>
              </a:rPr>
              <a:t>		</a:t>
            </a:r>
            <a:r>
              <a:rPr lang="en-US" dirty="0" err="1">
                <a:solidFill>
                  <a:schemeClr val="bg1"/>
                </a:solidFill>
              </a:rPr>
              <a:t>nomos</a:t>
            </a:r>
            <a:r>
              <a:rPr lang="en-US" dirty="0">
                <a:solidFill>
                  <a:schemeClr val="bg1"/>
                </a:solidFill>
              </a:rPr>
              <a:t>	</a:t>
            </a:r>
            <a:r>
              <a:rPr lang="en-US" i="1" dirty="0">
                <a:solidFill>
                  <a:schemeClr val="bg1"/>
                </a:solidFill>
              </a:rPr>
              <a:t>nom'-</a:t>
            </a:r>
            <a:r>
              <a:rPr lang="en-US" i="1" dirty="0" err="1">
                <a:solidFill>
                  <a:schemeClr val="bg1"/>
                </a:solidFill>
              </a:rPr>
              <a:t>os</a:t>
            </a:r>
            <a:endParaRPr lang="en-US" dirty="0">
              <a:solidFill>
                <a:schemeClr val="bg1"/>
              </a:solidFill>
            </a:endParaRPr>
          </a:p>
          <a:p>
            <a:pPr algn="l">
              <a:spcBef>
                <a:spcPts val="0"/>
              </a:spcBef>
              <a:spcAft>
                <a:spcPts val="1800"/>
              </a:spcAft>
            </a:pPr>
            <a:r>
              <a:rPr lang="en-US" dirty="0">
                <a:solidFill>
                  <a:schemeClr val="bg1"/>
                </a:solidFill>
              </a:rPr>
              <a:t>From a primary word </a:t>
            </a:r>
            <a:r>
              <a:rPr lang="en-US" dirty="0" err="1">
                <a:solidFill>
                  <a:schemeClr val="bg1"/>
                </a:solidFill>
              </a:rPr>
              <a:t>νέμω</a:t>
            </a:r>
            <a:r>
              <a:rPr lang="en-US" dirty="0">
                <a:solidFill>
                  <a:schemeClr val="bg1"/>
                </a:solidFill>
              </a:rPr>
              <a:t> </a:t>
            </a:r>
            <a:r>
              <a:rPr lang="en-US" dirty="0" err="1">
                <a:solidFill>
                  <a:schemeClr val="bg1"/>
                </a:solidFill>
              </a:rPr>
              <a:t>nemo</a:t>
            </a:r>
            <a:r>
              <a:rPr lang="en-US" dirty="0">
                <a:solidFill>
                  <a:schemeClr val="bg1"/>
                </a:solidFill>
              </a:rPr>
              <a:t>̄ (to </a:t>
            </a:r>
            <a:r>
              <a:rPr lang="en-US" i="1" dirty="0">
                <a:solidFill>
                  <a:schemeClr val="bg1"/>
                </a:solidFill>
              </a:rPr>
              <a:t>parcel</a:t>
            </a:r>
            <a:r>
              <a:rPr lang="en-US" dirty="0">
                <a:solidFill>
                  <a:schemeClr val="bg1"/>
                </a:solidFill>
              </a:rPr>
              <a:t> out, especially </a:t>
            </a:r>
            <a:r>
              <a:rPr lang="en-US" i="1" dirty="0">
                <a:solidFill>
                  <a:schemeClr val="bg1"/>
                </a:solidFill>
              </a:rPr>
              <a:t>food</a:t>
            </a:r>
            <a:r>
              <a:rPr lang="en-US" dirty="0">
                <a:solidFill>
                  <a:schemeClr val="bg1"/>
                </a:solidFill>
              </a:rPr>
              <a:t> or </a:t>
            </a:r>
            <a:r>
              <a:rPr lang="en-US" i="1" dirty="0">
                <a:solidFill>
                  <a:schemeClr val="bg1"/>
                </a:solidFill>
              </a:rPr>
              <a:t>grazing</a:t>
            </a:r>
            <a:r>
              <a:rPr lang="en-US" dirty="0">
                <a:solidFill>
                  <a:schemeClr val="bg1"/>
                </a:solidFill>
              </a:rPr>
              <a:t> to animals); </a:t>
            </a:r>
            <a:r>
              <a:rPr lang="en-US" b="1" i="1" dirty="0">
                <a:solidFill>
                  <a:srgbClr val="FF0000"/>
                </a:solidFill>
              </a:rPr>
              <a:t>law</a:t>
            </a:r>
            <a:r>
              <a:rPr lang="en-US" dirty="0">
                <a:solidFill>
                  <a:srgbClr val="FF0000"/>
                </a:solidFill>
              </a:rPr>
              <a:t> </a:t>
            </a:r>
            <a:r>
              <a:rPr lang="en-US" dirty="0">
                <a:solidFill>
                  <a:schemeClr val="bg1"/>
                </a:solidFill>
              </a:rPr>
              <a:t>(through the idea of prescriptive </a:t>
            </a:r>
            <a:r>
              <a:rPr lang="en-US" i="1" dirty="0">
                <a:solidFill>
                  <a:schemeClr val="bg1"/>
                </a:solidFill>
              </a:rPr>
              <a:t>usage</a:t>
            </a:r>
            <a:r>
              <a:rPr lang="en-US" b="1" dirty="0">
                <a:solidFill>
                  <a:srgbClr val="FF0000"/>
                </a:solidFill>
              </a:rPr>
              <a:t>), generally (</a:t>
            </a:r>
            <a:r>
              <a:rPr lang="en-US" b="1" i="1" dirty="0">
                <a:solidFill>
                  <a:srgbClr val="FF0000"/>
                </a:solidFill>
              </a:rPr>
              <a:t>regulation</a:t>
            </a:r>
            <a:r>
              <a:rPr lang="en-US" b="1" dirty="0">
                <a:solidFill>
                  <a:srgbClr val="FF0000"/>
                </a:solidFill>
              </a:rPr>
              <a:t>), specifically (of Moses </a:t>
            </a:r>
            <a:r>
              <a:rPr lang="en-US" dirty="0">
                <a:solidFill>
                  <a:schemeClr val="bg1"/>
                </a:solidFill>
              </a:rPr>
              <a:t>[including the volume]; also of the Gospel), or figuratively (a </a:t>
            </a:r>
            <a:r>
              <a:rPr lang="en-US" b="1" i="1" dirty="0">
                <a:solidFill>
                  <a:srgbClr val="FF0000"/>
                </a:solidFill>
              </a:rPr>
              <a:t>principle</a:t>
            </a:r>
            <a:r>
              <a:rPr lang="en-US" dirty="0">
                <a:solidFill>
                  <a:schemeClr val="bg1"/>
                </a:solidFill>
              </a:rPr>
              <a:t>): - </a:t>
            </a:r>
            <a:r>
              <a:rPr lang="en-US" b="1" dirty="0">
                <a:solidFill>
                  <a:srgbClr val="FF0000"/>
                </a:solidFill>
              </a:rPr>
              <a:t>law.</a:t>
            </a:r>
          </a:p>
          <a:p>
            <a:pPr algn="l">
              <a:spcBef>
                <a:spcPts val="0"/>
              </a:spcBef>
              <a:spcAft>
                <a:spcPts val="1800"/>
              </a:spcAft>
            </a:pPr>
            <a:r>
              <a:rPr lang="en-US" dirty="0">
                <a:solidFill>
                  <a:schemeClr val="bg1"/>
                </a:solidFill>
              </a:rPr>
              <a:t>When the Messianic  Scriptures use the Greek word Law = &lt;</a:t>
            </a:r>
            <a:r>
              <a:rPr lang="en-US" dirty="0" err="1">
                <a:solidFill>
                  <a:schemeClr val="bg1"/>
                </a:solidFill>
              </a:rPr>
              <a:t>nomos</a:t>
            </a:r>
            <a:r>
              <a:rPr lang="en-US" dirty="0">
                <a:solidFill>
                  <a:schemeClr val="bg1"/>
                </a:solidFill>
              </a:rPr>
              <a:t>&gt; it is speaking of the complete Torah, not just the Ten Commandments, as some think.  </a:t>
            </a:r>
            <a:r>
              <a:rPr lang="en-US" b="1" dirty="0">
                <a:solidFill>
                  <a:srgbClr val="0000CC"/>
                </a:solidFill>
              </a:rPr>
              <a:t>Yahusha’s</a:t>
            </a:r>
            <a:r>
              <a:rPr lang="en-US" dirty="0">
                <a:solidFill>
                  <a:srgbClr val="0000CC"/>
                </a:solidFill>
              </a:rPr>
              <a:t> </a:t>
            </a:r>
            <a:r>
              <a:rPr lang="en-US" dirty="0">
                <a:solidFill>
                  <a:schemeClr val="bg1"/>
                </a:solidFill>
              </a:rPr>
              <a:t>death </a:t>
            </a:r>
            <a:r>
              <a:rPr lang="en-US" b="1" dirty="0">
                <a:solidFill>
                  <a:srgbClr val="FF0000"/>
                </a:solidFill>
              </a:rPr>
              <a:t>“fulfilled many of the regulation and prophecies of the </a:t>
            </a:r>
            <a:r>
              <a:rPr lang="en-US" b="1" dirty="0">
                <a:solidFill>
                  <a:srgbClr val="7030A0"/>
                </a:solidFill>
              </a:rPr>
              <a:t>Torah”</a:t>
            </a:r>
            <a:r>
              <a:rPr lang="en-US" b="1" dirty="0">
                <a:solidFill>
                  <a:srgbClr val="FF0000"/>
                </a:solidFill>
              </a:rPr>
              <a:t> </a:t>
            </a:r>
            <a:r>
              <a:rPr lang="en-US" dirty="0">
                <a:solidFill>
                  <a:schemeClr val="bg1"/>
                </a:solidFill>
              </a:rPr>
              <a:t>– it did not abolish them.</a:t>
            </a:r>
          </a:p>
        </p:txBody>
      </p:sp>
      <p:sp>
        <p:nvSpPr>
          <p:cNvPr id="4" name="Slide Number Placeholder 3"/>
          <p:cNvSpPr>
            <a:spLocks noGrp="1"/>
          </p:cNvSpPr>
          <p:nvPr>
            <p:ph type="sldNum" sz="quarter" idx="12"/>
          </p:nvPr>
        </p:nvSpPr>
        <p:spPr>
          <a:xfrm>
            <a:off x="7848600" y="6324600"/>
            <a:ext cx="762000" cy="365125"/>
          </a:xfrm>
        </p:spPr>
        <p:txBody>
          <a:bodyPr/>
          <a:lstStyle/>
          <a:p>
            <a:fld id="{9A7ECC3E-4170-412F-8B33-8063B7BB8A4D}" type="slidenum">
              <a:rPr lang="en-US" b="1" smtClean="0">
                <a:solidFill>
                  <a:schemeClr val="bg1"/>
                </a:solidFill>
              </a:rPr>
              <a:t>41</a:t>
            </a:fld>
            <a:endParaRPr lang="en-US" b="1" dirty="0">
              <a:solidFill>
                <a:schemeClr val="bg1"/>
              </a:solidFill>
            </a:endParaRPr>
          </a:p>
        </p:txBody>
      </p:sp>
      <p:sp>
        <p:nvSpPr>
          <p:cNvPr id="5" name="TextBox 4"/>
          <p:cNvSpPr txBox="1"/>
          <p:nvPr/>
        </p:nvSpPr>
        <p:spPr>
          <a:xfrm>
            <a:off x="2971801" y="942591"/>
            <a:ext cx="2819399" cy="307777"/>
          </a:xfrm>
          <a:prstGeom prst="rect">
            <a:avLst/>
          </a:prstGeom>
          <a:solidFill>
            <a:schemeClr val="tx1">
              <a:lumMod val="85000"/>
            </a:schemeClr>
          </a:solidFill>
        </p:spPr>
        <p:txBody>
          <a:bodyPr wrap="square" tIns="0" bIns="0" rtlCol="0">
            <a:spAutoFit/>
          </a:bodyPr>
          <a:lstStyle/>
          <a:p>
            <a:pPr algn="ctr"/>
            <a:r>
              <a:rPr lang="en-US" sz="2000" b="1" dirty="0">
                <a:solidFill>
                  <a:srgbClr val="0000CC"/>
                </a:solidFill>
              </a:rPr>
              <a:t>Strong’s  Concordance</a:t>
            </a:r>
          </a:p>
        </p:txBody>
      </p:sp>
    </p:spTree>
    <p:extLst>
      <p:ext uri="{BB962C8B-B14F-4D97-AF65-F5344CB8AC3E}">
        <p14:creationId xmlns:p14="http://schemas.microsoft.com/office/powerpoint/2010/main" val="142766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barn(inVertical)">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228600"/>
            <a:ext cx="4495800" cy="838200"/>
          </a:xfrm>
          <a:solidFill>
            <a:srgbClr val="FF3399"/>
          </a:solidFill>
          <a:ln w="57150">
            <a:solidFill>
              <a:srgbClr val="FFCCFF"/>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CCFF"/>
                </a:solidFill>
              </a:rPr>
              <a:t>Mosaic Law</a:t>
            </a:r>
          </a:p>
        </p:txBody>
      </p:sp>
      <p:sp>
        <p:nvSpPr>
          <p:cNvPr id="3" name="Subtitle 2"/>
          <p:cNvSpPr>
            <a:spLocks noGrp="1"/>
          </p:cNvSpPr>
          <p:nvPr>
            <p:ph type="subTitle" idx="1"/>
          </p:nvPr>
        </p:nvSpPr>
        <p:spPr>
          <a:xfrm>
            <a:off x="381000" y="1219200"/>
            <a:ext cx="8382000" cy="5257800"/>
          </a:xfrm>
          <a:solidFill>
            <a:srgbClr val="FFCCFF"/>
          </a:solidFill>
          <a:ln w="57150">
            <a:solidFill>
              <a:srgbClr val="FF3399"/>
            </a:solidFill>
          </a:ln>
          <a:scene3d>
            <a:camera prst="orthographicFront"/>
            <a:lightRig rig="threePt" dir="t"/>
          </a:scene3d>
          <a:sp3d>
            <a:bevelT w="139700" h="139700" prst="divot"/>
          </a:sp3d>
        </p:spPr>
        <p:txBody>
          <a:bodyPr lIns="182880" tIns="91440"/>
          <a:lstStyle/>
          <a:p>
            <a:pPr algn="l">
              <a:spcBef>
                <a:spcPts val="0"/>
              </a:spcBef>
              <a:spcAft>
                <a:spcPts val="1800"/>
              </a:spcAft>
            </a:pPr>
            <a:r>
              <a:rPr lang="en-US" dirty="0">
                <a:solidFill>
                  <a:schemeClr val="bg1"/>
                </a:solidFill>
              </a:rPr>
              <a:t>Many people feel that when </a:t>
            </a:r>
            <a:r>
              <a:rPr lang="en-US" b="1" dirty="0">
                <a:solidFill>
                  <a:srgbClr val="0000CC"/>
                </a:solidFill>
              </a:rPr>
              <a:t>Yahusha</a:t>
            </a:r>
            <a:r>
              <a:rPr lang="en-US" dirty="0">
                <a:solidFill>
                  <a:srgbClr val="0000CC"/>
                </a:solidFill>
              </a:rPr>
              <a:t> </a:t>
            </a:r>
            <a:r>
              <a:rPr lang="en-US" dirty="0">
                <a:solidFill>
                  <a:schemeClr val="bg1"/>
                </a:solidFill>
              </a:rPr>
              <a:t>died on the stake He abolished the </a:t>
            </a:r>
            <a:r>
              <a:rPr lang="en-US" b="1" dirty="0">
                <a:solidFill>
                  <a:srgbClr val="7030A0"/>
                </a:solidFill>
              </a:rPr>
              <a:t>Mosaic Law.  </a:t>
            </a:r>
            <a:r>
              <a:rPr lang="en-US" b="1" dirty="0">
                <a:solidFill>
                  <a:srgbClr val="FF0000"/>
                </a:solidFill>
              </a:rPr>
              <a:t>Did He</a:t>
            </a:r>
            <a:r>
              <a:rPr lang="en-US" b="1" dirty="0">
                <a:solidFill>
                  <a:srgbClr val="0000CC"/>
                </a:solidFill>
              </a:rPr>
              <a:t>?</a:t>
            </a:r>
            <a:r>
              <a:rPr lang="en-US" b="1" dirty="0">
                <a:solidFill>
                  <a:srgbClr val="FF0000"/>
                </a:solidFill>
              </a:rPr>
              <a:t>?</a:t>
            </a:r>
            <a:r>
              <a:rPr lang="en-US" b="1" dirty="0">
                <a:solidFill>
                  <a:srgbClr val="00B050"/>
                </a:solidFill>
              </a:rPr>
              <a:t>?</a:t>
            </a:r>
            <a:r>
              <a:rPr lang="en-US" b="1" dirty="0">
                <a:solidFill>
                  <a:srgbClr val="CC00CC"/>
                </a:solidFill>
              </a:rPr>
              <a:t>?</a:t>
            </a:r>
          </a:p>
          <a:p>
            <a:pPr marL="914400" indent="-914400" algn="l">
              <a:spcBef>
                <a:spcPts val="0"/>
              </a:spcBef>
              <a:spcAft>
                <a:spcPts val="1200"/>
              </a:spcAft>
            </a:pPr>
            <a:r>
              <a:rPr lang="en-US" dirty="0">
                <a:solidFill>
                  <a:srgbClr val="FF6600"/>
                </a:solidFill>
              </a:rPr>
              <a:t>Matt 5:17  </a:t>
            </a:r>
            <a:r>
              <a:rPr lang="en-US" dirty="0">
                <a:solidFill>
                  <a:schemeClr val="bg1"/>
                </a:solidFill>
              </a:rPr>
              <a:t>“Do not think that I came to destroy the </a:t>
            </a:r>
            <a:r>
              <a:rPr lang="en-US" b="1" dirty="0">
                <a:solidFill>
                  <a:srgbClr val="7030A0"/>
                </a:solidFill>
              </a:rPr>
              <a:t>Torah</a:t>
            </a:r>
            <a:r>
              <a:rPr lang="en-US" sz="2000" b="1" baseline="30000" dirty="0">
                <a:solidFill>
                  <a:schemeClr val="accent5">
                    <a:lumMod val="75000"/>
                  </a:schemeClr>
                </a:solidFill>
              </a:rPr>
              <a:t>G3551</a:t>
            </a:r>
            <a:r>
              <a:rPr lang="en-US" dirty="0">
                <a:solidFill>
                  <a:schemeClr val="bg1"/>
                </a:solidFill>
              </a:rPr>
              <a:t> or the Prophets.</a:t>
            </a:r>
            <a:r>
              <a:rPr lang="en-US" b="1" baseline="30000" dirty="0">
                <a:solidFill>
                  <a:srgbClr val="009900"/>
                </a:solidFill>
              </a:rPr>
              <a:t>1</a:t>
            </a:r>
            <a:r>
              <a:rPr lang="en-US" dirty="0">
                <a:solidFill>
                  <a:schemeClr val="bg1"/>
                </a:solidFill>
              </a:rPr>
              <a:t> I did not come to destroy but to </a:t>
            </a:r>
            <a:r>
              <a:rPr lang="en-US" b="1" dirty="0">
                <a:solidFill>
                  <a:srgbClr val="FF0000"/>
                </a:solidFill>
              </a:rPr>
              <a:t>complete</a:t>
            </a:r>
            <a:r>
              <a:rPr lang="en-US" sz="2000" b="1" baseline="30000" dirty="0">
                <a:solidFill>
                  <a:schemeClr val="accent5">
                    <a:lumMod val="75000"/>
                  </a:schemeClr>
                </a:solidFill>
              </a:rPr>
              <a:t>G4137</a:t>
            </a:r>
            <a:r>
              <a:rPr lang="en-US" dirty="0">
                <a:solidFill>
                  <a:schemeClr val="bg1"/>
                </a:solidFill>
              </a:rPr>
              <a:t> </a:t>
            </a:r>
            <a:r>
              <a:rPr lang="en-US" sz="2400" dirty="0">
                <a:solidFill>
                  <a:schemeClr val="bg1"/>
                </a:solidFill>
              </a:rPr>
              <a:t>[or fulfill]</a:t>
            </a:r>
            <a:r>
              <a:rPr lang="en-US" dirty="0">
                <a:solidFill>
                  <a:schemeClr val="bg1"/>
                </a:solidFill>
              </a:rPr>
              <a:t>.  </a:t>
            </a:r>
            <a:r>
              <a:rPr lang="en-US" b="1" dirty="0">
                <a:solidFill>
                  <a:srgbClr val="009900"/>
                </a:solidFill>
              </a:rPr>
              <a:t>Footnote: </a:t>
            </a:r>
            <a:r>
              <a:rPr lang="en-US" b="1" baseline="30000" dirty="0">
                <a:solidFill>
                  <a:srgbClr val="009900"/>
                </a:solidFill>
              </a:rPr>
              <a:t>1</a:t>
            </a:r>
            <a:r>
              <a:rPr lang="en-US" b="1" dirty="0">
                <a:solidFill>
                  <a:srgbClr val="009900"/>
                </a:solidFill>
              </a:rPr>
              <a:t>The Law and the Prophets is a term used for the pre-Messianic Scriptures. </a:t>
            </a:r>
          </a:p>
          <a:p>
            <a:pPr marL="914400" indent="-914400" algn="l">
              <a:spcBef>
                <a:spcPts val="0"/>
              </a:spcBef>
              <a:spcAft>
                <a:spcPts val="1200"/>
              </a:spcAft>
            </a:pPr>
            <a:r>
              <a:rPr lang="en-US" dirty="0">
                <a:solidFill>
                  <a:srgbClr val="FF6600"/>
                </a:solidFill>
              </a:rPr>
              <a:t>Matt 5:18  </a:t>
            </a:r>
            <a:r>
              <a:rPr lang="en-US" dirty="0">
                <a:solidFill>
                  <a:schemeClr val="bg1"/>
                </a:solidFill>
              </a:rPr>
              <a:t>“For truly, I say to you, till the heaven and the earth pass away, one jot or one tittle shall by no means pass from the Torah till </a:t>
            </a:r>
            <a:r>
              <a:rPr lang="en-US" b="1" dirty="0">
                <a:solidFill>
                  <a:srgbClr val="FF0000"/>
                </a:solidFill>
              </a:rPr>
              <a:t>all be done </a:t>
            </a:r>
            <a:r>
              <a:rPr lang="en-US" sz="2400" dirty="0">
                <a:solidFill>
                  <a:schemeClr val="bg1"/>
                </a:solidFill>
              </a:rPr>
              <a:t>[fulfilled]. </a:t>
            </a:r>
          </a:p>
        </p:txBody>
      </p:sp>
      <p:sp>
        <p:nvSpPr>
          <p:cNvPr id="4" name="Slide Number Placeholder 3"/>
          <p:cNvSpPr>
            <a:spLocks noGrp="1"/>
          </p:cNvSpPr>
          <p:nvPr>
            <p:ph type="sldNum" sz="quarter" idx="12"/>
          </p:nvPr>
        </p:nvSpPr>
        <p:spPr>
          <a:xfrm>
            <a:off x="8229600" y="6400800"/>
            <a:ext cx="762000" cy="365125"/>
          </a:xfrm>
        </p:spPr>
        <p:txBody>
          <a:bodyPr/>
          <a:lstStyle/>
          <a:p>
            <a:fld id="{9A7ECC3E-4170-412F-8B33-8063B7BB8A4D}" type="slidenum">
              <a:rPr lang="en-US" b="1" smtClean="0">
                <a:solidFill>
                  <a:schemeClr val="bg1"/>
                </a:solidFill>
              </a:rPr>
              <a:t>42</a:t>
            </a:fld>
            <a:endParaRPr lang="en-US" b="1" dirty="0">
              <a:solidFill>
                <a:schemeClr val="bg1"/>
              </a:solidFill>
            </a:endParaRPr>
          </a:p>
        </p:txBody>
      </p:sp>
      <p:sp>
        <p:nvSpPr>
          <p:cNvPr id="5" name="Rectangle 4">
            <a:extLst>
              <a:ext uri="{FF2B5EF4-FFF2-40B4-BE49-F238E27FC236}">
                <a16:creationId xmlns:a16="http://schemas.microsoft.com/office/drawing/2014/main" id="{089A2EF4-D5A7-4C2B-83DB-0C7ACF14BECB}"/>
              </a:ext>
            </a:extLst>
          </p:cNvPr>
          <p:cNvSpPr/>
          <p:nvPr/>
        </p:nvSpPr>
        <p:spPr>
          <a:xfrm>
            <a:off x="3886200" y="2133600"/>
            <a:ext cx="2590801" cy="3048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Book of the Covenant</a:t>
            </a:r>
          </a:p>
        </p:txBody>
      </p:sp>
    </p:spTree>
    <p:extLst>
      <p:ext uri="{BB962C8B-B14F-4D97-AF65-F5344CB8AC3E}">
        <p14:creationId xmlns:p14="http://schemas.microsoft.com/office/powerpoint/2010/main" val="3764869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7"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8"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9" dur="1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0"/>
            <a:ext cx="4495800" cy="914400"/>
          </a:xfrm>
          <a:solidFill>
            <a:srgbClr val="FF3399"/>
          </a:solidFill>
          <a:ln w="57150">
            <a:solidFill>
              <a:srgbClr val="FFCCFF"/>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CCFF"/>
                </a:solidFill>
              </a:rPr>
              <a:t>Mosaic Law</a:t>
            </a:r>
          </a:p>
        </p:txBody>
      </p:sp>
      <p:sp>
        <p:nvSpPr>
          <p:cNvPr id="3" name="Subtitle 2"/>
          <p:cNvSpPr>
            <a:spLocks noGrp="1"/>
          </p:cNvSpPr>
          <p:nvPr>
            <p:ph type="subTitle" idx="1"/>
          </p:nvPr>
        </p:nvSpPr>
        <p:spPr>
          <a:xfrm>
            <a:off x="304800" y="1524000"/>
            <a:ext cx="8534400" cy="5029200"/>
          </a:xfrm>
          <a:solidFill>
            <a:srgbClr val="FFCCFF"/>
          </a:solidFill>
          <a:ln w="57150">
            <a:solidFill>
              <a:srgbClr val="FF3399"/>
            </a:solidFill>
          </a:ln>
          <a:scene3d>
            <a:camera prst="orthographicFront"/>
            <a:lightRig rig="threePt" dir="t"/>
          </a:scene3d>
          <a:sp3d>
            <a:bevelT w="139700" h="139700" prst="divot"/>
          </a:sp3d>
        </p:spPr>
        <p:txBody>
          <a:bodyPr lIns="182880" tIns="91440" anchor="ctr">
            <a:normAutofit/>
          </a:bodyPr>
          <a:lstStyle/>
          <a:p>
            <a:pPr algn="l">
              <a:spcBef>
                <a:spcPts val="0"/>
              </a:spcBef>
              <a:spcAft>
                <a:spcPts val="600"/>
              </a:spcAft>
            </a:pPr>
            <a:r>
              <a:rPr lang="en-US" b="1" dirty="0">
                <a:solidFill>
                  <a:schemeClr val="bg1"/>
                </a:solidFill>
                <a:effectLst>
                  <a:outerShdw blurRad="38100" dist="38100" dir="2700000" algn="tl">
                    <a:srgbClr val="000000">
                      <a:alpha val="43137"/>
                    </a:srgbClr>
                  </a:outerShdw>
                </a:effectLst>
              </a:rPr>
              <a:t>Fulfill</a:t>
            </a:r>
            <a:r>
              <a:rPr lang="en-US" b="1" dirty="0">
                <a:solidFill>
                  <a:schemeClr val="bg1"/>
                </a:solidFill>
              </a:rPr>
              <a:t>  </a:t>
            </a:r>
            <a:r>
              <a:rPr lang="en-US" b="1" dirty="0">
                <a:solidFill>
                  <a:srgbClr val="009900"/>
                </a:solidFill>
              </a:rPr>
              <a:t>G4137</a:t>
            </a:r>
            <a:r>
              <a:rPr lang="en-US" dirty="0">
                <a:solidFill>
                  <a:schemeClr val="bg1"/>
                </a:solidFill>
              </a:rPr>
              <a:t>	</a:t>
            </a:r>
            <a:r>
              <a:rPr lang="vi-VN" dirty="0">
                <a:solidFill>
                  <a:schemeClr val="bg1"/>
                </a:solidFill>
              </a:rPr>
              <a:t>πληρόω</a:t>
            </a:r>
            <a:r>
              <a:rPr lang="en-US" dirty="0">
                <a:solidFill>
                  <a:schemeClr val="bg1"/>
                </a:solidFill>
              </a:rPr>
              <a:t>	</a:t>
            </a:r>
            <a:r>
              <a:rPr lang="en-US" dirty="0" err="1">
                <a:solidFill>
                  <a:schemeClr val="bg1"/>
                </a:solidFill>
              </a:rPr>
              <a:t>plēroo</a:t>
            </a:r>
            <a:r>
              <a:rPr lang="en-US" dirty="0">
                <a:solidFill>
                  <a:schemeClr val="bg1"/>
                </a:solidFill>
              </a:rPr>
              <a:t>̄	</a:t>
            </a:r>
            <a:r>
              <a:rPr lang="en-US" i="1" dirty="0">
                <a:solidFill>
                  <a:schemeClr val="bg1"/>
                </a:solidFill>
              </a:rPr>
              <a:t>play-</a:t>
            </a:r>
            <a:r>
              <a:rPr lang="en-US" i="1" dirty="0" err="1">
                <a:solidFill>
                  <a:schemeClr val="bg1"/>
                </a:solidFill>
              </a:rPr>
              <a:t>ro</a:t>
            </a:r>
            <a:r>
              <a:rPr lang="en-US" i="1" dirty="0">
                <a:solidFill>
                  <a:schemeClr val="bg1"/>
                </a:solidFill>
              </a:rPr>
              <a:t>'-o</a:t>
            </a:r>
            <a:endParaRPr lang="en-US" dirty="0">
              <a:solidFill>
                <a:schemeClr val="bg1"/>
              </a:solidFill>
            </a:endParaRPr>
          </a:p>
          <a:p>
            <a:pPr algn="l">
              <a:spcBef>
                <a:spcPts val="0"/>
              </a:spcBef>
              <a:spcAft>
                <a:spcPts val="1800"/>
              </a:spcAft>
            </a:pPr>
            <a:r>
              <a:rPr lang="en-US" dirty="0">
                <a:solidFill>
                  <a:schemeClr val="bg1"/>
                </a:solidFill>
              </a:rPr>
              <a:t>From G4134; to </a:t>
            </a:r>
            <a:r>
              <a:rPr lang="en-US" i="1" dirty="0">
                <a:solidFill>
                  <a:schemeClr val="bg1"/>
                </a:solidFill>
              </a:rPr>
              <a:t>make replete</a:t>
            </a:r>
            <a:r>
              <a:rPr lang="en-US" dirty="0">
                <a:solidFill>
                  <a:schemeClr val="bg1"/>
                </a:solidFill>
              </a:rPr>
              <a:t>, that is, (literally) to </a:t>
            </a:r>
            <a:r>
              <a:rPr lang="en-US" i="1" dirty="0">
                <a:solidFill>
                  <a:schemeClr val="bg1"/>
                </a:solidFill>
              </a:rPr>
              <a:t>cram</a:t>
            </a:r>
            <a:r>
              <a:rPr lang="en-US" dirty="0">
                <a:solidFill>
                  <a:schemeClr val="bg1"/>
                </a:solidFill>
              </a:rPr>
              <a:t> (a net), </a:t>
            </a:r>
            <a:r>
              <a:rPr lang="en-US" i="1" dirty="0">
                <a:solidFill>
                  <a:schemeClr val="bg1"/>
                </a:solidFill>
              </a:rPr>
              <a:t>level</a:t>
            </a:r>
            <a:r>
              <a:rPr lang="en-US" dirty="0">
                <a:solidFill>
                  <a:schemeClr val="bg1"/>
                </a:solidFill>
              </a:rPr>
              <a:t> up (a hollow), or (figuratively) to </a:t>
            </a:r>
            <a:r>
              <a:rPr lang="en-US" i="1" dirty="0">
                <a:solidFill>
                  <a:schemeClr val="bg1"/>
                </a:solidFill>
              </a:rPr>
              <a:t>furnish</a:t>
            </a:r>
            <a:r>
              <a:rPr lang="en-US" dirty="0">
                <a:solidFill>
                  <a:schemeClr val="bg1"/>
                </a:solidFill>
              </a:rPr>
              <a:t> (or </a:t>
            </a:r>
            <a:r>
              <a:rPr lang="en-US" i="1" dirty="0">
                <a:solidFill>
                  <a:schemeClr val="bg1"/>
                </a:solidFill>
              </a:rPr>
              <a:t>imbue</a:t>
            </a:r>
            <a:r>
              <a:rPr lang="en-US" dirty="0">
                <a:solidFill>
                  <a:schemeClr val="bg1"/>
                </a:solidFill>
              </a:rPr>
              <a:t>, </a:t>
            </a:r>
            <a:r>
              <a:rPr lang="en-US" i="1" dirty="0">
                <a:solidFill>
                  <a:schemeClr val="bg1"/>
                </a:solidFill>
              </a:rPr>
              <a:t>diffuse</a:t>
            </a:r>
            <a:r>
              <a:rPr lang="en-US" dirty="0">
                <a:solidFill>
                  <a:schemeClr val="bg1"/>
                </a:solidFill>
              </a:rPr>
              <a:t>, </a:t>
            </a:r>
            <a:r>
              <a:rPr lang="en-US" i="1" dirty="0">
                <a:solidFill>
                  <a:schemeClr val="bg1"/>
                </a:solidFill>
              </a:rPr>
              <a:t>influence</a:t>
            </a:r>
            <a:r>
              <a:rPr lang="en-US" dirty="0">
                <a:solidFill>
                  <a:schemeClr val="bg1"/>
                </a:solidFill>
              </a:rPr>
              <a:t>), </a:t>
            </a:r>
            <a:r>
              <a:rPr lang="en-US" b="1" i="1" dirty="0">
                <a:solidFill>
                  <a:srgbClr val="FF0000"/>
                </a:solidFill>
                <a:effectLst>
                  <a:outerShdw blurRad="38100" dist="38100" dir="2700000" algn="tl">
                    <a:srgbClr val="000000">
                      <a:alpha val="43137"/>
                    </a:srgbClr>
                  </a:outerShdw>
                </a:effectLst>
              </a:rPr>
              <a:t>satisfy</a:t>
            </a:r>
            <a:r>
              <a:rPr lang="en-US" b="1" dirty="0">
                <a:solidFill>
                  <a:srgbClr val="FF0000"/>
                </a:solidFill>
                <a:effectLst>
                  <a:outerShdw blurRad="38100" dist="38100" dir="2700000" algn="tl">
                    <a:srgbClr val="000000">
                      <a:alpha val="43137"/>
                    </a:srgbClr>
                  </a:outerShdw>
                </a:effectLst>
              </a:rPr>
              <a:t>,</a:t>
            </a:r>
            <a:r>
              <a:rPr lang="en-US" b="1" dirty="0">
                <a:solidFill>
                  <a:srgbClr val="FF0000"/>
                </a:solidFill>
              </a:rPr>
              <a:t> </a:t>
            </a:r>
            <a:r>
              <a:rPr lang="en-US" i="1" dirty="0">
                <a:solidFill>
                  <a:schemeClr val="bg1"/>
                </a:solidFill>
              </a:rPr>
              <a:t>execute</a:t>
            </a:r>
            <a:r>
              <a:rPr lang="en-US" dirty="0">
                <a:solidFill>
                  <a:schemeClr val="bg1"/>
                </a:solidFill>
              </a:rPr>
              <a:t> (an office), </a:t>
            </a:r>
            <a:r>
              <a:rPr lang="en-US" b="1" i="1" dirty="0">
                <a:solidFill>
                  <a:srgbClr val="FF0000"/>
                </a:solidFill>
                <a:effectLst>
                  <a:outerShdw blurRad="38100" dist="38100" dir="2700000" algn="tl">
                    <a:srgbClr val="000000">
                      <a:alpha val="43137"/>
                    </a:srgbClr>
                  </a:outerShdw>
                </a:effectLst>
              </a:rPr>
              <a:t>finish</a:t>
            </a:r>
            <a:r>
              <a:rPr lang="en-US" dirty="0">
                <a:solidFill>
                  <a:srgbClr val="FF0000"/>
                </a:solidFill>
                <a:effectLst>
                  <a:outerShdw blurRad="38100" dist="38100" dir="2700000" algn="tl">
                    <a:srgbClr val="000000">
                      <a:alpha val="43137"/>
                    </a:srgbClr>
                  </a:outerShdw>
                </a:effectLst>
              </a:rPr>
              <a:t> </a:t>
            </a:r>
            <a:r>
              <a:rPr lang="en-US" dirty="0">
                <a:solidFill>
                  <a:schemeClr val="bg1"/>
                </a:solidFill>
              </a:rPr>
              <a:t>(a period or task), </a:t>
            </a:r>
            <a:r>
              <a:rPr lang="en-US" i="1" dirty="0">
                <a:solidFill>
                  <a:schemeClr val="bg1"/>
                </a:solidFill>
              </a:rPr>
              <a:t>verify</a:t>
            </a:r>
            <a:r>
              <a:rPr lang="en-US" dirty="0">
                <a:solidFill>
                  <a:schemeClr val="bg1"/>
                </a:solidFill>
              </a:rPr>
              <a:t> (or </a:t>
            </a:r>
            <a:r>
              <a:rPr lang="en-US" i="1" dirty="0">
                <a:solidFill>
                  <a:schemeClr val="bg1"/>
                </a:solidFill>
              </a:rPr>
              <a:t>coincide</a:t>
            </a:r>
            <a:r>
              <a:rPr lang="en-US" dirty="0">
                <a:solidFill>
                  <a:schemeClr val="bg1"/>
                </a:solidFill>
              </a:rPr>
              <a:t> with a prediction), etc.: - </a:t>
            </a:r>
            <a:r>
              <a:rPr lang="en-US" b="1" dirty="0">
                <a:solidFill>
                  <a:srgbClr val="FF0000"/>
                </a:solidFill>
                <a:effectLst>
                  <a:outerShdw blurRad="38100" dist="38100" dir="2700000" algn="tl">
                    <a:srgbClr val="000000">
                      <a:alpha val="43137"/>
                    </a:srgbClr>
                  </a:outerShdw>
                </a:effectLst>
              </a:rPr>
              <a:t>accomplish</a:t>
            </a:r>
            <a:r>
              <a:rPr lang="en-US" dirty="0">
                <a:solidFill>
                  <a:schemeClr val="bg1"/>
                </a:solidFill>
              </a:rPr>
              <a:t>, X after, (be) </a:t>
            </a:r>
            <a:r>
              <a:rPr lang="en-US" b="1" dirty="0">
                <a:solidFill>
                  <a:srgbClr val="FF0000"/>
                </a:solidFill>
                <a:effectLst>
                  <a:outerShdw blurRad="38100" dist="38100" dir="2700000" algn="tl">
                    <a:srgbClr val="000000">
                      <a:alpha val="43137"/>
                    </a:srgbClr>
                  </a:outerShdw>
                </a:effectLst>
              </a:rPr>
              <a:t>complete</a:t>
            </a:r>
            <a:r>
              <a:rPr lang="en-US" dirty="0">
                <a:solidFill>
                  <a:schemeClr val="bg1"/>
                </a:solidFill>
              </a:rPr>
              <a:t>, </a:t>
            </a:r>
            <a:r>
              <a:rPr lang="en-US" b="1" dirty="0">
                <a:solidFill>
                  <a:srgbClr val="FF0000"/>
                </a:solidFill>
                <a:effectLst>
                  <a:outerShdw blurRad="38100" dist="38100" dir="2700000" algn="tl">
                    <a:srgbClr val="000000">
                      <a:alpha val="43137"/>
                    </a:srgbClr>
                  </a:outerShdw>
                </a:effectLst>
              </a:rPr>
              <a:t>end</a:t>
            </a:r>
            <a:r>
              <a:rPr lang="en-US" dirty="0">
                <a:solidFill>
                  <a:schemeClr val="bg1"/>
                </a:solidFill>
              </a:rPr>
              <a:t>, expire, fill (up), </a:t>
            </a:r>
            <a:r>
              <a:rPr lang="en-US" b="1" dirty="0">
                <a:solidFill>
                  <a:srgbClr val="FF0000"/>
                </a:solidFill>
                <a:effectLst>
                  <a:outerShdw blurRad="38100" dist="38100" dir="2700000" algn="tl">
                    <a:srgbClr val="000000">
                      <a:alpha val="43137"/>
                    </a:srgbClr>
                  </a:outerShdw>
                </a:effectLst>
              </a:rPr>
              <a:t>fulfil</a:t>
            </a:r>
            <a:r>
              <a:rPr lang="en-US" dirty="0">
                <a:solidFill>
                  <a:schemeClr val="bg1"/>
                </a:solidFill>
              </a:rPr>
              <a:t>, (be, make) full (come), fully preach, </a:t>
            </a:r>
            <a:r>
              <a:rPr lang="en-US" b="1" dirty="0">
                <a:solidFill>
                  <a:srgbClr val="FF0000"/>
                </a:solidFill>
                <a:effectLst>
                  <a:outerShdw blurRad="38100" dist="38100" dir="2700000" algn="tl">
                    <a:srgbClr val="000000">
                      <a:alpha val="43137"/>
                    </a:srgbClr>
                  </a:outerShdw>
                </a:effectLst>
              </a:rPr>
              <a:t>perfect</a:t>
            </a:r>
            <a:r>
              <a:rPr lang="en-US" dirty="0">
                <a:solidFill>
                  <a:schemeClr val="bg1"/>
                </a:solidFill>
              </a:rPr>
              <a:t>, supply.</a:t>
            </a:r>
          </a:p>
          <a:p>
            <a:pPr algn="l">
              <a:spcBef>
                <a:spcPts val="0"/>
              </a:spcBef>
            </a:pPr>
            <a:r>
              <a:rPr lang="en-US" dirty="0">
                <a:solidFill>
                  <a:schemeClr val="bg1"/>
                </a:solidFill>
              </a:rPr>
              <a:t>Throughout the Old Testament </a:t>
            </a:r>
            <a:r>
              <a:rPr lang="en-US" b="1" dirty="0">
                <a:solidFill>
                  <a:srgbClr val="0000CC"/>
                </a:solidFill>
              </a:rPr>
              <a:t>Yahusha’s</a:t>
            </a:r>
            <a:r>
              <a:rPr lang="en-US" dirty="0">
                <a:solidFill>
                  <a:srgbClr val="0000CC"/>
                </a:solidFill>
              </a:rPr>
              <a:t> </a:t>
            </a:r>
            <a:r>
              <a:rPr lang="en-US" dirty="0">
                <a:solidFill>
                  <a:schemeClr val="bg1"/>
                </a:solidFill>
              </a:rPr>
              <a:t>death was prophesied – He fulfilled those Prophecies.</a:t>
            </a:r>
          </a:p>
        </p:txBody>
      </p:sp>
      <p:sp>
        <p:nvSpPr>
          <p:cNvPr id="4" name="Slide Number Placeholder 3"/>
          <p:cNvSpPr>
            <a:spLocks noGrp="1"/>
          </p:cNvSpPr>
          <p:nvPr>
            <p:ph type="sldNum" sz="quarter" idx="12"/>
          </p:nvPr>
        </p:nvSpPr>
        <p:spPr>
          <a:xfrm>
            <a:off x="7924800" y="6096000"/>
            <a:ext cx="762000" cy="365125"/>
          </a:xfrm>
        </p:spPr>
        <p:txBody>
          <a:bodyPr/>
          <a:lstStyle/>
          <a:p>
            <a:fld id="{9A7ECC3E-4170-412F-8B33-8063B7BB8A4D}" type="slidenum">
              <a:rPr lang="en-US" b="1" smtClean="0">
                <a:solidFill>
                  <a:schemeClr val="bg1"/>
                </a:solidFill>
              </a:rPr>
              <a:t>43</a:t>
            </a:fld>
            <a:endParaRPr lang="en-US" b="1" dirty="0">
              <a:solidFill>
                <a:schemeClr val="bg1"/>
              </a:solidFill>
            </a:endParaRPr>
          </a:p>
        </p:txBody>
      </p:sp>
    </p:spTree>
    <p:extLst>
      <p:ext uri="{BB962C8B-B14F-4D97-AF65-F5344CB8AC3E}">
        <p14:creationId xmlns:p14="http://schemas.microsoft.com/office/powerpoint/2010/main" val="117764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1371600"/>
            <a:ext cx="7848600" cy="4953000"/>
          </a:xfrm>
          <a:solidFill>
            <a:srgbClr val="FFCCFF"/>
          </a:solidFill>
          <a:ln w="57150">
            <a:solidFill>
              <a:srgbClr val="FF3399"/>
            </a:solidFill>
          </a:ln>
          <a:scene3d>
            <a:camera prst="orthographicFront"/>
            <a:lightRig rig="threePt" dir="t"/>
          </a:scene3d>
          <a:sp3d>
            <a:bevelT w="139700" h="139700" prst="divot"/>
          </a:sp3d>
        </p:spPr>
        <p:txBody>
          <a:bodyPr lIns="182880" tIns="91440">
            <a:normAutofit/>
          </a:bodyPr>
          <a:lstStyle/>
          <a:p>
            <a:pPr algn="l">
              <a:spcBef>
                <a:spcPts val="0"/>
              </a:spcBef>
              <a:spcAft>
                <a:spcPts val="2400"/>
              </a:spcAft>
            </a:pPr>
            <a:r>
              <a:rPr lang="en-US" dirty="0">
                <a:solidFill>
                  <a:schemeClr val="bg1"/>
                </a:solidFill>
              </a:rPr>
              <a:t>According to the Scriptures,  is any part of the </a:t>
            </a:r>
            <a:r>
              <a:rPr lang="en-US" b="1" dirty="0">
                <a:solidFill>
                  <a:schemeClr val="accent6">
                    <a:lumMod val="75000"/>
                  </a:schemeClr>
                </a:solidFill>
              </a:rPr>
              <a:t>Book of the Covenant </a:t>
            </a:r>
            <a:r>
              <a:rPr lang="en-US" dirty="0">
                <a:solidFill>
                  <a:schemeClr val="bg1"/>
                </a:solidFill>
              </a:rPr>
              <a:t>to be terminated</a:t>
            </a:r>
            <a:br>
              <a:rPr lang="en-US" dirty="0">
                <a:solidFill>
                  <a:schemeClr val="bg1"/>
                </a:solidFill>
              </a:rPr>
            </a:br>
            <a:r>
              <a:rPr lang="en-US" dirty="0">
                <a:solidFill>
                  <a:schemeClr val="bg1"/>
                </a:solidFill>
              </a:rPr>
              <a:t>                   it is fulfilled?</a:t>
            </a:r>
          </a:p>
          <a:p>
            <a:pPr marL="1828800" indent="-1828800" algn="l">
              <a:spcBef>
                <a:spcPts val="0"/>
              </a:spcBef>
              <a:spcAft>
                <a:spcPts val="1200"/>
              </a:spcAft>
            </a:pPr>
            <a:r>
              <a:rPr lang="en-US" dirty="0">
                <a:solidFill>
                  <a:srgbClr val="FF6600"/>
                </a:solidFill>
              </a:rPr>
              <a:t>Matt 5:18</a:t>
            </a:r>
            <a:r>
              <a:rPr lang="en-US" dirty="0">
                <a:solidFill>
                  <a:schemeClr val="bg1"/>
                </a:solidFill>
              </a:rPr>
              <a:t>	For verily I say unto you, Till heaven and earth pass, </a:t>
            </a:r>
            <a:r>
              <a:rPr lang="en-US" b="1" dirty="0">
                <a:solidFill>
                  <a:srgbClr val="006600"/>
                </a:solidFill>
              </a:rPr>
              <a:t>one jot or one tittle shall in no wise pass from the law,</a:t>
            </a:r>
            <a:r>
              <a:rPr lang="en-US" dirty="0">
                <a:solidFill>
                  <a:schemeClr val="bg1"/>
                </a:solidFill>
              </a:rPr>
              <a:t> till </a:t>
            </a:r>
            <a:r>
              <a:rPr lang="en-US" b="1" dirty="0">
                <a:solidFill>
                  <a:srgbClr val="FF0000"/>
                </a:solidFill>
              </a:rPr>
              <a:t>all be fulfilled</a:t>
            </a:r>
            <a:r>
              <a:rPr lang="en-US" dirty="0">
                <a:solidFill>
                  <a:schemeClr val="bg1"/>
                </a:solidFill>
              </a:rPr>
              <a:t>.</a:t>
            </a:r>
            <a:endParaRPr lang="en-US" sz="2000" dirty="0">
              <a:solidFill>
                <a:schemeClr val="bg1"/>
              </a:solidFill>
            </a:endParaRPr>
          </a:p>
          <a:p>
            <a:pPr marL="1828800" indent="-1828800" algn="l">
              <a:spcBef>
                <a:spcPts val="0"/>
              </a:spcBef>
              <a:spcAft>
                <a:spcPts val="1800"/>
              </a:spcAft>
            </a:pPr>
            <a:r>
              <a:rPr lang="en-US" dirty="0">
                <a:solidFill>
                  <a:srgbClr val="FF6600"/>
                </a:solidFill>
              </a:rPr>
              <a:t>Luke 16:17</a:t>
            </a:r>
            <a:r>
              <a:rPr lang="en-US" dirty="0">
                <a:solidFill>
                  <a:schemeClr val="bg1"/>
                </a:solidFill>
              </a:rPr>
              <a:t>	</a:t>
            </a:r>
            <a:r>
              <a:rPr lang="en-US" b="1" dirty="0">
                <a:solidFill>
                  <a:schemeClr val="accent2">
                    <a:lumMod val="75000"/>
                  </a:schemeClr>
                </a:solidFill>
              </a:rPr>
              <a:t>“And it is easier for the heaven and the earth to pass away than for one tittle of the </a:t>
            </a:r>
            <a:r>
              <a:rPr lang="en-US" b="1" dirty="0">
                <a:solidFill>
                  <a:srgbClr val="7030A0"/>
                </a:solidFill>
              </a:rPr>
              <a:t>Torah</a:t>
            </a:r>
            <a:r>
              <a:rPr lang="en-US" b="1" dirty="0">
                <a:solidFill>
                  <a:schemeClr val="accent2">
                    <a:lumMod val="75000"/>
                  </a:schemeClr>
                </a:solidFill>
              </a:rPr>
              <a:t> to fall.” </a:t>
            </a: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44</a:t>
            </a:fld>
            <a:endParaRPr lang="en-US" b="1" dirty="0">
              <a:solidFill>
                <a:schemeClr val="bg1"/>
              </a:solidFill>
            </a:endParaRPr>
          </a:p>
        </p:txBody>
      </p:sp>
      <p:sp>
        <p:nvSpPr>
          <p:cNvPr id="5" name="Title 1"/>
          <p:cNvSpPr>
            <a:spLocks noGrp="1"/>
          </p:cNvSpPr>
          <p:nvPr>
            <p:ph type="ctrTitle"/>
          </p:nvPr>
        </p:nvSpPr>
        <p:spPr>
          <a:xfrm>
            <a:off x="2362200" y="228600"/>
            <a:ext cx="4495800" cy="914400"/>
          </a:xfrm>
          <a:solidFill>
            <a:srgbClr val="FF3399"/>
          </a:solidFill>
          <a:ln w="57150">
            <a:solidFill>
              <a:srgbClr val="FFCCFF"/>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CCFF"/>
                </a:solidFill>
              </a:rPr>
              <a:t>Mosaic Law</a:t>
            </a:r>
          </a:p>
        </p:txBody>
      </p:sp>
      <p:sp>
        <p:nvSpPr>
          <p:cNvPr id="2" name="TextBox 1"/>
          <p:cNvSpPr txBox="1"/>
          <p:nvPr/>
        </p:nvSpPr>
        <p:spPr>
          <a:xfrm>
            <a:off x="1143000" y="3440668"/>
            <a:ext cx="641522" cy="400110"/>
          </a:xfrm>
          <a:prstGeom prst="rect">
            <a:avLst/>
          </a:prstGeom>
          <a:noFill/>
        </p:spPr>
        <p:txBody>
          <a:bodyPr wrap="none" rtlCol="0">
            <a:spAutoFit/>
          </a:bodyPr>
          <a:lstStyle/>
          <a:p>
            <a:r>
              <a:rPr lang="en-US" sz="2000" dirty="0">
                <a:solidFill>
                  <a:schemeClr val="bg1"/>
                </a:solidFill>
              </a:rPr>
              <a:t>KJV</a:t>
            </a:r>
          </a:p>
        </p:txBody>
      </p:sp>
      <p:sp>
        <p:nvSpPr>
          <p:cNvPr id="6" name="TextBox 5"/>
          <p:cNvSpPr txBox="1"/>
          <p:nvPr/>
        </p:nvSpPr>
        <p:spPr>
          <a:xfrm>
            <a:off x="762000" y="1865293"/>
            <a:ext cx="1752600" cy="954107"/>
          </a:xfrm>
          <a:prstGeom prst="rect">
            <a:avLst/>
          </a:prstGeom>
          <a:noFill/>
        </p:spPr>
        <p:txBody>
          <a:bodyPr wrap="square" rtlCol="0">
            <a:spAutoFit/>
          </a:bodyPr>
          <a:lstStyle/>
          <a:p>
            <a:r>
              <a:rPr lang="en-US" sz="2800" b="1" dirty="0">
                <a:solidFill>
                  <a:srgbClr val="FF3399"/>
                </a:solidFill>
                <a:effectLst>
                  <a:glow rad="63500">
                    <a:schemeClr val="accent2">
                      <a:satMod val="175000"/>
                      <a:alpha val="40000"/>
                    </a:schemeClr>
                  </a:glow>
                </a:effectLst>
              </a:rPr>
              <a:t>      BEFORE</a:t>
            </a:r>
            <a:endParaRPr lang="en-US" sz="2800" dirty="0">
              <a:effectLst>
                <a:glow rad="63500">
                  <a:schemeClr val="accent2">
                    <a:satMod val="175000"/>
                    <a:alpha val="40000"/>
                  </a:schemeClr>
                </a:glow>
              </a:effectLst>
            </a:endParaRPr>
          </a:p>
        </p:txBody>
      </p:sp>
    </p:spTree>
    <p:extLst>
      <p:ext uri="{BB962C8B-B14F-4D97-AF65-F5344CB8AC3E}">
        <p14:creationId xmlns:p14="http://schemas.microsoft.com/office/powerpoint/2010/main" val="100259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anim calcmode="lin" valueType="num">
                                      <p:cBhvr>
                                        <p:cTn id="1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 calcmode="lin" valueType="num">
                                      <p:cBhvr>
                                        <p:cTn id="26"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8" dur="500"/>
                                        <p:tgtEl>
                                          <p:spTgt spid="3">
                                            <p:txEl>
                                              <p:pRg st="1" end="1"/>
                                            </p:tx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 calcmode="lin" valueType="num">
                                      <p:cBhvr>
                                        <p:cTn id="3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4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990600"/>
          </a:xfrm>
          <a:solidFill>
            <a:schemeClr val="accent6">
              <a:lumMod val="75000"/>
            </a:schemeClr>
          </a:solidFill>
          <a:ln w="57150">
            <a:solidFill>
              <a:schemeClr val="accent6">
                <a:lumMod val="20000"/>
                <a:lumOff val="80000"/>
              </a:schemeClr>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cap="none" dirty="0">
                <a:solidFill>
                  <a:schemeClr val="accent6">
                    <a:lumMod val="20000"/>
                    <a:lumOff val="80000"/>
                  </a:schemeClr>
                </a:solidFill>
                <a:latin typeface="Comic Sans MS" panose="030F0702030302020204" pitchFamily="66" charset="0"/>
              </a:rPr>
              <a:t>Feast Fulfilled at Cross?</a:t>
            </a:r>
          </a:p>
        </p:txBody>
      </p:sp>
      <p:sp>
        <p:nvSpPr>
          <p:cNvPr id="3" name="Subtitle 2"/>
          <p:cNvSpPr>
            <a:spLocks noGrp="1"/>
          </p:cNvSpPr>
          <p:nvPr>
            <p:ph type="subTitle" idx="1"/>
          </p:nvPr>
        </p:nvSpPr>
        <p:spPr>
          <a:xfrm>
            <a:off x="381000" y="1524000"/>
            <a:ext cx="8382000" cy="4953000"/>
          </a:xfrm>
          <a:solidFill>
            <a:schemeClr val="accent6">
              <a:lumMod val="20000"/>
              <a:lumOff val="80000"/>
            </a:schemeClr>
          </a:solidFill>
          <a:ln w="57150">
            <a:solidFill>
              <a:schemeClr val="accent6">
                <a:lumMod val="75000"/>
              </a:schemeClr>
            </a:solidFill>
          </a:ln>
          <a:scene3d>
            <a:camera prst="orthographicFront"/>
            <a:lightRig rig="threePt" dir="t"/>
          </a:scene3d>
          <a:sp3d>
            <a:bevelT w="139700" h="139700" prst="divot"/>
          </a:sp3d>
        </p:spPr>
        <p:txBody>
          <a:bodyPr lIns="182880" tIns="91440" anchor="ctr">
            <a:normAutofit/>
          </a:bodyPr>
          <a:lstStyle/>
          <a:p>
            <a:pPr marL="457200" indent="-457200" algn="l">
              <a:spcBef>
                <a:spcPts val="0"/>
              </a:spcBef>
              <a:spcAft>
                <a:spcPts val="1800"/>
              </a:spcAft>
              <a:buClr>
                <a:srgbClr val="FF0000"/>
              </a:buClr>
              <a:buSzPct val="85000"/>
              <a:buFont typeface="Comic Sans MS" panose="030F0702030302020204" pitchFamily="66" charset="0"/>
              <a:buChar char="Q"/>
            </a:pPr>
            <a:r>
              <a:rPr lang="en-US" sz="3200" dirty="0">
                <a:solidFill>
                  <a:schemeClr val="bg1"/>
                </a:solidFill>
              </a:rPr>
              <a:t>Were any of the </a:t>
            </a:r>
            <a:r>
              <a:rPr lang="en-US" sz="3200" b="1" dirty="0">
                <a:solidFill>
                  <a:srgbClr val="FF3399"/>
                </a:solidFill>
              </a:rPr>
              <a:t>“appointed times” </a:t>
            </a:r>
            <a:r>
              <a:rPr lang="en-US" sz="3200" dirty="0">
                <a:solidFill>
                  <a:schemeClr val="bg1"/>
                </a:solidFill>
              </a:rPr>
              <a:t>or</a:t>
            </a:r>
            <a:r>
              <a:rPr lang="en-US" sz="3200" b="1" dirty="0">
                <a:solidFill>
                  <a:schemeClr val="bg1"/>
                </a:solidFill>
              </a:rPr>
              <a:t> </a:t>
            </a:r>
            <a:r>
              <a:rPr lang="en-US" sz="3200" b="1" dirty="0">
                <a:solidFill>
                  <a:srgbClr val="9900CC"/>
                </a:solidFill>
              </a:rPr>
              <a:t>“set-apart gatherings” </a:t>
            </a:r>
            <a:r>
              <a:rPr lang="en-US" sz="3200" dirty="0">
                <a:solidFill>
                  <a:schemeClr val="bg1"/>
                </a:solidFill>
              </a:rPr>
              <a:t>completely</a:t>
            </a:r>
            <a:r>
              <a:rPr lang="en-US" sz="3200" b="1" dirty="0">
                <a:solidFill>
                  <a:srgbClr val="9900CC"/>
                </a:solidFill>
              </a:rPr>
              <a:t> </a:t>
            </a:r>
            <a:r>
              <a:rPr lang="en-US" sz="3200" b="1" dirty="0">
                <a:solidFill>
                  <a:srgbClr val="C00000"/>
                </a:solidFill>
              </a:rPr>
              <a:t>fulfilled</a:t>
            </a:r>
            <a:r>
              <a:rPr lang="en-US" sz="3200" dirty="0">
                <a:solidFill>
                  <a:srgbClr val="C00000"/>
                </a:solidFill>
              </a:rPr>
              <a:t> </a:t>
            </a:r>
            <a:r>
              <a:rPr lang="en-US" sz="3200" dirty="0">
                <a:solidFill>
                  <a:schemeClr val="bg1"/>
                </a:solidFill>
              </a:rPr>
              <a:t>when </a:t>
            </a:r>
            <a:r>
              <a:rPr lang="en-US" sz="3200" b="1" dirty="0">
                <a:solidFill>
                  <a:srgbClr val="0000CC"/>
                </a:solidFill>
              </a:rPr>
              <a:t>Yahusha</a:t>
            </a:r>
            <a:r>
              <a:rPr lang="en-US" sz="3200" dirty="0">
                <a:solidFill>
                  <a:srgbClr val="0000CC"/>
                </a:solidFill>
              </a:rPr>
              <a:t> </a:t>
            </a:r>
            <a:r>
              <a:rPr lang="en-US" sz="3200" dirty="0">
                <a:solidFill>
                  <a:schemeClr val="bg1"/>
                </a:solidFill>
              </a:rPr>
              <a:t>died on the tree?</a:t>
            </a:r>
          </a:p>
          <a:p>
            <a:pPr marL="457200" indent="-457200" algn="l">
              <a:spcBef>
                <a:spcPts val="0"/>
              </a:spcBef>
              <a:spcAft>
                <a:spcPts val="1800"/>
              </a:spcAft>
              <a:buClr>
                <a:srgbClr val="006600"/>
              </a:buClr>
              <a:buSzPct val="85000"/>
              <a:buFont typeface="Comic Sans MS" panose="030F0702030302020204" pitchFamily="66" charset="0"/>
              <a:buChar char="A"/>
            </a:pPr>
            <a:r>
              <a:rPr lang="en-US" sz="3200" b="1" dirty="0">
                <a:solidFill>
                  <a:schemeClr val="accent2">
                    <a:lumMod val="75000"/>
                  </a:schemeClr>
                </a:solidFill>
              </a:rPr>
              <a:t>No</a:t>
            </a:r>
          </a:p>
          <a:p>
            <a:pPr algn="l">
              <a:spcBef>
                <a:spcPts val="0"/>
              </a:spcBef>
              <a:spcAft>
                <a:spcPts val="1800"/>
              </a:spcAft>
            </a:pPr>
            <a:r>
              <a:rPr lang="en-US" sz="3200" dirty="0">
                <a:solidFill>
                  <a:schemeClr val="bg1"/>
                </a:solidFill>
              </a:rPr>
              <a:t>Only a portion of the </a:t>
            </a:r>
            <a:r>
              <a:rPr lang="en-US" sz="3200" b="1" dirty="0">
                <a:solidFill>
                  <a:srgbClr val="996633"/>
                </a:solidFill>
                <a:latin typeface="Book Antiqua" panose="02040602050305030304" pitchFamily="18" charset="0"/>
              </a:rPr>
              <a:t>“thematic ritual” </a:t>
            </a:r>
            <a:r>
              <a:rPr lang="en-US" sz="3200" dirty="0">
                <a:solidFill>
                  <a:schemeClr val="bg1"/>
                </a:solidFill>
                <a:latin typeface="Book Antiqua" panose="02040602050305030304" pitchFamily="18" charset="0"/>
              </a:rPr>
              <a:t>aspect of the</a:t>
            </a:r>
            <a:r>
              <a:rPr lang="en-US" sz="3200" dirty="0">
                <a:solidFill>
                  <a:schemeClr val="bg1"/>
                </a:solidFill>
              </a:rPr>
              <a:t> </a:t>
            </a:r>
            <a:r>
              <a:rPr lang="en-US" sz="3200" b="1" dirty="0">
                <a:solidFill>
                  <a:srgbClr val="006600"/>
                </a:solidFill>
                <a:effectLst>
                  <a:outerShdw blurRad="38100" dist="38100" dir="2700000" algn="tl">
                    <a:srgbClr val="000000">
                      <a:alpha val="43137"/>
                    </a:srgbClr>
                  </a:outerShdw>
                </a:effectLst>
              </a:rPr>
              <a:t>Passover</a:t>
            </a:r>
            <a:r>
              <a:rPr lang="en-US" sz="3200" dirty="0">
                <a:solidFill>
                  <a:schemeClr val="bg1"/>
                </a:solidFill>
                <a:latin typeface="Book Antiqua" panose="02040602050305030304" pitchFamily="18" charset="0"/>
              </a:rPr>
              <a:t> </a:t>
            </a:r>
            <a:r>
              <a:rPr lang="en-US" sz="3200" dirty="0">
                <a:solidFill>
                  <a:schemeClr val="bg1"/>
                </a:solidFill>
              </a:rPr>
              <a:t>was </a:t>
            </a:r>
            <a:r>
              <a:rPr lang="en-US" sz="3200" b="1" dirty="0">
                <a:solidFill>
                  <a:srgbClr val="C00000"/>
                </a:solidFill>
              </a:rPr>
              <a:t>fulfilled</a:t>
            </a:r>
            <a:r>
              <a:rPr lang="en-US" sz="3200" dirty="0">
                <a:solidFill>
                  <a:srgbClr val="C00000"/>
                </a:solidFill>
              </a:rPr>
              <a:t> </a:t>
            </a:r>
            <a:r>
              <a:rPr lang="en-US" sz="3200" dirty="0">
                <a:solidFill>
                  <a:schemeClr val="bg1"/>
                </a:solidFill>
              </a:rPr>
              <a:t>at the cross</a:t>
            </a:r>
            <a:r>
              <a:rPr lang="en-US" sz="3200" dirty="0">
                <a:solidFill>
                  <a:schemeClr val="bg1"/>
                </a:solidFill>
                <a:effectLst>
                  <a:outerShdw blurRad="38100" dist="38100" dir="2700000" algn="tl">
                    <a:srgbClr val="000000">
                      <a:alpha val="43137"/>
                    </a:srgbClr>
                  </a:outerShdw>
                </a:effectLst>
              </a:rPr>
              <a:t>.</a:t>
            </a:r>
            <a:r>
              <a:rPr lang="en-US" sz="3200" dirty="0">
                <a:solidFill>
                  <a:schemeClr val="bg1"/>
                </a:solidFill>
              </a:rPr>
              <a:t> </a:t>
            </a:r>
            <a:r>
              <a:rPr lang="en-US" sz="3200" b="1" dirty="0">
                <a:solidFill>
                  <a:srgbClr val="006600"/>
                </a:solidFill>
              </a:rPr>
              <a:t> </a:t>
            </a:r>
            <a:r>
              <a:rPr lang="en-US" sz="3200" b="1" u="sng" dirty="0">
                <a:solidFill>
                  <a:srgbClr val="FF3399"/>
                </a:solidFill>
                <a:effectLst>
                  <a:outerShdw blurRad="38100" dist="38100" dir="2700000" algn="tl">
                    <a:srgbClr val="000000">
                      <a:alpha val="43137"/>
                    </a:srgbClr>
                  </a:outerShdw>
                </a:effectLst>
              </a:rPr>
              <a:t>None</a:t>
            </a:r>
            <a:r>
              <a:rPr lang="en-US" sz="3200" b="1" dirty="0">
                <a:solidFill>
                  <a:srgbClr val="FF3399"/>
                </a:solidFill>
              </a:rPr>
              <a:t> </a:t>
            </a:r>
            <a:r>
              <a:rPr lang="en-US" sz="3200" dirty="0">
                <a:solidFill>
                  <a:schemeClr val="bg1"/>
                </a:solidFill>
              </a:rPr>
              <a:t>of the </a:t>
            </a:r>
            <a:r>
              <a:rPr lang="en-US" sz="3200" b="1" dirty="0">
                <a:solidFill>
                  <a:srgbClr val="FF3399"/>
                </a:solidFill>
              </a:rPr>
              <a:t>“appointed times” </a:t>
            </a:r>
            <a:r>
              <a:rPr lang="en-US" sz="3200" dirty="0">
                <a:solidFill>
                  <a:schemeClr val="bg1"/>
                </a:solidFill>
              </a:rPr>
              <a:t>were </a:t>
            </a:r>
            <a:r>
              <a:rPr lang="en-US" sz="3200" b="1" dirty="0">
                <a:solidFill>
                  <a:srgbClr val="C00000"/>
                </a:solidFill>
              </a:rPr>
              <a:t>fulfilled</a:t>
            </a:r>
            <a:r>
              <a:rPr lang="en-US" sz="3200" dirty="0">
                <a:solidFill>
                  <a:srgbClr val="C00000"/>
                </a:solidFill>
              </a:rPr>
              <a:t> </a:t>
            </a:r>
            <a:r>
              <a:rPr lang="en-US" sz="3200" dirty="0">
                <a:solidFill>
                  <a:schemeClr val="bg1"/>
                </a:solidFill>
              </a:rPr>
              <a:t>at that time.</a:t>
            </a:r>
          </a:p>
        </p:txBody>
      </p:sp>
      <p:sp>
        <p:nvSpPr>
          <p:cNvPr id="4" name="Slide Number Placeholder 3"/>
          <p:cNvSpPr>
            <a:spLocks noGrp="1"/>
          </p:cNvSpPr>
          <p:nvPr>
            <p:ph type="sldNum" sz="quarter" idx="12"/>
          </p:nvPr>
        </p:nvSpPr>
        <p:spPr>
          <a:xfrm>
            <a:off x="8229600" y="6324600"/>
            <a:ext cx="762000" cy="365125"/>
          </a:xfrm>
        </p:spPr>
        <p:txBody>
          <a:bodyPr/>
          <a:lstStyle/>
          <a:p>
            <a:fld id="{9A7ECC3E-4170-412F-8B33-8063B7BB8A4D}" type="slidenum">
              <a:rPr lang="en-US" b="1" smtClean="0">
                <a:solidFill>
                  <a:schemeClr val="bg1"/>
                </a:solidFill>
              </a:rPr>
              <a:t>45</a:t>
            </a:fld>
            <a:endParaRPr lang="en-US" b="1" dirty="0">
              <a:solidFill>
                <a:schemeClr val="bg1"/>
              </a:solidFill>
            </a:endParaRPr>
          </a:p>
        </p:txBody>
      </p:sp>
    </p:spTree>
    <p:extLst>
      <p:ext uri="{BB962C8B-B14F-4D97-AF65-F5344CB8AC3E}">
        <p14:creationId xmlns:p14="http://schemas.microsoft.com/office/powerpoint/2010/main" val="2121555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36" presetClass="emph" presetSubtype="0" fill="hold" grpId="1" nodeType="afterEffect">
                                  <p:stCondLst>
                                    <p:cond delay="0"/>
                                  </p:stCondLst>
                                  <p:iterate type="lt">
                                    <p:tmPct val="10000"/>
                                  </p:iterate>
                                  <p:childTnLst>
                                    <p:animScale>
                                      <p:cBhvr>
                                        <p:cTn id="12" dur="250" autoRev="1" fill="hold">
                                          <p:stCondLst>
                                            <p:cond delay="0"/>
                                          </p:stCondLst>
                                        </p:cTn>
                                        <p:tgtEl>
                                          <p:spTgt spid="2"/>
                                        </p:tgtEl>
                                      </p:cBhvr>
                                      <p:to x="80000" y="100000"/>
                                    </p:animScale>
                                    <p:anim by="(#ppt_w*0.10)" calcmode="lin" valueType="num">
                                      <p:cBhvr>
                                        <p:cTn id="13" dur="250" autoRev="1" fill="hold">
                                          <p:stCondLst>
                                            <p:cond delay="0"/>
                                          </p:stCondLst>
                                        </p:cTn>
                                        <p:tgtEl>
                                          <p:spTgt spid="2"/>
                                        </p:tgtEl>
                                        <p:attrNameLst>
                                          <p:attrName>ppt_x</p:attrName>
                                        </p:attrNameLst>
                                      </p:cBhvr>
                                    </p:anim>
                                    <p:anim by="(-#ppt_w*0.10)" calcmode="lin" valueType="num">
                                      <p:cBhvr>
                                        <p:cTn id="14" dur="250" autoRev="1" fill="hold">
                                          <p:stCondLst>
                                            <p:cond delay="0"/>
                                          </p:stCondLst>
                                        </p:cTn>
                                        <p:tgtEl>
                                          <p:spTgt spid="2"/>
                                        </p:tgtEl>
                                        <p:attrNameLst>
                                          <p:attrName>ppt_y</p:attrName>
                                        </p:attrNameLst>
                                      </p:cBhvr>
                                    </p:anim>
                                    <p:animRot by="-480000">
                                      <p:cBhvr>
                                        <p:cTn id="15" dur="250" autoRev="1" fill="hold">
                                          <p:stCondLst>
                                            <p:cond delay="0"/>
                                          </p:stCondLst>
                                        </p:cTn>
                                        <p:tgtEl>
                                          <p:spTgt spid="2"/>
                                        </p:tgtEl>
                                        <p:attrNameLst>
                                          <p:attrName>r</p:attrName>
                                        </p:attrNameLst>
                                      </p:cBhvr>
                                    </p:animRot>
                                  </p:childTnLst>
                                </p:cTn>
                              </p:par>
                            </p:childTnLst>
                          </p:cTn>
                        </p:par>
                        <p:par>
                          <p:cTn id="16" fill="hold">
                            <p:stCondLst>
                              <p:cond delay="3550"/>
                            </p:stCondLst>
                            <p:childTnLst>
                              <p:par>
                                <p:cTn id="17" presetID="16" presetClass="entr" presetSubtype="21"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arn(inVertical)">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nodeType="clickEffect">
                                  <p:stCondLst>
                                    <p:cond delay="0"/>
                                  </p:stCondLst>
                                  <p:iterate type="lt">
                                    <p:tmPct val="10000"/>
                                  </p:iterate>
                                  <p:childTnLst>
                                    <p:set>
                                      <p:cBhvr>
                                        <p:cTn id="23" dur="1" fill="hold">
                                          <p:stCondLst>
                                            <p:cond delay="0"/>
                                          </p:stCondLst>
                                        </p:cTn>
                                        <p:tgtEl>
                                          <p:spTgt spid="3">
                                            <p:txEl>
                                              <p:pRg st="1" end="1"/>
                                            </p:txEl>
                                          </p:spTgt>
                                        </p:tgtEl>
                                        <p:attrNameLst>
                                          <p:attrName>style.visibility</p:attrName>
                                        </p:attrNameLst>
                                      </p:cBhvr>
                                      <p:to>
                                        <p:strVal val="visible"/>
                                      </p:to>
                                    </p:set>
                                    <p:anim by="(-#ppt_w*2)" calcmode="lin" valueType="num">
                                      <p:cBhvr rctx="PPT">
                                        <p:cTn id="24" dur="500" autoRev="1" fill="hold">
                                          <p:stCondLst>
                                            <p:cond delay="0"/>
                                          </p:stCondLst>
                                        </p:cTn>
                                        <p:tgtEl>
                                          <p:spTgt spid="3">
                                            <p:txEl>
                                              <p:pRg st="1" end="1"/>
                                            </p:txEl>
                                          </p:spTgt>
                                        </p:tgtEl>
                                        <p:attrNameLst>
                                          <p:attrName>ppt_w</p:attrName>
                                        </p:attrNameLst>
                                      </p:cBhvr>
                                    </p:anim>
                                    <p:anim by="(#ppt_w*0.50)" calcmode="lin" valueType="num">
                                      <p:cBhvr>
                                        <p:cTn id="25" dur="500" decel="50000" autoRev="1" fill="hold">
                                          <p:stCondLst>
                                            <p:cond delay="0"/>
                                          </p:stCondLst>
                                        </p:cTn>
                                        <p:tgtEl>
                                          <p:spTgt spid="3">
                                            <p:txEl>
                                              <p:pRg st="1" end="1"/>
                                            </p:txEl>
                                          </p:spTgt>
                                        </p:tgtEl>
                                        <p:attrNameLst>
                                          <p:attrName>ppt_x</p:attrName>
                                        </p:attrNameLst>
                                      </p:cBhvr>
                                    </p:anim>
                                    <p:anim from="(-#ppt_h/2)" to="(#ppt_y)" calcmode="lin" valueType="num">
                                      <p:cBhvr>
                                        <p:cTn id="26" dur="1000" fill="hold">
                                          <p:stCondLst>
                                            <p:cond delay="0"/>
                                          </p:stCondLst>
                                        </p:cTn>
                                        <p:tgtEl>
                                          <p:spTgt spid="3">
                                            <p:txEl>
                                              <p:pRg st="1" end="1"/>
                                            </p:txEl>
                                          </p:spTgt>
                                        </p:tgtEl>
                                        <p:attrNameLst>
                                          <p:attrName>ppt_y</p:attrName>
                                        </p:attrNameLst>
                                      </p:cBhvr>
                                    </p:anim>
                                    <p:animRot by="21600000">
                                      <p:cBhvr>
                                        <p:cTn id="27" dur="1000" fill="hold">
                                          <p:stCondLst>
                                            <p:cond delay="0"/>
                                          </p:stCondLst>
                                        </p:cTn>
                                        <p:tgtEl>
                                          <p:spTgt spid="3">
                                            <p:txEl>
                                              <p:pRg st="1" end="1"/>
                                            </p:txEl>
                                          </p:spTgt>
                                        </p:tgtEl>
                                        <p:attrNameLst>
                                          <p:attrName>r</p:attrName>
                                        </p:attrNameLst>
                                      </p:cBhvr>
                                    </p:animRot>
                                  </p:childTnLst>
                                </p:cTn>
                              </p:par>
                            </p:childTnLst>
                          </p:cTn>
                        </p:par>
                        <p:par>
                          <p:cTn id="28" fill="hold">
                            <p:stCondLst>
                              <p:cond delay="1100"/>
                            </p:stCondLst>
                            <p:childTnLst>
                              <p:par>
                                <p:cTn id="29" presetID="15" presetClass="entr" presetSubtype="0" fill="hold" nodeType="afterEffect">
                                  <p:stCondLst>
                                    <p:cond delay="25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752600"/>
            <a:ext cx="8534400" cy="4800600"/>
          </a:xfrm>
          <a:solidFill>
            <a:schemeClr val="accent6">
              <a:lumMod val="20000"/>
              <a:lumOff val="80000"/>
            </a:schemeClr>
          </a:solidFill>
          <a:ln w="57150">
            <a:solidFill>
              <a:schemeClr val="accent6">
                <a:lumMod val="75000"/>
              </a:schemeClr>
            </a:solidFill>
          </a:ln>
          <a:scene3d>
            <a:camera prst="orthographicFront"/>
            <a:lightRig rig="threePt" dir="t"/>
          </a:scene3d>
          <a:sp3d>
            <a:bevelT w="114300" prst="artDeco"/>
          </a:sp3d>
        </p:spPr>
        <p:txBody>
          <a:bodyPr lIns="182880" tIns="91440">
            <a:normAutofit/>
          </a:bodyPr>
          <a:lstStyle/>
          <a:p>
            <a:pPr marL="2103120" indent="-2103120" algn="l">
              <a:spcBef>
                <a:spcPts val="0"/>
              </a:spcBef>
              <a:spcAft>
                <a:spcPts val="1200"/>
              </a:spcAft>
            </a:pPr>
            <a:r>
              <a:rPr lang="en-US" sz="3200" dirty="0">
                <a:solidFill>
                  <a:srgbClr val="FF6600"/>
                </a:solidFill>
              </a:rPr>
              <a:t>Luke 22:15</a:t>
            </a:r>
            <a:r>
              <a:rPr lang="en-US" sz="3200" dirty="0">
                <a:solidFill>
                  <a:schemeClr val="accent2">
                    <a:lumMod val="50000"/>
                  </a:schemeClr>
                </a:solidFill>
              </a:rPr>
              <a:t>	And He said to them, “With desire I have desired to eat this Passover with you before My suffering, </a:t>
            </a:r>
          </a:p>
          <a:p>
            <a:pPr marL="2103120" indent="-2103120" algn="l">
              <a:spcBef>
                <a:spcPts val="0"/>
              </a:spcBef>
              <a:spcAft>
                <a:spcPts val="1200"/>
              </a:spcAft>
            </a:pPr>
            <a:r>
              <a:rPr lang="en-US" sz="3200" dirty="0">
                <a:solidFill>
                  <a:srgbClr val="FF6600"/>
                </a:solidFill>
              </a:rPr>
              <a:t>Luke 22:16</a:t>
            </a:r>
            <a:r>
              <a:rPr lang="en-US" sz="3200" dirty="0">
                <a:solidFill>
                  <a:schemeClr val="bg1"/>
                </a:solidFill>
              </a:rPr>
              <a:t>	for I say to you, I shall certainly not eat of it again </a:t>
            </a:r>
            <a:r>
              <a:rPr lang="en-US" sz="3200" b="1" u="sng" dirty="0">
                <a:solidFill>
                  <a:srgbClr val="FF0000"/>
                </a:solidFill>
              </a:rPr>
              <a:t>until</a:t>
            </a:r>
            <a:r>
              <a:rPr lang="en-US" sz="3200" b="1" dirty="0">
                <a:solidFill>
                  <a:srgbClr val="FF0000"/>
                </a:solidFill>
              </a:rPr>
              <a:t> it is </a:t>
            </a:r>
            <a:r>
              <a:rPr lang="en-US" sz="3200" b="1" u="sng" dirty="0">
                <a:solidFill>
                  <a:srgbClr val="FF0000"/>
                </a:solidFill>
              </a:rPr>
              <a:t>filled</a:t>
            </a:r>
            <a:r>
              <a:rPr lang="en-US" sz="3200" b="1" dirty="0">
                <a:solidFill>
                  <a:srgbClr val="FF0000"/>
                </a:solidFill>
              </a:rPr>
              <a:t> </a:t>
            </a:r>
            <a:r>
              <a:rPr lang="en-US" sz="3200" b="1" u="sng" dirty="0">
                <a:solidFill>
                  <a:srgbClr val="7030A0"/>
                </a:solidFill>
              </a:rPr>
              <a:t>in the reign of</a:t>
            </a:r>
            <a:r>
              <a:rPr lang="en-US" sz="3200" b="1" dirty="0">
                <a:solidFill>
                  <a:srgbClr val="7030A0"/>
                </a:solidFill>
              </a:rPr>
              <a:t> </a:t>
            </a:r>
            <a:r>
              <a:rPr lang="en-US" sz="3200" b="1" u="sng" dirty="0">
                <a:solidFill>
                  <a:srgbClr val="0000CC"/>
                </a:solidFill>
              </a:rPr>
              <a:t>Elohim</a:t>
            </a:r>
            <a:r>
              <a:rPr lang="en-US" sz="3200" b="1" dirty="0">
                <a:solidFill>
                  <a:srgbClr val="0000CC"/>
                </a:solidFill>
              </a:rPr>
              <a:t>.”</a:t>
            </a:r>
            <a:r>
              <a:rPr lang="en-US" sz="3200" dirty="0">
                <a:solidFill>
                  <a:srgbClr val="0000CC"/>
                </a:solidFill>
              </a:rPr>
              <a:t> </a:t>
            </a:r>
          </a:p>
        </p:txBody>
      </p:sp>
      <p:sp>
        <p:nvSpPr>
          <p:cNvPr id="4" name="Slide Number Placeholder 3"/>
          <p:cNvSpPr>
            <a:spLocks noGrp="1"/>
          </p:cNvSpPr>
          <p:nvPr>
            <p:ph type="sldNum" sz="quarter" idx="12"/>
          </p:nvPr>
        </p:nvSpPr>
        <p:spPr>
          <a:xfrm>
            <a:off x="8305800" y="6416675"/>
            <a:ext cx="762000" cy="365125"/>
          </a:xfrm>
        </p:spPr>
        <p:txBody>
          <a:bodyPr/>
          <a:lstStyle/>
          <a:p>
            <a:fld id="{9A7ECC3E-4170-412F-8B33-8063B7BB8A4D}" type="slidenum">
              <a:rPr lang="en-US" b="1" smtClean="0">
                <a:solidFill>
                  <a:schemeClr val="bg1"/>
                </a:solidFill>
              </a:rPr>
              <a:t>46</a:t>
            </a:fld>
            <a:endParaRPr lang="en-US" b="1" dirty="0">
              <a:solidFill>
                <a:schemeClr val="bg1"/>
              </a:solidFill>
            </a:endParaRPr>
          </a:p>
        </p:txBody>
      </p:sp>
      <p:sp>
        <p:nvSpPr>
          <p:cNvPr id="5" name="Title 1"/>
          <p:cNvSpPr>
            <a:spLocks noGrp="1"/>
          </p:cNvSpPr>
          <p:nvPr>
            <p:ph type="ctrTitle"/>
          </p:nvPr>
        </p:nvSpPr>
        <p:spPr>
          <a:xfrm>
            <a:off x="685800" y="304800"/>
            <a:ext cx="7772400" cy="990600"/>
          </a:xfrm>
          <a:solidFill>
            <a:schemeClr val="accent6">
              <a:lumMod val="75000"/>
            </a:schemeClr>
          </a:solidFill>
          <a:ln w="57150">
            <a:solidFill>
              <a:schemeClr val="accent6">
                <a:lumMod val="20000"/>
                <a:lumOff val="80000"/>
              </a:schemeClr>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cap="none" dirty="0">
                <a:solidFill>
                  <a:schemeClr val="accent6">
                    <a:lumMod val="20000"/>
                    <a:lumOff val="80000"/>
                  </a:schemeClr>
                </a:solidFill>
                <a:latin typeface="Comic Sans MS" panose="030F0702030302020204" pitchFamily="66" charset="0"/>
              </a:rPr>
              <a:t>Feast Fulfilled at Cross?</a:t>
            </a:r>
          </a:p>
        </p:txBody>
      </p:sp>
      <p:grpSp>
        <p:nvGrpSpPr>
          <p:cNvPr id="7" name="Group 6"/>
          <p:cNvGrpSpPr/>
          <p:nvPr/>
        </p:nvGrpSpPr>
        <p:grpSpPr>
          <a:xfrm>
            <a:off x="4724400" y="4953000"/>
            <a:ext cx="2992732" cy="1676400"/>
            <a:chOff x="4724400" y="4953000"/>
            <a:chExt cx="2992732" cy="1676400"/>
          </a:xfrm>
        </p:grpSpPr>
        <p:cxnSp>
          <p:nvCxnSpPr>
            <p:cNvPr id="13" name="Straight Arrow Connector 12"/>
            <p:cNvCxnSpPr/>
            <p:nvPr/>
          </p:nvCxnSpPr>
          <p:spPr>
            <a:xfrm flipH="1" flipV="1">
              <a:off x="6248400" y="5410201"/>
              <a:ext cx="152400" cy="685800"/>
            </a:xfrm>
            <a:prstGeom prst="straightConnector1">
              <a:avLst/>
            </a:prstGeom>
            <a:ln w="57150">
              <a:solidFill>
                <a:srgbClr val="00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6934200" y="4953000"/>
              <a:ext cx="782932" cy="1143001"/>
            </a:xfrm>
            <a:prstGeom prst="straightConnector1">
              <a:avLst/>
            </a:prstGeom>
            <a:ln w="57150">
              <a:solidFill>
                <a:srgbClr val="FF00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4724400" y="5486400"/>
              <a:ext cx="1371600" cy="838200"/>
            </a:xfrm>
            <a:prstGeom prst="straightConnector1">
              <a:avLst/>
            </a:prstGeom>
            <a:ln w="57150">
              <a:solidFill>
                <a:schemeClr val="accent6">
                  <a:lumMod val="60000"/>
                  <a:lumOff val="40000"/>
                </a:schemeClr>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 name="Explosion 2 1"/>
            <p:cNvSpPr/>
            <p:nvPr/>
          </p:nvSpPr>
          <p:spPr>
            <a:xfrm>
              <a:off x="5753100" y="5715000"/>
              <a:ext cx="1600200" cy="914400"/>
            </a:xfrm>
            <a:prstGeom prst="irregularSeal2">
              <a:avLst/>
            </a:prstGeom>
            <a:solidFill>
              <a:srgbClr val="FF66CC"/>
            </a:solidFill>
            <a:ln w="38100">
              <a:solidFill>
                <a:srgbClr val="FF3399"/>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Explosion 2 5"/>
            <p:cNvSpPr/>
            <p:nvPr/>
          </p:nvSpPr>
          <p:spPr>
            <a:xfrm rot="1088934">
              <a:off x="6119093" y="5816121"/>
              <a:ext cx="842872" cy="777548"/>
            </a:xfrm>
            <a:prstGeom prst="irregularSeal2">
              <a:avLst/>
            </a:prstGeom>
            <a:solidFill>
              <a:schemeClr val="accent6">
                <a:lumMod val="60000"/>
                <a:lumOff val="40000"/>
              </a:schemeClr>
            </a:solidFill>
            <a:ln w="38100">
              <a:solidFill>
                <a:schemeClr val="accent6">
                  <a:lumMod val="75000"/>
                </a:schemeClr>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18407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par>
                          <p:cTn id="19" fill="hold">
                            <p:stCondLst>
                              <p:cond delay="5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219200"/>
            <a:ext cx="8839200" cy="5486400"/>
          </a:xfrm>
          <a:solidFill>
            <a:schemeClr val="accent6">
              <a:lumMod val="20000"/>
              <a:lumOff val="80000"/>
            </a:schemeClr>
          </a:solidFill>
          <a:ln w="57150">
            <a:solidFill>
              <a:schemeClr val="accent6">
                <a:lumMod val="75000"/>
              </a:schemeClr>
            </a:solidFill>
          </a:ln>
          <a:scene3d>
            <a:camera prst="orthographicFront"/>
            <a:lightRig rig="threePt" dir="t"/>
          </a:scene3d>
          <a:sp3d>
            <a:bevelT w="114300" prst="artDeco"/>
          </a:sp3d>
        </p:spPr>
        <p:txBody>
          <a:bodyPr lIns="182880" tIns="91440">
            <a:normAutofit/>
          </a:bodyPr>
          <a:lstStyle/>
          <a:p>
            <a:pPr algn="l">
              <a:spcBef>
                <a:spcPts val="0"/>
              </a:spcBef>
              <a:spcAft>
                <a:spcPts val="1200"/>
              </a:spcAft>
            </a:pPr>
            <a:r>
              <a:rPr lang="en-US" dirty="0">
                <a:solidFill>
                  <a:schemeClr val="bg1"/>
                </a:solidFill>
              </a:rPr>
              <a:t>In Luke 22:15,16, </a:t>
            </a:r>
            <a:r>
              <a:rPr lang="en-US" b="1" dirty="0">
                <a:solidFill>
                  <a:srgbClr val="0000CC"/>
                </a:solidFill>
              </a:rPr>
              <a:t>Yahusha</a:t>
            </a:r>
            <a:r>
              <a:rPr lang="en-US" dirty="0">
                <a:solidFill>
                  <a:srgbClr val="0000CC"/>
                </a:solidFill>
              </a:rPr>
              <a:t> </a:t>
            </a:r>
            <a:r>
              <a:rPr lang="en-US" dirty="0">
                <a:solidFill>
                  <a:schemeClr val="bg1"/>
                </a:solidFill>
              </a:rPr>
              <a:t>was speaking about the meal (a part of the </a:t>
            </a:r>
            <a:r>
              <a:rPr lang="en-US" b="1" dirty="0">
                <a:solidFill>
                  <a:schemeClr val="accent2">
                    <a:lumMod val="75000"/>
                  </a:schemeClr>
                </a:solidFill>
              </a:rPr>
              <a:t>“thematic Ritual”</a:t>
            </a:r>
            <a:r>
              <a:rPr lang="en-US" dirty="0">
                <a:solidFill>
                  <a:schemeClr val="bg1"/>
                </a:solidFill>
              </a:rPr>
              <a:t>),</a:t>
            </a:r>
            <a:r>
              <a:rPr lang="en-US" b="1" dirty="0">
                <a:solidFill>
                  <a:schemeClr val="bg1"/>
                </a:solidFill>
              </a:rPr>
              <a:t> </a:t>
            </a:r>
            <a:r>
              <a:rPr lang="en-US" dirty="0">
                <a:solidFill>
                  <a:schemeClr val="bg1"/>
                </a:solidFill>
              </a:rPr>
              <a:t>rather than the </a:t>
            </a:r>
            <a:r>
              <a:rPr lang="en-US" b="1" dirty="0">
                <a:solidFill>
                  <a:srgbClr val="FF3399"/>
                </a:solidFill>
              </a:rPr>
              <a:t>“appointed time” </a:t>
            </a:r>
            <a:r>
              <a:rPr lang="en-US" dirty="0">
                <a:solidFill>
                  <a:schemeClr val="bg1"/>
                </a:solidFill>
              </a:rPr>
              <a:t>itself, that is to be “filled in the reign of Elohim.”   </a:t>
            </a:r>
          </a:p>
          <a:p>
            <a:pPr algn="l">
              <a:spcBef>
                <a:spcPts val="0"/>
              </a:spcBef>
              <a:spcAft>
                <a:spcPts val="1200"/>
              </a:spcAft>
            </a:pPr>
            <a:r>
              <a:rPr lang="en-US" dirty="0">
                <a:solidFill>
                  <a:schemeClr val="bg1"/>
                </a:solidFill>
              </a:rPr>
              <a:t>Plainly, the </a:t>
            </a:r>
            <a:r>
              <a:rPr lang="en-US" b="1" dirty="0">
                <a:solidFill>
                  <a:schemeClr val="accent2">
                    <a:lumMod val="75000"/>
                  </a:schemeClr>
                </a:solidFill>
              </a:rPr>
              <a:t>“thematic Ritual” </a:t>
            </a:r>
            <a:r>
              <a:rPr lang="en-US" dirty="0">
                <a:solidFill>
                  <a:schemeClr val="bg1"/>
                </a:solidFill>
              </a:rPr>
              <a:t>portion of the</a:t>
            </a:r>
            <a:r>
              <a:rPr lang="en-US" b="1" dirty="0">
                <a:solidFill>
                  <a:schemeClr val="bg1"/>
                </a:solidFill>
              </a:rPr>
              <a:t> </a:t>
            </a:r>
            <a:r>
              <a:rPr lang="en-US" b="1" dirty="0">
                <a:solidFill>
                  <a:srgbClr val="006600"/>
                </a:solidFill>
                <a:effectLst>
                  <a:outerShdw blurRad="38100" dist="38100" dir="2700000" algn="tl">
                    <a:srgbClr val="000000">
                      <a:alpha val="43137"/>
                    </a:srgbClr>
                  </a:outerShdw>
                </a:effectLst>
              </a:rPr>
              <a:t>Passover</a:t>
            </a:r>
            <a:r>
              <a:rPr lang="en-US" dirty="0">
                <a:solidFill>
                  <a:srgbClr val="006600"/>
                </a:solidFill>
                <a:effectLst>
                  <a:outerShdw blurRad="38100" dist="38100" dir="2700000" algn="tl">
                    <a:srgbClr val="000000">
                      <a:alpha val="43137"/>
                    </a:srgbClr>
                  </a:outerShdw>
                </a:effectLst>
              </a:rPr>
              <a:t> </a:t>
            </a:r>
            <a:r>
              <a:rPr lang="en-US" dirty="0">
                <a:solidFill>
                  <a:schemeClr val="bg1"/>
                </a:solidFill>
              </a:rPr>
              <a:t>will not be </a:t>
            </a:r>
            <a:r>
              <a:rPr lang="en-US" b="1" u="sng" dirty="0">
                <a:solidFill>
                  <a:srgbClr val="FF0000"/>
                </a:solidFill>
                <a:effectLst>
                  <a:outerShdw blurRad="38100" dist="38100" dir="2700000" algn="tl">
                    <a:srgbClr val="000000">
                      <a:alpha val="43137"/>
                    </a:srgbClr>
                  </a:outerShdw>
                </a:effectLst>
              </a:rPr>
              <a:t>completely fulfilled</a:t>
            </a:r>
            <a:r>
              <a:rPr lang="en-US" b="1" dirty="0">
                <a:solidFill>
                  <a:srgbClr val="FF0000"/>
                </a:solidFill>
              </a:rPr>
              <a:t> </a:t>
            </a:r>
            <a:r>
              <a:rPr lang="en-US" dirty="0">
                <a:solidFill>
                  <a:schemeClr val="bg1"/>
                </a:solidFill>
              </a:rPr>
              <a:t>before </a:t>
            </a:r>
            <a:r>
              <a:rPr lang="en-US" b="1" dirty="0">
                <a:solidFill>
                  <a:srgbClr val="0000CC"/>
                </a:solidFill>
              </a:rPr>
              <a:t>Yahusha</a:t>
            </a:r>
            <a:r>
              <a:rPr lang="en-US" dirty="0">
                <a:solidFill>
                  <a:srgbClr val="0000CC"/>
                </a:solidFill>
              </a:rPr>
              <a:t> </a:t>
            </a:r>
            <a:r>
              <a:rPr lang="en-US" dirty="0">
                <a:solidFill>
                  <a:schemeClr val="bg1"/>
                </a:solidFill>
              </a:rPr>
              <a:t>eats the </a:t>
            </a:r>
            <a:r>
              <a:rPr lang="en-US" b="1" dirty="0">
                <a:solidFill>
                  <a:srgbClr val="006600"/>
                </a:solidFill>
              </a:rPr>
              <a:t>Passover</a:t>
            </a:r>
            <a:r>
              <a:rPr lang="en-US" dirty="0">
                <a:solidFill>
                  <a:srgbClr val="006600"/>
                </a:solidFill>
              </a:rPr>
              <a:t> </a:t>
            </a:r>
            <a:r>
              <a:rPr lang="en-US" dirty="0">
                <a:solidFill>
                  <a:schemeClr val="bg1"/>
                </a:solidFill>
              </a:rPr>
              <a:t>(meal) with us again in His Kingdom.</a:t>
            </a:r>
          </a:p>
          <a:p>
            <a:pPr algn="l">
              <a:spcBef>
                <a:spcPts val="0"/>
              </a:spcBef>
              <a:spcAft>
                <a:spcPts val="1200"/>
              </a:spcAft>
            </a:pPr>
            <a:r>
              <a:rPr lang="en-US" dirty="0">
                <a:solidFill>
                  <a:schemeClr val="bg1"/>
                </a:solidFill>
              </a:rPr>
              <a:t>During the last supper with His disciples — the evening before His death — </a:t>
            </a:r>
            <a:r>
              <a:rPr lang="en-US" b="1" dirty="0">
                <a:solidFill>
                  <a:srgbClr val="0000CC"/>
                </a:solidFill>
              </a:rPr>
              <a:t>Yahusha</a:t>
            </a:r>
            <a:r>
              <a:rPr lang="en-US" dirty="0">
                <a:solidFill>
                  <a:srgbClr val="0000CC"/>
                </a:solidFill>
              </a:rPr>
              <a:t> </a:t>
            </a:r>
            <a:r>
              <a:rPr lang="en-US" dirty="0">
                <a:solidFill>
                  <a:schemeClr val="bg1"/>
                </a:solidFill>
              </a:rPr>
              <a:t>showed them </a:t>
            </a:r>
            <a:r>
              <a:rPr lang="en-US" b="1" u="sng" dirty="0">
                <a:solidFill>
                  <a:srgbClr val="996633"/>
                </a:solidFill>
              </a:rPr>
              <a:t>how</a:t>
            </a:r>
            <a:r>
              <a:rPr lang="en-US" dirty="0">
                <a:solidFill>
                  <a:srgbClr val="996633"/>
                </a:solidFill>
              </a:rPr>
              <a:t> </a:t>
            </a:r>
            <a:r>
              <a:rPr lang="en-US" dirty="0">
                <a:solidFill>
                  <a:schemeClr val="bg1"/>
                </a:solidFill>
              </a:rPr>
              <a:t>they were to </a:t>
            </a:r>
            <a:r>
              <a:rPr lang="en-US" b="1" dirty="0">
                <a:solidFill>
                  <a:srgbClr val="FF3399"/>
                </a:solidFill>
                <a:effectLst>
                  <a:outerShdw blurRad="38100" dist="38100" dir="2700000" algn="tl">
                    <a:srgbClr val="000000">
                      <a:alpha val="43137"/>
                    </a:srgbClr>
                  </a:outerShdw>
                </a:effectLst>
              </a:rPr>
              <a:t>celebrate</a:t>
            </a:r>
            <a:r>
              <a:rPr lang="en-US" dirty="0">
                <a:solidFill>
                  <a:schemeClr val="bg1"/>
                </a:solidFill>
                <a:effectLst>
                  <a:outerShdw blurRad="38100" dist="38100" dir="2700000" algn="tl">
                    <a:srgbClr val="000000">
                      <a:alpha val="43137"/>
                    </a:srgbClr>
                  </a:outerShdw>
                </a:effectLst>
              </a:rPr>
              <a:t> </a:t>
            </a:r>
            <a:r>
              <a:rPr lang="en-US" dirty="0">
                <a:solidFill>
                  <a:schemeClr val="bg1"/>
                </a:solidFill>
              </a:rPr>
              <a:t>the </a:t>
            </a:r>
            <a:r>
              <a:rPr lang="en-US" b="1" dirty="0">
                <a:solidFill>
                  <a:srgbClr val="006600"/>
                </a:solidFill>
                <a:effectLst>
                  <a:outerShdw blurRad="38100" dist="38100" dir="2700000" algn="tl">
                    <a:srgbClr val="000000">
                      <a:alpha val="43137"/>
                    </a:srgbClr>
                  </a:outerShdw>
                </a:effectLst>
              </a:rPr>
              <a:t>Passover</a:t>
            </a:r>
            <a:r>
              <a:rPr lang="en-US" dirty="0">
                <a:solidFill>
                  <a:srgbClr val="006600"/>
                </a:solidFill>
                <a:effectLst>
                  <a:outerShdw blurRad="38100" dist="38100" dir="2700000" algn="tl">
                    <a:srgbClr val="000000">
                      <a:alpha val="43137"/>
                    </a:srgbClr>
                  </a:outerShdw>
                </a:effectLst>
              </a:rPr>
              <a:t> </a:t>
            </a:r>
            <a:r>
              <a:rPr lang="en-US" b="1" u="sng" dirty="0">
                <a:solidFill>
                  <a:srgbClr val="996633"/>
                </a:solidFill>
                <a:effectLst>
                  <a:glow rad="101600">
                    <a:schemeClr val="accent5">
                      <a:satMod val="175000"/>
                      <a:alpha val="40000"/>
                    </a:schemeClr>
                  </a:glow>
                </a:effectLst>
              </a:rPr>
              <a:t>after</a:t>
            </a:r>
            <a:r>
              <a:rPr lang="en-US" dirty="0">
                <a:solidFill>
                  <a:schemeClr val="bg1"/>
                </a:solidFill>
                <a:effectLst>
                  <a:glow rad="101600">
                    <a:schemeClr val="accent5">
                      <a:satMod val="175000"/>
                      <a:alpha val="40000"/>
                    </a:schemeClr>
                  </a:glow>
                </a:effectLst>
              </a:rPr>
              <a:t> </a:t>
            </a:r>
            <a:r>
              <a:rPr lang="en-US" b="1" u="sng" dirty="0">
                <a:solidFill>
                  <a:srgbClr val="0000CC"/>
                </a:solidFill>
              </a:rPr>
              <a:t>His</a:t>
            </a:r>
            <a:r>
              <a:rPr lang="en-US" dirty="0">
                <a:solidFill>
                  <a:srgbClr val="0000CC"/>
                </a:solidFill>
              </a:rPr>
              <a:t> </a:t>
            </a:r>
            <a:r>
              <a:rPr lang="en-US" b="1" u="sng" dirty="0">
                <a:solidFill>
                  <a:srgbClr val="996633"/>
                </a:solidFill>
                <a:effectLst>
                  <a:outerShdw blurRad="38100" dist="38100" dir="2700000" algn="tl">
                    <a:srgbClr val="000000">
                      <a:alpha val="43137"/>
                    </a:srgbClr>
                  </a:outerShdw>
                </a:effectLst>
              </a:rPr>
              <a:t>death</a:t>
            </a:r>
            <a:r>
              <a:rPr lang="en-US" b="1" dirty="0">
                <a:solidFill>
                  <a:srgbClr val="996633"/>
                </a:solidFill>
                <a:effectLst>
                  <a:outerShdw blurRad="38100" dist="38100" dir="2700000" algn="tl">
                    <a:srgbClr val="000000">
                      <a:alpha val="43137"/>
                    </a:srgbClr>
                  </a:outerShdw>
                </a:effectLst>
              </a:rPr>
              <a:t>.</a:t>
            </a:r>
            <a:r>
              <a:rPr lang="en-US" sz="3200" dirty="0">
                <a:solidFill>
                  <a:schemeClr val="bg1"/>
                </a:solidFill>
              </a:rPr>
              <a:t>		</a:t>
            </a:r>
            <a:r>
              <a:rPr lang="en-US" sz="2400" dirty="0">
                <a:solidFill>
                  <a:schemeClr val="bg1"/>
                </a:solidFill>
              </a:rPr>
              <a:t>(see </a:t>
            </a:r>
            <a:r>
              <a:rPr lang="en-US" sz="2400" dirty="0">
                <a:solidFill>
                  <a:srgbClr val="FF6600"/>
                </a:solidFill>
              </a:rPr>
              <a:t>John 13:1-17</a:t>
            </a:r>
            <a:r>
              <a:rPr lang="en-US" sz="2400" dirty="0">
                <a:solidFill>
                  <a:schemeClr val="bg1"/>
                </a:solidFill>
              </a:rPr>
              <a:t>)</a:t>
            </a:r>
          </a:p>
        </p:txBody>
      </p:sp>
      <p:sp>
        <p:nvSpPr>
          <p:cNvPr id="4" name="Slide Number Placeholder 3"/>
          <p:cNvSpPr>
            <a:spLocks noGrp="1"/>
          </p:cNvSpPr>
          <p:nvPr>
            <p:ph type="sldNum" sz="quarter" idx="12"/>
          </p:nvPr>
        </p:nvSpPr>
        <p:spPr>
          <a:xfrm>
            <a:off x="8153400" y="6248400"/>
            <a:ext cx="762000" cy="365125"/>
          </a:xfrm>
        </p:spPr>
        <p:txBody>
          <a:bodyPr/>
          <a:lstStyle/>
          <a:p>
            <a:fld id="{9A7ECC3E-4170-412F-8B33-8063B7BB8A4D}" type="slidenum">
              <a:rPr lang="en-US" b="1" smtClean="0">
                <a:solidFill>
                  <a:schemeClr val="bg1"/>
                </a:solidFill>
              </a:rPr>
              <a:t>47</a:t>
            </a:fld>
            <a:endParaRPr lang="en-US" b="1" dirty="0">
              <a:solidFill>
                <a:schemeClr val="bg1"/>
              </a:solidFill>
            </a:endParaRPr>
          </a:p>
        </p:txBody>
      </p:sp>
      <p:sp>
        <p:nvSpPr>
          <p:cNvPr id="5" name="Title 1"/>
          <p:cNvSpPr>
            <a:spLocks noGrp="1"/>
          </p:cNvSpPr>
          <p:nvPr>
            <p:ph type="ctrTitle"/>
          </p:nvPr>
        </p:nvSpPr>
        <p:spPr>
          <a:xfrm>
            <a:off x="685800" y="152400"/>
            <a:ext cx="7772400" cy="990600"/>
          </a:xfrm>
          <a:solidFill>
            <a:schemeClr val="accent6">
              <a:lumMod val="75000"/>
            </a:schemeClr>
          </a:solidFill>
          <a:ln w="57150">
            <a:solidFill>
              <a:schemeClr val="accent6">
                <a:lumMod val="20000"/>
                <a:lumOff val="80000"/>
              </a:schemeClr>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cap="none" dirty="0">
                <a:solidFill>
                  <a:schemeClr val="accent6">
                    <a:lumMod val="20000"/>
                    <a:lumOff val="80000"/>
                  </a:schemeClr>
                </a:solidFill>
                <a:latin typeface="Comic Sans MS" panose="030F0702030302020204" pitchFamily="66" charset="0"/>
              </a:rPr>
              <a:t>Feast Fulfilled at Cross?</a:t>
            </a:r>
          </a:p>
        </p:txBody>
      </p:sp>
    </p:spTree>
    <p:extLst>
      <p:ext uri="{BB962C8B-B14F-4D97-AF65-F5344CB8AC3E}">
        <p14:creationId xmlns:p14="http://schemas.microsoft.com/office/powerpoint/2010/main" val="3942565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arn(inVertical)">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600200"/>
            <a:ext cx="8534400" cy="4876800"/>
          </a:xfrm>
          <a:solidFill>
            <a:schemeClr val="accent6">
              <a:lumMod val="20000"/>
              <a:lumOff val="80000"/>
            </a:schemeClr>
          </a:solidFill>
          <a:ln w="57150">
            <a:solidFill>
              <a:schemeClr val="accent6">
                <a:lumMod val="75000"/>
              </a:schemeClr>
            </a:solidFill>
          </a:ln>
          <a:scene3d>
            <a:camera prst="orthographicFront"/>
            <a:lightRig rig="threePt" dir="t"/>
          </a:scene3d>
          <a:sp3d>
            <a:bevelT w="139700" h="139700" prst="divot"/>
          </a:sp3d>
        </p:spPr>
        <p:txBody>
          <a:bodyPr lIns="274320" tIns="182880">
            <a:normAutofit/>
          </a:bodyPr>
          <a:lstStyle/>
          <a:p>
            <a:pPr algn="l">
              <a:spcBef>
                <a:spcPts val="0"/>
              </a:spcBef>
              <a:spcAft>
                <a:spcPts val="1800"/>
              </a:spcAft>
            </a:pPr>
            <a:r>
              <a:rPr lang="en-US" dirty="0">
                <a:solidFill>
                  <a:schemeClr val="bg1"/>
                </a:solidFill>
              </a:rPr>
              <a:t>If the </a:t>
            </a:r>
            <a:r>
              <a:rPr lang="en-US" b="1" dirty="0">
                <a:solidFill>
                  <a:srgbClr val="C00000"/>
                </a:solidFill>
              </a:rPr>
              <a:t>“Feasts”</a:t>
            </a:r>
            <a:r>
              <a:rPr lang="en-US" dirty="0">
                <a:solidFill>
                  <a:schemeClr val="bg1"/>
                </a:solidFill>
              </a:rPr>
              <a:t> or </a:t>
            </a:r>
            <a:r>
              <a:rPr lang="en-US" b="1" dirty="0">
                <a:solidFill>
                  <a:srgbClr val="FF3399"/>
                </a:solidFill>
              </a:rPr>
              <a:t>“appointed times” </a:t>
            </a:r>
            <a:r>
              <a:rPr lang="en-US" dirty="0">
                <a:solidFill>
                  <a:schemeClr val="bg1"/>
                </a:solidFill>
              </a:rPr>
              <a:t>had been </a:t>
            </a:r>
            <a:r>
              <a:rPr lang="en-US" b="1" dirty="0">
                <a:solidFill>
                  <a:srgbClr val="CC00CC"/>
                </a:solidFill>
              </a:rPr>
              <a:t>fulfilled</a:t>
            </a:r>
            <a:r>
              <a:rPr lang="en-US" dirty="0">
                <a:solidFill>
                  <a:srgbClr val="CC00CC"/>
                </a:solidFill>
              </a:rPr>
              <a:t> </a:t>
            </a:r>
            <a:r>
              <a:rPr lang="en-US" dirty="0">
                <a:solidFill>
                  <a:schemeClr val="bg1"/>
                </a:solidFill>
              </a:rPr>
              <a:t>and </a:t>
            </a:r>
            <a:r>
              <a:rPr lang="en-US" b="1" dirty="0">
                <a:solidFill>
                  <a:srgbClr val="0070C0"/>
                </a:solidFill>
              </a:rPr>
              <a:t>“nailed to the cross” —</a:t>
            </a:r>
          </a:p>
          <a:p>
            <a:pPr marL="457200" indent="-457200" algn="l">
              <a:spcBef>
                <a:spcPts val="0"/>
              </a:spcBef>
              <a:spcAft>
                <a:spcPts val="1800"/>
              </a:spcAft>
              <a:buClr>
                <a:schemeClr val="accent6">
                  <a:lumMod val="75000"/>
                </a:schemeClr>
              </a:buClr>
              <a:buSzPct val="75000"/>
              <a:buFont typeface="Wingdings" panose="05000000000000000000" pitchFamily="2" charset="2"/>
              <a:buChar char="Ø"/>
            </a:pPr>
            <a:r>
              <a:rPr lang="en-US" dirty="0">
                <a:solidFill>
                  <a:schemeClr val="bg1"/>
                </a:solidFill>
              </a:rPr>
              <a:t>Why did </a:t>
            </a:r>
            <a:r>
              <a:rPr lang="en-US" b="1" dirty="0">
                <a:solidFill>
                  <a:srgbClr val="0000CC"/>
                </a:solidFill>
              </a:rPr>
              <a:t>Yahusha</a:t>
            </a:r>
            <a:r>
              <a:rPr lang="en-US" dirty="0">
                <a:solidFill>
                  <a:srgbClr val="0000CC"/>
                </a:solidFill>
              </a:rPr>
              <a:t> </a:t>
            </a:r>
            <a:r>
              <a:rPr lang="en-US" dirty="0">
                <a:solidFill>
                  <a:schemeClr val="bg1"/>
                </a:solidFill>
              </a:rPr>
              <a:t>take the time to show His followers how they were to </a:t>
            </a:r>
            <a:r>
              <a:rPr lang="en-US" b="1" dirty="0">
                <a:solidFill>
                  <a:srgbClr val="006600"/>
                </a:solidFill>
              </a:rPr>
              <a:t>celebrate Passover </a:t>
            </a:r>
            <a:r>
              <a:rPr lang="en-US" dirty="0">
                <a:solidFill>
                  <a:schemeClr val="bg1"/>
                </a:solidFill>
              </a:rPr>
              <a:t>after His death and resurrection?</a:t>
            </a:r>
          </a:p>
          <a:p>
            <a:pPr marL="457200" indent="-457200" algn="l">
              <a:spcBef>
                <a:spcPts val="0"/>
              </a:spcBef>
              <a:spcAft>
                <a:spcPts val="1800"/>
              </a:spcAft>
              <a:buClr>
                <a:schemeClr val="accent6">
                  <a:lumMod val="75000"/>
                </a:schemeClr>
              </a:buClr>
              <a:buSzPct val="75000"/>
              <a:buFont typeface="Wingdings" panose="05000000000000000000" pitchFamily="2" charset="2"/>
              <a:buChar char="Ø"/>
            </a:pPr>
            <a:r>
              <a:rPr lang="en-US" dirty="0">
                <a:solidFill>
                  <a:schemeClr val="bg1"/>
                </a:solidFill>
              </a:rPr>
              <a:t>Why did </a:t>
            </a:r>
            <a:r>
              <a:rPr lang="en-US" b="1" dirty="0">
                <a:solidFill>
                  <a:srgbClr val="0000CC"/>
                </a:solidFill>
              </a:rPr>
              <a:t>Yahusha</a:t>
            </a:r>
            <a:r>
              <a:rPr lang="en-US" dirty="0">
                <a:solidFill>
                  <a:srgbClr val="0000CC"/>
                </a:solidFill>
              </a:rPr>
              <a:t> </a:t>
            </a:r>
            <a:r>
              <a:rPr lang="en-US" dirty="0">
                <a:solidFill>
                  <a:schemeClr val="bg1"/>
                </a:solidFill>
              </a:rPr>
              <a:t>tell His followers </a:t>
            </a:r>
            <a:r>
              <a:rPr lang="en-US" sz="2400" dirty="0">
                <a:solidFill>
                  <a:schemeClr val="bg1"/>
                </a:solidFill>
              </a:rPr>
              <a:t>(in Luke 22:15-16) </a:t>
            </a:r>
            <a:r>
              <a:rPr lang="en-US" dirty="0">
                <a:solidFill>
                  <a:schemeClr val="bg1"/>
                </a:solidFill>
              </a:rPr>
              <a:t>that He would be </a:t>
            </a:r>
            <a:r>
              <a:rPr lang="en-US" b="1" dirty="0">
                <a:solidFill>
                  <a:srgbClr val="006600"/>
                </a:solidFill>
              </a:rPr>
              <a:t>eating the Passover </a:t>
            </a:r>
            <a:r>
              <a:rPr lang="en-US" dirty="0">
                <a:solidFill>
                  <a:schemeClr val="bg1"/>
                </a:solidFill>
              </a:rPr>
              <a:t>with them </a:t>
            </a:r>
            <a:r>
              <a:rPr lang="en-US" b="1" u="sng" dirty="0">
                <a:solidFill>
                  <a:srgbClr val="FF0000"/>
                </a:solidFill>
              </a:rPr>
              <a:t>again</a:t>
            </a:r>
            <a:r>
              <a:rPr lang="en-US" dirty="0">
                <a:solidFill>
                  <a:srgbClr val="FF0000"/>
                </a:solidFill>
              </a:rPr>
              <a:t> </a:t>
            </a:r>
            <a:r>
              <a:rPr lang="en-US" b="1" u="sng" dirty="0">
                <a:solidFill>
                  <a:srgbClr val="0070C0"/>
                </a:solidFill>
              </a:rPr>
              <a:t>when it was fulfilled</a:t>
            </a:r>
            <a:r>
              <a:rPr lang="en-US" b="1" dirty="0">
                <a:solidFill>
                  <a:srgbClr val="0070C0"/>
                </a:solidFill>
              </a:rPr>
              <a:t> </a:t>
            </a:r>
            <a:r>
              <a:rPr lang="en-US" dirty="0">
                <a:solidFill>
                  <a:schemeClr val="bg1"/>
                </a:solidFill>
              </a:rPr>
              <a:t>in His Kingdom?</a:t>
            </a:r>
          </a:p>
        </p:txBody>
      </p:sp>
      <p:sp>
        <p:nvSpPr>
          <p:cNvPr id="4" name="Slide Number Placeholder 3"/>
          <p:cNvSpPr>
            <a:spLocks noGrp="1"/>
          </p:cNvSpPr>
          <p:nvPr>
            <p:ph type="sldNum" sz="quarter" idx="12"/>
          </p:nvPr>
        </p:nvSpPr>
        <p:spPr>
          <a:xfrm>
            <a:off x="8229600" y="6416675"/>
            <a:ext cx="762000" cy="365125"/>
          </a:xfrm>
        </p:spPr>
        <p:txBody>
          <a:bodyPr/>
          <a:lstStyle/>
          <a:p>
            <a:fld id="{9A7ECC3E-4170-412F-8B33-8063B7BB8A4D}" type="slidenum">
              <a:rPr lang="en-US" b="1" smtClean="0">
                <a:solidFill>
                  <a:schemeClr val="bg1"/>
                </a:solidFill>
              </a:rPr>
              <a:t>48</a:t>
            </a:fld>
            <a:endParaRPr lang="en-US" b="1" dirty="0">
              <a:solidFill>
                <a:schemeClr val="bg1"/>
              </a:solidFill>
            </a:endParaRPr>
          </a:p>
        </p:txBody>
      </p:sp>
      <p:sp>
        <p:nvSpPr>
          <p:cNvPr id="5" name="Title 1"/>
          <p:cNvSpPr txBox="1">
            <a:spLocks/>
          </p:cNvSpPr>
          <p:nvPr/>
        </p:nvSpPr>
        <p:spPr>
          <a:xfrm>
            <a:off x="685800" y="228600"/>
            <a:ext cx="7772400" cy="990600"/>
          </a:xfrm>
          <a:prstGeom prst="rect">
            <a:avLst/>
          </a:prstGeom>
          <a:solidFill>
            <a:schemeClr val="accent6">
              <a:lumMod val="75000"/>
            </a:schemeClr>
          </a:solidFill>
          <a:ln w="57150">
            <a:solidFill>
              <a:schemeClr val="accent6">
                <a:lumMod val="20000"/>
                <a:lumOff val="80000"/>
              </a:schemeClr>
            </a:solidFill>
          </a:ln>
          <a:scene3d>
            <a:camera prst="orthographicFront"/>
            <a:lightRig rig="soft" dir="t">
              <a:rot lat="0" lon="0" rev="17220000"/>
            </a:lightRig>
          </a:scene3d>
          <a:sp3d>
            <a:bevelT w="114300" prst="artDeco"/>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cap="none">
                <a:solidFill>
                  <a:schemeClr val="accent6">
                    <a:lumMod val="20000"/>
                    <a:lumOff val="80000"/>
                  </a:schemeClr>
                </a:solidFill>
                <a:latin typeface="Comic Sans MS" panose="030F0702030302020204" pitchFamily="66" charset="0"/>
              </a:rPr>
              <a:t>Feast Fulfilled at Cross?</a:t>
            </a:r>
            <a:endParaRPr lang="en-US" cap="none" dirty="0">
              <a:solidFill>
                <a:schemeClr val="accent6">
                  <a:lumMod val="20000"/>
                  <a:lumOff val="80000"/>
                </a:schemeClr>
              </a:solidFill>
              <a:latin typeface="Comic Sans MS" panose="030F0702030302020204" pitchFamily="66" charset="0"/>
            </a:endParaRPr>
          </a:p>
        </p:txBody>
      </p:sp>
    </p:spTree>
    <p:extLst>
      <p:ext uri="{BB962C8B-B14F-4D97-AF65-F5344CB8AC3E}">
        <p14:creationId xmlns:p14="http://schemas.microsoft.com/office/powerpoint/2010/main" val="1457702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1752600"/>
            <a:ext cx="7924800" cy="4572000"/>
          </a:xfrm>
          <a:solidFill>
            <a:schemeClr val="accent6">
              <a:lumMod val="20000"/>
              <a:lumOff val="80000"/>
            </a:schemeClr>
          </a:solidFill>
          <a:ln w="57150">
            <a:solidFill>
              <a:schemeClr val="accent6">
                <a:lumMod val="75000"/>
              </a:schemeClr>
            </a:solidFill>
          </a:ln>
          <a:scene3d>
            <a:camera prst="orthographicFront"/>
            <a:lightRig rig="threePt" dir="t"/>
          </a:scene3d>
          <a:sp3d>
            <a:bevelT w="139700" h="139700" prst="divot"/>
          </a:sp3d>
        </p:spPr>
        <p:txBody>
          <a:bodyPr lIns="182880" tIns="91440" anchor="ctr">
            <a:normAutofit/>
          </a:bodyPr>
          <a:lstStyle/>
          <a:p>
            <a:pPr marL="0" lvl="2" algn="l">
              <a:spcBef>
                <a:spcPts val="0"/>
              </a:spcBef>
              <a:spcAft>
                <a:spcPts val="2400"/>
              </a:spcAft>
              <a:buClr>
                <a:srgbClr val="006600"/>
              </a:buClr>
            </a:pPr>
            <a:r>
              <a:rPr lang="en-US" sz="2800" dirty="0">
                <a:solidFill>
                  <a:schemeClr val="bg1"/>
                </a:solidFill>
              </a:rPr>
              <a:t>Clearly, the </a:t>
            </a:r>
            <a:r>
              <a:rPr lang="en-US" sz="2800" b="1" dirty="0">
                <a:solidFill>
                  <a:schemeClr val="accent3">
                    <a:lumMod val="50000"/>
                  </a:schemeClr>
                </a:solidFill>
              </a:rPr>
              <a:t>Ordinances, </a:t>
            </a:r>
            <a:r>
              <a:rPr lang="en-US" sz="2800" b="1" dirty="0">
                <a:solidFill>
                  <a:srgbClr val="0070C0"/>
                </a:solidFill>
              </a:rPr>
              <a:t>Oblations, Offerings, Sacrifices </a:t>
            </a:r>
            <a:r>
              <a:rPr lang="en-US" sz="2800" dirty="0">
                <a:solidFill>
                  <a:schemeClr val="bg1"/>
                </a:solidFill>
              </a:rPr>
              <a:t>and</a:t>
            </a:r>
            <a:r>
              <a:rPr lang="en-US" sz="2800" b="1" dirty="0">
                <a:solidFill>
                  <a:schemeClr val="bg1"/>
                </a:solidFill>
              </a:rPr>
              <a:t> </a:t>
            </a:r>
            <a:r>
              <a:rPr lang="en-US" sz="2800" b="1" dirty="0">
                <a:solidFill>
                  <a:srgbClr val="FF3399"/>
                </a:solidFill>
              </a:rPr>
              <a:t>Ceremonial Laws,</a:t>
            </a:r>
            <a:r>
              <a:rPr lang="en-US" sz="2800" b="1" dirty="0">
                <a:solidFill>
                  <a:schemeClr val="bg1"/>
                </a:solidFill>
              </a:rPr>
              <a:t> </a:t>
            </a:r>
            <a:r>
              <a:rPr lang="en-US" sz="2800" dirty="0">
                <a:solidFill>
                  <a:schemeClr val="bg1"/>
                </a:solidFill>
              </a:rPr>
              <a:t>(that pertained to the Sacrificial system and temple services) were the                        that were 			  and/or </a:t>
            </a:r>
            <a:r>
              <a:rPr lang="en-US" sz="2800" b="1" dirty="0">
                <a:solidFill>
                  <a:schemeClr val="accent6">
                    <a:lumMod val="75000"/>
                  </a:schemeClr>
                </a:solidFill>
                <a:effectLst>
                  <a:outerShdw blurRad="38100" dist="38100" dir="2700000" algn="tl">
                    <a:srgbClr val="000000">
                      <a:alpha val="43137"/>
                    </a:srgbClr>
                  </a:outerShdw>
                </a:effectLst>
              </a:rPr>
              <a:t>“nailed to the stake.”</a:t>
            </a:r>
          </a:p>
          <a:p>
            <a:pPr marL="0" lvl="2" algn="l">
              <a:spcBef>
                <a:spcPts val="0"/>
              </a:spcBef>
              <a:spcAft>
                <a:spcPts val="2400"/>
              </a:spcAft>
              <a:buClr>
                <a:srgbClr val="006600"/>
              </a:buClr>
            </a:pPr>
            <a:r>
              <a:rPr lang="en-US" sz="2800" dirty="0">
                <a:solidFill>
                  <a:schemeClr val="bg1"/>
                </a:solidFill>
              </a:rPr>
              <a:t>The </a:t>
            </a:r>
            <a:r>
              <a:rPr lang="en-US" sz="2800" b="1" dirty="0">
                <a:solidFill>
                  <a:srgbClr val="0000CC"/>
                </a:solidFill>
                <a:effectLst>
                  <a:outerShdw blurRad="38100" dist="38100" dir="2700000" algn="tl">
                    <a:srgbClr val="000000">
                      <a:alpha val="43137"/>
                    </a:srgbClr>
                  </a:outerShdw>
                </a:effectLst>
              </a:rPr>
              <a:t>Sabbaths</a:t>
            </a:r>
            <a:r>
              <a:rPr lang="en-US" sz="2800" dirty="0">
                <a:solidFill>
                  <a:srgbClr val="0000CC"/>
                </a:solidFill>
                <a:effectLst>
                  <a:outerShdw blurRad="38100" dist="38100" dir="2700000" algn="tl">
                    <a:srgbClr val="000000">
                      <a:alpha val="43137"/>
                    </a:srgbClr>
                  </a:outerShdw>
                </a:effectLst>
              </a:rPr>
              <a:t> </a:t>
            </a:r>
            <a:r>
              <a:rPr lang="en-US" sz="2800" dirty="0">
                <a:solidFill>
                  <a:schemeClr val="bg1"/>
                </a:solidFill>
              </a:rPr>
              <a:t>and </a:t>
            </a:r>
            <a:r>
              <a:rPr lang="en-US" sz="2800" b="1" dirty="0">
                <a:solidFill>
                  <a:srgbClr val="C00000"/>
                </a:solidFill>
                <a:effectLst>
                  <a:outerShdw blurRad="38100" dist="38100" dir="2700000" algn="tl">
                    <a:srgbClr val="000000">
                      <a:alpha val="43137"/>
                    </a:srgbClr>
                  </a:outerShdw>
                </a:effectLst>
              </a:rPr>
              <a:t>Feast days </a:t>
            </a:r>
            <a:r>
              <a:rPr lang="en-US" sz="2800" dirty="0">
                <a:solidFill>
                  <a:schemeClr val="bg1"/>
                </a:solidFill>
              </a:rPr>
              <a:t>are              a part of the </a:t>
            </a:r>
            <a:r>
              <a:rPr lang="en-US" sz="2800" b="1" dirty="0">
                <a:solidFill>
                  <a:srgbClr val="006600"/>
                </a:solidFill>
              </a:rPr>
              <a:t>Ordinances, </a:t>
            </a:r>
            <a:r>
              <a:rPr lang="en-US" sz="2800" b="1" dirty="0">
                <a:solidFill>
                  <a:srgbClr val="0070C0"/>
                </a:solidFill>
              </a:rPr>
              <a:t>Oblations, Offerings  Sacrifices </a:t>
            </a:r>
            <a:r>
              <a:rPr lang="en-US" sz="2800" dirty="0">
                <a:solidFill>
                  <a:schemeClr val="bg1"/>
                </a:solidFill>
              </a:rPr>
              <a:t>and </a:t>
            </a:r>
            <a:r>
              <a:rPr lang="en-US" sz="2800" b="1" dirty="0">
                <a:solidFill>
                  <a:srgbClr val="FF3399"/>
                </a:solidFill>
              </a:rPr>
              <a:t>Ceremonial Laws, </a:t>
            </a:r>
            <a:r>
              <a:rPr lang="en-US" sz="2800" dirty="0">
                <a:solidFill>
                  <a:schemeClr val="bg1"/>
                </a:solidFill>
              </a:rPr>
              <a:t> and they were             </a:t>
            </a:r>
            <a:r>
              <a:rPr lang="en-US" sz="2800" b="1" dirty="0">
                <a:solidFill>
                  <a:srgbClr val="006600"/>
                </a:solidFill>
                <a:effectLst>
                  <a:outerShdw blurRad="38100" dist="38100" dir="2700000" algn="tl">
                    <a:srgbClr val="000000">
                      <a:alpha val="43137"/>
                    </a:srgbClr>
                  </a:outerShdw>
                </a:effectLst>
              </a:rPr>
              <a:t>“</a:t>
            </a:r>
            <a:r>
              <a:rPr lang="en-US" sz="2800" b="1" u="sng" dirty="0">
                <a:solidFill>
                  <a:srgbClr val="006600"/>
                </a:solidFill>
                <a:effectLst>
                  <a:outerShdw blurRad="38100" dist="38100" dir="2700000" algn="tl">
                    <a:srgbClr val="000000">
                      <a:alpha val="43137"/>
                    </a:srgbClr>
                  </a:outerShdw>
                </a:effectLst>
              </a:rPr>
              <a:t>fulfilled</a:t>
            </a:r>
            <a:r>
              <a:rPr lang="en-US" sz="2800" b="1" dirty="0">
                <a:solidFill>
                  <a:srgbClr val="006600"/>
                </a:solidFill>
                <a:effectLst>
                  <a:outerShdw blurRad="38100" dist="38100" dir="2700000" algn="tl">
                    <a:srgbClr val="000000">
                      <a:alpha val="43137"/>
                    </a:srgbClr>
                  </a:outerShdw>
                </a:effectLst>
              </a:rPr>
              <a:t>” </a:t>
            </a:r>
            <a:r>
              <a:rPr lang="en-US" sz="2800" dirty="0">
                <a:solidFill>
                  <a:schemeClr val="bg1"/>
                </a:solidFill>
              </a:rPr>
              <a:t>or </a:t>
            </a:r>
            <a:r>
              <a:rPr lang="en-US" sz="2800" b="1" dirty="0">
                <a:solidFill>
                  <a:schemeClr val="accent6">
                    <a:lumMod val="75000"/>
                  </a:schemeClr>
                </a:solidFill>
                <a:effectLst>
                  <a:outerShdw blurRad="38100" dist="38100" dir="2700000" algn="tl">
                    <a:srgbClr val="000000">
                      <a:alpha val="43137"/>
                    </a:srgbClr>
                  </a:outerShdw>
                </a:effectLst>
              </a:rPr>
              <a:t>“</a:t>
            </a:r>
            <a:r>
              <a:rPr lang="en-US" sz="2800" b="1" u="sng" dirty="0">
                <a:solidFill>
                  <a:schemeClr val="accent6">
                    <a:lumMod val="75000"/>
                  </a:schemeClr>
                </a:solidFill>
                <a:effectLst>
                  <a:outerShdw blurRad="38100" dist="38100" dir="2700000" algn="tl">
                    <a:srgbClr val="000000">
                      <a:alpha val="43137"/>
                    </a:srgbClr>
                  </a:outerShdw>
                </a:effectLst>
              </a:rPr>
              <a:t>nailed to the stake</a:t>
            </a:r>
            <a:r>
              <a:rPr lang="en-US" sz="2800" b="1" dirty="0">
                <a:solidFill>
                  <a:schemeClr val="accent6">
                    <a:lumMod val="75000"/>
                  </a:schemeClr>
                </a:solidFill>
                <a:effectLst>
                  <a:outerShdw blurRad="38100" dist="38100" dir="2700000" algn="tl">
                    <a:srgbClr val="000000">
                      <a:alpha val="43137"/>
                    </a:srgbClr>
                  </a:outerShdw>
                </a:effectLst>
              </a:rPr>
              <a:t>.”</a:t>
            </a:r>
            <a:endParaRPr lang="en-US" b="1" dirty="0">
              <a:solidFill>
                <a:schemeClr val="accent6">
                  <a:lumMod val="75000"/>
                </a:schemeClr>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49</a:t>
            </a:fld>
            <a:endParaRPr lang="en-US" b="1" dirty="0">
              <a:solidFill>
                <a:schemeClr val="bg1"/>
              </a:solidFill>
            </a:endParaRPr>
          </a:p>
        </p:txBody>
      </p:sp>
      <p:sp>
        <p:nvSpPr>
          <p:cNvPr id="5" name="Title 1"/>
          <p:cNvSpPr>
            <a:spLocks noGrp="1"/>
          </p:cNvSpPr>
          <p:nvPr>
            <p:ph type="ctrTitle"/>
          </p:nvPr>
        </p:nvSpPr>
        <p:spPr>
          <a:xfrm>
            <a:off x="685800" y="228600"/>
            <a:ext cx="7772400" cy="990600"/>
          </a:xfrm>
          <a:solidFill>
            <a:schemeClr val="accent6">
              <a:lumMod val="75000"/>
            </a:schemeClr>
          </a:solidFill>
          <a:ln w="57150">
            <a:solidFill>
              <a:schemeClr val="accent6">
                <a:lumMod val="20000"/>
                <a:lumOff val="80000"/>
              </a:schemeClr>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cap="none" dirty="0">
                <a:solidFill>
                  <a:schemeClr val="accent6">
                    <a:lumMod val="20000"/>
                    <a:lumOff val="80000"/>
                  </a:schemeClr>
                </a:solidFill>
                <a:latin typeface="Comic Sans MS" panose="030F0702030302020204" pitchFamily="66" charset="0"/>
              </a:rPr>
              <a:t>Feast Fulfilled at Cross?</a:t>
            </a:r>
          </a:p>
        </p:txBody>
      </p:sp>
      <p:sp>
        <p:nvSpPr>
          <p:cNvPr id="2" name="TextBox 1"/>
          <p:cNvSpPr txBox="1"/>
          <p:nvPr/>
        </p:nvSpPr>
        <p:spPr>
          <a:xfrm>
            <a:off x="6096000" y="4292025"/>
            <a:ext cx="1143000" cy="584775"/>
          </a:xfrm>
          <a:prstGeom prst="rect">
            <a:avLst/>
          </a:prstGeom>
          <a:noFill/>
        </p:spPr>
        <p:txBody>
          <a:bodyPr wrap="square" rtlCol="0">
            <a:spAutoFit/>
          </a:bodyPr>
          <a:lstStyle/>
          <a:p>
            <a:r>
              <a:rPr lang="en-US" sz="3200" b="1" u="sng" dirty="0">
                <a:solidFill>
                  <a:srgbClr val="FF0000"/>
                </a:solidFill>
                <a:effectLst>
                  <a:glow rad="139700">
                    <a:schemeClr val="accent2">
                      <a:satMod val="175000"/>
                      <a:alpha val="40000"/>
                    </a:schemeClr>
                  </a:glow>
                </a:effectLst>
                <a:latin typeface="Comic Sans MS" panose="030F0702030302020204" pitchFamily="66" charset="0"/>
              </a:rPr>
              <a:t>NOT</a:t>
            </a:r>
            <a:endParaRPr lang="en-US" u="sng" dirty="0">
              <a:solidFill>
                <a:srgbClr val="FF0000"/>
              </a:solidFill>
              <a:effectLst>
                <a:glow rad="139700">
                  <a:schemeClr val="accent2">
                    <a:satMod val="175000"/>
                    <a:alpha val="40000"/>
                  </a:schemeClr>
                </a:glow>
              </a:effectLst>
            </a:endParaRPr>
          </a:p>
        </p:txBody>
      </p:sp>
      <p:sp>
        <p:nvSpPr>
          <p:cNvPr id="6" name="TextBox 5"/>
          <p:cNvSpPr txBox="1"/>
          <p:nvPr/>
        </p:nvSpPr>
        <p:spPr>
          <a:xfrm>
            <a:off x="1600200" y="5587425"/>
            <a:ext cx="1143000" cy="584775"/>
          </a:xfrm>
          <a:prstGeom prst="rect">
            <a:avLst/>
          </a:prstGeom>
          <a:noFill/>
        </p:spPr>
        <p:txBody>
          <a:bodyPr wrap="square" rtlCol="0">
            <a:spAutoFit/>
          </a:bodyPr>
          <a:lstStyle/>
          <a:p>
            <a:r>
              <a:rPr lang="en-US" sz="3200" b="1" u="sng" dirty="0">
                <a:solidFill>
                  <a:srgbClr val="FF0000"/>
                </a:solidFill>
                <a:effectLst>
                  <a:glow rad="139700">
                    <a:schemeClr val="accent2">
                      <a:satMod val="175000"/>
                      <a:alpha val="40000"/>
                    </a:schemeClr>
                  </a:glow>
                </a:effectLst>
                <a:latin typeface="Comic Sans MS" panose="030F0702030302020204" pitchFamily="66" charset="0"/>
              </a:rPr>
              <a:t>NOT</a:t>
            </a:r>
            <a:endParaRPr lang="en-US" u="sng" dirty="0">
              <a:solidFill>
                <a:srgbClr val="FF0000"/>
              </a:solidFill>
              <a:effectLst>
                <a:glow rad="139700">
                  <a:schemeClr val="accent2">
                    <a:satMod val="175000"/>
                    <a:alpha val="40000"/>
                  </a:schemeClr>
                </a:glow>
              </a:effectLst>
            </a:endParaRPr>
          </a:p>
        </p:txBody>
      </p:sp>
      <p:sp>
        <p:nvSpPr>
          <p:cNvPr id="7" name="TextBox 6"/>
          <p:cNvSpPr txBox="1"/>
          <p:nvPr/>
        </p:nvSpPr>
        <p:spPr>
          <a:xfrm>
            <a:off x="3694151" y="3149025"/>
            <a:ext cx="2097049" cy="584775"/>
          </a:xfrm>
          <a:prstGeom prst="rect">
            <a:avLst/>
          </a:prstGeom>
          <a:noFill/>
        </p:spPr>
        <p:txBody>
          <a:bodyPr wrap="none" rtlCol="0">
            <a:spAutoFit/>
          </a:bodyPr>
          <a:lstStyle/>
          <a:p>
            <a:r>
              <a:rPr lang="en-US" sz="3200" b="1" u="sng" dirty="0">
                <a:solidFill>
                  <a:srgbClr val="FF0000"/>
                </a:solidFill>
                <a:effectLst>
                  <a:outerShdw blurRad="38100" dist="38100" dir="2700000" algn="tl">
                    <a:srgbClr val="000000">
                      <a:alpha val="43137"/>
                    </a:srgbClr>
                  </a:outerShdw>
                </a:effectLst>
              </a:rPr>
              <a:t>only laws</a:t>
            </a:r>
            <a:r>
              <a:rPr lang="en-US" sz="3200" b="1" dirty="0">
                <a:solidFill>
                  <a:srgbClr val="FF0000"/>
                </a:solidFill>
                <a:effectLst>
                  <a:outerShdw blurRad="38100" dist="38100" dir="2700000" algn="tl">
                    <a:srgbClr val="000000">
                      <a:alpha val="43137"/>
                    </a:srgbClr>
                  </a:outerShdw>
                </a:effectLst>
              </a:rPr>
              <a:t> </a:t>
            </a:r>
            <a:endParaRPr lang="en-US" sz="3200" dirty="0"/>
          </a:p>
        </p:txBody>
      </p:sp>
      <p:sp>
        <p:nvSpPr>
          <p:cNvPr id="9" name="TextBox 8"/>
          <p:cNvSpPr txBox="1"/>
          <p:nvPr/>
        </p:nvSpPr>
        <p:spPr>
          <a:xfrm>
            <a:off x="685801" y="3593812"/>
            <a:ext cx="2209800" cy="584775"/>
          </a:xfrm>
          <a:prstGeom prst="rect">
            <a:avLst/>
          </a:prstGeom>
          <a:noFill/>
        </p:spPr>
        <p:txBody>
          <a:bodyPr wrap="square" rtlCol="0">
            <a:spAutoFit/>
          </a:bodyPr>
          <a:lstStyle/>
          <a:p>
            <a:r>
              <a:rPr lang="en-US" sz="3200" b="1" dirty="0">
                <a:solidFill>
                  <a:srgbClr val="006600"/>
                </a:solidFill>
                <a:effectLst>
                  <a:outerShdw blurRad="38100" dist="38100" dir="2700000" algn="tl">
                    <a:srgbClr val="000000">
                      <a:alpha val="43137"/>
                    </a:srgbClr>
                  </a:outerShdw>
                </a:effectLst>
              </a:rPr>
              <a:t>“</a:t>
            </a:r>
            <a:r>
              <a:rPr lang="en-US" sz="3200" b="1" u="sng" dirty="0">
                <a:solidFill>
                  <a:srgbClr val="006600"/>
                </a:solidFill>
                <a:effectLst>
                  <a:outerShdw blurRad="38100" dist="38100" dir="2700000" algn="tl">
                    <a:srgbClr val="000000">
                      <a:alpha val="43137"/>
                    </a:srgbClr>
                  </a:outerShdw>
                </a:effectLst>
              </a:rPr>
              <a:t>fulfilled</a:t>
            </a:r>
            <a:r>
              <a:rPr lang="en-US" sz="3200" b="1" dirty="0">
                <a:solidFill>
                  <a:srgbClr val="006600"/>
                </a:solidFill>
                <a:effectLst>
                  <a:outerShdw blurRad="38100" dist="38100" dir="2700000" algn="tl">
                    <a:srgbClr val="000000">
                      <a:alpha val="43137"/>
                    </a:srgbClr>
                  </a:outerShdw>
                </a:effectLst>
              </a:rPr>
              <a:t>” </a:t>
            </a:r>
            <a:endParaRPr lang="en-US" sz="3200" dirty="0"/>
          </a:p>
        </p:txBody>
      </p:sp>
    </p:spTree>
    <p:extLst>
      <p:ext uri="{BB962C8B-B14F-4D97-AF65-F5344CB8AC3E}">
        <p14:creationId xmlns:p14="http://schemas.microsoft.com/office/powerpoint/2010/main" val="43646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7"/>
                                        </p:tgtEl>
                                        <p:attrNameLst>
                                          <p:attrName>ppt_y</p:attrName>
                                        </p:attrNameLst>
                                      </p:cBhvr>
                                      <p:tavLst>
                                        <p:tav tm="0">
                                          <p:val>
                                            <p:strVal val="#ppt_y"/>
                                          </p:val>
                                        </p:tav>
                                        <p:tav tm="100000">
                                          <p:val>
                                            <p:strVal val="#ppt_y"/>
                                          </p:val>
                                        </p:tav>
                                      </p:tavLst>
                                    </p:anim>
                                    <p:anim calcmode="lin" valueType="num">
                                      <p:cBhvr>
                                        <p:cTn id="2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 by="(-#ppt_w*2)" calcmode="lin" valueType="num">
                                      <p:cBhvr rctx="PPT">
                                        <p:cTn id="27" dur="500" autoRev="1" fill="hold">
                                          <p:stCondLst>
                                            <p:cond delay="0"/>
                                          </p:stCondLst>
                                        </p:cTn>
                                        <p:tgtEl>
                                          <p:spTgt spid="9"/>
                                        </p:tgtEl>
                                        <p:attrNameLst>
                                          <p:attrName>ppt_w</p:attrName>
                                        </p:attrNameLst>
                                      </p:cBhvr>
                                    </p:anim>
                                    <p:anim by="(#ppt_w*0.50)" calcmode="lin" valueType="num">
                                      <p:cBhvr>
                                        <p:cTn id="28" dur="500" decel="50000" autoRev="1" fill="hold">
                                          <p:stCondLst>
                                            <p:cond delay="0"/>
                                          </p:stCondLst>
                                        </p:cTn>
                                        <p:tgtEl>
                                          <p:spTgt spid="9"/>
                                        </p:tgtEl>
                                        <p:attrNameLst>
                                          <p:attrName>ppt_x</p:attrName>
                                        </p:attrNameLst>
                                      </p:cBhvr>
                                    </p:anim>
                                    <p:anim from="(-#ppt_h/2)" to="(#ppt_y)" calcmode="lin" valueType="num">
                                      <p:cBhvr>
                                        <p:cTn id="29" dur="1000" fill="hold">
                                          <p:stCondLst>
                                            <p:cond delay="0"/>
                                          </p:stCondLst>
                                        </p:cTn>
                                        <p:tgtEl>
                                          <p:spTgt spid="9"/>
                                        </p:tgtEl>
                                        <p:attrNameLst>
                                          <p:attrName>ppt_y</p:attrName>
                                        </p:attrNameLst>
                                      </p:cBhvr>
                                    </p:anim>
                                    <p:animRot by="21600000">
                                      <p:cBhvr>
                                        <p:cTn id="30" dur="1000" fill="hold">
                                          <p:stCondLst>
                                            <p:cond delay="0"/>
                                          </p:stCondLst>
                                        </p:cTn>
                                        <p:tgtEl>
                                          <p:spTgt spid="9"/>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Effect transition="in" filter="barn(inVertical)">
                                      <p:cBhvr>
                                        <p:cTn id="35" dur="500"/>
                                        <p:tgtEl>
                                          <p:spTgt spid="3">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8" presetClass="entr" presetSubtype="0" accel="50000" fill="hold" grpId="0" nodeType="clickEffect">
                                  <p:stCondLst>
                                    <p:cond delay="0"/>
                                  </p:stCondLst>
                                  <p:iterate type="lt">
                                    <p:tmPct val="50000"/>
                                  </p:iterate>
                                  <p:childTnLst>
                                    <p:set>
                                      <p:cBhvr>
                                        <p:cTn id="39" dur="1" fill="hold">
                                          <p:stCondLst>
                                            <p:cond delay="0"/>
                                          </p:stCondLst>
                                        </p:cTn>
                                        <p:tgtEl>
                                          <p:spTgt spid="2"/>
                                        </p:tgtEl>
                                        <p:attrNameLst>
                                          <p:attrName>style.visibility</p:attrName>
                                        </p:attrNameLst>
                                      </p:cBhvr>
                                      <p:to>
                                        <p:strVal val="visible"/>
                                      </p:to>
                                    </p:set>
                                    <p:set>
                                      <p:cBhvr>
                                        <p:cTn id="40" dur="455" fill="hold">
                                          <p:stCondLst>
                                            <p:cond delay="0"/>
                                          </p:stCondLst>
                                        </p:cTn>
                                        <p:tgtEl>
                                          <p:spTgt spid="2"/>
                                        </p:tgtEl>
                                        <p:attrNameLst>
                                          <p:attrName>style.rotation</p:attrName>
                                        </p:attrNameLst>
                                      </p:cBhvr>
                                      <p:to>
                                        <p:strVal val="-45.0"/>
                                      </p:to>
                                    </p:set>
                                    <p:anim calcmode="lin" valueType="num">
                                      <p:cBhvr>
                                        <p:cTn id="41"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42"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43"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44"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9" presetClass="entr" presetSubtype="0" decel="10000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 calcmode="lin" valueType="num">
                                      <p:cBhvr>
                                        <p:cTn id="51" dur="500" fill="hold"/>
                                        <p:tgtEl>
                                          <p:spTgt spid="6"/>
                                        </p:tgtEl>
                                        <p:attrNameLst>
                                          <p:attrName>style.rotation</p:attrName>
                                        </p:attrNameLst>
                                      </p:cBhvr>
                                      <p:tavLst>
                                        <p:tav tm="0">
                                          <p:val>
                                            <p:fltVal val="360"/>
                                          </p:val>
                                        </p:tav>
                                        <p:tav tm="100000">
                                          <p:val>
                                            <p:fltVal val="0"/>
                                          </p:val>
                                        </p:tav>
                                      </p:tavLst>
                                    </p:anim>
                                    <p:animEffect transition="in" filter="fade">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6" grpId="0"/>
      <p:bldP spid="7" grpId="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228600"/>
            <a:ext cx="5257800" cy="838200"/>
          </a:xfrm>
          <a:solidFill>
            <a:srgbClr val="FF6600"/>
          </a:solidFill>
          <a:ln w="57150">
            <a:solidFill>
              <a:srgbClr val="FFFFCC"/>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FFCC"/>
                </a:solidFill>
              </a:rPr>
              <a:t>Our Example!</a:t>
            </a:r>
          </a:p>
        </p:txBody>
      </p:sp>
      <p:sp>
        <p:nvSpPr>
          <p:cNvPr id="3" name="Subtitle 2"/>
          <p:cNvSpPr>
            <a:spLocks noGrp="1"/>
          </p:cNvSpPr>
          <p:nvPr>
            <p:ph type="subTitle" idx="1"/>
          </p:nvPr>
        </p:nvSpPr>
        <p:spPr>
          <a:xfrm>
            <a:off x="304800" y="1219200"/>
            <a:ext cx="8534400" cy="5257800"/>
          </a:xfrm>
          <a:solidFill>
            <a:srgbClr val="FFFFCC"/>
          </a:solidFill>
          <a:ln w="57150">
            <a:solidFill>
              <a:srgbClr val="FF6600"/>
            </a:solidFill>
          </a:ln>
          <a:scene3d>
            <a:camera prst="orthographicFront"/>
            <a:lightRig rig="threePt" dir="t"/>
          </a:scene3d>
          <a:sp3d>
            <a:bevelT w="114300" prst="artDeco"/>
          </a:sp3d>
        </p:spPr>
        <p:txBody>
          <a:bodyPr lIns="182880" tIns="91440" anchor="t">
            <a:normAutofit/>
          </a:bodyPr>
          <a:lstStyle/>
          <a:p>
            <a:pPr marL="2011680" indent="-2011680" algn="l">
              <a:spcBef>
                <a:spcPts val="0"/>
              </a:spcBef>
              <a:spcAft>
                <a:spcPts val="1800"/>
              </a:spcAft>
            </a:pPr>
            <a:r>
              <a:rPr lang="en-US" dirty="0">
                <a:solidFill>
                  <a:schemeClr val="bg1"/>
                </a:solidFill>
                <a:latin typeface="Georgia"/>
              </a:rPr>
              <a:t>We are told that </a:t>
            </a:r>
            <a:r>
              <a:rPr lang="en-US" b="1" dirty="0">
                <a:solidFill>
                  <a:srgbClr val="0000CC"/>
                </a:solidFill>
                <a:latin typeface="Georgia"/>
              </a:rPr>
              <a:t>Yahusha</a:t>
            </a:r>
            <a:r>
              <a:rPr lang="en-US" dirty="0">
                <a:solidFill>
                  <a:srgbClr val="0000CC"/>
                </a:solidFill>
                <a:latin typeface="Georgia"/>
              </a:rPr>
              <a:t> </a:t>
            </a:r>
            <a:r>
              <a:rPr lang="en-US" dirty="0">
                <a:solidFill>
                  <a:schemeClr val="bg1"/>
                </a:solidFill>
                <a:latin typeface="Georgia"/>
              </a:rPr>
              <a:t>is our </a:t>
            </a:r>
            <a:r>
              <a:rPr lang="en-US" b="1" dirty="0">
                <a:solidFill>
                  <a:srgbClr val="FF0066"/>
                </a:solidFill>
                <a:latin typeface="Georgia"/>
              </a:rPr>
              <a:t>EXAMPLE !!!</a:t>
            </a:r>
          </a:p>
          <a:p>
            <a:pPr marL="2011680" indent="-2011680" algn="l">
              <a:spcBef>
                <a:spcPts val="0"/>
              </a:spcBef>
              <a:spcAft>
                <a:spcPts val="1800"/>
              </a:spcAft>
            </a:pPr>
            <a:r>
              <a:rPr lang="en-US" dirty="0">
                <a:solidFill>
                  <a:srgbClr val="00B050"/>
                </a:solidFill>
                <a:latin typeface="Georgia"/>
              </a:rPr>
              <a:t>1 Peter 2:21</a:t>
            </a:r>
            <a:r>
              <a:rPr lang="en-US" dirty="0">
                <a:solidFill>
                  <a:schemeClr val="bg1"/>
                </a:solidFill>
                <a:latin typeface="Georgia"/>
              </a:rPr>
              <a:t>	For to this you were called, because </a:t>
            </a:r>
            <a:r>
              <a:rPr lang="en-US" b="1" dirty="0">
                <a:solidFill>
                  <a:srgbClr val="0000CC"/>
                </a:solidFill>
                <a:latin typeface="Georgia"/>
              </a:rPr>
              <a:t>Messiah</a:t>
            </a:r>
            <a:r>
              <a:rPr lang="en-US" dirty="0">
                <a:solidFill>
                  <a:srgbClr val="0000CC"/>
                </a:solidFill>
                <a:latin typeface="Georgia"/>
              </a:rPr>
              <a:t> </a:t>
            </a:r>
            <a:r>
              <a:rPr lang="en-US" dirty="0">
                <a:solidFill>
                  <a:schemeClr val="bg1"/>
                </a:solidFill>
                <a:latin typeface="Georgia"/>
              </a:rPr>
              <a:t>also suffered for us, </a:t>
            </a:r>
            <a:r>
              <a:rPr lang="en-US" b="1" dirty="0">
                <a:solidFill>
                  <a:srgbClr val="FF3399"/>
                </a:solidFill>
                <a:latin typeface="Georgia"/>
              </a:rPr>
              <a:t>leaving us an </a:t>
            </a:r>
            <a:r>
              <a:rPr lang="en-US" b="1" u="sng" dirty="0">
                <a:solidFill>
                  <a:srgbClr val="FF3399"/>
                </a:solidFill>
                <a:latin typeface="Georgia"/>
              </a:rPr>
              <a:t>example</a:t>
            </a:r>
            <a:r>
              <a:rPr lang="en-US" b="1" dirty="0">
                <a:solidFill>
                  <a:srgbClr val="FF3399"/>
                </a:solidFill>
                <a:latin typeface="Georgia"/>
              </a:rPr>
              <a:t>,</a:t>
            </a:r>
            <a:r>
              <a:rPr lang="en-US" dirty="0">
                <a:solidFill>
                  <a:schemeClr val="bg1"/>
                </a:solidFill>
                <a:latin typeface="Georgia"/>
              </a:rPr>
              <a:t> that you should follow His steps. </a:t>
            </a:r>
          </a:p>
          <a:p>
            <a:pPr marL="2011680" indent="-2011680" algn="l">
              <a:spcBef>
                <a:spcPts val="0"/>
              </a:spcBef>
              <a:spcAft>
                <a:spcPts val="1800"/>
              </a:spcAft>
            </a:pPr>
            <a:r>
              <a:rPr lang="en-US" dirty="0">
                <a:solidFill>
                  <a:srgbClr val="00B050"/>
                </a:solidFill>
                <a:latin typeface="Georgia" panose="02040502050405020303" pitchFamily="18" charset="0"/>
              </a:rPr>
              <a:t>John 13:15</a:t>
            </a:r>
            <a:r>
              <a:rPr lang="en-US" dirty="0">
                <a:solidFill>
                  <a:schemeClr val="bg1"/>
                </a:solidFill>
                <a:latin typeface="Georgia" panose="02040502050405020303" pitchFamily="18" charset="0"/>
              </a:rPr>
              <a:t>	</a:t>
            </a:r>
            <a:r>
              <a:rPr lang="en-US" dirty="0">
                <a:solidFill>
                  <a:schemeClr val="bg1"/>
                </a:solidFill>
              </a:rPr>
              <a:t>“For </a:t>
            </a:r>
            <a:r>
              <a:rPr lang="en-US" b="1" dirty="0">
                <a:solidFill>
                  <a:srgbClr val="FF3399"/>
                </a:solidFill>
              </a:rPr>
              <a:t>I gave you an </a:t>
            </a:r>
            <a:r>
              <a:rPr lang="en-US" b="1" u="sng" dirty="0">
                <a:solidFill>
                  <a:srgbClr val="FF3399"/>
                </a:solidFill>
              </a:rPr>
              <a:t>example</a:t>
            </a:r>
            <a:r>
              <a:rPr lang="en-US" b="1" dirty="0">
                <a:solidFill>
                  <a:srgbClr val="FF3399"/>
                </a:solidFill>
              </a:rPr>
              <a:t>, </a:t>
            </a:r>
            <a:r>
              <a:rPr lang="en-US" dirty="0">
                <a:solidFill>
                  <a:schemeClr val="bg1"/>
                </a:solidFill>
              </a:rPr>
              <a:t>that you should do as I have done to you.”</a:t>
            </a:r>
          </a:p>
          <a:p>
            <a:pPr marL="2011680" indent="-2011680" algn="l">
              <a:spcBef>
                <a:spcPts val="0"/>
              </a:spcBef>
              <a:spcAft>
                <a:spcPts val="1800"/>
              </a:spcAft>
            </a:pPr>
            <a:r>
              <a:rPr lang="en-US" dirty="0">
                <a:solidFill>
                  <a:srgbClr val="00B050"/>
                </a:solidFill>
                <a:latin typeface="Georgia"/>
              </a:rPr>
              <a:t>1 John 2:6</a:t>
            </a:r>
            <a:r>
              <a:rPr lang="en-US" dirty="0">
                <a:solidFill>
                  <a:schemeClr val="bg1"/>
                </a:solidFill>
                <a:latin typeface="Georgia"/>
              </a:rPr>
              <a:t>	The one who says he stays in Him ought himself also to </a:t>
            </a:r>
            <a:r>
              <a:rPr lang="en-US" b="1" u="sng" dirty="0">
                <a:solidFill>
                  <a:srgbClr val="FF3399"/>
                </a:solidFill>
                <a:latin typeface="Georgia"/>
              </a:rPr>
              <a:t>walk</a:t>
            </a:r>
            <a:r>
              <a:rPr lang="en-US" b="1" dirty="0">
                <a:solidFill>
                  <a:srgbClr val="FF3399"/>
                </a:solidFill>
                <a:latin typeface="Georgia"/>
              </a:rPr>
              <a:t>, even </a:t>
            </a:r>
            <a:r>
              <a:rPr lang="en-US" b="1" u="sng" dirty="0">
                <a:solidFill>
                  <a:srgbClr val="FF3399"/>
                </a:solidFill>
                <a:latin typeface="Georgia"/>
              </a:rPr>
              <a:t>as He walked</a:t>
            </a:r>
            <a:r>
              <a:rPr lang="en-US" b="1" dirty="0">
                <a:solidFill>
                  <a:srgbClr val="FF3399"/>
                </a:solidFill>
                <a:latin typeface="Georgia"/>
              </a:rPr>
              <a:t>.</a:t>
            </a:r>
          </a:p>
        </p:txBody>
      </p:sp>
      <p:sp>
        <p:nvSpPr>
          <p:cNvPr id="4" name="Slide Number Placeholder 3"/>
          <p:cNvSpPr>
            <a:spLocks noGrp="1"/>
          </p:cNvSpPr>
          <p:nvPr>
            <p:ph type="sldNum" sz="quarter" idx="12"/>
          </p:nvPr>
        </p:nvSpPr>
        <p:spPr>
          <a:xfrm>
            <a:off x="7924800" y="6019800"/>
            <a:ext cx="762000" cy="365125"/>
          </a:xfrm>
        </p:spPr>
        <p:txBody>
          <a:bodyPr/>
          <a:lstStyle/>
          <a:p>
            <a:fld id="{9A7ECC3E-4170-412F-8B33-8063B7BB8A4D}" type="slidenum">
              <a:rPr lang="en-US" b="1" smtClean="0">
                <a:solidFill>
                  <a:schemeClr val="bg1"/>
                </a:solidFill>
              </a:rPr>
              <a:t>50</a:t>
            </a:fld>
            <a:endParaRPr lang="en-US" b="1" dirty="0">
              <a:solidFill>
                <a:schemeClr val="bg1"/>
              </a:solidFill>
            </a:endParaRPr>
          </a:p>
        </p:txBody>
      </p:sp>
    </p:spTree>
    <p:extLst>
      <p:ext uri="{BB962C8B-B14F-4D97-AF65-F5344CB8AC3E}">
        <p14:creationId xmlns:p14="http://schemas.microsoft.com/office/powerpoint/2010/main" val="319285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7" dur="500"/>
                                        <p:tgtEl>
                                          <p:spTgt spid="3">
                                            <p:txEl>
                                              <p:pRg st="2" end="2"/>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228600"/>
            <a:ext cx="5257800" cy="838200"/>
          </a:xfrm>
          <a:solidFill>
            <a:srgbClr val="FF6600"/>
          </a:solidFill>
          <a:ln w="57150">
            <a:solidFill>
              <a:srgbClr val="FFFFCC"/>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FFCC"/>
                </a:solidFill>
              </a:rPr>
              <a:t>Our Example!</a:t>
            </a:r>
          </a:p>
        </p:txBody>
      </p:sp>
      <p:sp>
        <p:nvSpPr>
          <p:cNvPr id="3" name="Subtitle 2"/>
          <p:cNvSpPr>
            <a:spLocks noGrp="1"/>
          </p:cNvSpPr>
          <p:nvPr>
            <p:ph type="subTitle" idx="1"/>
          </p:nvPr>
        </p:nvSpPr>
        <p:spPr>
          <a:xfrm>
            <a:off x="304800" y="1295400"/>
            <a:ext cx="8534400" cy="5257800"/>
          </a:xfrm>
          <a:solidFill>
            <a:srgbClr val="FFFFCC"/>
          </a:solidFill>
          <a:ln w="57150">
            <a:solidFill>
              <a:srgbClr val="FF6600"/>
            </a:solidFill>
          </a:ln>
          <a:scene3d>
            <a:camera prst="orthographicFront"/>
            <a:lightRig rig="threePt" dir="t"/>
          </a:scene3d>
          <a:sp3d>
            <a:bevelT w="139700" h="139700" prst="divot"/>
          </a:sp3d>
        </p:spPr>
        <p:txBody>
          <a:bodyPr lIns="182880" tIns="91440" anchor="t">
            <a:normAutofit/>
          </a:bodyPr>
          <a:lstStyle/>
          <a:p>
            <a:pPr algn="l">
              <a:spcBef>
                <a:spcPts val="0"/>
              </a:spcBef>
              <a:spcAft>
                <a:spcPts val="2400"/>
              </a:spcAft>
            </a:pPr>
            <a:r>
              <a:rPr lang="en-US" b="1" dirty="0">
                <a:solidFill>
                  <a:srgbClr val="0000CC"/>
                </a:solidFill>
                <a:latin typeface="Georgia"/>
              </a:rPr>
              <a:t>Yahusha</a:t>
            </a:r>
            <a:r>
              <a:rPr lang="en-US" dirty="0">
                <a:solidFill>
                  <a:srgbClr val="0000CC"/>
                </a:solidFill>
                <a:latin typeface="Georgia"/>
              </a:rPr>
              <a:t> </a:t>
            </a:r>
            <a:r>
              <a:rPr lang="en-US" dirty="0">
                <a:solidFill>
                  <a:schemeClr val="bg1"/>
                </a:solidFill>
                <a:latin typeface="Georgia"/>
              </a:rPr>
              <a:t>left us an </a:t>
            </a:r>
            <a:r>
              <a:rPr lang="en-US" b="1" dirty="0">
                <a:solidFill>
                  <a:srgbClr val="FF6600"/>
                </a:solidFill>
                <a:latin typeface="Georgia"/>
              </a:rPr>
              <a:t>example</a:t>
            </a:r>
            <a:r>
              <a:rPr lang="en-US" dirty="0">
                <a:solidFill>
                  <a:srgbClr val="FF6600"/>
                </a:solidFill>
                <a:latin typeface="Georgia"/>
              </a:rPr>
              <a:t> </a:t>
            </a:r>
            <a:r>
              <a:rPr lang="en-US" dirty="0">
                <a:solidFill>
                  <a:schemeClr val="bg1"/>
                </a:solidFill>
                <a:latin typeface="Georgia"/>
              </a:rPr>
              <a:t>to follow, after His death, in relationship to keeping </a:t>
            </a:r>
            <a:r>
              <a:rPr lang="en-US" b="1" dirty="0">
                <a:solidFill>
                  <a:srgbClr val="0000CC"/>
                </a:solidFill>
                <a:latin typeface="Georgia"/>
              </a:rPr>
              <a:t>His </a:t>
            </a:r>
            <a:r>
              <a:rPr lang="en-US" b="1" dirty="0">
                <a:solidFill>
                  <a:srgbClr val="9900CC"/>
                </a:solidFill>
                <a:latin typeface="Georgia"/>
              </a:rPr>
              <a:t>set apart gatherings </a:t>
            </a:r>
            <a:r>
              <a:rPr lang="en-US" dirty="0">
                <a:solidFill>
                  <a:schemeClr val="bg1"/>
                </a:solidFill>
                <a:latin typeface="Georgia"/>
              </a:rPr>
              <a:t>and </a:t>
            </a:r>
            <a:r>
              <a:rPr lang="en-US" b="1" dirty="0">
                <a:solidFill>
                  <a:srgbClr val="FF3399"/>
                </a:solidFill>
                <a:latin typeface="Georgia"/>
              </a:rPr>
              <a:t>appointed times.</a:t>
            </a:r>
            <a:endParaRPr lang="en-US" b="1" dirty="0">
              <a:solidFill>
                <a:srgbClr val="FF3399"/>
              </a:solidFill>
            </a:endParaRPr>
          </a:p>
          <a:p>
            <a:pPr algn="l">
              <a:spcBef>
                <a:spcPts val="0"/>
              </a:spcBef>
              <a:spcAft>
                <a:spcPts val="2400"/>
              </a:spcAft>
            </a:pPr>
            <a:r>
              <a:rPr lang="en-US" b="1" dirty="0">
                <a:solidFill>
                  <a:srgbClr val="0000CC"/>
                </a:solidFill>
                <a:latin typeface="Georgia" panose="02040502050405020303" pitchFamily="18" charset="0"/>
              </a:rPr>
              <a:t>He</a:t>
            </a:r>
            <a:r>
              <a:rPr lang="en-US" dirty="0">
                <a:solidFill>
                  <a:srgbClr val="0000CC"/>
                </a:solidFill>
                <a:latin typeface="Georgia" panose="02040502050405020303" pitchFamily="18" charset="0"/>
              </a:rPr>
              <a:t> </a:t>
            </a:r>
            <a:r>
              <a:rPr lang="en-US" dirty="0">
                <a:solidFill>
                  <a:schemeClr val="bg1"/>
                </a:solidFill>
                <a:latin typeface="Georgia" panose="02040502050405020303" pitchFamily="18" charset="0"/>
              </a:rPr>
              <a:t>observed the day of </a:t>
            </a:r>
            <a:r>
              <a:rPr lang="en-US" b="1" dirty="0">
                <a:solidFill>
                  <a:srgbClr val="009900"/>
                </a:solidFill>
                <a:latin typeface="Georgia" panose="02040502050405020303" pitchFamily="18" charset="0"/>
              </a:rPr>
              <a:t>“First-Fruits” or Wave-Sheaf, </a:t>
            </a:r>
            <a:r>
              <a:rPr lang="en-US" sz="3000" b="1" dirty="0">
                <a:solidFill>
                  <a:srgbClr val="FF0000"/>
                </a:solidFill>
                <a:effectLst>
                  <a:outerShdw blurRad="38100" dist="38100" dir="2700000" algn="tl">
                    <a:srgbClr val="000000">
                      <a:alpha val="43137"/>
                    </a:srgbClr>
                  </a:outerShdw>
                </a:effectLst>
                <a:latin typeface="Georgia" panose="02040502050405020303" pitchFamily="18" charset="0"/>
              </a:rPr>
              <a:t>AFTER </a:t>
            </a:r>
            <a:r>
              <a:rPr lang="en-US" dirty="0">
                <a:solidFill>
                  <a:schemeClr val="bg1"/>
                </a:solidFill>
                <a:latin typeface="Georgia" panose="02040502050405020303" pitchFamily="18" charset="0"/>
              </a:rPr>
              <a:t>His resurrection.  He presented Himself before the Father, as </a:t>
            </a:r>
            <a:r>
              <a:rPr lang="en-US" b="1" dirty="0">
                <a:solidFill>
                  <a:srgbClr val="009900"/>
                </a:solidFill>
                <a:latin typeface="Georgia" panose="02040502050405020303" pitchFamily="18" charset="0"/>
              </a:rPr>
              <a:t>“the First-Fruit of those having fallen asleep.”</a:t>
            </a:r>
          </a:p>
          <a:p>
            <a:pPr algn="l">
              <a:spcBef>
                <a:spcPts val="0"/>
              </a:spcBef>
              <a:spcAft>
                <a:spcPts val="2400"/>
              </a:spcAft>
            </a:pPr>
            <a:r>
              <a:rPr lang="en-US" b="1" dirty="0">
                <a:solidFill>
                  <a:srgbClr val="0000CC"/>
                </a:solidFill>
                <a:latin typeface="Georgia" panose="02040502050405020303" pitchFamily="18" charset="0"/>
              </a:rPr>
              <a:t>He</a:t>
            </a:r>
            <a:r>
              <a:rPr lang="en-US" dirty="0">
                <a:solidFill>
                  <a:schemeClr val="bg1"/>
                </a:solidFill>
                <a:latin typeface="Georgia" panose="02040502050405020303" pitchFamily="18" charset="0"/>
              </a:rPr>
              <a:t> observed</a:t>
            </a:r>
            <a:r>
              <a:rPr lang="en-US" b="1" dirty="0">
                <a:solidFill>
                  <a:srgbClr val="CC00CC"/>
                </a:solidFill>
                <a:latin typeface="Georgia" panose="02040502050405020303" pitchFamily="18" charset="0"/>
              </a:rPr>
              <a:t> “Wave-Sheaf” </a:t>
            </a:r>
            <a:r>
              <a:rPr lang="en-US" dirty="0">
                <a:solidFill>
                  <a:schemeClr val="bg1"/>
                </a:solidFill>
                <a:latin typeface="Georgia" panose="02040502050405020303" pitchFamily="18" charset="0"/>
              </a:rPr>
              <a:t> at the proper time – the </a:t>
            </a:r>
            <a:r>
              <a:rPr lang="en-US" b="1" dirty="0">
                <a:solidFill>
                  <a:srgbClr val="FF3300"/>
                </a:solidFill>
                <a:latin typeface="Georgia" panose="02040502050405020303" pitchFamily="18" charset="0"/>
              </a:rPr>
              <a:t>morning of the first cycle of the week </a:t>
            </a:r>
            <a:r>
              <a:rPr lang="en-US" dirty="0">
                <a:solidFill>
                  <a:schemeClr val="bg1"/>
                </a:solidFill>
                <a:latin typeface="Georgia" panose="02040502050405020303" pitchFamily="18" charset="0"/>
              </a:rPr>
              <a:t>(Sunday) – well before He met with His Disciples.</a:t>
            </a:r>
          </a:p>
        </p:txBody>
      </p:sp>
      <p:sp>
        <p:nvSpPr>
          <p:cNvPr id="4" name="Slide Number Placeholder 3"/>
          <p:cNvSpPr>
            <a:spLocks noGrp="1"/>
          </p:cNvSpPr>
          <p:nvPr>
            <p:ph type="sldNum" sz="quarter" idx="12"/>
          </p:nvPr>
        </p:nvSpPr>
        <p:spPr>
          <a:xfrm>
            <a:off x="7924800" y="6096000"/>
            <a:ext cx="762000" cy="365125"/>
          </a:xfrm>
        </p:spPr>
        <p:txBody>
          <a:bodyPr/>
          <a:lstStyle/>
          <a:p>
            <a:fld id="{9A7ECC3E-4170-412F-8B33-8063B7BB8A4D}" type="slidenum">
              <a:rPr lang="en-US" b="1" smtClean="0">
                <a:solidFill>
                  <a:schemeClr val="bg1"/>
                </a:solidFill>
              </a:rPr>
              <a:t>51</a:t>
            </a:fld>
            <a:endParaRPr lang="en-US" b="1" dirty="0">
              <a:solidFill>
                <a:schemeClr val="bg1"/>
              </a:solidFill>
            </a:endParaRPr>
          </a:p>
        </p:txBody>
      </p:sp>
    </p:spTree>
    <p:extLst>
      <p:ext uri="{BB962C8B-B14F-4D97-AF65-F5344CB8AC3E}">
        <p14:creationId xmlns:p14="http://schemas.microsoft.com/office/powerpoint/2010/main" val="363558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143000"/>
            <a:ext cx="8534400" cy="5410200"/>
          </a:xfrm>
          <a:solidFill>
            <a:srgbClr val="FFFFCC"/>
          </a:solidFill>
          <a:ln w="57150">
            <a:solidFill>
              <a:srgbClr val="FF6600"/>
            </a:solidFill>
          </a:ln>
          <a:scene3d>
            <a:camera prst="orthographicFront"/>
            <a:lightRig rig="threePt" dir="t"/>
          </a:scene3d>
          <a:sp3d>
            <a:bevelT w="114300" prst="artDeco"/>
          </a:sp3d>
        </p:spPr>
        <p:txBody>
          <a:bodyPr lIns="182880" tIns="182880">
            <a:normAutofit/>
          </a:bodyPr>
          <a:lstStyle/>
          <a:p>
            <a:pPr algn="l">
              <a:spcBef>
                <a:spcPts val="0"/>
              </a:spcBef>
              <a:spcAft>
                <a:spcPts val="1800"/>
              </a:spcAft>
            </a:pPr>
            <a:r>
              <a:rPr lang="en-US" b="1" dirty="0">
                <a:solidFill>
                  <a:srgbClr val="0000CC"/>
                </a:solidFill>
              </a:rPr>
              <a:t>Yahusha</a:t>
            </a:r>
            <a:r>
              <a:rPr lang="en-US" dirty="0">
                <a:solidFill>
                  <a:srgbClr val="0000CC"/>
                </a:solidFill>
              </a:rPr>
              <a:t> </a:t>
            </a:r>
            <a:r>
              <a:rPr lang="en-US" dirty="0">
                <a:solidFill>
                  <a:schemeClr val="bg1"/>
                </a:solidFill>
              </a:rPr>
              <a:t>briefly met with Mary at the tomb — </a:t>
            </a:r>
          </a:p>
          <a:p>
            <a:pPr marL="457200" indent="-457200" algn="l">
              <a:spcBef>
                <a:spcPts val="0"/>
              </a:spcBef>
              <a:spcAft>
                <a:spcPts val="1800"/>
              </a:spcAft>
            </a:pPr>
            <a:r>
              <a:rPr lang="en-US" dirty="0">
                <a:solidFill>
                  <a:srgbClr val="00B050"/>
                </a:solidFill>
              </a:rPr>
              <a:t>John 20:17</a:t>
            </a:r>
            <a:r>
              <a:rPr lang="en-US" dirty="0">
                <a:solidFill>
                  <a:schemeClr val="bg1"/>
                </a:solidFill>
              </a:rPr>
              <a:t>	</a:t>
            </a:r>
            <a:r>
              <a:rPr lang="he-IL" b="1" dirty="0">
                <a:solidFill>
                  <a:srgbClr val="0000CC"/>
                </a:solidFill>
              </a:rPr>
              <a:t>יהושע</a:t>
            </a:r>
            <a:r>
              <a:rPr lang="he-IL" dirty="0">
                <a:solidFill>
                  <a:srgbClr val="0000CC"/>
                </a:solidFill>
              </a:rPr>
              <a:t> </a:t>
            </a:r>
            <a:r>
              <a:rPr lang="en-US" dirty="0">
                <a:solidFill>
                  <a:srgbClr val="0000CC"/>
                </a:solidFill>
              </a:rPr>
              <a:t> </a:t>
            </a:r>
            <a:r>
              <a:rPr lang="en-US" sz="2400" b="1" dirty="0">
                <a:solidFill>
                  <a:srgbClr val="0000CC"/>
                </a:solidFill>
              </a:rPr>
              <a:t>[Yahusha] </a:t>
            </a:r>
            <a:r>
              <a:rPr lang="en-US" dirty="0">
                <a:solidFill>
                  <a:schemeClr val="bg1"/>
                </a:solidFill>
              </a:rPr>
              <a:t>said to her </a:t>
            </a:r>
            <a:r>
              <a:rPr lang="en-US" sz="2400" dirty="0">
                <a:solidFill>
                  <a:schemeClr val="bg1"/>
                </a:solidFill>
              </a:rPr>
              <a:t>[Mary], </a:t>
            </a:r>
            <a:r>
              <a:rPr lang="en-US" dirty="0">
                <a:solidFill>
                  <a:schemeClr val="bg1"/>
                </a:solidFill>
              </a:rPr>
              <a:t>“Do not hold on to Me, for </a:t>
            </a:r>
            <a:r>
              <a:rPr lang="en-US" b="1" u="sng" dirty="0">
                <a:solidFill>
                  <a:srgbClr val="996633"/>
                </a:solidFill>
              </a:rPr>
              <a:t>I have not yet ascended to My Father</a:t>
            </a:r>
            <a:r>
              <a:rPr lang="en-US" b="1" dirty="0">
                <a:solidFill>
                  <a:srgbClr val="996633"/>
                </a:solidFill>
              </a:rPr>
              <a:t>. </a:t>
            </a:r>
            <a:r>
              <a:rPr lang="en-US" dirty="0">
                <a:solidFill>
                  <a:schemeClr val="bg1"/>
                </a:solidFill>
              </a:rPr>
              <a:t>But go to My brothers and say to them, </a:t>
            </a:r>
            <a:r>
              <a:rPr lang="en-US" b="1" dirty="0">
                <a:solidFill>
                  <a:srgbClr val="C00000"/>
                </a:solidFill>
              </a:rPr>
              <a:t>‘</a:t>
            </a:r>
            <a:r>
              <a:rPr lang="en-US" b="1" u="sng" dirty="0">
                <a:solidFill>
                  <a:srgbClr val="C00000"/>
                </a:solidFill>
              </a:rPr>
              <a:t>I am ascending to</a:t>
            </a:r>
            <a:r>
              <a:rPr lang="en-US" b="1" dirty="0">
                <a:solidFill>
                  <a:srgbClr val="C00000"/>
                </a:solidFill>
              </a:rPr>
              <a:t> </a:t>
            </a:r>
            <a:r>
              <a:rPr lang="en-US" b="1" u="sng" dirty="0">
                <a:solidFill>
                  <a:srgbClr val="0000CC"/>
                </a:solidFill>
              </a:rPr>
              <a:t>My Father</a:t>
            </a:r>
            <a:r>
              <a:rPr lang="en-US" b="1" dirty="0">
                <a:solidFill>
                  <a:srgbClr val="0000CC"/>
                </a:solidFill>
              </a:rPr>
              <a:t> </a:t>
            </a:r>
            <a:r>
              <a:rPr lang="en-US" b="1" u="sng" dirty="0">
                <a:solidFill>
                  <a:srgbClr val="C00000"/>
                </a:solidFill>
              </a:rPr>
              <a:t>and</a:t>
            </a:r>
            <a:r>
              <a:rPr lang="en-US" b="1" dirty="0">
                <a:solidFill>
                  <a:srgbClr val="C00000"/>
                </a:solidFill>
              </a:rPr>
              <a:t> </a:t>
            </a:r>
            <a:r>
              <a:rPr lang="en-US" b="1" u="sng" dirty="0">
                <a:solidFill>
                  <a:srgbClr val="CC00CC"/>
                </a:solidFill>
              </a:rPr>
              <a:t>your </a:t>
            </a:r>
            <a:r>
              <a:rPr lang="en-US" b="1" u="sng" dirty="0">
                <a:solidFill>
                  <a:srgbClr val="0000CC"/>
                </a:solidFill>
              </a:rPr>
              <a:t>Father</a:t>
            </a:r>
            <a:r>
              <a:rPr lang="en-US" b="1" dirty="0">
                <a:solidFill>
                  <a:srgbClr val="0000CC"/>
                </a:solidFill>
              </a:rPr>
              <a:t>,</a:t>
            </a:r>
            <a:r>
              <a:rPr lang="en-US" b="1" dirty="0">
                <a:solidFill>
                  <a:srgbClr val="C00000"/>
                </a:solidFill>
              </a:rPr>
              <a:t> </a:t>
            </a:r>
            <a:r>
              <a:rPr lang="en-US" dirty="0">
                <a:solidFill>
                  <a:schemeClr val="bg1"/>
                </a:solidFill>
              </a:rPr>
              <a:t>and to </a:t>
            </a:r>
            <a:r>
              <a:rPr lang="en-US" b="1" dirty="0">
                <a:solidFill>
                  <a:srgbClr val="0000CC"/>
                </a:solidFill>
              </a:rPr>
              <a:t>My Elohim </a:t>
            </a:r>
            <a:r>
              <a:rPr lang="en-US" dirty="0">
                <a:solidFill>
                  <a:schemeClr val="bg1"/>
                </a:solidFill>
              </a:rPr>
              <a:t>and </a:t>
            </a:r>
            <a:r>
              <a:rPr lang="en-US" b="1" dirty="0">
                <a:solidFill>
                  <a:srgbClr val="CC00CC"/>
                </a:solidFill>
              </a:rPr>
              <a:t>your</a:t>
            </a:r>
            <a:r>
              <a:rPr lang="en-US" dirty="0">
                <a:solidFill>
                  <a:srgbClr val="CC00CC"/>
                </a:solidFill>
              </a:rPr>
              <a:t> </a:t>
            </a:r>
            <a:r>
              <a:rPr lang="en-US" b="1" dirty="0">
                <a:solidFill>
                  <a:srgbClr val="0000CC"/>
                </a:solidFill>
              </a:rPr>
              <a:t>Elohim.’ ”</a:t>
            </a:r>
          </a:p>
          <a:p>
            <a:pPr algn="l">
              <a:spcBef>
                <a:spcPts val="0"/>
              </a:spcBef>
              <a:spcAft>
                <a:spcPts val="1800"/>
              </a:spcAft>
            </a:pPr>
            <a:r>
              <a:rPr lang="en-US" b="1" dirty="0">
                <a:solidFill>
                  <a:srgbClr val="0000CC"/>
                </a:solidFill>
              </a:rPr>
              <a:t>Yahusha</a:t>
            </a:r>
            <a:r>
              <a:rPr lang="en-US" dirty="0">
                <a:solidFill>
                  <a:srgbClr val="0000CC"/>
                </a:solidFill>
              </a:rPr>
              <a:t> </a:t>
            </a:r>
            <a:r>
              <a:rPr lang="en-US" dirty="0">
                <a:solidFill>
                  <a:schemeClr val="bg1"/>
                </a:solidFill>
              </a:rPr>
              <a:t>celebrated </a:t>
            </a:r>
            <a:r>
              <a:rPr lang="en-US" b="1" dirty="0">
                <a:solidFill>
                  <a:srgbClr val="009900"/>
                </a:solidFill>
              </a:rPr>
              <a:t>“</a:t>
            </a:r>
            <a:r>
              <a:rPr lang="en-US" b="1" dirty="0" err="1">
                <a:solidFill>
                  <a:srgbClr val="009900"/>
                </a:solidFill>
              </a:rPr>
              <a:t>Firstfruits</a:t>
            </a:r>
            <a:r>
              <a:rPr lang="en-US" b="1" dirty="0">
                <a:solidFill>
                  <a:srgbClr val="009900"/>
                </a:solidFill>
              </a:rPr>
              <a:t>” </a:t>
            </a:r>
            <a:r>
              <a:rPr lang="en-US" b="1" u="sng" dirty="0">
                <a:solidFill>
                  <a:srgbClr val="FF0000"/>
                </a:solidFill>
              </a:rPr>
              <a:t>AFTER</a:t>
            </a:r>
            <a:r>
              <a:rPr lang="en-US" dirty="0">
                <a:solidFill>
                  <a:srgbClr val="FF0000"/>
                </a:solidFill>
              </a:rPr>
              <a:t> </a:t>
            </a:r>
            <a:r>
              <a:rPr lang="en-US" b="1" u="sng" dirty="0">
                <a:solidFill>
                  <a:srgbClr val="0000CC"/>
                </a:solidFill>
              </a:rPr>
              <a:t>HIS</a:t>
            </a:r>
            <a:r>
              <a:rPr lang="en-US" dirty="0">
                <a:solidFill>
                  <a:srgbClr val="0000CC"/>
                </a:solidFill>
              </a:rPr>
              <a:t> </a:t>
            </a:r>
            <a:r>
              <a:rPr lang="en-US" b="1" u="sng" dirty="0">
                <a:solidFill>
                  <a:srgbClr val="FF0000"/>
                </a:solidFill>
              </a:rPr>
              <a:t>DEATH</a:t>
            </a:r>
            <a:r>
              <a:rPr lang="en-US" b="1" dirty="0">
                <a:solidFill>
                  <a:srgbClr val="FF0000"/>
                </a:solidFill>
              </a:rPr>
              <a:t>!!</a:t>
            </a:r>
            <a:r>
              <a:rPr lang="en-US" dirty="0">
                <a:solidFill>
                  <a:schemeClr val="bg1"/>
                </a:solidFill>
              </a:rPr>
              <a:t>  Had He “nailed” His </a:t>
            </a:r>
            <a:r>
              <a:rPr lang="en-US" b="1" dirty="0">
                <a:solidFill>
                  <a:srgbClr val="FF3399"/>
                </a:solidFill>
              </a:rPr>
              <a:t>“appointed times”</a:t>
            </a:r>
            <a:r>
              <a:rPr lang="en-US" dirty="0">
                <a:solidFill>
                  <a:srgbClr val="FF3399"/>
                </a:solidFill>
              </a:rPr>
              <a:t> </a:t>
            </a:r>
            <a:r>
              <a:rPr lang="en-US" dirty="0">
                <a:solidFill>
                  <a:schemeClr val="bg1"/>
                </a:solidFill>
              </a:rPr>
              <a:t>“to the cross,” why would He celebrate </a:t>
            </a:r>
            <a:r>
              <a:rPr lang="en-US" b="1" dirty="0">
                <a:solidFill>
                  <a:srgbClr val="009900"/>
                </a:solidFill>
              </a:rPr>
              <a:t>“</a:t>
            </a:r>
            <a:r>
              <a:rPr lang="en-US" b="1" dirty="0" err="1">
                <a:solidFill>
                  <a:srgbClr val="009900"/>
                </a:solidFill>
              </a:rPr>
              <a:t>Firstfruits</a:t>
            </a:r>
            <a:r>
              <a:rPr lang="en-US" b="1" dirty="0">
                <a:solidFill>
                  <a:srgbClr val="009900"/>
                </a:solidFill>
              </a:rPr>
              <a:t>” </a:t>
            </a:r>
            <a:r>
              <a:rPr lang="en-US" b="1" u="sng" dirty="0">
                <a:solidFill>
                  <a:srgbClr val="FF0000"/>
                </a:solidFill>
              </a:rPr>
              <a:t>AFTER</a:t>
            </a:r>
            <a:r>
              <a:rPr lang="en-US" dirty="0">
                <a:solidFill>
                  <a:schemeClr val="bg1"/>
                </a:solidFill>
              </a:rPr>
              <a:t> </a:t>
            </a:r>
            <a:r>
              <a:rPr lang="en-US" b="1" dirty="0">
                <a:solidFill>
                  <a:srgbClr val="0000CC"/>
                </a:solidFill>
              </a:rPr>
              <a:t>His</a:t>
            </a:r>
            <a:r>
              <a:rPr lang="en-US" dirty="0">
                <a:solidFill>
                  <a:srgbClr val="0000CC"/>
                </a:solidFill>
              </a:rPr>
              <a:t> </a:t>
            </a:r>
            <a:r>
              <a:rPr lang="en-US" b="1" u="sng" dirty="0">
                <a:solidFill>
                  <a:srgbClr val="FF0000"/>
                </a:solidFill>
              </a:rPr>
              <a:t>Resurrection</a:t>
            </a:r>
            <a:r>
              <a:rPr lang="en-US" b="1" dirty="0">
                <a:solidFill>
                  <a:srgbClr val="FF0000"/>
                </a:solidFill>
              </a:rPr>
              <a:t>??</a:t>
            </a:r>
          </a:p>
        </p:txBody>
      </p:sp>
      <p:sp>
        <p:nvSpPr>
          <p:cNvPr id="5" name="Title 1"/>
          <p:cNvSpPr>
            <a:spLocks noGrp="1"/>
          </p:cNvSpPr>
          <p:nvPr>
            <p:ph type="ctrTitle"/>
          </p:nvPr>
        </p:nvSpPr>
        <p:spPr>
          <a:xfrm>
            <a:off x="1905000" y="152400"/>
            <a:ext cx="5257800" cy="838200"/>
          </a:xfrm>
          <a:solidFill>
            <a:srgbClr val="FF6600"/>
          </a:solidFill>
          <a:ln w="57150">
            <a:solidFill>
              <a:srgbClr val="FFFFCC"/>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FFCC"/>
                </a:solidFill>
              </a:rPr>
              <a:t>Our Example!</a:t>
            </a:r>
          </a:p>
        </p:txBody>
      </p:sp>
      <p:grpSp>
        <p:nvGrpSpPr>
          <p:cNvPr id="18" name="Group 17"/>
          <p:cNvGrpSpPr/>
          <p:nvPr/>
        </p:nvGrpSpPr>
        <p:grpSpPr>
          <a:xfrm>
            <a:off x="4882247" y="5638800"/>
            <a:ext cx="3652153" cy="1066800"/>
            <a:chOff x="4882247" y="5486400"/>
            <a:chExt cx="3652153" cy="1066800"/>
          </a:xfrm>
        </p:grpSpPr>
        <p:cxnSp>
          <p:nvCxnSpPr>
            <p:cNvPr id="7" name="Straight Arrow Connector 6"/>
            <p:cNvCxnSpPr/>
            <p:nvPr/>
          </p:nvCxnSpPr>
          <p:spPr>
            <a:xfrm flipH="1" flipV="1">
              <a:off x="4882247" y="5743326"/>
              <a:ext cx="2051953" cy="138237"/>
            </a:xfrm>
            <a:prstGeom prst="straightConnector1">
              <a:avLst/>
            </a:prstGeom>
            <a:ln w="76200">
              <a:solidFill>
                <a:schemeClr val="accent2">
                  <a:lumMod val="75000"/>
                </a:schemeClr>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 name="Cloud 1"/>
            <p:cNvSpPr/>
            <p:nvPr/>
          </p:nvSpPr>
          <p:spPr>
            <a:xfrm>
              <a:off x="6629400" y="5486400"/>
              <a:ext cx="1905000" cy="1066800"/>
            </a:xfrm>
            <a:prstGeom prst="cloud">
              <a:avLst/>
            </a:prstGeom>
            <a:solidFill>
              <a:schemeClr val="accent6">
                <a:lumMod val="20000"/>
                <a:lumOff val="80000"/>
              </a:schemeClr>
            </a:solidFill>
            <a:ln w="57150">
              <a:solidFill>
                <a:schemeClr val="accent2">
                  <a:lumMod val="75000"/>
                </a:schemeClr>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57150" h="38100" prst="artDeco"/>
              </a:sp3d>
            </a:bodyPr>
            <a:lstStyle/>
            <a:p>
              <a:pPr algn="ctr"/>
              <a:r>
                <a:rPr lang="en-US" sz="3200" b="1" dirty="0">
                  <a:solidFill>
                    <a:srgbClr val="FF0000"/>
                  </a:solidFill>
                  <a:effectLst>
                    <a:glow rad="139700">
                      <a:schemeClr val="accent1">
                        <a:satMod val="175000"/>
                        <a:alpha val="40000"/>
                      </a:schemeClr>
                    </a:glow>
                    <a:reflection blurRad="6350" stA="55000" endA="300" endPos="45500" dir="5400000" sy="-100000" algn="bl" rotWithShape="0"/>
                  </a:effectLst>
                </a:rPr>
                <a:t>Why?</a:t>
              </a:r>
            </a:p>
          </p:txBody>
        </p:sp>
      </p:grpSp>
      <p:sp>
        <p:nvSpPr>
          <p:cNvPr id="4" name="Slide Number Placeholder 3"/>
          <p:cNvSpPr>
            <a:spLocks noGrp="1"/>
          </p:cNvSpPr>
          <p:nvPr>
            <p:ph type="sldNum" sz="quarter" idx="12"/>
          </p:nvPr>
        </p:nvSpPr>
        <p:spPr>
          <a:xfrm>
            <a:off x="8001000" y="6188075"/>
            <a:ext cx="762000" cy="365125"/>
          </a:xfrm>
        </p:spPr>
        <p:txBody>
          <a:bodyPr/>
          <a:lstStyle/>
          <a:p>
            <a:fld id="{9A7ECC3E-4170-412F-8B33-8063B7BB8A4D}" type="slidenum">
              <a:rPr lang="en-US" b="1" smtClean="0">
                <a:solidFill>
                  <a:schemeClr val="bg1"/>
                </a:solidFill>
              </a:rPr>
              <a:t>52</a:t>
            </a:fld>
            <a:endParaRPr lang="en-US" b="1" dirty="0">
              <a:solidFill>
                <a:schemeClr val="bg1"/>
              </a:solidFill>
            </a:endParaRPr>
          </a:p>
        </p:txBody>
      </p:sp>
    </p:spTree>
    <p:extLst>
      <p:ext uri="{BB962C8B-B14F-4D97-AF65-F5344CB8AC3E}">
        <p14:creationId xmlns:p14="http://schemas.microsoft.com/office/powerpoint/2010/main" val="402837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3">
                                            <p:txEl>
                                              <p:pRg st="0" end="0"/>
                                            </p:txEl>
                                          </p:spTgt>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5"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2000"/>
                                        <p:tgtEl>
                                          <p:spTgt spid="18"/>
                                        </p:tgtEl>
                                      </p:cBhvr>
                                    </p:animEffect>
                                    <p:anim calcmode="lin" valueType="num">
                                      <p:cBhvr>
                                        <p:cTn id="32" dur="2000" fill="hold"/>
                                        <p:tgtEl>
                                          <p:spTgt spid="18"/>
                                        </p:tgtEl>
                                        <p:attrNameLst>
                                          <p:attrName>style.rotation</p:attrName>
                                        </p:attrNameLst>
                                      </p:cBhvr>
                                      <p:tavLst>
                                        <p:tav tm="0">
                                          <p:val>
                                            <p:fltVal val="720"/>
                                          </p:val>
                                        </p:tav>
                                        <p:tav tm="100000">
                                          <p:val>
                                            <p:fltVal val="0"/>
                                          </p:val>
                                        </p:tav>
                                      </p:tavLst>
                                    </p:anim>
                                    <p:anim calcmode="lin" valueType="num">
                                      <p:cBhvr>
                                        <p:cTn id="33" dur="2000" fill="hold"/>
                                        <p:tgtEl>
                                          <p:spTgt spid="18"/>
                                        </p:tgtEl>
                                        <p:attrNameLst>
                                          <p:attrName>ppt_h</p:attrName>
                                        </p:attrNameLst>
                                      </p:cBhvr>
                                      <p:tavLst>
                                        <p:tav tm="0">
                                          <p:val>
                                            <p:fltVal val="0"/>
                                          </p:val>
                                        </p:tav>
                                        <p:tav tm="100000">
                                          <p:val>
                                            <p:strVal val="#ppt_h"/>
                                          </p:val>
                                        </p:tav>
                                      </p:tavLst>
                                    </p:anim>
                                    <p:anim calcmode="lin" valueType="num">
                                      <p:cBhvr>
                                        <p:cTn id="34" dur="2000" fill="hold"/>
                                        <p:tgtEl>
                                          <p:spTgt spid="18"/>
                                        </p:tgtEl>
                                        <p:attrNameLst>
                                          <p:attrName>ppt_w</p:attrName>
                                        </p:attrNameLst>
                                      </p:cBhvr>
                                      <p:tavLst>
                                        <p:tav tm="0">
                                          <p:val>
                                            <p:fltVal val="0"/>
                                          </p:val>
                                        </p:tav>
                                        <p:tav tm="100000">
                                          <p:val>
                                            <p:strVal val="#ppt_w"/>
                                          </p:val>
                                        </p:tav>
                                      </p:tavLst>
                                    </p:anim>
                                  </p:childTnLst>
                                </p:cTn>
                              </p:par>
                            </p:childTnLst>
                          </p:cTn>
                        </p:par>
                        <p:par>
                          <p:cTn id="35" fill="hold">
                            <p:stCondLst>
                              <p:cond delay="2000"/>
                            </p:stCondLst>
                            <p:childTnLst>
                              <p:par>
                                <p:cTn id="36" presetID="35" presetClass="emph" presetSubtype="0" repeatCount="5000" fill="hold" nodeType="afterEffect">
                                  <p:stCondLst>
                                    <p:cond delay="0"/>
                                  </p:stCondLst>
                                  <p:childTnLst>
                                    <p:anim calcmode="discrete" valueType="str">
                                      <p:cBhvr>
                                        <p:cTn id="37" dur="500" fill="hold"/>
                                        <p:tgtEl>
                                          <p:spTgt spid="1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066800"/>
            <a:ext cx="8534400" cy="5562600"/>
          </a:xfrm>
          <a:solidFill>
            <a:srgbClr val="FFFFCC"/>
          </a:solidFill>
          <a:ln w="57150">
            <a:solidFill>
              <a:srgbClr val="FF6600"/>
            </a:solidFill>
          </a:ln>
          <a:scene3d>
            <a:camera prst="orthographicFront"/>
            <a:lightRig rig="threePt" dir="t"/>
          </a:scene3d>
          <a:sp3d>
            <a:bevelT w="114300" prst="artDeco"/>
          </a:sp3d>
        </p:spPr>
        <p:txBody>
          <a:bodyPr lIns="182880" tIns="182880">
            <a:normAutofit/>
          </a:bodyPr>
          <a:lstStyle/>
          <a:p>
            <a:pPr marL="1920240" indent="-1920240" algn="l">
              <a:spcBef>
                <a:spcPts val="0"/>
              </a:spcBef>
              <a:spcAft>
                <a:spcPts val="1200"/>
              </a:spcAft>
            </a:pPr>
            <a:r>
              <a:rPr lang="en-US" dirty="0">
                <a:solidFill>
                  <a:srgbClr val="00B050"/>
                </a:solidFill>
              </a:rPr>
              <a:t>1 </a:t>
            </a:r>
            <a:r>
              <a:rPr lang="en-US" dirty="0" err="1">
                <a:solidFill>
                  <a:srgbClr val="00B050"/>
                </a:solidFill>
              </a:rPr>
              <a:t>Cor</a:t>
            </a:r>
            <a:r>
              <a:rPr lang="en-US" dirty="0">
                <a:solidFill>
                  <a:srgbClr val="00B050"/>
                </a:solidFill>
              </a:rPr>
              <a:t> 15:4</a:t>
            </a:r>
            <a:r>
              <a:rPr lang="en-US" dirty="0">
                <a:solidFill>
                  <a:schemeClr val="bg1"/>
                </a:solidFill>
              </a:rPr>
              <a:t>	And that He was buried, and that He was </a:t>
            </a:r>
            <a:r>
              <a:rPr lang="en-US" b="1" dirty="0">
                <a:solidFill>
                  <a:schemeClr val="accent2">
                    <a:lumMod val="75000"/>
                  </a:schemeClr>
                </a:solidFill>
              </a:rPr>
              <a:t>raised the third day, </a:t>
            </a:r>
            <a:r>
              <a:rPr lang="en-US" dirty="0">
                <a:solidFill>
                  <a:schemeClr val="bg1"/>
                </a:solidFill>
              </a:rPr>
              <a:t>according to the Scriptures,</a:t>
            </a:r>
          </a:p>
          <a:p>
            <a:pPr marL="1920240" indent="-1920240" algn="l">
              <a:spcBef>
                <a:spcPts val="0"/>
              </a:spcBef>
              <a:spcAft>
                <a:spcPts val="1800"/>
              </a:spcAft>
            </a:pPr>
            <a:r>
              <a:rPr lang="en-US" dirty="0">
                <a:solidFill>
                  <a:srgbClr val="00B050"/>
                </a:solidFill>
              </a:rPr>
              <a:t>1 </a:t>
            </a:r>
            <a:r>
              <a:rPr lang="en-US" dirty="0" err="1">
                <a:solidFill>
                  <a:srgbClr val="00B050"/>
                </a:solidFill>
              </a:rPr>
              <a:t>Cor</a:t>
            </a:r>
            <a:r>
              <a:rPr lang="en-US" dirty="0">
                <a:solidFill>
                  <a:srgbClr val="00B050"/>
                </a:solidFill>
              </a:rPr>
              <a:t> 15:20</a:t>
            </a:r>
            <a:r>
              <a:rPr lang="en-US" dirty="0">
                <a:solidFill>
                  <a:schemeClr val="bg1"/>
                </a:solidFill>
              </a:rPr>
              <a:t>	But now </a:t>
            </a:r>
            <a:r>
              <a:rPr lang="en-US" b="1" dirty="0">
                <a:solidFill>
                  <a:srgbClr val="0000CC"/>
                </a:solidFill>
              </a:rPr>
              <a:t>Messiah</a:t>
            </a:r>
            <a:r>
              <a:rPr lang="en-US" dirty="0">
                <a:solidFill>
                  <a:srgbClr val="0000CC"/>
                </a:solidFill>
              </a:rPr>
              <a:t> </a:t>
            </a:r>
            <a:r>
              <a:rPr lang="en-US" dirty="0">
                <a:solidFill>
                  <a:schemeClr val="bg1"/>
                </a:solidFill>
              </a:rPr>
              <a:t>has been raised from the dead, and has become the </a:t>
            </a:r>
            <a:r>
              <a:rPr lang="en-US" b="1" dirty="0">
                <a:solidFill>
                  <a:srgbClr val="009900"/>
                </a:solidFill>
              </a:rPr>
              <a:t>first-fruit</a:t>
            </a:r>
            <a:r>
              <a:rPr lang="en-US" dirty="0">
                <a:solidFill>
                  <a:srgbClr val="009900"/>
                </a:solidFill>
              </a:rPr>
              <a:t> </a:t>
            </a:r>
            <a:r>
              <a:rPr lang="en-US" dirty="0">
                <a:solidFill>
                  <a:schemeClr val="bg1"/>
                </a:solidFill>
              </a:rPr>
              <a:t>of those having fallen asleep.</a:t>
            </a:r>
          </a:p>
          <a:p>
            <a:pPr algn="l">
              <a:spcBef>
                <a:spcPts val="0"/>
              </a:spcBef>
              <a:spcAft>
                <a:spcPts val="1800"/>
              </a:spcAft>
            </a:pPr>
            <a:r>
              <a:rPr lang="en-US" dirty="0">
                <a:solidFill>
                  <a:schemeClr val="bg1"/>
                </a:solidFill>
              </a:rPr>
              <a:t>Paul, as a second witness, is saying that </a:t>
            </a:r>
            <a:r>
              <a:rPr lang="en-US" b="1" dirty="0">
                <a:solidFill>
                  <a:srgbClr val="0000CC"/>
                </a:solidFill>
              </a:rPr>
              <a:t>Yahusha</a:t>
            </a:r>
            <a:r>
              <a:rPr lang="en-US" dirty="0">
                <a:solidFill>
                  <a:srgbClr val="0000CC"/>
                </a:solidFill>
              </a:rPr>
              <a:t> </a:t>
            </a:r>
            <a:r>
              <a:rPr lang="en-US" dirty="0">
                <a:solidFill>
                  <a:schemeClr val="bg1"/>
                </a:solidFill>
              </a:rPr>
              <a:t>was buried and rose again, according to the Scriptures, He </a:t>
            </a:r>
            <a:r>
              <a:rPr lang="en-US" u="sng" dirty="0">
                <a:solidFill>
                  <a:schemeClr val="bg1"/>
                </a:solidFill>
              </a:rPr>
              <a:t>then became</a:t>
            </a:r>
            <a:r>
              <a:rPr lang="en-US" dirty="0">
                <a:solidFill>
                  <a:schemeClr val="bg1"/>
                </a:solidFill>
              </a:rPr>
              <a:t> the </a:t>
            </a:r>
            <a:r>
              <a:rPr lang="en-US" b="1" dirty="0">
                <a:solidFill>
                  <a:srgbClr val="009900"/>
                </a:solidFill>
              </a:rPr>
              <a:t>“First-Fruit of those having fallen asleep” — </a:t>
            </a:r>
          </a:p>
          <a:p>
            <a:pPr algn="l">
              <a:spcBef>
                <a:spcPts val="0"/>
              </a:spcBef>
              <a:spcAft>
                <a:spcPts val="2400"/>
              </a:spcAft>
            </a:pPr>
            <a:r>
              <a:rPr lang="en-US" dirty="0">
                <a:solidFill>
                  <a:schemeClr val="bg1"/>
                </a:solidFill>
              </a:rPr>
              <a:t>Yes, indeed, </a:t>
            </a:r>
            <a:r>
              <a:rPr lang="en-US" b="1" dirty="0">
                <a:solidFill>
                  <a:srgbClr val="0000CC"/>
                </a:solidFill>
              </a:rPr>
              <a:t>Yahusha</a:t>
            </a:r>
            <a:r>
              <a:rPr lang="en-US" dirty="0">
                <a:solidFill>
                  <a:srgbClr val="0000CC"/>
                </a:solidFill>
              </a:rPr>
              <a:t> </a:t>
            </a:r>
            <a:r>
              <a:rPr lang="en-US" dirty="0">
                <a:solidFill>
                  <a:schemeClr val="bg1"/>
                </a:solidFill>
              </a:rPr>
              <a:t>is our true </a:t>
            </a:r>
            <a:r>
              <a:rPr lang="en-US" b="1" dirty="0">
                <a:solidFill>
                  <a:srgbClr val="FF6600"/>
                </a:solidFill>
              </a:rPr>
              <a:t>example!!</a:t>
            </a:r>
          </a:p>
        </p:txBody>
      </p:sp>
      <p:sp>
        <p:nvSpPr>
          <p:cNvPr id="5" name="Title 1"/>
          <p:cNvSpPr>
            <a:spLocks noGrp="1"/>
          </p:cNvSpPr>
          <p:nvPr>
            <p:ph type="ctrTitle"/>
          </p:nvPr>
        </p:nvSpPr>
        <p:spPr>
          <a:xfrm>
            <a:off x="1905000" y="76200"/>
            <a:ext cx="5257800" cy="838200"/>
          </a:xfrm>
          <a:solidFill>
            <a:srgbClr val="FF6600"/>
          </a:solidFill>
          <a:ln w="57150">
            <a:solidFill>
              <a:srgbClr val="FFFFCC"/>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FFCC"/>
                </a:solidFill>
              </a:rPr>
              <a:t>Our Example!</a:t>
            </a:r>
          </a:p>
        </p:txBody>
      </p:sp>
      <p:sp>
        <p:nvSpPr>
          <p:cNvPr id="4" name="Slide Number Placeholder 3"/>
          <p:cNvSpPr>
            <a:spLocks noGrp="1"/>
          </p:cNvSpPr>
          <p:nvPr>
            <p:ph type="sldNum" sz="quarter" idx="12"/>
          </p:nvPr>
        </p:nvSpPr>
        <p:spPr>
          <a:xfrm>
            <a:off x="7924800" y="6096000"/>
            <a:ext cx="762000" cy="365125"/>
          </a:xfrm>
        </p:spPr>
        <p:txBody>
          <a:bodyPr/>
          <a:lstStyle/>
          <a:p>
            <a:fld id="{9A7ECC3E-4170-412F-8B33-8063B7BB8A4D}" type="slidenum">
              <a:rPr lang="en-US" b="1" smtClean="0">
                <a:solidFill>
                  <a:schemeClr val="bg1"/>
                </a:solidFill>
              </a:rPr>
              <a:t>53</a:t>
            </a:fld>
            <a:endParaRPr lang="en-US" b="1" dirty="0">
              <a:solidFill>
                <a:schemeClr val="bg1"/>
              </a:solidFill>
            </a:endParaRPr>
          </a:p>
        </p:txBody>
      </p:sp>
      <p:grpSp>
        <p:nvGrpSpPr>
          <p:cNvPr id="8" name="Group 7"/>
          <p:cNvGrpSpPr/>
          <p:nvPr/>
        </p:nvGrpSpPr>
        <p:grpSpPr>
          <a:xfrm>
            <a:off x="7391400" y="5562600"/>
            <a:ext cx="1371600" cy="762000"/>
            <a:chOff x="7391400" y="5562600"/>
            <a:chExt cx="1371600" cy="762000"/>
          </a:xfrm>
        </p:grpSpPr>
        <p:cxnSp>
          <p:nvCxnSpPr>
            <p:cNvPr id="7" name="Straight Arrow Connector 6"/>
            <p:cNvCxnSpPr/>
            <p:nvPr/>
          </p:nvCxnSpPr>
          <p:spPr>
            <a:xfrm flipH="1">
              <a:off x="7391400" y="6096000"/>
              <a:ext cx="609600" cy="228600"/>
            </a:xfrm>
            <a:prstGeom prst="straightConnector1">
              <a:avLst/>
            </a:prstGeom>
            <a:ln w="76200">
              <a:solidFill>
                <a:schemeClr val="accent6">
                  <a:lumMod val="60000"/>
                  <a:lumOff val="40000"/>
                </a:schemeClr>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 name="Cloud 1"/>
            <p:cNvSpPr/>
            <p:nvPr/>
          </p:nvSpPr>
          <p:spPr>
            <a:xfrm>
              <a:off x="7924800" y="5562600"/>
              <a:ext cx="838200" cy="685800"/>
            </a:xfrm>
            <a:prstGeom prst="cloud">
              <a:avLst/>
            </a:prstGeom>
            <a:solidFill>
              <a:schemeClr val="accent6">
                <a:lumMod val="20000"/>
                <a:lumOff val="80000"/>
              </a:schemeClr>
            </a:solidFill>
            <a:ln w="57150">
              <a:solidFill>
                <a:schemeClr val="accent6">
                  <a:lumMod val="75000"/>
                </a:schemeClr>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miley Face 5"/>
            <p:cNvSpPr/>
            <p:nvPr/>
          </p:nvSpPr>
          <p:spPr>
            <a:xfrm>
              <a:off x="8153400" y="5674179"/>
              <a:ext cx="394607" cy="421821"/>
            </a:xfrm>
            <a:prstGeom prst="smileyFace">
              <a:avLst/>
            </a:prstGeom>
            <a:solidFill>
              <a:srgbClr val="FF99CC"/>
            </a:solidFill>
            <a:ln w="38100">
              <a:solidFill>
                <a:srgbClr val="C00000"/>
              </a:solidFill>
            </a:ln>
            <a:effectLst>
              <a:outerShdw blurRad="107950" dist="12700" dir="5400000" algn="ctr">
                <a:srgbClr val="000000"/>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p:cNvSpPr txBox="1"/>
          <p:nvPr/>
        </p:nvSpPr>
        <p:spPr>
          <a:xfrm>
            <a:off x="4419600" y="5486400"/>
            <a:ext cx="3048000" cy="430887"/>
          </a:xfrm>
          <a:prstGeom prst="rect">
            <a:avLst/>
          </a:prstGeom>
          <a:blipFill>
            <a:blip r:embed="rId3"/>
            <a:tile tx="0" ty="0" sx="100000" sy="100000" flip="none" algn="tl"/>
          </a:blipFill>
          <a:ln w="38100">
            <a:solidFill>
              <a:srgbClr val="0000CC"/>
            </a:solidFill>
          </a:ln>
          <a:scene3d>
            <a:camera prst="orthographicFront"/>
            <a:lightRig rig="threePt" dir="t"/>
          </a:scene3d>
          <a:sp3d>
            <a:bevelT w="114300" prst="artDeco"/>
          </a:sp3d>
        </p:spPr>
        <p:txBody>
          <a:bodyPr wrap="square" tIns="0" bIns="0" rtlCol="0" anchor="ctr">
            <a:spAutoFit/>
          </a:bodyPr>
          <a:lstStyle/>
          <a:p>
            <a:pPr algn="ctr"/>
            <a:r>
              <a:rPr lang="en-US" sz="2800" b="1" dirty="0">
                <a:solidFill>
                  <a:srgbClr val="FF0000"/>
                </a:solidFill>
              </a:rPr>
              <a:t>After</a:t>
            </a:r>
            <a:r>
              <a:rPr lang="en-US" sz="2800" b="1" dirty="0">
                <a:solidFill>
                  <a:srgbClr val="009900"/>
                </a:solidFill>
              </a:rPr>
              <a:t> </a:t>
            </a:r>
            <a:r>
              <a:rPr lang="en-US" sz="2800" b="1" dirty="0">
                <a:solidFill>
                  <a:srgbClr val="0000CC"/>
                </a:solidFill>
              </a:rPr>
              <a:t>His</a:t>
            </a:r>
            <a:r>
              <a:rPr lang="en-US" sz="2800" b="1" dirty="0">
                <a:solidFill>
                  <a:srgbClr val="009900"/>
                </a:solidFill>
              </a:rPr>
              <a:t> </a:t>
            </a:r>
            <a:r>
              <a:rPr lang="en-US" sz="2800" b="1" dirty="0">
                <a:solidFill>
                  <a:srgbClr val="FF0000"/>
                </a:solidFill>
              </a:rPr>
              <a:t>Death!!</a:t>
            </a:r>
            <a:r>
              <a:rPr lang="en-US" sz="2800" b="1" dirty="0">
                <a:solidFill>
                  <a:schemeClr val="bg1"/>
                </a:solidFill>
              </a:rPr>
              <a:t> </a:t>
            </a:r>
            <a:endParaRPr lang="en-US" sz="2800" dirty="0"/>
          </a:p>
        </p:txBody>
      </p:sp>
    </p:spTree>
    <p:extLst>
      <p:ext uri="{BB962C8B-B14F-4D97-AF65-F5344CB8AC3E}">
        <p14:creationId xmlns:p14="http://schemas.microsoft.com/office/powerpoint/2010/main" val="235561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0" end="0"/>
                                            </p:txEl>
                                          </p:spTgt>
                                        </p:tgtEl>
                                      </p:cBhvr>
                                    </p:animEffect>
                                  </p:childTnLst>
                                </p:cTn>
                              </p:par>
                            </p:childTnLst>
                          </p:cTn>
                        </p:par>
                        <p:par>
                          <p:cTn id="15" fill="hold">
                            <p:stCondLst>
                              <p:cond delay="1500"/>
                            </p:stCondLst>
                            <p:childTnLst>
                              <p:par>
                                <p:cTn id="16" presetID="31" presetClass="entr" presetSubtype="0" fill="hold"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9" dur="1000"/>
                                        <p:tgtEl>
                                          <p:spTgt spid="3">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9"/>
                                        </p:tgtEl>
                                        <p:attrNameLst>
                                          <p:attrName>ppt_y</p:attrName>
                                        </p:attrNameLst>
                                      </p:cBhvr>
                                      <p:tavLst>
                                        <p:tav tm="0">
                                          <p:val>
                                            <p:strVal val="#ppt_y"/>
                                          </p:val>
                                        </p:tav>
                                        <p:tav tm="100000">
                                          <p:val>
                                            <p:strVal val="#ppt_y"/>
                                          </p:val>
                                        </p:tav>
                                      </p:tavLst>
                                    </p:anim>
                                    <p:anim calcmode="lin" valueType="num">
                                      <p:cBhvr>
                                        <p:cTn id="3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barn(inVertical)">
                                      <p:cBhvr>
                                        <p:cTn id="43" dur="500"/>
                                        <p:tgtEl>
                                          <p:spTgt spid="3">
                                            <p:txEl>
                                              <p:pRg st="3" end="3"/>
                                            </p:txEl>
                                          </p:spTgt>
                                        </p:tgtEl>
                                      </p:cBhvr>
                                    </p:animEffect>
                                  </p:childTnLst>
                                </p:cTn>
                              </p:par>
                            </p:childTnLst>
                          </p:cTn>
                        </p:par>
                        <p:par>
                          <p:cTn id="44" fill="hold">
                            <p:stCondLst>
                              <p:cond delay="500"/>
                            </p:stCondLst>
                            <p:childTnLst>
                              <p:par>
                                <p:cTn id="45" presetID="15" presetClass="entr" presetSubtype="0" fill="hold" nodeType="afterEffect">
                                  <p:stCondLst>
                                    <p:cond delay="1000"/>
                                  </p:stCondLst>
                                  <p:childTnLst>
                                    <p:set>
                                      <p:cBhvr>
                                        <p:cTn id="46" dur="1" fill="hold">
                                          <p:stCondLst>
                                            <p:cond delay="0"/>
                                          </p:stCondLst>
                                        </p:cTn>
                                        <p:tgtEl>
                                          <p:spTgt spid="8"/>
                                        </p:tgtEl>
                                        <p:attrNameLst>
                                          <p:attrName>style.visibility</p:attrName>
                                        </p:attrNameLst>
                                      </p:cBhvr>
                                      <p:to>
                                        <p:strVal val="visible"/>
                                      </p:to>
                                    </p:set>
                                    <p:anim calcmode="lin" valueType="num">
                                      <p:cBhvr>
                                        <p:cTn id="47" dur="1000" fill="hold"/>
                                        <p:tgtEl>
                                          <p:spTgt spid="8"/>
                                        </p:tgtEl>
                                        <p:attrNameLst>
                                          <p:attrName>ppt_w</p:attrName>
                                        </p:attrNameLst>
                                      </p:cBhvr>
                                      <p:tavLst>
                                        <p:tav tm="0">
                                          <p:val>
                                            <p:fltVal val="0"/>
                                          </p:val>
                                        </p:tav>
                                        <p:tav tm="100000">
                                          <p:val>
                                            <p:strVal val="#ppt_w"/>
                                          </p:val>
                                        </p:tav>
                                      </p:tavLst>
                                    </p:anim>
                                    <p:anim calcmode="lin" valueType="num">
                                      <p:cBhvr>
                                        <p:cTn id="48" dur="1000" fill="hold"/>
                                        <p:tgtEl>
                                          <p:spTgt spid="8"/>
                                        </p:tgtEl>
                                        <p:attrNameLst>
                                          <p:attrName>ppt_h</p:attrName>
                                        </p:attrNameLst>
                                      </p:cBhvr>
                                      <p:tavLst>
                                        <p:tav tm="0">
                                          <p:val>
                                            <p:fltVal val="0"/>
                                          </p:val>
                                        </p:tav>
                                        <p:tav tm="100000">
                                          <p:val>
                                            <p:strVal val="#ppt_h"/>
                                          </p:val>
                                        </p:tav>
                                      </p:tavLst>
                                    </p:anim>
                                    <p:anim calcmode="lin" valueType="num">
                                      <p:cBhvr>
                                        <p:cTn id="4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228600"/>
            <a:ext cx="5257800" cy="838200"/>
          </a:xfrm>
          <a:solidFill>
            <a:srgbClr val="FF6600"/>
          </a:solidFill>
          <a:ln w="57150">
            <a:solidFill>
              <a:srgbClr val="FFFFCC"/>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FFCC"/>
                </a:solidFill>
              </a:rPr>
              <a:t>Our Example!</a:t>
            </a:r>
          </a:p>
        </p:txBody>
      </p:sp>
      <p:sp>
        <p:nvSpPr>
          <p:cNvPr id="3" name="Subtitle 2"/>
          <p:cNvSpPr>
            <a:spLocks noGrp="1"/>
          </p:cNvSpPr>
          <p:nvPr>
            <p:ph type="subTitle" idx="1"/>
          </p:nvPr>
        </p:nvSpPr>
        <p:spPr>
          <a:xfrm>
            <a:off x="304800" y="1295400"/>
            <a:ext cx="8534400" cy="5029200"/>
          </a:xfrm>
          <a:solidFill>
            <a:srgbClr val="FFFFCC"/>
          </a:solidFill>
          <a:ln w="57150">
            <a:solidFill>
              <a:srgbClr val="FF6600"/>
            </a:solidFill>
          </a:ln>
          <a:scene3d>
            <a:camera prst="orthographicFront"/>
            <a:lightRig rig="threePt" dir="t"/>
          </a:scene3d>
          <a:sp3d>
            <a:bevelT w="139700" h="139700" prst="divot"/>
          </a:sp3d>
        </p:spPr>
        <p:txBody>
          <a:bodyPr lIns="182880" tIns="91440" anchor="t">
            <a:normAutofit lnSpcReduction="10000"/>
          </a:bodyPr>
          <a:lstStyle/>
          <a:p>
            <a:pPr algn="l">
              <a:spcBef>
                <a:spcPts val="0"/>
              </a:spcBef>
              <a:spcAft>
                <a:spcPts val="1800"/>
              </a:spcAft>
              <a:buClr>
                <a:srgbClr val="663300"/>
              </a:buClr>
              <a:buSzPct val="100000"/>
            </a:pPr>
            <a:r>
              <a:rPr lang="en-US" b="1" dirty="0">
                <a:solidFill>
                  <a:srgbClr val="0000CC"/>
                </a:solidFill>
              </a:rPr>
              <a:t>Yahusha</a:t>
            </a:r>
            <a:r>
              <a:rPr lang="en-US" dirty="0">
                <a:solidFill>
                  <a:srgbClr val="0000CC"/>
                </a:solidFill>
              </a:rPr>
              <a:t> </a:t>
            </a:r>
            <a:r>
              <a:rPr lang="en-US" dirty="0">
                <a:solidFill>
                  <a:schemeClr val="bg1"/>
                </a:solidFill>
              </a:rPr>
              <a:t>also celebrated </a:t>
            </a:r>
            <a:r>
              <a:rPr lang="en-US" b="1" dirty="0">
                <a:solidFill>
                  <a:srgbClr val="CC00FF"/>
                </a:solidFill>
              </a:rPr>
              <a:t>Shavuot</a:t>
            </a:r>
            <a:r>
              <a:rPr lang="en-US" dirty="0">
                <a:solidFill>
                  <a:srgbClr val="CC00FF"/>
                </a:solidFill>
              </a:rPr>
              <a:t> </a:t>
            </a:r>
            <a:r>
              <a:rPr lang="en-US" dirty="0">
                <a:solidFill>
                  <a:schemeClr val="bg1"/>
                </a:solidFill>
              </a:rPr>
              <a:t>(Pentecost) on the appropriate date by bestowing the promised </a:t>
            </a:r>
            <a:r>
              <a:rPr lang="en-US" b="1" dirty="0">
                <a:solidFill>
                  <a:srgbClr val="0000CC"/>
                </a:solidFill>
              </a:rPr>
              <a:t>Ruach</a:t>
            </a:r>
            <a:r>
              <a:rPr lang="en-US" dirty="0">
                <a:solidFill>
                  <a:srgbClr val="0000CC"/>
                </a:solidFill>
              </a:rPr>
              <a:t> </a:t>
            </a:r>
            <a:r>
              <a:rPr lang="en-US" dirty="0">
                <a:solidFill>
                  <a:schemeClr val="bg1"/>
                </a:solidFill>
              </a:rPr>
              <a:t>on His people during </a:t>
            </a:r>
            <a:r>
              <a:rPr lang="en-US" b="1" dirty="0">
                <a:solidFill>
                  <a:srgbClr val="CC00FF"/>
                </a:solidFill>
              </a:rPr>
              <a:t>Shavuot.</a:t>
            </a:r>
            <a:r>
              <a:rPr lang="en-US" dirty="0">
                <a:solidFill>
                  <a:schemeClr val="bg1"/>
                </a:solidFill>
              </a:rPr>
              <a:t> </a:t>
            </a:r>
          </a:p>
          <a:p>
            <a:pPr algn="l">
              <a:spcBef>
                <a:spcPts val="0"/>
              </a:spcBef>
              <a:spcAft>
                <a:spcPts val="1800"/>
              </a:spcAft>
              <a:buClr>
                <a:srgbClr val="663300"/>
              </a:buClr>
              <a:buSzPct val="100000"/>
            </a:pPr>
            <a:r>
              <a:rPr lang="en-US" dirty="0">
                <a:solidFill>
                  <a:schemeClr val="bg1"/>
                </a:solidFill>
              </a:rPr>
              <a:t>It is obvious, from His actions, that </a:t>
            </a:r>
            <a:r>
              <a:rPr lang="en-US" b="1" dirty="0">
                <a:solidFill>
                  <a:srgbClr val="0000CC"/>
                </a:solidFill>
              </a:rPr>
              <a:t>Yahusha</a:t>
            </a:r>
            <a:r>
              <a:rPr lang="en-US" dirty="0">
                <a:solidFill>
                  <a:srgbClr val="0000CC"/>
                </a:solidFill>
              </a:rPr>
              <a:t> </a:t>
            </a:r>
            <a:r>
              <a:rPr lang="en-US" dirty="0">
                <a:solidFill>
                  <a:schemeClr val="bg1"/>
                </a:solidFill>
              </a:rPr>
              <a:t>understood full well that </a:t>
            </a:r>
            <a:r>
              <a:rPr lang="en-US" b="1" u="sng" dirty="0">
                <a:solidFill>
                  <a:srgbClr val="0000CC"/>
                </a:solidFill>
              </a:rPr>
              <a:t>He</a:t>
            </a:r>
            <a:r>
              <a:rPr lang="en-US" dirty="0">
                <a:solidFill>
                  <a:srgbClr val="0000CC"/>
                </a:solidFill>
              </a:rPr>
              <a:t> </a:t>
            </a:r>
            <a:r>
              <a:rPr lang="en-US" b="1" u="sng" dirty="0">
                <a:solidFill>
                  <a:srgbClr val="006600"/>
                </a:solidFill>
              </a:rPr>
              <a:t>HAD</a:t>
            </a:r>
            <a:r>
              <a:rPr lang="en-US" dirty="0">
                <a:solidFill>
                  <a:srgbClr val="006600"/>
                </a:solidFill>
              </a:rPr>
              <a:t> </a:t>
            </a:r>
            <a:r>
              <a:rPr lang="en-US" b="1" u="sng" dirty="0">
                <a:solidFill>
                  <a:srgbClr val="FF0000"/>
                </a:solidFill>
              </a:rPr>
              <a:t>NOT</a:t>
            </a:r>
            <a:r>
              <a:rPr lang="en-US" dirty="0">
                <a:solidFill>
                  <a:srgbClr val="FF0000"/>
                </a:solidFill>
              </a:rPr>
              <a:t> </a:t>
            </a:r>
            <a:r>
              <a:rPr lang="en-US" dirty="0">
                <a:solidFill>
                  <a:schemeClr val="bg1"/>
                </a:solidFill>
              </a:rPr>
              <a:t>abolished the </a:t>
            </a:r>
            <a:r>
              <a:rPr lang="en-US" b="1" dirty="0">
                <a:solidFill>
                  <a:srgbClr val="008000"/>
                </a:solidFill>
              </a:rPr>
              <a:t>Feast Days </a:t>
            </a:r>
            <a:r>
              <a:rPr lang="en-US" dirty="0">
                <a:solidFill>
                  <a:schemeClr val="bg1"/>
                </a:solidFill>
              </a:rPr>
              <a:t>(or </a:t>
            </a:r>
            <a:r>
              <a:rPr lang="en-US" b="1" dirty="0">
                <a:solidFill>
                  <a:srgbClr val="FF3399"/>
                </a:solidFill>
              </a:rPr>
              <a:t>appointed times) </a:t>
            </a:r>
            <a:r>
              <a:rPr lang="en-US" dirty="0">
                <a:solidFill>
                  <a:schemeClr val="bg1"/>
                </a:solidFill>
              </a:rPr>
              <a:t>by nailing them to the tree with Him.</a:t>
            </a:r>
          </a:p>
          <a:p>
            <a:pPr algn="l">
              <a:spcBef>
                <a:spcPts val="0"/>
              </a:spcBef>
              <a:spcAft>
                <a:spcPts val="1800"/>
              </a:spcAft>
              <a:buClr>
                <a:srgbClr val="663300"/>
              </a:buClr>
              <a:buSzPct val="100000"/>
            </a:pPr>
            <a:r>
              <a:rPr lang="en-US" dirty="0">
                <a:solidFill>
                  <a:schemeClr val="bg1"/>
                </a:solidFill>
              </a:rPr>
              <a:t>Had He done so He would have been violating the abolishing process and going against His Father’s Word by observing </a:t>
            </a:r>
            <a:r>
              <a:rPr lang="en-US" b="1" dirty="0">
                <a:solidFill>
                  <a:srgbClr val="FF3399"/>
                </a:solidFill>
              </a:rPr>
              <a:t>appointed times </a:t>
            </a:r>
            <a:r>
              <a:rPr lang="en-US" dirty="0">
                <a:solidFill>
                  <a:schemeClr val="bg1"/>
                </a:solidFill>
              </a:rPr>
              <a:t>after His death.</a:t>
            </a: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tx1"/>
                </a:solidFill>
              </a:rPr>
              <a:t>54</a:t>
            </a:fld>
            <a:endParaRPr lang="en-US" b="1" dirty="0">
              <a:solidFill>
                <a:schemeClr val="tx1"/>
              </a:solidFill>
            </a:endParaRPr>
          </a:p>
        </p:txBody>
      </p:sp>
    </p:spTree>
    <p:extLst>
      <p:ext uri="{BB962C8B-B14F-4D97-AF65-F5344CB8AC3E}">
        <p14:creationId xmlns:p14="http://schemas.microsoft.com/office/powerpoint/2010/main" val="375158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inVertic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arn(inVertical)">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arn(inVertical)">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52400"/>
            <a:ext cx="6553200" cy="1447800"/>
          </a:xfrm>
          <a:solidFill>
            <a:srgbClr val="0000CC"/>
          </a:solidFill>
          <a:ln w="38100">
            <a:solidFill>
              <a:schemeClr val="tx1">
                <a:lumMod val="85000"/>
              </a:schemeClr>
            </a:solidFill>
          </a:ln>
          <a:scene3d>
            <a:camera prst="orthographicFront"/>
            <a:lightRig rig="soft" dir="t">
              <a:rot lat="0" lon="0" rev="17220000"/>
            </a:lightRig>
          </a:scene3d>
          <a:sp3d>
            <a:bevelT w="139700" h="139700" prst="divot"/>
          </a:sp3d>
        </p:spPr>
        <p:txBody>
          <a:bodyPr anchor="ctr">
            <a:normAutofit fontScale="90000"/>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Yahuah’s Sabbath </a:t>
            </a:r>
            <a:br>
              <a:rPr lang="en-US" dirty="0">
                <a:solidFill>
                  <a:schemeClr val="tx1">
                    <a:lumMod val="85000"/>
                  </a:schemeClr>
                </a:solidFill>
              </a:rPr>
            </a:br>
            <a:r>
              <a:rPr lang="en-US" dirty="0">
                <a:solidFill>
                  <a:schemeClr val="tx1">
                    <a:lumMod val="85000"/>
                  </a:schemeClr>
                </a:solidFill>
              </a:rPr>
              <a:t>Sign and covenant</a:t>
            </a:r>
          </a:p>
        </p:txBody>
      </p:sp>
      <p:sp>
        <p:nvSpPr>
          <p:cNvPr id="3" name="Subtitle 2"/>
          <p:cNvSpPr>
            <a:spLocks noGrp="1"/>
          </p:cNvSpPr>
          <p:nvPr>
            <p:ph type="subTitle" idx="1"/>
          </p:nvPr>
        </p:nvSpPr>
        <p:spPr>
          <a:xfrm>
            <a:off x="457200" y="1752600"/>
            <a:ext cx="8229600" cy="4876800"/>
          </a:xfrm>
          <a:solidFill>
            <a:schemeClr val="tx1">
              <a:lumMod val="85000"/>
            </a:schemeClr>
          </a:solidFill>
          <a:ln w="57150">
            <a:solidFill>
              <a:srgbClr val="0000CC"/>
            </a:solidFill>
          </a:ln>
          <a:scene3d>
            <a:camera prst="orthographicFront"/>
            <a:lightRig rig="threePt" dir="t"/>
          </a:scene3d>
          <a:sp3d>
            <a:bevelT w="114300" prst="artDeco"/>
          </a:sp3d>
        </p:spPr>
        <p:txBody>
          <a:bodyPr lIns="182880" tIns="91440">
            <a:normAutofit fontScale="92500" lnSpcReduction="10000"/>
          </a:bodyPr>
          <a:lstStyle/>
          <a:p>
            <a:pPr>
              <a:lnSpc>
                <a:spcPct val="150000"/>
              </a:lnSpc>
              <a:spcBef>
                <a:spcPts val="0"/>
              </a:spcBef>
              <a:spcAft>
                <a:spcPts val="2400"/>
              </a:spcAft>
            </a:pPr>
            <a:r>
              <a:rPr lang="en-US" sz="4000" dirty="0">
                <a:solidFill>
                  <a:schemeClr val="bg1"/>
                </a:solidFill>
              </a:rPr>
              <a:t>We will change gears now and take a closer look at </a:t>
            </a:r>
            <a:r>
              <a:rPr lang="en-US" sz="4000" b="1" dirty="0">
                <a:solidFill>
                  <a:srgbClr val="0000CC"/>
                </a:solidFill>
                <a:effectLst>
                  <a:outerShdw blurRad="38100" dist="38100" dir="2700000" algn="tl">
                    <a:srgbClr val="000000">
                      <a:alpha val="43137"/>
                    </a:srgbClr>
                  </a:outerShdw>
                </a:effectLst>
              </a:rPr>
              <a:t>Yahuah’s</a:t>
            </a:r>
            <a:r>
              <a:rPr lang="en-US" sz="4000" dirty="0">
                <a:solidFill>
                  <a:srgbClr val="0000CC"/>
                </a:solidFill>
                <a:effectLst>
                  <a:outerShdw blurRad="38100" dist="38100" dir="2700000" algn="tl">
                    <a:srgbClr val="000000">
                      <a:alpha val="43137"/>
                    </a:srgbClr>
                  </a:outerShdw>
                </a:effectLst>
              </a:rPr>
              <a:t> </a:t>
            </a:r>
            <a:r>
              <a:rPr lang="en-US" sz="4000" b="1" dirty="0">
                <a:solidFill>
                  <a:srgbClr val="0070C0"/>
                </a:solidFill>
                <a:effectLst>
                  <a:outerShdw blurRad="38100" dist="38100" dir="2700000" algn="tl">
                    <a:srgbClr val="000000">
                      <a:alpha val="43137"/>
                    </a:srgbClr>
                  </a:outerShdw>
                </a:effectLst>
              </a:rPr>
              <a:t>Sabbath</a:t>
            </a:r>
            <a:r>
              <a:rPr lang="en-US" sz="4000" dirty="0">
                <a:solidFill>
                  <a:srgbClr val="0070C0"/>
                </a:solidFill>
                <a:effectLst>
                  <a:outerShdw blurRad="38100" dist="38100" dir="2700000" algn="tl">
                    <a:srgbClr val="000000">
                      <a:alpha val="43137"/>
                    </a:srgbClr>
                  </a:outerShdw>
                </a:effectLst>
              </a:rPr>
              <a:t> </a:t>
            </a:r>
            <a:br>
              <a:rPr lang="en-US" sz="4000" dirty="0">
                <a:solidFill>
                  <a:srgbClr val="0070C0"/>
                </a:solidFill>
                <a:effectLst>
                  <a:outerShdw blurRad="38100" dist="38100" dir="2700000" algn="tl">
                    <a:srgbClr val="000000">
                      <a:alpha val="43137"/>
                    </a:srgbClr>
                  </a:outerShdw>
                </a:effectLst>
              </a:rPr>
            </a:br>
            <a:br>
              <a:rPr lang="en-US" sz="4000" dirty="0">
                <a:solidFill>
                  <a:srgbClr val="FF0000"/>
                </a:solidFill>
                <a:effectLst>
                  <a:outerShdw blurRad="38100" dist="38100" dir="2700000" algn="tl">
                    <a:srgbClr val="000000">
                      <a:alpha val="43137"/>
                    </a:srgbClr>
                  </a:outerShdw>
                </a:effectLst>
              </a:rPr>
            </a:br>
            <a:r>
              <a:rPr lang="en-US" sz="4000" dirty="0">
                <a:solidFill>
                  <a:schemeClr val="bg1"/>
                </a:solidFill>
              </a:rPr>
              <a:t>and </a:t>
            </a:r>
            <a:br>
              <a:rPr lang="en-US" sz="4000" dirty="0">
                <a:solidFill>
                  <a:schemeClr val="bg1"/>
                </a:solidFill>
              </a:rPr>
            </a:br>
            <a:br>
              <a:rPr lang="en-US" sz="4000" dirty="0">
                <a:solidFill>
                  <a:schemeClr val="bg1"/>
                </a:solidFill>
              </a:rPr>
            </a:br>
            <a:r>
              <a:rPr lang="en-US" sz="4000" dirty="0">
                <a:solidFill>
                  <a:schemeClr val="bg1"/>
                </a:solidFill>
              </a:rPr>
              <a:t>that He first made with Abraham.</a:t>
            </a:r>
            <a:endParaRPr lang="en-US" sz="4000" b="1" dirty="0">
              <a:solidFill>
                <a:srgbClr val="CC00CC"/>
              </a:solidFill>
            </a:endParaRPr>
          </a:p>
        </p:txBody>
      </p:sp>
      <p:sp>
        <p:nvSpPr>
          <p:cNvPr id="4" name="Slide Number Placeholder 3"/>
          <p:cNvSpPr>
            <a:spLocks noGrp="1"/>
          </p:cNvSpPr>
          <p:nvPr>
            <p:ph type="sldNum" sz="quarter" idx="12"/>
          </p:nvPr>
        </p:nvSpPr>
        <p:spPr>
          <a:xfrm>
            <a:off x="7848600" y="6172200"/>
            <a:ext cx="762000" cy="365125"/>
          </a:xfrm>
        </p:spPr>
        <p:txBody>
          <a:bodyPr/>
          <a:lstStyle/>
          <a:p>
            <a:fld id="{9A7ECC3E-4170-412F-8B33-8063B7BB8A4D}" type="slidenum">
              <a:rPr lang="en-US" b="1" smtClean="0">
                <a:solidFill>
                  <a:schemeClr val="bg1"/>
                </a:solidFill>
              </a:rPr>
              <a:t>55</a:t>
            </a:fld>
            <a:endParaRPr lang="en-US" b="1" dirty="0">
              <a:solidFill>
                <a:schemeClr val="bg1"/>
              </a:solidFill>
            </a:endParaRPr>
          </a:p>
        </p:txBody>
      </p:sp>
      <p:sp>
        <p:nvSpPr>
          <p:cNvPr id="5" name="Lightning Bolt 4"/>
          <p:cNvSpPr/>
          <p:nvPr/>
        </p:nvSpPr>
        <p:spPr>
          <a:xfrm rot="8871513">
            <a:off x="5957269" y="3208894"/>
            <a:ext cx="2139465" cy="1688744"/>
          </a:xfrm>
          <a:prstGeom prst="lightningBolt">
            <a:avLst/>
          </a:prstGeom>
          <a:blipFill>
            <a:blip r:embed="rId2"/>
            <a:tile tx="0" ty="0" sx="100000" sy="100000" flip="none" algn="tl"/>
          </a:blipFill>
          <a:ln w="57150">
            <a:solidFill>
              <a:srgbClr val="FF000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581400" y="3491231"/>
            <a:ext cx="1905000" cy="707886"/>
          </a:xfrm>
          <a:prstGeom prst="rect">
            <a:avLst/>
          </a:prstGeom>
          <a:blipFill>
            <a:blip r:embed="rId2"/>
            <a:tile tx="0" ty="0" sx="100000" sy="100000" flip="none" algn="tl"/>
          </a:blipFill>
          <a:ln w="38100">
            <a:solidFill>
              <a:srgbClr val="FF0000"/>
            </a:solidFill>
          </a:ln>
          <a:scene3d>
            <a:camera prst="orthographicFront"/>
            <a:lightRig rig="threePt" dir="t"/>
          </a:scene3d>
          <a:sp3d>
            <a:bevelT w="114300" prst="artDeco"/>
          </a:sp3d>
        </p:spPr>
        <p:txBody>
          <a:bodyPr wrap="square" rtlCol="0">
            <a:spAutoFit/>
          </a:bodyPr>
          <a:lstStyle/>
          <a:p>
            <a:r>
              <a:rPr lang="en-US" sz="4000" b="1" dirty="0">
                <a:solidFill>
                  <a:srgbClr val="FF0000"/>
                </a:solidFill>
                <a:effectLst>
                  <a:outerShdw blurRad="38100" dist="38100" dir="2700000" algn="tl">
                    <a:srgbClr val="000000">
                      <a:alpha val="43137"/>
                    </a:srgbClr>
                  </a:outerShdw>
                </a:effectLst>
              </a:rPr>
              <a:t>“Sign”</a:t>
            </a:r>
            <a:r>
              <a:rPr lang="en-US" sz="4000" dirty="0">
                <a:solidFill>
                  <a:srgbClr val="FF0000"/>
                </a:solidFill>
                <a:effectLst>
                  <a:outerShdw blurRad="38100" dist="38100" dir="2700000" algn="tl">
                    <a:srgbClr val="000000">
                      <a:alpha val="43137"/>
                    </a:srgbClr>
                  </a:outerShdw>
                </a:effectLst>
              </a:rPr>
              <a:t> </a:t>
            </a:r>
            <a:endParaRPr lang="en-US" sz="4000" dirty="0"/>
          </a:p>
        </p:txBody>
      </p:sp>
      <p:sp>
        <p:nvSpPr>
          <p:cNvPr id="7" name="TextBox 6"/>
          <p:cNvSpPr txBox="1"/>
          <p:nvPr/>
        </p:nvSpPr>
        <p:spPr>
          <a:xfrm>
            <a:off x="1600200" y="5029200"/>
            <a:ext cx="5943600" cy="707886"/>
          </a:xfrm>
          <a:prstGeom prst="rect">
            <a:avLst/>
          </a:prstGeom>
          <a:blipFill>
            <a:blip r:embed="rId3"/>
            <a:tile tx="0" ty="0" sx="100000" sy="100000" flip="none" algn="tl"/>
          </a:blipFill>
          <a:ln w="38100">
            <a:solidFill>
              <a:srgbClr val="CC00CC"/>
            </a:solidFill>
          </a:ln>
          <a:scene3d>
            <a:camera prst="orthographicFront"/>
            <a:lightRig rig="threePt" dir="t"/>
          </a:scene3d>
          <a:sp3d>
            <a:bevelT w="114300" prst="artDeco"/>
          </a:sp3d>
        </p:spPr>
        <p:txBody>
          <a:bodyPr wrap="square" rtlCol="0">
            <a:spAutoFit/>
          </a:bodyPr>
          <a:lstStyle/>
          <a:p>
            <a:pPr algn="ctr"/>
            <a:r>
              <a:rPr lang="en-US" sz="4000" b="1" dirty="0">
                <a:solidFill>
                  <a:srgbClr val="CC00CC"/>
                </a:solidFill>
                <a:effectLst>
                  <a:outerShdw blurRad="38100" dist="38100" dir="2700000" algn="tl">
                    <a:srgbClr val="000000">
                      <a:alpha val="43137"/>
                    </a:srgbClr>
                  </a:outerShdw>
                </a:effectLst>
              </a:rPr>
              <a:t>“Everlasting Covenant” </a:t>
            </a:r>
            <a:endParaRPr lang="en-US" sz="4000" dirty="0"/>
          </a:p>
        </p:txBody>
      </p:sp>
      <p:sp>
        <p:nvSpPr>
          <p:cNvPr id="12" name="Lightning Bolt 11"/>
          <p:cNvSpPr/>
          <p:nvPr/>
        </p:nvSpPr>
        <p:spPr>
          <a:xfrm rot="21339960">
            <a:off x="136603" y="3262319"/>
            <a:ext cx="1701624" cy="1662961"/>
          </a:xfrm>
          <a:prstGeom prst="lightningBolt">
            <a:avLst/>
          </a:prstGeom>
          <a:blipFill>
            <a:blip r:embed="rId3"/>
            <a:tile tx="0" ty="0" sx="100000" sy="100000" flip="none" algn="tl"/>
          </a:blipFill>
          <a:ln w="57150">
            <a:solidFill>
              <a:srgbClr val="CC00CC"/>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906701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 calcmode="lin" valueType="num">
                                      <p:cBhvr>
                                        <p:cTn id="10"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by="(-#ppt_w*2)" calcmode="lin" valueType="num">
                                      <p:cBhvr rctx="PPT">
                                        <p:cTn id="17" dur="500" autoRev="1" fill="hold">
                                          <p:stCondLst>
                                            <p:cond delay="0"/>
                                          </p:stCondLst>
                                        </p:cTn>
                                        <p:tgtEl>
                                          <p:spTgt spid="6"/>
                                        </p:tgtEl>
                                        <p:attrNameLst>
                                          <p:attrName>ppt_w</p:attrName>
                                        </p:attrNameLst>
                                      </p:cBhvr>
                                    </p:anim>
                                    <p:anim by="(#ppt_w*0.50)" calcmode="lin" valueType="num">
                                      <p:cBhvr>
                                        <p:cTn id="18" dur="500" decel="50000" autoRev="1" fill="hold">
                                          <p:stCondLst>
                                            <p:cond delay="0"/>
                                          </p:stCondLst>
                                        </p:cTn>
                                        <p:tgtEl>
                                          <p:spTgt spid="6"/>
                                        </p:tgtEl>
                                        <p:attrNameLst>
                                          <p:attrName>ppt_x</p:attrName>
                                        </p:attrNameLst>
                                      </p:cBhvr>
                                    </p:anim>
                                    <p:anim from="(-#ppt_h/2)" to="(#ppt_y)" calcmode="lin" valueType="num">
                                      <p:cBhvr>
                                        <p:cTn id="19" dur="1000" fill="hold">
                                          <p:stCondLst>
                                            <p:cond delay="0"/>
                                          </p:stCondLst>
                                        </p:cTn>
                                        <p:tgtEl>
                                          <p:spTgt spid="6"/>
                                        </p:tgtEl>
                                        <p:attrNameLst>
                                          <p:attrName>ppt_y</p:attrName>
                                        </p:attrNameLst>
                                      </p:cBhvr>
                                    </p:anim>
                                    <p:animRot by="21600000">
                                      <p:cBhvr>
                                        <p:cTn id="20" dur="1000" fill="hold">
                                          <p:stCondLst>
                                            <p:cond delay="0"/>
                                          </p:stCondLst>
                                        </p:cTn>
                                        <p:tgtEl>
                                          <p:spTgt spid="6"/>
                                        </p:tgtEl>
                                        <p:attrNameLst>
                                          <p:attrName>r</p:attrName>
                                        </p:attrNameLst>
                                      </p:cBhvr>
                                    </p:animRot>
                                  </p:childTnLst>
                                </p:cTn>
                              </p:par>
                            </p:childTnLst>
                          </p:cTn>
                        </p:par>
                        <p:par>
                          <p:cTn id="21" fill="hold">
                            <p:stCondLst>
                              <p:cond delay="1500"/>
                            </p:stCondLst>
                            <p:childTnLst>
                              <p:par>
                                <p:cTn id="22" presetID="26"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80">
                                          <p:stCondLst>
                                            <p:cond delay="0"/>
                                          </p:stCondLst>
                                        </p:cTn>
                                        <p:tgtEl>
                                          <p:spTgt spid="5"/>
                                        </p:tgtEl>
                                      </p:cBhvr>
                                    </p:animEffect>
                                    <p:anim calcmode="lin" valueType="num">
                                      <p:cBhvr>
                                        <p:cTn id="2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0" dur="26">
                                          <p:stCondLst>
                                            <p:cond delay="650"/>
                                          </p:stCondLst>
                                        </p:cTn>
                                        <p:tgtEl>
                                          <p:spTgt spid="5"/>
                                        </p:tgtEl>
                                      </p:cBhvr>
                                      <p:to x="100000" y="60000"/>
                                    </p:animScale>
                                    <p:animScale>
                                      <p:cBhvr>
                                        <p:cTn id="31" dur="166" decel="50000">
                                          <p:stCondLst>
                                            <p:cond delay="676"/>
                                          </p:stCondLst>
                                        </p:cTn>
                                        <p:tgtEl>
                                          <p:spTgt spid="5"/>
                                        </p:tgtEl>
                                      </p:cBhvr>
                                      <p:to x="100000" y="100000"/>
                                    </p:animScale>
                                    <p:animScale>
                                      <p:cBhvr>
                                        <p:cTn id="32" dur="26">
                                          <p:stCondLst>
                                            <p:cond delay="1312"/>
                                          </p:stCondLst>
                                        </p:cTn>
                                        <p:tgtEl>
                                          <p:spTgt spid="5"/>
                                        </p:tgtEl>
                                      </p:cBhvr>
                                      <p:to x="100000" y="80000"/>
                                    </p:animScale>
                                    <p:animScale>
                                      <p:cBhvr>
                                        <p:cTn id="33" dur="166" decel="50000">
                                          <p:stCondLst>
                                            <p:cond delay="1338"/>
                                          </p:stCondLst>
                                        </p:cTn>
                                        <p:tgtEl>
                                          <p:spTgt spid="5"/>
                                        </p:tgtEl>
                                      </p:cBhvr>
                                      <p:to x="100000" y="100000"/>
                                    </p:animScale>
                                    <p:animScale>
                                      <p:cBhvr>
                                        <p:cTn id="34" dur="26">
                                          <p:stCondLst>
                                            <p:cond delay="1642"/>
                                          </p:stCondLst>
                                        </p:cTn>
                                        <p:tgtEl>
                                          <p:spTgt spid="5"/>
                                        </p:tgtEl>
                                      </p:cBhvr>
                                      <p:to x="100000" y="90000"/>
                                    </p:animScale>
                                    <p:animScale>
                                      <p:cBhvr>
                                        <p:cTn id="35" dur="166" decel="50000">
                                          <p:stCondLst>
                                            <p:cond delay="1668"/>
                                          </p:stCondLst>
                                        </p:cTn>
                                        <p:tgtEl>
                                          <p:spTgt spid="5"/>
                                        </p:tgtEl>
                                      </p:cBhvr>
                                      <p:to x="100000" y="100000"/>
                                    </p:animScale>
                                    <p:animScale>
                                      <p:cBhvr>
                                        <p:cTn id="36" dur="26">
                                          <p:stCondLst>
                                            <p:cond delay="1808"/>
                                          </p:stCondLst>
                                        </p:cTn>
                                        <p:tgtEl>
                                          <p:spTgt spid="5"/>
                                        </p:tgtEl>
                                      </p:cBhvr>
                                      <p:to x="100000" y="95000"/>
                                    </p:animScale>
                                    <p:animScale>
                                      <p:cBhvr>
                                        <p:cTn id="37" dur="166" decel="50000">
                                          <p:stCondLst>
                                            <p:cond delay="1834"/>
                                          </p:stCondLst>
                                        </p:cTn>
                                        <p:tgtEl>
                                          <p:spTgt spid="5"/>
                                        </p:tgtEl>
                                      </p:cBhvr>
                                      <p:to x="100000" y="100000"/>
                                    </p:animScale>
                                  </p:childTnLst>
                                </p:cTn>
                              </p:par>
                            </p:childTnLst>
                          </p:cTn>
                        </p:par>
                        <p:par>
                          <p:cTn id="38" fill="hold">
                            <p:stCondLst>
                              <p:cond delay="3500"/>
                            </p:stCondLst>
                            <p:childTnLst>
                              <p:par>
                                <p:cTn id="39" presetID="26" presetClass="emph" presetSubtype="0" repeatCount="2000" fill="hold" grpId="1" nodeType="afterEffect">
                                  <p:stCondLst>
                                    <p:cond delay="0"/>
                                  </p:stCondLst>
                                  <p:childTnLst>
                                    <p:animEffect transition="out" filter="fade">
                                      <p:cBhvr>
                                        <p:cTn id="40" dur="1000" tmFilter="0, 0; .2, .5; .8, .5; 1, 0"/>
                                        <p:tgtEl>
                                          <p:spTgt spid="5"/>
                                        </p:tgtEl>
                                      </p:cBhvr>
                                    </p:animEffect>
                                    <p:animScale>
                                      <p:cBhvr>
                                        <p:cTn id="41" dur="500" autoRev="1" fill="hold"/>
                                        <p:tgtEl>
                                          <p:spTgt spid="5"/>
                                        </p:tgtEl>
                                      </p:cBhvr>
                                      <p:by x="105000" y="105000"/>
                                    </p:animScale>
                                  </p:childTnLst>
                                </p:cTn>
                              </p:par>
                            </p:childTnLst>
                          </p:cTn>
                        </p:par>
                      </p:childTnLst>
                    </p:cTn>
                  </p:par>
                  <p:par>
                    <p:cTn id="42" fill="hold">
                      <p:stCondLst>
                        <p:cond delay="indefinite"/>
                      </p:stCondLst>
                      <p:childTnLst>
                        <p:par>
                          <p:cTn id="43" fill="hold">
                            <p:stCondLst>
                              <p:cond delay="0"/>
                            </p:stCondLst>
                            <p:childTnLst>
                              <p:par>
                                <p:cTn id="44" presetID="49" presetClass="entr" presetSubtype="0" decel="100000" fill="hold" grpId="0" nodeType="clickEffect">
                                  <p:stCondLst>
                                    <p:cond delay="0"/>
                                  </p:stCondLst>
                                  <p:iterate type="lt">
                                    <p:tmPct val="0"/>
                                  </p:iterate>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 calcmode="lin" valueType="num">
                                      <p:cBhvr>
                                        <p:cTn id="48" dur="500" fill="hold"/>
                                        <p:tgtEl>
                                          <p:spTgt spid="7"/>
                                        </p:tgtEl>
                                        <p:attrNameLst>
                                          <p:attrName>style.rotation</p:attrName>
                                        </p:attrNameLst>
                                      </p:cBhvr>
                                      <p:tavLst>
                                        <p:tav tm="0">
                                          <p:val>
                                            <p:fltVal val="360"/>
                                          </p:val>
                                        </p:tav>
                                        <p:tav tm="100000">
                                          <p:val>
                                            <p:fltVal val="0"/>
                                          </p:val>
                                        </p:tav>
                                      </p:tavLst>
                                    </p:anim>
                                    <p:animEffect transition="in" filter="fade">
                                      <p:cBhvr>
                                        <p:cTn id="49" dur="500"/>
                                        <p:tgtEl>
                                          <p:spTgt spid="7"/>
                                        </p:tgtEl>
                                      </p:cBhvr>
                                    </p:animEffect>
                                  </p:childTnLst>
                                </p:cTn>
                              </p:par>
                            </p:childTnLst>
                          </p:cTn>
                        </p:par>
                        <p:par>
                          <p:cTn id="50" fill="hold">
                            <p:stCondLst>
                              <p:cond delay="500"/>
                            </p:stCondLst>
                            <p:childTnLst>
                              <p:par>
                                <p:cTn id="51" presetID="34" presetClass="emph" presetSubtype="0" fill="hold" grpId="1" nodeType="afterEffect">
                                  <p:stCondLst>
                                    <p:cond delay="0"/>
                                  </p:stCondLst>
                                  <p:iterate type="lt">
                                    <p:tmPct val="10000"/>
                                  </p:iterate>
                                  <p:childTnLst>
                                    <p:animMotion origin="layout" path="M 0.0 0.0 L 0.0 -0.07213" pathEditMode="relative" ptsTypes="">
                                      <p:cBhvr>
                                        <p:cTn id="52" dur="250" accel="50000" decel="50000" autoRev="1" fill="hold">
                                          <p:stCondLst>
                                            <p:cond delay="0"/>
                                          </p:stCondLst>
                                        </p:cTn>
                                        <p:tgtEl>
                                          <p:spTgt spid="7"/>
                                        </p:tgtEl>
                                        <p:attrNameLst>
                                          <p:attrName>ppt_x</p:attrName>
                                          <p:attrName>ppt_y</p:attrName>
                                        </p:attrNameLst>
                                      </p:cBhvr>
                                    </p:animMotion>
                                    <p:animRot by="1500000">
                                      <p:cBhvr>
                                        <p:cTn id="53" dur="125" fill="hold">
                                          <p:stCondLst>
                                            <p:cond delay="0"/>
                                          </p:stCondLst>
                                        </p:cTn>
                                        <p:tgtEl>
                                          <p:spTgt spid="7"/>
                                        </p:tgtEl>
                                        <p:attrNameLst>
                                          <p:attrName>r</p:attrName>
                                        </p:attrNameLst>
                                      </p:cBhvr>
                                    </p:animRot>
                                    <p:animRot by="-1500000">
                                      <p:cBhvr>
                                        <p:cTn id="54" dur="125" fill="hold">
                                          <p:stCondLst>
                                            <p:cond delay="125"/>
                                          </p:stCondLst>
                                        </p:cTn>
                                        <p:tgtEl>
                                          <p:spTgt spid="7"/>
                                        </p:tgtEl>
                                        <p:attrNameLst>
                                          <p:attrName>r</p:attrName>
                                        </p:attrNameLst>
                                      </p:cBhvr>
                                    </p:animRot>
                                    <p:animRot by="-1500000">
                                      <p:cBhvr>
                                        <p:cTn id="55" dur="125" fill="hold">
                                          <p:stCondLst>
                                            <p:cond delay="250"/>
                                          </p:stCondLst>
                                        </p:cTn>
                                        <p:tgtEl>
                                          <p:spTgt spid="7"/>
                                        </p:tgtEl>
                                        <p:attrNameLst>
                                          <p:attrName>r</p:attrName>
                                        </p:attrNameLst>
                                      </p:cBhvr>
                                    </p:animRot>
                                    <p:animRot by="1500000">
                                      <p:cBhvr>
                                        <p:cTn id="56" dur="125" fill="hold">
                                          <p:stCondLst>
                                            <p:cond delay="375"/>
                                          </p:stCondLst>
                                        </p:cTn>
                                        <p:tgtEl>
                                          <p:spTgt spid="7"/>
                                        </p:tgtEl>
                                        <p:attrNameLst>
                                          <p:attrName>r</p:attrName>
                                        </p:attrNameLst>
                                      </p:cBhvr>
                                    </p:animRot>
                                  </p:childTnLst>
                                </p:cTn>
                              </p:par>
                            </p:childTnLst>
                          </p:cTn>
                        </p:par>
                        <p:par>
                          <p:cTn id="57" fill="hold">
                            <p:stCondLst>
                              <p:cond delay="2000"/>
                            </p:stCondLst>
                            <p:childTnLst>
                              <p:par>
                                <p:cTn id="58" presetID="26" presetClass="entr" presetSubtype="0"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down)">
                                      <p:cBhvr>
                                        <p:cTn id="60" dur="580">
                                          <p:stCondLst>
                                            <p:cond delay="0"/>
                                          </p:stCondLst>
                                        </p:cTn>
                                        <p:tgtEl>
                                          <p:spTgt spid="12"/>
                                        </p:tgtEl>
                                      </p:cBhvr>
                                    </p:animEffect>
                                    <p:anim calcmode="lin" valueType="num">
                                      <p:cBhvr>
                                        <p:cTn id="61"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6" dur="26">
                                          <p:stCondLst>
                                            <p:cond delay="650"/>
                                          </p:stCondLst>
                                        </p:cTn>
                                        <p:tgtEl>
                                          <p:spTgt spid="12"/>
                                        </p:tgtEl>
                                      </p:cBhvr>
                                      <p:to x="100000" y="60000"/>
                                    </p:animScale>
                                    <p:animScale>
                                      <p:cBhvr>
                                        <p:cTn id="67" dur="166" decel="50000">
                                          <p:stCondLst>
                                            <p:cond delay="676"/>
                                          </p:stCondLst>
                                        </p:cTn>
                                        <p:tgtEl>
                                          <p:spTgt spid="12"/>
                                        </p:tgtEl>
                                      </p:cBhvr>
                                      <p:to x="100000" y="100000"/>
                                    </p:animScale>
                                    <p:animScale>
                                      <p:cBhvr>
                                        <p:cTn id="68" dur="26">
                                          <p:stCondLst>
                                            <p:cond delay="1312"/>
                                          </p:stCondLst>
                                        </p:cTn>
                                        <p:tgtEl>
                                          <p:spTgt spid="12"/>
                                        </p:tgtEl>
                                      </p:cBhvr>
                                      <p:to x="100000" y="80000"/>
                                    </p:animScale>
                                    <p:animScale>
                                      <p:cBhvr>
                                        <p:cTn id="69" dur="166" decel="50000">
                                          <p:stCondLst>
                                            <p:cond delay="1338"/>
                                          </p:stCondLst>
                                        </p:cTn>
                                        <p:tgtEl>
                                          <p:spTgt spid="12"/>
                                        </p:tgtEl>
                                      </p:cBhvr>
                                      <p:to x="100000" y="100000"/>
                                    </p:animScale>
                                    <p:animScale>
                                      <p:cBhvr>
                                        <p:cTn id="70" dur="26">
                                          <p:stCondLst>
                                            <p:cond delay="1642"/>
                                          </p:stCondLst>
                                        </p:cTn>
                                        <p:tgtEl>
                                          <p:spTgt spid="12"/>
                                        </p:tgtEl>
                                      </p:cBhvr>
                                      <p:to x="100000" y="90000"/>
                                    </p:animScale>
                                    <p:animScale>
                                      <p:cBhvr>
                                        <p:cTn id="71" dur="166" decel="50000">
                                          <p:stCondLst>
                                            <p:cond delay="1668"/>
                                          </p:stCondLst>
                                        </p:cTn>
                                        <p:tgtEl>
                                          <p:spTgt spid="12"/>
                                        </p:tgtEl>
                                      </p:cBhvr>
                                      <p:to x="100000" y="100000"/>
                                    </p:animScale>
                                    <p:animScale>
                                      <p:cBhvr>
                                        <p:cTn id="72" dur="26">
                                          <p:stCondLst>
                                            <p:cond delay="1808"/>
                                          </p:stCondLst>
                                        </p:cTn>
                                        <p:tgtEl>
                                          <p:spTgt spid="12"/>
                                        </p:tgtEl>
                                      </p:cBhvr>
                                      <p:to x="100000" y="95000"/>
                                    </p:animScale>
                                    <p:animScale>
                                      <p:cBhvr>
                                        <p:cTn id="73" dur="166" decel="50000">
                                          <p:stCondLst>
                                            <p:cond delay="1834"/>
                                          </p:stCondLst>
                                        </p:cTn>
                                        <p:tgtEl>
                                          <p:spTgt spid="12"/>
                                        </p:tgtEl>
                                      </p:cBhvr>
                                      <p:to x="100000" y="100000"/>
                                    </p:animScale>
                                  </p:childTnLst>
                                </p:cTn>
                              </p:par>
                            </p:childTnLst>
                          </p:cTn>
                        </p:par>
                        <p:par>
                          <p:cTn id="74" fill="hold">
                            <p:stCondLst>
                              <p:cond delay="4000"/>
                            </p:stCondLst>
                            <p:childTnLst>
                              <p:par>
                                <p:cTn id="75" presetID="26" presetClass="emph" presetSubtype="0" repeatCount="2000" fill="hold" grpId="1" nodeType="afterEffect">
                                  <p:stCondLst>
                                    <p:cond delay="0"/>
                                  </p:stCondLst>
                                  <p:childTnLst>
                                    <p:animEffect transition="out" filter="fade">
                                      <p:cBhvr>
                                        <p:cTn id="76" dur="1000" tmFilter="0, 0; .2, .5; .8, .5; 1, 0"/>
                                        <p:tgtEl>
                                          <p:spTgt spid="12"/>
                                        </p:tgtEl>
                                      </p:cBhvr>
                                    </p:animEffect>
                                    <p:animScale>
                                      <p:cBhvr>
                                        <p:cTn id="77" dur="50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5" grpId="1" animBg="1"/>
      <p:bldP spid="6" grpId="0" animBg="1"/>
      <p:bldP spid="7" grpId="0" animBg="1"/>
      <p:bldP spid="7" grpId="1" animBg="1"/>
      <p:bldP spid="12" grpId="0" animBg="1"/>
      <p:bldP spid="12" grpId="1"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228600"/>
            <a:ext cx="6553200" cy="914400"/>
          </a:xfrm>
          <a:solidFill>
            <a:srgbClr val="0000CC"/>
          </a:solidFill>
          <a:ln w="38100">
            <a:solidFill>
              <a:schemeClr val="tx1">
                <a:lumMod val="85000"/>
              </a:schemeClr>
            </a:solidFill>
          </a:ln>
          <a:scene3d>
            <a:camera prst="orthographicFront"/>
            <a:lightRig rig="soft" dir="t">
              <a:rot lat="0" lon="0" rev="17220000"/>
            </a:lightRig>
          </a:scene3d>
          <a:sp3d>
            <a:bevelT w="139700" h="139700" prst="divot"/>
          </a:sp3d>
        </p:spPr>
        <p:txBody>
          <a:bodyPr anchor="ctr">
            <a:normAutofit fontScale="90000"/>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Sign and covenant</a:t>
            </a:r>
          </a:p>
        </p:txBody>
      </p:sp>
      <p:sp>
        <p:nvSpPr>
          <p:cNvPr id="3" name="Subtitle 2"/>
          <p:cNvSpPr>
            <a:spLocks noGrp="1"/>
          </p:cNvSpPr>
          <p:nvPr>
            <p:ph type="subTitle" idx="1"/>
          </p:nvPr>
        </p:nvSpPr>
        <p:spPr>
          <a:xfrm>
            <a:off x="304800" y="1524000"/>
            <a:ext cx="8458200" cy="4876800"/>
          </a:xfrm>
          <a:solidFill>
            <a:schemeClr val="tx1">
              <a:lumMod val="85000"/>
            </a:schemeClr>
          </a:solidFill>
          <a:ln w="57150">
            <a:solidFill>
              <a:srgbClr val="0000CC"/>
            </a:solidFill>
          </a:ln>
          <a:scene3d>
            <a:camera prst="orthographicFront"/>
            <a:lightRig rig="threePt" dir="t"/>
          </a:scene3d>
          <a:sp3d>
            <a:bevelT w="114300" prst="artDeco"/>
          </a:sp3d>
        </p:spPr>
        <p:txBody>
          <a:bodyPr lIns="182880" tIns="91440">
            <a:normAutofit/>
          </a:bodyPr>
          <a:lstStyle/>
          <a:p>
            <a:pPr>
              <a:spcBef>
                <a:spcPts val="0"/>
              </a:spcBef>
              <a:spcAft>
                <a:spcPts val="2400"/>
              </a:spcAft>
            </a:pPr>
            <a:r>
              <a:rPr lang="en-US" b="1" dirty="0">
                <a:solidFill>
                  <a:srgbClr val="0000CC"/>
                </a:solidFill>
              </a:rPr>
              <a:t>Yahuah’s</a:t>
            </a:r>
            <a:r>
              <a:rPr lang="en-US" dirty="0">
                <a:solidFill>
                  <a:srgbClr val="0000CC"/>
                </a:solidFill>
              </a:rPr>
              <a:t> </a:t>
            </a:r>
            <a:r>
              <a:rPr lang="en-US" b="1" dirty="0">
                <a:solidFill>
                  <a:srgbClr val="0070C0"/>
                </a:solidFill>
                <a:effectLst>
                  <a:outerShdw blurRad="38100" dist="38100" dir="2700000" algn="tl">
                    <a:srgbClr val="000000">
                      <a:alpha val="43137"/>
                    </a:srgbClr>
                  </a:outerShdw>
                </a:effectLst>
              </a:rPr>
              <a:t>Sabbath</a:t>
            </a:r>
            <a:r>
              <a:rPr lang="en-US" dirty="0">
                <a:solidFill>
                  <a:srgbClr val="0070C0"/>
                </a:solidFill>
                <a:effectLst>
                  <a:outerShdw blurRad="38100" dist="38100" dir="2700000" algn="tl">
                    <a:srgbClr val="000000">
                      <a:alpha val="43137"/>
                    </a:srgbClr>
                  </a:outerShdw>
                </a:effectLst>
              </a:rPr>
              <a:t> </a:t>
            </a:r>
            <a:r>
              <a:rPr lang="en-US" b="1" dirty="0">
                <a:solidFill>
                  <a:srgbClr val="FF0000"/>
                </a:solidFill>
                <a:effectLst>
                  <a:outerShdw blurRad="38100" dist="38100" dir="2700000" algn="tl">
                    <a:srgbClr val="000000">
                      <a:alpha val="43137"/>
                    </a:srgbClr>
                  </a:outerShdw>
                </a:effectLst>
              </a:rPr>
              <a:t>Sign</a:t>
            </a:r>
            <a:r>
              <a:rPr lang="en-US" dirty="0">
                <a:solidFill>
                  <a:srgbClr val="FF0000"/>
                </a:solidFill>
                <a:effectLst>
                  <a:outerShdw blurRad="38100" dist="38100" dir="2700000" algn="tl">
                    <a:srgbClr val="000000">
                      <a:alpha val="43137"/>
                    </a:srgbClr>
                  </a:outerShdw>
                </a:effectLst>
              </a:rPr>
              <a:t> </a:t>
            </a:r>
            <a:r>
              <a:rPr lang="en-US" dirty="0">
                <a:solidFill>
                  <a:schemeClr val="bg1"/>
                </a:solidFill>
              </a:rPr>
              <a:t>and </a:t>
            </a:r>
            <a:r>
              <a:rPr lang="en-US" b="1" dirty="0">
                <a:solidFill>
                  <a:srgbClr val="CC00CC"/>
                </a:solidFill>
                <a:effectLst>
                  <a:outerShdw blurRad="38100" dist="38100" dir="2700000" algn="tl">
                    <a:srgbClr val="000000">
                      <a:alpha val="43137"/>
                    </a:srgbClr>
                  </a:outerShdw>
                </a:effectLst>
              </a:rPr>
              <a:t>Covenant</a:t>
            </a:r>
            <a:endParaRPr lang="en-US" b="1" dirty="0">
              <a:solidFill>
                <a:srgbClr val="CC00CC"/>
              </a:solidFill>
            </a:endParaRPr>
          </a:p>
          <a:p>
            <a:pPr marL="1737360" indent="-1737360" algn="l">
              <a:spcBef>
                <a:spcPts val="0"/>
              </a:spcBef>
              <a:spcAft>
                <a:spcPts val="1200"/>
              </a:spcAft>
            </a:pPr>
            <a:r>
              <a:rPr lang="en-US" dirty="0" err="1">
                <a:solidFill>
                  <a:schemeClr val="bg1"/>
                </a:solidFill>
              </a:rPr>
              <a:t>Ezk</a:t>
            </a:r>
            <a:r>
              <a:rPr lang="en-US" dirty="0">
                <a:solidFill>
                  <a:schemeClr val="bg1"/>
                </a:solidFill>
              </a:rPr>
              <a:t> 20:12	“And I also gave them My </a:t>
            </a:r>
            <a:r>
              <a:rPr lang="en-US" b="1" dirty="0">
                <a:solidFill>
                  <a:srgbClr val="0070C0"/>
                </a:solidFill>
                <a:effectLst>
                  <a:outerShdw blurRad="38100" dist="38100" dir="2700000" algn="tl">
                    <a:srgbClr val="000000">
                      <a:alpha val="43137"/>
                    </a:srgbClr>
                  </a:outerShdw>
                </a:effectLst>
              </a:rPr>
              <a:t>Sabbath</a:t>
            </a:r>
            <a:r>
              <a:rPr lang="en-US" b="1" dirty="0">
                <a:solidFill>
                  <a:srgbClr val="FF3399"/>
                </a:solidFill>
              </a:rPr>
              <a:t>(</a:t>
            </a:r>
            <a:r>
              <a:rPr lang="en-US" sz="4000" b="1" dirty="0">
                <a:solidFill>
                  <a:srgbClr val="0070C0"/>
                </a:solidFill>
                <a:effectLst>
                  <a:outerShdw blurRad="38100" dist="38100" dir="2700000" algn="tl">
                    <a:srgbClr val="000000">
                      <a:alpha val="43137"/>
                    </a:srgbClr>
                  </a:outerShdw>
                </a:effectLst>
              </a:rPr>
              <a:t>s</a:t>
            </a:r>
            <a:r>
              <a:rPr lang="en-US" b="1" dirty="0">
                <a:solidFill>
                  <a:srgbClr val="FF3399"/>
                </a:solidFill>
              </a:rPr>
              <a:t>)</a:t>
            </a:r>
            <a:r>
              <a:rPr lang="en-US" b="1" dirty="0">
                <a:solidFill>
                  <a:srgbClr val="0070C0"/>
                </a:solidFill>
              </a:rPr>
              <a:t>, </a:t>
            </a:r>
            <a:r>
              <a:rPr lang="en-US" dirty="0">
                <a:solidFill>
                  <a:schemeClr val="bg1"/>
                </a:solidFill>
              </a:rPr>
              <a:t>to be a </a:t>
            </a:r>
            <a:r>
              <a:rPr lang="en-US" b="1" dirty="0">
                <a:solidFill>
                  <a:srgbClr val="FF0000"/>
                </a:solidFill>
                <a:effectLst>
                  <a:outerShdw blurRad="38100" dist="38100" dir="2700000" algn="tl">
                    <a:srgbClr val="000000">
                      <a:alpha val="43137"/>
                    </a:srgbClr>
                  </a:outerShdw>
                </a:effectLst>
              </a:rPr>
              <a:t>sign</a:t>
            </a:r>
            <a:r>
              <a:rPr lang="en-US" b="1" baseline="30000" dirty="0">
                <a:solidFill>
                  <a:schemeClr val="accent5">
                    <a:lumMod val="50000"/>
                  </a:schemeClr>
                </a:solidFill>
              </a:rPr>
              <a:t>H226 </a:t>
            </a:r>
            <a:r>
              <a:rPr lang="en-US" b="1" baseline="30000" dirty="0">
                <a:solidFill>
                  <a:srgbClr val="009900"/>
                </a:solidFill>
              </a:rPr>
              <a:t>- 1</a:t>
            </a:r>
            <a:r>
              <a:rPr lang="en-US" b="1" dirty="0">
                <a:solidFill>
                  <a:srgbClr val="009900"/>
                </a:solidFill>
              </a:rPr>
              <a:t> </a:t>
            </a:r>
            <a:r>
              <a:rPr lang="en-US" dirty="0">
                <a:solidFill>
                  <a:schemeClr val="bg1"/>
                </a:solidFill>
              </a:rPr>
              <a:t>between them and Me, to know that I am </a:t>
            </a:r>
            <a:r>
              <a:rPr lang="he-IL" b="1" dirty="0">
                <a:solidFill>
                  <a:srgbClr val="0000CC"/>
                </a:solidFill>
              </a:rPr>
              <a:t>יהוה</a:t>
            </a:r>
            <a:r>
              <a:rPr lang="en-US" dirty="0">
                <a:solidFill>
                  <a:srgbClr val="0000CC"/>
                </a:solidFill>
              </a:rPr>
              <a:t> </a:t>
            </a:r>
            <a:r>
              <a:rPr lang="en-US" dirty="0">
                <a:solidFill>
                  <a:schemeClr val="bg1"/>
                </a:solidFill>
              </a:rPr>
              <a:t>who sets them apart.” </a:t>
            </a:r>
            <a:r>
              <a:rPr lang="en-US" b="1" u="sng" dirty="0">
                <a:solidFill>
                  <a:srgbClr val="996600"/>
                </a:solidFill>
                <a:effectLst>
                  <a:outerShdw blurRad="38100" dist="38100" dir="2700000" algn="tl">
                    <a:srgbClr val="000000">
                      <a:alpha val="43137"/>
                    </a:srgbClr>
                  </a:outerShdw>
                  <a:reflection blurRad="6350" stA="60000" endA="900" endPos="58000" dir="5400000" sy="-100000" algn="bl" rotWithShape="0"/>
                </a:effectLst>
              </a:rPr>
              <a:t>Footnote</a:t>
            </a:r>
            <a:r>
              <a:rPr lang="en-US" b="1" dirty="0">
                <a:solidFill>
                  <a:srgbClr val="996600"/>
                </a:solidFill>
                <a:effectLst>
                  <a:outerShdw blurRad="38100" dist="38100" dir="2700000" algn="tl">
                    <a:srgbClr val="000000">
                      <a:alpha val="43137"/>
                    </a:srgbClr>
                  </a:outerShdw>
                  <a:reflection blurRad="6350" stA="60000" endA="900" endPos="58000" dir="5400000" sy="-100000" algn="bl" rotWithShape="0"/>
                </a:effectLst>
              </a:rPr>
              <a:t>: </a:t>
            </a:r>
            <a:r>
              <a:rPr lang="en-US" b="1" baseline="30000" dirty="0">
                <a:solidFill>
                  <a:srgbClr val="009900"/>
                </a:solidFill>
              </a:rPr>
              <a:t>1</a:t>
            </a:r>
            <a:r>
              <a:rPr lang="en-US" b="1" dirty="0">
                <a:solidFill>
                  <a:srgbClr val="009900"/>
                </a:solidFill>
              </a:rPr>
              <a:t>See Ex. 31:13-17. </a:t>
            </a:r>
          </a:p>
          <a:p>
            <a:pPr marL="1737360" indent="-1737360" algn="l">
              <a:spcBef>
                <a:spcPts val="0"/>
              </a:spcBef>
              <a:spcAft>
                <a:spcPts val="1200"/>
              </a:spcAft>
            </a:pPr>
            <a:r>
              <a:rPr lang="en-US" dirty="0" err="1">
                <a:solidFill>
                  <a:schemeClr val="bg1"/>
                </a:solidFill>
              </a:rPr>
              <a:t>Ezk</a:t>
            </a:r>
            <a:r>
              <a:rPr lang="en-US" dirty="0">
                <a:solidFill>
                  <a:schemeClr val="bg1"/>
                </a:solidFill>
              </a:rPr>
              <a:t> 20:20	‘And set apart My </a:t>
            </a:r>
            <a:r>
              <a:rPr lang="en-US" b="1" dirty="0">
                <a:solidFill>
                  <a:srgbClr val="0070C0"/>
                </a:solidFill>
                <a:effectLst>
                  <a:outerShdw blurRad="38100" dist="38100" dir="2700000" algn="tl">
                    <a:srgbClr val="000000">
                      <a:alpha val="43137"/>
                    </a:srgbClr>
                  </a:outerShdw>
                </a:effectLst>
              </a:rPr>
              <a:t>Sabbath</a:t>
            </a:r>
            <a:r>
              <a:rPr lang="en-US" b="1" dirty="0">
                <a:solidFill>
                  <a:srgbClr val="FF3399"/>
                </a:solidFill>
              </a:rPr>
              <a:t>(</a:t>
            </a:r>
            <a:r>
              <a:rPr lang="en-US" sz="4000" b="1" dirty="0">
                <a:solidFill>
                  <a:srgbClr val="0070C0"/>
                </a:solidFill>
                <a:effectLst>
                  <a:outerShdw blurRad="38100" dist="38100" dir="2700000" algn="tl">
                    <a:srgbClr val="000000">
                      <a:alpha val="43137"/>
                    </a:srgbClr>
                  </a:outerShdw>
                </a:effectLst>
              </a:rPr>
              <a:t>s</a:t>
            </a:r>
            <a:r>
              <a:rPr lang="en-US" b="1" dirty="0">
                <a:solidFill>
                  <a:srgbClr val="FF3399"/>
                </a:solidFill>
              </a:rPr>
              <a:t>)</a:t>
            </a:r>
            <a:r>
              <a:rPr lang="en-US" b="1" dirty="0">
                <a:solidFill>
                  <a:srgbClr val="0070C0"/>
                </a:solidFill>
              </a:rPr>
              <a:t>, </a:t>
            </a:r>
            <a:r>
              <a:rPr lang="en-US" dirty="0">
                <a:solidFill>
                  <a:schemeClr val="bg1"/>
                </a:solidFill>
              </a:rPr>
              <a:t>and they shall be a </a:t>
            </a:r>
            <a:r>
              <a:rPr lang="en-US" b="1" dirty="0">
                <a:solidFill>
                  <a:srgbClr val="FF0000"/>
                </a:solidFill>
                <a:effectLst>
                  <a:outerShdw blurRad="38100" dist="38100" dir="2700000" algn="tl">
                    <a:srgbClr val="000000">
                      <a:alpha val="43137"/>
                    </a:srgbClr>
                  </a:outerShdw>
                </a:effectLst>
              </a:rPr>
              <a:t>sign</a:t>
            </a:r>
            <a:r>
              <a:rPr lang="en-US" b="1" baseline="30000" dirty="0">
                <a:solidFill>
                  <a:schemeClr val="accent5">
                    <a:lumMod val="50000"/>
                  </a:schemeClr>
                </a:solidFill>
              </a:rPr>
              <a:t>H226</a:t>
            </a:r>
            <a:r>
              <a:rPr lang="en-US" dirty="0">
                <a:solidFill>
                  <a:schemeClr val="bg1"/>
                </a:solidFill>
              </a:rPr>
              <a:t> between Me and you, to know that I am </a:t>
            </a:r>
            <a:r>
              <a:rPr lang="he-IL" b="1" dirty="0">
                <a:solidFill>
                  <a:srgbClr val="0000CC"/>
                </a:solidFill>
              </a:rPr>
              <a:t>יהוה</a:t>
            </a:r>
            <a:r>
              <a:rPr lang="en-US" dirty="0">
                <a:solidFill>
                  <a:srgbClr val="0000CC"/>
                </a:solidFill>
              </a:rPr>
              <a:t> </a:t>
            </a:r>
            <a:r>
              <a:rPr lang="en-US" dirty="0">
                <a:solidFill>
                  <a:schemeClr val="bg1"/>
                </a:solidFill>
              </a:rPr>
              <a:t>your </a:t>
            </a:r>
            <a:r>
              <a:rPr lang="en-US" b="1" dirty="0">
                <a:solidFill>
                  <a:srgbClr val="0000CC"/>
                </a:solidFill>
              </a:rPr>
              <a:t>Elohim.’</a:t>
            </a:r>
          </a:p>
        </p:txBody>
      </p:sp>
      <p:sp>
        <p:nvSpPr>
          <p:cNvPr id="4" name="Slide Number Placeholder 3"/>
          <p:cNvSpPr>
            <a:spLocks noGrp="1"/>
          </p:cNvSpPr>
          <p:nvPr>
            <p:ph type="sldNum" sz="quarter" idx="12"/>
          </p:nvPr>
        </p:nvSpPr>
        <p:spPr>
          <a:xfrm>
            <a:off x="7772400" y="5867400"/>
            <a:ext cx="762000" cy="365125"/>
          </a:xfrm>
        </p:spPr>
        <p:txBody>
          <a:bodyPr/>
          <a:lstStyle/>
          <a:p>
            <a:fld id="{9A7ECC3E-4170-412F-8B33-8063B7BB8A4D}" type="slidenum">
              <a:rPr lang="en-US" b="1" smtClean="0">
                <a:solidFill>
                  <a:schemeClr val="bg1"/>
                </a:solidFill>
              </a:rPr>
              <a:t>56</a:t>
            </a:fld>
            <a:endParaRPr lang="en-US" b="1" dirty="0">
              <a:solidFill>
                <a:schemeClr val="bg1"/>
              </a:solidFill>
            </a:endParaRPr>
          </a:p>
        </p:txBody>
      </p:sp>
      <p:sp>
        <p:nvSpPr>
          <p:cNvPr id="5" name="Lightning Bolt 4"/>
          <p:cNvSpPr/>
          <p:nvPr/>
        </p:nvSpPr>
        <p:spPr>
          <a:xfrm rot="3867257">
            <a:off x="7867344" y="1415972"/>
            <a:ext cx="857819" cy="847410"/>
          </a:xfrm>
          <a:prstGeom prst="lightningBolt">
            <a:avLst/>
          </a:prstGeom>
          <a:solidFill>
            <a:srgbClr val="FFCCFF"/>
          </a:solidFill>
          <a:ln w="38100">
            <a:solidFill>
              <a:srgbClr val="0070C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ightning Bolt 11"/>
          <p:cNvSpPr/>
          <p:nvPr/>
        </p:nvSpPr>
        <p:spPr>
          <a:xfrm rot="5927169">
            <a:off x="7578041" y="3471386"/>
            <a:ext cx="894619" cy="1662961"/>
          </a:xfrm>
          <a:prstGeom prst="lightningBolt">
            <a:avLst/>
          </a:prstGeom>
          <a:solidFill>
            <a:srgbClr val="FFCCFF"/>
          </a:solidFill>
          <a:ln w="38100">
            <a:solidFill>
              <a:srgbClr val="0070C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877682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par>
                          <p:cTn id="10" fill="hold">
                            <p:stCondLst>
                              <p:cond delay="500"/>
                            </p:stCondLst>
                            <p:childTnLst>
                              <p:par>
                                <p:cTn id="11" presetID="26"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80">
                                          <p:stCondLst>
                                            <p:cond delay="0"/>
                                          </p:stCondLst>
                                        </p:cTn>
                                        <p:tgtEl>
                                          <p:spTgt spid="5"/>
                                        </p:tgtEl>
                                      </p:cBhvr>
                                    </p:animEffect>
                                    <p:anim calcmode="lin" valueType="num">
                                      <p:cBhvr>
                                        <p:cTn id="1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9" dur="26">
                                          <p:stCondLst>
                                            <p:cond delay="650"/>
                                          </p:stCondLst>
                                        </p:cTn>
                                        <p:tgtEl>
                                          <p:spTgt spid="5"/>
                                        </p:tgtEl>
                                      </p:cBhvr>
                                      <p:to x="100000" y="60000"/>
                                    </p:animScale>
                                    <p:animScale>
                                      <p:cBhvr>
                                        <p:cTn id="20" dur="166" decel="50000">
                                          <p:stCondLst>
                                            <p:cond delay="676"/>
                                          </p:stCondLst>
                                        </p:cTn>
                                        <p:tgtEl>
                                          <p:spTgt spid="5"/>
                                        </p:tgtEl>
                                      </p:cBhvr>
                                      <p:to x="100000" y="100000"/>
                                    </p:animScale>
                                    <p:animScale>
                                      <p:cBhvr>
                                        <p:cTn id="21" dur="26">
                                          <p:stCondLst>
                                            <p:cond delay="1312"/>
                                          </p:stCondLst>
                                        </p:cTn>
                                        <p:tgtEl>
                                          <p:spTgt spid="5"/>
                                        </p:tgtEl>
                                      </p:cBhvr>
                                      <p:to x="100000" y="80000"/>
                                    </p:animScale>
                                    <p:animScale>
                                      <p:cBhvr>
                                        <p:cTn id="22" dur="166" decel="50000">
                                          <p:stCondLst>
                                            <p:cond delay="1338"/>
                                          </p:stCondLst>
                                        </p:cTn>
                                        <p:tgtEl>
                                          <p:spTgt spid="5"/>
                                        </p:tgtEl>
                                      </p:cBhvr>
                                      <p:to x="100000" y="100000"/>
                                    </p:animScale>
                                    <p:animScale>
                                      <p:cBhvr>
                                        <p:cTn id="23" dur="26">
                                          <p:stCondLst>
                                            <p:cond delay="1642"/>
                                          </p:stCondLst>
                                        </p:cTn>
                                        <p:tgtEl>
                                          <p:spTgt spid="5"/>
                                        </p:tgtEl>
                                      </p:cBhvr>
                                      <p:to x="100000" y="90000"/>
                                    </p:animScale>
                                    <p:animScale>
                                      <p:cBhvr>
                                        <p:cTn id="24" dur="166" decel="50000">
                                          <p:stCondLst>
                                            <p:cond delay="1668"/>
                                          </p:stCondLst>
                                        </p:cTn>
                                        <p:tgtEl>
                                          <p:spTgt spid="5"/>
                                        </p:tgtEl>
                                      </p:cBhvr>
                                      <p:to x="100000" y="100000"/>
                                    </p:animScale>
                                    <p:animScale>
                                      <p:cBhvr>
                                        <p:cTn id="25" dur="26">
                                          <p:stCondLst>
                                            <p:cond delay="1808"/>
                                          </p:stCondLst>
                                        </p:cTn>
                                        <p:tgtEl>
                                          <p:spTgt spid="5"/>
                                        </p:tgtEl>
                                      </p:cBhvr>
                                      <p:to x="100000" y="95000"/>
                                    </p:animScale>
                                    <p:animScale>
                                      <p:cBhvr>
                                        <p:cTn id="26" dur="166" decel="50000">
                                          <p:stCondLst>
                                            <p:cond delay="1834"/>
                                          </p:stCondLst>
                                        </p:cTn>
                                        <p:tgtEl>
                                          <p:spTgt spid="5"/>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3" dur="500"/>
                                        <p:tgtEl>
                                          <p:spTgt spid="3">
                                            <p:txEl>
                                              <p:pRg st="2" end="2"/>
                                            </p:txEl>
                                          </p:spTgt>
                                        </p:tgtEl>
                                      </p:cBhvr>
                                    </p:animEffect>
                                  </p:childTnLst>
                                </p:cTn>
                              </p:par>
                            </p:childTnLst>
                          </p:cTn>
                        </p:par>
                        <p:par>
                          <p:cTn id="34" fill="hold">
                            <p:stCondLst>
                              <p:cond delay="500"/>
                            </p:stCondLst>
                            <p:childTnLst>
                              <p:par>
                                <p:cTn id="35" presetID="45"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000"/>
                                        <p:tgtEl>
                                          <p:spTgt spid="12"/>
                                        </p:tgtEl>
                                      </p:cBhvr>
                                    </p:animEffect>
                                    <p:anim calcmode="lin" valueType="num">
                                      <p:cBhvr>
                                        <p:cTn id="38" dur="2000" fill="hold"/>
                                        <p:tgtEl>
                                          <p:spTgt spid="12"/>
                                        </p:tgtEl>
                                        <p:attrNameLst>
                                          <p:attrName>ppt_w</p:attrName>
                                        </p:attrNameLst>
                                      </p:cBhvr>
                                      <p:tavLst>
                                        <p:tav tm="0" fmla="#ppt_w*sin(2.5*pi*$)">
                                          <p:val>
                                            <p:fltVal val="0"/>
                                          </p:val>
                                        </p:tav>
                                        <p:tav tm="100000">
                                          <p:val>
                                            <p:fltVal val="1"/>
                                          </p:val>
                                        </p:tav>
                                      </p:tavLst>
                                    </p:anim>
                                    <p:anim calcmode="lin" valueType="num">
                                      <p:cBhvr>
                                        <p:cTn id="39" dur="2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28600"/>
            <a:ext cx="4648200"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Definitions</a:t>
            </a:r>
          </a:p>
        </p:txBody>
      </p:sp>
      <p:sp>
        <p:nvSpPr>
          <p:cNvPr id="3" name="Subtitle 2"/>
          <p:cNvSpPr>
            <a:spLocks noGrp="1"/>
          </p:cNvSpPr>
          <p:nvPr>
            <p:ph type="subTitle" idx="1"/>
          </p:nvPr>
        </p:nvSpPr>
        <p:spPr>
          <a:xfrm>
            <a:off x="304800" y="1295400"/>
            <a:ext cx="8458200" cy="5181600"/>
          </a:xfrm>
          <a:solidFill>
            <a:schemeClr val="tx1">
              <a:lumMod val="85000"/>
            </a:schemeClr>
          </a:solidFill>
          <a:ln w="57150">
            <a:solidFill>
              <a:srgbClr val="0000CC"/>
            </a:solidFill>
          </a:ln>
          <a:scene3d>
            <a:camera prst="orthographicFront"/>
            <a:lightRig rig="threePt" dir="t"/>
          </a:scene3d>
          <a:sp3d>
            <a:bevelT w="139700" h="139700" prst="divot"/>
          </a:sp3d>
        </p:spPr>
        <p:txBody>
          <a:bodyPr lIns="182880" tIns="91440">
            <a:normAutofit/>
          </a:bodyPr>
          <a:lstStyle/>
          <a:p>
            <a:pPr algn="l">
              <a:spcBef>
                <a:spcPts val="0"/>
              </a:spcBef>
              <a:spcAft>
                <a:spcPts val="1200"/>
              </a:spcAft>
            </a:pPr>
            <a:r>
              <a:rPr lang="en-US" b="1" u="sng" dirty="0">
                <a:solidFill>
                  <a:srgbClr val="FF0000"/>
                </a:solidFill>
                <a:effectLst>
                  <a:outerShdw blurRad="38100" dist="38100" dir="2700000" algn="tl">
                    <a:srgbClr val="000000">
                      <a:alpha val="43137"/>
                    </a:srgbClr>
                  </a:outerShdw>
                </a:effectLst>
              </a:rPr>
              <a:t>Sign</a:t>
            </a:r>
            <a:r>
              <a:rPr lang="en-US" b="1" dirty="0">
                <a:solidFill>
                  <a:schemeClr val="bg1"/>
                </a:solidFill>
              </a:rPr>
              <a:t>		H226		</a:t>
            </a:r>
            <a:r>
              <a:rPr lang="he-IL" dirty="0">
                <a:solidFill>
                  <a:schemeClr val="bg1"/>
                </a:solidFill>
              </a:rPr>
              <a:t>אוֹת</a:t>
            </a:r>
            <a:r>
              <a:rPr lang="en-US" dirty="0">
                <a:solidFill>
                  <a:schemeClr val="bg1"/>
                </a:solidFill>
              </a:rPr>
              <a:t>	'</a:t>
            </a:r>
            <a:r>
              <a:rPr lang="en-US" dirty="0" err="1">
                <a:solidFill>
                  <a:schemeClr val="bg1"/>
                </a:solidFill>
              </a:rPr>
              <a:t>ôth</a:t>
            </a:r>
            <a:r>
              <a:rPr lang="en-US" dirty="0">
                <a:solidFill>
                  <a:schemeClr val="bg1"/>
                </a:solidFill>
              </a:rPr>
              <a:t>		</a:t>
            </a:r>
            <a:r>
              <a:rPr lang="en-US" i="1" dirty="0" err="1">
                <a:solidFill>
                  <a:schemeClr val="bg1"/>
                </a:solidFill>
              </a:rPr>
              <a:t>oth</a:t>
            </a:r>
            <a:endParaRPr lang="en-US" dirty="0">
              <a:solidFill>
                <a:schemeClr val="bg1"/>
              </a:solidFill>
            </a:endParaRPr>
          </a:p>
          <a:p>
            <a:pPr algn="l">
              <a:spcBef>
                <a:spcPts val="0"/>
              </a:spcBef>
              <a:spcAft>
                <a:spcPts val="1800"/>
              </a:spcAft>
            </a:pPr>
            <a:r>
              <a:rPr lang="en-US" dirty="0">
                <a:solidFill>
                  <a:schemeClr val="bg1"/>
                </a:solidFill>
              </a:rPr>
              <a:t>Probably from H225 (in the sense of </a:t>
            </a:r>
            <a:r>
              <a:rPr lang="en-US" i="1" dirty="0">
                <a:solidFill>
                  <a:schemeClr val="bg1"/>
                </a:solidFill>
              </a:rPr>
              <a:t>appearing</a:t>
            </a:r>
            <a:r>
              <a:rPr lang="en-US" dirty="0">
                <a:solidFill>
                  <a:schemeClr val="bg1"/>
                </a:solidFill>
              </a:rPr>
              <a:t>); a </a:t>
            </a:r>
            <a:r>
              <a:rPr lang="en-US" b="1" i="1" u="sng" dirty="0">
                <a:solidFill>
                  <a:schemeClr val="bg1"/>
                </a:solidFill>
              </a:rPr>
              <a:t>signal</a:t>
            </a:r>
            <a:r>
              <a:rPr lang="en-US" dirty="0">
                <a:solidFill>
                  <a:schemeClr val="bg1"/>
                </a:solidFill>
              </a:rPr>
              <a:t> (literally or figuratively), as a </a:t>
            </a:r>
            <a:r>
              <a:rPr lang="en-US" i="1" dirty="0">
                <a:solidFill>
                  <a:schemeClr val="bg1"/>
                </a:solidFill>
              </a:rPr>
              <a:t>flag</a:t>
            </a:r>
            <a:r>
              <a:rPr lang="en-US" dirty="0">
                <a:solidFill>
                  <a:schemeClr val="bg1"/>
                </a:solidFill>
              </a:rPr>
              <a:t>, </a:t>
            </a:r>
            <a:r>
              <a:rPr lang="en-US" i="1" dirty="0">
                <a:solidFill>
                  <a:schemeClr val="bg1"/>
                </a:solidFill>
              </a:rPr>
              <a:t>beacon</a:t>
            </a:r>
            <a:r>
              <a:rPr lang="en-US" dirty="0">
                <a:solidFill>
                  <a:schemeClr val="bg1"/>
                </a:solidFill>
              </a:rPr>
              <a:t>, </a:t>
            </a:r>
            <a:r>
              <a:rPr lang="en-US" b="1" i="1" u="sng" dirty="0">
                <a:solidFill>
                  <a:schemeClr val="bg1"/>
                </a:solidFill>
              </a:rPr>
              <a:t>monument</a:t>
            </a:r>
            <a:r>
              <a:rPr lang="en-US" b="1" dirty="0">
                <a:solidFill>
                  <a:schemeClr val="bg1"/>
                </a:solidFill>
              </a:rPr>
              <a:t>, </a:t>
            </a:r>
            <a:r>
              <a:rPr lang="en-US" i="1" dirty="0">
                <a:solidFill>
                  <a:schemeClr val="bg1"/>
                </a:solidFill>
              </a:rPr>
              <a:t>omen</a:t>
            </a:r>
            <a:r>
              <a:rPr lang="en-US" dirty="0">
                <a:solidFill>
                  <a:schemeClr val="bg1"/>
                </a:solidFill>
              </a:rPr>
              <a:t>, </a:t>
            </a:r>
            <a:r>
              <a:rPr lang="en-US" i="1" dirty="0">
                <a:solidFill>
                  <a:schemeClr val="bg1"/>
                </a:solidFill>
              </a:rPr>
              <a:t>prodigy</a:t>
            </a:r>
            <a:r>
              <a:rPr lang="en-US" dirty="0">
                <a:solidFill>
                  <a:schemeClr val="bg1"/>
                </a:solidFill>
              </a:rPr>
              <a:t>, </a:t>
            </a:r>
            <a:r>
              <a:rPr lang="en-US" i="1" dirty="0">
                <a:solidFill>
                  <a:schemeClr val="bg1"/>
                </a:solidFill>
              </a:rPr>
              <a:t>evidence</a:t>
            </a:r>
            <a:r>
              <a:rPr lang="en-US" dirty="0">
                <a:solidFill>
                  <a:schemeClr val="bg1"/>
                </a:solidFill>
              </a:rPr>
              <a:t>, etc.: - </a:t>
            </a:r>
            <a:r>
              <a:rPr lang="en-US" b="1" u="sng" dirty="0">
                <a:solidFill>
                  <a:schemeClr val="bg1"/>
                </a:solidFill>
              </a:rPr>
              <a:t>mark</a:t>
            </a:r>
            <a:r>
              <a:rPr lang="en-US" b="1" dirty="0">
                <a:solidFill>
                  <a:schemeClr val="bg1"/>
                </a:solidFill>
              </a:rPr>
              <a:t>, </a:t>
            </a:r>
            <a:r>
              <a:rPr lang="en-US" b="1" u="sng" dirty="0">
                <a:solidFill>
                  <a:schemeClr val="bg1"/>
                </a:solidFill>
              </a:rPr>
              <a:t>miracle</a:t>
            </a:r>
            <a:r>
              <a:rPr lang="en-US" b="1" dirty="0">
                <a:solidFill>
                  <a:schemeClr val="bg1"/>
                </a:solidFill>
              </a:rPr>
              <a:t>, (en-) </a:t>
            </a:r>
            <a:r>
              <a:rPr lang="en-US" b="1" u="sng" dirty="0">
                <a:solidFill>
                  <a:schemeClr val="bg1"/>
                </a:solidFill>
              </a:rPr>
              <a:t>sign</a:t>
            </a:r>
            <a:r>
              <a:rPr lang="en-US" b="1" dirty="0">
                <a:solidFill>
                  <a:schemeClr val="bg1"/>
                </a:solidFill>
              </a:rPr>
              <a:t>, </a:t>
            </a:r>
          </a:p>
          <a:p>
            <a:pPr algn="l">
              <a:spcBef>
                <a:spcPts val="0"/>
              </a:spcBef>
              <a:spcAft>
                <a:spcPts val="1200"/>
              </a:spcAft>
            </a:pPr>
            <a:r>
              <a:rPr lang="en-US" b="1" u="sng" dirty="0">
                <a:solidFill>
                  <a:srgbClr val="CC00CC"/>
                </a:solidFill>
                <a:effectLst>
                  <a:outerShdw blurRad="38100" dist="38100" dir="2700000" algn="tl">
                    <a:srgbClr val="000000">
                      <a:alpha val="43137"/>
                    </a:srgbClr>
                  </a:outerShdw>
                </a:effectLst>
              </a:rPr>
              <a:t>Covenant</a:t>
            </a:r>
            <a:r>
              <a:rPr lang="en-US" dirty="0">
                <a:solidFill>
                  <a:schemeClr val="bg1"/>
                </a:solidFill>
              </a:rPr>
              <a:t>	</a:t>
            </a:r>
            <a:r>
              <a:rPr lang="en-US" b="1" dirty="0">
                <a:solidFill>
                  <a:schemeClr val="bg1"/>
                </a:solidFill>
              </a:rPr>
              <a:t>H1285	</a:t>
            </a:r>
            <a:r>
              <a:rPr lang="he-IL" dirty="0">
                <a:solidFill>
                  <a:schemeClr val="bg1"/>
                </a:solidFill>
              </a:rPr>
              <a:t> בְּרִית</a:t>
            </a:r>
            <a:r>
              <a:rPr lang="en-US" dirty="0">
                <a:solidFill>
                  <a:schemeClr val="bg1"/>
                </a:solidFill>
              </a:rPr>
              <a:t>	</a:t>
            </a:r>
            <a:r>
              <a:rPr lang="en-US" dirty="0" err="1">
                <a:solidFill>
                  <a:schemeClr val="bg1"/>
                </a:solidFill>
              </a:rPr>
              <a:t>b</a:t>
            </a:r>
            <a:r>
              <a:rPr lang="en-US" baseline="30000" dirty="0" err="1">
                <a:solidFill>
                  <a:schemeClr val="bg1"/>
                </a:solidFill>
              </a:rPr>
              <a:t>e</a:t>
            </a:r>
            <a:r>
              <a:rPr lang="en-US" dirty="0" err="1">
                <a:solidFill>
                  <a:schemeClr val="bg1"/>
                </a:solidFill>
              </a:rPr>
              <a:t>rı̂yth</a:t>
            </a:r>
            <a:r>
              <a:rPr lang="en-US" dirty="0">
                <a:solidFill>
                  <a:schemeClr val="bg1"/>
                </a:solidFill>
              </a:rPr>
              <a:t>	</a:t>
            </a:r>
            <a:r>
              <a:rPr lang="en-US" i="1" dirty="0" err="1">
                <a:solidFill>
                  <a:schemeClr val="bg1"/>
                </a:solidFill>
              </a:rPr>
              <a:t>ber-eeth</a:t>
            </a:r>
            <a:r>
              <a:rPr lang="en-US" i="1" dirty="0">
                <a:solidFill>
                  <a:schemeClr val="bg1"/>
                </a:solidFill>
              </a:rPr>
              <a:t>'</a:t>
            </a:r>
            <a:endParaRPr lang="en-US" dirty="0">
              <a:solidFill>
                <a:schemeClr val="bg1"/>
              </a:solidFill>
            </a:endParaRPr>
          </a:p>
          <a:p>
            <a:pPr algn="l">
              <a:spcBef>
                <a:spcPts val="0"/>
              </a:spcBef>
              <a:spcAft>
                <a:spcPts val="1200"/>
              </a:spcAft>
            </a:pPr>
            <a:r>
              <a:rPr lang="en-US" dirty="0">
                <a:solidFill>
                  <a:schemeClr val="bg1"/>
                </a:solidFill>
              </a:rPr>
              <a:t>From H1262 (in the sense of </a:t>
            </a:r>
            <a:r>
              <a:rPr lang="en-US" i="1" dirty="0">
                <a:solidFill>
                  <a:schemeClr val="bg1"/>
                </a:solidFill>
              </a:rPr>
              <a:t>cutting</a:t>
            </a:r>
            <a:r>
              <a:rPr lang="en-US" dirty="0">
                <a:solidFill>
                  <a:schemeClr val="bg1"/>
                </a:solidFill>
              </a:rPr>
              <a:t> (like H1254)); </a:t>
            </a:r>
            <a:r>
              <a:rPr lang="en-US" b="1" dirty="0">
                <a:solidFill>
                  <a:schemeClr val="bg1"/>
                </a:solidFill>
              </a:rPr>
              <a:t>a</a:t>
            </a:r>
            <a:r>
              <a:rPr lang="en-US" dirty="0">
                <a:solidFill>
                  <a:schemeClr val="bg1"/>
                </a:solidFill>
              </a:rPr>
              <a:t> </a:t>
            </a:r>
            <a:r>
              <a:rPr lang="en-US" b="1" i="1" u="sng" dirty="0">
                <a:solidFill>
                  <a:schemeClr val="bg1"/>
                </a:solidFill>
              </a:rPr>
              <a:t>compact</a:t>
            </a:r>
            <a:r>
              <a:rPr lang="en-US" dirty="0">
                <a:solidFill>
                  <a:schemeClr val="bg1"/>
                </a:solidFill>
              </a:rPr>
              <a:t> (because made by passing between </a:t>
            </a:r>
            <a:r>
              <a:rPr lang="en-US" i="1" dirty="0">
                <a:solidFill>
                  <a:schemeClr val="bg1"/>
                </a:solidFill>
              </a:rPr>
              <a:t>pieces</a:t>
            </a:r>
            <a:r>
              <a:rPr lang="en-US" dirty="0">
                <a:solidFill>
                  <a:schemeClr val="bg1"/>
                </a:solidFill>
              </a:rPr>
              <a:t> of flesh): - </a:t>
            </a:r>
            <a:r>
              <a:rPr lang="en-US" b="1" u="sng" dirty="0">
                <a:solidFill>
                  <a:schemeClr val="bg1"/>
                </a:solidFill>
              </a:rPr>
              <a:t>confederacy</a:t>
            </a:r>
            <a:r>
              <a:rPr lang="en-US" b="1" dirty="0">
                <a:solidFill>
                  <a:schemeClr val="bg1"/>
                </a:solidFill>
              </a:rPr>
              <a:t>, </a:t>
            </a:r>
            <a:r>
              <a:rPr lang="en-US" dirty="0">
                <a:solidFill>
                  <a:schemeClr val="bg1"/>
                </a:solidFill>
              </a:rPr>
              <a:t>[con-]</a:t>
            </a:r>
            <a:r>
              <a:rPr lang="en-US" dirty="0" err="1">
                <a:solidFill>
                  <a:schemeClr val="bg1"/>
                </a:solidFill>
              </a:rPr>
              <a:t>feder</a:t>
            </a:r>
            <a:r>
              <a:rPr lang="en-US" dirty="0">
                <a:solidFill>
                  <a:schemeClr val="bg1"/>
                </a:solidFill>
              </a:rPr>
              <a:t>[-ate], </a:t>
            </a:r>
            <a:r>
              <a:rPr lang="en-US" b="1" u="sng" dirty="0">
                <a:solidFill>
                  <a:schemeClr val="bg1"/>
                </a:solidFill>
              </a:rPr>
              <a:t>covenant</a:t>
            </a:r>
            <a:r>
              <a:rPr lang="en-US" b="1" dirty="0">
                <a:solidFill>
                  <a:schemeClr val="bg1"/>
                </a:solidFill>
              </a:rPr>
              <a:t>, </a:t>
            </a:r>
            <a:r>
              <a:rPr lang="en-US" b="1" u="sng" dirty="0">
                <a:solidFill>
                  <a:schemeClr val="bg1"/>
                </a:solidFill>
              </a:rPr>
              <a:t>league</a:t>
            </a:r>
            <a:r>
              <a:rPr lang="en-US" b="1" dirty="0">
                <a:solidFill>
                  <a:schemeClr val="bg1"/>
                </a:solidFill>
              </a:rPr>
              <a:t>.</a:t>
            </a:r>
          </a:p>
        </p:txBody>
      </p:sp>
      <p:sp>
        <p:nvSpPr>
          <p:cNvPr id="4" name="Slide Number Placeholder 3"/>
          <p:cNvSpPr>
            <a:spLocks noGrp="1"/>
          </p:cNvSpPr>
          <p:nvPr>
            <p:ph type="sldNum" sz="quarter" idx="12"/>
          </p:nvPr>
        </p:nvSpPr>
        <p:spPr>
          <a:xfrm>
            <a:off x="7848600" y="6019800"/>
            <a:ext cx="762000" cy="365125"/>
          </a:xfrm>
        </p:spPr>
        <p:txBody>
          <a:bodyPr/>
          <a:lstStyle/>
          <a:p>
            <a:fld id="{9A7ECC3E-4170-412F-8B33-8063B7BB8A4D}" type="slidenum">
              <a:rPr lang="en-US" b="1" smtClean="0">
                <a:solidFill>
                  <a:schemeClr val="bg1"/>
                </a:solidFill>
              </a:rPr>
              <a:t>57</a:t>
            </a:fld>
            <a:endParaRPr lang="en-US" b="1" dirty="0">
              <a:solidFill>
                <a:schemeClr val="bg1"/>
              </a:solidFill>
            </a:endParaRPr>
          </a:p>
        </p:txBody>
      </p:sp>
      <p:sp>
        <p:nvSpPr>
          <p:cNvPr id="5" name="TextBox 4"/>
          <p:cNvSpPr txBox="1"/>
          <p:nvPr/>
        </p:nvSpPr>
        <p:spPr>
          <a:xfrm>
            <a:off x="6172200" y="251936"/>
            <a:ext cx="2057400" cy="738664"/>
          </a:xfrm>
          <a:prstGeom prst="rect">
            <a:avLst/>
          </a:prstGeom>
          <a:solidFill>
            <a:schemeClr val="accent6">
              <a:lumMod val="20000"/>
              <a:lumOff val="80000"/>
            </a:schemeClr>
          </a:solidFill>
        </p:spPr>
        <p:txBody>
          <a:bodyPr wrap="square" tIns="0" bIns="0" rtlCol="0">
            <a:spAutoFit/>
          </a:bodyPr>
          <a:lstStyle/>
          <a:p>
            <a:pPr algn="ctr"/>
            <a:r>
              <a:rPr lang="en-US" sz="2400" b="1" dirty="0">
                <a:solidFill>
                  <a:srgbClr val="CC00CC"/>
                </a:solidFill>
              </a:rPr>
              <a:t>Strong’s  Concordance</a:t>
            </a:r>
          </a:p>
        </p:txBody>
      </p:sp>
    </p:spTree>
    <p:extLst>
      <p:ext uri="{BB962C8B-B14F-4D97-AF65-F5344CB8AC3E}">
        <p14:creationId xmlns:p14="http://schemas.microsoft.com/office/powerpoint/2010/main" val="2947635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143000"/>
            <a:ext cx="8763000" cy="5562600"/>
          </a:xfrm>
          <a:solidFill>
            <a:schemeClr val="tx1">
              <a:lumMod val="85000"/>
            </a:schemeClr>
          </a:solidFill>
          <a:ln w="57150">
            <a:solidFill>
              <a:srgbClr val="FF0066"/>
            </a:solidFill>
          </a:ln>
          <a:scene3d>
            <a:camera prst="orthographicFront"/>
            <a:lightRig rig="threePt" dir="t"/>
          </a:scene3d>
          <a:sp3d>
            <a:bevelT w="139700" h="139700" prst="divot"/>
          </a:sp3d>
        </p:spPr>
        <p:txBody>
          <a:bodyPr lIns="182880" tIns="182880">
            <a:normAutofit/>
          </a:bodyPr>
          <a:lstStyle/>
          <a:p>
            <a:pPr marL="1645920" indent="-1645920" algn="l">
              <a:spcBef>
                <a:spcPts val="0"/>
              </a:spcBef>
              <a:spcAft>
                <a:spcPts val="1800"/>
              </a:spcAft>
            </a:pPr>
            <a:r>
              <a:rPr lang="en-US" dirty="0">
                <a:solidFill>
                  <a:schemeClr val="bg1"/>
                </a:solidFill>
              </a:rPr>
              <a:t>Ex 31:13	“And you, speak to the children of</a:t>
            </a:r>
          </a:p>
          <a:p>
            <a:pPr marL="1645920" indent="-1645920" algn="l">
              <a:spcBef>
                <a:spcPts val="0"/>
              </a:spcBef>
              <a:spcAft>
                <a:spcPts val="1800"/>
              </a:spcAft>
            </a:pPr>
            <a:r>
              <a:rPr lang="en-US" dirty="0">
                <a:solidFill>
                  <a:schemeClr val="bg1"/>
                </a:solidFill>
              </a:rPr>
              <a:t>	</a:t>
            </a:r>
            <a:r>
              <a:rPr lang="en-US" dirty="0" err="1">
                <a:solidFill>
                  <a:schemeClr val="bg1"/>
                </a:solidFill>
              </a:rPr>
              <a:t>Yisra’ĕl</a:t>
            </a:r>
            <a:r>
              <a:rPr lang="en-US" dirty="0">
                <a:solidFill>
                  <a:schemeClr val="bg1"/>
                </a:solidFill>
              </a:rPr>
              <a:t>, saying, ‘My </a:t>
            </a:r>
            <a:r>
              <a:rPr lang="en-US" b="1" dirty="0">
                <a:solidFill>
                  <a:srgbClr val="0070C0"/>
                </a:solidFill>
                <a:effectLst>
                  <a:outerShdw blurRad="38100" dist="38100" dir="2700000" algn="tl">
                    <a:srgbClr val="000000">
                      <a:alpha val="43137"/>
                    </a:srgbClr>
                  </a:outerShdw>
                </a:effectLst>
              </a:rPr>
              <a:t>Sabbath</a:t>
            </a:r>
            <a:r>
              <a:rPr lang="en-US" b="1" dirty="0">
                <a:solidFill>
                  <a:srgbClr val="FF3399"/>
                </a:solidFill>
              </a:rPr>
              <a:t>(</a:t>
            </a:r>
            <a:r>
              <a:rPr lang="en-US" sz="3200" b="1" dirty="0">
                <a:solidFill>
                  <a:srgbClr val="0070C0"/>
                </a:solidFill>
                <a:effectLst>
                  <a:outerShdw blurRad="38100" dist="38100" dir="2700000" algn="tl">
                    <a:srgbClr val="000000">
                      <a:alpha val="43137"/>
                    </a:srgbClr>
                  </a:outerShdw>
                </a:effectLst>
              </a:rPr>
              <a:t>s</a:t>
            </a:r>
            <a:r>
              <a:rPr lang="en-US" b="1" dirty="0">
                <a:solidFill>
                  <a:srgbClr val="FF3399"/>
                </a:solidFill>
              </a:rPr>
              <a:t>)</a:t>
            </a:r>
            <a:r>
              <a:rPr lang="en-US" dirty="0">
                <a:solidFill>
                  <a:srgbClr val="0070C0"/>
                </a:solidFill>
              </a:rPr>
              <a:t> </a:t>
            </a:r>
            <a:r>
              <a:rPr lang="en-US" dirty="0">
                <a:solidFill>
                  <a:schemeClr val="bg1"/>
                </a:solidFill>
              </a:rPr>
              <a:t>you are to guard, by all means, for it is a </a:t>
            </a:r>
            <a:r>
              <a:rPr lang="en-US" b="1" dirty="0">
                <a:solidFill>
                  <a:srgbClr val="FF0000"/>
                </a:solidFill>
                <a:effectLst>
                  <a:outerShdw blurRad="38100" dist="38100" dir="2700000" algn="tl">
                    <a:srgbClr val="000000">
                      <a:alpha val="43137"/>
                    </a:srgbClr>
                  </a:outerShdw>
                </a:effectLst>
              </a:rPr>
              <a:t>sign</a:t>
            </a:r>
            <a:r>
              <a:rPr lang="en-US" sz="2000" b="1" baseline="30000" dirty="0">
                <a:solidFill>
                  <a:schemeClr val="accent5">
                    <a:lumMod val="50000"/>
                  </a:schemeClr>
                </a:solidFill>
              </a:rPr>
              <a:t>H226</a:t>
            </a:r>
            <a:r>
              <a:rPr lang="en-US" sz="2000" baseline="30000" dirty="0">
                <a:solidFill>
                  <a:schemeClr val="bg1"/>
                </a:solidFill>
              </a:rPr>
              <a:t> </a:t>
            </a:r>
            <a:r>
              <a:rPr lang="en-US" sz="2000" b="1" baseline="30000" dirty="0">
                <a:solidFill>
                  <a:srgbClr val="009900"/>
                </a:solidFill>
              </a:rPr>
              <a:t>- 1</a:t>
            </a:r>
            <a:r>
              <a:rPr lang="en-US" sz="2000" b="1" dirty="0">
                <a:solidFill>
                  <a:srgbClr val="009900"/>
                </a:solidFill>
              </a:rPr>
              <a:t> </a:t>
            </a:r>
            <a:r>
              <a:rPr lang="en-US" dirty="0">
                <a:solidFill>
                  <a:schemeClr val="bg1"/>
                </a:solidFill>
              </a:rPr>
              <a:t>between Me and you </a:t>
            </a:r>
            <a:r>
              <a:rPr lang="en-US" b="1" dirty="0">
                <a:solidFill>
                  <a:srgbClr val="C00000"/>
                </a:solidFill>
                <a:effectLst>
                  <a:outerShdw blurRad="38100" dist="38100" dir="2700000" algn="tl">
                    <a:srgbClr val="000000">
                      <a:alpha val="43137"/>
                    </a:srgbClr>
                  </a:outerShdw>
                </a:effectLst>
              </a:rPr>
              <a:t>throughout your generations,</a:t>
            </a:r>
            <a:r>
              <a:rPr lang="en-US" dirty="0">
                <a:solidFill>
                  <a:schemeClr val="bg1"/>
                </a:solidFill>
              </a:rPr>
              <a:t> to know that I, </a:t>
            </a:r>
            <a:r>
              <a:rPr lang="he-IL" b="1" dirty="0">
                <a:solidFill>
                  <a:srgbClr val="0000CC"/>
                </a:solidFill>
              </a:rPr>
              <a:t>יהוה</a:t>
            </a:r>
            <a:r>
              <a:rPr lang="en-US" b="1" dirty="0">
                <a:solidFill>
                  <a:srgbClr val="0000CC"/>
                </a:solidFill>
              </a:rPr>
              <a:t>,</a:t>
            </a:r>
            <a:r>
              <a:rPr lang="en-US" dirty="0">
                <a:solidFill>
                  <a:schemeClr val="bg1"/>
                </a:solidFill>
              </a:rPr>
              <a:t> am setting you apart. </a:t>
            </a:r>
            <a:r>
              <a:rPr lang="en-US" b="1" u="sng" dirty="0">
                <a:solidFill>
                  <a:srgbClr val="996600"/>
                </a:solidFill>
                <a:effectLst>
                  <a:outerShdw blurRad="38100" dist="38100" dir="2700000" algn="tl">
                    <a:srgbClr val="000000">
                      <a:alpha val="43137"/>
                    </a:srgbClr>
                  </a:outerShdw>
                </a:effectLst>
              </a:rPr>
              <a:t>Footnote</a:t>
            </a:r>
            <a:r>
              <a:rPr lang="en-US" b="1" dirty="0">
                <a:solidFill>
                  <a:srgbClr val="996600"/>
                </a:solidFill>
                <a:effectLst>
                  <a:outerShdw blurRad="38100" dist="38100" dir="2700000" algn="tl">
                    <a:srgbClr val="000000">
                      <a:alpha val="43137"/>
                    </a:srgbClr>
                  </a:outerShdw>
                </a:effectLst>
              </a:rPr>
              <a:t>: </a:t>
            </a:r>
            <a:r>
              <a:rPr lang="en-US" b="1" baseline="30000" dirty="0">
                <a:solidFill>
                  <a:srgbClr val="009900"/>
                </a:solidFill>
              </a:rPr>
              <a:t>1</a:t>
            </a:r>
            <a:r>
              <a:rPr lang="en-US" b="1" dirty="0">
                <a:solidFill>
                  <a:srgbClr val="009900"/>
                </a:solidFill>
              </a:rPr>
              <a:t>The only </a:t>
            </a:r>
            <a:r>
              <a:rPr lang="en-US" b="1" dirty="0">
                <a:solidFill>
                  <a:srgbClr val="FF0000"/>
                </a:solidFill>
                <a:effectLst>
                  <a:outerShdw blurRad="38100" dist="38100" dir="2700000" algn="tl">
                    <a:srgbClr val="000000">
                      <a:alpha val="43137"/>
                    </a:srgbClr>
                  </a:outerShdw>
                </a:effectLst>
              </a:rPr>
              <a:t>sign</a:t>
            </a:r>
            <a:r>
              <a:rPr lang="en-US" b="1" dirty="0">
                <a:solidFill>
                  <a:srgbClr val="009900"/>
                </a:solidFill>
              </a:rPr>
              <a:t> of </a:t>
            </a:r>
            <a:r>
              <a:rPr lang="he-IL" b="1" dirty="0">
                <a:solidFill>
                  <a:srgbClr val="0000CC"/>
                </a:solidFill>
              </a:rPr>
              <a:t>יהוה</a:t>
            </a:r>
            <a:r>
              <a:rPr lang="en-US" b="1" dirty="0">
                <a:solidFill>
                  <a:srgbClr val="009900"/>
                </a:solidFill>
              </a:rPr>
              <a:t> setting us apart, the only </a:t>
            </a:r>
            <a:r>
              <a:rPr lang="en-US" b="1" dirty="0">
                <a:solidFill>
                  <a:srgbClr val="FF0000"/>
                </a:solidFill>
                <a:effectLst>
                  <a:outerShdw blurRad="38100" dist="38100" dir="2700000" algn="tl">
                    <a:srgbClr val="000000">
                      <a:alpha val="43137"/>
                    </a:srgbClr>
                  </a:outerShdw>
                </a:effectLst>
              </a:rPr>
              <a:t>sign</a:t>
            </a:r>
            <a:r>
              <a:rPr lang="en-US" b="1" dirty="0">
                <a:solidFill>
                  <a:srgbClr val="009900"/>
                </a:solidFill>
              </a:rPr>
              <a:t> of the </a:t>
            </a:r>
            <a:r>
              <a:rPr lang="en-US" b="1" dirty="0">
                <a:solidFill>
                  <a:srgbClr val="CC00CC"/>
                </a:solidFill>
                <a:effectLst>
                  <a:outerShdw blurRad="38100" dist="38100" dir="2700000" algn="tl">
                    <a:srgbClr val="000000">
                      <a:alpha val="43137"/>
                    </a:srgbClr>
                  </a:outerShdw>
                </a:effectLst>
              </a:rPr>
              <a:t>everlasting covenant, </a:t>
            </a:r>
            <a:r>
              <a:rPr lang="en-US" b="1" dirty="0">
                <a:solidFill>
                  <a:srgbClr val="009900"/>
                </a:solidFill>
              </a:rPr>
              <a:t>is His </a:t>
            </a:r>
            <a:r>
              <a:rPr lang="en-US" b="1" dirty="0">
                <a:solidFill>
                  <a:srgbClr val="0070C0"/>
                </a:solidFill>
                <a:effectLst>
                  <a:outerShdw blurRad="38100" dist="38100" dir="2700000" algn="tl">
                    <a:srgbClr val="000000">
                      <a:alpha val="43137"/>
                    </a:srgbClr>
                  </a:outerShdw>
                </a:effectLst>
              </a:rPr>
              <a:t>Sabbath</a:t>
            </a:r>
            <a:r>
              <a:rPr lang="en-US" b="1" dirty="0">
                <a:solidFill>
                  <a:srgbClr val="FF3399"/>
                </a:solidFill>
              </a:rPr>
              <a:t>(</a:t>
            </a:r>
            <a:r>
              <a:rPr lang="en-US" b="1" dirty="0">
                <a:solidFill>
                  <a:srgbClr val="0070C0"/>
                </a:solidFill>
                <a:effectLst>
                  <a:outerShdw blurRad="38100" dist="38100" dir="2700000" algn="tl">
                    <a:srgbClr val="000000">
                      <a:alpha val="43137"/>
                    </a:srgbClr>
                  </a:outerShdw>
                </a:effectLst>
              </a:rPr>
              <a:t>s</a:t>
            </a:r>
            <a:r>
              <a:rPr lang="en-US" b="1" dirty="0">
                <a:solidFill>
                  <a:srgbClr val="FF3399"/>
                </a:solidFill>
              </a:rPr>
              <a:t>)</a:t>
            </a:r>
            <a:r>
              <a:rPr lang="en-US" b="1" dirty="0">
                <a:solidFill>
                  <a:srgbClr val="009900"/>
                </a:solidFill>
              </a:rPr>
              <a:t>, </a:t>
            </a:r>
            <a:r>
              <a:rPr lang="en-US" b="1" u="sng" dirty="0">
                <a:solidFill>
                  <a:srgbClr val="FF3399"/>
                </a:solidFill>
                <a:effectLst>
                  <a:outerShdw blurRad="38100" dist="38100" dir="2700000" algn="tl">
                    <a:srgbClr val="000000">
                      <a:alpha val="43137"/>
                    </a:srgbClr>
                  </a:outerShdw>
                </a:effectLst>
              </a:rPr>
              <a:t>one</a:t>
            </a:r>
            <a:r>
              <a:rPr lang="en-US" b="1" dirty="0">
                <a:solidFill>
                  <a:srgbClr val="009900"/>
                </a:solidFill>
                <a:effectLst>
                  <a:outerShdw blurRad="38100" dist="38100" dir="2700000" algn="tl">
                    <a:srgbClr val="000000">
                      <a:alpha val="43137"/>
                    </a:srgbClr>
                  </a:outerShdw>
                </a:effectLst>
              </a:rPr>
              <a:t> </a:t>
            </a:r>
            <a:r>
              <a:rPr lang="en-US" b="1" u="sng" dirty="0">
                <a:solidFill>
                  <a:srgbClr val="009900"/>
                </a:solidFill>
              </a:rPr>
              <a:t>of them being the seventh day</a:t>
            </a:r>
            <a:r>
              <a:rPr lang="en-US" b="1" dirty="0">
                <a:solidFill>
                  <a:srgbClr val="009900"/>
                </a:solidFill>
              </a:rPr>
              <a:t> </a:t>
            </a:r>
            <a:r>
              <a:rPr lang="en-US" b="1" u="sng" dirty="0">
                <a:solidFill>
                  <a:srgbClr val="0070C0"/>
                </a:solidFill>
                <a:effectLst>
                  <a:outerShdw blurRad="38100" dist="38100" dir="2700000" algn="tl">
                    <a:srgbClr val="000000">
                      <a:alpha val="43137"/>
                    </a:srgbClr>
                  </a:outerShdw>
                </a:effectLst>
              </a:rPr>
              <a:t>Sabbath</a:t>
            </a:r>
            <a:r>
              <a:rPr lang="en-US" b="1" dirty="0">
                <a:solidFill>
                  <a:srgbClr val="0070C0"/>
                </a:solidFill>
              </a:rPr>
              <a:t>….</a:t>
            </a:r>
            <a:r>
              <a:rPr lang="en-US" b="1" dirty="0">
                <a:solidFill>
                  <a:srgbClr val="009900"/>
                </a:solidFill>
              </a:rPr>
              <a:t>repeated in </a:t>
            </a:r>
            <a:r>
              <a:rPr lang="en-US" b="1" dirty="0" err="1">
                <a:solidFill>
                  <a:srgbClr val="009900"/>
                </a:solidFill>
              </a:rPr>
              <a:t>Ezk</a:t>
            </a:r>
            <a:r>
              <a:rPr lang="en-US" b="1" dirty="0">
                <a:solidFill>
                  <a:srgbClr val="009900"/>
                </a:solidFill>
              </a:rPr>
              <a:t> 20:12 &amp; 20.</a:t>
            </a:r>
          </a:p>
          <a:p>
            <a:pPr marL="1645920" indent="-1645920" algn="l">
              <a:spcBef>
                <a:spcPts val="0"/>
              </a:spcBef>
              <a:spcAft>
                <a:spcPts val="1800"/>
              </a:spcAft>
            </a:pPr>
            <a:r>
              <a:rPr lang="en-US" sz="2400" dirty="0">
                <a:solidFill>
                  <a:schemeClr val="bg1"/>
                </a:solidFill>
              </a:rPr>
              <a:t>How many </a:t>
            </a:r>
            <a:r>
              <a:rPr lang="en-US" sz="2400" b="1" u="sng" dirty="0">
                <a:solidFill>
                  <a:srgbClr val="C00000"/>
                </a:solidFill>
                <a:effectLst>
                  <a:outerShdw blurRad="38100" dist="38100" dir="2700000" algn="tl">
                    <a:srgbClr val="000000">
                      <a:alpha val="43137"/>
                    </a:srgbClr>
                  </a:outerShdw>
                </a:effectLst>
              </a:rPr>
              <a:t>Generations</a:t>
            </a:r>
            <a:r>
              <a:rPr lang="en-US" sz="2400" b="1" dirty="0">
                <a:solidFill>
                  <a:srgbClr val="C00000"/>
                </a:solidFill>
              </a:rPr>
              <a:t> </a:t>
            </a:r>
            <a:r>
              <a:rPr lang="en-US" sz="2400" dirty="0">
                <a:solidFill>
                  <a:schemeClr val="bg1"/>
                </a:solidFill>
              </a:rPr>
              <a:t>does the </a:t>
            </a:r>
            <a:r>
              <a:rPr lang="en-US" sz="2400" b="1" dirty="0">
                <a:solidFill>
                  <a:srgbClr val="CC00CC"/>
                </a:solidFill>
                <a:effectLst>
                  <a:outerShdw blurRad="38100" dist="38100" dir="2700000" algn="tl">
                    <a:srgbClr val="000000">
                      <a:alpha val="43137"/>
                    </a:srgbClr>
                  </a:outerShdw>
                </a:effectLst>
              </a:rPr>
              <a:t>“covenant”</a:t>
            </a:r>
            <a:r>
              <a:rPr lang="en-US" sz="2400" b="1" dirty="0">
                <a:solidFill>
                  <a:srgbClr val="009900"/>
                </a:solidFill>
                <a:effectLst>
                  <a:outerShdw blurRad="38100" dist="38100" dir="2700000" algn="tl">
                    <a:srgbClr val="000000">
                      <a:alpha val="43137"/>
                    </a:srgbClr>
                  </a:outerShdw>
                </a:effectLst>
              </a:rPr>
              <a:t> </a:t>
            </a:r>
            <a:r>
              <a:rPr lang="en-US" sz="2400" dirty="0">
                <a:solidFill>
                  <a:schemeClr val="bg1"/>
                </a:solidFill>
              </a:rPr>
              <a:t>&amp; </a:t>
            </a:r>
            <a:r>
              <a:rPr lang="en-US" sz="2400" b="1" dirty="0">
                <a:solidFill>
                  <a:srgbClr val="FF0000"/>
                </a:solidFill>
                <a:effectLst>
                  <a:outerShdw blurRad="38100" dist="38100" dir="2700000" algn="tl">
                    <a:srgbClr val="000000">
                      <a:alpha val="43137"/>
                    </a:srgbClr>
                  </a:outerShdw>
                </a:effectLst>
              </a:rPr>
              <a:t>“Sign”</a:t>
            </a:r>
            <a:r>
              <a:rPr lang="en-US" sz="2400" b="1" dirty="0">
                <a:solidFill>
                  <a:srgbClr val="FF0000"/>
                </a:solidFill>
              </a:rPr>
              <a:t> </a:t>
            </a:r>
            <a:r>
              <a:rPr lang="en-US" sz="2400" dirty="0">
                <a:solidFill>
                  <a:schemeClr val="bg1"/>
                </a:solidFill>
              </a:rPr>
              <a:t>entail? </a:t>
            </a:r>
          </a:p>
        </p:txBody>
      </p:sp>
      <p:sp>
        <p:nvSpPr>
          <p:cNvPr id="4" name="Slide Number Placeholder 3"/>
          <p:cNvSpPr>
            <a:spLocks noGrp="1"/>
          </p:cNvSpPr>
          <p:nvPr>
            <p:ph type="sldNum" sz="quarter" idx="12"/>
          </p:nvPr>
        </p:nvSpPr>
        <p:spPr>
          <a:xfrm>
            <a:off x="8022772" y="6291944"/>
            <a:ext cx="762000" cy="365125"/>
          </a:xfrm>
        </p:spPr>
        <p:txBody>
          <a:bodyPr/>
          <a:lstStyle/>
          <a:p>
            <a:fld id="{9A7ECC3E-4170-412F-8B33-8063B7BB8A4D}" type="slidenum">
              <a:rPr lang="en-US" b="1" smtClean="0">
                <a:solidFill>
                  <a:schemeClr val="bg1"/>
                </a:solidFill>
              </a:rPr>
              <a:t>58</a:t>
            </a:fld>
            <a:endParaRPr lang="en-US" b="1" dirty="0">
              <a:solidFill>
                <a:schemeClr val="bg1"/>
              </a:solidFill>
            </a:endParaRPr>
          </a:p>
        </p:txBody>
      </p:sp>
      <p:sp>
        <p:nvSpPr>
          <p:cNvPr id="5" name="Title 1"/>
          <p:cNvSpPr>
            <a:spLocks noGrp="1"/>
          </p:cNvSpPr>
          <p:nvPr>
            <p:ph type="ctrTitle"/>
          </p:nvPr>
        </p:nvSpPr>
        <p:spPr>
          <a:xfrm>
            <a:off x="762000" y="152400"/>
            <a:ext cx="7391400"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Sign and Covenant</a:t>
            </a:r>
          </a:p>
        </p:txBody>
      </p:sp>
      <p:sp>
        <p:nvSpPr>
          <p:cNvPr id="2" name="Down Arrow 1"/>
          <p:cNvSpPr/>
          <p:nvPr/>
        </p:nvSpPr>
        <p:spPr>
          <a:xfrm rot="16200000">
            <a:off x="1132115" y="4757057"/>
            <a:ext cx="484632" cy="978408"/>
          </a:xfrm>
          <a:prstGeom prst="downArrow">
            <a:avLst/>
          </a:prstGeom>
          <a:solidFill>
            <a:srgbClr val="FFCCFF"/>
          </a:solidFill>
          <a:ln w="38100">
            <a:solidFill>
              <a:srgbClr val="FF0066"/>
            </a:solidFill>
          </a:ln>
          <a:effectLst>
            <a:outerShdw blurRad="107950" dist="12700" dir="5400000" algn="ctr">
              <a:srgbClr val="000000"/>
            </a:outerShdw>
          </a:effectLst>
          <a:scene3d>
            <a:camera prst="isometricOffAxis1Right"/>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rot="3467236">
            <a:off x="7217002" y="1089756"/>
            <a:ext cx="393319" cy="1300880"/>
          </a:xfrm>
          <a:prstGeom prst="downArrow">
            <a:avLst/>
          </a:prstGeom>
          <a:solidFill>
            <a:srgbClr val="CC66FF"/>
          </a:solidFill>
          <a:ln w="38100">
            <a:solidFill>
              <a:srgbClr val="CC00FF"/>
            </a:solidFill>
          </a:ln>
          <a:effectLst>
            <a:outerShdw blurRad="107950" dist="12700" dir="5400000" algn="ctr">
              <a:srgbClr val="000000"/>
            </a:outerShdw>
          </a:effectLst>
          <a:scene3d>
            <a:camera prst="isometricLeftDown"/>
            <a:lightRig rig="soft" dir="t">
              <a:rot lat="0" lon="0" rev="0"/>
            </a:lightRig>
          </a:scene3d>
          <a:sp3d contourW="44450" prstMaterial="matte">
            <a:bevelT w="63500" h="6350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79284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par>
                          <p:cTn id="11" fill="hold">
                            <p:stCondLst>
                              <p:cond delay="1000"/>
                            </p:stCondLst>
                            <p:childTnLst>
                              <p:par>
                                <p:cTn id="12" presetID="35"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2000"/>
                                        <p:tgtEl>
                                          <p:spTgt spid="12"/>
                                        </p:tgtEl>
                                      </p:cBhvr>
                                    </p:animEffect>
                                    <p:anim calcmode="lin" valueType="num">
                                      <p:cBhvr>
                                        <p:cTn id="15" dur="2000" fill="hold"/>
                                        <p:tgtEl>
                                          <p:spTgt spid="12"/>
                                        </p:tgtEl>
                                        <p:attrNameLst>
                                          <p:attrName>style.rotation</p:attrName>
                                        </p:attrNameLst>
                                      </p:cBhvr>
                                      <p:tavLst>
                                        <p:tav tm="0">
                                          <p:val>
                                            <p:fltVal val="720"/>
                                          </p:val>
                                        </p:tav>
                                        <p:tav tm="100000">
                                          <p:val>
                                            <p:fltVal val="0"/>
                                          </p:val>
                                        </p:tav>
                                      </p:tavLst>
                                    </p:anim>
                                    <p:anim calcmode="lin" valueType="num">
                                      <p:cBhvr>
                                        <p:cTn id="16" dur="2000" fill="hold"/>
                                        <p:tgtEl>
                                          <p:spTgt spid="12"/>
                                        </p:tgtEl>
                                        <p:attrNameLst>
                                          <p:attrName>ppt_h</p:attrName>
                                        </p:attrNameLst>
                                      </p:cBhvr>
                                      <p:tavLst>
                                        <p:tav tm="0">
                                          <p:val>
                                            <p:fltVal val="0"/>
                                          </p:val>
                                        </p:tav>
                                        <p:tav tm="100000">
                                          <p:val>
                                            <p:strVal val="#ppt_h"/>
                                          </p:val>
                                        </p:tav>
                                      </p:tavLst>
                                    </p:anim>
                                    <p:anim calcmode="lin" valueType="num">
                                      <p:cBhvr>
                                        <p:cTn id="17" dur="2000" fill="hold"/>
                                        <p:tgtEl>
                                          <p:spTgt spid="12"/>
                                        </p:tgtEl>
                                        <p:attrNameLst>
                                          <p:attrName>ppt_w</p:attrName>
                                        </p:attrNameLst>
                                      </p:cBhvr>
                                      <p:tavLst>
                                        <p:tav tm="0">
                                          <p:val>
                                            <p:fltVal val="0"/>
                                          </p:val>
                                        </p:tav>
                                        <p:tav tm="100000">
                                          <p:val>
                                            <p:strVal val="#ppt_w"/>
                                          </p:val>
                                        </p:tav>
                                      </p:tavLst>
                                    </p:anim>
                                  </p:childTnLst>
                                </p:cTn>
                              </p:par>
                            </p:childTnLst>
                          </p:cTn>
                        </p:par>
                        <p:par>
                          <p:cTn id="18" fill="hold">
                            <p:stCondLst>
                              <p:cond delay="3000"/>
                            </p:stCondLst>
                            <p:childTnLst>
                              <p:par>
                                <p:cTn id="19" presetID="35"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2000"/>
                                        <p:tgtEl>
                                          <p:spTgt spid="2"/>
                                        </p:tgtEl>
                                      </p:cBhvr>
                                    </p:animEffect>
                                    <p:anim calcmode="lin" valueType="num">
                                      <p:cBhvr>
                                        <p:cTn id="22" dur="2000" fill="hold"/>
                                        <p:tgtEl>
                                          <p:spTgt spid="2"/>
                                        </p:tgtEl>
                                        <p:attrNameLst>
                                          <p:attrName>style.rotation</p:attrName>
                                        </p:attrNameLst>
                                      </p:cBhvr>
                                      <p:tavLst>
                                        <p:tav tm="0">
                                          <p:val>
                                            <p:fltVal val="720"/>
                                          </p:val>
                                        </p:tav>
                                        <p:tav tm="100000">
                                          <p:val>
                                            <p:fltVal val="0"/>
                                          </p:val>
                                        </p:tav>
                                      </p:tavLst>
                                    </p:anim>
                                    <p:anim calcmode="lin" valueType="num">
                                      <p:cBhvr>
                                        <p:cTn id="23" dur="2000" fill="hold"/>
                                        <p:tgtEl>
                                          <p:spTgt spid="2"/>
                                        </p:tgtEl>
                                        <p:attrNameLst>
                                          <p:attrName>ppt_h</p:attrName>
                                        </p:attrNameLst>
                                      </p:cBhvr>
                                      <p:tavLst>
                                        <p:tav tm="0">
                                          <p:val>
                                            <p:fltVal val="0"/>
                                          </p:val>
                                        </p:tav>
                                        <p:tav tm="100000">
                                          <p:val>
                                            <p:strVal val="#ppt_h"/>
                                          </p:val>
                                        </p:tav>
                                      </p:tavLst>
                                    </p:anim>
                                    <p:anim calcmode="lin" valueType="num">
                                      <p:cBhvr>
                                        <p:cTn id="24" dur="2000" fill="hold"/>
                                        <p:tgtEl>
                                          <p:spTgt spid="2"/>
                                        </p:tgtEl>
                                        <p:attrNameLst>
                                          <p:attrName>ppt_w</p:attrName>
                                        </p:attrNameLst>
                                      </p:cBhvr>
                                      <p:tavLst>
                                        <p:tav tm="0">
                                          <p:val>
                                            <p:fltVal val="0"/>
                                          </p:val>
                                        </p:tav>
                                        <p:tav tm="100000">
                                          <p:val>
                                            <p:strVal val="#ppt_w"/>
                                          </p:val>
                                        </p:tav>
                                      </p:tavLst>
                                    </p:anim>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nodeType="clickEffect">
                                  <p:stCondLst>
                                    <p:cond delay="0"/>
                                  </p:stCondLst>
                                  <p:iterate type="lt">
                                    <p:tmPct val="10000"/>
                                  </p:iterate>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p:cTn id="29"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1"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371600"/>
            <a:ext cx="8763000" cy="5257800"/>
          </a:xfrm>
          <a:solidFill>
            <a:schemeClr val="tx1">
              <a:lumMod val="85000"/>
            </a:schemeClr>
          </a:solidFill>
          <a:ln w="57150">
            <a:solidFill>
              <a:srgbClr val="0000CC"/>
            </a:solidFill>
          </a:ln>
          <a:scene3d>
            <a:camera prst="orthographicFront"/>
            <a:lightRig rig="threePt" dir="t"/>
          </a:scene3d>
          <a:sp3d>
            <a:bevelT w="139700" h="139700" prst="divot"/>
          </a:sp3d>
        </p:spPr>
        <p:txBody>
          <a:bodyPr lIns="182880" tIns="182880">
            <a:normAutofit/>
          </a:bodyPr>
          <a:lstStyle/>
          <a:p>
            <a:pPr marL="457200" indent="-457200" algn="l">
              <a:spcBef>
                <a:spcPts val="0"/>
              </a:spcBef>
              <a:spcAft>
                <a:spcPts val="1800"/>
              </a:spcAft>
            </a:pPr>
            <a:r>
              <a:rPr lang="en-US" dirty="0" err="1">
                <a:solidFill>
                  <a:schemeClr val="bg1"/>
                </a:solidFill>
              </a:rPr>
              <a:t>Deut</a:t>
            </a:r>
            <a:r>
              <a:rPr lang="en-US" dirty="0">
                <a:solidFill>
                  <a:schemeClr val="bg1"/>
                </a:solidFill>
              </a:rPr>
              <a:t> 7:9  “And you shall know that </a:t>
            </a:r>
            <a:r>
              <a:rPr lang="he-IL" b="1" dirty="0">
                <a:solidFill>
                  <a:srgbClr val="0000CC"/>
                </a:solidFill>
              </a:rPr>
              <a:t>יהוה</a:t>
            </a:r>
            <a:r>
              <a:rPr lang="he-IL" dirty="0">
                <a:solidFill>
                  <a:srgbClr val="0000CC"/>
                </a:solidFill>
              </a:rPr>
              <a:t> </a:t>
            </a:r>
            <a:r>
              <a:rPr lang="en-US" dirty="0">
                <a:solidFill>
                  <a:srgbClr val="0000CC"/>
                </a:solidFill>
              </a:rPr>
              <a:t> </a:t>
            </a:r>
            <a:r>
              <a:rPr lang="en-US" dirty="0">
                <a:solidFill>
                  <a:schemeClr val="bg1"/>
                </a:solidFill>
              </a:rPr>
              <a:t>your </a:t>
            </a:r>
            <a:r>
              <a:rPr lang="en-US" b="1" dirty="0">
                <a:solidFill>
                  <a:srgbClr val="0000CC"/>
                </a:solidFill>
              </a:rPr>
              <a:t>Elohim,</a:t>
            </a:r>
            <a:r>
              <a:rPr lang="en-US" dirty="0">
                <a:solidFill>
                  <a:schemeClr val="bg1"/>
                </a:solidFill>
              </a:rPr>
              <a:t> He is </a:t>
            </a:r>
            <a:r>
              <a:rPr lang="en-US" b="1" dirty="0">
                <a:solidFill>
                  <a:srgbClr val="0000CC"/>
                </a:solidFill>
              </a:rPr>
              <a:t>Elohim</a:t>
            </a:r>
            <a:r>
              <a:rPr lang="en-US" dirty="0">
                <a:solidFill>
                  <a:schemeClr val="bg1"/>
                </a:solidFill>
              </a:rPr>
              <a:t>, the trustworthy </a:t>
            </a:r>
            <a:r>
              <a:rPr lang="en-US" b="1" dirty="0" err="1">
                <a:solidFill>
                  <a:srgbClr val="0000CC"/>
                </a:solidFill>
              </a:rPr>
              <a:t>Ěl</a:t>
            </a:r>
            <a:r>
              <a:rPr lang="en-US" dirty="0">
                <a:solidFill>
                  <a:srgbClr val="0000CC"/>
                </a:solidFill>
              </a:rPr>
              <a:t> </a:t>
            </a:r>
            <a:r>
              <a:rPr lang="en-US" dirty="0">
                <a:solidFill>
                  <a:schemeClr val="bg1"/>
                </a:solidFill>
              </a:rPr>
              <a:t>guarding </a:t>
            </a:r>
            <a:r>
              <a:rPr lang="en-US" b="1" u="sng" dirty="0">
                <a:solidFill>
                  <a:srgbClr val="CC00CC"/>
                </a:solidFill>
              </a:rPr>
              <a:t>covenant</a:t>
            </a:r>
            <a:r>
              <a:rPr lang="en-US" dirty="0">
                <a:solidFill>
                  <a:srgbClr val="CC00CC"/>
                </a:solidFill>
              </a:rPr>
              <a:t> </a:t>
            </a:r>
            <a:r>
              <a:rPr lang="en-US" dirty="0">
                <a:solidFill>
                  <a:schemeClr val="bg1"/>
                </a:solidFill>
              </a:rPr>
              <a:t>and kindness for a </a:t>
            </a:r>
            <a:r>
              <a:rPr lang="en-US" b="1" u="sng" dirty="0">
                <a:solidFill>
                  <a:srgbClr val="996600"/>
                </a:solidFill>
                <a:effectLst>
                  <a:glow rad="63500">
                    <a:schemeClr val="accent2">
                      <a:satMod val="175000"/>
                      <a:alpha val="40000"/>
                    </a:schemeClr>
                  </a:glow>
                </a:effectLst>
              </a:rPr>
              <a:t>thousand generations</a:t>
            </a:r>
            <a:r>
              <a:rPr lang="en-US" b="1" dirty="0">
                <a:solidFill>
                  <a:srgbClr val="996600"/>
                </a:solidFill>
                <a:effectLst>
                  <a:glow rad="139700">
                    <a:schemeClr val="accent2">
                      <a:satMod val="175000"/>
                      <a:alpha val="40000"/>
                    </a:schemeClr>
                  </a:glow>
                </a:effectLst>
              </a:rPr>
              <a:t> </a:t>
            </a:r>
            <a:r>
              <a:rPr lang="en-US" dirty="0">
                <a:solidFill>
                  <a:schemeClr val="bg1"/>
                </a:solidFill>
              </a:rPr>
              <a:t>with those who love Him, and those who </a:t>
            </a:r>
            <a:r>
              <a:rPr lang="en-US" b="1" dirty="0">
                <a:solidFill>
                  <a:srgbClr val="009900"/>
                </a:solidFill>
              </a:rPr>
              <a:t>guard His commands.” </a:t>
            </a:r>
          </a:p>
          <a:p>
            <a:pPr marL="457200" indent="-457200" algn="l">
              <a:spcBef>
                <a:spcPts val="0"/>
              </a:spcBef>
              <a:spcAft>
                <a:spcPts val="1800"/>
              </a:spcAft>
            </a:pPr>
            <a:r>
              <a:rPr lang="en-US" dirty="0">
                <a:solidFill>
                  <a:schemeClr val="bg1"/>
                </a:solidFill>
              </a:rPr>
              <a:t>1 </a:t>
            </a:r>
            <a:r>
              <a:rPr lang="en-US" dirty="0" err="1">
                <a:solidFill>
                  <a:schemeClr val="bg1"/>
                </a:solidFill>
              </a:rPr>
              <a:t>Chron</a:t>
            </a:r>
            <a:r>
              <a:rPr lang="en-US" dirty="0">
                <a:solidFill>
                  <a:schemeClr val="bg1"/>
                </a:solidFill>
              </a:rPr>
              <a:t> 16:15  </a:t>
            </a:r>
            <a:r>
              <a:rPr lang="en-US" b="1" dirty="0">
                <a:solidFill>
                  <a:srgbClr val="009900"/>
                </a:solidFill>
              </a:rPr>
              <a:t>Remember His </a:t>
            </a:r>
            <a:r>
              <a:rPr lang="en-US" b="1" u="sng" dirty="0">
                <a:solidFill>
                  <a:srgbClr val="CC00CC"/>
                </a:solidFill>
              </a:rPr>
              <a:t>covenant</a:t>
            </a:r>
            <a:r>
              <a:rPr lang="en-US" b="1" dirty="0">
                <a:solidFill>
                  <a:srgbClr val="009900"/>
                </a:solidFill>
              </a:rPr>
              <a:t> </a:t>
            </a:r>
            <a:r>
              <a:rPr lang="en-US" b="1" u="sng" dirty="0">
                <a:solidFill>
                  <a:srgbClr val="009900"/>
                </a:solidFill>
              </a:rPr>
              <a:t>forever</a:t>
            </a:r>
            <a:r>
              <a:rPr lang="en-US" b="1" dirty="0">
                <a:solidFill>
                  <a:srgbClr val="009900"/>
                </a:solidFill>
              </a:rPr>
              <a:t>, </a:t>
            </a:r>
            <a:r>
              <a:rPr lang="en-US" dirty="0">
                <a:solidFill>
                  <a:schemeClr val="bg1"/>
                </a:solidFill>
              </a:rPr>
              <a:t>The Word He commanded for a </a:t>
            </a:r>
            <a:r>
              <a:rPr lang="en-US" b="1" u="sng" dirty="0">
                <a:solidFill>
                  <a:srgbClr val="996600"/>
                </a:solidFill>
                <a:effectLst>
                  <a:glow rad="63500">
                    <a:schemeClr val="accent2">
                      <a:satMod val="175000"/>
                      <a:alpha val="40000"/>
                    </a:schemeClr>
                  </a:glow>
                </a:effectLst>
              </a:rPr>
              <a:t>thousand generations</a:t>
            </a:r>
            <a:r>
              <a:rPr lang="en-US" b="1" dirty="0">
                <a:solidFill>
                  <a:srgbClr val="996600"/>
                </a:solidFill>
                <a:effectLst>
                  <a:glow rad="63500">
                    <a:schemeClr val="accent2">
                      <a:satMod val="175000"/>
                      <a:alpha val="40000"/>
                    </a:schemeClr>
                  </a:glow>
                </a:effectLst>
              </a:rPr>
              <a:t>. </a:t>
            </a:r>
          </a:p>
          <a:p>
            <a:pPr marL="457200" indent="-457200" algn="l">
              <a:spcBef>
                <a:spcPts val="0"/>
              </a:spcBef>
              <a:spcAft>
                <a:spcPts val="1800"/>
              </a:spcAft>
            </a:pPr>
            <a:r>
              <a:rPr lang="en-US" dirty="0">
                <a:solidFill>
                  <a:schemeClr val="bg1"/>
                </a:solidFill>
              </a:rPr>
              <a:t>Ps 105:8  He has remembered </a:t>
            </a:r>
            <a:r>
              <a:rPr lang="en-US" b="1" dirty="0">
                <a:solidFill>
                  <a:srgbClr val="009900"/>
                </a:solidFill>
              </a:rPr>
              <a:t>His </a:t>
            </a:r>
            <a:r>
              <a:rPr lang="en-US" b="1" u="sng" dirty="0">
                <a:solidFill>
                  <a:srgbClr val="CC00CC"/>
                </a:solidFill>
              </a:rPr>
              <a:t>covenant</a:t>
            </a:r>
            <a:r>
              <a:rPr lang="en-US" b="1" dirty="0">
                <a:solidFill>
                  <a:srgbClr val="009900"/>
                </a:solidFill>
              </a:rPr>
              <a:t> </a:t>
            </a:r>
            <a:r>
              <a:rPr lang="en-US" b="1" u="sng" dirty="0">
                <a:solidFill>
                  <a:srgbClr val="009900"/>
                </a:solidFill>
              </a:rPr>
              <a:t>forever</a:t>
            </a:r>
            <a:r>
              <a:rPr lang="en-US" b="1" dirty="0">
                <a:solidFill>
                  <a:srgbClr val="009900"/>
                </a:solidFill>
              </a:rPr>
              <a:t>, </a:t>
            </a:r>
            <a:r>
              <a:rPr lang="en-US" dirty="0">
                <a:solidFill>
                  <a:schemeClr val="bg1"/>
                </a:solidFill>
              </a:rPr>
              <a:t>The Word He commanded, for a </a:t>
            </a:r>
            <a:r>
              <a:rPr lang="en-US" b="1" u="sng" dirty="0">
                <a:solidFill>
                  <a:srgbClr val="996600"/>
                </a:solidFill>
                <a:effectLst>
                  <a:glow rad="63500">
                    <a:schemeClr val="accent2">
                      <a:satMod val="175000"/>
                      <a:alpha val="40000"/>
                    </a:schemeClr>
                  </a:glow>
                </a:effectLst>
              </a:rPr>
              <a:t>thousand generations</a:t>
            </a:r>
            <a:r>
              <a:rPr lang="en-US" b="1" dirty="0">
                <a:solidFill>
                  <a:srgbClr val="996600"/>
                </a:solidFill>
                <a:effectLst>
                  <a:glow rad="63500">
                    <a:schemeClr val="accent2">
                      <a:satMod val="175000"/>
                      <a:alpha val="40000"/>
                    </a:schemeClr>
                  </a:glow>
                </a:effectLst>
              </a:rPr>
              <a:t>.</a:t>
            </a:r>
            <a:r>
              <a:rPr lang="en-US" dirty="0">
                <a:solidFill>
                  <a:schemeClr val="bg1"/>
                </a:solidFill>
              </a:rPr>
              <a:t>   </a:t>
            </a:r>
          </a:p>
        </p:txBody>
      </p:sp>
      <p:sp>
        <p:nvSpPr>
          <p:cNvPr id="4" name="Slide Number Placeholder 3"/>
          <p:cNvSpPr>
            <a:spLocks noGrp="1"/>
          </p:cNvSpPr>
          <p:nvPr>
            <p:ph type="sldNum" sz="quarter" idx="12"/>
          </p:nvPr>
        </p:nvSpPr>
        <p:spPr>
          <a:xfrm>
            <a:off x="8093340" y="6209846"/>
            <a:ext cx="762000" cy="365125"/>
          </a:xfrm>
        </p:spPr>
        <p:txBody>
          <a:bodyPr/>
          <a:lstStyle/>
          <a:p>
            <a:fld id="{9A7ECC3E-4170-412F-8B33-8063B7BB8A4D}" type="slidenum">
              <a:rPr lang="en-US" b="1" smtClean="0">
                <a:solidFill>
                  <a:schemeClr val="bg1"/>
                </a:solidFill>
              </a:rPr>
              <a:t>59</a:t>
            </a:fld>
            <a:endParaRPr lang="en-US" b="1" dirty="0">
              <a:solidFill>
                <a:schemeClr val="bg1"/>
              </a:solidFill>
            </a:endParaRPr>
          </a:p>
        </p:txBody>
      </p:sp>
      <p:sp>
        <p:nvSpPr>
          <p:cNvPr id="5" name="Title 1"/>
          <p:cNvSpPr>
            <a:spLocks noGrp="1"/>
          </p:cNvSpPr>
          <p:nvPr>
            <p:ph type="ctrTitle"/>
          </p:nvPr>
        </p:nvSpPr>
        <p:spPr>
          <a:xfrm>
            <a:off x="228600" y="228600"/>
            <a:ext cx="8686800" cy="838200"/>
          </a:xfrm>
          <a:solidFill>
            <a:srgbClr val="FFEFC1"/>
          </a:solidFill>
          <a:ln w="57150">
            <a:solidFill>
              <a:srgbClr val="996633"/>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996633"/>
                </a:solidFill>
                <a:effectLst>
                  <a:glow rad="63500">
                    <a:schemeClr val="accent2">
                      <a:satMod val="175000"/>
                      <a:alpha val="40000"/>
                    </a:schemeClr>
                  </a:glow>
                  <a:outerShdw blurRad="127000" dist="200000" dir="2700000" algn="tl" rotWithShape="0">
                    <a:srgbClr val="000000">
                      <a:alpha val="30000"/>
                    </a:srgbClr>
                  </a:outerShdw>
                </a:effectLst>
              </a:rPr>
              <a:t>Thousand Generations</a:t>
            </a:r>
          </a:p>
        </p:txBody>
      </p:sp>
      <p:grpSp>
        <p:nvGrpSpPr>
          <p:cNvPr id="6" name="Group 5"/>
          <p:cNvGrpSpPr/>
          <p:nvPr/>
        </p:nvGrpSpPr>
        <p:grpSpPr>
          <a:xfrm>
            <a:off x="8001001" y="1600200"/>
            <a:ext cx="728311" cy="838200"/>
            <a:chOff x="7625797" y="3799115"/>
            <a:chExt cx="728311" cy="838200"/>
          </a:xfrm>
        </p:grpSpPr>
        <p:cxnSp>
          <p:nvCxnSpPr>
            <p:cNvPr id="7" name="Straight Arrow Connector 6"/>
            <p:cNvCxnSpPr>
              <a:stCxn id="8" idx="5"/>
            </p:cNvCxnSpPr>
            <p:nvPr/>
          </p:nvCxnSpPr>
          <p:spPr>
            <a:xfrm flipH="1">
              <a:off x="7625797" y="4225688"/>
              <a:ext cx="356836" cy="411627"/>
            </a:xfrm>
            <a:prstGeom prst="straightConnector1">
              <a:avLst/>
            </a:prstGeom>
            <a:ln w="76200">
              <a:solidFill>
                <a:srgbClr val="996600"/>
              </a:solidFill>
              <a:tailEnd type="arrow"/>
            </a:ln>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cxnSp>
        <p:sp>
          <p:nvSpPr>
            <p:cNvPr id="8" name="12-Point Star 7"/>
            <p:cNvSpPr/>
            <p:nvPr/>
          </p:nvSpPr>
          <p:spPr>
            <a:xfrm>
              <a:off x="7858808" y="3799115"/>
              <a:ext cx="495300" cy="457200"/>
            </a:xfrm>
            <a:prstGeom prst="star12">
              <a:avLst/>
            </a:prstGeom>
            <a:solidFill>
              <a:srgbClr val="FF99FF"/>
            </a:solidFill>
            <a:ln w="57150">
              <a:solidFill>
                <a:srgbClr val="FF3399"/>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7696200" y="4800600"/>
            <a:ext cx="1143000" cy="1491346"/>
            <a:chOff x="7696200" y="4800600"/>
            <a:chExt cx="1143000" cy="1491346"/>
          </a:xfrm>
        </p:grpSpPr>
        <p:cxnSp>
          <p:nvCxnSpPr>
            <p:cNvPr id="18" name="Straight Arrow Connector 17"/>
            <p:cNvCxnSpPr>
              <a:stCxn id="19" idx="1"/>
            </p:cNvCxnSpPr>
            <p:nvPr/>
          </p:nvCxnSpPr>
          <p:spPr>
            <a:xfrm flipV="1">
              <a:off x="8610600" y="4800600"/>
              <a:ext cx="118712" cy="996046"/>
            </a:xfrm>
            <a:prstGeom prst="straightConnector1">
              <a:avLst/>
            </a:prstGeom>
            <a:ln w="76200">
              <a:solidFill>
                <a:srgbClr val="996600"/>
              </a:solidFill>
              <a:tailEnd type="arrow"/>
            </a:ln>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cxnSp>
        <p:sp>
          <p:nvSpPr>
            <p:cNvPr id="19" name="12-Point Star 18"/>
            <p:cNvSpPr/>
            <p:nvPr/>
          </p:nvSpPr>
          <p:spPr>
            <a:xfrm rot="16200000">
              <a:off x="8362950" y="5815696"/>
              <a:ext cx="495300" cy="457200"/>
            </a:xfrm>
            <a:prstGeom prst="star12">
              <a:avLst/>
            </a:prstGeom>
            <a:solidFill>
              <a:srgbClr val="FF99FF"/>
            </a:solidFill>
            <a:ln w="57150">
              <a:solidFill>
                <a:srgbClr val="FF3399"/>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p:cNvCxnSpPr/>
            <p:nvPr/>
          </p:nvCxnSpPr>
          <p:spPr>
            <a:xfrm flipH="1" flipV="1">
              <a:off x="7696200" y="5638800"/>
              <a:ext cx="785462" cy="239485"/>
            </a:xfrm>
            <a:prstGeom prst="straightConnector1">
              <a:avLst/>
            </a:prstGeom>
            <a:ln w="76200">
              <a:solidFill>
                <a:srgbClr val="996600"/>
              </a:solidFill>
              <a:tailEnd type="arrow"/>
            </a:ln>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382239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26"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80">
                                          <p:stCondLst>
                                            <p:cond delay="0"/>
                                          </p:stCondLst>
                                        </p:cTn>
                                        <p:tgtEl>
                                          <p:spTgt spid="6"/>
                                        </p:tgtEl>
                                      </p:cBhvr>
                                    </p:animEffect>
                                    <p:anim calcmode="lin" valueType="num">
                                      <p:cBhvr>
                                        <p:cTn id="19"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4" dur="26">
                                          <p:stCondLst>
                                            <p:cond delay="650"/>
                                          </p:stCondLst>
                                        </p:cTn>
                                        <p:tgtEl>
                                          <p:spTgt spid="6"/>
                                        </p:tgtEl>
                                      </p:cBhvr>
                                      <p:to x="100000" y="60000"/>
                                    </p:animScale>
                                    <p:animScale>
                                      <p:cBhvr>
                                        <p:cTn id="25" dur="166" decel="50000">
                                          <p:stCondLst>
                                            <p:cond delay="676"/>
                                          </p:stCondLst>
                                        </p:cTn>
                                        <p:tgtEl>
                                          <p:spTgt spid="6"/>
                                        </p:tgtEl>
                                      </p:cBhvr>
                                      <p:to x="100000" y="100000"/>
                                    </p:animScale>
                                    <p:animScale>
                                      <p:cBhvr>
                                        <p:cTn id="26" dur="26">
                                          <p:stCondLst>
                                            <p:cond delay="1312"/>
                                          </p:stCondLst>
                                        </p:cTn>
                                        <p:tgtEl>
                                          <p:spTgt spid="6"/>
                                        </p:tgtEl>
                                      </p:cBhvr>
                                      <p:to x="100000" y="80000"/>
                                    </p:animScale>
                                    <p:animScale>
                                      <p:cBhvr>
                                        <p:cTn id="27" dur="166" decel="50000">
                                          <p:stCondLst>
                                            <p:cond delay="1338"/>
                                          </p:stCondLst>
                                        </p:cTn>
                                        <p:tgtEl>
                                          <p:spTgt spid="6"/>
                                        </p:tgtEl>
                                      </p:cBhvr>
                                      <p:to x="100000" y="100000"/>
                                    </p:animScale>
                                    <p:animScale>
                                      <p:cBhvr>
                                        <p:cTn id="28" dur="26">
                                          <p:stCondLst>
                                            <p:cond delay="1642"/>
                                          </p:stCondLst>
                                        </p:cTn>
                                        <p:tgtEl>
                                          <p:spTgt spid="6"/>
                                        </p:tgtEl>
                                      </p:cBhvr>
                                      <p:to x="100000" y="90000"/>
                                    </p:animScale>
                                    <p:animScale>
                                      <p:cBhvr>
                                        <p:cTn id="29" dur="166" decel="50000">
                                          <p:stCondLst>
                                            <p:cond delay="1668"/>
                                          </p:stCondLst>
                                        </p:cTn>
                                        <p:tgtEl>
                                          <p:spTgt spid="6"/>
                                        </p:tgtEl>
                                      </p:cBhvr>
                                      <p:to x="100000" y="100000"/>
                                    </p:animScale>
                                    <p:animScale>
                                      <p:cBhvr>
                                        <p:cTn id="30" dur="26">
                                          <p:stCondLst>
                                            <p:cond delay="1808"/>
                                          </p:stCondLst>
                                        </p:cTn>
                                        <p:tgtEl>
                                          <p:spTgt spid="6"/>
                                        </p:tgtEl>
                                      </p:cBhvr>
                                      <p:to x="100000" y="95000"/>
                                    </p:animScale>
                                    <p:animScale>
                                      <p:cBhvr>
                                        <p:cTn id="31" dur="166" decel="50000">
                                          <p:stCondLst>
                                            <p:cond delay="1834"/>
                                          </p:stCondLst>
                                        </p:cTn>
                                        <p:tgtEl>
                                          <p:spTgt spid="6"/>
                                        </p:tgtEl>
                                      </p:cBhvr>
                                      <p:to x="100000" y="100000"/>
                                    </p:animScale>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1000"/>
                                        <p:tgtEl>
                                          <p:spTgt spid="3">
                                            <p:txEl>
                                              <p:pRg st="1" end="1"/>
                                            </p:txEl>
                                          </p:spTgt>
                                        </p:tgtEl>
                                      </p:cBhvr>
                                    </p:animEffect>
                                    <p:anim calcmode="lin" valueType="num">
                                      <p:cBhvr>
                                        <p:cTn id="3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1" end="1"/>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1000"/>
                                        <p:tgtEl>
                                          <p:spTgt spid="3">
                                            <p:txEl>
                                              <p:pRg st="2" end="2"/>
                                            </p:txEl>
                                          </p:spTgt>
                                        </p:tgtEl>
                                      </p:cBhvr>
                                    </p:animEffect>
                                    <p:anim calcmode="lin" valueType="num">
                                      <p:cBhvr>
                                        <p:cTn id="4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45"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2000"/>
                                        <p:tgtEl>
                                          <p:spTgt spid="40"/>
                                        </p:tgtEl>
                                      </p:cBhvr>
                                    </p:animEffect>
                                    <p:anim calcmode="lin" valueType="num">
                                      <p:cBhvr>
                                        <p:cTn id="48" dur="2000" fill="hold"/>
                                        <p:tgtEl>
                                          <p:spTgt spid="40"/>
                                        </p:tgtEl>
                                        <p:attrNameLst>
                                          <p:attrName>ppt_w</p:attrName>
                                        </p:attrNameLst>
                                      </p:cBhvr>
                                      <p:tavLst>
                                        <p:tav tm="0" fmla="#ppt_w*sin(2.5*pi*$)">
                                          <p:val>
                                            <p:fltVal val="0"/>
                                          </p:val>
                                        </p:tav>
                                        <p:tav tm="100000">
                                          <p:val>
                                            <p:fltVal val="1"/>
                                          </p:val>
                                        </p:tav>
                                      </p:tavLst>
                                    </p:anim>
                                    <p:anim calcmode="lin" valueType="num">
                                      <p:cBhvr>
                                        <p:cTn id="49" dur="2000" fill="hold"/>
                                        <p:tgtEl>
                                          <p:spTgt spid="4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8366"/>
            <a:ext cx="9144000" cy="6858000"/>
          </a:xfrm>
          <a:blipFill>
            <a:blip r:embed="rId2"/>
            <a:tile tx="0" ty="0" sx="100000" sy="100000" flip="none" algn="tl"/>
          </a:blipFill>
          <a:ln w="57150">
            <a:solidFill>
              <a:srgbClr val="0000CC"/>
            </a:solidFill>
          </a:ln>
          <a:scene3d>
            <a:camera prst="orthographicFront"/>
            <a:lightRig rig="threePt" dir="t"/>
          </a:scene3d>
          <a:sp3d>
            <a:bevelT w="139700" h="139700" prst="divot"/>
          </a:sp3d>
        </p:spPr>
        <p:txBody>
          <a:bodyPr lIns="365760" tIns="182880" rIns="365760">
            <a:normAutofit/>
          </a:bodyPr>
          <a:lstStyle/>
          <a:p>
            <a:pPr>
              <a:spcBef>
                <a:spcPts val="0"/>
              </a:spcBef>
              <a:spcAft>
                <a:spcPts val="3600"/>
              </a:spcAft>
            </a:pPr>
            <a:r>
              <a:rPr lang="en-US" b="1" dirty="0">
                <a:blipFill>
                  <a:blip r:embed="rId2"/>
                  <a:tile tx="0" ty="0" sx="100000" sy="100000" flip="none" algn="tl"/>
                </a:blipFill>
              </a:rPr>
              <a:t>I</a:t>
            </a:r>
          </a:p>
          <a:p>
            <a:pPr algn="l">
              <a:spcBef>
                <a:spcPts val="0"/>
              </a:spcBef>
              <a:spcAft>
                <a:spcPts val="600"/>
              </a:spcAft>
            </a:pPr>
            <a:r>
              <a:rPr lang="en-US" dirty="0">
                <a:solidFill>
                  <a:srgbClr val="333399"/>
                </a:solidFill>
              </a:rPr>
              <a:t>Scriptural </a:t>
            </a:r>
            <a:r>
              <a:rPr lang="en-US" b="1" u="sng" dirty="0">
                <a:solidFill>
                  <a:srgbClr val="333399"/>
                </a:solidFill>
                <a:effectLst>
                  <a:glow rad="63500">
                    <a:schemeClr val="accent2">
                      <a:satMod val="175000"/>
                      <a:alpha val="40000"/>
                    </a:schemeClr>
                  </a:glow>
                </a:effectLst>
              </a:rPr>
              <a:t>thousand generations</a:t>
            </a:r>
            <a:endParaRPr lang="en-US" u="sng" dirty="0">
              <a:solidFill>
                <a:srgbClr val="333399"/>
              </a:solidFill>
            </a:endParaRPr>
          </a:p>
          <a:p>
            <a:pPr algn="l">
              <a:spcBef>
                <a:spcPts val="0"/>
              </a:spcBef>
              <a:spcAft>
                <a:spcPts val="600"/>
              </a:spcAft>
            </a:pPr>
            <a:r>
              <a:rPr lang="en-US" dirty="0">
                <a:solidFill>
                  <a:srgbClr val="333399"/>
                </a:solidFill>
              </a:rPr>
              <a:t>Allow </a:t>
            </a:r>
            <a:r>
              <a:rPr lang="en-US" b="1" dirty="0">
                <a:solidFill>
                  <a:srgbClr val="0066FF"/>
                </a:solidFill>
                <a:effectLst>
                  <a:outerShdw blurRad="38100" dist="38100" dir="2700000" algn="tl">
                    <a:srgbClr val="000000">
                      <a:alpha val="43137"/>
                    </a:srgbClr>
                  </a:outerShdw>
                </a:effectLst>
              </a:rPr>
              <a:t>25</a:t>
            </a:r>
            <a:r>
              <a:rPr lang="en-US" dirty="0">
                <a:solidFill>
                  <a:srgbClr val="0066FF"/>
                </a:solidFill>
                <a:effectLst>
                  <a:outerShdw blurRad="38100" dist="38100" dir="2700000" algn="tl">
                    <a:srgbClr val="000000">
                      <a:alpha val="43137"/>
                    </a:srgbClr>
                  </a:outerShdw>
                </a:effectLst>
              </a:rPr>
              <a:t> </a:t>
            </a:r>
            <a:r>
              <a:rPr lang="en-US" b="1" dirty="0">
                <a:solidFill>
                  <a:srgbClr val="0066FF"/>
                </a:solidFill>
                <a:effectLst>
                  <a:outerShdw blurRad="38100" dist="38100" dir="2700000" algn="tl">
                    <a:srgbClr val="000000">
                      <a:alpha val="43137"/>
                    </a:srgbClr>
                  </a:outerShdw>
                </a:effectLst>
              </a:rPr>
              <a:t>years</a:t>
            </a:r>
            <a:r>
              <a:rPr lang="en-US" dirty="0">
                <a:solidFill>
                  <a:srgbClr val="0066FF"/>
                </a:solidFill>
                <a:effectLst>
                  <a:outerShdw blurRad="38100" dist="38100" dir="2700000" algn="tl">
                    <a:srgbClr val="000000">
                      <a:alpha val="43137"/>
                    </a:srgbClr>
                  </a:outerShdw>
                </a:effectLst>
              </a:rPr>
              <a:t> </a:t>
            </a:r>
            <a:r>
              <a:rPr lang="en-US" dirty="0">
                <a:solidFill>
                  <a:srgbClr val="333399"/>
                </a:solidFill>
              </a:rPr>
              <a:t>per </a:t>
            </a:r>
            <a:r>
              <a:rPr lang="en-US" b="1" dirty="0">
                <a:solidFill>
                  <a:srgbClr val="333399"/>
                </a:solidFill>
                <a:effectLst>
                  <a:glow rad="63500">
                    <a:schemeClr val="accent2">
                      <a:satMod val="175000"/>
                      <a:alpha val="40000"/>
                    </a:schemeClr>
                  </a:glow>
                </a:effectLst>
              </a:rPr>
              <a:t>generation        </a:t>
            </a:r>
            <a:r>
              <a:rPr lang="en-US" b="1" dirty="0">
                <a:solidFill>
                  <a:srgbClr val="0066FF"/>
                </a:solidFill>
                <a:effectLst>
                  <a:outerShdw blurRad="38100" dist="38100" dir="2700000" algn="tl">
                    <a:srgbClr val="000000">
                      <a:alpha val="43137"/>
                    </a:srgbClr>
                  </a:outerShdw>
                </a:effectLst>
              </a:rPr>
              <a:t> </a:t>
            </a:r>
            <a:endParaRPr lang="en-US" dirty="0">
              <a:solidFill>
                <a:srgbClr val="0066FF"/>
              </a:solidFill>
              <a:effectLst>
                <a:outerShdw blurRad="38100" dist="38100" dir="2700000" algn="tl">
                  <a:srgbClr val="000000">
                    <a:alpha val="43137"/>
                  </a:srgbClr>
                </a:outerShdw>
              </a:effectLst>
            </a:endParaRPr>
          </a:p>
          <a:p>
            <a:pPr algn="l">
              <a:spcBef>
                <a:spcPts val="0"/>
              </a:spcBef>
              <a:spcAft>
                <a:spcPts val="600"/>
              </a:spcAft>
            </a:pPr>
            <a:r>
              <a:rPr lang="en-US" dirty="0">
                <a:solidFill>
                  <a:srgbClr val="333399"/>
                </a:solidFill>
              </a:rPr>
              <a:t>Total </a:t>
            </a:r>
            <a:r>
              <a:rPr lang="en-US" b="1" dirty="0">
                <a:solidFill>
                  <a:srgbClr val="0066FF"/>
                </a:solidFill>
                <a:effectLst>
                  <a:outerShdw blurRad="38100" dist="38100" dir="2700000" algn="tl">
                    <a:srgbClr val="000000">
                      <a:alpha val="43137"/>
                    </a:srgbClr>
                  </a:outerShdw>
                </a:effectLst>
              </a:rPr>
              <a:t>years</a:t>
            </a:r>
            <a:r>
              <a:rPr lang="en-US" dirty="0">
                <a:solidFill>
                  <a:srgbClr val="0066FF"/>
                </a:solidFill>
                <a:effectLst>
                  <a:outerShdw blurRad="38100" dist="38100" dir="2700000" algn="tl">
                    <a:srgbClr val="000000">
                      <a:alpha val="43137"/>
                    </a:srgbClr>
                  </a:outerShdw>
                </a:effectLst>
              </a:rPr>
              <a:t> </a:t>
            </a:r>
            <a:r>
              <a:rPr lang="en-US" dirty="0">
                <a:solidFill>
                  <a:srgbClr val="333399"/>
                </a:solidFill>
              </a:rPr>
              <a:t>for </a:t>
            </a:r>
            <a:r>
              <a:rPr lang="en-US" b="1" dirty="0">
                <a:solidFill>
                  <a:srgbClr val="333399"/>
                </a:solidFill>
                <a:effectLst>
                  <a:glow rad="63500">
                    <a:schemeClr val="accent2">
                      <a:satMod val="175000"/>
                      <a:alpha val="40000"/>
                    </a:schemeClr>
                  </a:glow>
                </a:effectLst>
              </a:rPr>
              <a:t>1,000</a:t>
            </a:r>
            <a:r>
              <a:rPr lang="en-US" dirty="0">
                <a:solidFill>
                  <a:srgbClr val="333399"/>
                </a:solidFill>
              </a:rPr>
              <a:t> </a:t>
            </a:r>
            <a:r>
              <a:rPr lang="en-US" b="1" dirty="0">
                <a:solidFill>
                  <a:srgbClr val="333399"/>
                </a:solidFill>
                <a:effectLst>
                  <a:glow rad="63500">
                    <a:schemeClr val="accent2">
                      <a:satMod val="175000"/>
                      <a:alpha val="40000"/>
                    </a:schemeClr>
                  </a:glow>
                </a:effectLst>
              </a:rPr>
              <a:t>generation</a:t>
            </a:r>
            <a:endParaRPr lang="en-US" dirty="0">
              <a:solidFill>
                <a:srgbClr val="333399"/>
              </a:solidFill>
              <a:effectLst>
                <a:glow rad="139700">
                  <a:schemeClr val="accent2">
                    <a:satMod val="175000"/>
                    <a:alpha val="40000"/>
                  </a:schemeClr>
                </a:glow>
                <a:outerShdw blurRad="38100" dist="38100" dir="2700000" algn="tl">
                  <a:srgbClr val="000000">
                    <a:alpha val="43137"/>
                  </a:srgbClr>
                </a:outerShdw>
              </a:effectLst>
            </a:endParaRPr>
          </a:p>
          <a:p>
            <a:pPr algn="l">
              <a:spcBef>
                <a:spcPts val="0"/>
              </a:spcBef>
              <a:spcAft>
                <a:spcPts val="600"/>
              </a:spcAft>
            </a:pPr>
            <a:r>
              <a:rPr lang="en-US" dirty="0">
                <a:solidFill>
                  <a:srgbClr val="333399"/>
                </a:solidFill>
              </a:rPr>
              <a:t>Less approximate </a:t>
            </a:r>
            <a:r>
              <a:rPr lang="en-US" b="1" dirty="0">
                <a:solidFill>
                  <a:srgbClr val="0066FF"/>
                </a:solidFill>
                <a:effectLst>
                  <a:outerShdw blurRad="38100" dist="38100" dir="2700000" algn="tl">
                    <a:srgbClr val="000000">
                      <a:alpha val="43137"/>
                    </a:srgbClr>
                  </a:outerShdw>
                </a:effectLst>
              </a:rPr>
              <a:t>years</a:t>
            </a:r>
            <a:r>
              <a:rPr lang="en-US" dirty="0">
                <a:solidFill>
                  <a:srgbClr val="0066FF"/>
                </a:solidFill>
                <a:effectLst>
                  <a:outerShdw blurRad="38100" dist="38100" dir="2700000" algn="tl">
                    <a:srgbClr val="000000">
                      <a:alpha val="43137"/>
                    </a:srgbClr>
                  </a:outerShdw>
                </a:effectLst>
              </a:rPr>
              <a:t> </a:t>
            </a:r>
            <a:r>
              <a:rPr lang="en-US" dirty="0">
                <a:solidFill>
                  <a:srgbClr val="333399"/>
                </a:solidFill>
              </a:rPr>
              <a:t>used to date</a:t>
            </a:r>
            <a:endParaRPr lang="en-US" u="sng" dirty="0">
              <a:solidFill>
                <a:srgbClr val="333399"/>
              </a:solidFill>
            </a:endParaRPr>
          </a:p>
          <a:p>
            <a:pPr algn="l">
              <a:spcBef>
                <a:spcPts val="0"/>
              </a:spcBef>
              <a:spcAft>
                <a:spcPts val="1800"/>
              </a:spcAft>
            </a:pPr>
            <a:r>
              <a:rPr lang="en-US" dirty="0">
                <a:solidFill>
                  <a:srgbClr val="333399"/>
                </a:solidFill>
              </a:rPr>
              <a:t>	Balance of remaining </a:t>
            </a:r>
            <a:r>
              <a:rPr lang="en-US" b="1" dirty="0">
                <a:solidFill>
                  <a:srgbClr val="0066FF"/>
                </a:solidFill>
                <a:effectLst>
                  <a:outerShdw blurRad="38100" dist="38100" dir="2700000" algn="tl">
                    <a:srgbClr val="000000">
                      <a:alpha val="43137"/>
                    </a:srgbClr>
                  </a:outerShdw>
                </a:effectLst>
              </a:rPr>
              <a:t>years</a:t>
            </a:r>
            <a:r>
              <a:rPr lang="en-US" dirty="0">
                <a:solidFill>
                  <a:srgbClr val="333399"/>
                </a:solidFill>
              </a:rPr>
              <a:t>   		         </a:t>
            </a:r>
          </a:p>
          <a:p>
            <a:pPr algn="l">
              <a:spcBef>
                <a:spcPts val="0"/>
              </a:spcBef>
              <a:spcAft>
                <a:spcPts val="1800"/>
              </a:spcAft>
            </a:pPr>
            <a:r>
              <a:rPr lang="en-US" dirty="0">
                <a:solidFill>
                  <a:srgbClr val="333399"/>
                </a:solidFill>
              </a:rPr>
              <a:t>We have at least </a:t>
            </a:r>
            <a:r>
              <a:rPr lang="en-US" b="1" dirty="0">
                <a:solidFill>
                  <a:srgbClr val="0066FF"/>
                </a:solidFill>
                <a:effectLst>
                  <a:outerShdw blurRad="38100" dist="38100" dir="2700000" algn="tl">
                    <a:srgbClr val="000000">
                      <a:alpha val="43137"/>
                    </a:srgbClr>
                  </a:outerShdw>
                </a:effectLst>
              </a:rPr>
              <a:t>19,000</a:t>
            </a:r>
            <a:r>
              <a:rPr lang="en-US" b="1" dirty="0">
                <a:solidFill>
                  <a:srgbClr val="333399"/>
                </a:solidFill>
                <a:effectLst>
                  <a:outerShdw blurRad="38100" dist="38100" dir="2700000" algn="tl">
                    <a:srgbClr val="000000">
                      <a:alpha val="43137"/>
                    </a:srgbClr>
                  </a:outerShdw>
                </a:effectLst>
              </a:rPr>
              <a:t> </a:t>
            </a:r>
            <a:r>
              <a:rPr lang="en-US" b="1" dirty="0">
                <a:solidFill>
                  <a:srgbClr val="0066FF"/>
                </a:solidFill>
                <a:effectLst>
                  <a:outerShdw blurRad="38100" dist="38100" dir="2700000" algn="tl">
                    <a:srgbClr val="000000">
                      <a:alpha val="43137"/>
                    </a:srgbClr>
                  </a:outerShdw>
                </a:effectLst>
              </a:rPr>
              <a:t>years</a:t>
            </a:r>
            <a:r>
              <a:rPr lang="en-US" dirty="0">
                <a:solidFill>
                  <a:srgbClr val="0066FF"/>
                </a:solidFill>
                <a:effectLst>
                  <a:outerShdw blurRad="38100" dist="38100" dir="2700000" algn="tl">
                    <a:srgbClr val="000000">
                      <a:alpha val="43137"/>
                    </a:srgbClr>
                  </a:outerShdw>
                </a:effectLst>
              </a:rPr>
              <a:t> </a:t>
            </a:r>
            <a:r>
              <a:rPr lang="en-US" dirty="0">
                <a:solidFill>
                  <a:srgbClr val="333399"/>
                </a:solidFill>
              </a:rPr>
              <a:t>remaining before the </a:t>
            </a:r>
            <a:r>
              <a:rPr lang="en-US" b="1" u="sng" dirty="0">
                <a:solidFill>
                  <a:srgbClr val="333399"/>
                </a:solidFill>
                <a:effectLst>
                  <a:glow rad="63500">
                    <a:schemeClr val="accent2">
                      <a:satMod val="175000"/>
                      <a:alpha val="40000"/>
                    </a:schemeClr>
                  </a:glow>
                </a:effectLst>
              </a:rPr>
              <a:t>thousand generation</a:t>
            </a:r>
            <a:r>
              <a:rPr lang="en-US" b="1" dirty="0">
                <a:solidFill>
                  <a:srgbClr val="333399"/>
                </a:solidFill>
                <a:effectLst>
                  <a:glow rad="139700">
                    <a:schemeClr val="accent2">
                      <a:satMod val="175000"/>
                      <a:alpha val="40000"/>
                    </a:schemeClr>
                  </a:glow>
                </a:effectLst>
              </a:rPr>
              <a:t> </a:t>
            </a:r>
            <a:r>
              <a:rPr lang="en-US" dirty="0">
                <a:solidFill>
                  <a:srgbClr val="333399"/>
                </a:solidFill>
              </a:rPr>
              <a:t>time period expires; which would put the one </a:t>
            </a:r>
            <a:r>
              <a:rPr lang="en-US" b="1" u="sng" dirty="0">
                <a:solidFill>
                  <a:srgbClr val="333399"/>
                </a:solidFill>
                <a:effectLst>
                  <a:glow rad="63500">
                    <a:schemeClr val="accent2">
                      <a:satMod val="175000"/>
                      <a:alpha val="40000"/>
                    </a:schemeClr>
                  </a:glow>
                </a:effectLst>
              </a:rPr>
              <a:t>thousand generations</a:t>
            </a:r>
            <a:r>
              <a:rPr lang="en-US" b="1" dirty="0">
                <a:solidFill>
                  <a:srgbClr val="333399"/>
                </a:solidFill>
                <a:effectLst>
                  <a:glow rad="139700">
                    <a:schemeClr val="accent2">
                      <a:satMod val="175000"/>
                      <a:alpha val="40000"/>
                    </a:schemeClr>
                  </a:glow>
                </a:effectLst>
              </a:rPr>
              <a:t> </a:t>
            </a:r>
            <a:r>
              <a:rPr lang="en-US" dirty="0">
                <a:solidFill>
                  <a:srgbClr val="333399"/>
                </a:solidFill>
              </a:rPr>
              <a:t>expiration date well after </a:t>
            </a:r>
            <a:r>
              <a:rPr lang="en-US" b="1" u="sng" dirty="0">
                <a:solidFill>
                  <a:srgbClr val="009900"/>
                </a:solidFill>
                <a:effectLst>
                  <a:outerShdw blurRad="38100" dist="38100" dir="2700000" algn="tl">
                    <a:srgbClr val="000000">
                      <a:alpha val="43137"/>
                    </a:srgbClr>
                  </a:outerShdw>
                </a:effectLst>
              </a:rPr>
              <a:t>21,000</a:t>
            </a:r>
            <a:r>
              <a:rPr lang="en-US" b="1" dirty="0">
                <a:solidFill>
                  <a:srgbClr val="009900"/>
                </a:solidFill>
              </a:rPr>
              <a:t> A.D.</a:t>
            </a:r>
            <a:r>
              <a:rPr lang="en-US" sz="2000" b="1" dirty="0">
                <a:solidFill>
                  <a:srgbClr val="009900"/>
                </a:solidFill>
              </a:rPr>
              <a:t> </a:t>
            </a:r>
          </a:p>
          <a:p>
            <a:pPr algn="l">
              <a:spcBef>
                <a:spcPts val="0"/>
              </a:spcBef>
              <a:spcAft>
                <a:spcPts val="1800"/>
              </a:spcAft>
            </a:pPr>
            <a:r>
              <a:rPr lang="en-US" dirty="0">
                <a:solidFill>
                  <a:srgbClr val="333399"/>
                </a:solidFill>
              </a:rPr>
              <a:t>So, as you can see, we still have many      </a:t>
            </a:r>
            <a:r>
              <a:rPr lang="en-US" b="1" dirty="0">
                <a:solidFill>
                  <a:srgbClr val="0066FF"/>
                </a:solidFill>
                <a:effectLst>
                  <a:outerShdw blurRad="38100" dist="38100" dir="2700000" algn="tl">
                    <a:srgbClr val="000000">
                      <a:alpha val="43137"/>
                    </a:srgbClr>
                  </a:outerShdw>
                </a:effectLst>
              </a:rPr>
              <a:t>years</a:t>
            </a:r>
            <a:r>
              <a:rPr lang="en-US" dirty="0">
                <a:solidFill>
                  <a:srgbClr val="0066FF"/>
                </a:solidFill>
                <a:effectLst>
                  <a:outerShdw blurRad="38100" dist="38100" dir="2700000" algn="tl">
                    <a:srgbClr val="000000">
                      <a:alpha val="43137"/>
                    </a:srgbClr>
                  </a:outerShdw>
                </a:effectLst>
              </a:rPr>
              <a:t> </a:t>
            </a:r>
            <a:r>
              <a:rPr lang="en-US" dirty="0">
                <a:solidFill>
                  <a:srgbClr val="333399"/>
                </a:solidFill>
              </a:rPr>
              <a:t>to go before </a:t>
            </a:r>
            <a:r>
              <a:rPr lang="en-US" b="1" dirty="0">
                <a:solidFill>
                  <a:srgbClr val="333399"/>
                </a:solidFill>
              </a:rPr>
              <a:t>Yahuah’s</a:t>
            </a:r>
            <a:r>
              <a:rPr lang="en-US" dirty="0">
                <a:solidFill>
                  <a:srgbClr val="333399"/>
                </a:solidFill>
              </a:rPr>
              <a:t>  </a:t>
            </a:r>
            <a:r>
              <a:rPr lang="en-US" b="1" dirty="0">
                <a:solidFill>
                  <a:srgbClr val="333399"/>
                </a:solidFill>
                <a:effectLst>
                  <a:outerShdw blurRad="38100" dist="38100" dir="2700000" algn="tl">
                    <a:srgbClr val="000000">
                      <a:alpha val="43137"/>
                    </a:srgbClr>
                  </a:outerShdw>
                </a:effectLst>
              </a:rPr>
              <a:t>“</a:t>
            </a:r>
            <a:r>
              <a:rPr lang="en-US" b="1" u="sng" dirty="0">
                <a:solidFill>
                  <a:srgbClr val="333399"/>
                </a:solidFill>
                <a:effectLst>
                  <a:outerShdw blurRad="38100" dist="38100" dir="2700000" algn="tl">
                    <a:srgbClr val="000000">
                      <a:alpha val="43137"/>
                    </a:srgbClr>
                  </a:outerShdw>
                </a:effectLst>
              </a:rPr>
              <a:t>Everlasting Covenant</a:t>
            </a:r>
            <a:r>
              <a:rPr lang="en-US" b="1" dirty="0">
                <a:solidFill>
                  <a:srgbClr val="333399"/>
                </a:solidFill>
                <a:effectLst>
                  <a:outerShdw blurRad="38100" dist="38100" dir="2700000" algn="tl">
                    <a:srgbClr val="000000">
                      <a:alpha val="43137"/>
                    </a:srgbClr>
                  </a:outerShdw>
                </a:effectLst>
              </a:rPr>
              <a:t>” </a:t>
            </a:r>
            <a:r>
              <a:rPr lang="en-US" dirty="0">
                <a:solidFill>
                  <a:srgbClr val="333399"/>
                </a:solidFill>
              </a:rPr>
              <a:t>expires.  </a:t>
            </a:r>
            <a:endParaRPr lang="en-US" b="1" dirty="0">
              <a:solidFill>
                <a:srgbClr val="333399"/>
              </a:solidFill>
            </a:endParaRPr>
          </a:p>
        </p:txBody>
      </p:sp>
      <p:sp>
        <p:nvSpPr>
          <p:cNvPr id="4" name="Slide Number Placeholder 3"/>
          <p:cNvSpPr>
            <a:spLocks noGrp="1"/>
          </p:cNvSpPr>
          <p:nvPr>
            <p:ph type="sldNum" sz="quarter" idx="12"/>
          </p:nvPr>
        </p:nvSpPr>
        <p:spPr>
          <a:xfrm>
            <a:off x="8670662" y="6416675"/>
            <a:ext cx="320938" cy="365125"/>
          </a:xfrm>
        </p:spPr>
        <p:txBody>
          <a:bodyPr/>
          <a:lstStyle/>
          <a:p>
            <a:fld id="{9A7ECC3E-4170-412F-8B33-8063B7BB8A4D}" type="slidenum">
              <a:rPr lang="en-US" b="1" smtClean="0">
                <a:solidFill>
                  <a:schemeClr val="bg1"/>
                </a:solidFill>
              </a:rPr>
              <a:t>60</a:t>
            </a:fld>
            <a:endParaRPr lang="en-US" b="1" dirty="0">
              <a:solidFill>
                <a:schemeClr val="bg1"/>
              </a:solidFill>
            </a:endParaRPr>
          </a:p>
        </p:txBody>
      </p:sp>
      <p:grpSp>
        <p:nvGrpSpPr>
          <p:cNvPr id="6" name="Group 5"/>
          <p:cNvGrpSpPr/>
          <p:nvPr/>
        </p:nvGrpSpPr>
        <p:grpSpPr>
          <a:xfrm>
            <a:off x="7919146" y="381000"/>
            <a:ext cx="843854" cy="758049"/>
            <a:chOff x="7510254" y="3799115"/>
            <a:chExt cx="843854" cy="758049"/>
          </a:xfrm>
        </p:grpSpPr>
        <p:cxnSp>
          <p:nvCxnSpPr>
            <p:cNvPr id="7" name="Straight Arrow Connector 6"/>
            <p:cNvCxnSpPr/>
            <p:nvPr/>
          </p:nvCxnSpPr>
          <p:spPr>
            <a:xfrm flipH="1">
              <a:off x="7510254" y="4136576"/>
              <a:ext cx="539054" cy="420588"/>
            </a:xfrm>
            <a:prstGeom prst="straightConnector1">
              <a:avLst/>
            </a:prstGeom>
            <a:ln w="76200">
              <a:solidFill>
                <a:srgbClr val="996600"/>
              </a:solidFill>
              <a:tailEnd type="arrow"/>
            </a:ln>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cxnSp>
        <p:sp>
          <p:nvSpPr>
            <p:cNvPr id="8" name="12-Point Star 7"/>
            <p:cNvSpPr/>
            <p:nvPr/>
          </p:nvSpPr>
          <p:spPr>
            <a:xfrm>
              <a:off x="7858808" y="3799115"/>
              <a:ext cx="495300" cy="457200"/>
            </a:xfrm>
            <a:prstGeom prst="star12">
              <a:avLst/>
            </a:prstGeom>
            <a:blipFill>
              <a:blip r:embed="rId3"/>
              <a:tile tx="0" ty="0" sx="100000" sy="100000" flip="none" algn="tl"/>
            </a:blipFill>
            <a:ln w="57150">
              <a:solidFill>
                <a:srgbClr val="FF3399"/>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6415698" y="5191804"/>
            <a:ext cx="632132" cy="1056596"/>
            <a:chOff x="8016699" y="5654450"/>
            <a:chExt cx="632132" cy="1056596"/>
          </a:xfrm>
        </p:grpSpPr>
        <p:cxnSp>
          <p:nvCxnSpPr>
            <p:cNvPr id="36" name="Straight Arrow Connector 35"/>
            <p:cNvCxnSpPr/>
            <p:nvPr/>
          </p:nvCxnSpPr>
          <p:spPr>
            <a:xfrm flipH="1">
              <a:off x="8016699" y="6066069"/>
              <a:ext cx="304800" cy="644977"/>
            </a:xfrm>
            <a:prstGeom prst="straightConnector1">
              <a:avLst/>
            </a:prstGeom>
            <a:ln w="76200">
              <a:solidFill>
                <a:srgbClr val="996600"/>
              </a:solidFill>
              <a:tailEnd type="arrow"/>
            </a:ln>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cxnSp>
        <p:sp>
          <p:nvSpPr>
            <p:cNvPr id="19" name="12-Point Star 18"/>
            <p:cNvSpPr/>
            <p:nvPr/>
          </p:nvSpPr>
          <p:spPr>
            <a:xfrm rot="16200000">
              <a:off x="8172581" y="5673500"/>
              <a:ext cx="495300" cy="457200"/>
            </a:xfrm>
            <a:prstGeom prst="star12">
              <a:avLst/>
            </a:prstGeom>
            <a:blipFill>
              <a:blip r:embed="rId3"/>
              <a:tile tx="0" ty="0" sx="100000" sy="100000" flip="none" algn="tl"/>
            </a:blipFill>
            <a:ln w="57150">
              <a:solidFill>
                <a:srgbClr val="FF3399"/>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4724400" y="5039403"/>
            <a:ext cx="1371600" cy="495300"/>
            <a:chOff x="6606529" y="5679284"/>
            <a:chExt cx="1371600" cy="495300"/>
          </a:xfrm>
        </p:grpSpPr>
        <p:cxnSp>
          <p:nvCxnSpPr>
            <p:cNvPr id="25" name="Straight Arrow Connector 24"/>
            <p:cNvCxnSpPr/>
            <p:nvPr/>
          </p:nvCxnSpPr>
          <p:spPr>
            <a:xfrm flipH="1" flipV="1">
              <a:off x="6606529" y="5926933"/>
              <a:ext cx="1043927" cy="1"/>
            </a:xfrm>
            <a:prstGeom prst="straightConnector1">
              <a:avLst/>
            </a:prstGeom>
            <a:ln w="76200">
              <a:solidFill>
                <a:srgbClr val="996600"/>
              </a:solidFill>
              <a:tailEnd type="arrow"/>
            </a:ln>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cxnSp>
        <p:sp>
          <p:nvSpPr>
            <p:cNvPr id="26" name="12-Point Star 25"/>
            <p:cNvSpPr/>
            <p:nvPr/>
          </p:nvSpPr>
          <p:spPr>
            <a:xfrm rot="16200000">
              <a:off x="7501879" y="5698334"/>
              <a:ext cx="495300" cy="457200"/>
            </a:xfrm>
            <a:prstGeom prst="star12">
              <a:avLst/>
            </a:prstGeom>
            <a:blipFill>
              <a:blip r:embed="rId3"/>
              <a:tile tx="0" ty="0" sx="100000" sy="100000" flip="none" algn="tl"/>
            </a:blipFill>
            <a:ln w="57150">
              <a:solidFill>
                <a:srgbClr val="FF3399"/>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6835673" y="1043547"/>
            <a:ext cx="1060135" cy="556653"/>
          </a:xfrm>
          <a:prstGeom prst="rect">
            <a:avLst/>
          </a:prstGeom>
          <a:noFill/>
        </p:spPr>
        <p:txBody>
          <a:bodyPr wrap="none" rtlCol="0">
            <a:spAutoFit/>
          </a:bodyPr>
          <a:lstStyle/>
          <a:p>
            <a:pPr algn="r">
              <a:spcAft>
                <a:spcPts val="600"/>
              </a:spcAft>
            </a:pPr>
            <a:r>
              <a:rPr lang="en-US" sz="2800" b="1" dirty="0">
                <a:solidFill>
                  <a:srgbClr val="333399"/>
                </a:solidFill>
                <a:effectLst>
                  <a:glow rad="63500">
                    <a:schemeClr val="accent2">
                      <a:satMod val="175000"/>
                      <a:alpha val="40000"/>
                    </a:schemeClr>
                  </a:glow>
                </a:effectLst>
              </a:rPr>
              <a:t>1,000</a:t>
            </a:r>
            <a:endParaRPr lang="en-US" sz="2800" dirty="0">
              <a:solidFill>
                <a:schemeClr val="bg1"/>
              </a:solidFill>
            </a:endParaRPr>
          </a:p>
        </p:txBody>
      </p:sp>
      <p:sp>
        <p:nvSpPr>
          <p:cNvPr id="17" name="TextBox 16"/>
          <p:cNvSpPr txBox="1"/>
          <p:nvPr/>
        </p:nvSpPr>
        <p:spPr>
          <a:xfrm>
            <a:off x="6019794" y="1566598"/>
            <a:ext cx="1890507" cy="556653"/>
          </a:xfrm>
          <a:prstGeom prst="rect">
            <a:avLst/>
          </a:prstGeom>
          <a:noFill/>
        </p:spPr>
        <p:txBody>
          <a:bodyPr wrap="none" rtlCol="0">
            <a:spAutoFit/>
          </a:bodyPr>
          <a:lstStyle/>
          <a:p>
            <a:pPr algn="r">
              <a:spcAft>
                <a:spcPts val="600"/>
              </a:spcAft>
            </a:pPr>
            <a:r>
              <a:rPr lang="en-US" sz="2800" b="1" dirty="0">
                <a:solidFill>
                  <a:srgbClr val="0066FF"/>
                </a:solidFill>
                <a:effectLst>
                  <a:outerShdw blurRad="38100" dist="38100" dir="2700000" algn="tl">
                    <a:srgbClr val="000000">
                      <a:alpha val="43137"/>
                    </a:srgbClr>
                  </a:outerShdw>
                </a:effectLst>
              </a:rPr>
              <a:t>x   </a:t>
            </a:r>
            <a:r>
              <a:rPr lang="en-US" sz="2800" dirty="0">
                <a:solidFill>
                  <a:srgbClr val="FFFFCC"/>
                </a:solidFill>
              </a:rPr>
              <a:t> </a:t>
            </a:r>
            <a:r>
              <a:rPr lang="en-US" sz="2800" b="1" u="sng" dirty="0">
                <a:solidFill>
                  <a:srgbClr val="0066FF"/>
                </a:solidFill>
                <a:effectLst>
                  <a:outerShdw blurRad="38100" dist="38100" dir="2700000" algn="tl">
                    <a:srgbClr val="000000">
                      <a:alpha val="43137"/>
                    </a:srgbClr>
                  </a:outerShdw>
                </a:effectLst>
              </a:rPr>
              <a:t>       25</a:t>
            </a:r>
          </a:p>
        </p:txBody>
      </p:sp>
      <p:sp>
        <p:nvSpPr>
          <p:cNvPr id="18" name="TextBox 17"/>
          <p:cNvSpPr txBox="1"/>
          <p:nvPr/>
        </p:nvSpPr>
        <p:spPr>
          <a:xfrm>
            <a:off x="6056543" y="2057399"/>
            <a:ext cx="1868249" cy="556653"/>
          </a:xfrm>
          <a:prstGeom prst="rect">
            <a:avLst/>
          </a:prstGeom>
          <a:noFill/>
        </p:spPr>
        <p:txBody>
          <a:bodyPr wrap="none" rtlCol="0">
            <a:spAutoFit/>
          </a:bodyPr>
          <a:lstStyle/>
          <a:p>
            <a:pPr algn="r">
              <a:spcAft>
                <a:spcPts val="600"/>
              </a:spcAft>
            </a:pPr>
            <a:r>
              <a:rPr lang="en-US" sz="2800" b="1" dirty="0">
                <a:solidFill>
                  <a:srgbClr val="0066FF"/>
                </a:solidFill>
                <a:effectLst>
                  <a:outerShdw blurRad="38100" dist="38100" dir="2700000" algn="tl">
                    <a:srgbClr val="000000">
                      <a:alpha val="43137"/>
                    </a:srgbClr>
                  </a:outerShdw>
                </a:effectLst>
              </a:rPr>
              <a:t>=    25,000</a:t>
            </a:r>
          </a:p>
        </p:txBody>
      </p:sp>
      <p:sp>
        <p:nvSpPr>
          <p:cNvPr id="20" name="TextBox 19"/>
          <p:cNvSpPr txBox="1"/>
          <p:nvPr/>
        </p:nvSpPr>
        <p:spPr>
          <a:xfrm>
            <a:off x="6214067" y="2514600"/>
            <a:ext cx="1710725" cy="523220"/>
          </a:xfrm>
          <a:prstGeom prst="rect">
            <a:avLst/>
          </a:prstGeom>
          <a:noFill/>
        </p:spPr>
        <p:txBody>
          <a:bodyPr wrap="none" rtlCol="0">
            <a:spAutoFit/>
          </a:bodyPr>
          <a:lstStyle/>
          <a:p>
            <a:pPr algn="r">
              <a:spcAft>
                <a:spcPts val="600"/>
              </a:spcAft>
            </a:pPr>
            <a:r>
              <a:rPr lang="en-US" sz="2800" b="1" dirty="0">
                <a:solidFill>
                  <a:srgbClr val="0066FF"/>
                </a:solidFill>
                <a:effectLst>
                  <a:outerShdw blurRad="38100" dist="38100" dir="2700000" algn="tl">
                    <a:srgbClr val="000000">
                      <a:alpha val="43137"/>
                    </a:srgbClr>
                  </a:outerShdw>
                </a:effectLst>
              </a:rPr>
              <a:t>–    </a:t>
            </a:r>
            <a:r>
              <a:rPr lang="en-US" sz="2800" b="1" u="sng" dirty="0">
                <a:solidFill>
                  <a:srgbClr val="0066FF"/>
                </a:solidFill>
                <a:effectLst>
                  <a:outerShdw blurRad="38100" dist="38100" dir="2700000" algn="tl">
                    <a:srgbClr val="000000">
                      <a:alpha val="43137"/>
                    </a:srgbClr>
                  </a:outerShdw>
                </a:effectLst>
              </a:rPr>
              <a:t>  6,000</a:t>
            </a:r>
          </a:p>
        </p:txBody>
      </p:sp>
      <p:sp>
        <p:nvSpPr>
          <p:cNvPr id="21" name="TextBox 20"/>
          <p:cNvSpPr txBox="1"/>
          <p:nvPr/>
        </p:nvSpPr>
        <p:spPr>
          <a:xfrm>
            <a:off x="6056543" y="3047999"/>
            <a:ext cx="1868249" cy="556653"/>
          </a:xfrm>
          <a:prstGeom prst="rect">
            <a:avLst/>
          </a:prstGeom>
          <a:noFill/>
        </p:spPr>
        <p:txBody>
          <a:bodyPr wrap="none" rtlCol="0">
            <a:spAutoFit/>
          </a:bodyPr>
          <a:lstStyle/>
          <a:p>
            <a:pPr algn="r">
              <a:spcAft>
                <a:spcPts val="600"/>
              </a:spcAft>
            </a:pPr>
            <a:r>
              <a:rPr lang="en-US" sz="2800" b="1" dirty="0">
                <a:solidFill>
                  <a:srgbClr val="0066FF"/>
                </a:solidFill>
                <a:effectLst>
                  <a:outerShdw blurRad="38100" dist="38100" dir="2700000" algn="tl">
                    <a:srgbClr val="000000">
                      <a:alpha val="43137"/>
                    </a:srgbClr>
                  </a:outerShdw>
                </a:effectLst>
              </a:rPr>
              <a:t>=    19,000</a:t>
            </a:r>
          </a:p>
        </p:txBody>
      </p:sp>
      <p:sp>
        <p:nvSpPr>
          <p:cNvPr id="27" name="Title 1"/>
          <p:cNvSpPr>
            <a:spLocks noGrp="1"/>
          </p:cNvSpPr>
          <p:nvPr>
            <p:ph type="ctrTitle"/>
          </p:nvPr>
        </p:nvSpPr>
        <p:spPr>
          <a:xfrm>
            <a:off x="1752600" y="0"/>
            <a:ext cx="5638800" cy="838200"/>
          </a:xfrm>
          <a:blipFill>
            <a:blip r:embed="rId4"/>
            <a:tile tx="0" ty="0" sx="100000" sy="100000" flip="none" algn="tl"/>
          </a:blipFill>
          <a:ln w="38100">
            <a:solidFill>
              <a:srgbClr val="0000CC"/>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prstMaterial="softEdge">
              <a:bevelT w="38100" h="38100"/>
            </a:sp3d>
          </a:bodyPr>
          <a:lstStyle/>
          <a:p>
            <a:r>
              <a:rPr lang="en-US" dirty="0">
                <a:ln w="6350">
                  <a:solidFill>
                    <a:srgbClr val="333399"/>
                  </a:solidFill>
                </a:ln>
                <a:solidFill>
                  <a:srgbClr val="0066FF"/>
                </a:solidFill>
                <a:effectLst>
                  <a:glow rad="63500">
                    <a:srgbClr val="333399">
                      <a:alpha val="40000"/>
                    </a:srgbClr>
                  </a:glow>
                  <a:outerShdw blurRad="127000" dist="200000" dir="2700000" algn="tl" rotWithShape="0">
                    <a:srgbClr val="000000">
                      <a:alpha val="30000"/>
                    </a:srgbClr>
                  </a:outerShdw>
                </a:effectLst>
              </a:rPr>
              <a:t>It’s Math Time</a:t>
            </a:r>
          </a:p>
        </p:txBody>
      </p:sp>
    </p:spTree>
    <p:extLst>
      <p:ext uri="{BB962C8B-B14F-4D97-AF65-F5344CB8AC3E}">
        <p14:creationId xmlns:p14="http://schemas.microsoft.com/office/powerpoint/2010/main" val="38468735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childTnLst>
                          </p:cTn>
                        </p:par>
                        <p:par>
                          <p:cTn id="15" fill="hold">
                            <p:stCondLst>
                              <p:cond delay="500"/>
                            </p:stCondLst>
                            <p:childTnLst>
                              <p:par>
                                <p:cTn id="16" presetID="41" presetClass="entr" presetSubtype="0" fill="hold" nodeType="afterEffect">
                                  <p:stCondLst>
                                    <p:cond delay="500"/>
                                  </p:stCondLst>
                                  <p:iterate type="lt">
                                    <p:tmPct val="10000"/>
                                  </p:iterate>
                                  <p:childTnLst>
                                    <p:set>
                                      <p:cBhvr>
                                        <p:cTn id="17" dur="1" fill="hold">
                                          <p:stCondLst>
                                            <p:cond delay="0"/>
                                          </p:stCondLst>
                                        </p:cTn>
                                        <p:tgtEl>
                                          <p:spTgt spid="15">
                                            <p:txEl>
                                              <p:pRg st="0" end="0"/>
                                            </p:txEl>
                                          </p:spTgt>
                                        </p:tgtEl>
                                        <p:attrNameLst>
                                          <p:attrName>style.visibility</p:attrName>
                                        </p:attrNameLst>
                                      </p:cBhvr>
                                      <p:to>
                                        <p:strVal val="visible"/>
                                      </p:to>
                                    </p:set>
                                    <p:anim calcmode="lin" valueType="num">
                                      <p:cBhvr>
                                        <p:cTn id="18" dur="500" fill="hold"/>
                                        <p:tgtEl>
                                          <p:spTgt spid="1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5">
                                            <p:txEl>
                                              <p:pRg st="0" end="0"/>
                                            </p:txEl>
                                          </p:spTgt>
                                        </p:tgtEl>
                                        <p:attrNameLst>
                                          <p:attrName>ppt_y</p:attrName>
                                        </p:attrNameLst>
                                      </p:cBhvr>
                                      <p:tavLst>
                                        <p:tav tm="0">
                                          <p:val>
                                            <p:strVal val="#ppt_y"/>
                                          </p:val>
                                        </p:tav>
                                        <p:tav tm="100000">
                                          <p:val>
                                            <p:strVal val="#ppt_y"/>
                                          </p:val>
                                        </p:tav>
                                      </p:tavLst>
                                    </p:anim>
                                    <p:anim calcmode="lin" valueType="num">
                                      <p:cBhvr>
                                        <p:cTn id="20" dur="500" fill="hold"/>
                                        <p:tgtEl>
                                          <p:spTgt spid="1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5">
                                            <p:txEl>
                                              <p:pRg st="0" end="0"/>
                                            </p:txEl>
                                          </p:spTgt>
                                        </p:tgtEl>
                                      </p:cBhvr>
                                    </p:animEffect>
                                  </p:childTnLst>
                                </p:cTn>
                              </p:par>
                            </p:childTnLst>
                          </p:cTn>
                        </p:par>
                        <p:par>
                          <p:cTn id="23" fill="hold">
                            <p:stCondLst>
                              <p:cond delay="1700"/>
                            </p:stCondLst>
                            <p:childTnLst>
                              <p:par>
                                <p:cTn id="24" presetID="30"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decel="100000"/>
                                        <p:tgtEl>
                                          <p:spTgt spid="6"/>
                                        </p:tgtEl>
                                      </p:cBhvr>
                                    </p:animEffect>
                                    <p:anim calcmode="lin" valueType="num">
                                      <p:cBhvr>
                                        <p:cTn id="27" dur="1000" decel="100000" fill="hold"/>
                                        <p:tgtEl>
                                          <p:spTgt spid="6"/>
                                        </p:tgtEl>
                                        <p:attrNameLst>
                                          <p:attrName>style.rotation</p:attrName>
                                        </p:attrNameLst>
                                      </p:cBhvr>
                                      <p:tavLst>
                                        <p:tav tm="0">
                                          <p:val>
                                            <p:fltVal val="-90"/>
                                          </p:val>
                                        </p:tav>
                                        <p:tav tm="100000">
                                          <p:val>
                                            <p:fltVal val="0"/>
                                          </p:val>
                                        </p:tav>
                                      </p:tavLst>
                                    </p:anim>
                                    <p:anim calcmode="lin" valueType="num">
                                      <p:cBhvr>
                                        <p:cTn id="28" dur="1000" decel="100000" fill="hold"/>
                                        <p:tgtEl>
                                          <p:spTgt spid="6"/>
                                        </p:tgtEl>
                                        <p:attrNameLst>
                                          <p:attrName>ppt_x</p:attrName>
                                        </p:attrNameLst>
                                      </p:cBhvr>
                                      <p:tavLst>
                                        <p:tav tm="0">
                                          <p:val>
                                            <p:strVal val="#ppt_x+0.4"/>
                                          </p:val>
                                        </p:tav>
                                        <p:tav tm="100000">
                                          <p:val>
                                            <p:strVal val="#ppt_x-0.05"/>
                                          </p:val>
                                        </p:tav>
                                      </p:tavLst>
                                    </p:anim>
                                    <p:anim calcmode="lin" valueType="num">
                                      <p:cBhvr>
                                        <p:cTn id="29" dur="1000" decel="100000" fill="hold"/>
                                        <p:tgtEl>
                                          <p:spTgt spid="6"/>
                                        </p:tgtEl>
                                        <p:attrNameLst>
                                          <p:attrName>ppt_y</p:attrName>
                                        </p:attrNameLst>
                                      </p:cBhvr>
                                      <p:tavLst>
                                        <p:tav tm="0">
                                          <p:val>
                                            <p:strVal val="#ppt_y-0.4"/>
                                          </p:val>
                                        </p:tav>
                                        <p:tav tm="100000">
                                          <p:val>
                                            <p:strVal val="#ppt_y+0.1"/>
                                          </p:val>
                                        </p:tav>
                                      </p:tavLst>
                                    </p:anim>
                                    <p:anim calcmode="lin" valueType="num">
                                      <p:cBhvr>
                                        <p:cTn id="30" dur="250" accel="100000" fill="hold">
                                          <p:stCondLst>
                                            <p:cond delay="1000"/>
                                          </p:stCondLst>
                                        </p:cTn>
                                        <p:tgtEl>
                                          <p:spTgt spid="6"/>
                                        </p:tgtEl>
                                        <p:attrNameLst>
                                          <p:attrName>ppt_x</p:attrName>
                                        </p:attrNameLst>
                                      </p:cBhvr>
                                      <p:tavLst>
                                        <p:tav tm="0">
                                          <p:val>
                                            <p:strVal val="#ppt_x-0.05"/>
                                          </p:val>
                                        </p:tav>
                                        <p:tav tm="100000">
                                          <p:val>
                                            <p:strVal val="#ppt_x"/>
                                          </p:val>
                                        </p:tav>
                                      </p:tavLst>
                                    </p:anim>
                                    <p:anim calcmode="lin" valueType="num">
                                      <p:cBhvr>
                                        <p:cTn id="31" dur="250" accel="100000" fill="hold">
                                          <p:stCondLst>
                                            <p:cond delay="1000"/>
                                          </p:stCondLst>
                                        </p:cTn>
                                        <p:tgtEl>
                                          <p:spTgt spid="6"/>
                                        </p:tgtEl>
                                        <p:attrNameLst>
                                          <p:attrName>ppt_y</p:attrName>
                                        </p:attrNameLst>
                                      </p:cBhvr>
                                      <p:tavLst>
                                        <p:tav tm="0">
                                          <p:val>
                                            <p:strVal val="#ppt_y+0.1"/>
                                          </p:val>
                                        </p:tav>
                                        <p:tav tm="100000">
                                          <p:val>
                                            <p:strVal val="#ppt_y"/>
                                          </p:val>
                                        </p:tav>
                                      </p:tavLst>
                                    </p:anim>
                                  </p:childTnLst>
                                </p:cTn>
                              </p:par>
                            </p:childTnLst>
                          </p:cTn>
                        </p:par>
                        <p:par>
                          <p:cTn id="32" fill="hold">
                            <p:stCondLst>
                              <p:cond delay="2950"/>
                            </p:stCondLst>
                            <p:childTnLst>
                              <p:par>
                                <p:cTn id="33" presetID="35" presetClass="emph" presetSubtype="0" repeatCount="3000" fill="hold" nodeType="afterEffect">
                                  <p:stCondLst>
                                    <p:cond delay="0"/>
                                  </p:stCondLst>
                                  <p:childTnLst>
                                    <p:anim calcmode="discrete" valueType="str">
                                      <p:cBhvr>
                                        <p:cTn id="34"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41" dur="500"/>
                                        <p:tgtEl>
                                          <p:spTgt spid="3">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1" presetClass="entr" presetSubtype="0" fill="hold" nodeType="clickEffect">
                                  <p:stCondLst>
                                    <p:cond delay="0"/>
                                  </p:stCondLst>
                                  <p:iterate type="lt">
                                    <p:tmPct val="10000"/>
                                  </p:iterate>
                                  <p:childTnLst>
                                    <p:set>
                                      <p:cBhvr>
                                        <p:cTn id="45" dur="1" fill="hold">
                                          <p:stCondLst>
                                            <p:cond delay="0"/>
                                          </p:stCondLst>
                                        </p:cTn>
                                        <p:tgtEl>
                                          <p:spTgt spid="17">
                                            <p:txEl>
                                              <p:pRg st="0" end="0"/>
                                            </p:txEl>
                                          </p:spTgt>
                                        </p:tgtEl>
                                        <p:attrNameLst>
                                          <p:attrName>style.visibility</p:attrName>
                                        </p:attrNameLst>
                                      </p:cBhvr>
                                      <p:to>
                                        <p:strVal val="visible"/>
                                      </p:to>
                                    </p:set>
                                    <p:anim calcmode="lin" valueType="num">
                                      <p:cBhvr>
                                        <p:cTn id="46" dur="500" fill="hold"/>
                                        <p:tgtEl>
                                          <p:spTgt spid="1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7">
                                            <p:txEl>
                                              <p:pRg st="0" end="0"/>
                                            </p:txEl>
                                          </p:spTgt>
                                        </p:tgtEl>
                                        <p:attrNameLst>
                                          <p:attrName>ppt_y</p:attrName>
                                        </p:attrNameLst>
                                      </p:cBhvr>
                                      <p:tavLst>
                                        <p:tav tm="0">
                                          <p:val>
                                            <p:strVal val="#ppt_y"/>
                                          </p:val>
                                        </p:tav>
                                        <p:tav tm="100000">
                                          <p:val>
                                            <p:strVal val="#ppt_y"/>
                                          </p:val>
                                        </p:tav>
                                      </p:tavLst>
                                    </p:anim>
                                    <p:anim calcmode="lin" valueType="num">
                                      <p:cBhvr>
                                        <p:cTn id="48" dur="500" fill="hold"/>
                                        <p:tgtEl>
                                          <p:spTgt spid="1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7">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 calcmode="lin" valueType="num">
                                      <p:cBhvr>
                                        <p:cTn id="5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5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57" dur="500"/>
                                        <p:tgtEl>
                                          <p:spTgt spid="3">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1" presetClass="entr" presetSubtype="0" fill="hold" nodeType="clickEffect">
                                  <p:stCondLst>
                                    <p:cond delay="0"/>
                                  </p:stCondLst>
                                  <p:iterate type="lt">
                                    <p:tmPct val="10000"/>
                                  </p:iterate>
                                  <p:childTnLst>
                                    <p:set>
                                      <p:cBhvr>
                                        <p:cTn id="61" dur="1" fill="hold">
                                          <p:stCondLst>
                                            <p:cond delay="0"/>
                                          </p:stCondLst>
                                        </p:cTn>
                                        <p:tgtEl>
                                          <p:spTgt spid="18">
                                            <p:txEl>
                                              <p:pRg st="0" end="0"/>
                                            </p:txEl>
                                          </p:spTgt>
                                        </p:tgtEl>
                                        <p:attrNameLst>
                                          <p:attrName>style.visibility</p:attrName>
                                        </p:attrNameLst>
                                      </p:cBhvr>
                                      <p:to>
                                        <p:strVal val="visible"/>
                                      </p:to>
                                    </p:set>
                                    <p:anim calcmode="lin" valueType="num">
                                      <p:cBhvr>
                                        <p:cTn id="62" dur="500" fill="hold"/>
                                        <p:tgtEl>
                                          <p:spTgt spid="1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8">
                                            <p:txEl>
                                              <p:pRg st="0" end="0"/>
                                            </p:txEl>
                                          </p:spTgt>
                                        </p:tgtEl>
                                        <p:attrNameLst>
                                          <p:attrName>ppt_y</p:attrName>
                                        </p:attrNameLst>
                                      </p:cBhvr>
                                      <p:tavLst>
                                        <p:tav tm="0">
                                          <p:val>
                                            <p:strVal val="#ppt_y"/>
                                          </p:val>
                                        </p:tav>
                                        <p:tav tm="100000">
                                          <p:val>
                                            <p:strVal val="#ppt_y"/>
                                          </p:val>
                                        </p:tav>
                                      </p:tavLst>
                                    </p:anim>
                                    <p:anim calcmode="lin" valueType="num">
                                      <p:cBhvr>
                                        <p:cTn id="64" dur="500" fill="hold"/>
                                        <p:tgtEl>
                                          <p:spTgt spid="1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8">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 calcmode="lin" valueType="num">
                                      <p:cBhvr>
                                        <p:cTn id="7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7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73" dur="500"/>
                                        <p:tgtEl>
                                          <p:spTgt spid="3">
                                            <p:txEl>
                                              <p:pRg st="4" end="4"/>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41" presetClass="entr" presetSubtype="0" fill="hold" nodeType="clickEffect">
                                  <p:stCondLst>
                                    <p:cond delay="0"/>
                                  </p:stCondLst>
                                  <p:iterate type="lt">
                                    <p:tmPct val="10000"/>
                                  </p:iterate>
                                  <p:childTnLst>
                                    <p:set>
                                      <p:cBhvr>
                                        <p:cTn id="77" dur="1" fill="hold">
                                          <p:stCondLst>
                                            <p:cond delay="0"/>
                                          </p:stCondLst>
                                        </p:cTn>
                                        <p:tgtEl>
                                          <p:spTgt spid="20">
                                            <p:txEl>
                                              <p:pRg st="0" end="0"/>
                                            </p:txEl>
                                          </p:spTgt>
                                        </p:tgtEl>
                                        <p:attrNameLst>
                                          <p:attrName>style.visibility</p:attrName>
                                        </p:attrNameLst>
                                      </p:cBhvr>
                                      <p:to>
                                        <p:strVal val="visible"/>
                                      </p:to>
                                    </p:set>
                                    <p:anim calcmode="lin" valueType="num">
                                      <p:cBhvr>
                                        <p:cTn id="78" dur="500" fill="hold"/>
                                        <p:tgtEl>
                                          <p:spTgt spid="2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20">
                                            <p:txEl>
                                              <p:pRg st="0" end="0"/>
                                            </p:txEl>
                                          </p:spTgt>
                                        </p:tgtEl>
                                        <p:attrNameLst>
                                          <p:attrName>ppt_y</p:attrName>
                                        </p:attrNameLst>
                                      </p:cBhvr>
                                      <p:tavLst>
                                        <p:tav tm="0">
                                          <p:val>
                                            <p:strVal val="#ppt_y"/>
                                          </p:val>
                                        </p:tav>
                                        <p:tav tm="100000">
                                          <p:val>
                                            <p:strVal val="#ppt_y"/>
                                          </p:val>
                                        </p:tav>
                                      </p:tavLst>
                                    </p:anim>
                                    <p:anim calcmode="lin" valueType="num">
                                      <p:cBhvr>
                                        <p:cTn id="80" dur="500" fill="hold"/>
                                        <p:tgtEl>
                                          <p:spTgt spid="2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2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20">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3">
                                            <p:txEl>
                                              <p:pRg st="5" end="5"/>
                                            </p:txEl>
                                          </p:spTgt>
                                        </p:tgtEl>
                                        <p:attrNameLst>
                                          <p:attrName>style.visibility</p:attrName>
                                        </p:attrNameLst>
                                      </p:cBhvr>
                                      <p:to>
                                        <p:strVal val="visible"/>
                                      </p:to>
                                    </p:set>
                                    <p:anim calcmode="lin" valueType="num">
                                      <p:cBhvr>
                                        <p:cTn id="8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8"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89" dur="500"/>
                                        <p:tgtEl>
                                          <p:spTgt spid="3">
                                            <p:txEl>
                                              <p:pRg st="5" end="5"/>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41" presetClass="entr" presetSubtype="0" fill="hold" nodeType="clickEffect">
                                  <p:stCondLst>
                                    <p:cond delay="0"/>
                                  </p:stCondLst>
                                  <p:iterate type="lt">
                                    <p:tmPct val="10000"/>
                                  </p:iterate>
                                  <p:childTnLst>
                                    <p:set>
                                      <p:cBhvr>
                                        <p:cTn id="93" dur="1" fill="hold">
                                          <p:stCondLst>
                                            <p:cond delay="0"/>
                                          </p:stCondLst>
                                        </p:cTn>
                                        <p:tgtEl>
                                          <p:spTgt spid="21">
                                            <p:txEl>
                                              <p:pRg st="0" end="0"/>
                                            </p:txEl>
                                          </p:spTgt>
                                        </p:tgtEl>
                                        <p:attrNameLst>
                                          <p:attrName>style.visibility</p:attrName>
                                        </p:attrNameLst>
                                      </p:cBhvr>
                                      <p:to>
                                        <p:strVal val="visible"/>
                                      </p:to>
                                    </p:set>
                                    <p:anim calcmode="lin" valueType="num">
                                      <p:cBhvr>
                                        <p:cTn id="94" dur="500" fill="hold"/>
                                        <p:tgtEl>
                                          <p:spTgt spid="2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21">
                                            <p:txEl>
                                              <p:pRg st="0" end="0"/>
                                            </p:txEl>
                                          </p:spTgt>
                                        </p:tgtEl>
                                        <p:attrNameLst>
                                          <p:attrName>ppt_y</p:attrName>
                                        </p:attrNameLst>
                                      </p:cBhvr>
                                      <p:tavLst>
                                        <p:tav tm="0">
                                          <p:val>
                                            <p:strVal val="#ppt_y"/>
                                          </p:val>
                                        </p:tav>
                                        <p:tav tm="100000">
                                          <p:val>
                                            <p:strVal val="#ppt_y"/>
                                          </p:val>
                                        </p:tav>
                                      </p:tavLst>
                                    </p:anim>
                                    <p:anim calcmode="lin" valueType="num">
                                      <p:cBhvr>
                                        <p:cTn id="96" dur="500" fill="hold"/>
                                        <p:tgtEl>
                                          <p:spTgt spid="2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2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21">
                                            <p:txEl>
                                              <p:pRg st="0" end="0"/>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nodeType="clickEffect">
                                  <p:stCondLst>
                                    <p:cond delay="0"/>
                                  </p:stCondLst>
                                  <p:childTnLst>
                                    <p:set>
                                      <p:cBhvr>
                                        <p:cTn id="102" dur="1" fill="hold">
                                          <p:stCondLst>
                                            <p:cond delay="0"/>
                                          </p:stCondLst>
                                        </p:cTn>
                                        <p:tgtEl>
                                          <p:spTgt spid="3">
                                            <p:txEl>
                                              <p:pRg st="6" end="6"/>
                                            </p:txEl>
                                          </p:spTgt>
                                        </p:tgtEl>
                                        <p:attrNameLst>
                                          <p:attrName>style.visibility</p:attrName>
                                        </p:attrNameLst>
                                      </p:cBhvr>
                                      <p:to>
                                        <p:strVal val="visible"/>
                                      </p:to>
                                    </p:set>
                                    <p:anim calcmode="lin" valueType="num">
                                      <p:cBhvr>
                                        <p:cTn id="103"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04"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105" dur="500"/>
                                        <p:tgtEl>
                                          <p:spTgt spid="3">
                                            <p:txEl>
                                              <p:pRg st="6" end="6"/>
                                            </p:txEl>
                                          </p:spTgt>
                                        </p:tgtEl>
                                      </p:cBhvr>
                                    </p:animEffect>
                                  </p:childTnLst>
                                </p:cTn>
                              </p:par>
                            </p:childTnLst>
                          </p:cTn>
                        </p:par>
                        <p:par>
                          <p:cTn id="106" fill="hold">
                            <p:stCondLst>
                              <p:cond delay="500"/>
                            </p:stCondLst>
                            <p:childTnLst>
                              <p:par>
                                <p:cTn id="107" presetID="26" presetClass="entr" presetSubtype="0" fill="hold" nodeType="afterEffect">
                                  <p:stCondLst>
                                    <p:cond delay="250"/>
                                  </p:stCondLst>
                                  <p:childTnLst>
                                    <p:set>
                                      <p:cBhvr>
                                        <p:cTn id="108" dur="1" fill="hold">
                                          <p:stCondLst>
                                            <p:cond delay="0"/>
                                          </p:stCondLst>
                                        </p:cTn>
                                        <p:tgtEl>
                                          <p:spTgt spid="24"/>
                                        </p:tgtEl>
                                        <p:attrNameLst>
                                          <p:attrName>style.visibility</p:attrName>
                                        </p:attrNameLst>
                                      </p:cBhvr>
                                      <p:to>
                                        <p:strVal val="visible"/>
                                      </p:to>
                                    </p:set>
                                    <p:animEffect transition="in" filter="wipe(down)">
                                      <p:cBhvr>
                                        <p:cTn id="109" dur="580">
                                          <p:stCondLst>
                                            <p:cond delay="0"/>
                                          </p:stCondLst>
                                        </p:cTn>
                                        <p:tgtEl>
                                          <p:spTgt spid="24"/>
                                        </p:tgtEl>
                                      </p:cBhvr>
                                    </p:animEffect>
                                    <p:anim calcmode="lin" valueType="num">
                                      <p:cBhvr>
                                        <p:cTn id="110"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11"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12"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13"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14"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15" dur="26">
                                          <p:stCondLst>
                                            <p:cond delay="650"/>
                                          </p:stCondLst>
                                        </p:cTn>
                                        <p:tgtEl>
                                          <p:spTgt spid="24"/>
                                        </p:tgtEl>
                                      </p:cBhvr>
                                      <p:to x="100000" y="60000"/>
                                    </p:animScale>
                                    <p:animScale>
                                      <p:cBhvr>
                                        <p:cTn id="116" dur="166" decel="50000">
                                          <p:stCondLst>
                                            <p:cond delay="676"/>
                                          </p:stCondLst>
                                        </p:cTn>
                                        <p:tgtEl>
                                          <p:spTgt spid="24"/>
                                        </p:tgtEl>
                                      </p:cBhvr>
                                      <p:to x="100000" y="100000"/>
                                    </p:animScale>
                                    <p:animScale>
                                      <p:cBhvr>
                                        <p:cTn id="117" dur="26">
                                          <p:stCondLst>
                                            <p:cond delay="1312"/>
                                          </p:stCondLst>
                                        </p:cTn>
                                        <p:tgtEl>
                                          <p:spTgt spid="24"/>
                                        </p:tgtEl>
                                      </p:cBhvr>
                                      <p:to x="100000" y="80000"/>
                                    </p:animScale>
                                    <p:animScale>
                                      <p:cBhvr>
                                        <p:cTn id="118" dur="166" decel="50000">
                                          <p:stCondLst>
                                            <p:cond delay="1338"/>
                                          </p:stCondLst>
                                        </p:cTn>
                                        <p:tgtEl>
                                          <p:spTgt spid="24"/>
                                        </p:tgtEl>
                                      </p:cBhvr>
                                      <p:to x="100000" y="100000"/>
                                    </p:animScale>
                                    <p:animScale>
                                      <p:cBhvr>
                                        <p:cTn id="119" dur="26">
                                          <p:stCondLst>
                                            <p:cond delay="1642"/>
                                          </p:stCondLst>
                                        </p:cTn>
                                        <p:tgtEl>
                                          <p:spTgt spid="24"/>
                                        </p:tgtEl>
                                      </p:cBhvr>
                                      <p:to x="100000" y="90000"/>
                                    </p:animScale>
                                    <p:animScale>
                                      <p:cBhvr>
                                        <p:cTn id="120" dur="166" decel="50000">
                                          <p:stCondLst>
                                            <p:cond delay="1668"/>
                                          </p:stCondLst>
                                        </p:cTn>
                                        <p:tgtEl>
                                          <p:spTgt spid="24"/>
                                        </p:tgtEl>
                                      </p:cBhvr>
                                      <p:to x="100000" y="100000"/>
                                    </p:animScale>
                                    <p:animScale>
                                      <p:cBhvr>
                                        <p:cTn id="121" dur="26">
                                          <p:stCondLst>
                                            <p:cond delay="1808"/>
                                          </p:stCondLst>
                                        </p:cTn>
                                        <p:tgtEl>
                                          <p:spTgt spid="24"/>
                                        </p:tgtEl>
                                      </p:cBhvr>
                                      <p:to x="100000" y="95000"/>
                                    </p:animScale>
                                    <p:animScale>
                                      <p:cBhvr>
                                        <p:cTn id="122" dur="166" decel="50000">
                                          <p:stCondLst>
                                            <p:cond delay="1834"/>
                                          </p:stCondLst>
                                        </p:cTn>
                                        <p:tgtEl>
                                          <p:spTgt spid="24"/>
                                        </p:tgtEl>
                                      </p:cBhvr>
                                      <p:to x="100000" y="100000"/>
                                    </p:animScale>
                                  </p:childTnLst>
                                </p:cTn>
                              </p:par>
                            </p:childTnLst>
                          </p:cTn>
                        </p:par>
                      </p:childTnLst>
                    </p:cTn>
                  </p:par>
                  <p:par>
                    <p:cTn id="123" fill="hold">
                      <p:stCondLst>
                        <p:cond delay="indefinite"/>
                      </p:stCondLst>
                      <p:childTnLst>
                        <p:par>
                          <p:cTn id="124" fill="hold">
                            <p:stCondLst>
                              <p:cond delay="0"/>
                            </p:stCondLst>
                            <p:childTnLst>
                              <p:par>
                                <p:cTn id="125" presetID="53" presetClass="entr" presetSubtype="16" fill="hold" nodeType="clickEffect">
                                  <p:stCondLst>
                                    <p:cond delay="0"/>
                                  </p:stCondLst>
                                  <p:childTnLst>
                                    <p:set>
                                      <p:cBhvr>
                                        <p:cTn id="126" dur="1" fill="hold">
                                          <p:stCondLst>
                                            <p:cond delay="0"/>
                                          </p:stCondLst>
                                        </p:cTn>
                                        <p:tgtEl>
                                          <p:spTgt spid="3">
                                            <p:txEl>
                                              <p:pRg st="7" end="7"/>
                                            </p:txEl>
                                          </p:spTgt>
                                        </p:tgtEl>
                                        <p:attrNameLst>
                                          <p:attrName>style.visibility</p:attrName>
                                        </p:attrNameLst>
                                      </p:cBhvr>
                                      <p:to>
                                        <p:strVal val="visible"/>
                                      </p:to>
                                    </p:set>
                                    <p:anim calcmode="lin" valueType="num">
                                      <p:cBhvr>
                                        <p:cTn id="127"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128"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129" dur="500"/>
                                        <p:tgtEl>
                                          <p:spTgt spid="3">
                                            <p:txEl>
                                              <p:pRg st="7" end="7"/>
                                            </p:txEl>
                                          </p:spTgt>
                                        </p:tgtEl>
                                      </p:cBhvr>
                                    </p:animEffect>
                                  </p:childTnLst>
                                </p:cTn>
                              </p:par>
                            </p:childTnLst>
                          </p:cTn>
                        </p:par>
                        <p:par>
                          <p:cTn id="130" fill="hold">
                            <p:stCondLst>
                              <p:cond delay="500"/>
                            </p:stCondLst>
                            <p:childTnLst>
                              <p:par>
                                <p:cTn id="131" presetID="26" presetClass="entr" presetSubtype="0" fill="hold" nodeType="after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wipe(down)">
                                      <p:cBhvr>
                                        <p:cTn id="133" dur="580">
                                          <p:stCondLst>
                                            <p:cond delay="0"/>
                                          </p:stCondLst>
                                        </p:cTn>
                                        <p:tgtEl>
                                          <p:spTgt spid="40"/>
                                        </p:tgtEl>
                                      </p:cBhvr>
                                    </p:animEffect>
                                    <p:anim calcmode="lin" valueType="num">
                                      <p:cBhvr>
                                        <p:cTn id="134"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139" dur="26">
                                          <p:stCondLst>
                                            <p:cond delay="650"/>
                                          </p:stCondLst>
                                        </p:cTn>
                                        <p:tgtEl>
                                          <p:spTgt spid="40"/>
                                        </p:tgtEl>
                                      </p:cBhvr>
                                      <p:to x="100000" y="60000"/>
                                    </p:animScale>
                                    <p:animScale>
                                      <p:cBhvr>
                                        <p:cTn id="140" dur="166" decel="50000">
                                          <p:stCondLst>
                                            <p:cond delay="676"/>
                                          </p:stCondLst>
                                        </p:cTn>
                                        <p:tgtEl>
                                          <p:spTgt spid="40"/>
                                        </p:tgtEl>
                                      </p:cBhvr>
                                      <p:to x="100000" y="100000"/>
                                    </p:animScale>
                                    <p:animScale>
                                      <p:cBhvr>
                                        <p:cTn id="141" dur="26">
                                          <p:stCondLst>
                                            <p:cond delay="1312"/>
                                          </p:stCondLst>
                                        </p:cTn>
                                        <p:tgtEl>
                                          <p:spTgt spid="40"/>
                                        </p:tgtEl>
                                      </p:cBhvr>
                                      <p:to x="100000" y="80000"/>
                                    </p:animScale>
                                    <p:animScale>
                                      <p:cBhvr>
                                        <p:cTn id="142" dur="166" decel="50000">
                                          <p:stCondLst>
                                            <p:cond delay="1338"/>
                                          </p:stCondLst>
                                        </p:cTn>
                                        <p:tgtEl>
                                          <p:spTgt spid="40"/>
                                        </p:tgtEl>
                                      </p:cBhvr>
                                      <p:to x="100000" y="100000"/>
                                    </p:animScale>
                                    <p:animScale>
                                      <p:cBhvr>
                                        <p:cTn id="143" dur="26">
                                          <p:stCondLst>
                                            <p:cond delay="1642"/>
                                          </p:stCondLst>
                                        </p:cTn>
                                        <p:tgtEl>
                                          <p:spTgt spid="40"/>
                                        </p:tgtEl>
                                      </p:cBhvr>
                                      <p:to x="100000" y="90000"/>
                                    </p:animScale>
                                    <p:animScale>
                                      <p:cBhvr>
                                        <p:cTn id="144" dur="166" decel="50000">
                                          <p:stCondLst>
                                            <p:cond delay="1668"/>
                                          </p:stCondLst>
                                        </p:cTn>
                                        <p:tgtEl>
                                          <p:spTgt spid="40"/>
                                        </p:tgtEl>
                                      </p:cBhvr>
                                      <p:to x="100000" y="100000"/>
                                    </p:animScale>
                                    <p:animScale>
                                      <p:cBhvr>
                                        <p:cTn id="145" dur="26">
                                          <p:stCondLst>
                                            <p:cond delay="1808"/>
                                          </p:stCondLst>
                                        </p:cTn>
                                        <p:tgtEl>
                                          <p:spTgt spid="40"/>
                                        </p:tgtEl>
                                      </p:cBhvr>
                                      <p:to x="100000" y="95000"/>
                                    </p:animScale>
                                    <p:animScale>
                                      <p:cBhvr>
                                        <p:cTn id="146" dur="166" decel="50000">
                                          <p:stCondLst>
                                            <p:cond delay="1834"/>
                                          </p:stCondLst>
                                        </p:cTn>
                                        <p:tgtEl>
                                          <p:spTgt spid="4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600200"/>
            <a:ext cx="8458200" cy="4953000"/>
          </a:xfrm>
          <a:solidFill>
            <a:schemeClr val="tx1">
              <a:lumMod val="85000"/>
            </a:schemeClr>
          </a:solidFill>
          <a:ln w="57150">
            <a:solidFill>
              <a:srgbClr val="0000CC"/>
            </a:solidFill>
          </a:ln>
          <a:scene3d>
            <a:camera prst="orthographicFront"/>
            <a:lightRig rig="threePt" dir="t"/>
          </a:scene3d>
          <a:sp3d>
            <a:bevelT w="139700" h="139700" prst="divot"/>
          </a:sp3d>
        </p:spPr>
        <p:txBody>
          <a:bodyPr lIns="182880" tIns="182880">
            <a:normAutofit lnSpcReduction="10000"/>
          </a:bodyPr>
          <a:lstStyle/>
          <a:p>
            <a:pPr marL="1554480" indent="-1554480" algn="l">
              <a:spcBef>
                <a:spcPts val="0"/>
              </a:spcBef>
              <a:spcAft>
                <a:spcPts val="1800"/>
              </a:spcAft>
            </a:pPr>
            <a:r>
              <a:rPr lang="en-US" dirty="0">
                <a:solidFill>
                  <a:schemeClr val="bg1"/>
                </a:solidFill>
              </a:rPr>
              <a:t>Ex 31:14	‘And you shall guard the </a:t>
            </a:r>
            <a:r>
              <a:rPr lang="en-US" b="1" dirty="0">
                <a:solidFill>
                  <a:srgbClr val="0070C0"/>
                </a:solidFill>
                <a:effectLst>
                  <a:outerShdw blurRad="38100" dist="38100" dir="2700000" algn="tl">
                    <a:srgbClr val="000000">
                      <a:alpha val="43137"/>
                    </a:srgbClr>
                  </a:outerShdw>
                </a:effectLst>
              </a:rPr>
              <a:t>Sabbath, </a:t>
            </a:r>
            <a:r>
              <a:rPr lang="en-US" dirty="0">
                <a:solidFill>
                  <a:schemeClr val="bg1"/>
                </a:solidFill>
              </a:rPr>
              <a:t>for it is </a:t>
            </a:r>
            <a:r>
              <a:rPr lang="en-US" b="1" dirty="0">
                <a:solidFill>
                  <a:srgbClr val="FF3399"/>
                </a:solidFill>
              </a:rPr>
              <a:t>set-apart</a:t>
            </a:r>
            <a:r>
              <a:rPr lang="en-US" dirty="0">
                <a:solidFill>
                  <a:schemeClr val="bg1"/>
                </a:solidFill>
              </a:rPr>
              <a:t> to you. Everyone who profanes it </a:t>
            </a:r>
            <a:r>
              <a:rPr lang="en-US" b="1" u="sng" dirty="0">
                <a:solidFill>
                  <a:schemeClr val="bg1"/>
                </a:solidFill>
              </a:rPr>
              <a:t>shall certainly be put to death</a:t>
            </a:r>
            <a:r>
              <a:rPr lang="en-US" b="1" dirty="0">
                <a:solidFill>
                  <a:schemeClr val="bg1"/>
                </a:solidFill>
              </a:rPr>
              <a:t>, </a:t>
            </a:r>
            <a:r>
              <a:rPr lang="en-US" dirty="0">
                <a:solidFill>
                  <a:schemeClr val="bg1"/>
                </a:solidFill>
              </a:rPr>
              <a:t>for anyone who does work on it, that being shall be cut off from among his people. </a:t>
            </a:r>
          </a:p>
          <a:p>
            <a:pPr marL="1554480" indent="-1554480" algn="l">
              <a:spcBef>
                <a:spcPts val="0"/>
              </a:spcBef>
              <a:spcAft>
                <a:spcPts val="1200"/>
              </a:spcAft>
            </a:pPr>
            <a:r>
              <a:rPr lang="en-US" dirty="0">
                <a:solidFill>
                  <a:schemeClr val="bg1"/>
                </a:solidFill>
              </a:rPr>
              <a:t>Ex 31:15	‘Six days work is done, and on the </a:t>
            </a:r>
            <a:r>
              <a:rPr lang="en-US" b="1" dirty="0">
                <a:solidFill>
                  <a:srgbClr val="FF3399"/>
                </a:solidFill>
              </a:rPr>
              <a:t>seventh</a:t>
            </a:r>
            <a:r>
              <a:rPr lang="en-US" dirty="0">
                <a:solidFill>
                  <a:schemeClr val="bg1"/>
                </a:solidFill>
              </a:rPr>
              <a:t> is a </a:t>
            </a:r>
            <a:r>
              <a:rPr lang="en-US" b="1" dirty="0">
                <a:solidFill>
                  <a:srgbClr val="0070C0"/>
                </a:solidFill>
                <a:effectLst>
                  <a:outerShdw blurRad="38100" dist="38100" dir="2700000" algn="tl">
                    <a:srgbClr val="000000">
                      <a:alpha val="43137"/>
                    </a:srgbClr>
                  </a:outerShdw>
                </a:effectLst>
              </a:rPr>
              <a:t>Sabbath</a:t>
            </a:r>
            <a:r>
              <a:rPr lang="en-US" dirty="0">
                <a:solidFill>
                  <a:srgbClr val="0070C0"/>
                </a:solidFill>
                <a:effectLst>
                  <a:outerShdw blurRad="38100" dist="38100" dir="2700000" algn="tl">
                    <a:srgbClr val="000000">
                      <a:alpha val="43137"/>
                    </a:srgbClr>
                  </a:outerShdw>
                </a:effectLst>
              </a:rPr>
              <a:t> </a:t>
            </a:r>
            <a:r>
              <a:rPr lang="en-US" dirty="0">
                <a:solidFill>
                  <a:schemeClr val="bg1"/>
                </a:solidFill>
              </a:rPr>
              <a:t>of rest, </a:t>
            </a:r>
            <a:r>
              <a:rPr lang="en-US" b="1" dirty="0">
                <a:solidFill>
                  <a:srgbClr val="FF3399"/>
                </a:solidFill>
              </a:rPr>
              <a:t>set-apart</a:t>
            </a:r>
            <a:r>
              <a:rPr lang="en-US" dirty="0">
                <a:solidFill>
                  <a:srgbClr val="FF3399"/>
                </a:solidFill>
              </a:rPr>
              <a:t> </a:t>
            </a:r>
            <a:r>
              <a:rPr lang="en-US" dirty="0">
                <a:solidFill>
                  <a:schemeClr val="bg1"/>
                </a:solidFill>
              </a:rPr>
              <a:t>to </a:t>
            </a:r>
            <a:r>
              <a:rPr lang="he-IL" b="1" dirty="0">
                <a:solidFill>
                  <a:srgbClr val="0000CC"/>
                </a:solidFill>
              </a:rPr>
              <a:t>יהוה</a:t>
            </a:r>
            <a:r>
              <a:rPr lang="en-US" b="1" dirty="0">
                <a:solidFill>
                  <a:srgbClr val="0000CC"/>
                </a:solidFill>
              </a:rPr>
              <a:t>. </a:t>
            </a:r>
            <a:r>
              <a:rPr lang="en-US" dirty="0">
                <a:solidFill>
                  <a:schemeClr val="bg1"/>
                </a:solidFill>
              </a:rPr>
              <a:t>Everyone doing work on the </a:t>
            </a:r>
            <a:r>
              <a:rPr lang="en-US" b="1" dirty="0">
                <a:solidFill>
                  <a:srgbClr val="0070C0"/>
                </a:solidFill>
                <a:effectLst>
                  <a:outerShdw blurRad="38100" dist="38100" dir="2700000" algn="tl">
                    <a:srgbClr val="000000">
                      <a:alpha val="43137"/>
                    </a:srgbClr>
                  </a:outerShdw>
                </a:effectLst>
              </a:rPr>
              <a:t>Sabbath</a:t>
            </a:r>
            <a:r>
              <a:rPr lang="en-US" dirty="0">
                <a:solidFill>
                  <a:srgbClr val="0070C0"/>
                </a:solidFill>
                <a:effectLst>
                  <a:outerShdw blurRad="38100" dist="38100" dir="2700000" algn="tl">
                    <a:srgbClr val="000000">
                      <a:alpha val="43137"/>
                    </a:srgbClr>
                  </a:outerShdw>
                </a:effectLst>
              </a:rPr>
              <a:t> </a:t>
            </a:r>
            <a:r>
              <a:rPr lang="en-US" dirty="0">
                <a:solidFill>
                  <a:schemeClr val="bg1"/>
                </a:solidFill>
              </a:rPr>
              <a:t>day </a:t>
            </a:r>
            <a:r>
              <a:rPr lang="en-US" b="1" u="sng" dirty="0">
                <a:solidFill>
                  <a:schemeClr val="bg1"/>
                </a:solidFill>
              </a:rPr>
              <a:t>shall certainly be put to death</a:t>
            </a:r>
            <a:r>
              <a:rPr lang="en-US" b="1" dirty="0">
                <a:solidFill>
                  <a:schemeClr val="bg1"/>
                </a:solidFill>
              </a:rPr>
              <a:t>.</a:t>
            </a:r>
            <a:r>
              <a:rPr lang="en-US" dirty="0">
                <a:solidFill>
                  <a:schemeClr val="bg1"/>
                </a:solidFill>
              </a:rPr>
              <a:t> </a:t>
            </a:r>
          </a:p>
        </p:txBody>
      </p:sp>
      <p:sp>
        <p:nvSpPr>
          <p:cNvPr id="5" name="Title 1"/>
          <p:cNvSpPr>
            <a:spLocks noGrp="1"/>
          </p:cNvSpPr>
          <p:nvPr>
            <p:ph type="ctrTitle"/>
          </p:nvPr>
        </p:nvSpPr>
        <p:spPr>
          <a:xfrm>
            <a:off x="990600" y="304800"/>
            <a:ext cx="7086600"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Set-Apart Sabbath</a:t>
            </a:r>
          </a:p>
        </p:txBody>
      </p:sp>
      <p:sp>
        <p:nvSpPr>
          <p:cNvPr id="4" name="Slide Number Placeholder 3"/>
          <p:cNvSpPr>
            <a:spLocks noGrp="1"/>
          </p:cNvSpPr>
          <p:nvPr>
            <p:ph type="sldNum" sz="quarter" idx="12"/>
          </p:nvPr>
        </p:nvSpPr>
        <p:spPr>
          <a:xfrm>
            <a:off x="7826827" y="6013903"/>
            <a:ext cx="762000" cy="365125"/>
          </a:xfrm>
        </p:spPr>
        <p:txBody>
          <a:bodyPr/>
          <a:lstStyle/>
          <a:p>
            <a:fld id="{9A7ECC3E-4170-412F-8B33-8063B7BB8A4D}" type="slidenum">
              <a:rPr lang="en-US" b="1" smtClean="0">
                <a:solidFill>
                  <a:schemeClr val="bg1"/>
                </a:solidFill>
              </a:rPr>
              <a:t>61</a:t>
            </a:fld>
            <a:endParaRPr lang="en-US" b="1" dirty="0">
              <a:solidFill>
                <a:schemeClr val="bg1"/>
              </a:solidFill>
            </a:endParaRPr>
          </a:p>
        </p:txBody>
      </p:sp>
    </p:spTree>
    <p:extLst>
      <p:ext uri="{BB962C8B-B14F-4D97-AF65-F5344CB8AC3E}">
        <p14:creationId xmlns:p14="http://schemas.microsoft.com/office/powerpoint/2010/main" val="178989523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752600"/>
            <a:ext cx="8305800" cy="4724400"/>
          </a:xfrm>
          <a:solidFill>
            <a:schemeClr val="tx1">
              <a:lumMod val="85000"/>
            </a:schemeClr>
          </a:solidFill>
          <a:ln w="57150">
            <a:solidFill>
              <a:srgbClr val="0000CC"/>
            </a:solidFill>
          </a:ln>
          <a:scene3d>
            <a:camera prst="orthographicFront"/>
            <a:lightRig rig="threePt" dir="t"/>
          </a:scene3d>
          <a:sp3d>
            <a:bevelT w="114300" prst="artDeco"/>
          </a:sp3d>
        </p:spPr>
        <p:txBody>
          <a:bodyPr lIns="182880" tIns="182880">
            <a:normAutofit/>
          </a:bodyPr>
          <a:lstStyle/>
          <a:p>
            <a:pPr marL="1463040" indent="-1463040" algn="l">
              <a:spcBef>
                <a:spcPts val="0"/>
              </a:spcBef>
              <a:spcAft>
                <a:spcPts val="2400"/>
              </a:spcAft>
            </a:pPr>
            <a:r>
              <a:rPr lang="en-US" dirty="0">
                <a:solidFill>
                  <a:schemeClr val="bg1"/>
                </a:solidFill>
              </a:rPr>
              <a:t>Ex 31:16	“‘And the children of </a:t>
            </a:r>
            <a:r>
              <a:rPr lang="en-US" dirty="0" err="1">
                <a:solidFill>
                  <a:schemeClr val="bg1"/>
                </a:solidFill>
              </a:rPr>
              <a:t>Yisra’ĕl</a:t>
            </a:r>
            <a:r>
              <a:rPr lang="en-US" dirty="0">
                <a:solidFill>
                  <a:schemeClr val="bg1"/>
                </a:solidFill>
              </a:rPr>
              <a:t> shall guard the </a:t>
            </a:r>
            <a:r>
              <a:rPr lang="en-US" b="1" dirty="0">
                <a:solidFill>
                  <a:srgbClr val="0070C0"/>
                </a:solidFill>
                <a:effectLst>
                  <a:outerShdw blurRad="38100" dist="38100" dir="2700000" algn="tl">
                    <a:srgbClr val="000000">
                      <a:alpha val="43137"/>
                    </a:srgbClr>
                  </a:outerShdw>
                </a:effectLst>
              </a:rPr>
              <a:t>Sabbath</a:t>
            </a:r>
            <a:r>
              <a:rPr lang="en-US" b="1" dirty="0">
                <a:solidFill>
                  <a:srgbClr val="0070C0"/>
                </a:solidFill>
              </a:rPr>
              <a:t>,</a:t>
            </a:r>
            <a:r>
              <a:rPr lang="en-US" dirty="0">
                <a:solidFill>
                  <a:schemeClr val="bg1"/>
                </a:solidFill>
              </a:rPr>
              <a:t> to observe the </a:t>
            </a:r>
            <a:r>
              <a:rPr lang="en-US" b="1" dirty="0">
                <a:solidFill>
                  <a:srgbClr val="0070C0"/>
                </a:solidFill>
                <a:effectLst>
                  <a:outerShdw blurRad="38100" dist="38100" dir="2700000" algn="tl">
                    <a:srgbClr val="000000">
                      <a:alpha val="43137"/>
                    </a:srgbClr>
                  </a:outerShdw>
                </a:effectLst>
              </a:rPr>
              <a:t>Sabbath</a:t>
            </a:r>
            <a:r>
              <a:rPr lang="en-US" dirty="0">
                <a:solidFill>
                  <a:srgbClr val="0070C0"/>
                </a:solidFill>
                <a:effectLst>
                  <a:outerShdw blurRad="38100" dist="38100" dir="2700000" algn="tl">
                    <a:srgbClr val="000000">
                      <a:alpha val="43137"/>
                    </a:srgbClr>
                  </a:outerShdw>
                </a:effectLst>
              </a:rPr>
              <a:t> </a:t>
            </a:r>
            <a:r>
              <a:rPr lang="en-US" dirty="0">
                <a:solidFill>
                  <a:schemeClr val="bg1"/>
                </a:solidFill>
              </a:rPr>
              <a:t>throughout their generations as an </a:t>
            </a:r>
            <a:r>
              <a:rPr lang="en-US" b="1" dirty="0">
                <a:solidFill>
                  <a:srgbClr val="CC00CC"/>
                </a:solidFill>
                <a:effectLst>
                  <a:outerShdw blurRad="38100" dist="38100" dir="2700000" algn="tl">
                    <a:srgbClr val="000000">
                      <a:alpha val="43137"/>
                    </a:srgbClr>
                  </a:outerShdw>
                </a:effectLst>
              </a:rPr>
              <a:t>everlasting</a:t>
            </a:r>
            <a:r>
              <a:rPr lang="en-US" dirty="0">
                <a:solidFill>
                  <a:srgbClr val="CC00CC"/>
                </a:solidFill>
                <a:effectLst>
                  <a:outerShdw blurRad="38100" dist="38100" dir="2700000" algn="tl">
                    <a:srgbClr val="000000">
                      <a:alpha val="43137"/>
                    </a:srgbClr>
                  </a:outerShdw>
                </a:effectLst>
              </a:rPr>
              <a:t> </a:t>
            </a:r>
            <a:r>
              <a:rPr lang="en-US" b="1" dirty="0">
                <a:solidFill>
                  <a:srgbClr val="CC00CC"/>
                </a:solidFill>
                <a:effectLst>
                  <a:outerShdw blurRad="38100" dist="38100" dir="2700000" algn="tl">
                    <a:srgbClr val="000000">
                      <a:alpha val="43137"/>
                    </a:srgbClr>
                  </a:outerShdw>
                </a:effectLst>
              </a:rPr>
              <a:t>covenant</a:t>
            </a:r>
            <a:r>
              <a:rPr lang="en-US" b="1" baseline="30000" dirty="0">
                <a:solidFill>
                  <a:schemeClr val="accent5">
                    <a:lumMod val="50000"/>
                  </a:schemeClr>
                </a:solidFill>
              </a:rPr>
              <a:t>H1285</a:t>
            </a:r>
            <a:r>
              <a:rPr lang="en-US" dirty="0">
                <a:solidFill>
                  <a:schemeClr val="bg1"/>
                </a:solidFill>
              </a:rPr>
              <a:t>. </a:t>
            </a:r>
          </a:p>
          <a:p>
            <a:pPr marL="1463040" indent="-1463040" algn="l">
              <a:spcBef>
                <a:spcPts val="0"/>
              </a:spcBef>
              <a:spcAft>
                <a:spcPts val="1800"/>
              </a:spcAft>
            </a:pPr>
            <a:r>
              <a:rPr lang="en-US" dirty="0">
                <a:solidFill>
                  <a:schemeClr val="bg1"/>
                </a:solidFill>
              </a:rPr>
              <a:t>Ex 31:17	‘Between Me and the children of </a:t>
            </a:r>
            <a:r>
              <a:rPr lang="en-US" dirty="0" err="1">
                <a:solidFill>
                  <a:schemeClr val="bg1"/>
                </a:solidFill>
              </a:rPr>
              <a:t>Yisra’ĕl</a:t>
            </a:r>
            <a:r>
              <a:rPr lang="en-US" dirty="0">
                <a:solidFill>
                  <a:schemeClr val="bg1"/>
                </a:solidFill>
              </a:rPr>
              <a:t> it is a </a:t>
            </a:r>
            <a:r>
              <a:rPr lang="en-US" b="1" dirty="0">
                <a:solidFill>
                  <a:srgbClr val="FF0000"/>
                </a:solidFill>
                <a:effectLst>
                  <a:outerShdw blurRad="38100" dist="38100" dir="2700000" algn="tl">
                    <a:srgbClr val="000000">
                      <a:alpha val="43137"/>
                    </a:srgbClr>
                  </a:outerShdw>
                </a:effectLst>
              </a:rPr>
              <a:t>sign</a:t>
            </a:r>
            <a:r>
              <a:rPr lang="en-US" b="1" baseline="30000" dirty="0">
                <a:solidFill>
                  <a:schemeClr val="accent5">
                    <a:lumMod val="50000"/>
                  </a:schemeClr>
                </a:solidFill>
              </a:rPr>
              <a:t>H226</a:t>
            </a:r>
            <a:r>
              <a:rPr lang="en-US" dirty="0">
                <a:solidFill>
                  <a:schemeClr val="bg1"/>
                </a:solidFill>
              </a:rPr>
              <a:t> </a:t>
            </a:r>
            <a:r>
              <a:rPr lang="en-US" b="1" u="sng" dirty="0">
                <a:solidFill>
                  <a:srgbClr val="FF3399"/>
                </a:solidFill>
              </a:rPr>
              <a:t>forever</a:t>
            </a:r>
            <a:r>
              <a:rPr lang="en-US" b="1" dirty="0">
                <a:solidFill>
                  <a:srgbClr val="FF3399"/>
                </a:solidFill>
              </a:rPr>
              <a:t>. </a:t>
            </a:r>
            <a:r>
              <a:rPr lang="en-US" dirty="0">
                <a:solidFill>
                  <a:schemeClr val="bg1"/>
                </a:solidFill>
              </a:rPr>
              <a:t>For in six days </a:t>
            </a:r>
            <a:r>
              <a:rPr lang="he-IL" b="1" dirty="0">
                <a:solidFill>
                  <a:srgbClr val="0000CC"/>
                </a:solidFill>
              </a:rPr>
              <a:t>יהוה</a:t>
            </a:r>
            <a:r>
              <a:rPr lang="en-US" dirty="0">
                <a:solidFill>
                  <a:srgbClr val="0000CC"/>
                </a:solidFill>
              </a:rPr>
              <a:t> </a:t>
            </a:r>
            <a:r>
              <a:rPr lang="en-US" dirty="0">
                <a:solidFill>
                  <a:schemeClr val="bg1"/>
                </a:solidFill>
              </a:rPr>
              <a:t>made the heavens and the earth, and on the seventh day He rested and was refreshed.’ ” </a:t>
            </a:r>
          </a:p>
        </p:txBody>
      </p:sp>
      <p:sp>
        <p:nvSpPr>
          <p:cNvPr id="5" name="Title 1"/>
          <p:cNvSpPr>
            <a:spLocks noGrp="1"/>
          </p:cNvSpPr>
          <p:nvPr>
            <p:ph type="ctrTitle"/>
          </p:nvPr>
        </p:nvSpPr>
        <p:spPr>
          <a:xfrm>
            <a:off x="381000" y="228600"/>
            <a:ext cx="8305800"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Everlasting Covenant</a:t>
            </a:r>
          </a:p>
        </p:txBody>
      </p:sp>
      <p:sp>
        <p:nvSpPr>
          <p:cNvPr id="4" name="Slide Number Placeholder 3"/>
          <p:cNvSpPr>
            <a:spLocks noGrp="1"/>
          </p:cNvSpPr>
          <p:nvPr>
            <p:ph type="sldNum" sz="quarter" idx="12"/>
          </p:nvPr>
        </p:nvSpPr>
        <p:spPr>
          <a:xfrm>
            <a:off x="7750628" y="5948589"/>
            <a:ext cx="762000" cy="365125"/>
          </a:xfrm>
        </p:spPr>
        <p:txBody>
          <a:bodyPr/>
          <a:lstStyle/>
          <a:p>
            <a:fld id="{9A7ECC3E-4170-412F-8B33-8063B7BB8A4D}" type="slidenum">
              <a:rPr lang="en-US" b="1" smtClean="0">
                <a:solidFill>
                  <a:schemeClr val="bg1"/>
                </a:solidFill>
              </a:rPr>
              <a:t>62</a:t>
            </a:fld>
            <a:endParaRPr lang="en-US" b="1" dirty="0">
              <a:solidFill>
                <a:schemeClr val="bg1"/>
              </a:solidFill>
            </a:endParaRPr>
          </a:p>
        </p:txBody>
      </p:sp>
    </p:spTree>
    <p:extLst>
      <p:ext uri="{BB962C8B-B14F-4D97-AF65-F5344CB8AC3E}">
        <p14:creationId xmlns:p14="http://schemas.microsoft.com/office/powerpoint/2010/main" val="243385249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219200"/>
            <a:ext cx="8458200" cy="5334000"/>
          </a:xfrm>
          <a:solidFill>
            <a:schemeClr val="tx1">
              <a:lumMod val="85000"/>
            </a:schemeClr>
          </a:solidFill>
          <a:ln w="57150">
            <a:solidFill>
              <a:srgbClr val="0000CC"/>
            </a:solidFill>
          </a:ln>
          <a:scene3d>
            <a:camera prst="orthographicFront"/>
            <a:lightRig rig="threePt" dir="t"/>
          </a:scene3d>
          <a:sp3d>
            <a:bevelT w="114300" prst="artDeco"/>
          </a:sp3d>
        </p:spPr>
        <p:txBody>
          <a:bodyPr lIns="182880" tIns="182880">
            <a:normAutofit lnSpcReduction="10000"/>
          </a:bodyPr>
          <a:lstStyle/>
          <a:p>
            <a:pPr algn="l">
              <a:spcBef>
                <a:spcPts val="0"/>
              </a:spcBef>
              <a:spcAft>
                <a:spcPts val="1800"/>
              </a:spcAft>
            </a:pPr>
            <a:r>
              <a:rPr lang="en-US" dirty="0">
                <a:solidFill>
                  <a:schemeClr val="bg1"/>
                </a:solidFill>
              </a:rPr>
              <a:t>Is this </a:t>
            </a:r>
            <a:r>
              <a:rPr lang="en-US" b="1" dirty="0">
                <a:solidFill>
                  <a:srgbClr val="0070C0"/>
                </a:solidFill>
                <a:effectLst>
                  <a:outerShdw blurRad="38100" dist="38100" dir="2700000" algn="tl">
                    <a:srgbClr val="000000">
                      <a:alpha val="43137"/>
                    </a:srgbClr>
                  </a:outerShdw>
                </a:effectLst>
              </a:rPr>
              <a:t>Sabbath</a:t>
            </a:r>
            <a:r>
              <a:rPr lang="en-US" dirty="0">
                <a:solidFill>
                  <a:srgbClr val="0070C0"/>
                </a:solidFill>
                <a:effectLst>
                  <a:outerShdw blurRad="38100" dist="38100" dir="2700000" algn="tl">
                    <a:srgbClr val="000000">
                      <a:alpha val="43137"/>
                    </a:srgbClr>
                  </a:outerShdw>
                </a:effectLst>
              </a:rPr>
              <a:t> </a:t>
            </a:r>
            <a:r>
              <a:rPr lang="en-US" b="1" dirty="0">
                <a:solidFill>
                  <a:srgbClr val="FF0000"/>
                </a:solidFill>
                <a:effectLst>
                  <a:outerShdw blurRad="38100" dist="38100" dir="2700000" algn="tl">
                    <a:srgbClr val="000000">
                      <a:alpha val="43137"/>
                    </a:srgbClr>
                  </a:outerShdw>
                </a:effectLst>
              </a:rPr>
              <a:t>sign</a:t>
            </a:r>
            <a:r>
              <a:rPr lang="en-US" b="1" baseline="30000" dirty="0">
                <a:solidFill>
                  <a:schemeClr val="accent5">
                    <a:lumMod val="50000"/>
                  </a:schemeClr>
                </a:solidFill>
              </a:rPr>
              <a:t>H226</a:t>
            </a:r>
            <a:r>
              <a:rPr lang="en-US" dirty="0">
                <a:solidFill>
                  <a:schemeClr val="bg1"/>
                </a:solidFill>
              </a:rPr>
              <a:t>  that </a:t>
            </a:r>
            <a:r>
              <a:rPr lang="en-US" b="1" dirty="0">
                <a:solidFill>
                  <a:srgbClr val="0000CC"/>
                </a:solidFill>
              </a:rPr>
              <a:t>Yahuah</a:t>
            </a:r>
            <a:r>
              <a:rPr lang="en-US" dirty="0">
                <a:solidFill>
                  <a:srgbClr val="0000CC"/>
                </a:solidFill>
              </a:rPr>
              <a:t> </a:t>
            </a:r>
            <a:r>
              <a:rPr lang="en-US" dirty="0">
                <a:solidFill>
                  <a:schemeClr val="bg1"/>
                </a:solidFill>
              </a:rPr>
              <a:t>is speaking of something that He is serious about??</a:t>
            </a:r>
          </a:p>
          <a:p>
            <a:pPr algn="l">
              <a:spcBef>
                <a:spcPts val="0"/>
              </a:spcBef>
              <a:spcAft>
                <a:spcPts val="1800"/>
              </a:spcAft>
            </a:pPr>
            <a:r>
              <a:rPr lang="en-US" dirty="0">
                <a:solidFill>
                  <a:schemeClr val="bg1"/>
                </a:solidFill>
              </a:rPr>
              <a:t> </a:t>
            </a:r>
          </a:p>
          <a:p>
            <a:pPr algn="l">
              <a:spcBef>
                <a:spcPts val="0"/>
              </a:spcBef>
              <a:spcAft>
                <a:spcPts val="1800"/>
              </a:spcAft>
            </a:pPr>
            <a:r>
              <a:rPr lang="en-US" dirty="0">
                <a:solidFill>
                  <a:schemeClr val="bg1"/>
                </a:solidFill>
              </a:rPr>
              <a:t>He says we are to:</a:t>
            </a:r>
          </a:p>
          <a:p>
            <a:pPr marL="457200" indent="-457200" algn="l">
              <a:spcBef>
                <a:spcPts val="0"/>
              </a:spcBef>
              <a:spcAft>
                <a:spcPts val="1800"/>
              </a:spcAft>
              <a:buClr>
                <a:srgbClr val="0000CC"/>
              </a:buClr>
              <a:buSzPct val="75000"/>
              <a:buFont typeface="Wingdings" panose="05000000000000000000" pitchFamily="2" charset="2"/>
              <a:buChar char="Ø"/>
            </a:pPr>
            <a:r>
              <a:rPr lang="en-US" dirty="0">
                <a:solidFill>
                  <a:schemeClr val="bg1"/>
                </a:solidFill>
              </a:rPr>
              <a:t>Guard the </a:t>
            </a:r>
            <a:r>
              <a:rPr lang="en-US" b="1" dirty="0">
                <a:solidFill>
                  <a:srgbClr val="0070C0"/>
                </a:solidFill>
                <a:effectLst>
                  <a:outerShdw blurRad="38100" dist="38100" dir="2700000" algn="tl">
                    <a:srgbClr val="000000">
                      <a:alpha val="43137"/>
                    </a:srgbClr>
                  </a:outerShdw>
                </a:effectLst>
              </a:rPr>
              <a:t>Sabbath,</a:t>
            </a:r>
          </a:p>
          <a:p>
            <a:pPr marL="457200" indent="-457200" algn="l">
              <a:spcBef>
                <a:spcPts val="0"/>
              </a:spcBef>
              <a:spcAft>
                <a:spcPts val="1800"/>
              </a:spcAft>
              <a:buClr>
                <a:srgbClr val="0000CC"/>
              </a:buClr>
              <a:buSzPct val="75000"/>
              <a:buFont typeface="Wingdings" panose="05000000000000000000" pitchFamily="2" charset="2"/>
              <a:buChar char="Ø"/>
            </a:pPr>
            <a:r>
              <a:rPr lang="en-US" dirty="0">
                <a:solidFill>
                  <a:schemeClr val="bg1"/>
                </a:solidFill>
              </a:rPr>
              <a:t>“Be put to death” if we work on His Day,</a:t>
            </a:r>
          </a:p>
          <a:p>
            <a:pPr marL="457200" indent="-457200" algn="l">
              <a:spcBef>
                <a:spcPts val="0"/>
              </a:spcBef>
              <a:spcAft>
                <a:spcPts val="1800"/>
              </a:spcAft>
              <a:buClr>
                <a:srgbClr val="0000CC"/>
              </a:buClr>
              <a:buSzPct val="75000"/>
              <a:buFont typeface="Wingdings" panose="05000000000000000000" pitchFamily="2" charset="2"/>
              <a:buChar char="Ø"/>
            </a:pPr>
            <a:r>
              <a:rPr lang="en-US" dirty="0">
                <a:solidFill>
                  <a:schemeClr val="bg1"/>
                </a:solidFill>
              </a:rPr>
              <a:t>Observe it </a:t>
            </a:r>
            <a:r>
              <a:rPr lang="en-US" b="1" u="sng" dirty="0">
                <a:solidFill>
                  <a:srgbClr val="C00000"/>
                </a:solidFill>
                <a:effectLst>
                  <a:outerShdw blurRad="38100" dist="38100" dir="2700000" algn="tl">
                    <a:srgbClr val="000000">
                      <a:alpha val="43137"/>
                    </a:srgbClr>
                  </a:outerShdw>
                </a:effectLst>
              </a:rPr>
              <a:t>throughout</a:t>
            </a:r>
            <a:r>
              <a:rPr lang="en-US" b="1" dirty="0">
                <a:solidFill>
                  <a:srgbClr val="C00000"/>
                </a:solidFill>
                <a:effectLst>
                  <a:outerShdw blurRad="38100" dist="38100" dir="2700000" algn="tl">
                    <a:srgbClr val="000000">
                      <a:alpha val="43137"/>
                    </a:srgbClr>
                  </a:outerShdw>
                </a:effectLst>
              </a:rPr>
              <a:t> </a:t>
            </a:r>
            <a:r>
              <a:rPr lang="en-US" b="1" u="sng" dirty="0">
                <a:solidFill>
                  <a:srgbClr val="C00000"/>
                </a:solidFill>
                <a:effectLst>
                  <a:outerShdw blurRad="38100" dist="38100" dir="2700000" algn="tl">
                    <a:srgbClr val="000000">
                      <a:alpha val="43137"/>
                    </a:srgbClr>
                  </a:outerShdw>
                </a:effectLst>
              </a:rPr>
              <a:t>our</a:t>
            </a:r>
            <a:r>
              <a:rPr lang="en-US" b="1" dirty="0">
                <a:solidFill>
                  <a:srgbClr val="C00000"/>
                </a:solidFill>
                <a:effectLst>
                  <a:outerShdw blurRad="38100" dist="38100" dir="2700000" algn="tl">
                    <a:srgbClr val="000000">
                      <a:alpha val="43137"/>
                    </a:srgbClr>
                  </a:outerShdw>
                </a:effectLst>
              </a:rPr>
              <a:t> </a:t>
            </a:r>
            <a:r>
              <a:rPr lang="en-US" b="1" u="sng" dirty="0">
                <a:solidFill>
                  <a:srgbClr val="C00000"/>
                </a:solidFill>
                <a:effectLst>
                  <a:outerShdw blurRad="38100" dist="38100" dir="2700000" algn="tl">
                    <a:srgbClr val="000000">
                      <a:alpha val="43137"/>
                    </a:srgbClr>
                  </a:outerShdw>
                </a:effectLst>
              </a:rPr>
              <a:t>generations</a:t>
            </a:r>
            <a:r>
              <a:rPr lang="en-US" b="1" dirty="0">
                <a:solidFill>
                  <a:srgbClr val="C00000"/>
                </a:solidFill>
                <a:effectLst>
                  <a:outerShdw blurRad="38100" dist="38100" dir="2700000" algn="tl">
                    <a:srgbClr val="000000">
                      <a:alpha val="43137"/>
                    </a:srgbClr>
                  </a:outerShdw>
                </a:effectLst>
              </a:rPr>
              <a:t>,</a:t>
            </a:r>
          </a:p>
          <a:p>
            <a:pPr marL="457200" indent="-457200" algn="l">
              <a:spcBef>
                <a:spcPts val="0"/>
              </a:spcBef>
              <a:spcAft>
                <a:spcPts val="1800"/>
              </a:spcAft>
              <a:buClr>
                <a:srgbClr val="0000CC"/>
              </a:buClr>
              <a:buSzPct val="75000"/>
              <a:buFont typeface="Wingdings" panose="05000000000000000000" pitchFamily="2" charset="2"/>
              <a:buChar char="Ø"/>
            </a:pPr>
            <a:r>
              <a:rPr lang="en-US" dirty="0">
                <a:solidFill>
                  <a:schemeClr val="bg1"/>
                </a:solidFill>
              </a:rPr>
              <a:t>Accept it as an </a:t>
            </a:r>
            <a:r>
              <a:rPr lang="en-US" b="1" dirty="0">
                <a:solidFill>
                  <a:srgbClr val="CC00CC"/>
                </a:solidFill>
                <a:effectLst>
                  <a:outerShdw blurRad="38100" dist="38100" dir="2700000" algn="tl">
                    <a:srgbClr val="000000">
                      <a:alpha val="43137"/>
                    </a:srgbClr>
                  </a:outerShdw>
                </a:effectLst>
              </a:rPr>
              <a:t>“Everlasting Covenant</a:t>
            </a:r>
            <a:r>
              <a:rPr lang="en-US" b="1" baseline="30000" dirty="0">
                <a:solidFill>
                  <a:schemeClr val="accent5">
                    <a:lumMod val="50000"/>
                  </a:schemeClr>
                </a:solidFill>
              </a:rPr>
              <a:t>H1285</a:t>
            </a:r>
            <a:r>
              <a:rPr lang="en-US" b="1" dirty="0">
                <a:solidFill>
                  <a:srgbClr val="CC00CC"/>
                </a:solidFill>
                <a:effectLst>
                  <a:outerShdw blurRad="38100" dist="38100" dir="2700000" algn="tl">
                    <a:srgbClr val="000000">
                      <a:alpha val="43137"/>
                    </a:srgbClr>
                  </a:outerShdw>
                </a:effectLst>
              </a:rPr>
              <a:t>,”</a:t>
            </a:r>
          </a:p>
          <a:p>
            <a:pPr marL="457200" indent="-457200" algn="l">
              <a:spcBef>
                <a:spcPts val="0"/>
              </a:spcBef>
              <a:spcAft>
                <a:spcPts val="1800"/>
              </a:spcAft>
              <a:buClr>
                <a:srgbClr val="0000CC"/>
              </a:buClr>
              <a:buSzPct val="75000"/>
              <a:buFont typeface="Wingdings" panose="05000000000000000000" pitchFamily="2" charset="2"/>
              <a:buChar char="Ø"/>
            </a:pPr>
            <a:r>
              <a:rPr lang="en-US" dirty="0">
                <a:solidFill>
                  <a:schemeClr val="bg1"/>
                </a:solidFill>
              </a:rPr>
              <a:t>Accept that it has been </a:t>
            </a:r>
            <a:r>
              <a:rPr lang="en-US" b="1" dirty="0">
                <a:solidFill>
                  <a:srgbClr val="FF3399"/>
                </a:solidFill>
                <a:effectLst>
                  <a:outerShdw blurRad="38100" dist="38100" dir="2700000" algn="tl">
                    <a:srgbClr val="000000">
                      <a:alpha val="43137"/>
                    </a:srgbClr>
                  </a:outerShdw>
                </a:effectLst>
              </a:rPr>
              <a:t>“set apart” </a:t>
            </a:r>
            <a:r>
              <a:rPr lang="en-US" dirty="0">
                <a:solidFill>
                  <a:schemeClr val="bg1"/>
                </a:solidFill>
              </a:rPr>
              <a:t>for us.</a:t>
            </a:r>
          </a:p>
        </p:txBody>
      </p:sp>
      <p:sp>
        <p:nvSpPr>
          <p:cNvPr id="5" name="Title 1"/>
          <p:cNvSpPr>
            <a:spLocks noGrp="1"/>
          </p:cNvSpPr>
          <p:nvPr>
            <p:ph type="ctrTitle"/>
          </p:nvPr>
        </p:nvSpPr>
        <p:spPr>
          <a:xfrm>
            <a:off x="228600" y="228600"/>
            <a:ext cx="8610600"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Everlasting Covenant</a:t>
            </a:r>
          </a:p>
        </p:txBody>
      </p:sp>
      <p:sp>
        <p:nvSpPr>
          <p:cNvPr id="2" name="TextBox 1"/>
          <p:cNvSpPr txBox="1"/>
          <p:nvPr/>
        </p:nvSpPr>
        <p:spPr>
          <a:xfrm>
            <a:off x="457200" y="2264973"/>
            <a:ext cx="2514600" cy="584775"/>
          </a:xfrm>
          <a:prstGeom prst="rect">
            <a:avLst/>
          </a:prstGeom>
          <a:noFill/>
        </p:spPr>
        <p:txBody>
          <a:bodyPr wrap="square" rtlCol="0">
            <a:spAutoFit/>
          </a:bodyPr>
          <a:lstStyle/>
          <a:p>
            <a:pPr>
              <a:spcAft>
                <a:spcPts val="1800"/>
              </a:spcAft>
            </a:pPr>
            <a:r>
              <a:rPr lang="en-US" sz="3200" b="1" dirty="0">
                <a:solidFill>
                  <a:srgbClr val="009900"/>
                </a:solidFill>
                <a:effectLst>
                  <a:glow rad="228600">
                    <a:schemeClr val="accent3">
                      <a:satMod val="175000"/>
                      <a:alpha val="40000"/>
                    </a:schemeClr>
                  </a:glow>
                  <a:outerShdw blurRad="38100" dist="38100" dir="2700000" algn="tl">
                    <a:srgbClr val="000000">
                      <a:alpha val="43137"/>
                    </a:srgbClr>
                  </a:outerShdw>
                </a:effectLst>
              </a:rPr>
              <a:t>Absolutely!!</a:t>
            </a:r>
          </a:p>
        </p:txBody>
      </p:sp>
      <p:pic>
        <p:nvPicPr>
          <p:cNvPr id="6" name="Picture 5" descr="retro rose">
            <a:hlinkClick r:id="rId2"/>
          </p:cNvPr>
          <p:cNvPicPr/>
          <p:nvPr/>
        </p:nvPicPr>
        <p:blipFill rotWithShape="1">
          <a:blip r:embed="rId3">
            <a:extLst>
              <a:ext uri="{28A0092B-C50C-407E-A947-70E740481C1C}">
                <a14:useLocalDpi xmlns:a14="http://schemas.microsoft.com/office/drawing/2010/main" val="0"/>
              </a:ext>
            </a:extLst>
          </a:blip>
          <a:srcRect l="5316" r="25581"/>
          <a:stretch/>
        </p:blipFill>
        <p:spPr bwMode="auto">
          <a:xfrm rot="16200000">
            <a:off x="6153151" y="1809749"/>
            <a:ext cx="2362200" cy="2400301"/>
          </a:xfrm>
          <a:prstGeom prst="ellipse">
            <a:avLst/>
          </a:prstGeom>
          <a:ln w="63500" cap="rnd">
            <a:solidFill>
              <a:srgbClr val="FF505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Slide Number Placeholder 3"/>
          <p:cNvSpPr>
            <a:spLocks noGrp="1"/>
          </p:cNvSpPr>
          <p:nvPr>
            <p:ph type="sldNum" sz="quarter" idx="12"/>
          </p:nvPr>
        </p:nvSpPr>
        <p:spPr>
          <a:xfrm>
            <a:off x="7815946" y="6046560"/>
            <a:ext cx="762000" cy="365125"/>
          </a:xfrm>
        </p:spPr>
        <p:txBody>
          <a:bodyPr/>
          <a:lstStyle/>
          <a:p>
            <a:fld id="{9A7ECC3E-4170-412F-8B33-8063B7BB8A4D}" type="slidenum">
              <a:rPr lang="en-US" b="1" smtClean="0">
                <a:solidFill>
                  <a:schemeClr val="bg1"/>
                </a:solidFill>
              </a:rPr>
              <a:t>63</a:t>
            </a:fld>
            <a:endParaRPr lang="en-US" b="1" dirty="0">
              <a:solidFill>
                <a:schemeClr val="bg1"/>
              </a:solidFill>
            </a:endParaRPr>
          </a:p>
        </p:txBody>
      </p:sp>
    </p:spTree>
    <p:extLst>
      <p:ext uri="{BB962C8B-B14F-4D97-AF65-F5344CB8AC3E}">
        <p14:creationId xmlns:p14="http://schemas.microsoft.com/office/powerpoint/2010/main" val="148220781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2" end="2"/>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 calcmode="lin" valueType="num">
                                      <p:cBhvr>
                                        <p:cTn id="46"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7"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8"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9" dur="1000"/>
                                        <p:tgtEl>
                                          <p:spTgt spid="3">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p:cTn id="54"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6" dur="500"/>
                                        <p:tgtEl>
                                          <p:spTgt spid="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Effect transition="in" filter="wipe(down)">
                                      <p:cBhvr>
                                        <p:cTn id="61" dur="580">
                                          <p:stCondLst>
                                            <p:cond delay="0"/>
                                          </p:stCondLst>
                                        </p:cTn>
                                        <p:tgtEl>
                                          <p:spTgt spid="3">
                                            <p:txEl>
                                              <p:pRg st="7" end="7"/>
                                            </p:txEl>
                                          </p:spTgt>
                                        </p:tgtEl>
                                      </p:cBhvr>
                                    </p:animEffect>
                                    <p:anim calcmode="lin" valueType="num">
                                      <p:cBhvr>
                                        <p:cTn id="62"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7" end="7"/>
                                            </p:txEl>
                                          </p:spTgt>
                                        </p:tgtEl>
                                      </p:cBhvr>
                                      <p:to x="100000" y="60000"/>
                                    </p:animScale>
                                    <p:animScale>
                                      <p:cBhvr>
                                        <p:cTn id="68" dur="166" decel="50000">
                                          <p:stCondLst>
                                            <p:cond delay="676"/>
                                          </p:stCondLst>
                                        </p:cTn>
                                        <p:tgtEl>
                                          <p:spTgt spid="3">
                                            <p:txEl>
                                              <p:pRg st="7" end="7"/>
                                            </p:txEl>
                                          </p:spTgt>
                                        </p:tgtEl>
                                      </p:cBhvr>
                                      <p:to x="100000" y="100000"/>
                                    </p:animScale>
                                    <p:animScale>
                                      <p:cBhvr>
                                        <p:cTn id="69" dur="26">
                                          <p:stCondLst>
                                            <p:cond delay="1312"/>
                                          </p:stCondLst>
                                        </p:cTn>
                                        <p:tgtEl>
                                          <p:spTgt spid="3">
                                            <p:txEl>
                                              <p:pRg st="7" end="7"/>
                                            </p:txEl>
                                          </p:spTgt>
                                        </p:tgtEl>
                                      </p:cBhvr>
                                      <p:to x="100000" y="80000"/>
                                    </p:animScale>
                                    <p:animScale>
                                      <p:cBhvr>
                                        <p:cTn id="70" dur="166" decel="50000">
                                          <p:stCondLst>
                                            <p:cond delay="1338"/>
                                          </p:stCondLst>
                                        </p:cTn>
                                        <p:tgtEl>
                                          <p:spTgt spid="3">
                                            <p:txEl>
                                              <p:pRg st="7" end="7"/>
                                            </p:txEl>
                                          </p:spTgt>
                                        </p:tgtEl>
                                      </p:cBhvr>
                                      <p:to x="100000" y="100000"/>
                                    </p:animScale>
                                    <p:animScale>
                                      <p:cBhvr>
                                        <p:cTn id="71" dur="26">
                                          <p:stCondLst>
                                            <p:cond delay="1642"/>
                                          </p:stCondLst>
                                        </p:cTn>
                                        <p:tgtEl>
                                          <p:spTgt spid="3">
                                            <p:txEl>
                                              <p:pRg st="7" end="7"/>
                                            </p:txEl>
                                          </p:spTgt>
                                        </p:tgtEl>
                                      </p:cBhvr>
                                      <p:to x="100000" y="90000"/>
                                    </p:animScale>
                                    <p:animScale>
                                      <p:cBhvr>
                                        <p:cTn id="72" dur="166" decel="50000">
                                          <p:stCondLst>
                                            <p:cond delay="1668"/>
                                          </p:stCondLst>
                                        </p:cTn>
                                        <p:tgtEl>
                                          <p:spTgt spid="3">
                                            <p:txEl>
                                              <p:pRg st="7" end="7"/>
                                            </p:txEl>
                                          </p:spTgt>
                                        </p:tgtEl>
                                      </p:cBhvr>
                                      <p:to x="100000" y="100000"/>
                                    </p:animScale>
                                    <p:animScale>
                                      <p:cBhvr>
                                        <p:cTn id="73" dur="26">
                                          <p:stCondLst>
                                            <p:cond delay="1808"/>
                                          </p:stCondLst>
                                        </p:cTn>
                                        <p:tgtEl>
                                          <p:spTgt spid="3">
                                            <p:txEl>
                                              <p:pRg st="7" end="7"/>
                                            </p:txEl>
                                          </p:spTgt>
                                        </p:tgtEl>
                                      </p:cBhvr>
                                      <p:to x="100000" y="95000"/>
                                    </p:animScale>
                                    <p:animScale>
                                      <p:cBhvr>
                                        <p:cTn id="74"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83027" y="1295400"/>
            <a:ext cx="8512629" cy="5181600"/>
          </a:xfrm>
          <a:solidFill>
            <a:schemeClr val="tx1">
              <a:lumMod val="85000"/>
            </a:schemeClr>
          </a:solidFill>
          <a:ln w="57150">
            <a:solidFill>
              <a:srgbClr val="0000CC"/>
            </a:solidFill>
          </a:ln>
          <a:scene3d>
            <a:camera prst="orthographicFront"/>
            <a:lightRig rig="threePt" dir="t"/>
          </a:scene3d>
          <a:sp3d>
            <a:bevelT w="139700" h="139700" prst="divot"/>
          </a:sp3d>
        </p:spPr>
        <p:txBody>
          <a:bodyPr lIns="182880" tIns="182880">
            <a:normAutofit/>
          </a:bodyPr>
          <a:lstStyle/>
          <a:p>
            <a:pPr algn="l">
              <a:spcBef>
                <a:spcPts val="0"/>
              </a:spcBef>
              <a:spcAft>
                <a:spcPts val="1800"/>
              </a:spcAft>
            </a:pPr>
            <a:r>
              <a:rPr lang="en-US" dirty="0">
                <a:solidFill>
                  <a:schemeClr val="bg1"/>
                </a:solidFill>
              </a:rPr>
              <a:t>When </a:t>
            </a:r>
            <a:r>
              <a:rPr lang="en-US" b="1" dirty="0">
                <a:solidFill>
                  <a:srgbClr val="0000CC"/>
                </a:solidFill>
              </a:rPr>
              <a:t>Yahuah</a:t>
            </a:r>
            <a:r>
              <a:rPr lang="en-US" dirty="0">
                <a:solidFill>
                  <a:srgbClr val="0000CC"/>
                </a:solidFill>
              </a:rPr>
              <a:t> </a:t>
            </a:r>
            <a:r>
              <a:rPr lang="en-US" dirty="0">
                <a:solidFill>
                  <a:schemeClr val="bg1"/>
                </a:solidFill>
              </a:rPr>
              <a:t>gives us a </a:t>
            </a:r>
            <a:r>
              <a:rPr lang="en-US" b="1" dirty="0">
                <a:solidFill>
                  <a:srgbClr val="FF0000"/>
                </a:solidFill>
                <a:effectLst>
                  <a:outerShdw blurRad="38100" dist="38100" dir="2700000" algn="tl">
                    <a:srgbClr val="000000">
                      <a:alpha val="43137"/>
                    </a:srgbClr>
                  </a:outerShdw>
                </a:effectLst>
              </a:rPr>
              <a:t>“sign</a:t>
            </a:r>
            <a:r>
              <a:rPr lang="en-US" b="1" baseline="30000" dirty="0">
                <a:solidFill>
                  <a:schemeClr val="accent5">
                    <a:lumMod val="50000"/>
                  </a:schemeClr>
                </a:solidFill>
              </a:rPr>
              <a:t>H226</a:t>
            </a:r>
            <a:r>
              <a:rPr lang="en-US" b="1" dirty="0">
                <a:solidFill>
                  <a:srgbClr val="FF0000"/>
                </a:solidFill>
                <a:effectLst>
                  <a:outerShdw blurRad="38100" dist="38100" dir="2700000" algn="tl">
                    <a:srgbClr val="000000">
                      <a:alpha val="43137"/>
                    </a:srgbClr>
                  </a:outerShdw>
                </a:effectLst>
              </a:rPr>
              <a:t>,”</a:t>
            </a:r>
            <a:r>
              <a:rPr lang="en-US" dirty="0">
                <a:solidFill>
                  <a:schemeClr val="bg1"/>
                </a:solidFill>
              </a:rPr>
              <a:t> and makes a </a:t>
            </a:r>
            <a:r>
              <a:rPr lang="en-US" b="1" dirty="0">
                <a:solidFill>
                  <a:srgbClr val="CC00CC"/>
                </a:solidFill>
                <a:effectLst>
                  <a:outerShdw blurRad="38100" dist="38100" dir="2700000" algn="tl">
                    <a:srgbClr val="000000">
                      <a:alpha val="43137"/>
                    </a:srgbClr>
                  </a:outerShdw>
                </a:effectLst>
              </a:rPr>
              <a:t>“Covenant</a:t>
            </a:r>
            <a:r>
              <a:rPr lang="en-US" b="1" baseline="30000" dirty="0">
                <a:solidFill>
                  <a:schemeClr val="accent5">
                    <a:lumMod val="50000"/>
                  </a:schemeClr>
                </a:solidFill>
              </a:rPr>
              <a:t>H1285</a:t>
            </a:r>
            <a:r>
              <a:rPr lang="en-US" b="1" dirty="0">
                <a:solidFill>
                  <a:srgbClr val="CC00CC"/>
                </a:solidFill>
                <a:effectLst>
                  <a:outerShdw blurRad="38100" dist="38100" dir="2700000" algn="tl">
                    <a:srgbClr val="000000">
                      <a:alpha val="43137"/>
                    </a:srgbClr>
                  </a:outerShdw>
                </a:effectLst>
              </a:rPr>
              <a:t>”</a:t>
            </a:r>
            <a:r>
              <a:rPr lang="en-US" b="1" dirty="0">
                <a:solidFill>
                  <a:srgbClr val="FF3399"/>
                </a:solidFill>
              </a:rPr>
              <a:t> </a:t>
            </a:r>
            <a:r>
              <a:rPr lang="en-US" dirty="0">
                <a:solidFill>
                  <a:schemeClr val="bg1"/>
                </a:solidFill>
              </a:rPr>
              <a:t>with us, as He did with His </a:t>
            </a:r>
            <a:r>
              <a:rPr lang="en-US" b="1" dirty="0">
                <a:solidFill>
                  <a:srgbClr val="0070C0"/>
                </a:solidFill>
                <a:effectLst>
                  <a:outerShdw blurRad="38100" dist="38100" dir="2700000" algn="tl">
                    <a:srgbClr val="000000">
                      <a:alpha val="43137"/>
                    </a:srgbClr>
                  </a:outerShdw>
                </a:effectLst>
              </a:rPr>
              <a:t>“Sabbath</a:t>
            </a:r>
            <a:r>
              <a:rPr lang="en-US" b="1" dirty="0">
                <a:solidFill>
                  <a:srgbClr val="FF3399"/>
                </a:solidFill>
                <a:effectLst>
                  <a:outerShdw blurRad="38100" dist="38100" dir="2700000" algn="tl">
                    <a:srgbClr val="000000">
                      <a:alpha val="43137"/>
                    </a:srgbClr>
                  </a:outerShdw>
                </a:effectLst>
              </a:rPr>
              <a:t>(</a:t>
            </a:r>
            <a:r>
              <a:rPr lang="en-US" sz="4000" b="1" dirty="0">
                <a:solidFill>
                  <a:srgbClr val="0070C0"/>
                </a:solidFill>
                <a:effectLst>
                  <a:outerShdw blurRad="38100" dist="38100" dir="2700000" algn="tl">
                    <a:srgbClr val="000000">
                      <a:alpha val="43137"/>
                    </a:srgbClr>
                  </a:outerShdw>
                </a:effectLst>
              </a:rPr>
              <a:t>s</a:t>
            </a:r>
            <a:r>
              <a:rPr lang="en-US" b="1" dirty="0">
                <a:solidFill>
                  <a:srgbClr val="FF3399"/>
                </a:solidFill>
                <a:effectLst>
                  <a:outerShdw blurRad="38100" dist="38100" dir="2700000" algn="tl">
                    <a:srgbClr val="000000">
                      <a:alpha val="43137"/>
                    </a:srgbClr>
                  </a:outerShdw>
                </a:effectLst>
              </a:rPr>
              <a:t>)</a:t>
            </a:r>
            <a:r>
              <a:rPr lang="en-US" b="1" dirty="0">
                <a:solidFill>
                  <a:srgbClr val="0070C0"/>
                </a:solidFill>
                <a:effectLst>
                  <a:outerShdw blurRad="38100" dist="38100" dir="2700000" algn="tl">
                    <a:srgbClr val="000000">
                      <a:alpha val="43137"/>
                    </a:srgbClr>
                  </a:outerShdw>
                </a:effectLst>
              </a:rPr>
              <a:t>,“ </a:t>
            </a:r>
            <a:r>
              <a:rPr lang="en-US" dirty="0">
                <a:solidFill>
                  <a:schemeClr val="bg1"/>
                </a:solidFill>
              </a:rPr>
              <a:t>then we are to take Him seriously.</a:t>
            </a:r>
          </a:p>
          <a:p>
            <a:pPr algn="l">
              <a:spcBef>
                <a:spcPts val="0"/>
              </a:spcBef>
              <a:spcAft>
                <a:spcPts val="1800"/>
              </a:spcAft>
            </a:pPr>
            <a:r>
              <a:rPr lang="en-US" dirty="0">
                <a:solidFill>
                  <a:schemeClr val="bg1"/>
                </a:solidFill>
              </a:rPr>
              <a:t>Many people are aware of the fact that </a:t>
            </a:r>
            <a:r>
              <a:rPr lang="en-US" b="1" dirty="0">
                <a:solidFill>
                  <a:srgbClr val="0000CC"/>
                </a:solidFill>
              </a:rPr>
              <a:t>Yahuah</a:t>
            </a:r>
            <a:r>
              <a:rPr lang="en-US" dirty="0">
                <a:solidFill>
                  <a:srgbClr val="0000CC"/>
                </a:solidFill>
              </a:rPr>
              <a:t> </a:t>
            </a:r>
            <a:r>
              <a:rPr lang="en-US" dirty="0">
                <a:solidFill>
                  <a:schemeClr val="bg1"/>
                </a:solidFill>
              </a:rPr>
              <a:t>gave us a </a:t>
            </a:r>
            <a:r>
              <a:rPr lang="en-US" b="1" dirty="0">
                <a:solidFill>
                  <a:srgbClr val="FF0000"/>
                </a:solidFill>
                <a:effectLst>
                  <a:outerShdw blurRad="38100" dist="38100" dir="2700000" algn="tl">
                    <a:srgbClr val="000000">
                      <a:alpha val="43137"/>
                    </a:srgbClr>
                  </a:outerShdw>
                </a:effectLst>
              </a:rPr>
              <a:t>“sign” </a:t>
            </a:r>
            <a:r>
              <a:rPr lang="en-US" dirty="0">
                <a:solidFill>
                  <a:schemeClr val="bg1"/>
                </a:solidFill>
              </a:rPr>
              <a:t>and made an </a:t>
            </a:r>
            <a:r>
              <a:rPr lang="en-US" b="1" dirty="0">
                <a:solidFill>
                  <a:srgbClr val="CC00CC"/>
                </a:solidFill>
                <a:effectLst>
                  <a:outerShdw blurRad="38100" dist="38100" dir="2700000" algn="tl">
                    <a:srgbClr val="000000">
                      <a:alpha val="43137"/>
                    </a:srgbClr>
                  </a:outerShdw>
                </a:effectLst>
              </a:rPr>
              <a:t>“Everlasting Covenant” </a:t>
            </a:r>
            <a:r>
              <a:rPr lang="en-US" dirty="0">
                <a:solidFill>
                  <a:schemeClr val="bg1"/>
                </a:solidFill>
              </a:rPr>
              <a:t>with us regarding His </a:t>
            </a:r>
            <a:r>
              <a:rPr lang="en-US" b="1" dirty="0">
                <a:solidFill>
                  <a:srgbClr val="FF3399"/>
                </a:solidFill>
              </a:rPr>
              <a:t>set-apart,</a:t>
            </a:r>
            <a:r>
              <a:rPr lang="en-US" dirty="0">
                <a:solidFill>
                  <a:schemeClr val="bg1"/>
                </a:solidFill>
              </a:rPr>
              <a:t> </a:t>
            </a:r>
            <a:r>
              <a:rPr lang="en-US" b="1" dirty="0">
                <a:solidFill>
                  <a:srgbClr val="0070C0"/>
                </a:solidFill>
              </a:rPr>
              <a:t>7</a:t>
            </a:r>
            <a:r>
              <a:rPr lang="en-US" b="1" baseline="30000" dirty="0">
                <a:solidFill>
                  <a:srgbClr val="0070C0"/>
                </a:solidFill>
              </a:rPr>
              <a:t>th</a:t>
            </a:r>
            <a:r>
              <a:rPr lang="en-US" b="1" dirty="0">
                <a:solidFill>
                  <a:srgbClr val="0070C0"/>
                </a:solidFill>
              </a:rPr>
              <a:t> Day </a:t>
            </a:r>
            <a:r>
              <a:rPr lang="en-US" b="1" dirty="0">
                <a:solidFill>
                  <a:srgbClr val="0070C0"/>
                </a:solidFill>
                <a:effectLst>
                  <a:outerShdw blurRad="38100" dist="38100" dir="2700000" algn="tl">
                    <a:srgbClr val="000000">
                      <a:alpha val="43137"/>
                    </a:srgbClr>
                  </a:outerShdw>
                </a:effectLst>
              </a:rPr>
              <a:t>Sabbath;</a:t>
            </a:r>
            <a:r>
              <a:rPr lang="en-US" dirty="0">
                <a:solidFill>
                  <a:schemeClr val="bg1"/>
                </a:solidFill>
              </a:rPr>
              <a:t>  however, we question if He actually included the 7 Annual </a:t>
            </a:r>
            <a:r>
              <a:rPr lang="en-US" b="1" dirty="0">
                <a:solidFill>
                  <a:srgbClr val="0070C0"/>
                </a:solidFill>
                <a:effectLst>
                  <a:outerShdw blurRad="38100" dist="38100" dir="2700000" algn="tl">
                    <a:srgbClr val="000000">
                      <a:alpha val="43137"/>
                    </a:srgbClr>
                  </a:outerShdw>
                </a:effectLst>
              </a:rPr>
              <a:t>Sabbaths</a:t>
            </a:r>
            <a:r>
              <a:rPr lang="en-US" dirty="0">
                <a:solidFill>
                  <a:srgbClr val="0070C0"/>
                </a:solidFill>
              </a:rPr>
              <a:t> </a:t>
            </a:r>
            <a:r>
              <a:rPr lang="en-US" dirty="0">
                <a:solidFill>
                  <a:schemeClr val="bg1"/>
                </a:solidFill>
              </a:rPr>
              <a:t>in His </a:t>
            </a:r>
            <a:r>
              <a:rPr lang="en-US" b="1" dirty="0">
                <a:solidFill>
                  <a:srgbClr val="FF0000"/>
                </a:solidFill>
                <a:effectLst>
                  <a:outerShdw blurRad="38100" dist="38100" dir="2700000" algn="tl">
                    <a:srgbClr val="000000">
                      <a:alpha val="43137"/>
                    </a:srgbClr>
                  </a:outerShdw>
                </a:effectLst>
              </a:rPr>
              <a:t>“sign” </a:t>
            </a:r>
            <a:r>
              <a:rPr lang="en-US" dirty="0">
                <a:solidFill>
                  <a:schemeClr val="bg1"/>
                </a:solidFill>
              </a:rPr>
              <a:t>and </a:t>
            </a:r>
            <a:r>
              <a:rPr lang="en-US" b="1" dirty="0">
                <a:solidFill>
                  <a:srgbClr val="CC00CC"/>
                </a:solidFill>
                <a:effectLst>
                  <a:outerShdw blurRad="38100" dist="38100" dir="2700000" algn="tl">
                    <a:srgbClr val="000000">
                      <a:alpha val="43137"/>
                    </a:srgbClr>
                  </a:outerShdw>
                </a:effectLst>
              </a:rPr>
              <a:t>“Everlasting Covenant.”</a:t>
            </a:r>
          </a:p>
          <a:p>
            <a:pPr algn="l">
              <a:spcBef>
                <a:spcPts val="0"/>
              </a:spcBef>
              <a:spcAft>
                <a:spcPts val="1800"/>
              </a:spcAft>
            </a:pPr>
            <a:r>
              <a:rPr lang="en-US" dirty="0">
                <a:solidFill>
                  <a:schemeClr val="bg1"/>
                </a:solidFill>
              </a:rPr>
              <a:t>Let’s continue with this thought….</a:t>
            </a:r>
            <a:endParaRPr lang="en-US" dirty="0">
              <a:solidFill>
                <a:srgbClr val="FF3399"/>
              </a:solidFill>
            </a:endParaRPr>
          </a:p>
        </p:txBody>
      </p:sp>
      <p:sp>
        <p:nvSpPr>
          <p:cNvPr id="5" name="Title 1"/>
          <p:cNvSpPr>
            <a:spLocks noGrp="1"/>
          </p:cNvSpPr>
          <p:nvPr>
            <p:ph type="ctrTitle"/>
          </p:nvPr>
        </p:nvSpPr>
        <p:spPr>
          <a:xfrm>
            <a:off x="685800" y="228600"/>
            <a:ext cx="7543800"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Sign and Covenant</a:t>
            </a:r>
          </a:p>
        </p:txBody>
      </p:sp>
      <p:sp>
        <p:nvSpPr>
          <p:cNvPr id="2" name="Bent Arrow 1"/>
          <p:cNvSpPr/>
          <p:nvPr/>
        </p:nvSpPr>
        <p:spPr>
          <a:xfrm rot="5400000">
            <a:off x="6701683" y="5544747"/>
            <a:ext cx="413658" cy="1755648"/>
          </a:xfrm>
          <a:prstGeom prst="bentArrow">
            <a:avLst/>
          </a:prstGeom>
          <a:solidFill>
            <a:srgbClr val="92D050"/>
          </a:solidFill>
          <a:ln w="28575">
            <a:solidFill>
              <a:srgbClr val="009900"/>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Slide Number Placeholder 3"/>
          <p:cNvSpPr>
            <a:spLocks noGrp="1"/>
          </p:cNvSpPr>
          <p:nvPr>
            <p:ph type="sldNum" sz="quarter" idx="12"/>
          </p:nvPr>
        </p:nvSpPr>
        <p:spPr>
          <a:xfrm>
            <a:off x="7859484" y="5998022"/>
            <a:ext cx="762000" cy="365125"/>
          </a:xfrm>
        </p:spPr>
        <p:txBody>
          <a:bodyPr/>
          <a:lstStyle/>
          <a:p>
            <a:fld id="{9A7ECC3E-4170-412F-8B33-8063B7BB8A4D}" type="slidenum">
              <a:rPr lang="en-US" b="1" smtClean="0">
                <a:solidFill>
                  <a:schemeClr val="bg1"/>
                </a:solidFill>
              </a:rPr>
              <a:t>64</a:t>
            </a:fld>
            <a:endParaRPr lang="en-US" b="1" dirty="0">
              <a:solidFill>
                <a:schemeClr val="bg1"/>
              </a:solidFill>
            </a:endParaRPr>
          </a:p>
        </p:txBody>
      </p:sp>
    </p:spTree>
    <p:extLst>
      <p:ext uri="{BB962C8B-B14F-4D97-AF65-F5344CB8AC3E}">
        <p14:creationId xmlns:p14="http://schemas.microsoft.com/office/powerpoint/2010/main" val="188841641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2" end="2"/>
                                            </p:txEl>
                                          </p:spTgt>
                                        </p:tgtEl>
                                      </p:cBhvr>
                                    </p:animEffect>
                                  </p:childTnLst>
                                </p:cTn>
                              </p:par>
                            </p:childTnLst>
                          </p:cTn>
                        </p:par>
                        <p:par>
                          <p:cTn id="18" fill="hold">
                            <p:stCondLst>
                              <p:cond delay="1000"/>
                            </p:stCondLst>
                            <p:childTnLst>
                              <p:par>
                                <p:cTn id="19" presetID="26"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80">
                                          <p:stCondLst>
                                            <p:cond delay="0"/>
                                          </p:stCondLst>
                                        </p:cTn>
                                        <p:tgtEl>
                                          <p:spTgt spid="2"/>
                                        </p:tgtEl>
                                      </p:cBhvr>
                                    </p:animEffect>
                                    <p:anim calcmode="lin" valueType="num">
                                      <p:cBhvr>
                                        <p:cTn id="2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7" dur="26">
                                          <p:stCondLst>
                                            <p:cond delay="650"/>
                                          </p:stCondLst>
                                        </p:cTn>
                                        <p:tgtEl>
                                          <p:spTgt spid="2"/>
                                        </p:tgtEl>
                                      </p:cBhvr>
                                      <p:to x="100000" y="60000"/>
                                    </p:animScale>
                                    <p:animScale>
                                      <p:cBhvr>
                                        <p:cTn id="28" dur="166" decel="50000">
                                          <p:stCondLst>
                                            <p:cond delay="676"/>
                                          </p:stCondLst>
                                        </p:cTn>
                                        <p:tgtEl>
                                          <p:spTgt spid="2"/>
                                        </p:tgtEl>
                                      </p:cBhvr>
                                      <p:to x="100000" y="100000"/>
                                    </p:animScale>
                                    <p:animScale>
                                      <p:cBhvr>
                                        <p:cTn id="29" dur="26">
                                          <p:stCondLst>
                                            <p:cond delay="1312"/>
                                          </p:stCondLst>
                                        </p:cTn>
                                        <p:tgtEl>
                                          <p:spTgt spid="2"/>
                                        </p:tgtEl>
                                      </p:cBhvr>
                                      <p:to x="100000" y="80000"/>
                                    </p:animScale>
                                    <p:animScale>
                                      <p:cBhvr>
                                        <p:cTn id="30" dur="166" decel="50000">
                                          <p:stCondLst>
                                            <p:cond delay="1338"/>
                                          </p:stCondLst>
                                        </p:cTn>
                                        <p:tgtEl>
                                          <p:spTgt spid="2"/>
                                        </p:tgtEl>
                                      </p:cBhvr>
                                      <p:to x="100000" y="100000"/>
                                    </p:animScale>
                                    <p:animScale>
                                      <p:cBhvr>
                                        <p:cTn id="31" dur="26">
                                          <p:stCondLst>
                                            <p:cond delay="1642"/>
                                          </p:stCondLst>
                                        </p:cTn>
                                        <p:tgtEl>
                                          <p:spTgt spid="2"/>
                                        </p:tgtEl>
                                      </p:cBhvr>
                                      <p:to x="100000" y="90000"/>
                                    </p:animScale>
                                    <p:animScale>
                                      <p:cBhvr>
                                        <p:cTn id="32" dur="166" decel="50000">
                                          <p:stCondLst>
                                            <p:cond delay="1668"/>
                                          </p:stCondLst>
                                        </p:cTn>
                                        <p:tgtEl>
                                          <p:spTgt spid="2"/>
                                        </p:tgtEl>
                                      </p:cBhvr>
                                      <p:to x="100000" y="100000"/>
                                    </p:animScale>
                                    <p:animScale>
                                      <p:cBhvr>
                                        <p:cTn id="33" dur="26">
                                          <p:stCondLst>
                                            <p:cond delay="1808"/>
                                          </p:stCondLst>
                                        </p:cTn>
                                        <p:tgtEl>
                                          <p:spTgt spid="2"/>
                                        </p:tgtEl>
                                      </p:cBhvr>
                                      <p:to x="100000" y="95000"/>
                                    </p:animScale>
                                    <p:animScale>
                                      <p:cBhvr>
                                        <p:cTn id="34" dur="166" decel="50000">
                                          <p:stCondLst>
                                            <p:cond delay="1834"/>
                                          </p:stCondLst>
                                        </p:cTn>
                                        <p:tgtEl>
                                          <p:spTgt spid="2"/>
                                        </p:tgtEl>
                                      </p:cBhvr>
                                      <p:to x="100000" y="100000"/>
                                    </p:animScale>
                                  </p:childTnLst>
                                </p:cTn>
                              </p:par>
                            </p:childTnLst>
                          </p:cTn>
                        </p:par>
                        <p:par>
                          <p:cTn id="35" fill="hold">
                            <p:stCondLst>
                              <p:cond delay="3000"/>
                            </p:stCondLst>
                            <p:childTnLst>
                              <p:par>
                                <p:cTn id="36" presetID="35" presetClass="emph" presetSubtype="0" repeatCount="5000" fill="hold" grpId="1" nodeType="afterEffect">
                                  <p:stCondLst>
                                    <p:cond delay="0"/>
                                  </p:stCondLst>
                                  <p:childTnLst>
                                    <p:anim calcmode="discrete" valueType="str">
                                      <p:cBhvr>
                                        <p:cTn id="37" dur="5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480452"/>
            <a:ext cx="8458200" cy="4876800"/>
          </a:xfrm>
          <a:solidFill>
            <a:schemeClr val="tx1">
              <a:lumMod val="85000"/>
            </a:schemeClr>
          </a:solidFill>
          <a:ln w="57150">
            <a:solidFill>
              <a:srgbClr val="0000CC"/>
            </a:solidFill>
          </a:ln>
          <a:scene3d>
            <a:camera prst="orthographicFront"/>
            <a:lightRig rig="threePt" dir="t"/>
          </a:scene3d>
          <a:sp3d>
            <a:bevelT w="114300" prst="artDeco"/>
          </a:sp3d>
        </p:spPr>
        <p:txBody>
          <a:bodyPr lIns="182880" tIns="91440">
            <a:normAutofit/>
          </a:bodyPr>
          <a:lstStyle/>
          <a:p>
            <a:pPr marL="1371600" indent="-1371600" algn="l">
              <a:spcBef>
                <a:spcPts val="0"/>
              </a:spcBef>
              <a:spcAft>
                <a:spcPts val="1800"/>
              </a:spcAft>
            </a:pPr>
            <a:r>
              <a:rPr lang="en-US" sz="3200" dirty="0">
                <a:solidFill>
                  <a:srgbClr val="993300"/>
                </a:solidFill>
              </a:rPr>
              <a:t>Ex 13:7	</a:t>
            </a:r>
            <a:r>
              <a:rPr lang="en-US" sz="3200" b="1" dirty="0">
                <a:solidFill>
                  <a:srgbClr val="FF3399"/>
                </a:solidFill>
              </a:rPr>
              <a:t>“</a:t>
            </a:r>
            <a:r>
              <a:rPr lang="en-US" sz="3200" b="1" u="sng" dirty="0">
                <a:solidFill>
                  <a:srgbClr val="FF3399"/>
                </a:solidFill>
                <a:effectLst>
                  <a:outerShdw blurRad="38100" dist="38100" dir="2700000" algn="tl">
                    <a:srgbClr val="000000">
                      <a:alpha val="43137"/>
                    </a:srgbClr>
                  </a:outerShdw>
                </a:effectLst>
              </a:rPr>
              <a:t>Unleavened bread</a:t>
            </a:r>
            <a:r>
              <a:rPr lang="en-US" sz="3200" b="1" dirty="0">
                <a:solidFill>
                  <a:srgbClr val="FF3399"/>
                </a:solidFill>
                <a:effectLst>
                  <a:outerShdw blurRad="38100" dist="38100" dir="2700000" algn="tl">
                    <a:srgbClr val="000000">
                      <a:alpha val="43137"/>
                    </a:srgbClr>
                  </a:outerShdw>
                </a:effectLst>
              </a:rPr>
              <a:t> </a:t>
            </a:r>
            <a:r>
              <a:rPr lang="en-US" sz="3200" dirty="0">
                <a:solidFill>
                  <a:srgbClr val="993300"/>
                </a:solidFill>
              </a:rPr>
              <a:t>is to be eaten the seven days, and whatever is leavened is not to be seen with you, and leaven is not to be seen with you within all your border. </a:t>
            </a:r>
          </a:p>
          <a:p>
            <a:pPr marL="1371600" indent="-1371600" algn="l">
              <a:spcBef>
                <a:spcPts val="0"/>
              </a:spcBef>
              <a:spcAft>
                <a:spcPts val="1800"/>
              </a:spcAft>
            </a:pPr>
            <a:r>
              <a:rPr lang="en-US" sz="3200" dirty="0">
                <a:solidFill>
                  <a:srgbClr val="993300"/>
                </a:solidFill>
              </a:rPr>
              <a:t>Ex 13:8	“And you shall inform your son in that day, saying, ‘It is because of what </a:t>
            </a:r>
            <a:r>
              <a:rPr lang="he-IL" sz="3200" b="1" dirty="0">
                <a:solidFill>
                  <a:srgbClr val="0000CC"/>
                </a:solidFill>
              </a:rPr>
              <a:t>יהוה</a:t>
            </a:r>
            <a:r>
              <a:rPr lang="en-US" sz="3200" dirty="0">
                <a:solidFill>
                  <a:srgbClr val="993300"/>
                </a:solidFill>
              </a:rPr>
              <a:t> did for me when I came up from </a:t>
            </a:r>
            <a:r>
              <a:rPr lang="en-US" sz="3200" dirty="0" err="1">
                <a:solidFill>
                  <a:srgbClr val="993300"/>
                </a:solidFill>
              </a:rPr>
              <a:t>Mitsrayim</a:t>
            </a:r>
            <a:r>
              <a:rPr lang="en-US" sz="3200" dirty="0">
                <a:solidFill>
                  <a:srgbClr val="993300"/>
                </a:solidFill>
              </a:rPr>
              <a:t> </a:t>
            </a:r>
            <a:r>
              <a:rPr lang="en-US" sz="2400" dirty="0">
                <a:solidFill>
                  <a:schemeClr val="bg1"/>
                </a:solidFill>
              </a:rPr>
              <a:t>[Egypt]</a:t>
            </a:r>
            <a:r>
              <a:rPr lang="en-US" sz="2400" dirty="0">
                <a:solidFill>
                  <a:srgbClr val="993300"/>
                </a:solidFill>
              </a:rPr>
              <a:t>.’ </a:t>
            </a:r>
          </a:p>
        </p:txBody>
      </p:sp>
      <p:sp>
        <p:nvSpPr>
          <p:cNvPr id="5" name="Title 1">
            <a:hlinkHover r:id="" action="ppaction://noaction">
              <a:snd r:embed="rId2" name="applause.wav"/>
            </a:hlinkHover>
          </p:cNvPr>
          <p:cNvSpPr txBox="1">
            <a:spLocks/>
          </p:cNvSpPr>
          <p:nvPr/>
        </p:nvSpPr>
        <p:spPr>
          <a:xfrm>
            <a:off x="685800" y="228600"/>
            <a:ext cx="7543800" cy="838200"/>
          </a:xfrm>
          <a:prstGeom prst="rect">
            <a:avLst/>
          </a:prstGeom>
          <a:solidFill>
            <a:srgbClr val="0000CC"/>
          </a:solidFill>
          <a:ln w="57150">
            <a:solidFill>
              <a:schemeClr val="tx1"/>
            </a:solidFill>
          </a:ln>
          <a:scene3d>
            <a:camera prst="orthographicFront"/>
            <a:lightRig rig="soft" dir="t">
              <a:rot lat="0" lon="0" rev="17220000"/>
            </a:lightRig>
          </a:scene3d>
          <a:sp3d>
            <a:bevelT prst="angle"/>
          </a:sp3d>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chemeClr val="tx1">
                    <a:lumMod val="85000"/>
                  </a:schemeClr>
                </a:solidFill>
              </a:rPr>
              <a:t>Sign and Covenant</a:t>
            </a:r>
          </a:p>
        </p:txBody>
      </p:sp>
      <p:sp>
        <p:nvSpPr>
          <p:cNvPr id="4" name="Slide Number Placeholder 3"/>
          <p:cNvSpPr>
            <a:spLocks noGrp="1"/>
          </p:cNvSpPr>
          <p:nvPr>
            <p:ph type="sldNum" sz="quarter" idx="12"/>
          </p:nvPr>
        </p:nvSpPr>
        <p:spPr>
          <a:xfrm>
            <a:off x="7837714" y="5850618"/>
            <a:ext cx="762000" cy="365125"/>
          </a:xfrm>
        </p:spPr>
        <p:txBody>
          <a:bodyPr/>
          <a:lstStyle/>
          <a:p>
            <a:fld id="{9A7ECC3E-4170-412F-8B33-8063B7BB8A4D}" type="slidenum">
              <a:rPr lang="en-US" b="1" smtClean="0">
                <a:solidFill>
                  <a:schemeClr val="bg1"/>
                </a:solidFill>
              </a:rPr>
              <a:t>65</a:t>
            </a:fld>
            <a:endParaRPr lang="en-US" b="1" dirty="0">
              <a:solidFill>
                <a:schemeClr val="bg1"/>
              </a:solidFill>
            </a:endParaRPr>
          </a:p>
        </p:txBody>
      </p:sp>
    </p:spTree>
    <p:extLst>
      <p:ext uri="{BB962C8B-B14F-4D97-AF65-F5344CB8AC3E}">
        <p14:creationId xmlns:p14="http://schemas.microsoft.com/office/powerpoint/2010/main" val="1465716567"/>
      </p:ext>
    </p:extLst>
  </p:cSld>
  <p:clrMapOvr>
    <a:masterClrMapping/>
  </p:clrMapOvr>
  <mc:AlternateContent xmlns:mc="http://schemas.openxmlformats.org/markup-compatibility/2006" xmlns:p14="http://schemas.microsoft.com/office/powerpoint/2010/main">
    <mc:Choice Requires="p14">
      <p:transition p14:dur="10">
        <p14:switch dir="r"/>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43000"/>
            <a:ext cx="8229600" cy="5410200"/>
          </a:xfrm>
          <a:solidFill>
            <a:schemeClr val="tx1">
              <a:lumMod val="85000"/>
            </a:schemeClr>
          </a:solidFill>
          <a:ln w="57150">
            <a:solidFill>
              <a:srgbClr val="0000CC"/>
            </a:solidFill>
          </a:ln>
          <a:scene3d>
            <a:camera prst="orthographicFront"/>
            <a:lightRig rig="threePt" dir="t"/>
          </a:scene3d>
          <a:sp3d>
            <a:bevelT w="114300" prst="artDeco"/>
          </a:sp3d>
        </p:spPr>
        <p:txBody>
          <a:bodyPr lIns="182880" tIns="91440">
            <a:normAutofit/>
          </a:bodyPr>
          <a:lstStyle/>
          <a:p>
            <a:pPr marL="1645920" indent="-1645920" algn="l">
              <a:spcBef>
                <a:spcPts val="0"/>
              </a:spcBef>
              <a:spcAft>
                <a:spcPts val="2400"/>
              </a:spcAft>
            </a:pPr>
            <a:r>
              <a:rPr lang="en-US" sz="3200" dirty="0">
                <a:solidFill>
                  <a:srgbClr val="993300"/>
                </a:solidFill>
              </a:rPr>
              <a:t>Ex 13:9	“And it </a:t>
            </a:r>
            <a:r>
              <a:rPr lang="en-US" dirty="0">
                <a:solidFill>
                  <a:schemeClr val="bg1"/>
                </a:solidFill>
              </a:rPr>
              <a:t>[Unleavened Bread] </a:t>
            </a:r>
            <a:r>
              <a:rPr lang="en-US" sz="3200" dirty="0">
                <a:solidFill>
                  <a:srgbClr val="993300"/>
                </a:solidFill>
              </a:rPr>
              <a:t>shall be as a </a:t>
            </a:r>
            <a:r>
              <a:rPr lang="en-US" sz="3200" b="1" dirty="0">
                <a:solidFill>
                  <a:srgbClr val="FF0000"/>
                </a:solidFill>
                <a:effectLst>
                  <a:outerShdw blurRad="38100" dist="38100" dir="2700000" algn="tl">
                    <a:srgbClr val="000000">
                      <a:alpha val="43137"/>
                    </a:srgbClr>
                  </a:outerShdw>
                </a:effectLst>
              </a:rPr>
              <a:t>sign</a:t>
            </a:r>
            <a:r>
              <a:rPr lang="en-US" sz="3200" b="1" baseline="30000" dirty="0">
                <a:solidFill>
                  <a:schemeClr val="accent5">
                    <a:lumMod val="50000"/>
                  </a:schemeClr>
                </a:solidFill>
              </a:rPr>
              <a:t>H226</a:t>
            </a:r>
            <a:r>
              <a:rPr lang="en-US" sz="3200" dirty="0">
                <a:solidFill>
                  <a:srgbClr val="993300"/>
                </a:solidFill>
              </a:rPr>
              <a:t> to you on your hand and as a reminder between your eyes, that the Torah of </a:t>
            </a:r>
            <a:r>
              <a:rPr lang="he-IL" sz="3200" b="1" dirty="0">
                <a:solidFill>
                  <a:srgbClr val="0000CC"/>
                </a:solidFill>
              </a:rPr>
              <a:t>יהוה</a:t>
            </a:r>
            <a:r>
              <a:rPr lang="en-US" sz="3200" dirty="0">
                <a:solidFill>
                  <a:srgbClr val="0000CC"/>
                </a:solidFill>
              </a:rPr>
              <a:t> </a:t>
            </a:r>
            <a:r>
              <a:rPr lang="en-US" sz="3200" dirty="0">
                <a:solidFill>
                  <a:srgbClr val="993300"/>
                </a:solidFill>
              </a:rPr>
              <a:t>is to be in your mouth, for with a strong hand </a:t>
            </a:r>
            <a:r>
              <a:rPr lang="he-IL" sz="3200" b="1" dirty="0">
                <a:solidFill>
                  <a:srgbClr val="0000CC"/>
                </a:solidFill>
              </a:rPr>
              <a:t>יהוה</a:t>
            </a:r>
            <a:r>
              <a:rPr lang="en-US" sz="3200" dirty="0">
                <a:solidFill>
                  <a:srgbClr val="0000CC"/>
                </a:solidFill>
              </a:rPr>
              <a:t> </a:t>
            </a:r>
            <a:r>
              <a:rPr lang="en-US" sz="3200" dirty="0">
                <a:solidFill>
                  <a:srgbClr val="993300"/>
                </a:solidFill>
              </a:rPr>
              <a:t>has brought you out of </a:t>
            </a:r>
            <a:r>
              <a:rPr lang="en-US" sz="3200" dirty="0" err="1">
                <a:solidFill>
                  <a:srgbClr val="993300"/>
                </a:solidFill>
              </a:rPr>
              <a:t>Mitsrayim</a:t>
            </a:r>
            <a:r>
              <a:rPr lang="en-US" sz="3200" dirty="0">
                <a:solidFill>
                  <a:srgbClr val="993300"/>
                </a:solidFill>
              </a:rPr>
              <a:t>. </a:t>
            </a:r>
          </a:p>
          <a:p>
            <a:pPr marL="1645920" indent="-1645920" algn="l">
              <a:spcBef>
                <a:spcPts val="0"/>
              </a:spcBef>
              <a:spcAft>
                <a:spcPts val="1200"/>
              </a:spcAft>
            </a:pPr>
            <a:r>
              <a:rPr lang="en-US" sz="3200" dirty="0">
                <a:solidFill>
                  <a:srgbClr val="993300"/>
                </a:solidFill>
              </a:rPr>
              <a:t>Ex 13:10	“And you shall </a:t>
            </a:r>
            <a:r>
              <a:rPr lang="en-US" sz="3200" b="1" u="sng" dirty="0">
                <a:solidFill>
                  <a:srgbClr val="009900"/>
                </a:solidFill>
              </a:rPr>
              <a:t>guard</a:t>
            </a:r>
            <a:r>
              <a:rPr lang="en-US" sz="3200" b="1" dirty="0">
                <a:solidFill>
                  <a:srgbClr val="009900"/>
                </a:solidFill>
              </a:rPr>
              <a:t> </a:t>
            </a:r>
            <a:r>
              <a:rPr lang="en-US" sz="3200" b="1" dirty="0">
                <a:solidFill>
                  <a:srgbClr val="FF3399"/>
                </a:solidFill>
              </a:rPr>
              <a:t>this </a:t>
            </a:r>
            <a:r>
              <a:rPr lang="en-US" sz="3200" b="1" u="sng" dirty="0">
                <a:solidFill>
                  <a:srgbClr val="009900"/>
                </a:solidFill>
              </a:rPr>
              <a:t>law</a:t>
            </a:r>
            <a:r>
              <a:rPr lang="en-US" sz="3200" b="1" dirty="0">
                <a:solidFill>
                  <a:srgbClr val="009900"/>
                </a:solidFill>
              </a:rPr>
              <a:t> </a:t>
            </a:r>
            <a:r>
              <a:rPr lang="en-US" sz="3200" b="1" u="sng" dirty="0">
                <a:solidFill>
                  <a:srgbClr val="7030A0"/>
                </a:solidFill>
              </a:rPr>
              <a:t>at its appointed time</a:t>
            </a:r>
            <a:r>
              <a:rPr lang="en-US" sz="3200" b="1" dirty="0">
                <a:solidFill>
                  <a:srgbClr val="7030A0"/>
                </a:solidFill>
              </a:rPr>
              <a:t> </a:t>
            </a:r>
            <a:r>
              <a:rPr lang="en-US" sz="3200" b="1" dirty="0">
                <a:solidFill>
                  <a:srgbClr val="FF3399"/>
                </a:solidFill>
              </a:rPr>
              <a:t>from </a:t>
            </a:r>
            <a:r>
              <a:rPr lang="en-US" sz="3200" b="1" u="sng" dirty="0">
                <a:solidFill>
                  <a:srgbClr val="009900"/>
                </a:solidFill>
              </a:rPr>
              <a:t>year</a:t>
            </a:r>
            <a:r>
              <a:rPr lang="en-US" sz="3200" b="1" dirty="0">
                <a:solidFill>
                  <a:srgbClr val="009900"/>
                </a:solidFill>
              </a:rPr>
              <a:t> </a:t>
            </a:r>
            <a:r>
              <a:rPr lang="en-US" sz="3200" b="1" dirty="0">
                <a:solidFill>
                  <a:srgbClr val="FF3399"/>
                </a:solidFill>
              </a:rPr>
              <a:t>to </a:t>
            </a:r>
            <a:r>
              <a:rPr lang="en-US" sz="3200" b="1" u="sng" dirty="0">
                <a:solidFill>
                  <a:srgbClr val="009900"/>
                </a:solidFill>
              </a:rPr>
              <a:t>year</a:t>
            </a:r>
            <a:r>
              <a:rPr lang="en-US" sz="3200" b="1" dirty="0">
                <a:solidFill>
                  <a:srgbClr val="FF3399"/>
                </a:solidFill>
              </a:rPr>
              <a:t>.”</a:t>
            </a:r>
          </a:p>
        </p:txBody>
      </p:sp>
      <p:sp>
        <p:nvSpPr>
          <p:cNvPr id="5" name="Title 1"/>
          <p:cNvSpPr txBox="1">
            <a:spLocks/>
          </p:cNvSpPr>
          <p:nvPr/>
        </p:nvSpPr>
        <p:spPr>
          <a:xfrm>
            <a:off x="228600" y="152400"/>
            <a:ext cx="8686800" cy="838200"/>
          </a:xfrm>
          <a:prstGeom prst="rect">
            <a:avLst/>
          </a:prstGeom>
          <a:solidFill>
            <a:srgbClr val="0000CC"/>
          </a:solidFill>
          <a:ln w="57150">
            <a:solidFill>
              <a:schemeClr val="tx1"/>
            </a:solidFill>
          </a:ln>
          <a:scene3d>
            <a:camera prst="orthographicFront"/>
            <a:lightRig rig="soft" dir="t">
              <a:rot lat="0" lon="0" rev="17220000"/>
            </a:lightRig>
          </a:scene3d>
          <a:sp3d>
            <a:bevelT prst="angle"/>
          </a:sp3d>
        </p:spPr>
        <p:txBody>
          <a:bodyPr vert="horz" lIns="45720" tIns="0" rIns="45720" bIns="0" anchor="ctr">
            <a:normAutofit fontScale="92500"/>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chemeClr val="tx1">
                    <a:lumMod val="85000"/>
                  </a:schemeClr>
                </a:solidFill>
              </a:rPr>
              <a:t>Another Sign &amp; Covenant</a:t>
            </a:r>
          </a:p>
        </p:txBody>
      </p:sp>
      <p:sp>
        <p:nvSpPr>
          <p:cNvPr id="4" name="Slide Number Placeholder 3"/>
          <p:cNvSpPr>
            <a:spLocks noGrp="1"/>
          </p:cNvSpPr>
          <p:nvPr>
            <p:ph type="sldNum" sz="quarter" idx="12"/>
          </p:nvPr>
        </p:nvSpPr>
        <p:spPr>
          <a:xfrm>
            <a:off x="7772400" y="6079218"/>
            <a:ext cx="762000" cy="365125"/>
          </a:xfrm>
        </p:spPr>
        <p:txBody>
          <a:bodyPr/>
          <a:lstStyle/>
          <a:p>
            <a:fld id="{9A7ECC3E-4170-412F-8B33-8063B7BB8A4D}" type="slidenum">
              <a:rPr lang="en-US" b="1" smtClean="0">
                <a:solidFill>
                  <a:schemeClr val="bg1"/>
                </a:solidFill>
              </a:rPr>
              <a:t>66</a:t>
            </a:fld>
            <a:endParaRPr lang="en-US" b="1" dirty="0">
              <a:solidFill>
                <a:schemeClr val="bg1"/>
              </a:solidFill>
            </a:endParaRPr>
          </a:p>
        </p:txBody>
      </p:sp>
    </p:spTree>
    <p:extLst>
      <p:ext uri="{BB962C8B-B14F-4D97-AF65-F5344CB8AC3E}">
        <p14:creationId xmlns:p14="http://schemas.microsoft.com/office/powerpoint/2010/main" val="289147452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447800"/>
            <a:ext cx="8458200" cy="5105400"/>
          </a:xfrm>
          <a:solidFill>
            <a:schemeClr val="tx1">
              <a:lumMod val="85000"/>
            </a:schemeClr>
          </a:solidFill>
          <a:ln w="57150">
            <a:solidFill>
              <a:srgbClr val="0000CC"/>
            </a:solidFill>
          </a:ln>
          <a:scene3d>
            <a:camera prst="orthographicFront"/>
            <a:lightRig rig="threePt" dir="t"/>
          </a:scene3d>
          <a:sp3d>
            <a:bevelT w="139700" h="139700" prst="divot"/>
          </a:sp3d>
        </p:spPr>
        <p:txBody>
          <a:bodyPr lIns="182880" tIns="182880">
            <a:normAutofit/>
          </a:bodyPr>
          <a:lstStyle/>
          <a:p>
            <a:pPr marL="1463040" indent="-1463040" algn="l">
              <a:spcBef>
                <a:spcPts val="0"/>
              </a:spcBef>
              <a:spcAft>
                <a:spcPts val="1800"/>
              </a:spcAft>
            </a:pPr>
            <a:r>
              <a:rPr lang="en-US" dirty="0">
                <a:solidFill>
                  <a:schemeClr val="bg1"/>
                </a:solidFill>
              </a:rPr>
              <a:t>Ex 34:21	Six days thou shalt work, but on the </a:t>
            </a:r>
            <a:r>
              <a:rPr lang="en-US" b="1" dirty="0">
                <a:solidFill>
                  <a:srgbClr val="FF3399"/>
                </a:solidFill>
                <a:effectLst>
                  <a:outerShdw blurRad="38100" dist="38100" dir="2700000" algn="tl">
                    <a:srgbClr val="000000">
                      <a:alpha val="43137"/>
                    </a:srgbClr>
                  </a:outerShdw>
                </a:effectLst>
              </a:rPr>
              <a:t>seventh day </a:t>
            </a:r>
            <a:r>
              <a:rPr lang="en-US" dirty="0">
                <a:solidFill>
                  <a:schemeClr val="bg1"/>
                </a:solidFill>
              </a:rPr>
              <a:t>thou shalt rest: in earing time and in harvest thou shalt rest. </a:t>
            </a:r>
          </a:p>
          <a:p>
            <a:pPr marL="1463040" indent="-1463040" algn="l">
              <a:spcBef>
                <a:spcPts val="0"/>
              </a:spcBef>
              <a:spcAft>
                <a:spcPts val="1800"/>
              </a:spcAft>
            </a:pPr>
            <a:r>
              <a:rPr lang="en-US" dirty="0">
                <a:solidFill>
                  <a:schemeClr val="bg1"/>
                </a:solidFill>
              </a:rPr>
              <a:t>Ex 34:22	And thou shalt observe the </a:t>
            </a:r>
            <a:r>
              <a:rPr lang="en-US" b="1" dirty="0">
                <a:solidFill>
                  <a:srgbClr val="FF3399"/>
                </a:solidFill>
                <a:effectLst>
                  <a:outerShdw blurRad="38100" dist="38100" dir="2700000" algn="tl">
                    <a:srgbClr val="000000">
                      <a:alpha val="43137"/>
                    </a:srgbClr>
                  </a:outerShdw>
                </a:effectLst>
              </a:rPr>
              <a:t>feast of weeks, </a:t>
            </a:r>
            <a:r>
              <a:rPr lang="en-US" dirty="0">
                <a:solidFill>
                  <a:schemeClr val="bg1"/>
                </a:solidFill>
              </a:rPr>
              <a:t>of the </a:t>
            </a:r>
            <a:r>
              <a:rPr lang="en-US" b="1" dirty="0" err="1">
                <a:solidFill>
                  <a:srgbClr val="FF3399"/>
                </a:solidFill>
                <a:effectLst>
                  <a:outerShdw blurRad="38100" dist="38100" dir="2700000" algn="tl">
                    <a:srgbClr val="000000">
                      <a:alpha val="43137"/>
                    </a:srgbClr>
                  </a:outerShdw>
                </a:effectLst>
              </a:rPr>
              <a:t>firstfruits</a:t>
            </a:r>
            <a:r>
              <a:rPr lang="en-US" dirty="0">
                <a:solidFill>
                  <a:srgbClr val="FF3399"/>
                </a:solidFill>
                <a:effectLst>
                  <a:outerShdw blurRad="38100" dist="38100" dir="2700000" algn="tl">
                    <a:srgbClr val="000000">
                      <a:alpha val="43137"/>
                    </a:srgbClr>
                  </a:outerShdw>
                </a:effectLst>
              </a:rPr>
              <a:t> </a:t>
            </a:r>
            <a:r>
              <a:rPr lang="en-US" dirty="0">
                <a:solidFill>
                  <a:schemeClr val="bg1"/>
                </a:solidFill>
              </a:rPr>
              <a:t>of wheat harvest, and the </a:t>
            </a:r>
            <a:r>
              <a:rPr lang="en-US" b="1" dirty="0">
                <a:solidFill>
                  <a:srgbClr val="FF3399"/>
                </a:solidFill>
                <a:effectLst>
                  <a:outerShdw blurRad="38100" dist="38100" dir="2700000" algn="tl">
                    <a:srgbClr val="000000">
                      <a:alpha val="43137"/>
                    </a:srgbClr>
                  </a:outerShdw>
                </a:effectLst>
              </a:rPr>
              <a:t>feast of ingathering </a:t>
            </a:r>
            <a:r>
              <a:rPr lang="en-US" dirty="0">
                <a:solidFill>
                  <a:schemeClr val="bg1"/>
                </a:solidFill>
              </a:rPr>
              <a:t>at the year's end. </a:t>
            </a:r>
          </a:p>
          <a:p>
            <a:pPr marL="1463040" indent="-1463040" algn="l">
              <a:spcBef>
                <a:spcPts val="0"/>
              </a:spcBef>
              <a:spcAft>
                <a:spcPts val="1800"/>
              </a:spcAft>
            </a:pPr>
            <a:r>
              <a:rPr lang="en-US" dirty="0">
                <a:solidFill>
                  <a:schemeClr val="bg1"/>
                </a:solidFill>
              </a:rPr>
              <a:t>Ex 34:23	</a:t>
            </a:r>
            <a:r>
              <a:rPr lang="en-US" b="1" dirty="0">
                <a:solidFill>
                  <a:srgbClr val="C00000"/>
                </a:solidFill>
              </a:rPr>
              <a:t>Thrice in the year </a:t>
            </a:r>
            <a:r>
              <a:rPr lang="en-US" dirty="0">
                <a:solidFill>
                  <a:schemeClr val="bg1"/>
                </a:solidFill>
              </a:rPr>
              <a:t>shall all your men children appear before </a:t>
            </a:r>
            <a:r>
              <a:rPr lang="en-US" b="1" dirty="0">
                <a:solidFill>
                  <a:srgbClr val="0000CC"/>
                </a:solidFill>
              </a:rPr>
              <a:t>[Yahuah Elohim], </a:t>
            </a:r>
            <a:r>
              <a:rPr lang="en-US" dirty="0">
                <a:solidFill>
                  <a:schemeClr val="bg1"/>
                </a:solidFill>
              </a:rPr>
              <a:t>the </a:t>
            </a:r>
            <a:r>
              <a:rPr lang="en-US" b="1" dirty="0">
                <a:solidFill>
                  <a:srgbClr val="0000CC"/>
                </a:solidFill>
              </a:rPr>
              <a:t>[Elohim] </a:t>
            </a:r>
            <a:r>
              <a:rPr lang="en-US" dirty="0">
                <a:solidFill>
                  <a:schemeClr val="bg1"/>
                </a:solidFill>
              </a:rPr>
              <a:t>of Israel. </a:t>
            </a:r>
          </a:p>
        </p:txBody>
      </p:sp>
      <p:sp>
        <p:nvSpPr>
          <p:cNvPr id="6" name="Title 1"/>
          <p:cNvSpPr txBox="1">
            <a:spLocks/>
          </p:cNvSpPr>
          <p:nvPr/>
        </p:nvSpPr>
        <p:spPr>
          <a:xfrm>
            <a:off x="152400" y="228600"/>
            <a:ext cx="8763000" cy="838200"/>
          </a:xfrm>
          <a:prstGeom prst="rect">
            <a:avLst/>
          </a:prstGeom>
          <a:solidFill>
            <a:srgbClr val="0000CC"/>
          </a:solidFill>
          <a:ln w="57150">
            <a:solidFill>
              <a:schemeClr val="tx1"/>
            </a:solidFill>
          </a:ln>
          <a:scene3d>
            <a:camera prst="orthographicFront"/>
            <a:lightRig rig="soft" dir="t">
              <a:rot lat="0" lon="0" rev="17220000"/>
            </a:lightRig>
          </a:scene3d>
          <a:sp3d>
            <a:bevelT prst="angle"/>
          </a:sp3d>
        </p:spPr>
        <p:txBody>
          <a:bodyPr vert="horz" lIns="45720" tIns="0" rIns="45720" bIns="0" anchor="ctr">
            <a:normAutofit fontScale="92500"/>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chemeClr val="tx1">
                    <a:lumMod val="85000"/>
                  </a:schemeClr>
                </a:solidFill>
              </a:rPr>
              <a:t>Another Sign &amp; Covenant</a:t>
            </a:r>
          </a:p>
        </p:txBody>
      </p:sp>
      <p:sp>
        <p:nvSpPr>
          <p:cNvPr id="4" name="Slide Number Placeholder 3"/>
          <p:cNvSpPr>
            <a:spLocks noGrp="1"/>
          </p:cNvSpPr>
          <p:nvPr>
            <p:ph type="sldNum" sz="quarter" idx="12"/>
          </p:nvPr>
        </p:nvSpPr>
        <p:spPr>
          <a:xfrm>
            <a:off x="7826828" y="6024788"/>
            <a:ext cx="762000" cy="365125"/>
          </a:xfrm>
        </p:spPr>
        <p:txBody>
          <a:bodyPr/>
          <a:lstStyle/>
          <a:p>
            <a:fld id="{9A7ECC3E-4170-412F-8B33-8063B7BB8A4D}" type="slidenum">
              <a:rPr lang="en-US" b="1" smtClean="0">
                <a:solidFill>
                  <a:schemeClr val="bg1"/>
                </a:solidFill>
              </a:rPr>
              <a:t>67</a:t>
            </a:fld>
            <a:endParaRPr lang="en-US" b="1" dirty="0">
              <a:solidFill>
                <a:schemeClr val="bg1"/>
              </a:solidFill>
            </a:endParaRPr>
          </a:p>
        </p:txBody>
      </p:sp>
    </p:spTree>
    <p:extLst>
      <p:ext uri="{BB962C8B-B14F-4D97-AF65-F5344CB8AC3E}">
        <p14:creationId xmlns:p14="http://schemas.microsoft.com/office/powerpoint/2010/main" val="2476422430"/>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600200"/>
            <a:ext cx="8458200" cy="4648200"/>
          </a:xfrm>
          <a:solidFill>
            <a:schemeClr val="tx1">
              <a:lumMod val="85000"/>
            </a:schemeClr>
          </a:solidFill>
          <a:ln w="57150">
            <a:solidFill>
              <a:srgbClr val="0000CC"/>
            </a:solidFill>
          </a:ln>
          <a:scene3d>
            <a:camera prst="orthographicFront"/>
            <a:lightRig rig="threePt" dir="t"/>
          </a:scene3d>
          <a:sp3d>
            <a:bevelT w="114300" prst="artDeco"/>
          </a:sp3d>
        </p:spPr>
        <p:txBody>
          <a:bodyPr lIns="182880" tIns="182880">
            <a:normAutofit/>
          </a:bodyPr>
          <a:lstStyle/>
          <a:p>
            <a:pPr marL="1463040" indent="-1463040" algn="l">
              <a:spcBef>
                <a:spcPts val="0"/>
              </a:spcBef>
              <a:spcAft>
                <a:spcPts val="1800"/>
              </a:spcAft>
            </a:pPr>
            <a:r>
              <a:rPr lang="en-US" dirty="0">
                <a:solidFill>
                  <a:schemeClr val="bg1"/>
                </a:solidFill>
              </a:rPr>
              <a:t>Ex 34:24	For I will cast out the nations before thee, and enlarge thy borders: neither shall any man desire thy land, when thou shalt go up to appear before </a:t>
            </a:r>
            <a:r>
              <a:rPr lang="en-US" b="1" dirty="0">
                <a:solidFill>
                  <a:srgbClr val="0000CC"/>
                </a:solidFill>
              </a:rPr>
              <a:t>[Yahuah] </a:t>
            </a:r>
            <a:r>
              <a:rPr lang="en-US" dirty="0">
                <a:solidFill>
                  <a:schemeClr val="bg1"/>
                </a:solidFill>
              </a:rPr>
              <a:t>thy </a:t>
            </a:r>
            <a:r>
              <a:rPr lang="en-US" b="1" dirty="0">
                <a:solidFill>
                  <a:srgbClr val="0000CC"/>
                </a:solidFill>
              </a:rPr>
              <a:t>[Elohim] </a:t>
            </a:r>
            <a:r>
              <a:rPr lang="en-US" b="1" dirty="0">
                <a:solidFill>
                  <a:srgbClr val="C00000"/>
                </a:solidFill>
              </a:rPr>
              <a:t>thrice in the year. </a:t>
            </a:r>
          </a:p>
          <a:p>
            <a:pPr marL="1463040" indent="-1463040" algn="l">
              <a:spcBef>
                <a:spcPts val="0"/>
              </a:spcBef>
              <a:spcAft>
                <a:spcPts val="1800"/>
              </a:spcAft>
            </a:pPr>
            <a:r>
              <a:rPr lang="en-US" dirty="0">
                <a:solidFill>
                  <a:schemeClr val="bg1"/>
                </a:solidFill>
              </a:rPr>
              <a:t>Ex 34:25	Thou shalt not offer the blood of my sacrifice with leaven; neither shall the sacrifice of the feast of the </a:t>
            </a:r>
            <a:r>
              <a:rPr lang="en-US" b="1" dirty="0" err="1">
                <a:solidFill>
                  <a:srgbClr val="FF3399"/>
                </a:solidFill>
                <a:effectLst>
                  <a:outerShdw blurRad="38100" dist="38100" dir="2700000" algn="tl">
                    <a:srgbClr val="000000">
                      <a:alpha val="43137"/>
                    </a:srgbClr>
                  </a:outerShdw>
                </a:effectLst>
              </a:rPr>
              <a:t>passover</a:t>
            </a:r>
            <a:r>
              <a:rPr lang="en-US" dirty="0">
                <a:solidFill>
                  <a:srgbClr val="FF3399"/>
                </a:solidFill>
                <a:effectLst>
                  <a:outerShdw blurRad="38100" dist="38100" dir="2700000" algn="tl">
                    <a:srgbClr val="000000">
                      <a:alpha val="43137"/>
                    </a:srgbClr>
                  </a:outerShdw>
                </a:effectLst>
              </a:rPr>
              <a:t> </a:t>
            </a:r>
            <a:r>
              <a:rPr lang="en-US" dirty="0">
                <a:solidFill>
                  <a:schemeClr val="bg1"/>
                </a:solidFill>
              </a:rPr>
              <a:t>be left unto the morning. </a:t>
            </a:r>
          </a:p>
        </p:txBody>
      </p:sp>
      <p:sp>
        <p:nvSpPr>
          <p:cNvPr id="6" name="Title 1"/>
          <p:cNvSpPr txBox="1">
            <a:spLocks/>
          </p:cNvSpPr>
          <p:nvPr/>
        </p:nvSpPr>
        <p:spPr>
          <a:xfrm>
            <a:off x="152400" y="304800"/>
            <a:ext cx="8763000" cy="838200"/>
          </a:xfrm>
          <a:prstGeom prst="rect">
            <a:avLst/>
          </a:prstGeom>
          <a:solidFill>
            <a:srgbClr val="0000CC"/>
          </a:solidFill>
          <a:ln w="57150">
            <a:solidFill>
              <a:schemeClr val="tx1"/>
            </a:solidFill>
          </a:ln>
          <a:scene3d>
            <a:camera prst="orthographicFront"/>
            <a:lightRig rig="soft" dir="t">
              <a:rot lat="0" lon="0" rev="17220000"/>
            </a:lightRig>
          </a:scene3d>
          <a:sp3d>
            <a:bevelT prst="angle"/>
          </a:sp3d>
        </p:spPr>
        <p:txBody>
          <a:bodyPr vert="horz" lIns="45720" tIns="0" rIns="45720" bIns="0" anchor="ctr">
            <a:normAutofit fontScale="92500"/>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chemeClr val="tx1">
                    <a:lumMod val="85000"/>
                  </a:schemeClr>
                </a:solidFill>
              </a:rPr>
              <a:t>Another Sign &amp; Covenant</a:t>
            </a:r>
          </a:p>
        </p:txBody>
      </p:sp>
      <p:sp>
        <p:nvSpPr>
          <p:cNvPr id="4" name="Slide Number Placeholder 3"/>
          <p:cNvSpPr>
            <a:spLocks noGrp="1"/>
          </p:cNvSpPr>
          <p:nvPr>
            <p:ph type="sldNum" sz="quarter" idx="12"/>
          </p:nvPr>
        </p:nvSpPr>
        <p:spPr>
          <a:xfrm>
            <a:off x="7826829" y="5730875"/>
            <a:ext cx="762000" cy="365125"/>
          </a:xfrm>
        </p:spPr>
        <p:txBody>
          <a:bodyPr/>
          <a:lstStyle/>
          <a:p>
            <a:fld id="{9A7ECC3E-4170-412F-8B33-8063B7BB8A4D}" type="slidenum">
              <a:rPr lang="en-US" b="1" smtClean="0">
                <a:solidFill>
                  <a:schemeClr val="bg1"/>
                </a:solidFill>
              </a:rPr>
              <a:t>68</a:t>
            </a:fld>
            <a:endParaRPr lang="en-US" b="1" dirty="0">
              <a:solidFill>
                <a:schemeClr val="bg1"/>
              </a:solidFill>
            </a:endParaRPr>
          </a:p>
        </p:txBody>
      </p:sp>
    </p:spTree>
    <p:extLst>
      <p:ext uri="{BB962C8B-B14F-4D97-AF65-F5344CB8AC3E}">
        <p14:creationId xmlns:p14="http://schemas.microsoft.com/office/powerpoint/2010/main" val="383183410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905000"/>
            <a:ext cx="8458200" cy="4648200"/>
          </a:xfrm>
          <a:solidFill>
            <a:schemeClr val="tx1">
              <a:lumMod val="85000"/>
            </a:schemeClr>
          </a:solidFill>
          <a:ln w="57150">
            <a:solidFill>
              <a:srgbClr val="0000CC"/>
            </a:solidFill>
          </a:ln>
          <a:effectLst/>
          <a:scene3d>
            <a:camera prst="orthographicFront"/>
            <a:lightRig rig="threePt" dir="t"/>
          </a:scene3d>
          <a:sp3d>
            <a:bevelT w="139700" h="139700" prst="divot"/>
          </a:sp3d>
        </p:spPr>
        <p:txBody>
          <a:bodyPr lIns="182880" tIns="182880">
            <a:normAutofit/>
          </a:bodyPr>
          <a:lstStyle/>
          <a:p>
            <a:pPr marL="1554480" indent="-1554480" algn="l">
              <a:spcBef>
                <a:spcPts val="0"/>
              </a:spcBef>
              <a:spcAft>
                <a:spcPts val="1800"/>
              </a:spcAft>
            </a:pPr>
            <a:r>
              <a:rPr lang="en-US" dirty="0">
                <a:solidFill>
                  <a:schemeClr val="bg1"/>
                </a:solidFill>
                <a:effectLst/>
              </a:rPr>
              <a:t>Ex 34:26	The first of the </a:t>
            </a:r>
            <a:r>
              <a:rPr lang="en-US" b="1" dirty="0" err="1">
                <a:solidFill>
                  <a:srgbClr val="FF3399"/>
                </a:solidFill>
                <a:effectLst/>
              </a:rPr>
              <a:t>firstfruits</a:t>
            </a:r>
            <a:r>
              <a:rPr lang="en-US" dirty="0">
                <a:solidFill>
                  <a:srgbClr val="FF3399"/>
                </a:solidFill>
                <a:effectLst/>
              </a:rPr>
              <a:t> </a:t>
            </a:r>
            <a:r>
              <a:rPr lang="en-US" dirty="0">
                <a:solidFill>
                  <a:schemeClr val="bg1"/>
                </a:solidFill>
                <a:effectLst/>
              </a:rPr>
              <a:t>of thy land thou shalt bring unto the house of </a:t>
            </a:r>
            <a:r>
              <a:rPr lang="en-US" b="1" dirty="0">
                <a:solidFill>
                  <a:srgbClr val="0000CC"/>
                </a:solidFill>
                <a:effectLst/>
              </a:rPr>
              <a:t>[Yahuah] </a:t>
            </a:r>
            <a:r>
              <a:rPr lang="en-US" dirty="0">
                <a:solidFill>
                  <a:schemeClr val="bg1"/>
                </a:solidFill>
                <a:effectLst/>
              </a:rPr>
              <a:t>thy </a:t>
            </a:r>
            <a:r>
              <a:rPr lang="en-US" b="1" dirty="0">
                <a:solidFill>
                  <a:srgbClr val="0000CC"/>
                </a:solidFill>
                <a:effectLst/>
              </a:rPr>
              <a:t>[Elohim]. </a:t>
            </a:r>
            <a:r>
              <a:rPr lang="en-US" dirty="0">
                <a:solidFill>
                  <a:schemeClr val="bg1"/>
                </a:solidFill>
                <a:effectLst/>
              </a:rPr>
              <a:t>Thou shalt not seethe a kid in his mother's milk. </a:t>
            </a:r>
          </a:p>
          <a:p>
            <a:pPr marL="1554480" indent="-1554480" algn="l">
              <a:spcBef>
                <a:spcPts val="0"/>
              </a:spcBef>
            </a:pPr>
            <a:r>
              <a:rPr lang="en-US" dirty="0">
                <a:solidFill>
                  <a:schemeClr val="bg1"/>
                </a:solidFill>
                <a:effectLst/>
              </a:rPr>
              <a:t>Ex 34:27	And </a:t>
            </a:r>
            <a:r>
              <a:rPr lang="en-US" b="1" dirty="0">
                <a:solidFill>
                  <a:srgbClr val="0000CC"/>
                </a:solidFill>
                <a:effectLst/>
              </a:rPr>
              <a:t>[Yahuah] </a:t>
            </a:r>
            <a:r>
              <a:rPr lang="en-US" dirty="0">
                <a:solidFill>
                  <a:schemeClr val="bg1"/>
                </a:solidFill>
                <a:effectLst/>
              </a:rPr>
              <a:t>said unto Moses, Write thou these words: for after the tenor of these words I have made a </a:t>
            </a:r>
          </a:p>
          <a:p>
            <a:pPr marL="1554480" indent="-1554480" algn="l">
              <a:spcBef>
                <a:spcPts val="0"/>
              </a:spcBef>
              <a:spcAft>
                <a:spcPts val="1800"/>
              </a:spcAft>
            </a:pPr>
            <a:r>
              <a:rPr lang="en-US" dirty="0">
                <a:solidFill>
                  <a:schemeClr val="bg1"/>
                </a:solidFill>
                <a:effectLst/>
              </a:rPr>
              <a:t>	with thee and with Israel.      </a:t>
            </a:r>
            <a:r>
              <a:rPr lang="en-US" sz="2000" dirty="0">
                <a:solidFill>
                  <a:schemeClr val="bg1"/>
                </a:solidFill>
                <a:effectLst/>
              </a:rPr>
              <a:t>KJV</a:t>
            </a:r>
            <a:r>
              <a:rPr lang="en-US" dirty="0">
                <a:solidFill>
                  <a:schemeClr val="bg1"/>
                </a:solidFill>
                <a:effectLst/>
              </a:rPr>
              <a:t> </a:t>
            </a:r>
          </a:p>
        </p:txBody>
      </p:sp>
      <p:sp>
        <p:nvSpPr>
          <p:cNvPr id="10" name="Title 1"/>
          <p:cNvSpPr txBox="1">
            <a:spLocks/>
          </p:cNvSpPr>
          <p:nvPr/>
        </p:nvSpPr>
        <p:spPr>
          <a:xfrm>
            <a:off x="152400" y="304800"/>
            <a:ext cx="8763000" cy="838200"/>
          </a:xfrm>
          <a:prstGeom prst="rect">
            <a:avLst/>
          </a:prstGeom>
          <a:solidFill>
            <a:srgbClr val="0000CC"/>
          </a:solidFill>
          <a:ln w="57150">
            <a:solidFill>
              <a:schemeClr val="tx1"/>
            </a:solidFill>
          </a:ln>
          <a:scene3d>
            <a:camera prst="orthographicFront"/>
            <a:lightRig rig="soft" dir="t">
              <a:rot lat="0" lon="0" rev="17220000"/>
            </a:lightRig>
          </a:scene3d>
          <a:sp3d>
            <a:bevelT prst="angle"/>
          </a:sp3d>
        </p:spPr>
        <p:txBody>
          <a:bodyPr vert="horz" lIns="45720" tIns="0" rIns="45720" bIns="0" anchor="ctr">
            <a:normAutofit fontScale="92500"/>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US" dirty="0">
                <a:solidFill>
                  <a:schemeClr val="tx1">
                    <a:lumMod val="85000"/>
                  </a:schemeClr>
                </a:solidFill>
              </a:rPr>
              <a:t>Another Sign &amp; Covenant</a:t>
            </a:r>
          </a:p>
        </p:txBody>
      </p:sp>
      <p:sp>
        <p:nvSpPr>
          <p:cNvPr id="2" name="TextBox 1"/>
          <p:cNvSpPr txBox="1"/>
          <p:nvPr/>
        </p:nvSpPr>
        <p:spPr>
          <a:xfrm>
            <a:off x="6291945" y="4849585"/>
            <a:ext cx="2383971" cy="523220"/>
          </a:xfrm>
          <a:prstGeom prst="rect">
            <a:avLst/>
          </a:prstGeom>
          <a:blipFill>
            <a:blip r:embed="rId2"/>
            <a:tile tx="0" ty="0" sx="100000" sy="100000" flip="none" algn="tl"/>
          </a:blipFill>
          <a:ln w="28575">
            <a:solidFill>
              <a:srgbClr val="CC00FF"/>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800" b="1" dirty="0">
                <a:solidFill>
                  <a:srgbClr val="CC00CC"/>
                </a:solidFill>
                <a:effectLst>
                  <a:outerShdw blurRad="50800" dist="38100" dir="2700000" algn="tl" rotWithShape="0">
                    <a:prstClr val="black">
                      <a:alpha val="40000"/>
                    </a:prstClr>
                  </a:outerShdw>
                </a:effectLst>
              </a:rPr>
              <a:t>covenant</a:t>
            </a:r>
            <a:r>
              <a:rPr lang="en-US" sz="2800" b="1" baseline="30000" dirty="0">
                <a:solidFill>
                  <a:schemeClr val="accent5">
                    <a:lumMod val="50000"/>
                  </a:schemeClr>
                </a:solidFill>
              </a:rPr>
              <a:t>H1285</a:t>
            </a:r>
            <a:endParaRPr lang="en-US" sz="2800" dirty="0"/>
          </a:p>
        </p:txBody>
      </p:sp>
      <p:grpSp>
        <p:nvGrpSpPr>
          <p:cNvPr id="9" name="Group 8"/>
          <p:cNvGrpSpPr/>
          <p:nvPr/>
        </p:nvGrpSpPr>
        <p:grpSpPr>
          <a:xfrm>
            <a:off x="7239000" y="5295900"/>
            <a:ext cx="1371600" cy="1181100"/>
            <a:chOff x="7162800" y="5181600"/>
            <a:chExt cx="1371600" cy="1181100"/>
          </a:xfrm>
        </p:grpSpPr>
        <p:cxnSp>
          <p:nvCxnSpPr>
            <p:cNvPr id="6" name="Straight Arrow Connector 5"/>
            <p:cNvCxnSpPr/>
            <p:nvPr/>
          </p:nvCxnSpPr>
          <p:spPr>
            <a:xfrm flipH="1" flipV="1">
              <a:off x="7162800" y="5181600"/>
              <a:ext cx="609600" cy="457200"/>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7" name="Cloud 6"/>
            <p:cNvSpPr/>
            <p:nvPr/>
          </p:nvSpPr>
          <p:spPr>
            <a:xfrm>
              <a:off x="7620000" y="5448300"/>
              <a:ext cx="914400" cy="914400"/>
            </a:xfrm>
            <a:prstGeom prst="cloud">
              <a:avLst/>
            </a:prstGeom>
            <a:solidFill>
              <a:srgbClr val="FFC000"/>
            </a:solidFill>
            <a:ln w="76200">
              <a:solidFill>
                <a:srgbClr val="FF6600"/>
              </a:solidFill>
            </a:ln>
            <a:scene3d>
              <a:camera prst="isometricOffAxis2Lef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C00FF"/>
                  </a:solidFill>
                  <a:effectLst>
                    <a:glow rad="63500">
                      <a:schemeClr val="accent6">
                        <a:satMod val="175000"/>
                        <a:alpha val="40000"/>
                      </a:schemeClr>
                    </a:glow>
                    <a:outerShdw blurRad="60007" dir="1500000" sy="-30000" kx="800400" algn="bl" rotWithShape="0">
                      <a:prstClr val="black">
                        <a:alpha val="20000"/>
                      </a:prstClr>
                    </a:outerShdw>
                  </a:effectLst>
                </a:rPr>
                <a:t>Yes</a:t>
              </a:r>
            </a:p>
          </p:txBody>
        </p:sp>
      </p:grpSp>
      <p:sp>
        <p:nvSpPr>
          <p:cNvPr id="4" name="Slide Number Placeholder 3"/>
          <p:cNvSpPr>
            <a:spLocks noGrp="1"/>
          </p:cNvSpPr>
          <p:nvPr>
            <p:ph type="sldNum" sz="quarter" idx="12"/>
          </p:nvPr>
        </p:nvSpPr>
        <p:spPr>
          <a:xfrm>
            <a:off x="7924800" y="6188075"/>
            <a:ext cx="762000" cy="365125"/>
          </a:xfrm>
        </p:spPr>
        <p:txBody>
          <a:bodyPr/>
          <a:lstStyle/>
          <a:p>
            <a:fld id="{9A7ECC3E-4170-412F-8B33-8063B7BB8A4D}" type="slidenum">
              <a:rPr lang="en-US" b="1" smtClean="0">
                <a:solidFill>
                  <a:schemeClr val="bg1"/>
                </a:solidFill>
              </a:rPr>
              <a:t>69</a:t>
            </a:fld>
            <a:endParaRPr lang="en-US" b="1" dirty="0">
              <a:solidFill>
                <a:schemeClr val="bg1"/>
              </a:solidFill>
            </a:endParaRPr>
          </a:p>
        </p:txBody>
      </p:sp>
    </p:spTree>
    <p:extLst>
      <p:ext uri="{BB962C8B-B14F-4D97-AF65-F5344CB8AC3E}">
        <p14:creationId xmlns:p14="http://schemas.microsoft.com/office/powerpoint/2010/main" val="7852468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8" presetClass="emph" presetSubtype="0" fill="hold" grpId="1" nodeType="afterEffect">
                                  <p:stCondLst>
                                    <p:cond delay="0"/>
                                  </p:stCondLst>
                                  <p:childTnLst>
                                    <p:animRot by="21600000">
                                      <p:cBhvr>
                                        <p:cTn id="18" dur="2000" fill="hold"/>
                                        <p:tgtEl>
                                          <p:spTgt spid="2"/>
                                        </p:tgtEl>
                                        <p:attrNameLst>
                                          <p:attrName>r</p:attrName>
                                        </p:attrNameLst>
                                      </p:cBhvr>
                                    </p:animRot>
                                  </p:childTnLst>
                                </p:cTn>
                              </p:par>
                            </p:childTnLst>
                          </p:cTn>
                        </p:par>
                        <p:par>
                          <p:cTn id="19" fill="hold">
                            <p:stCondLst>
                              <p:cond delay="2500"/>
                            </p:stCondLst>
                            <p:childTnLst>
                              <p:par>
                                <p:cTn id="20" presetID="2" presetClass="entr" presetSubtype="4" fill="hold"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6"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80">
                                          <p:stCondLst>
                                            <p:cond delay="0"/>
                                          </p:stCondLst>
                                        </p:cTn>
                                        <p:tgtEl>
                                          <p:spTgt spid="9"/>
                                        </p:tgtEl>
                                      </p:cBhvr>
                                    </p:animEffect>
                                    <p:anim calcmode="lin" valueType="num">
                                      <p:cBhvr>
                                        <p:cTn id="2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3" dur="26">
                                          <p:stCondLst>
                                            <p:cond delay="650"/>
                                          </p:stCondLst>
                                        </p:cTn>
                                        <p:tgtEl>
                                          <p:spTgt spid="9"/>
                                        </p:tgtEl>
                                      </p:cBhvr>
                                      <p:to x="100000" y="60000"/>
                                    </p:animScale>
                                    <p:animScale>
                                      <p:cBhvr>
                                        <p:cTn id="34" dur="166" decel="50000">
                                          <p:stCondLst>
                                            <p:cond delay="676"/>
                                          </p:stCondLst>
                                        </p:cTn>
                                        <p:tgtEl>
                                          <p:spTgt spid="9"/>
                                        </p:tgtEl>
                                      </p:cBhvr>
                                      <p:to x="100000" y="100000"/>
                                    </p:animScale>
                                    <p:animScale>
                                      <p:cBhvr>
                                        <p:cTn id="35" dur="26">
                                          <p:stCondLst>
                                            <p:cond delay="1312"/>
                                          </p:stCondLst>
                                        </p:cTn>
                                        <p:tgtEl>
                                          <p:spTgt spid="9"/>
                                        </p:tgtEl>
                                      </p:cBhvr>
                                      <p:to x="100000" y="80000"/>
                                    </p:animScale>
                                    <p:animScale>
                                      <p:cBhvr>
                                        <p:cTn id="36" dur="166" decel="50000">
                                          <p:stCondLst>
                                            <p:cond delay="1338"/>
                                          </p:stCondLst>
                                        </p:cTn>
                                        <p:tgtEl>
                                          <p:spTgt spid="9"/>
                                        </p:tgtEl>
                                      </p:cBhvr>
                                      <p:to x="100000" y="100000"/>
                                    </p:animScale>
                                    <p:animScale>
                                      <p:cBhvr>
                                        <p:cTn id="37" dur="26">
                                          <p:stCondLst>
                                            <p:cond delay="1642"/>
                                          </p:stCondLst>
                                        </p:cTn>
                                        <p:tgtEl>
                                          <p:spTgt spid="9"/>
                                        </p:tgtEl>
                                      </p:cBhvr>
                                      <p:to x="100000" y="90000"/>
                                    </p:animScale>
                                    <p:animScale>
                                      <p:cBhvr>
                                        <p:cTn id="38" dur="166" decel="50000">
                                          <p:stCondLst>
                                            <p:cond delay="1668"/>
                                          </p:stCondLst>
                                        </p:cTn>
                                        <p:tgtEl>
                                          <p:spTgt spid="9"/>
                                        </p:tgtEl>
                                      </p:cBhvr>
                                      <p:to x="100000" y="100000"/>
                                    </p:animScale>
                                    <p:animScale>
                                      <p:cBhvr>
                                        <p:cTn id="39" dur="26">
                                          <p:stCondLst>
                                            <p:cond delay="1808"/>
                                          </p:stCondLst>
                                        </p:cTn>
                                        <p:tgtEl>
                                          <p:spTgt spid="9"/>
                                        </p:tgtEl>
                                      </p:cBhvr>
                                      <p:to x="100000" y="95000"/>
                                    </p:animScale>
                                    <p:animScale>
                                      <p:cBhvr>
                                        <p:cTn id="40"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pattFill prst="shingle">
          <a:fgClr>
            <a:srgbClr val="663300"/>
          </a:fgClr>
          <a:bgClr>
            <a:schemeClr val="tx1">
              <a:lumMod val="95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219200"/>
            <a:ext cx="8305800" cy="5334000"/>
          </a:xfrm>
          <a:solidFill>
            <a:schemeClr val="tx1">
              <a:lumMod val="85000"/>
            </a:schemeClr>
          </a:solidFill>
          <a:ln w="57150">
            <a:solidFill>
              <a:srgbClr val="0000CC"/>
            </a:solidFill>
          </a:ln>
          <a:scene3d>
            <a:camera prst="orthographicFront"/>
            <a:lightRig rig="threePt" dir="t"/>
          </a:scene3d>
          <a:sp3d>
            <a:bevelT w="101600" prst="riblet"/>
          </a:sp3d>
        </p:spPr>
        <p:txBody>
          <a:bodyPr lIns="182880" tIns="182880">
            <a:normAutofit/>
          </a:bodyPr>
          <a:lstStyle/>
          <a:p>
            <a:pPr algn="l">
              <a:spcBef>
                <a:spcPts val="0"/>
              </a:spcBef>
              <a:spcAft>
                <a:spcPts val="2400"/>
              </a:spcAft>
            </a:pPr>
            <a:r>
              <a:rPr lang="en-US" sz="3000" dirty="0">
                <a:solidFill>
                  <a:srgbClr val="993300"/>
                </a:solidFill>
              </a:rPr>
              <a:t>In Exodus 13:7-10 and in Exodus 34:21-27 we saw clearly that the annual </a:t>
            </a:r>
            <a:r>
              <a:rPr lang="en-US" sz="3000" b="1" dirty="0">
                <a:solidFill>
                  <a:srgbClr val="FF3399"/>
                </a:solidFill>
                <a:effectLst>
                  <a:outerShdw blurRad="38100" dist="38100" dir="2700000" algn="tl">
                    <a:srgbClr val="000000">
                      <a:alpha val="43137"/>
                    </a:srgbClr>
                  </a:outerShdw>
                </a:effectLst>
              </a:rPr>
              <a:t>Feasts</a:t>
            </a:r>
            <a:r>
              <a:rPr lang="en-US" sz="3000" b="1" dirty="0">
                <a:solidFill>
                  <a:srgbClr val="FF3399"/>
                </a:solidFill>
              </a:rPr>
              <a:t> </a:t>
            </a:r>
            <a:r>
              <a:rPr lang="en-US" sz="3000" dirty="0">
                <a:solidFill>
                  <a:srgbClr val="993300"/>
                </a:solidFill>
              </a:rPr>
              <a:t>of </a:t>
            </a:r>
            <a:r>
              <a:rPr lang="en-US" sz="3000" b="1" dirty="0">
                <a:solidFill>
                  <a:srgbClr val="0000CC"/>
                </a:solidFill>
                <a:effectLst>
                  <a:outerShdw blurRad="38100" dist="38100" dir="2700000" algn="tl">
                    <a:srgbClr val="000000">
                      <a:alpha val="43137"/>
                    </a:srgbClr>
                  </a:outerShdw>
                </a:effectLst>
              </a:rPr>
              <a:t>Yahuah</a:t>
            </a:r>
            <a:r>
              <a:rPr lang="en-US" sz="3000" dirty="0">
                <a:solidFill>
                  <a:schemeClr val="bg1"/>
                </a:solidFill>
                <a:effectLst>
                  <a:outerShdw blurRad="38100" dist="38100" dir="2700000" algn="tl">
                    <a:srgbClr val="000000">
                      <a:alpha val="43137"/>
                    </a:srgbClr>
                  </a:outerShdw>
                </a:effectLst>
              </a:rPr>
              <a:t> </a:t>
            </a:r>
            <a:r>
              <a:rPr lang="en-US" sz="3000" dirty="0">
                <a:solidFill>
                  <a:srgbClr val="993300"/>
                </a:solidFill>
              </a:rPr>
              <a:t>are also a </a:t>
            </a:r>
            <a:r>
              <a:rPr lang="en-US" sz="3000" b="1" dirty="0">
                <a:solidFill>
                  <a:srgbClr val="FF0000"/>
                </a:solidFill>
              </a:rPr>
              <a:t>“</a:t>
            </a:r>
            <a:r>
              <a:rPr lang="en-US" sz="3000" b="1" dirty="0">
                <a:solidFill>
                  <a:srgbClr val="FF0000"/>
                </a:solidFill>
                <a:effectLst>
                  <a:outerShdw blurRad="38100" dist="38100" dir="2700000" algn="tl">
                    <a:srgbClr val="000000">
                      <a:alpha val="43137"/>
                    </a:srgbClr>
                  </a:outerShdw>
                </a:effectLst>
              </a:rPr>
              <a:t>sign</a:t>
            </a:r>
            <a:r>
              <a:rPr lang="en-US" sz="3000" b="1" baseline="30000" dirty="0">
                <a:solidFill>
                  <a:schemeClr val="accent5">
                    <a:lumMod val="50000"/>
                  </a:schemeClr>
                </a:solidFill>
              </a:rPr>
              <a:t>H226</a:t>
            </a:r>
            <a:r>
              <a:rPr lang="en-US" sz="3000" b="1" dirty="0">
                <a:solidFill>
                  <a:srgbClr val="FF0000"/>
                </a:solidFill>
              </a:rPr>
              <a:t>” </a:t>
            </a:r>
            <a:r>
              <a:rPr lang="en-US" sz="3000" dirty="0">
                <a:solidFill>
                  <a:srgbClr val="993300"/>
                </a:solidFill>
              </a:rPr>
              <a:t>and a </a:t>
            </a:r>
            <a:r>
              <a:rPr lang="en-US" sz="3000" b="1" dirty="0">
                <a:solidFill>
                  <a:srgbClr val="CC00CC"/>
                </a:solidFill>
              </a:rPr>
              <a:t>“</a:t>
            </a:r>
            <a:r>
              <a:rPr lang="en-US" sz="3000" b="1" dirty="0">
                <a:solidFill>
                  <a:srgbClr val="CC00CC"/>
                </a:solidFill>
                <a:effectLst>
                  <a:outerShdw blurRad="38100" dist="38100" dir="2700000" algn="tl">
                    <a:srgbClr val="000000">
                      <a:alpha val="43137"/>
                    </a:srgbClr>
                  </a:outerShdw>
                </a:effectLst>
              </a:rPr>
              <a:t>covenant</a:t>
            </a:r>
            <a:r>
              <a:rPr lang="en-US" sz="3000" b="1" baseline="30000" dirty="0">
                <a:solidFill>
                  <a:schemeClr val="accent5">
                    <a:lumMod val="50000"/>
                  </a:schemeClr>
                </a:solidFill>
              </a:rPr>
              <a:t>H1285</a:t>
            </a:r>
            <a:r>
              <a:rPr lang="en-US" sz="3000" b="1" dirty="0">
                <a:solidFill>
                  <a:srgbClr val="CC00CC"/>
                </a:solidFill>
              </a:rPr>
              <a:t>”</a:t>
            </a:r>
            <a:r>
              <a:rPr lang="en-US" sz="3000" dirty="0">
                <a:solidFill>
                  <a:srgbClr val="993300"/>
                </a:solidFill>
              </a:rPr>
              <a:t> and we were admonished to </a:t>
            </a:r>
            <a:r>
              <a:rPr lang="en-US" sz="3000" b="1" dirty="0">
                <a:solidFill>
                  <a:srgbClr val="009900"/>
                </a:solidFill>
              </a:rPr>
              <a:t>“…guard this law </a:t>
            </a:r>
            <a:r>
              <a:rPr lang="en-US" sz="3000" b="1" u="sng" dirty="0">
                <a:solidFill>
                  <a:srgbClr val="009900"/>
                </a:solidFill>
              </a:rPr>
              <a:t>at its</a:t>
            </a:r>
            <a:r>
              <a:rPr lang="en-US" sz="3000" b="1" dirty="0">
                <a:solidFill>
                  <a:srgbClr val="009900"/>
                </a:solidFill>
              </a:rPr>
              <a:t> </a:t>
            </a:r>
            <a:r>
              <a:rPr lang="en-US" sz="3000" b="1" dirty="0">
                <a:solidFill>
                  <a:srgbClr val="FF3399"/>
                </a:solidFill>
              </a:rPr>
              <a:t>appointed time </a:t>
            </a:r>
            <a:r>
              <a:rPr lang="en-US" sz="3000" b="1" dirty="0">
                <a:solidFill>
                  <a:srgbClr val="009900"/>
                </a:solidFill>
              </a:rPr>
              <a:t>from </a:t>
            </a:r>
            <a:r>
              <a:rPr lang="en-US" sz="3000" b="1" dirty="0">
                <a:solidFill>
                  <a:srgbClr val="FF3399"/>
                </a:solidFill>
              </a:rPr>
              <a:t>year to year.”  </a:t>
            </a:r>
          </a:p>
          <a:p>
            <a:pPr algn="l">
              <a:spcBef>
                <a:spcPts val="0"/>
              </a:spcBef>
              <a:spcAft>
                <a:spcPts val="1800"/>
              </a:spcAft>
            </a:pPr>
            <a:r>
              <a:rPr lang="en-US" sz="3000" dirty="0">
                <a:solidFill>
                  <a:srgbClr val="993300"/>
                </a:solidFill>
              </a:rPr>
              <a:t>Can it be made more plain to us?  The same </a:t>
            </a:r>
            <a:r>
              <a:rPr lang="en-US" sz="3000" b="1" dirty="0">
                <a:solidFill>
                  <a:srgbClr val="FF0000"/>
                </a:solidFill>
              </a:rPr>
              <a:t>“</a:t>
            </a:r>
            <a:r>
              <a:rPr lang="en-US" sz="3000" b="1" dirty="0">
                <a:solidFill>
                  <a:srgbClr val="FF0000"/>
                </a:solidFill>
                <a:effectLst>
                  <a:outerShdw blurRad="38100" dist="38100" dir="2700000" algn="tl">
                    <a:srgbClr val="000000">
                      <a:alpha val="43137"/>
                    </a:srgbClr>
                  </a:outerShdw>
                </a:effectLst>
              </a:rPr>
              <a:t>sign</a:t>
            </a:r>
            <a:r>
              <a:rPr lang="en-US" sz="3000" b="1" dirty="0">
                <a:solidFill>
                  <a:srgbClr val="FF0000"/>
                </a:solidFill>
              </a:rPr>
              <a:t>” </a:t>
            </a:r>
            <a:r>
              <a:rPr lang="en-US" sz="3000" dirty="0">
                <a:solidFill>
                  <a:srgbClr val="993300"/>
                </a:solidFill>
              </a:rPr>
              <a:t>that </a:t>
            </a:r>
            <a:r>
              <a:rPr lang="en-US" sz="3000" b="1" dirty="0">
                <a:solidFill>
                  <a:srgbClr val="0000CC"/>
                </a:solidFill>
                <a:effectLst>
                  <a:outerShdw blurRad="38100" dist="38100" dir="2700000" algn="tl">
                    <a:srgbClr val="000000">
                      <a:alpha val="43137"/>
                    </a:srgbClr>
                  </a:outerShdw>
                </a:effectLst>
              </a:rPr>
              <a:t>Yahuah</a:t>
            </a:r>
            <a:r>
              <a:rPr lang="en-US" sz="3000" dirty="0">
                <a:solidFill>
                  <a:srgbClr val="0000CC"/>
                </a:solidFill>
                <a:effectLst>
                  <a:outerShdw blurRad="38100" dist="38100" dir="2700000" algn="tl">
                    <a:srgbClr val="000000">
                      <a:alpha val="43137"/>
                    </a:srgbClr>
                  </a:outerShdw>
                </a:effectLst>
              </a:rPr>
              <a:t> </a:t>
            </a:r>
            <a:r>
              <a:rPr lang="en-US" sz="3000" dirty="0">
                <a:solidFill>
                  <a:srgbClr val="993300"/>
                </a:solidFill>
              </a:rPr>
              <a:t>associated with the </a:t>
            </a:r>
            <a:r>
              <a:rPr lang="en-US" sz="3000" b="1" dirty="0">
                <a:solidFill>
                  <a:srgbClr val="0070C0"/>
                </a:solidFill>
                <a:effectLst>
                  <a:outerShdw blurRad="38100" dist="38100" dir="2700000" algn="tl">
                    <a:srgbClr val="000000">
                      <a:alpha val="43137"/>
                    </a:srgbClr>
                  </a:outerShdw>
                </a:effectLst>
              </a:rPr>
              <a:t>7</a:t>
            </a:r>
            <a:r>
              <a:rPr lang="en-US" sz="3000" b="1" baseline="30000" dirty="0">
                <a:solidFill>
                  <a:srgbClr val="0070C0"/>
                </a:solidFill>
                <a:effectLst>
                  <a:outerShdw blurRad="38100" dist="38100" dir="2700000" algn="tl">
                    <a:srgbClr val="000000">
                      <a:alpha val="43137"/>
                    </a:srgbClr>
                  </a:outerShdw>
                </a:effectLst>
              </a:rPr>
              <a:t>th</a:t>
            </a:r>
            <a:r>
              <a:rPr lang="en-US" sz="3000" b="1" dirty="0">
                <a:solidFill>
                  <a:srgbClr val="0070C0"/>
                </a:solidFill>
                <a:effectLst>
                  <a:outerShdw blurRad="38100" dist="38100" dir="2700000" algn="tl">
                    <a:srgbClr val="000000">
                      <a:alpha val="43137"/>
                    </a:srgbClr>
                  </a:outerShdw>
                </a:effectLst>
              </a:rPr>
              <a:t> Day Sabbath,</a:t>
            </a:r>
            <a:r>
              <a:rPr lang="en-US" sz="3000" dirty="0">
                <a:solidFill>
                  <a:srgbClr val="993300"/>
                </a:solidFill>
                <a:effectLst>
                  <a:outerShdw blurRad="38100" dist="38100" dir="2700000" algn="tl">
                    <a:srgbClr val="000000">
                      <a:alpha val="43137"/>
                    </a:srgbClr>
                  </a:outerShdw>
                </a:effectLst>
              </a:rPr>
              <a:t> </a:t>
            </a:r>
            <a:r>
              <a:rPr lang="en-US" sz="3000" dirty="0">
                <a:solidFill>
                  <a:srgbClr val="993300"/>
                </a:solidFill>
              </a:rPr>
              <a:t>He also associated with His </a:t>
            </a:r>
            <a:r>
              <a:rPr lang="en-US" sz="3000" b="1" dirty="0">
                <a:solidFill>
                  <a:srgbClr val="FF3399"/>
                </a:solidFill>
                <a:effectLst>
                  <a:outerShdw blurRad="38100" dist="38100" dir="2700000" algn="tl">
                    <a:srgbClr val="000000">
                      <a:alpha val="43137"/>
                    </a:srgbClr>
                  </a:outerShdw>
                </a:effectLst>
              </a:rPr>
              <a:t>Annual</a:t>
            </a:r>
            <a:r>
              <a:rPr lang="en-US" sz="3000" dirty="0">
                <a:solidFill>
                  <a:srgbClr val="FF3399"/>
                </a:solidFill>
                <a:effectLst>
                  <a:outerShdw blurRad="38100" dist="38100" dir="2700000" algn="tl">
                    <a:srgbClr val="000000">
                      <a:alpha val="43137"/>
                    </a:srgbClr>
                  </a:outerShdw>
                </a:effectLst>
              </a:rPr>
              <a:t> </a:t>
            </a:r>
            <a:r>
              <a:rPr lang="en-US" sz="3000" b="1" dirty="0">
                <a:solidFill>
                  <a:srgbClr val="FF3399"/>
                </a:solidFill>
                <a:effectLst>
                  <a:outerShdw blurRad="38100" dist="38100" dir="2700000" algn="tl">
                    <a:srgbClr val="000000">
                      <a:alpha val="43137"/>
                    </a:srgbClr>
                  </a:outerShdw>
                </a:effectLst>
              </a:rPr>
              <a:t>Feast</a:t>
            </a:r>
            <a:r>
              <a:rPr lang="en-US" sz="3000" dirty="0">
                <a:solidFill>
                  <a:srgbClr val="FF3399"/>
                </a:solidFill>
                <a:effectLst>
                  <a:outerShdw blurRad="38100" dist="38100" dir="2700000" algn="tl">
                    <a:srgbClr val="000000">
                      <a:alpha val="43137"/>
                    </a:srgbClr>
                  </a:outerShdw>
                </a:effectLst>
              </a:rPr>
              <a:t> </a:t>
            </a:r>
            <a:r>
              <a:rPr lang="en-US" sz="3000" dirty="0">
                <a:solidFill>
                  <a:srgbClr val="993300"/>
                </a:solidFill>
              </a:rPr>
              <a:t>days, and we are </a:t>
            </a:r>
            <a:r>
              <a:rPr lang="en-US" sz="3000" b="1" dirty="0">
                <a:solidFill>
                  <a:srgbClr val="996600"/>
                </a:solidFill>
                <a:effectLst>
                  <a:glow rad="63500">
                    <a:schemeClr val="accent2">
                      <a:satMod val="175000"/>
                      <a:alpha val="40000"/>
                    </a:schemeClr>
                  </a:glow>
                </a:effectLst>
              </a:rPr>
              <a:t>“commanded” </a:t>
            </a:r>
            <a:r>
              <a:rPr lang="en-US" sz="3000" dirty="0">
                <a:solidFill>
                  <a:srgbClr val="993300"/>
                </a:solidFill>
              </a:rPr>
              <a:t>to keep them </a:t>
            </a:r>
            <a:r>
              <a:rPr lang="en-US" sz="3000" b="1" u="sng" dirty="0">
                <a:solidFill>
                  <a:srgbClr val="996600"/>
                </a:solidFill>
                <a:effectLst>
                  <a:glow rad="63500">
                    <a:schemeClr val="accent2">
                      <a:satMod val="175000"/>
                      <a:alpha val="40000"/>
                    </a:schemeClr>
                  </a:glow>
                </a:effectLst>
              </a:rPr>
              <a:t>for</a:t>
            </a:r>
            <a:r>
              <a:rPr lang="en-US" sz="3000" b="1" dirty="0">
                <a:solidFill>
                  <a:srgbClr val="996600"/>
                </a:solidFill>
                <a:effectLst>
                  <a:glow rad="63500">
                    <a:schemeClr val="accent2">
                      <a:satMod val="175000"/>
                      <a:alpha val="40000"/>
                    </a:schemeClr>
                  </a:glow>
                </a:effectLst>
              </a:rPr>
              <a:t> a</a:t>
            </a:r>
            <a:r>
              <a:rPr lang="en-US" sz="3000" b="1" dirty="0">
                <a:solidFill>
                  <a:srgbClr val="996600"/>
                </a:solidFill>
              </a:rPr>
              <a:t> </a:t>
            </a:r>
            <a:r>
              <a:rPr lang="en-US" sz="3200" b="1" dirty="0">
                <a:solidFill>
                  <a:srgbClr val="996600"/>
                </a:solidFill>
                <a:effectLst>
                  <a:glow rad="63500">
                    <a:schemeClr val="accent2">
                      <a:satMod val="175000"/>
                      <a:alpha val="40000"/>
                    </a:schemeClr>
                  </a:glow>
                </a:effectLst>
              </a:rPr>
              <a:t>“</a:t>
            </a:r>
            <a:r>
              <a:rPr lang="en-US" sz="3200" b="1" u="sng" dirty="0">
                <a:solidFill>
                  <a:srgbClr val="996600"/>
                </a:solidFill>
                <a:effectLst>
                  <a:glow rad="63500">
                    <a:schemeClr val="accent2">
                      <a:satMod val="175000"/>
                      <a:alpha val="40000"/>
                    </a:schemeClr>
                  </a:glow>
                </a:effectLst>
              </a:rPr>
              <a:t>thousand generations</a:t>
            </a:r>
            <a:r>
              <a:rPr lang="en-US" sz="3200" b="1" dirty="0">
                <a:solidFill>
                  <a:srgbClr val="996600"/>
                </a:solidFill>
                <a:effectLst>
                  <a:glow rad="63500">
                    <a:schemeClr val="accent2">
                      <a:satMod val="175000"/>
                      <a:alpha val="40000"/>
                    </a:schemeClr>
                  </a:glow>
                </a:effectLst>
              </a:rPr>
              <a:t>.”</a:t>
            </a:r>
            <a:endParaRPr lang="en-US" sz="3000" dirty="0">
              <a:solidFill>
                <a:srgbClr val="993300"/>
              </a:solidFill>
            </a:endParaRPr>
          </a:p>
        </p:txBody>
      </p:sp>
      <p:sp>
        <p:nvSpPr>
          <p:cNvPr id="5" name="Title 1"/>
          <p:cNvSpPr>
            <a:spLocks noGrp="1"/>
          </p:cNvSpPr>
          <p:nvPr>
            <p:ph type="ctrTitle"/>
          </p:nvPr>
        </p:nvSpPr>
        <p:spPr>
          <a:xfrm>
            <a:off x="685800" y="228600"/>
            <a:ext cx="7543800"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Sign and Covenant</a:t>
            </a:r>
          </a:p>
        </p:txBody>
      </p:sp>
      <p:grpSp>
        <p:nvGrpSpPr>
          <p:cNvPr id="16" name="Group 15"/>
          <p:cNvGrpSpPr/>
          <p:nvPr/>
        </p:nvGrpSpPr>
        <p:grpSpPr>
          <a:xfrm>
            <a:off x="7064829" y="3505200"/>
            <a:ext cx="1545771" cy="2590800"/>
            <a:chOff x="6988629" y="3505200"/>
            <a:chExt cx="1545771" cy="2590800"/>
          </a:xfrm>
        </p:grpSpPr>
        <p:cxnSp>
          <p:nvCxnSpPr>
            <p:cNvPr id="7" name="Straight Arrow Connector 6"/>
            <p:cNvCxnSpPr/>
            <p:nvPr/>
          </p:nvCxnSpPr>
          <p:spPr>
            <a:xfrm flipH="1">
              <a:off x="6988629" y="6096000"/>
              <a:ext cx="1545771" cy="0"/>
            </a:xfrm>
            <a:prstGeom prst="straightConnector1">
              <a:avLst/>
            </a:prstGeom>
            <a:ln w="57150">
              <a:solidFill>
                <a:srgbClr val="996600"/>
              </a:solidFill>
              <a:tailEnd type="arrow"/>
            </a:ln>
            <a:effectLst>
              <a:glow rad="63500">
                <a:schemeClr val="accent2">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534400" y="3505200"/>
              <a:ext cx="0" cy="2590800"/>
            </a:xfrm>
            <a:prstGeom prst="line">
              <a:avLst/>
            </a:prstGeom>
            <a:ln w="57150">
              <a:solidFill>
                <a:srgbClr val="996600"/>
              </a:solidFill>
            </a:ln>
            <a:effectLst>
              <a:glow rad="63500">
                <a:schemeClr val="accent2">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7086600" y="3505200"/>
              <a:ext cx="1447800" cy="0"/>
            </a:xfrm>
            <a:prstGeom prst="line">
              <a:avLst/>
            </a:prstGeom>
            <a:ln w="57150">
              <a:solidFill>
                <a:srgbClr val="996600"/>
              </a:solidFill>
            </a:ln>
            <a:effectLst>
              <a:glow rad="63500">
                <a:schemeClr val="accent2">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sp>
        <p:nvSpPr>
          <p:cNvPr id="4" name="Slide Number Placeholder 3"/>
          <p:cNvSpPr>
            <a:spLocks noGrp="1"/>
          </p:cNvSpPr>
          <p:nvPr>
            <p:ph type="sldNum" sz="quarter" idx="12"/>
          </p:nvPr>
        </p:nvSpPr>
        <p:spPr>
          <a:xfrm>
            <a:off x="7777842" y="6085114"/>
            <a:ext cx="762000" cy="365125"/>
          </a:xfrm>
        </p:spPr>
        <p:txBody>
          <a:bodyPr/>
          <a:lstStyle/>
          <a:p>
            <a:fld id="{9A7ECC3E-4170-412F-8B33-8063B7BB8A4D}" type="slidenum">
              <a:rPr lang="en-US" b="1" smtClean="0">
                <a:solidFill>
                  <a:schemeClr val="bg1"/>
                </a:solidFill>
              </a:rPr>
              <a:t>70</a:t>
            </a:fld>
            <a:endParaRPr lang="en-US" b="1" dirty="0">
              <a:solidFill>
                <a:schemeClr val="bg1"/>
              </a:solidFill>
            </a:endParaRPr>
          </a:p>
        </p:txBody>
      </p:sp>
    </p:spTree>
    <p:extLst>
      <p:ext uri="{BB962C8B-B14F-4D97-AF65-F5344CB8AC3E}">
        <p14:creationId xmlns:p14="http://schemas.microsoft.com/office/powerpoint/2010/main" val="422496476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par>
                          <p:cTn id="10" fill="hold">
                            <p:stCondLst>
                              <p:cond delay="500"/>
                            </p:stCondLst>
                            <p:childTnLst>
                              <p:par>
                                <p:cTn id="11" presetID="6"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circle(in)">
                                      <p:cBhvr>
                                        <p:cTn id="13" dur="2000"/>
                                        <p:tgtEl>
                                          <p:spTgt spid="16"/>
                                        </p:tgtEl>
                                      </p:cBhvr>
                                    </p:animEffect>
                                  </p:childTnLst>
                                </p:cTn>
                              </p:par>
                            </p:childTnLst>
                          </p:cTn>
                        </p:par>
                        <p:par>
                          <p:cTn id="14" fill="hold">
                            <p:stCondLst>
                              <p:cond delay="2500"/>
                            </p:stCondLst>
                            <p:childTnLst>
                              <p:par>
                                <p:cTn id="15" presetID="8" presetClass="emph" presetSubtype="0" fill="hold" nodeType="afterEffect">
                                  <p:stCondLst>
                                    <p:cond delay="0"/>
                                  </p:stCondLst>
                                  <p:childTnLst>
                                    <p:animRot by="21600000">
                                      <p:cBhvr>
                                        <p:cTn id="16" dur="2000" fill="hold"/>
                                        <p:tgtEl>
                                          <p:spTgt spid="16"/>
                                        </p:tgtEl>
                                        <p:attrNameLst>
                                          <p:attrName>r</p:attrName>
                                        </p:attrNameLst>
                                      </p:cBhvr>
                                    </p:animRot>
                                  </p:childTnLst>
                                </p:cTn>
                              </p:par>
                            </p:childTnLst>
                          </p:cTn>
                        </p:par>
                        <p:par>
                          <p:cTn id="17" fill="hold">
                            <p:stCondLst>
                              <p:cond delay="4500"/>
                            </p:stCondLst>
                            <p:childTnLst>
                              <p:par>
                                <p:cTn id="18" presetID="35" presetClass="emph" presetSubtype="0" repeatCount="3000" fill="hold" nodeType="afterEffect">
                                  <p:stCondLst>
                                    <p:cond delay="0"/>
                                  </p:stCondLst>
                                  <p:childTnLst>
                                    <p:anim calcmode="discrete" valueType="str">
                                      <p:cBhvr>
                                        <p:cTn id="19" dur="10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219200"/>
            <a:ext cx="8534400" cy="5334000"/>
          </a:xfrm>
          <a:solidFill>
            <a:schemeClr val="accent3">
              <a:lumMod val="20000"/>
              <a:lumOff val="80000"/>
            </a:schemeClr>
          </a:solidFill>
          <a:ln w="57150">
            <a:solidFill>
              <a:srgbClr val="006600"/>
            </a:solidFill>
          </a:ln>
          <a:scene3d>
            <a:camera prst="orthographicFront"/>
            <a:lightRig rig="threePt" dir="t"/>
          </a:scene3d>
          <a:sp3d>
            <a:bevelT w="139700" h="139700" prst="divot"/>
          </a:sp3d>
        </p:spPr>
        <p:txBody>
          <a:bodyPr lIns="182880" tIns="182880">
            <a:normAutofit lnSpcReduction="10000"/>
          </a:bodyPr>
          <a:lstStyle/>
          <a:p>
            <a:pPr lvl="1" indent="-457200" algn="l">
              <a:spcBef>
                <a:spcPts val="0"/>
              </a:spcBef>
              <a:spcAft>
                <a:spcPts val="1800"/>
              </a:spcAft>
              <a:buClr>
                <a:srgbClr val="FF0000"/>
              </a:buClr>
              <a:buSzPct val="100000"/>
              <a:buFont typeface="Comic Sans MS" panose="030F0702030302020204" pitchFamily="66" charset="0"/>
              <a:buChar char="Q"/>
            </a:pPr>
            <a:r>
              <a:rPr lang="en-US" sz="2800" dirty="0">
                <a:solidFill>
                  <a:schemeClr val="bg1"/>
                </a:solidFill>
              </a:rPr>
              <a:t>What was </a:t>
            </a:r>
            <a:r>
              <a:rPr lang="en-US" sz="2800" b="1" dirty="0">
                <a:solidFill>
                  <a:schemeClr val="accent6">
                    <a:lumMod val="75000"/>
                  </a:schemeClr>
                </a:solidFill>
                <a:effectLst>
                  <a:outerShdw blurRad="38100" dist="38100" dir="2700000" algn="tl">
                    <a:srgbClr val="000000">
                      <a:alpha val="43137"/>
                    </a:srgbClr>
                  </a:outerShdw>
                </a:effectLst>
              </a:rPr>
              <a:t>“nailed to the tree” -</a:t>
            </a:r>
            <a:r>
              <a:rPr lang="en-US" sz="2800" dirty="0">
                <a:solidFill>
                  <a:schemeClr val="bg1"/>
                </a:solidFill>
              </a:rPr>
              <a:t> the </a:t>
            </a:r>
            <a:r>
              <a:rPr lang="en-US" sz="2800" b="1" dirty="0">
                <a:solidFill>
                  <a:srgbClr val="9900CC"/>
                </a:solidFill>
                <a:effectLst>
                  <a:outerShdw blurRad="38100" dist="38100" dir="2700000" algn="tl">
                    <a:srgbClr val="000000">
                      <a:alpha val="43137"/>
                    </a:srgbClr>
                  </a:outerShdw>
                </a:effectLst>
              </a:rPr>
              <a:t>Ordinances,</a:t>
            </a:r>
            <a:r>
              <a:rPr lang="en-US" sz="2800" b="1" dirty="0">
                <a:solidFill>
                  <a:srgbClr val="009900"/>
                </a:solidFill>
                <a:effectLst>
                  <a:outerShdw blurRad="38100" dist="38100" dir="2700000" algn="tl">
                    <a:srgbClr val="000000">
                      <a:alpha val="43137"/>
                    </a:srgbClr>
                  </a:outerShdw>
                </a:effectLst>
              </a:rPr>
              <a:t> </a:t>
            </a:r>
            <a:r>
              <a:rPr lang="en-US" sz="2800" b="1" dirty="0">
                <a:solidFill>
                  <a:srgbClr val="C00000"/>
                </a:solidFill>
                <a:effectLst>
                  <a:outerShdw blurRad="38100" dist="38100" dir="2700000" algn="tl">
                    <a:srgbClr val="000000">
                      <a:alpha val="43137"/>
                    </a:srgbClr>
                  </a:outerShdw>
                </a:effectLst>
              </a:rPr>
              <a:t>Oblations, </a:t>
            </a:r>
            <a:r>
              <a:rPr lang="en-US" sz="2800" b="1" dirty="0">
                <a:solidFill>
                  <a:srgbClr val="0070C0"/>
                </a:solidFill>
                <a:effectLst>
                  <a:outerShdw blurRad="38100" dist="38100" dir="2700000" algn="tl">
                    <a:srgbClr val="000000">
                      <a:alpha val="43137"/>
                    </a:srgbClr>
                  </a:outerShdw>
                </a:effectLst>
              </a:rPr>
              <a:t>Offerings,</a:t>
            </a:r>
            <a:r>
              <a:rPr lang="en-US" sz="2800" b="1" dirty="0">
                <a:solidFill>
                  <a:srgbClr val="009900"/>
                </a:solidFill>
                <a:effectLst>
                  <a:outerShdw blurRad="38100" dist="38100" dir="2700000" algn="tl">
                    <a:srgbClr val="000000">
                      <a:alpha val="43137"/>
                    </a:srgbClr>
                  </a:outerShdw>
                </a:effectLst>
              </a:rPr>
              <a:t> </a:t>
            </a:r>
            <a:r>
              <a:rPr lang="en-US" sz="2800" b="1" dirty="0">
                <a:solidFill>
                  <a:srgbClr val="C00000"/>
                </a:solidFill>
                <a:effectLst>
                  <a:outerShdw blurRad="38100" dist="38100" dir="2700000" algn="tl">
                    <a:srgbClr val="000000">
                      <a:alpha val="43137"/>
                    </a:srgbClr>
                  </a:outerShdw>
                </a:effectLst>
              </a:rPr>
              <a:t>Sacrifices, </a:t>
            </a:r>
            <a:r>
              <a:rPr lang="en-US" sz="2800" b="1" dirty="0">
                <a:solidFill>
                  <a:srgbClr val="FF0000"/>
                </a:solidFill>
                <a:effectLst>
                  <a:outerShdw blurRad="38100" dist="38100" dir="2700000" algn="tl">
                    <a:srgbClr val="000000">
                      <a:alpha val="43137"/>
                    </a:srgbClr>
                  </a:outerShdw>
                </a:effectLst>
              </a:rPr>
              <a:t>Ceremonial Law, </a:t>
            </a:r>
            <a:r>
              <a:rPr lang="en-US" sz="2800" b="1" dirty="0">
                <a:solidFill>
                  <a:srgbClr val="0070C0"/>
                </a:solidFill>
                <a:effectLst>
                  <a:outerShdw blurRad="38100" dist="38100" dir="2700000" algn="tl">
                    <a:srgbClr val="000000">
                      <a:alpha val="43137"/>
                    </a:srgbClr>
                  </a:outerShdw>
                </a:effectLst>
              </a:rPr>
              <a:t>Mosaic Law </a:t>
            </a:r>
            <a:r>
              <a:rPr lang="en-US" sz="2800" dirty="0">
                <a:solidFill>
                  <a:schemeClr val="bg1"/>
                </a:solidFill>
              </a:rPr>
              <a:t>or all of the above</a:t>
            </a:r>
            <a:r>
              <a:rPr lang="en-US" sz="2800" b="1" dirty="0">
                <a:solidFill>
                  <a:schemeClr val="bg1"/>
                </a:solidFill>
                <a:effectLst>
                  <a:outerShdw blurRad="38100" dist="38100" dir="2700000" algn="tl">
                    <a:srgbClr val="000000">
                      <a:alpha val="43137"/>
                    </a:srgbClr>
                  </a:outerShdw>
                </a:effectLst>
              </a:rPr>
              <a:t>?</a:t>
            </a:r>
          </a:p>
          <a:p>
            <a:pPr lvl="1" indent="-457200" algn="l">
              <a:spcBef>
                <a:spcPts val="0"/>
              </a:spcBef>
              <a:spcAft>
                <a:spcPts val="1800"/>
              </a:spcAft>
              <a:buClr>
                <a:srgbClr val="0000CC"/>
              </a:buClr>
              <a:buSzPct val="100000"/>
              <a:buFont typeface="Comic Sans MS" panose="030F0702030302020204" pitchFamily="66" charset="0"/>
              <a:buChar char="A"/>
            </a:pPr>
            <a:r>
              <a:rPr lang="en-US" sz="2800" dirty="0">
                <a:solidFill>
                  <a:schemeClr val="bg1"/>
                </a:solidFill>
              </a:rPr>
              <a:t>The </a:t>
            </a:r>
            <a:r>
              <a:rPr lang="en-US" sz="2800" b="1" dirty="0">
                <a:solidFill>
                  <a:srgbClr val="9900CC"/>
                </a:solidFill>
                <a:effectLst>
                  <a:outerShdw blurRad="38100" dist="38100" dir="2700000" algn="tl">
                    <a:srgbClr val="000000">
                      <a:alpha val="43137"/>
                    </a:srgbClr>
                  </a:outerShdw>
                </a:effectLst>
              </a:rPr>
              <a:t>Ordinances, </a:t>
            </a:r>
            <a:r>
              <a:rPr lang="en-US" sz="2800" b="1" dirty="0">
                <a:solidFill>
                  <a:srgbClr val="C00000"/>
                </a:solidFill>
                <a:effectLst>
                  <a:outerShdw blurRad="38100" dist="38100" dir="2700000" algn="tl">
                    <a:srgbClr val="000000">
                      <a:alpha val="43137"/>
                    </a:srgbClr>
                  </a:outerShdw>
                </a:effectLst>
              </a:rPr>
              <a:t>Oblations, </a:t>
            </a:r>
            <a:r>
              <a:rPr lang="en-US" sz="2800" b="1" dirty="0">
                <a:solidFill>
                  <a:srgbClr val="0070C0"/>
                </a:solidFill>
                <a:effectLst>
                  <a:outerShdw blurRad="38100" dist="38100" dir="2700000" algn="tl">
                    <a:srgbClr val="000000">
                      <a:alpha val="43137"/>
                    </a:srgbClr>
                  </a:outerShdw>
                </a:effectLst>
              </a:rPr>
              <a:t>Offerings, </a:t>
            </a:r>
            <a:r>
              <a:rPr lang="en-US" sz="2800" dirty="0">
                <a:solidFill>
                  <a:schemeClr val="bg1"/>
                </a:solidFill>
              </a:rPr>
              <a:t>and </a:t>
            </a:r>
            <a:r>
              <a:rPr lang="en-US" sz="2800" b="1" dirty="0">
                <a:solidFill>
                  <a:srgbClr val="FF0000"/>
                </a:solidFill>
                <a:effectLst>
                  <a:outerShdw blurRad="38100" dist="38100" dir="2700000" algn="tl">
                    <a:srgbClr val="000000">
                      <a:alpha val="43137"/>
                    </a:srgbClr>
                  </a:outerShdw>
                </a:effectLst>
              </a:rPr>
              <a:t>Ceremonial Laws </a:t>
            </a:r>
            <a:r>
              <a:rPr lang="en-US" sz="2800" b="1" dirty="0">
                <a:solidFill>
                  <a:schemeClr val="bg1"/>
                </a:solidFill>
                <a:effectLst>
                  <a:outerShdw blurRad="38100" dist="38100" dir="2700000" algn="tl">
                    <a:srgbClr val="000000">
                      <a:alpha val="43137"/>
                    </a:srgbClr>
                  </a:outerShdw>
                </a:effectLst>
              </a:rPr>
              <a:t>(Book of the Law) </a:t>
            </a:r>
            <a:r>
              <a:rPr lang="en-US" sz="2800" dirty="0">
                <a:solidFill>
                  <a:schemeClr val="bg1"/>
                </a:solidFill>
              </a:rPr>
              <a:t>relating to the </a:t>
            </a:r>
            <a:r>
              <a:rPr lang="en-US" sz="2800" b="1" dirty="0">
                <a:solidFill>
                  <a:srgbClr val="009900"/>
                </a:solidFill>
                <a:effectLst>
                  <a:outerShdw blurRad="38100" dist="38100" dir="2700000" algn="tl">
                    <a:srgbClr val="000000">
                      <a:alpha val="43137"/>
                    </a:srgbClr>
                  </a:outerShdw>
                </a:effectLst>
              </a:rPr>
              <a:t>Sacrifices</a:t>
            </a:r>
            <a:r>
              <a:rPr lang="en-US" sz="2800" dirty="0">
                <a:solidFill>
                  <a:schemeClr val="bg1"/>
                </a:solidFill>
                <a:effectLst>
                  <a:outerShdw blurRad="38100" dist="38100" dir="2700000" algn="tl">
                    <a:srgbClr val="000000">
                      <a:alpha val="43137"/>
                    </a:srgbClr>
                  </a:outerShdw>
                </a:effectLst>
              </a:rPr>
              <a:t> </a:t>
            </a:r>
            <a:r>
              <a:rPr lang="en-US" sz="2800" dirty="0">
                <a:solidFill>
                  <a:schemeClr val="bg1"/>
                </a:solidFill>
              </a:rPr>
              <a:t>and temple services were the only things </a:t>
            </a:r>
            <a:r>
              <a:rPr lang="en-US" sz="2800" b="1" dirty="0">
                <a:solidFill>
                  <a:schemeClr val="accent6">
                    <a:lumMod val="75000"/>
                  </a:schemeClr>
                </a:solidFill>
                <a:effectLst>
                  <a:outerShdw blurRad="38100" dist="38100" dir="2700000" algn="tl">
                    <a:srgbClr val="000000">
                      <a:alpha val="43137"/>
                    </a:srgbClr>
                  </a:outerShdw>
                </a:effectLst>
              </a:rPr>
              <a:t>“nailed to the cross,” </a:t>
            </a:r>
            <a:r>
              <a:rPr lang="en-US" sz="2800" dirty="0">
                <a:solidFill>
                  <a:schemeClr val="bg1"/>
                </a:solidFill>
              </a:rPr>
              <a:t>along with </a:t>
            </a:r>
            <a:r>
              <a:rPr lang="en-US" sz="2800" b="1" dirty="0">
                <a:solidFill>
                  <a:srgbClr val="0000CC"/>
                </a:solidFill>
                <a:effectLst>
                  <a:outerShdw blurRad="38100" dist="38100" dir="2700000" algn="tl">
                    <a:srgbClr val="000000">
                      <a:alpha val="43137"/>
                    </a:srgbClr>
                  </a:outerShdw>
                </a:effectLst>
              </a:rPr>
              <a:t>Yahusha.</a:t>
            </a:r>
            <a:r>
              <a:rPr lang="en-US" sz="2800" b="1" dirty="0">
                <a:solidFill>
                  <a:schemeClr val="bg1"/>
                </a:solidFill>
                <a:effectLst>
                  <a:outerShdw blurRad="38100" dist="38100" dir="2700000" algn="tl">
                    <a:srgbClr val="000000">
                      <a:alpha val="43137"/>
                    </a:srgbClr>
                  </a:outerShdw>
                </a:effectLst>
              </a:rPr>
              <a:t> </a:t>
            </a:r>
          </a:p>
          <a:p>
            <a:pPr lvl="1" indent="-457200" algn="l">
              <a:spcBef>
                <a:spcPts val="0"/>
              </a:spcBef>
              <a:spcAft>
                <a:spcPts val="1800"/>
              </a:spcAft>
              <a:buClr>
                <a:srgbClr val="FF0000"/>
              </a:buClr>
              <a:buSzPct val="100000"/>
              <a:buFont typeface="Comic Sans MS" panose="030F0702030302020204" pitchFamily="66" charset="0"/>
              <a:buChar char="Q"/>
            </a:pPr>
            <a:r>
              <a:rPr lang="en-US" sz="2800" dirty="0">
                <a:solidFill>
                  <a:schemeClr val="bg1"/>
                </a:solidFill>
              </a:rPr>
              <a:t>How many </a:t>
            </a:r>
            <a:r>
              <a:rPr lang="en-US" sz="2800" b="1" dirty="0">
                <a:solidFill>
                  <a:srgbClr val="C00000"/>
                </a:solidFill>
                <a:effectLst>
                  <a:outerShdw blurRad="38100" dist="38100" dir="2700000" algn="tl">
                    <a:srgbClr val="000000">
                      <a:alpha val="43137"/>
                    </a:srgbClr>
                  </a:outerShdw>
                </a:effectLst>
              </a:rPr>
              <a:t>feasts</a:t>
            </a:r>
            <a:r>
              <a:rPr lang="en-US" sz="2800" dirty="0">
                <a:solidFill>
                  <a:srgbClr val="C00000"/>
                </a:solidFill>
                <a:effectLst>
                  <a:outerShdw blurRad="38100" dist="38100" dir="2700000" algn="tl">
                    <a:srgbClr val="000000">
                      <a:alpha val="43137"/>
                    </a:srgbClr>
                  </a:outerShdw>
                </a:effectLst>
              </a:rPr>
              <a:t> </a:t>
            </a:r>
            <a:r>
              <a:rPr lang="en-US" sz="2800" dirty="0">
                <a:solidFill>
                  <a:schemeClr val="bg1"/>
                </a:solidFill>
              </a:rPr>
              <a:t>were </a:t>
            </a:r>
            <a:r>
              <a:rPr lang="en-US" sz="2800" b="1" dirty="0">
                <a:solidFill>
                  <a:srgbClr val="009900"/>
                </a:solidFill>
                <a:effectLst>
                  <a:outerShdw blurRad="38100" dist="38100" dir="2700000" algn="tl">
                    <a:srgbClr val="000000">
                      <a:alpha val="43137"/>
                    </a:srgbClr>
                  </a:outerShdw>
                </a:effectLst>
              </a:rPr>
              <a:t>“fulfilled” </a:t>
            </a:r>
            <a:r>
              <a:rPr lang="en-US" sz="2800" dirty="0">
                <a:solidFill>
                  <a:schemeClr val="bg1"/>
                </a:solidFill>
              </a:rPr>
              <a:t>at the cross</a:t>
            </a:r>
            <a:r>
              <a:rPr lang="en-US" sz="2800" b="1" dirty="0">
                <a:solidFill>
                  <a:schemeClr val="bg1"/>
                </a:solidFill>
                <a:effectLst>
                  <a:outerShdw blurRad="38100" dist="38100" dir="2700000" algn="tl">
                    <a:srgbClr val="000000">
                      <a:alpha val="43137"/>
                    </a:srgbClr>
                  </a:outerShdw>
                </a:effectLst>
              </a:rPr>
              <a:t>?</a:t>
            </a:r>
          </a:p>
          <a:p>
            <a:pPr marL="457200" indent="-457200" algn="l">
              <a:spcBef>
                <a:spcPts val="0"/>
              </a:spcBef>
              <a:spcAft>
                <a:spcPts val="1800"/>
              </a:spcAft>
              <a:buClr>
                <a:srgbClr val="0000CC"/>
              </a:buClr>
              <a:buSzPct val="100000"/>
              <a:buFont typeface="Comic Sans MS" panose="030F0702030302020204" pitchFamily="66" charset="0"/>
              <a:buChar char="A"/>
            </a:pPr>
            <a:r>
              <a:rPr lang="en-US" dirty="0">
                <a:solidFill>
                  <a:schemeClr val="bg1"/>
                </a:solidFill>
              </a:rPr>
              <a:t>None of the </a:t>
            </a:r>
            <a:r>
              <a:rPr lang="en-US" b="1" dirty="0">
                <a:solidFill>
                  <a:srgbClr val="C00000"/>
                </a:solidFill>
                <a:effectLst>
                  <a:outerShdw blurRad="38100" dist="38100" dir="2700000" algn="tl">
                    <a:srgbClr val="000000">
                      <a:alpha val="43137"/>
                    </a:srgbClr>
                  </a:outerShdw>
                </a:effectLst>
              </a:rPr>
              <a:t>feasts</a:t>
            </a:r>
            <a:r>
              <a:rPr lang="en-US" dirty="0">
                <a:solidFill>
                  <a:srgbClr val="C00000"/>
                </a:solidFill>
                <a:effectLst>
                  <a:outerShdw blurRad="38100" dist="38100" dir="2700000" algn="tl">
                    <a:srgbClr val="000000">
                      <a:alpha val="43137"/>
                    </a:srgbClr>
                  </a:outerShdw>
                </a:effectLst>
              </a:rPr>
              <a:t> </a:t>
            </a:r>
            <a:r>
              <a:rPr lang="en-US" dirty="0">
                <a:solidFill>
                  <a:schemeClr val="bg1"/>
                </a:solidFill>
              </a:rPr>
              <a:t>were completely </a:t>
            </a:r>
            <a:r>
              <a:rPr lang="en-US" b="1" dirty="0">
                <a:solidFill>
                  <a:srgbClr val="009900"/>
                </a:solidFill>
                <a:effectLst>
                  <a:outerShdw blurRad="38100" dist="38100" dir="2700000" algn="tl">
                    <a:srgbClr val="000000">
                      <a:alpha val="43137"/>
                    </a:srgbClr>
                  </a:outerShdw>
                </a:effectLst>
              </a:rPr>
              <a:t>“fulfilled” </a:t>
            </a:r>
            <a:r>
              <a:rPr lang="en-US" dirty="0">
                <a:solidFill>
                  <a:schemeClr val="bg1"/>
                </a:solidFill>
              </a:rPr>
              <a:t>at the cross – </a:t>
            </a:r>
            <a:r>
              <a:rPr lang="en-US" b="1" dirty="0">
                <a:solidFill>
                  <a:srgbClr val="006600"/>
                </a:solidFill>
                <a:effectLst>
                  <a:outerShdw blurRad="38100" dist="38100" dir="2700000" algn="tl">
                    <a:srgbClr val="000000">
                      <a:alpha val="43137"/>
                    </a:srgbClr>
                  </a:outerShdw>
                </a:effectLst>
              </a:rPr>
              <a:t>Passover</a:t>
            </a:r>
            <a:r>
              <a:rPr lang="en-US" dirty="0">
                <a:solidFill>
                  <a:srgbClr val="006600"/>
                </a:solidFill>
                <a:effectLst>
                  <a:outerShdw blurRad="38100" dist="38100" dir="2700000" algn="tl">
                    <a:srgbClr val="000000">
                      <a:alpha val="43137"/>
                    </a:srgbClr>
                  </a:outerShdw>
                </a:effectLst>
              </a:rPr>
              <a:t> </a:t>
            </a:r>
            <a:r>
              <a:rPr lang="en-US" dirty="0">
                <a:solidFill>
                  <a:schemeClr val="bg1"/>
                </a:solidFill>
              </a:rPr>
              <a:t>was only partially fulfilled</a:t>
            </a:r>
            <a:r>
              <a:rPr lang="en-US" b="1" dirty="0">
                <a:solidFill>
                  <a:schemeClr val="bg1"/>
                </a:solidFill>
                <a:effectLst>
                  <a:outerShdw blurRad="38100" dist="38100" dir="2700000" algn="tl">
                    <a:srgbClr val="000000">
                      <a:alpha val="43137"/>
                    </a:srgbClr>
                  </a:outerShdw>
                </a:effectLst>
              </a:rPr>
              <a:t>.</a:t>
            </a:r>
          </a:p>
        </p:txBody>
      </p:sp>
      <p:sp>
        <p:nvSpPr>
          <p:cNvPr id="4" name="Slide Number Placeholder 3"/>
          <p:cNvSpPr>
            <a:spLocks noGrp="1"/>
          </p:cNvSpPr>
          <p:nvPr>
            <p:ph type="sldNum" sz="quarter" idx="12"/>
          </p:nvPr>
        </p:nvSpPr>
        <p:spPr>
          <a:xfrm>
            <a:off x="8305800" y="6400800"/>
            <a:ext cx="762000" cy="365125"/>
          </a:xfrm>
        </p:spPr>
        <p:txBody>
          <a:bodyPr/>
          <a:lstStyle/>
          <a:p>
            <a:fld id="{9A7ECC3E-4170-412F-8B33-8063B7BB8A4D}" type="slidenum">
              <a:rPr lang="en-US" smtClean="0">
                <a:solidFill>
                  <a:schemeClr val="bg1"/>
                </a:solidFill>
              </a:rPr>
              <a:t>71</a:t>
            </a:fld>
            <a:endParaRPr lang="en-US" dirty="0">
              <a:solidFill>
                <a:schemeClr val="bg1"/>
              </a:solidFill>
            </a:endParaRPr>
          </a:p>
        </p:txBody>
      </p:sp>
      <p:sp>
        <p:nvSpPr>
          <p:cNvPr id="5" name="Title 1"/>
          <p:cNvSpPr>
            <a:spLocks noGrp="1"/>
          </p:cNvSpPr>
          <p:nvPr>
            <p:ph type="ctrTitle"/>
          </p:nvPr>
        </p:nvSpPr>
        <p:spPr>
          <a:xfrm>
            <a:off x="2286000" y="228600"/>
            <a:ext cx="4572000" cy="838200"/>
          </a:xfrm>
          <a:blipFill>
            <a:blip r:embed="rId2"/>
            <a:tile tx="0" ty="0" sx="100000" sy="100000" flip="none" algn="tl"/>
          </a:blipFill>
          <a:ln w="57150">
            <a:solidFill>
              <a:schemeClr val="accent3">
                <a:lumMod val="20000"/>
                <a:lumOff val="80000"/>
              </a:schemeClr>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20000"/>
                    <a:lumOff val="80000"/>
                  </a:schemeClr>
                </a:solidFill>
              </a:rPr>
              <a:t>Review Quiz</a:t>
            </a:r>
          </a:p>
        </p:txBody>
      </p:sp>
    </p:spTree>
    <p:extLst>
      <p:ext uri="{BB962C8B-B14F-4D97-AF65-F5344CB8AC3E}">
        <p14:creationId xmlns:p14="http://schemas.microsoft.com/office/powerpoint/2010/main" val="328465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066800"/>
            <a:ext cx="8686800" cy="5562600"/>
          </a:xfrm>
          <a:solidFill>
            <a:schemeClr val="accent3">
              <a:lumMod val="20000"/>
              <a:lumOff val="80000"/>
            </a:schemeClr>
          </a:solidFill>
          <a:ln w="57150">
            <a:solidFill>
              <a:srgbClr val="006600"/>
            </a:solidFill>
          </a:ln>
          <a:scene3d>
            <a:camera prst="orthographicFront"/>
            <a:lightRig rig="threePt" dir="t"/>
          </a:scene3d>
          <a:sp3d>
            <a:bevelT w="139700" h="139700" prst="divot"/>
          </a:sp3d>
        </p:spPr>
        <p:txBody>
          <a:bodyPr lIns="182880" tIns="182880">
            <a:normAutofit/>
          </a:bodyPr>
          <a:lstStyle/>
          <a:p>
            <a:pPr lvl="1" indent="-457200" algn="l">
              <a:spcBef>
                <a:spcPts val="0"/>
              </a:spcBef>
              <a:spcAft>
                <a:spcPts val="1800"/>
              </a:spcAft>
              <a:buClr>
                <a:srgbClr val="FF0000"/>
              </a:buClr>
              <a:buSzPct val="100000"/>
              <a:buFont typeface="Comic Sans MS" panose="030F0702030302020204" pitchFamily="66" charset="0"/>
              <a:buChar char="Q"/>
            </a:pPr>
            <a:r>
              <a:rPr lang="en-US" sz="2800" dirty="0">
                <a:solidFill>
                  <a:schemeClr val="bg1"/>
                </a:solidFill>
              </a:rPr>
              <a:t>Are we safe in using </a:t>
            </a:r>
            <a:r>
              <a:rPr lang="en-US" sz="2800" b="1" dirty="0">
                <a:solidFill>
                  <a:srgbClr val="0000CC"/>
                </a:solidFill>
                <a:effectLst>
                  <a:outerShdw blurRad="38100" dist="38100" dir="2700000" algn="tl">
                    <a:srgbClr val="000000">
                      <a:alpha val="43137"/>
                    </a:srgbClr>
                  </a:outerShdw>
                </a:effectLst>
              </a:rPr>
              <a:t>Yahusha</a:t>
            </a:r>
            <a:r>
              <a:rPr lang="en-US" sz="2800" dirty="0">
                <a:solidFill>
                  <a:srgbClr val="0000CC"/>
                </a:solidFill>
                <a:effectLst>
                  <a:outerShdw blurRad="38100" dist="38100" dir="2700000" algn="tl">
                    <a:srgbClr val="000000">
                      <a:alpha val="43137"/>
                    </a:srgbClr>
                  </a:outerShdw>
                </a:effectLst>
              </a:rPr>
              <a:t> </a:t>
            </a:r>
            <a:r>
              <a:rPr lang="en-US" sz="2800" dirty="0">
                <a:solidFill>
                  <a:schemeClr val="bg1"/>
                </a:solidFill>
              </a:rPr>
              <a:t>as our </a:t>
            </a:r>
            <a:r>
              <a:rPr lang="en-US" sz="2800" b="1" dirty="0">
                <a:solidFill>
                  <a:srgbClr val="FF9900"/>
                </a:solidFill>
                <a:effectLst>
                  <a:outerShdw blurRad="38100" dist="38100" dir="2700000" algn="tl">
                    <a:srgbClr val="000000">
                      <a:alpha val="43137"/>
                    </a:srgbClr>
                  </a:outerShdw>
                </a:effectLst>
              </a:rPr>
              <a:t>example?</a:t>
            </a:r>
            <a:endParaRPr lang="en-US" sz="2800" dirty="0">
              <a:solidFill>
                <a:srgbClr val="00B050"/>
              </a:solidFill>
              <a:latin typeface="Georgia" panose="02040502050405020303" pitchFamily="18" charset="0"/>
            </a:endParaRPr>
          </a:p>
          <a:p>
            <a:pPr lvl="1" indent="-457200" algn="l">
              <a:spcBef>
                <a:spcPts val="0"/>
              </a:spcBef>
              <a:spcAft>
                <a:spcPts val="1800"/>
              </a:spcAft>
              <a:buClr>
                <a:srgbClr val="0000CC"/>
              </a:buClr>
              <a:buSzPct val="100000"/>
              <a:buFont typeface="Comic Sans MS" panose="030F0702030302020204" pitchFamily="66" charset="0"/>
              <a:buChar char="A"/>
            </a:pPr>
            <a:r>
              <a:rPr lang="en-US" sz="2800" dirty="0">
                <a:solidFill>
                  <a:schemeClr val="bg1"/>
                </a:solidFill>
              </a:rPr>
              <a:t>“For </a:t>
            </a:r>
            <a:r>
              <a:rPr lang="en-US" sz="2800" b="1" dirty="0">
                <a:solidFill>
                  <a:srgbClr val="FF3399"/>
                </a:solidFill>
              </a:rPr>
              <a:t>I gave you an </a:t>
            </a:r>
            <a:r>
              <a:rPr lang="en-US" sz="2800" b="1" u="sng" dirty="0">
                <a:solidFill>
                  <a:srgbClr val="FF9900"/>
                </a:solidFill>
                <a:effectLst>
                  <a:outerShdw blurRad="38100" dist="38100" dir="2700000" algn="tl">
                    <a:srgbClr val="000000">
                      <a:alpha val="43137"/>
                    </a:srgbClr>
                  </a:outerShdw>
                </a:effectLst>
              </a:rPr>
              <a:t>example</a:t>
            </a:r>
            <a:r>
              <a:rPr lang="en-US" sz="2800" b="1" dirty="0">
                <a:solidFill>
                  <a:srgbClr val="FF9900"/>
                </a:solidFill>
                <a:effectLst>
                  <a:outerShdw blurRad="38100" dist="38100" dir="2700000" algn="tl">
                    <a:srgbClr val="000000">
                      <a:alpha val="43137"/>
                    </a:srgbClr>
                  </a:outerShdw>
                </a:effectLst>
              </a:rPr>
              <a:t>, </a:t>
            </a:r>
            <a:r>
              <a:rPr lang="en-US" sz="2800" dirty="0">
                <a:solidFill>
                  <a:schemeClr val="bg1"/>
                </a:solidFill>
              </a:rPr>
              <a:t>that you should </a:t>
            </a:r>
            <a:r>
              <a:rPr lang="en-US" sz="2800" b="1" u="sng" dirty="0">
                <a:solidFill>
                  <a:srgbClr val="996633"/>
                </a:solidFill>
                <a:effectLst>
                  <a:outerShdw blurRad="38100" dist="38100" dir="2700000" algn="tl">
                    <a:srgbClr val="000000">
                      <a:alpha val="43137"/>
                    </a:srgbClr>
                  </a:outerShdw>
                </a:effectLst>
              </a:rPr>
              <a:t>do as</a:t>
            </a:r>
            <a:r>
              <a:rPr lang="en-US" sz="2800" b="1" dirty="0">
                <a:solidFill>
                  <a:srgbClr val="996633"/>
                </a:solidFill>
                <a:effectLst>
                  <a:outerShdw blurRad="38100" dist="38100" dir="2700000" algn="tl">
                    <a:srgbClr val="000000">
                      <a:alpha val="43137"/>
                    </a:srgbClr>
                  </a:outerShdw>
                </a:effectLst>
              </a:rPr>
              <a:t> </a:t>
            </a:r>
            <a:r>
              <a:rPr lang="en-US" sz="2800" b="1" u="sng" dirty="0">
                <a:solidFill>
                  <a:srgbClr val="0000CC"/>
                </a:solidFill>
                <a:effectLst>
                  <a:outerShdw blurRad="38100" dist="38100" dir="2700000" algn="tl">
                    <a:srgbClr val="000000">
                      <a:alpha val="43137"/>
                    </a:srgbClr>
                  </a:outerShdw>
                </a:effectLst>
              </a:rPr>
              <a:t>I</a:t>
            </a:r>
            <a:r>
              <a:rPr lang="en-US" sz="2800" b="1" dirty="0">
                <a:solidFill>
                  <a:srgbClr val="996633"/>
                </a:solidFill>
                <a:effectLst>
                  <a:outerShdw blurRad="38100" dist="38100" dir="2700000" algn="tl">
                    <a:srgbClr val="000000">
                      <a:alpha val="43137"/>
                    </a:srgbClr>
                  </a:outerShdw>
                </a:effectLst>
              </a:rPr>
              <a:t> </a:t>
            </a:r>
            <a:r>
              <a:rPr lang="en-US" sz="2800" b="1" u="sng" dirty="0">
                <a:solidFill>
                  <a:srgbClr val="996633"/>
                </a:solidFill>
                <a:effectLst>
                  <a:outerShdw blurRad="38100" dist="38100" dir="2700000" algn="tl">
                    <a:srgbClr val="000000">
                      <a:alpha val="43137"/>
                    </a:srgbClr>
                  </a:outerShdw>
                </a:effectLst>
              </a:rPr>
              <a:t>have done</a:t>
            </a:r>
            <a:r>
              <a:rPr lang="en-US" sz="2800" b="1" dirty="0">
                <a:solidFill>
                  <a:srgbClr val="996633"/>
                </a:solidFill>
                <a:effectLst>
                  <a:outerShdw blurRad="38100" dist="38100" dir="2700000" algn="tl">
                    <a:srgbClr val="000000">
                      <a:alpha val="43137"/>
                    </a:srgbClr>
                  </a:outerShdw>
                </a:effectLst>
              </a:rPr>
              <a:t> </a:t>
            </a:r>
            <a:r>
              <a:rPr lang="en-US" sz="2800" b="1" dirty="0">
                <a:solidFill>
                  <a:schemeClr val="bg1"/>
                </a:solidFill>
              </a:rPr>
              <a:t>to you.” </a:t>
            </a:r>
            <a:r>
              <a:rPr lang="en-US" sz="2000" b="1" dirty="0">
                <a:solidFill>
                  <a:schemeClr val="accent5">
                    <a:lumMod val="50000"/>
                  </a:schemeClr>
                </a:solidFill>
              </a:rPr>
              <a:t>John 13:15</a:t>
            </a:r>
            <a:endParaRPr lang="en-US" sz="2000" b="1" dirty="0">
              <a:solidFill>
                <a:schemeClr val="accent5">
                  <a:lumMod val="50000"/>
                </a:schemeClr>
              </a:solidFill>
              <a:effectLst>
                <a:outerShdw blurRad="38100" dist="38100" dir="2700000" algn="tl">
                  <a:srgbClr val="000000">
                    <a:alpha val="43137"/>
                  </a:srgbClr>
                </a:outerShdw>
              </a:effectLst>
            </a:endParaRPr>
          </a:p>
          <a:p>
            <a:pPr marL="457200" lvl="2" algn="l">
              <a:spcBef>
                <a:spcPts val="0"/>
              </a:spcBef>
              <a:spcAft>
                <a:spcPts val="1800"/>
              </a:spcAft>
              <a:buClr>
                <a:srgbClr val="0000CC"/>
              </a:buClr>
              <a:buSzPct val="100000"/>
            </a:pPr>
            <a:r>
              <a:rPr lang="en-US" sz="2800" b="1" dirty="0">
                <a:solidFill>
                  <a:srgbClr val="0000CC"/>
                </a:solidFill>
              </a:rPr>
              <a:t>Yahusha</a:t>
            </a:r>
            <a:r>
              <a:rPr lang="en-US" sz="2800" dirty="0">
                <a:solidFill>
                  <a:srgbClr val="0000CC"/>
                </a:solidFill>
              </a:rPr>
              <a:t> </a:t>
            </a:r>
            <a:r>
              <a:rPr lang="en-US" sz="2800" dirty="0">
                <a:solidFill>
                  <a:schemeClr val="bg1"/>
                </a:solidFill>
              </a:rPr>
              <a:t>is our example in all things and He celebrated </a:t>
            </a:r>
            <a:r>
              <a:rPr lang="en-US" sz="2800" b="1" dirty="0">
                <a:solidFill>
                  <a:srgbClr val="006600"/>
                </a:solidFill>
              </a:rPr>
              <a:t>“First-fruits” </a:t>
            </a:r>
            <a:r>
              <a:rPr lang="en-US" sz="2800" b="1" u="sng" dirty="0">
                <a:solidFill>
                  <a:srgbClr val="7030A0"/>
                </a:solidFill>
              </a:rPr>
              <a:t>AFTER</a:t>
            </a:r>
            <a:r>
              <a:rPr lang="en-US" sz="2800" b="1" dirty="0">
                <a:solidFill>
                  <a:srgbClr val="FF0000"/>
                </a:solidFill>
              </a:rPr>
              <a:t> </a:t>
            </a:r>
            <a:r>
              <a:rPr lang="en-US" sz="2800" b="1" u="sng" dirty="0">
                <a:solidFill>
                  <a:srgbClr val="FF0000"/>
                </a:solidFill>
              </a:rPr>
              <a:t>His death</a:t>
            </a:r>
            <a:r>
              <a:rPr lang="en-US" sz="2800" b="1" dirty="0">
                <a:solidFill>
                  <a:srgbClr val="FF0000"/>
                </a:solidFill>
              </a:rPr>
              <a:t> </a:t>
            </a:r>
            <a:r>
              <a:rPr lang="en-US" sz="2800" dirty="0">
                <a:solidFill>
                  <a:schemeClr val="bg1"/>
                </a:solidFill>
              </a:rPr>
              <a:t>and resurrection.</a:t>
            </a:r>
          </a:p>
          <a:p>
            <a:pPr lvl="1" algn="l">
              <a:spcBef>
                <a:spcPts val="0"/>
              </a:spcBef>
              <a:spcAft>
                <a:spcPts val="1800"/>
              </a:spcAft>
              <a:buClr>
                <a:srgbClr val="663300"/>
              </a:buClr>
              <a:buSzPct val="100000"/>
            </a:pPr>
            <a:r>
              <a:rPr lang="en-US" sz="2800" b="1" dirty="0">
                <a:solidFill>
                  <a:srgbClr val="0000CC"/>
                </a:solidFill>
              </a:rPr>
              <a:t>Yahusha</a:t>
            </a:r>
            <a:r>
              <a:rPr lang="en-US" sz="2800" dirty="0">
                <a:solidFill>
                  <a:srgbClr val="0000CC"/>
                </a:solidFill>
              </a:rPr>
              <a:t> </a:t>
            </a:r>
            <a:r>
              <a:rPr lang="en-US" sz="2800" dirty="0">
                <a:solidFill>
                  <a:schemeClr val="bg1"/>
                </a:solidFill>
              </a:rPr>
              <a:t>also celebrated </a:t>
            </a:r>
            <a:r>
              <a:rPr lang="en-US" sz="2800" b="1" dirty="0">
                <a:solidFill>
                  <a:srgbClr val="CC00FF"/>
                </a:solidFill>
              </a:rPr>
              <a:t>Shavuot</a:t>
            </a:r>
            <a:r>
              <a:rPr lang="en-US" sz="2800" dirty="0">
                <a:solidFill>
                  <a:srgbClr val="CC00FF"/>
                </a:solidFill>
              </a:rPr>
              <a:t> </a:t>
            </a:r>
            <a:r>
              <a:rPr lang="en-US" sz="2800" dirty="0">
                <a:solidFill>
                  <a:schemeClr val="bg1"/>
                </a:solidFill>
              </a:rPr>
              <a:t>(Pentecost), on the appropriate date, by bestowing His promised </a:t>
            </a:r>
            <a:r>
              <a:rPr lang="en-US" sz="2800" b="1" dirty="0">
                <a:solidFill>
                  <a:srgbClr val="0000CC"/>
                </a:solidFill>
              </a:rPr>
              <a:t>Ruach</a:t>
            </a:r>
            <a:r>
              <a:rPr lang="en-US" sz="2800" dirty="0">
                <a:solidFill>
                  <a:srgbClr val="0000CC"/>
                </a:solidFill>
              </a:rPr>
              <a:t> </a:t>
            </a:r>
            <a:r>
              <a:rPr lang="en-US" sz="2800" dirty="0">
                <a:solidFill>
                  <a:schemeClr val="bg1"/>
                </a:solidFill>
              </a:rPr>
              <a:t>on His people during </a:t>
            </a:r>
            <a:r>
              <a:rPr lang="en-US" sz="2800" b="1" dirty="0">
                <a:solidFill>
                  <a:srgbClr val="CC00FF"/>
                </a:solidFill>
              </a:rPr>
              <a:t>Shavuot — </a:t>
            </a:r>
            <a:r>
              <a:rPr lang="en-US" sz="2800" b="1" u="sng" dirty="0">
                <a:solidFill>
                  <a:srgbClr val="CC00FF"/>
                </a:solidFill>
              </a:rPr>
              <a:t>after the cross</a:t>
            </a:r>
            <a:r>
              <a:rPr lang="en-US" sz="2800" b="1" dirty="0">
                <a:solidFill>
                  <a:srgbClr val="CC00FF"/>
                </a:solidFill>
              </a:rPr>
              <a:t>.</a:t>
            </a:r>
            <a:r>
              <a:rPr lang="en-US" sz="2800" dirty="0">
                <a:solidFill>
                  <a:schemeClr val="bg1"/>
                </a:solidFill>
              </a:rPr>
              <a:t> </a:t>
            </a:r>
          </a:p>
        </p:txBody>
      </p:sp>
      <p:sp>
        <p:nvSpPr>
          <p:cNvPr id="4" name="Slide Number Placeholder 3"/>
          <p:cNvSpPr>
            <a:spLocks noGrp="1"/>
          </p:cNvSpPr>
          <p:nvPr>
            <p:ph type="sldNum" sz="quarter" idx="12"/>
          </p:nvPr>
        </p:nvSpPr>
        <p:spPr>
          <a:xfrm>
            <a:off x="8001000" y="6096000"/>
            <a:ext cx="762000" cy="365125"/>
          </a:xfrm>
        </p:spPr>
        <p:txBody>
          <a:bodyPr/>
          <a:lstStyle/>
          <a:p>
            <a:fld id="{9A7ECC3E-4170-412F-8B33-8063B7BB8A4D}" type="slidenum">
              <a:rPr lang="en-US" b="1" smtClean="0">
                <a:solidFill>
                  <a:schemeClr val="bg1"/>
                </a:solidFill>
              </a:rPr>
              <a:t>72</a:t>
            </a:fld>
            <a:endParaRPr lang="en-US" b="1" dirty="0">
              <a:solidFill>
                <a:schemeClr val="bg1"/>
              </a:solidFill>
            </a:endParaRPr>
          </a:p>
        </p:txBody>
      </p:sp>
      <p:sp>
        <p:nvSpPr>
          <p:cNvPr id="8" name="Title 1"/>
          <p:cNvSpPr>
            <a:spLocks noGrp="1"/>
          </p:cNvSpPr>
          <p:nvPr>
            <p:ph type="ctrTitle"/>
          </p:nvPr>
        </p:nvSpPr>
        <p:spPr>
          <a:xfrm>
            <a:off x="2286000" y="152400"/>
            <a:ext cx="4572000" cy="838200"/>
          </a:xfrm>
          <a:blipFill>
            <a:blip r:embed="rId2"/>
            <a:tile tx="0" ty="0" sx="100000" sy="100000" flip="none" algn="tl"/>
          </a:blipFill>
          <a:ln w="57150">
            <a:solidFill>
              <a:schemeClr val="accent3">
                <a:lumMod val="20000"/>
                <a:lumOff val="80000"/>
              </a:schemeClr>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20000"/>
                    <a:lumOff val="80000"/>
                  </a:schemeClr>
                </a:solidFill>
              </a:rPr>
              <a:t>Review Quiz</a:t>
            </a:r>
          </a:p>
        </p:txBody>
      </p:sp>
    </p:spTree>
    <p:extLst>
      <p:ext uri="{BB962C8B-B14F-4D97-AF65-F5344CB8AC3E}">
        <p14:creationId xmlns:p14="http://schemas.microsoft.com/office/powerpoint/2010/main" val="412973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ubtitle 2"/>
          <p:cNvSpPr>
            <a:spLocks noGrp="1"/>
          </p:cNvSpPr>
          <p:nvPr>
            <p:ph type="subTitle" idx="1"/>
          </p:nvPr>
        </p:nvSpPr>
        <p:spPr>
          <a:xfrm>
            <a:off x="76200" y="1066800"/>
            <a:ext cx="8991600" cy="5715000"/>
          </a:xfrm>
          <a:solidFill>
            <a:schemeClr val="accent3">
              <a:lumMod val="20000"/>
              <a:lumOff val="80000"/>
            </a:schemeClr>
          </a:solidFill>
          <a:ln w="57150">
            <a:solidFill>
              <a:srgbClr val="006600"/>
            </a:solidFill>
          </a:ln>
          <a:scene3d>
            <a:camera prst="orthographicFront"/>
            <a:lightRig rig="threePt" dir="t"/>
          </a:scene3d>
          <a:sp3d>
            <a:bevelT w="114300" prst="artDeco"/>
          </a:sp3d>
        </p:spPr>
        <p:txBody>
          <a:bodyPr lIns="182880" tIns="182880">
            <a:normAutofit/>
          </a:bodyPr>
          <a:lstStyle/>
          <a:p>
            <a:pPr algn="l">
              <a:spcBef>
                <a:spcPts val="0"/>
              </a:spcBef>
              <a:spcAft>
                <a:spcPts val="6600"/>
              </a:spcAft>
              <a:buClr>
                <a:srgbClr val="9900CC"/>
              </a:buClr>
              <a:buSzPct val="100000"/>
            </a:pPr>
            <a:r>
              <a:rPr lang="en-US" dirty="0">
                <a:solidFill>
                  <a:schemeClr val="bg1"/>
                </a:solidFill>
              </a:rPr>
              <a:t>The fact that </a:t>
            </a:r>
            <a:r>
              <a:rPr lang="en-US" b="1" dirty="0">
                <a:solidFill>
                  <a:srgbClr val="0000CC"/>
                </a:solidFill>
              </a:rPr>
              <a:t>Yahusha </a:t>
            </a:r>
            <a:r>
              <a:rPr lang="en-US" b="1" dirty="0">
                <a:solidFill>
                  <a:srgbClr val="0070C0"/>
                </a:solidFill>
              </a:rPr>
              <a:t>celebrated</a:t>
            </a:r>
            <a:r>
              <a:rPr lang="en-US" dirty="0">
                <a:solidFill>
                  <a:schemeClr val="bg1"/>
                </a:solidFill>
              </a:rPr>
              <a:t> </a:t>
            </a:r>
            <a:r>
              <a:rPr lang="en-US" b="1" dirty="0">
                <a:solidFill>
                  <a:srgbClr val="CC00FF"/>
                </a:solidFill>
              </a:rPr>
              <a:t>“</a:t>
            </a:r>
            <a:r>
              <a:rPr lang="en-US" b="1" dirty="0">
                <a:solidFill>
                  <a:srgbClr val="9900CC"/>
                </a:solidFill>
              </a:rPr>
              <a:t>set apart, </a:t>
            </a:r>
            <a:r>
              <a:rPr lang="en-US" b="1" dirty="0">
                <a:solidFill>
                  <a:srgbClr val="FF3399"/>
                </a:solidFill>
              </a:rPr>
              <a:t>appointed times,” </a:t>
            </a:r>
            <a:r>
              <a:rPr lang="en-US" dirty="0">
                <a:solidFill>
                  <a:schemeClr val="bg1"/>
                </a:solidFill>
                <a:effectLst>
                  <a:glow rad="127000">
                    <a:srgbClr val="00FF00"/>
                  </a:glow>
                </a:effectLst>
                <a:latin typeface="Arial Black" panose="020B0A04020102020204" pitchFamily="34" charset="0"/>
              </a:rPr>
              <a:t>AFTER</a:t>
            </a:r>
            <a:r>
              <a:rPr lang="en-US" dirty="0">
                <a:solidFill>
                  <a:schemeClr val="bg1"/>
                </a:solidFill>
              </a:rPr>
              <a:t> </a:t>
            </a:r>
            <a:r>
              <a:rPr lang="en-US" b="1" dirty="0">
                <a:solidFill>
                  <a:schemeClr val="bg1"/>
                </a:solidFill>
                <a:effectLst>
                  <a:glow rad="127000">
                    <a:srgbClr val="00FF00"/>
                  </a:glow>
                </a:effectLst>
              </a:rPr>
              <a:t>the cross, </a:t>
            </a:r>
            <a:r>
              <a:rPr lang="en-US" dirty="0">
                <a:solidFill>
                  <a:schemeClr val="bg1"/>
                </a:solidFill>
              </a:rPr>
              <a:t>—brings up some serious…</a:t>
            </a:r>
          </a:p>
          <a:p>
            <a:pPr marL="457200" indent="-457200" algn="l">
              <a:spcBef>
                <a:spcPts val="0"/>
              </a:spcBef>
              <a:spcAft>
                <a:spcPts val="1200"/>
              </a:spcAft>
              <a:buClr>
                <a:srgbClr val="FF0000"/>
              </a:buClr>
              <a:buSzPct val="100000"/>
              <a:buFont typeface="Comic Sans MS" panose="030F0702030302020204" pitchFamily="66" charset="0"/>
              <a:buChar char="Q"/>
            </a:pPr>
            <a:r>
              <a:rPr lang="en-US" dirty="0">
                <a:solidFill>
                  <a:schemeClr val="bg1"/>
                </a:solidFill>
              </a:rPr>
              <a:t>Why would </a:t>
            </a:r>
            <a:r>
              <a:rPr lang="en-US" b="1" dirty="0">
                <a:solidFill>
                  <a:srgbClr val="0000FF"/>
                </a:solidFill>
              </a:rPr>
              <a:t>Yahusha</a:t>
            </a:r>
            <a:r>
              <a:rPr lang="en-US" dirty="0">
                <a:solidFill>
                  <a:srgbClr val="0000FF"/>
                </a:solidFill>
              </a:rPr>
              <a:t> </a:t>
            </a:r>
            <a:r>
              <a:rPr lang="en-US" dirty="0">
                <a:solidFill>
                  <a:schemeClr val="bg1"/>
                </a:solidFill>
              </a:rPr>
              <a:t>observe a feast(s) </a:t>
            </a:r>
            <a:r>
              <a:rPr lang="en-US" b="1" dirty="0">
                <a:solidFill>
                  <a:schemeClr val="bg1"/>
                </a:solidFill>
                <a:effectLst>
                  <a:glow rad="127000">
                    <a:schemeClr val="accent5">
                      <a:lumMod val="60000"/>
                      <a:lumOff val="40000"/>
                    </a:schemeClr>
                  </a:glow>
                </a:effectLst>
              </a:rPr>
              <a:t>after the cross, </a:t>
            </a:r>
            <a:r>
              <a:rPr lang="en-US" dirty="0">
                <a:solidFill>
                  <a:schemeClr val="bg1"/>
                </a:solidFill>
              </a:rPr>
              <a:t>if they had already been abolished </a:t>
            </a:r>
            <a:r>
              <a:rPr lang="en-US" b="1" dirty="0">
                <a:solidFill>
                  <a:schemeClr val="bg1"/>
                </a:solidFill>
                <a:effectLst>
                  <a:glow rad="127000">
                    <a:srgbClr val="00FF00"/>
                  </a:glow>
                </a:effectLst>
              </a:rPr>
              <a:t>at the cross? </a:t>
            </a:r>
            <a:endParaRPr lang="en-US" dirty="0">
              <a:solidFill>
                <a:schemeClr val="bg1"/>
              </a:solidFill>
            </a:endParaRPr>
          </a:p>
          <a:p>
            <a:pPr marL="457200" indent="-457200" algn="l">
              <a:spcBef>
                <a:spcPts val="0"/>
              </a:spcBef>
              <a:spcAft>
                <a:spcPts val="1200"/>
              </a:spcAft>
              <a:buClr>
                <a:srgbClr val="FF0000"/>
              </a:buClr>
              <a:buSzPct val="100000"/>
              <a:buFont typeface="Comic Sans MS" panose="030F0702030302020204" pitchFamily="66" charset="0"/>
              <a:buChar char="Q"/>
            </a:pPr>
            <a:r>
              <a:rPr lang="en-US" dirty="0">
                <a:solidFill>
                  <a:schemeClr val="bg1"/>
                </a:solidFill>
              </a:rPr>
              <a:t>Would this not have been a violation of the abolishing process? </a:t>
            </a:r>
          </a:p>
          <a:p>
            <a:pPr marL="457200" indent="-457200" algn="l">
              <a:spcBef>
                <a:spcPts val="0"/>
              </a:spcBef>
              <a:spcAft>
                <a:spcPts val="1200"/>
              </a:spcAft>
              <a:buClr>
                <a:srgbClr val="FF0000"/>
              </a:buClr>
              <a:buSzPct val="100000"/>
              <a:buFont typeface="Comic Sans MS" panose="030F0702030302020204" pitchFamily="66" charset="0"/>
              <a:buChar char="Q"/>
            </a:pPr>
            <a:r>
              <a:rPr lang="en-US" dirty="0">
                <a:solidFill>
                  <a:schemeClr val="bg1"/>
                </a:solidFill>
              </a:rPr>
              <a:t>Would His feast observance </a:t>
            </a:r>
            <a:r>
              <a:rPr lang="en-US" b="1" dirty="0">
                <a:solidFill>
                  <a:schemeClr val="bg1"/>
                </a:solidFill>
                <a:effectLst>
                  <a:glow rad="127000">
                    <a:schemeClr val="accent5">
                      <a:lumMod val="60000"/>
                      <a:lumOff val="40000"/>
                    </a:schemeClr>
                  </a:glow>
                </a:effectLst>
              </a:rPr>
              <a:t>after the cross </a:t>
            </a:r>
            <a:r>
              <a:rPr lang="en-US" dirty="0">
                <a:solidFill>
                  <a:schemeClr val="bg1"/>
                </a:solidFill>
              </a:rPr>
              <a:t>then place </a:t>
            </a:r>
            <a:r>
              <a:rPr lang="en-US" b="1" dirty="0">
                <a:solidFill>
                  <a:srgbClr val="0000FF"/>
                </a:solidFill>
              </a:rPr>
              <a:t>Yahusha</a:t>
            </a:r>
            <a:r>
              <a:rPr lang="en-US" dirty="0">
                <a:solidFill>
                  <a:srgbClr val="0000FF"/>
                </a:solidFill>
              </a:rPr>
              <a:t> </a:t>
            </a:r>
            <a:r>
              <a:rPr lang="en-US" dirty="0">
                <a:solidFill>
                  <a:schemeClr val="bg1"/>
                </a:solidFill>
              </a:rPr>
              <a:t>in conflict with the Torah had </a:t>
            </a:r>
            <a:r>
              <a:rPr lang="en-US" b="1" dirty="0">
                <a:solidFill>
                  <a:srgbClr val="0000FF"/>
                </a:solidFill>
              </a:rPr>
              <a:t>Yahuah </a:t>
            </a:r>
            <a:r>
              <a:rPr lang="en-US" dirty="0">
                <a:solidFill>
                  <a:schemeClr val="bg1"/>
                </a:solidFill>
              </a:rPr>
              <a:t>desired to abolish the feasts </a:t>
            </a:r>
            <a:r>
              <a:rPr lang="en-US" b="1" dirty="0">
                <a:solidFill>
                  <a:schemeClr val="bg1"/>
                </a:solidFill>
                <a:effectLst>
                  <a:glow rad="127000">
                    <a:srgbClr val="00FF00"/>
                  </a:glow>
                </a:effectLst>
              </a:rPr>
              <a:t>at the cross?</a:t>
            </a:r>
            <a:endParaRPr lang="en-US" dirty="0">
              <a:solidFill>
                <a:schemeClr val="bg1"/>
              </a:solidFill>
            </a:endParaRPr>
          </a:p>
        </p:txBody>
      </p:sp>
      <p:sp>
        <p:nvSpPr>
          <p:cNvPr id="9" name="TextBox 8"/>
          <p:cNvSpPr txBox="1"/>
          <p:nvPr/>
        </p:nvSpPr>
        <p:spPr>
          <a:xfrm>
            <a:off x="2590800" y="2133600"/>
            <a:ext cx="4027714" cy="538609"/>
          </a:xfrm>
          <a:prstGeom prst="rect">
            <a:avLst/>
          </a:prstGeom>
          <a:gradFill flip="none" rotWithShape="1">
            <a:gsLst>
              <a:gs pos="0">
                <a:srgbClr val="8488C4"/>
              </a:gs>
              <a:gs pos="53000">
                <a:srgbClr val="D4DEFF"/>
              </a:gs>
              <a:gs pos="83000">
                <a:srgbClr val="D4DEFF"/>
              </a:gs>
              <a:gs pos="100000">
                <a:srgbClr val="96AB94"/>
              </a:gs>
            </a:gsLst>
            <a:path path="rect">
              <a:fillToRect l="100000" t="100000"/>
            </a:path>
            <a:tileRect r="-100000" b="-100000"/>
          </a:gradFill>
          <a:ln w="38100">
            <a:solidFill>
              <a:schemeClr val="tx1">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tIns="0" rtlCol="0" anchor="t">
            <a:spAutoFit/>
          </a:bodyPr>
          <a:lstStyle/>
          <a:p>
            <a:pPr algn="ctr"/>
            <a:r>
              <a:rPr lang="en-US" sz="3200" b="1" dirty="0">
                <a:solidFill>
                  <a:srgbClr val="9900CC"/>
                </a:solidFill>
                <a:effectLst>
                  <a:outerShdw blurRad="38100" dist="38100" dir="2700000" algn="tl">
                    <a:srgbClr val="000000">
                      <a:alpha val="43137"/>
                    </a:srgbClr>
                  </a:outerShdw>
                </a:effectLst>
              </a:rPr>
              <a:t>Thought Questions</a:t>
            </a:r>
          </a:p>
        </p:txBody>
      </p:sp>
      <p:sp>
        <p:nvSpPr>
          <p:cNvPr id="7" name="Title 1"/>
          <p:cNvSpPr>
            <a:spLocks noGrp="1"/>
          </p:cNvSpPr>
          <p:nvPr>
            <p:ph type="ctrTitle"/>
          </p:nvPr>
        </p:nvSpPr>
        <p:spPr>
          <a:xfrm>
            <a:off x="2286000" y="76200"/>
            <a:ext cx="4572000" cy="838200"/>
          </a:xfrm>
          <a:blipFill>
            <a:blip r:embed="rId2"/>
            <a:tile tx="0" ty="0" sx="100000" sy="100000" flip="none" algn="tl"/>
          </a:blipFill>
          <a:ln w="57150">
            <a:solidFill>
              <a:schemeClr val="accent3">
                <a:lumMod val="20000"/>
                <a:lumOff val="80000"/>
              </a:schemeClr>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20000"/>
                    <a:lumOff val="80000"/>
                  </a:schemeClr>
                </a:solidFill>
              </a:rPr>
              <a:t>Review Quiz</a:t>
            </a:r>
          </a:p>
        </p:txBody>
      </p:sp>
      <p:sp>
        <p:nvSpPr>
          <p:cNvPr id="4" name="Slide Number Placeholder 3"/>
          <p:cNvSpPr>
            <a:spLocks noGrp="1"/>
          </p:cNvSpPr>
          <p:nvPr>
            <p:ph type="sldNum" sz="quarter" idx="12"/>
          </p:nvPr>
        </p:nvSpPr>
        <p:spPr>
          <a:xfrm>
            <a:off x="8153400" y="6340475"/>
            <a:ext cx="762000" cy="365125"/>
          </a:xfrm>
        </p:spPr>
        <p:txBody>
          <a:bodyPr/>
          <a:lstStyle/>
          <a:p>
            <a:fld id="{9A7ECC3E-4170-412F-8B33-8063B7BB8A4D}" type="slidenum">
              <a:rPr lang="en-US" b="1" smtClean="0">
                <a:solidFill>
                  <a:schemeClr val="bg1"/>
                </a:solidFill>
              </a:rPr>
              <a:t>73</a:t>
            </a:fld>
            <a:endParaRPr lang="en-US" b="1" dirty="0">
              <a:solidFill>
                <a:schemeClr val="bg1"/>
              </a:solidFill>
            </a:endParaRPr>
          </a:p>
        </p:txBody>
      </p:sp>
    </p:spTree>
    <p:extLst>
      <p:ext uri="{BB962C8B-B14F-4D97-AF65-F5344CB8AC3E}">
        <p14:creationId xmlns:p14="http://schemas.microsoft.com/office/powerpoint/2010/main" val="110652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grpId="0" nodeType="clickEffect">
                                  <p:stCondLst>
                                    <p:cond delay="0"/>
                                  </p:stCondLst>
                                  <p:iterate type="lt">
                                    <p:tmPct val="0"/>
                                  </p:iterate>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anim calcmode="lin" valueType="num">
                                      <p:cBhvr>
                                        <p:cTn id="14" dur="2000" fill="hold"/>
                                        <p:tgtEl>
                                          <p:spTgt spid="9"/>
                                        </p:tgtEl>
                                        <p:attrNameLst>
                                          <p:attrName>style.rotation</p:attrName>
                                        </p:attrNameLst>
                                      </p:cBhvr>
                                      <p:tavLst>
                                        <p:tav tm="0">
                                          <p:val>
                                            <p:fltVal val="720"/>
                                          </p:val>
                                        </p:tav>
                                        <p:tav tm="100000">
                                          <p:val>
                                            <p:fltVal val="0"/>
                                          </p:val>
                                        </p:tav>
                                      </p:tavLst>
                                    </p:anim>
                                    <p:anim calcmode="lin" valueType="num">
                                      <p:cBhvr>
                                        <p:cTn id="15" dur="2000" fill="hold"/>
                                        <p:tgtEl>
                                          <p:spTgt spid="9"/>
                                        </p:tgtEl>
                                        <p:attrNameLst>
                                          <p:attrName>ppt_h</p:attrName>
                                        </p:attrNameLst>
                                      </p:cBhvr>
                                      <p:tavLst>
                                        <p:tav tm="0">
                                          <p:val>
                                            <p:fltVal val="0"/>
                                          </p:val>
                                        </p:tav>
                                        <p:tav tm="100000">
                                          <p:val>
                                            <p:strVal val="#ppt_h"/>
                                          </p:val>
                                        </p:tav>
                                      </p:tavLst>
                                    </p:anim>
                                    <p:anim calcmode="lin" valueType="num">
                                      <p:cBhvr>
                                        <p:cTn id="16" dur="2000" fill="hold"/>
                                        <p:tgtEl>
                                          <p:spTgt spid="9"/>
                                        </p:tgtEl>
                                        <p:attrNameLst>
                                          <p:attrName>ppt_w</p:attrName>
                                        </p:attrNameLst>
                                      </p:cBhvr>
                                      <p:tavLst>
                                        <p:tav tm="0">
                                          <p:val>
                                            <p:fltVal val="0"/>
                                          </p:val>
                                        </p:tav>
                                        <p:tav tm="100000">
                                          <p:val>
                                            <p:strVal val="#ppt_w"/>
                                          </p:val>
                                        </p:tav>
                                      </p:tavLst>
                                    </p:anim>
                                  </p:childTnLst>
                                </p:cTn>
                              </p:par>
                            </p:childTnLst>
                          </p:cTn>
                        </p:par>
                        <p:par>
                          <p:cTn id="17" fill="hold">
                            <p:stCondLst>
                              <p:cond delay="2000"/>
                            </p:stCondLst>
                            <p:childTnLst>
                              <p:par>
                                <p:cTn id="18" presetID="36" presetClass="emph" presetSubtype="0" fill="hold" grpId="1" nodeType="afterEffect">
                                  <p:stCondLst>
                                    <p:cond delay="0"/>
                                  </p:stCondLst>
                                  <p:iterate type="lt">
                                    <p:tmPct val="10000"/>
                                  </p:iterate>
                                  <p:childTnLst>
                                    <p:animScale>
                                      <p:cBhvr>
                                        <p:cTn id="19" dur="250" autoRev="1" fill="hold">
                                          <p:stCondLst>
                                            <p:cond delay="0"/>
                                          </p:stCondLst>
                                        </p:cTn>
                                        <p:tgtEl>
                                          <p:spTgt spid="9"/>
                                        </p:tgtEl>
                                      </p:cBhvr>
                                      <p:to x="80000" y="100000"/>
                                    </p:animScale>
                                    <p:anim by="(#ppt_w*0.10)" calcmode="lin" valueType="num">
                                      <p:cBhvr>
                                        <p:cTn id="20" dur="250" autoRev="1" fill="hold">
                                          <p:stCondLst>
                                            <p:cond delay="0"/>
                                          </p:stCondLst>
                                        </p:cTn>
                                        <p:tgtEl>
                                          <p:spTgt spid="9"/>
                                        </p:tgtEl>
                                        <p:attrNameLst>
                                          <p:attrName>ppt_x</p:attrName>
                                        </p:attrNameLst>
                                      </p:cBhvr>
                                    </p:anim>
                                    <p:anim by="(-#ppt_w*0.10)" calcmode="lin" valueType="num">
                                      <p:cBhvr>
                                        <p:cTn id="21" dur="250" autoRev="1" fill="hold">
                                          <p:stCondLst>
                                            <p:cond delay="0"/>
                                          </p:stCondLst>
                                        </p:cTn>
                                        <p:tgtEl>
                                          <p:spTgt spid="9"/>
                                        </p:tgtEl>
                                        <p:attrNameLst>
                                          <p:attrName>ppt_y</p:attrName>
                                        </p:attrNameLst>
                                      </p:cBhvr>
                                    </p:anim>
                                    <p:animRot by="-480000">
                                      <p:cBhvr>
                                        <p:cTn id="22" dur="250" autoRev="1" fill="hold">
                                          <p:stCondLst>
                                            <p:cond delay="0"/>
                                          </p:stCondLst>
                                        </p:cTn>
                                        <p:tgtEl>
                                          <p:spTgt spid="9"/>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Effect transition="in" filter="barn(inVertical)">
                                      <p:cBhvr>
                                        <p:cTn id="27" dur="5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8">
                                            <p:txEl>
                                              <p:pRg st="2" end="2"/>
                                            </p:txEl>
                                          </p:spTgt>
                                        </p:tgtEl>
                                        <p:attrNameLst>
                                          <p:attrName>style.visibility</p:attrName>
                                        </p:attrNameLst>
                                      </p:cBhvr>
                                      <p:to>
                                        <p:strVal val="visible"/>
                                      </p:to>
                                    </p:set>
                                    <p:animEffect transition="in" filter="barn(inVertical)">
                                      <p:cBhvr>
                                        <p:cTn id="32" dur="500"/>
                                        <p:tgtEl>
                                          <p:spTgt spid="8">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8">
                                            <p:txEl>
                                              <p:pRg st="3" end="3"/>
                                            </p:txEl>
                                          </p:spTgt>
                                        </p:tgtEl>
                                        <p:attrNameLst>
                                          <p:attrName>style.visibility</p:attrName>
                                        </p:attrNameLst>
                                      </p:cBhvr>
                                      <p:to>
                                        <p:strVal val="visible"/>
                                      </p:to>
                                    </p:set>
                                    <p:animEffect transition="in" filter="barn(inVertical)">
                                      <p:cBhvr>
                                        <p:cTn id="3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447800"/>
            <a:ext cx="8305800" cy="5029200"/>
          </a:xfrm>
          <a:solidFill>
            <a:schemeClr val="accent3">
              <a:lumMod val="20000"/>
              <a:lumOff val="80000"/>
            </a:schemeClr>
          </a:solidFill>
          <a:ln w="57150">
            <a:solidFill>
              <a:srgbClr val="006600"/>
            </a:solidFill>
          </a:ln>
          <a:scene3d>
            <a:camera prst="orthographicFront"/>
            <a:lightRig rig="threePt" dir="t"/>
          </a:scene3d>
          <a:sp3d>
            <a:bevelT w="139700" h="139700" prst="divot"/>
          </a:sp3d>
        </p:spPr>
        <p:txBody>
          <a:bodyPr lIns="182880" tIns="182880">
            <a:normAutofit/>
          </a:bodyPr>
          <a:lstStyle/>
          <a:p>
            <a:pPr marL="457200" indent="-457200" algn="l">
              <a:spcBef>
                <a:spcPts val="0"/>
              </a:spcBef>
              <a:spcAft>
                <a:spcPts val="1000"/>
              </a:spcAft>
              <a:buClr>
                <a:srgbClr val="FF0000"/>
              </a:buClr>
              <a:buSzPct val="100000"/>
              <a:buFont typeface="Comic Sans MS" panose="030F0702030302020204" pitchFamily="66" charset="0"/>
              <a:buChar char="Q"/>
            </a:pPr>
            <a:r>
              <a:rPr lang="en-US" dirty="0">
                <a:solidFill>
                  <a:schemeClr val="bg1"/>
                </a:solidFill>
              </a:rPr>
              <a:t>Is </a:t>
            </a:r>
            <a:r>
              <a:rPr lang="en-US" b="1" dirty="0">
                <a:solidFill>
                  <a:srgbClr val="0000CC"/>
                </a:solidFill>
                <a:effectLst>
                  <a:outerShdw blurRad="38100" dist="38100" dir="2700000" algn="tl">
                    <a:srgbClr val="000000">
                      <a:alpha val="43137"/>
                    </a:srgbClr>
                  </a:outerShdw>
                </a:effectLst>
              </a:rPr>
              <a:t>Yahusha’s</a:t>
            </a:r>
            <a:r>
              <a:rPr lang="en-US" dirty="0">
                <a:solidFill>
                  <a:srgbClr val="0000CC"/>
                </a:solidFill>
                <a:effectLst>
                  <a:outerShdw blurRad="38100" dist="38100" dir="2700000" algn="tl">
                    <a:srgbClr val="000000">
                      <a:alpha val="43137"/>
                    </a:srgbClr>
                  </a:outerShdw>
                </a:effectLst>
              </a:rPr>
              <a:t>  </a:t>
            </a:r>
            <a:r>
              <a:rPr lang="en-US" b="1" dirty="0">
                <a:solidFill>
                  <a:srgbClr val="FF0000"/>
                </a:solidFill>
                <a:effectLst>
                  <a:outerShdw blurRad="38100" dist="38100" dir="2700000" algn="tl">
                    <a:srgbClr val="000000">
                      <a:alpha val="43137"/>
                    </a:srgbClr>
                  </a:outerShdw>
                </a:effectLst>
              </a:rPr>
              <a:t>Sign</a:t>
            </a:r>
            <a:r>
              <a:rPr lang="en-US" dirty="0">
                <a:solidFill>
                  <a:srgbClr val="FF0000"/>
                </a:solidFill>
                <a:effectLst>
                  <a:outerShdw blurRad="38100" dist="38100" dir="2700000" algn="tl">
                    <a:srgbClr val="000000">
                      <a:alpha val="43137"/>
                    </a:srgbClr>
                  </a:outerShdw>
                </a:effectLst>
              </a:rPr>
              <a:t> </a:t>
            </a:r>
            <a:r>
              <a:rPr lang="en-US" dirty="0">
                <a:solidFill>
                  <a:schemeClr val="bg1"/>
                </a:solidFill>
              </a:rPr>
              <a:t>and </a:t>
            </a:r>
            <a:r>
              <a:rPr lang="en-US" b="1" dirty="0">
                <a:solidFill>
                  <a:srgbClr val="9900CC"/>
                </a:solidFill>
                <a:effectLst>
                  <a:outerShdw blurRad="38100" dist="38100" dir="2700000" algn="tl">
                    <a:srgbClr val="000000">
                      <a:alpha val="43137"/>
                    </a:srgbClr>
                  </a:outerShdw>
                </a:effectLst>
              </a:rPr>
              <a:t>Covenant</a:t>
            </a:r>
            <a:r>
              <a:rPr lang="en-US" dirty="0">
                <a:solidFill>
                  <a:srgbClr val="9900CC"/>
                </a:solidFill>
                <a:effectLst>
                  <a:outerShdw blurRad="38100" dist="38100" dir="2700000" algn="tl">
                    <a:srgbClr val="000000">
                      <a:alpha val="43137"/>
                    </a:srgbClr>
                  </a:outerShdw>
                </a:effectLst>
              </a:rPr>
              <a:t> </a:t>
            </a:r>
            <a:r>
              <a:rPr lang="en-US" dirty="0">
                <a:solidFill>
                  <a:schemeClr val="bg1"/>
                </a:solidFill>
              </a:rPr>
              <a:t>only attached to the</a:t>
            </a:r>
            <a:r>
              <a:rPr lang="en-US" b="1" dirty="0">
                <a:solidFill>
                  <a:srgbClr val="0070C0"/>
                </a:solidFill>
                <a:effectLst>
                  <a:outerShdw blurRad="38100" dist="38100" dir="2700000" algn="tl">
                    <a:srgbClr val="000000">
                      <a:alpha val="43137"/>
                    </a:srgbClr>
                  </a:outerShdw>
                </a:effectLst>
              </a:rPr>
              <a:t> 7</a:t>
            </a:r>
            <a:r>
              <a:rPr lang="en-US" b="1" baseline="30000" dirty="0">
                <a:solidFill>
                  <a:srgbClr val="0070C0"/>
                </a:solidFill>
                <a:effectLst>
                  <a:outerShdw blurRad="38100" dist="38100" dir="2700000" algn="tl">
                    <a:srgbClr val="000000">
                      <a:alpha val="43137"/>
                    </a:srgbClr>
                  </a:outerShdw>
                </a:effectLst>
              </a:rPr>
              <a:t>th</a:t>
            </a:r>
            <a:r>
              <a:rPr lang="en-US" b="1" dirty="0">
                <a:solidFill>
                  <a:srgbClr val="0070C0"/>
                </a:solidFill>
                <a:effectLst>
                  <a:outerShdw blurRad="38100" dist="38100" dir="2700000" algn="tl">
                    <a:srgbClr val="000000">
                      <a:alpha val="43137"/>
                    </a:srgbClr>
                  </a:outerShdw>
                </a:effectLst>
              </a:rPr>
              <a:t> Day Sabbath</a:t>
            </a:r>
            <a:r>
              <a:rPr lang="en-US" b="1" dirty="0">
                <a:solidFill>
                  <a:srgbClr val="0000CC"/>
                </a:solidFill>
                <a:effectLst>
                  <a:outerShdw blurRad="38100" dist="38100" dir="2700000" algn="tl">
                    <a:srgbClr val="000000">
                      <a:alpha val="43137"/>
                    </a:srgbClr>
                  </a:outerShdw>
                </a:effectLst>
              </a:rPr>
              <a:t>?</a:t>
            </a:r>
            <a:r>
              <a:rPr lang="en-US" dirty="0">
                <a:solidFill>
                  <a:schemeClr val="bg1"/>
                </a:solidFill>
              </a:rPr>
              <a:t> </a:t>
            </a:r>
          </a:p>
          <a:p>
            <a:pPr marL="457200" indent="-457200" algn="l">
              <a:spcBef>
                <a:spcPts val="0"/>
              </a:spcBef>
              <a:spcAft>
                <a:spcPts val="1000"/>
              </a:spcAft>
              <a:buClr>
                <a:srgbClr val="0000CC"/>
              </a:buClr>
              <a:buSzPct val="100000"/>
              <a:buFont typeface="Comic Sans MS" panose="030F0702030302020204" pitchFamily="66" charset="0"/>
              <a:buChar char="A"/>
            </a:pPr>
            <a:r>
              <a:rPr lang="en-US" dirty="0">
                <a:solidFill>
                  <a:schemeClr val="bg1"/>
                </a:solidFill>
              </a:rPr>
              <a:t>All of the </a:t>
            </a:r>
            <a:r>
              <a:rPr lang="en-US" b="1" dirty="0">
                <a:solidFill>
                  <a:srgbClr val="006600"/>
                </a:solidFill>
                <a:effectLst>
                  <a:outerShdw blurRad="38100" dist="38100" dir="2700000" algn="tl">
                    <a:srgbClr val="000000">
                      <a:alpha val="43137"/>
                    </a:srgbClr>
                  </a:outerShdw>
                </a:effectLst>
              </a:rPr>
              <a:t>Feast days </a:t>
            </a:r>
            <a:r>
              <a:rPr lang="en-US" dirty="0">
                <a:solidFill>
                  <a:schemeClr val="bg1"/>
                </a:solidFill>
              </a:rPr>
              <a:t>were, and still are, a part of the </a:t>
            </a:r>
            <a:r>
              <a:rPr lang="en-US" b="1" u="sng" dirty="0">
                <a:solidFill>
                  <a:srgbClr val="CC00FF"/>
                </a:solidFill>
                <a:effectLst>
                  <a:outerShdw blurRad="38100" dist="38100" dir="2700000" algn="tl">
                    <a:srgbClr val="000000">
                      <a:alpha val="43137"/>
                    </a:srgbClr>
                  </a:outerShdw>
                </a:effectLst>
              </a:rPr>
              <a:t>Everlasting Covenant</a:t>
            </a:r>
            <a:r>
              <a:rPr lang="en-US" b="1" dirty="0">
                <a:solidFill>
                  <a:srgbClr val="CC00FF"/>
                </a:solidFill>
                <a:effectLst>
                  <a:outerShdw blurRad="38100" dist="38100" dir="2700000" algn="tl">
                    <a:srgbClr val="000000">
                      <a:alpha val="43137"/>
                    </a:srgbClr>
                  </a:outerShdw>
                </a:effectLst>
              </a:rPr>
              <a:t> </a:t>
            </a:r>
            <a:r>
              <a:rPr lang="en-US" dirty="0">
                <a:solidFill>
                  <a:schemeClr val="bg1"/>
                </a:solidFill>
              </a:rPr>
              <a:t>ratified by </a:t>
            </a:r>
            <a:r>
              <a:rPr lang="en-US" dirty="0" err="1">
                <a:solidFill>
                  <a:schemeClr val="bg1"/>
                </a:solidFill>
              </a:rPr>
              <a:t>Mosheh</a:t>
            </a:r>
            <a:r>
              <a:rPr lang="en-US" dirty="0">
                <a:solidFill>
                  <a:schemeClr val="bg1"/>
                </a:solidFill>
              </a:rPr>
              <a:t> at Sinai.</a:t>
            </a:r>
          </a:p>
          <a:p>
            <a:pPr marL="457200" indent="-457200" algn="l">
              <a:spcBef>
                <a:spcPts val="0"/>
              </a:spcBef>
              <a:spcAft>
                <a:spcPts val="1000"/>
              </a:spcAft>
              <a:buClr>
                <a:srgbClr val="FF0000"/>
              </a:buClr>
              <a:buSzPct val="100000"/>
              <a:buFont typeface="Comic Sans MS" panose="030F0702030302020204" pitchFamily="66" charset="0"/>
              <a:buChar char="Q"/>
            </a:pPr>
            <a:r>
              <a:rPr lang="en-US" dirty="0">
                <a:solidFill>
                  <a:schemeClr val="bg1"/>
                </a:solidFill>
              </a:rPr>
              <a:t>For how many </a:t>
            </a:r>
            <a:r>
              <a:rPr lang="en-US" b="1" dirty="0">
                <a:solidFill>
                  <a:srgbClr val="996600"/>
                </a:solidFill>
                <a:effectLst>
                  <a:glow rad="63500">
                    <a:schemeClr val="accent2">
                      <a:satMod val="175000"/>
                      <a:alpha val="40000"/>
                    </a:schemeClr>
                  </a:glow>
                </a:effectLst>
              </a:rPr>
              <a:t>Generations </a:t>
            </a:r>
            <a:r>
              <a:rPr lang="en-US" dirty="0">
                <a:solidFill>
                  <a:schemeClr val="bg1"/>
                </a:solidFill>
              </a:rPr>
              <a:t>was </a:t>
            </a:r>
            <a:r>
              <a:rPr lang="en-US" b="1" dirty="0">
                <a:solidFill>
                  <a:srgbClr val="0000CC"/>
                </a:solidFill>
                <a:effectLst>
                  <a:outerShdw blurRad="38100" dist="38100" dir="2700000" algn="tl">
                    <a:srgbClr val="000000">
                      <a:alpha val="43137"/>
                    </a:srgbClr>
                  </a:outerShdw>
                </a:effectLst>
              </a:rPr>
              <a:t>Yahuah’s</a:t>
            </a:r>
            <a:r>
              <a:rPr lang="en-US" b="1" dirty="0">
                <a:solidFill>
                  <a:srgbClr val="FF0000"/>
                </a:solidFill>
                <a:effectLst>
                  <a:outerShdw blurRad="38100" dist="38100" dir="2700000" algn="tl">
                    <a:srgbClr val="000000">
                      <a:alpha val="43137"/>
                    </a:srgbClr>
                  </a:outerShdw>
                </a:effectLst>
              </a:rPr>
              <a:t> Sign</a:t>
            </a:r>
            <a:r>
              <a:rPr lang="en-US" dirty="0">
                <a:solidFill>
                  <a:srgbClr val="0000CC"/>
                </a:solidFill>
                <a:effectLst>
                  <a:outerShdw blurRad="38100" dist="38100" dir="2700000" algn="tl">
                    <a:srgbClr val="000000">
                      <a:alpha val="43137"/>
                    </a:srgbClr>
                  </a:outerShdw>
                </a:effectLst>
              </a:rPr>
              <a:t> </a:t>
            </a:r>
            <a:r>
              <a:rPr lang="en-US" dirty="0">
                <a:solidFill>
                  <a:schemeClr val="bg1"/>
                </a:solidFill>
              </a:rPr>
              <a:t>and </a:t>
            </a:r>
            <a:r>
              <a:rPr lang="en-US" b="1" dirty="0">
                <a:solidFill>
                  <a:srgbClr val="CC00CC"/>
                </a:solidFill>
                <a:effectLst>
                  <a:outerShdw blurRad="38100" dist="38100" dir="2700000" algn="tl">
                    <a:srgbClr val="000000">
                      <a:alpha val="43137"/>
                    </a:srgbClr>
                  </a:outerShdw>
                </a:effectLst>
              </a:rPr>
              <a:t>Covenant</a:t>
            </a:r>
            <a:r>
              <a:rPr lang="en-US" dirty="0">
                <a:solidFill>
                  <a:srgbClr val="CC00CC"/>
                </a:solidFill>
                <a:effectLst>
                  <a:outerShdw blurRad="38100" dist="38100" dir="2700000" algn="tl">
                    <a:srgbClr val="000000">
                      <a:alpha val="43137"/>
                    </a:srgbClr>
                  </a:outerShdw>
                </a:effectLst>
              </a:rPr>
              <a:t> </a:t>
            </a:r>
            <a:r>
              <a:rPr lang="en-US" dirty="0">
                <a:solidFill>
                  <a:schemeClr val="bg1"/>
                </a:solidFill>
              </a:rPr>
              <a:t>to remain valid? </a:t>
            </a:r>
          </a:p>
          <a:p>
            <a:pPr marL="457200" indent="-457200" algn="l">
              <a:spcBef>
                <a:spcPts val="0"/>
              </a:spcBef>
              <a:spcAft>
                <a:spcPts val="1000"/>
              </a:spcAft>
              <a:buClr>
                <a:srgbClr val="0000CC"/>
              </a:buClr>
              <a:buSzPct val="100000"/>
              <a:buFont typeface="Comic Sans MS" panose="030F0702030302020204" pitchFamily="66" charset="0"/>
              <a:buChar char="A"/>
            </a:pPr>
            <a:r>
              <a:rPr lang="en-US" dirty="0">
                <a:solidFill>
                  <a:schemeClr val="bg1"/>
                </a:solidFill>
              </a:rPr>
              <a:t>“He has remembered </a:t>
            </a:r>
            <a:r>
              <a:rPr lang="en-US" b="1" dirty="0">
                <a:solidFill>
                  <a:srgbClr val="009900"/>
                </a:solidFill>
                <a:effectLst>
                  <a:outerShdw blurRad="38100" dist="38100" dir="2700000" algn="tl">
                    <a:srgbClr val="000000">
                      <a:alpha val="43137"/>
                    </a:srgbClr>
                  </a:outerShdw>
                </a:effectLst>
              </a:rPr>
              <a:t>His </a:t>
            </a:r>
            <a:r>
              <a:rPr lang="en-US" b="1" u="sng" dirty="0">
                <a:solidFill>
                  <a:srgbClr val="CC00CC"/>
                </a:solidFill>
                <a:effectLst>
                  <a:outerShdw blurRad="38100" dist="38100" dir="2700000" algn="tl">
                    <a:srgbClr val="000000">
                      <a:alpha val="43137"/>
                    </a:srgbClr>
                  </a:outerShdw>
                </a:effectLst>
              </a:rPr>
              <a:t>covenant</a:t>
            </a:r>
            <a:r>
              <a:rPr lang="en-US" b="1" dirty="0">
                <a:solidFill>
                  <a:srgbClr val="009900"/>
                </a:solidFill>
                <a:effectLst>
                  <a:outerShdw blurRad="38100" dist="38100" dir="2700000" algn="tl">
                    <a:srgbClr val="000000">
                      <a:alpha val="43137"/>
                    </a:srgbClr>
                  </a:outerShdw>
                </a:effectLst>
              </a:rPr>
              <a:t> </a:t>
            </a:r>
            <a:r>
              <a:rPr lang="en-US" b="1" u="sng" dirty="0">
                <a:solidFill>
                  <a:srgbClr val="009900"/>
                </a:solidFill>
                <a:effectLst>
                  <a:outerShdw blurRad="38100" dist="38100" dir="2700000" algn="tl">
                    <a:srgbClr val="000000">
                      <a:alpha val="43137"/>
                    </a:srgbClr>
                  </a:outerShdw>
                </a:effectLst>
              </a:rPr>
              <a:t>forever</a:t>
            </a:r>
            <a:r>
              <a:rPr lang="en-US" b="1" dirty="0">
                <a:solidFill>
                  <a:srgbClr val="009900"/>
                </a:solidFill>
                <a:effectLst>
                  <a:outerShdw blurRad="38100" dist="38100" dir="2700000" algn="tl">
                    <a:srgbClr val="000000">
                      <a:alpha val="43137"/>
                    </a:srgbClr>
                  </a:outerShdw>
                </a:effectLst>
              </a:rPr>
              <a:t>, </a:t>
            </a:r>
            <a:r>
              <a:rPr lang="en-US" dirty="0">
                <a:solidFill>
                  <a:schemeClr val="bg1"/>
                </a:solidFill>
              </a:rPr>
              <a:t>The </a:t>
            </a:r>
            <a:r>
              <a:rPr lang="en-US" b="1" dirty="0">
                <a:solidFill>
                  <a:srgbClr val="0000CC"/>
                </a:solidFill>
                <a:effectLst>
                  <a:outerShdw blurRad="38100" dist="38100" dir="2700000" algn="tl">
                    <a:srgbClr val="000000">
                      <a:alpha val="43137"/>
                    </a:srgbClr>
                  </a:outerShdw>
                </a:effectLst>
              </a:rPr>
              <a:t>Word He </a:t>
            </a:r>
            <a:r>
              <a:rPr lang="en-US" dirty="0">
                <a:solidFill>
                  <a:schemeClr val="bg1"/>
                </a:solidFill>
              </a:rPr>
              <a:t>commanded, for a </a:t>
            </a:r>
            <a:r>
              <a:rPr lang="en-US" b="1" u="sng" dirty="0">
                <a:solidFill>
                  <a:srgbClr val="996600"/>
                </a:solidFill>
                <a:effectLst>
                  <a:glow rad="63500">
                    <a:schemeClr val="accent2">
                      <a:satMod val="175000"/>
                      <a:alpha val="40000"/>
                    </a:schemeClr>
                  </a:glow>
                </a:effectLst>
              </a:rPr>
              <a:t>thousand generations</a:t>
            </a:r>
            <a:r>
              <a:rPr lang="en-US" b="1" dirty="0">
                <a:solidFill>
                  <a:srgbClr val="996600"/>
                </a:solidFill>
                <a:effectLst>
                  <a:glow rad="63500">
                    <a:schemeClr val="accent2">
                      <a:satMod val="175000"/>
                      <a:alpha val="40000"/>
                    </a:schemeClr>
                  </a:glow>
                </a:effectLst>
              </a:rPr>
              <a:t>.”</a:t>
            </a:r>
            <a:r>
              <a:rPr lang="en-US" dirty="0">
                <a:solidFill>
                  <a:schemeClr val="bg1"/>
                </a:solidFill>
              </a:rPr>
              <a:t>   Ps 105:8  </a:t>
            </a:r>
          </a:p>
        </p:txBody>
      </p:sp>
      <p:sp>
        <p:nvSpPr>
          <p:cNvPr id="4" name="Slide Number Placeholder 3"/>
          <p:cNvSpPr>
            <a:spLocks noGrp="1"/>
          </p:cNvSpPr>
          <p:nvPr>
            <p:ph type="sldNum" sz="quarter" idx="12"/>
          </p:nvPr>
        </p:nvSpPr>
        <p:spPr>
          <a:xfrm>
            <a:off x="8229600" y="6340475"/>
            <a:ext cx="762000" cy="365125"/>
          </a:xfrm>
        </p:spPr>
        <p:txBody>
          <a:bodyPr/>
          <a:lstStyle/>
          <a:p>
            <a:fld id="{9A7ECC3E-4170-412F-8B33-8063B7BB8A4D}" type="slidenum">
              <a:rPr lang="en-US" b="1" smtClean="0">
                <a:solidFill>
                  <a:schemeClr val="bg1"/>
                </a:solidFill>
              </a:rPr>
              <a:t>74</a:t>
            </a:fld>
            <a:endParaRPr lang="en-US" b="1" dirty="0">
              <a:solidFill>
                <a:schemeClr val="bg1"/>
              </a:solidFill>
            </a:endParaRPr>
          </a:p>
        </p:txBody>
      </p:sp>
      <p:sp>
        <p:nvSpPr>
          <p:cNvPr id="6" name="Title 1"/>
          <p:cNvSpPr>
            <a:spLocks noGrp="1"/>
          </p:cNvSpPr>
          <p:nvPr>
            <p:ph type="ctrTitle"/>
          </p:nvPr>
        </p:nvSpPr>
        <p:spPr>
          <a:xfrm>
            <a:off x="2286000" y="304800"/>
            <a:ext cx="4572000" cy="838200"/>
          </a:xfrm>
          <a:blipFill>
            <a:blip r:embed="rId2"/>
            <a:tile tx="0" ty="0" sx="100000" sy="100000" flip="none" algn="tl"/>
          </a:blipFill>
          <a:ln w="57150">
            <a:solidFill>
              <a:schemeClr val="accent3">
                <a:lumMod val="20000"/>
                <a:lumOff val="80000"/>
              </a:schemeClr>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20000"/>
                    <a:lumOff val="80000"/>
                  </a:schemeClr>
                </a:solidFill>
              </a:rPr>
              <a:t>Review Quiz</a:t>
            </a:r>
          </a:p>
        </p:txBody>
      </p:sp>
    </p:spTree>
    <p:extLst>
      <p:ext uri="{BB962C8B-B14F-4D97-AF65-F5344CB8AC3E}">
        <p14:creationId xmlns:p14="http://schemas.microsoft.com/office/powerpoint/2010/main" val="334063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886"/>
            <a:ext cx="9144000" cy="6847114"/>
          </a:xfrm>
          <a:prstGeom prst="rect">
            <a:avLst/>
          </a:prstGeom>
          <a:blipFill>
            <a:blip r:embed="rId2"/>
            <a:tile tx="0" ty="0" sx="100000" sy="100000" flip="none" algn="tl"/>
          </a:blipFill>
          <a:ln w="57150">
            <a:solidFill>
              <a:srgbClr val="CC00CC"/>
            </a:solidFill>
          </a:ln>
          <a:scene3d>
            <a:camera prst="orthographicFront"/>
            <a:lightRig rig="threePt" dir="t"/>
          </a:scene3d>
          <a:sp3d>
            <a:bevelT w="114300" prst="artDeco"/>
          </a:sp3d>
        </p:spPr>
        <p:txBody>
          <a:bodyPr wrap="square" rtlCol="0">
            <a:spAutoFit/>
          </a:bodyPr>
          <a:lstStyle/>
          <a:p>
            <a:endParaRPr lang="en-US" dirty="0"/>
          </a:p>
        </p:txBody>
      </p:sp>
      <p:sp>
        <p:nvSpPr>
          <p:cNvPr id="3" name="Subtitle 2"/>
          <p:cNvSpPr>
            <a:spLocks noGrp="1"/>
          </p:cNvSpPr>
          <p:nvPr>
            <p:ph type="subTitle" idx="1"/>
          </p:nvPr>
        </p:nvSpPr>
        <p:spPr>
          <a:xfrm>
            <a:off x="381000" y="990600"/>
            <a:ext cx="8305800" cy="5638800"/>
          </a:xfrm>
          <a:blipFill>
            <a:blip r:embed="rId3"/>
            <a:tile tx="0" ty="0" sx="100000" sy="100000" flip="none" algn="tl"/>
          </a:blipFill>
          <a:ln w="57150">
            <a:solidFill>
              <a:srgbClr val="CC00CC"/>
            </a:solidFill>
          </a:ln>
          <a:scene3d>
            <a:camera prst="orthographicFront"/>
            <a:lightRig rig="threePt" dir="t"/>
          </a:scene3d>
          <a:sp3d>
            <a:bevelT w="139700" h="139700" prst="divot"/>
          </a:sp3d>
        </p:spPr>
        <p:txBody>
          <a:bodyPr lIns="182880" tIns="91440">
            <a:normAutofit/>
          </a:bodyPr>
          <a:lstStyle/>
          <a:p>
            <a:pPr algn="l">
              <a:spcBef>
                <a:spcPts val="0"/>
              </a:spcBef>
              <a:spcAft>
                <a:spcPts val="1800"/>
              </a:spcAft>
            </a:pPr>
            <a:r>
              <a:rPr lang="en-US" dirty="0">
                <a:solidFill>
                  <a:schemeClr val="bg1"/>
                </a:solidFill>
              </a:rPr>
              <a:t>We have come to the end of </a:t>
            </a:r>
            <a:r>
              <a:rPr lang="en-US" b="1" dirty="0">
                <a:solidFill>
                  <a:srgbClr val="CC00FF"/>
                </a:solidFill>
              </a:rPr>
              <a:t>Part 2 </a:t>
            </a:r>
            <a:r>
              <a:rPr lang="en-US" dirty="0">
                <a:solidFill>
                  <a:schemeClr val="bg1"/>
                </a:solidFill>
              </a:rPr>
              <a:t>of this study.  In </a:t>
            </a:r>
            <a:r>
              <a:rPr lang="en-US" b="1" dirty="0">
                <a:solidFill>
                  <a:srgbClr val="CC00FF"/>
                </a:solidFill>
              </a:rPr>
              <a:t>Part 3 </a:t>
            </a:r>
            <a:r>
              <a:rPr lang="en-US" dirty="0">
                <a:solidFill>
                  <a:schemeClr val="bg1"/>
                </a:solidFill>
              </a:rPr>
              <a:t>we will answer the following questions:</a:t>
            </a:r>
          </a:p>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Did </a:t>
            </a:r>
            <a:r>
              <a:rPr lang="en-US" b="1" dirty="0">
                <a:solidFill>
                  <a:srgbClr val="0000CC"/>
                </a:solidFill>
              </a:rPr>
              <a:t>Yahusha’s</a:t>
            </a:r>
            <a:r>
              <a:rPr lang="en-US" dirty="0">
                <a:solidFill>
                  <a:srgbClr val="0000CC"/>
                </a:solidFill>
              </a:rPr>
              <a:t> </a:t>
            </a:r>
            <a:r>
              <a:rPr lang="en-US" dirty="0">
                <a:solidFill>
                  <a:schemeClr val="bg1"/>
                </a:solidFill>
              </a:rPr>
              <a:t>followers celebrate the </a:t>
            </a:r>
            <a:r>
              <a:rPr lang="en-US" b="1" dirty="0">
                <a:solidFill>
                  <a:srgbClr val="FF0066"/>
                </a:solidFill>
              </a:rPr>
              <a:t>“appointed times” </a:t>
            </a:r>
            <a:r>
              <a:rPr lang="en-US" dirty="0">
                <a:solidFill>
                  <a:schemeClr val="bg1"/>
                </a:solidFill>
              </a:rPr>
              <a:t>after His resurrection?</a:t>
            </a:r>
          </a:p>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Who “changed” the </a:t>
            </a:r>
            <a:r>
              <a:rPr lang="en-US" b="1" dirty="0">
                <a:solidFill>
                  <a:srgbClr val="FF0066"/>
                </a:solidFill>
              </a:rPr>
              <a:t>“appointed times”?</a:t>
            </a:r>
          </a:p>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Were </a:t>
            </a:r>
            <a:r>
              <a:rPr lang="en-US" b="1" dirty="0">
                <a:solidFill>
                  <a:srgbClr val="0000CC"/>
                </a:solidFill>
              </a:rPr>
              <a:t>Yahuah’s</a:t>
            </a:r>
            <a:r>
              <a:rPr lang="en-US" dirty="0">
                <a:solidFill>
                  <a:srgbClr val="0000CC"/>
                </a:solidFill>
              </a:rPr>
              <a:t> </a:t>
            </a:r>
            <a:r>
              <a:rPr lang="en-US" b="1" dirty="0">
                <a:solidFill>
                  <a:srgbClr val="FF0066"/>
                </a:solidFill>
              </a:rPr>
              <a:t>“appointed times” </a:t>
            </a:r>
            <a:r>
              <a:rPr lang="en-US" dirty="0">
                <a:solidFill>
                  <a:schemeClr val="bg1"/>
                </a:solidFill>
              </a:rPr>
              <a:t>replaced with other holidays?</a:t>
            </a:r>
          </a:p>
          <a:p>
            <a:pPr marL="457200" indent="-457200" algn="l">
              <a:spcBef>
                <a:spcPts val="0"/>
              </a:spcBef>
              <a:spcAft>
                <a:spcPts val="1800"/>
              </a:spcAft>
              <a:buClr>
                <a:srgbClr val="CC00CC"/>
              </a:buClr>
              <a:buSzPct val="100000"/>
              <a:buFont typeface="Wingdings" panose="05000000000000000000" pitchFamily="2" charset="2"/>
              <a:buChar char="v"/>
            </a:pPr>
            <a:r>
              <a:rPr lang="en-US" dirty="0">
                <a:solidFill>
                  <a:schemeClr val="bg1"/>
                </a:solidFill>
              </a:rPr>
              <a:t>If </a:t>
            </a:r>
            <a:r>
              <a:rPr lang="en-US" b="1" dirty="0">
                <a:solidFill>
                  <a:srgbClr val="0000CC"/>
                </a:solidFill>
              </a:rPr>
              <a:t>Yahuah’s</a:t>
            </a:r>
            <a:r>
              <a:rPr lang="en-US" dirty="0">
                <a:solidFill>
                  <a:srgbClr val="0000CC"/>
                </a:solidFill>
              </a:rPr>
              <a:t> </a:t>
            </a:r>
            <a:r>
              <a:rPr lang="en-US" b="1" dirty="0">
                <a:solidFill>
                  <a:srgbClr val="FF0066"/>
                </a:solidFill>
              </a:rPr>
              <a:t>“appointed times” </a:t>
            </a:r>
            <a:r>
              <a:rPr lang="en-US" dirty="0">
                <a:solidFill>
                  <a:schemeClr val="bg1"/>
                </a:solidFill>
              </a:rPr>
              <a:t>were replaced, what were they replaced with?   And More!  </a:t>
            </a:r>
            <a:r>
              <a:rPr lang="en-US" sz="3200" b="1" dirty="0">
                <a:solidFill>
                  <a:schemeClr val="bg1"/>
                </a:solidFill>
                <a:effectLst>
                  <a:outerShdw blurRad="38100" dist="38100" dir="2700000" algn="tl">
                    <a:srgbClr val="000000">
                      <a:alpha val="43137"/>
                    </a:srgbClr>
                  </a:outerShdw>
                </a:effectLst>
                <a:sym typeface="Wingdings" panose="05000000000000000000" pitchFamily="2" charset="2"/>
              </a:rPr>
              <a:t></a:t>
            </a:r>
            <a:r>
              <a:rPr lang="en-US" dirty="0">
                <a:solidFill>
                  <a:schemeClr val="bg1"/>
                </a:solidFill>
                <a:sym typeface="Wingdings" panose="05000000000000000000" pitchFamily="2" charset="2"/>
              </a:rPr>
              <a:t> </a:t>
            </a:r>
            <a:endParaRPr lang="en-US" dirty="0">
              <a:solidFill>
                <a:schemeClr val="bg1"/>
              </a:solidFill>
            </a:endParaRPr>
          </a:p>
        </p:txBody>
      </p:sp>
      <p:sp>
        <p:nvSpPr>
          <p:cNvPr id="4" name="Slide Number Placeholder 3"/>
          <p:cNvSpPr>
            <a:spLocks noGrp="1"/>
          </p:cNvSpPr>
          <p:nvPr>
            <p:ph type="sldNum" sz="quarter" idx="12"/>
          </p:nvPr>
        </p:nvSpPr>
        <p:spPr>
          <a:xfrm>
            <a:off x="8229600" y="6416675"/>
            <a:ext cx="762000" cy="365125"/>
          </a:xfrm>
        </p:spPr>
        <p:txBody>
          <a:bodyPr/>
          <a:lstStyle/>
          <a:p>
            <a:fld id="{9A7ECC3E-4170-412F-8B33-8063B7BB8A4D}" type="slidenum">
              <a:rPr lang="en-US" b="1" smtClean="0">
                <a:solidFill>
                  <a:schemeClr val="bg1"/>
                </a:solidFill>
              </a:rPr>
              <a:t>75</a:t>
            </a:fld>
            <a:endParaRPr lang="en-US" b="1" dirty="0">
              <a:solidFill>
                <a:schemeClr val="bg1"/>
              </a:solidFill>
            </a:endParaRPr>
          </a:p>
        </p:txBody>
      </p:sp>
      <p:sp>
        <p:nvSpPr>
          <p:cNvPr id="5" name="Title 1"/>
          <p:cNvSpPr>
            <a:spLocks noGrp="1"/>
          </p:cNvSpPr>
          <p:nvPr>
            <p:ph type="ctrTitle"/>
          </p:nvPr>
        </p:nvSpPr>
        <p:spPr>
          <a:xfrm>
            <a:off x="457200" y="76200"/>
            <a:ext cx="8153400" cy="838200"/>
          </a:xfrm>
          <a:solidFill>
            <a:srgbClr val="CC00CC"/>
          </a:solidFill>
          <a:ln w="57150">
            <a:solidFill>
              <a:srgbClr val="FFCCCC"/>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CCCC"/>
                </a:solidFill>
              </a:rPr>
              <a:t>Coming up in – Part 3</a:t>
            </a:r>
          </a:p>
        </p:txBody>
      </p:sp>
    </p:spTree>
    <p:extLst>
      <p:ext uri="{BB962C8B-B14F-4D97-AF65-F5344CB8AC3E}">
        <p14:creationId xmlns:p14="http://schemas.microsoft.com/office/powerpoint/2010/main" val="217104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886"/>
            <a:ext cx="9144000" cy="6847114"/>
          </a:xfrm>
          <a:prstGeom prst="rect">
            <a:avLst/>
          </a:prstGeom>
          <a:blipFill>
            <a:blip r:embed="rId2"/>
            <a:tile tx="0" ty="0" sx="100000" sy="100000" flip="none" algn="tl"/>
          </a:blipFill>
          <a:ln w="57150">
            <a:solidFill>
              <a:srgbClr val="CC00CC"/>
            </a:solidFill>
          </a:ln>
          <a:scene3d>
            <a:camera prst="orthographicFront"/>
            <a:lightRig rig="threePt" dir="t"/>
          </a:scene3d>
          <a:sp3d>
            <a:bevelT w="114300" prst="artDeco"/>
          </a:sp3d>
        </p:spPr>
        <p:txBody>
          <a:bodyPr wrap="square" rtlCol="0">
            <a:spAutoFit/>
          </a:bodyPr>
          <a:lstStyle/>
          <a:p>
            <a:endParaRPr lang="en-US" dirty="0"/>
          </a:p>
        </p:txBody>
      </p:sp>
      <p:sp>
        <p:nvSpPr>
          <p:cNvPr id="3" name="Subtitle 2"/>
          <p:cNvSpPr>
            <a:spLocks noGrp="1"/>
          </p:cNvSpPr>
          <p:nvPr>
            <p:ph type="subTitle" idx="1"/>
          </p:nvPr>
        </p:nvSpPr>
        <p:spPr>
          <a:xfrm>
            <a:off x="304800" y="938134"/>
            <a:ext cx="8534400" cy="5715000"/>
          </a:xfrm>
          <a:blipFill>
            <a:blip r:embed="rId3"/>
            <a:tile tx="0" ty="0" sx="100000" sy="100000" flip="none" algn="tl"/>
          </a:blipFill>
          <a:ln w="57150">
            <a:solidFill>
              <a:srgbClr val="CC00CC"/>
            </a:solidFill>
          </a:ln>
          <a:scene3d>
            <a:camera prst="orthographicFront"/>
            <a:lightRig rig="threePt" dir="t"/>
          </a:scene3d>
          <a:sp3d>
            <a:bevelT w="139700" h="139700" prst="divot"/>
          </a:sp3d>
        </p:spPr>
        <p:txBody>
          <a:bodyPr lIns="182880" tIns="91440">
            <a:normAutofit fontScale="70000" lnSpcReduction="20000"/>
          </a:bodyPr>
          <a:lstStyle/>
          <a:p>
            <a:pPr algn="l">
              <a:spcBef>
                <a:spcPts val="0"/>
              </a:spcBef>
              <a:spcAft>
                <a:spcPts val="1800"/>
              </a:spcAft>
            </a:pPr>
            <a:r>
              <a:rPr lang="en-US" sz="2400" dirty="0">
                <a:solidFill>
                  <a:schemeClr val="bg1"/>
                </a:solidFill>
              </a:rPr>
              <a:t>The following PowerPoint studies are available to help clarify some of the points that were briefly mentioned in this presentation:</a:t>
            </a:r>
            <a:r>
              <a:rPr lang="en-US" sz="2400" b="1" dirty="0">
                <a:solidFill>
                  <a:srgbClr val="7030A0"/>
                </a:solidFill>
              </a:rPr>
              <a:t> </a:t>
            </a:r>
          </a:p>
          <a:p>
            <a:pPr algn="l">
              <a:spcBef>
                <a:spcPts val="0"/>
              </a:spcBef>
              <a:spcAft>
                <a:spcPts val="1200"/>
              </a:spcAft>
              <a:buClr>
                <a:srgbClr val="CC00FF"/>
              </a:buClr>
              <a:buSzPct val="75000"/>
            </a:pPr>
            <a:r>
              <a:rPr lang="en-US" sz="2400" b="1" i="1">
                <a:solidFill>
                  <a:srgbClr val="FF0066"/>
                </a:solidFill>
              </a:rPr>
              <a:t>Moses' </a:t>
            </a:r>
            <a:r>
              <a:rPr lang="en-US" sz="2400" b="1" i="1" dirty="0">
                <a:solidFill>
                  <a:srgbClr val="FF0066"/>
                </a:solidFill>
              </a:rPr>
              <a:t>10 Encounters with Mount Sinai</a:t>
            </a:r>
          </a:p>
          <a:p>
            <a:pPr algn="l">
              <a:spcBef>
                <a:spcPts val="0"/>
              </a:spcBef>
              <a:spcAft>
                <a:spcPts val="1200"/>
              </a:spcAft>
              <a:buClr>
                <a:srgbClr val="CC00FF"/>
              </a:buClr>
              <a:buSzPct val="75000"/>
            </a:pPr>
            <a:r>
              <a:rPr lang="en-CA" sz="2200" b="1" u="sng" dirty="0">
                <a:solidFill>
                  <a:srgbClr val="FF0066"/>
                </a:solidFill>
                <a:hlinkClick r:id="rId4">
                  <a:extLst>
                    <a:ext uri="{A12FA001-AC4F-418D-AE19-62706E023703}">
                      <ahyp:hlinkClr xmlns:ahyp="http://schemas.microsoft.com/office/drawing/2018/hyperlinkcolor" val="tx"/>
                    </a:ext>
                  </a:extLst>
                </a:hlinkClick>
              </a:rPr>
              <a:t>https://studythecalendar.com/10-trips-mt-sinai/</a:t>
            </a:r>
            <a:endParaRPr lang="en-CA" sz="2200" b="1" dirty="0">
              <a:solidFill>
                <a:srgbClr val="FF0066"/>
              </a:solidFill>
            </a:endParaRPr>
          </a:p>
          <a:p>
            <a:pPr algn="l">
              <a:spcBef>
                <a:spcPts val="0"/>
              </a:spcBef>
              <a:spcAft>
                <a:spcPts val="1200"/>
              </a:spcAft>
              <a:buClr>
                <a:srgbClr val="CC00FF"/>
              </a:buClr>
              <a:buSzPct val="75000"/>
            </a:pPr>
            <a:endParaRPr lang="en-US" sz="2400" b="1" i="1" dirty="0">
              <a:solidFill>
                <a:srgbClr val="0000CC"/>
              </a:solidFill>
            </a:endParaRPr>
          </a:p>
          <a:p>
            <a:pPr algn="l">
              <a:spcBef>
                <a:spcPts val="0"/>
              </a:spcBef>
              <a:spcAft>
                <a:spcPts val="1200"/>
              </a:spcAft>
              <a:buClr>
                <a:srgbClr val="CC00FF"/>
              </a:buClr>
              <a:buSzPct val="75000"/>
            </a:pPr>
            <a:r>
              <a:rPr lang="en-US" sz="2400" b="1" i="1" dirty="0" err="1">
                <a:solidFill>
                  <a:srgbClr val="0000CC"/>
                </a:solidFill>
              </a:rPr>
              <a:t>Beyn</a:t>
            </a:r>
            <a:r>
              <a:rPr lang="en-US" sz="2400" b="1" i="1" dirty="0">
                <a:solidFill>
                  <a:srgbClr val="0000CC"/>
                </a:solidFill>
              </a:rPr>
              <a:t> Ha </a:t>
            </a:r>
            <a:r>
              <a:rPr lang="en-US" sz="2400" b="1" i="1" dirty="0" err="1">
                <a:solidFill>
                  <a:srgbClr val="0000CC"/>
                </a:solidFill>
              </a:rPr>
              <a:t>Arbayim</a:t>
            </a:r>
            <a:r>
              <a:rPr lang="en-US" sz="2400" b="1" i="1" dirty="0">
                <a:solidFill>
                  <a:srgbClr val="0000CC"/>
                </a:solidFill>
              </a:rPr>
              <a:t> (Between the Evenings)</a:t>
            </a:r>
          </a:p>
          <a:p>
            <a:pPr algn="l">
              <a:spcBef>
                <a:spcPts val="0"/>
              </a:spcBef>
              <a:spcAft>
                <a:spcPts val="1200"/>
              </a:spcAft>
              <a:buClr>
                <a:srgbClr val="CC00FF"/>
              </a:buClr>
              <a:buSzPct val="75000"/>
            </a:pPr>
            <a:r>
              <a:rPr lang="en-CA" sz="2200" u="sng" dirty="0">
                <a:hlinkClick r:id="rId5"/>
              </a:rPr>
              <a:t>https://studythecalendar.com/exodus-12-beyn-ha-</a:t>
            </a:r>
          </a:p>
          <a:p>
            <a:pPr algn="l">
              <a:spcBef>
                <a:spcPts val="0"/>
              </a:spcBef>
              <a:spcAft>
                <a:spcPts val="1200"/>
              </a:spcAft>
              <a:buClr>
                <a:srgbClr val="CC00FF"/>
              </a:buClr>
              <a:buSzPct val="75000"/>
            </a:pPr>
            <a:r>
              <a:rPr lang="en-CA" sz="2200" u="sng" dirty="0" err="1">
                <a:hlinkClick r:id="rId5"/>
              </a:rPr>
              <a:t>arbayim</a:t>
            </a:r>
            <a:r>
              <a:rPr lang="en-CA" sz="2200" u="sng" dirty="0">
                <a:hlinkClick r:id="rId5"/>
              </a:rPr>
              <a:t>/</a:t>
            </a:r>
            <a:endParaRPr lang="en-CA" sz="2200" dirty="0"/>
          </a:p>
          <a:p>
            <a:pPr algn="l">
              <a:spcBef>
                <a:spcPts val="0"/>
              </a:spcBef>
              <a:spcAft>
                <a:spcPts val="1200"/>
              </a:spcAft>
              <a:buClr>
                <a:srgbClr val="CC00FF"/>
              </a:buClr>
              <a:buSzPct val="75000"/>
            </a:pPr>
            <a:endParaRPr lang="en-US" sz="2400" b="1" i="1" dirty="0">
              <a:solidFill>
                <a:srgbClr val="CC00CC"/>
              </a:solidFill>
            </a:endParaRPr>
          </a:p>
          <a:p>
            <a:pPr algn="l">
              <a:spcBef>
                <a:spcPts val="0"/>
              </a:spcBef>
              <a:spcAft>
                <a:spcPts val="1200"/>
              </a:spcAft>
              <a:buClr>
                <a:srgbClr val="CC00FF"/>
              </a:buClr>
              <a:buSzPct val="75000"/>
            </a:pPr>
            <a:r>
              <a:rPr lang="en-US" sz="2400" b="1" i="1" dirty="0">
                <a:solidFill>
                  <a:srgbClr val="CC00CC"/>
                </a:solidFill>
              </a:rPr>
              <a:t>Calculating Atonement Correctly</a:t>
            </a:r>
          </a:p>
          <a:p>
            <a:pPr algn="l">
              <a:spcBef>
                <a:spcPts val="0"/>
              </a:spcBef>
              <a:spcAft>
                <a:spcPts val="1200"/>
              </a:spcAft>
              <a:buClr>
                <a:srgbClr val="CC00FF"/>
              </a:buClr>
              <a:buSzPct val="75000"/>
            </a:pPr>
            <a:r>
              <a:rPr lang="en-CA" sz="2200" b="1" u="sng" dirty="0">
                <a:solidFill>
                  <a:srgbClr val="CC00CC"/>
                </a:solidFill>
                <a:hlinkClick r:id="rId6">
                  <a:extLst>
                    <a:ext uri="{A12FA001-AC4F-418D-AE19-62706E023703}">
                      <ahyp:hlinkClr xmlns:ahyp="http://schemas.microsoft.com/office/drawing/2018/hyperlinkcolor" val="tx"/>
                    </a:ext>
                  </a:extLst>
                </a:hlinkClick>
              </a:rPr>
              <a:t>https://studythecalendar.com/calculating-atonement-correctly</a:t>
            </a:r>
            <a:r>
              <a:rPr lang="en-CA" sz="2200" b="1" u="sng" dirty="0">
                <a:solidFill>
                  <a:srgbClr val="FF66FF"/>
                </a:solidFill>
                <a:hlinkClick r:id="rId6">
                  <a:extLst>
                    <a:ext uri="{A12FA001-AC4F-418D-AE19-62706E023703}">
                      <ahyp:hlinkClr xmlns:ahyp="http://schemas.microsoft.com/office/drawing/2018/hyperlinkcolor" val="tx"/>
                    </a:ext>
                  </a:extLst>
                </a:hlinkClick>
              </a:rPr>
              <a:t>/</a:t>
            </a:r>
            <a:r>
              <a:rPr lang="en-CA" sz="2200" b="1" dirty="0">
                <a:solidFill>
                  <a:srgbClr val="FF66FF"/>
                </a:solidFill>
              </a:rPr>
              <a:t> </a:t>
            </a:r>
          </a:p>
          <a:p>
            <a:pPr algn="l">
              <a:spcBef>
                <a:spcPts val="0"/>
              </a:spcBef>
              <a:spcAft>
                <a:spcPts val="1200"/>
              </a:spcAft>
              <a:buClr>
                <a:srgbClr val="CC00FF"/>
              </a:buClr>
              <a:buSzPct val="75000"/>
            </a:pPr>
            <a:endParaRPr lang="en-US" sz="2400" b="1" i="1" dirty="0">
              <a:solidFill>
                <a:srgbClr val="FF0000"/>
              </a:solidFill>
            </a:endParaRPr>
          </a:p>
          <a:p>
            <a:pPr algn="l">
              <a:spcBef>
                <a:spcPts val="0"/>
              </a:spcBef>
              <a:spcAft>
                <a:spcPts val="1200"/>
              </a:spcAft>
              <a:buClr>
                <a:srgbClr val="CC00FF"/>
              </a:buClr>
              <a:buSzPct val="75000"/>
            </a:pPr>
            <a:r>
              <a:rPr lang="en-US" sz="2400" b="1" i="1" dirty="0">
                <a:solidFill>
                  <a:srgbClr val="FF0000"/>
                </a:solidFill>
              </a:rPr>
              <a:t>Closing Minutes of Sabbath  – Matthew 28:1</a:t>
            </a:r>
          </a:p>
          <a:p>
            <a:pPr algn="l">
              <a:spcBef>
                <a:spcPts val="0"/>
              </a:spcBef>
              <a:spcAft>
                <a:spcPts val="1200"/>
              </a:spcAft>
              <a:buClr>
                <a:srgbClr val="CC00FF"/>
              </a:buClr>
              <a:buSzPct val="75000"/>
            </a:pPr>
            <a:r>
              <a:rPr lang="en-CA" sz="2400" u="sng" dirty="0">
                <a:solidFill>
                  <a:srgbClr val="FF0000"/>
                </a:solidFill>
                <a:hlinkClick r:id="rId7">
                  <a:extLst>
                    <a:ext uri="{A12FA001-AC4F-418D-AE19-62706E023703}">
                      <ahyp:hlinkClr xmlns:ahyp="http://schemas.microsoft.com/office/drawing/2018/hyperlinkcolor" val="tx"/>
                    </a:ext>
                  </a:extLst>
                </a:hlinkClick>
              </a:rPr>
              <a:t>https://studythecalendar.com/closing-minutes-of-shabbat/</a:t>
            </a:r>
            <a:r>
              <a:rPr lang="en-CA" sz="2400" dirty="0">
                <a:solidFill>
                  <a:srgbClr val="FF0000"/>
                </a:solidFill>
              </a:rPr>
              <a:t> </a:t>
            </a:r>
          </a:p>
          <a:p>
            <a:pPr algn="l">
              <a:spcBef>
                <a:spcPts val="0"/>
              </a:spcBef>
              <a:spcAft>
                <a:spcPts val="1200"/>
              </a:spcAft>
              <a:buClr>
                <a:srgbClr val="CC00FF"/>
              </a:buClr>
              <a:buSzPct val="75000"/>
            </a:pPr>
            <a:r>
              <a:rPr lang="en-US" sz="2400" b="1" i="1" dirty="0">
                <a:solidFill>
                  <a:srgbClr val="FF0066"/>
                </a:solidFill>
              </a:rPr>
              <a:t> </a:t>
            </a:r>
          </a:p>
          <a:p>
            <a:pPr marL="457200" indent="-457200" algn="l">
              <a:spcBef>
                <a:spcPts val="0"/>
              </a:spcBef>
              <a:spcAft>
                <a:spcPts val="1200"/>
              </a:spcAft>
              <a:buClr>
                <a:srgbClr val="CC00FF"/>
              </a:buClr>
              <a:buSzPct val="75000"/>
              <a:buFont typeface="Wingdings" panose="05000000000000000000" pitchFamily="2" charset="2"/>
              <a:buChar char="§"/>
            </a:pPr>
            <a:endParaRPr lang="en-US" b="1" i="1" dirty="0">
              <a:solidFill>
                <a:srgbClr val="0070C0"/>
              </a:solidFill>
            </a:endParaRPr>
          </a:p>
        </p:txBody>
      </p:sp>
      <p:sp>
        <p:nvSpPr>
          <p:cNvPr id="4" name="Slide Number Placeholder 3"/>
          <p:cNvSpPr>
            <a:spLocks noGrp="1"/>
          </p:cNvSpPr>
          <p:nvPr>
            <p:ph type="sldNum" sz="quarter" idx="12"/>
          </p:nvPr>
        </p:nvSpPr>
        <p:spPr>
          <a:xfrm>
            <a:off x="8229600" y="6416675"/>
            <a:ext cx="762000" cy="365125"/>
          </a:xfrm>
        </p:spPr>
        <p:txBody>
          <a:bodyPr/>
          <a:lstStyle/>
          <a:p>
            <a:fld id="{9A7ECC3E-4170-412F-8B33-8063B7BB8A4D}" type="slidenum">
              <a:rPr lang="en-US" b="1" smtClean="0">
                <a:solidFill>
                  <a:schemeClr val="bg1"/>
                </a:solidFill>
              </a:rPr>
              <a:t>76</a:t>
            </a:fld>
            <a:endParaRPr lang="en-US" b="1" dirty="0">
              <a:solidFill>
                <a:schemeClr val="bg1"/>
              </a:solidFill>
            </a:endParaRPr>
          </a:p>
        </p:txBody>
      </p:sp>
      <p:sp>
        <p:nvSpPr>
          <p:cNvPr id="5" name="Title 1"/>
          <p:cNvSpPr>
            <a:spLocks noGrp="1"/>
          </p:cNvSpPr>
          <p:nvPr>
            <p:ph type="ctrTitle"/>
          </p:nvPr>
        </p:nvSpPr>
        <p:spPr>
          <a:xfrm>
            <a:off x="2819400" y="76200"/>
            <a:ext cx="3352800" cy="657068"/>
          </a:xfrm>
          <a:solidFill>
            <a:srgbClr val="CC00CC"/>
          </a:solidFill>
          <a:ln w="57150">
            <a:solidFill>
              <a:srgbClr val="FFCCCC"/>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sz="4000" dirty="0">
                <a:solidFill>
                  <a:srgbClr val="FFCCCC"/>
                </a:solidFill>
              </a:rPr>
              <a:t>The End</a:t>
            </a:r>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5648" y="1927980"/>
            <a:ext cx="2457450" cy="3498850"/>
          </a:xfrm>
          <a:prstGeom prst="ellipse">
            <a:avLst/>
          </a:prstGeom>
          <a:ln w="57150">
            <a:solidFill>
              <a:srgbClr val="CC00CC"/>
            </a:solid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7" name="Rectangle 6">
            <a:extLst>
              <a:ext uri="{FF2B5EF4-FFF2-40B4-BE49-F238E27FC236}">
                <a16:creationId xmlns:a16="http://schemas.microsoft.com/office/drawing/2014/main" id="{B4F088F2-6F13-4E81-A5C4-395E4F908E3A}"/>
              </a:ext>
            </a:extLst>
          </p:cNvPr>
          <p:cNvSpPr/>
          <p:nvPr/>
        </p:nvSpPr>
        <p:spPr>
          <a:xfrm>
            <a:off x="1736361" y="6079760"/>
            <a:ext cx="5181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Bef>
                <a:spcPts val="0"/>
              </a:spcBef>
              <a:spcAft>
                <a:spcPts val="1800"/>
              </a:spcAft>
            </a:pPr>
            <a:r>
              <a:rPr lang="en-US" sz="2000" dirty="0">
                <a:solidFill>
                  <a:schemeClr val="bg1"/>
                </a:solidFill>
              </a:rPr>
              <a:t>Contact:  </a:t>
            </a:r>
            <a:r>
              <a:rPr lang="en-US" sz="2000" b="1" dirty="0">
                <a:solidFill>
                  <a:srgbClr val="7030A0"/>
                </a:solidFill>
              </a:rPr>
              <a:t>questions@studythecalendar.com</a:t>
            </a:r>
          </a:p>
        </p:txBody>
      </p:sp>
    </p:spTree>
    <p:extLst>
      <p:ext uri="{BB962C8B-B14F-4D97-AF65-F5344CB8AC3E}">
        <p14:creationId xmlns:p14="http://schemas.microsoft.com/office/powerpoint/2010/main" val="203215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3">
                                            <p:txEl>
                                              <p:pRg st="0" end="0"/>
                                            </p:txEl>
                                          </p:spTgt>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 calcmode="lin" valueType="num">
                                      <p:cBhvr>
                                        <p:cTn id="3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32" dur="500"/>
                                        <p:tgtEl>
                                          <p:spTgt spid="3">
                                            <p:txEl>
                                              <p:pRg st="1" end="1"/>
                                            </p:txEl>
                                          </p:spTgt>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 calcmode="lin" valueType="num">
                                      <p:cBhvr>
                                        <p:cTn id="3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8" dur="500"/>
                                        <p:tgtEl>
                                          <p:spTgt spid="3">
                                            <p:txEl>
                                              <p:pRg st="2" end="2"/>
                                            </p:txEl>
                                          </p:spTgt>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3">
                                            <p:txEl>
                                              <p:pRg st="4" end="4"/>
                                            </p:txEl>
                                          </p:spTgt>
                                        </p:tgtEl>
                                      </p:cBhvr>
                                    </p:animEffect>
                                  </p:childTnLst>
                                </p:cTn>
                              </p:par>
                            </p:childTnLst>
                          </p:cTn>
                        </p:par>
                        <p:par>
                          <p:cTn id="45" fill="hold">
                            <p:stCondLst>
                              <p:cond delay="4000"/>
                            </p:stCondLst>
                            <p:childTnLst>
                              <p:par>
                                <p:cTn id="46" presetID="53" presetClass="entr" presetSubtype="16" fill="hold" nodeType="after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p:cTn id="48"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9"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50" dur="500"/>
                                        <p:tgtEl>
                                          <p:spTgt spid="3">
                                            <p:txEl>
                                              <p:pRg st="5" end="5"/>
                                            </p:txEl>
                                          </p:spTgt>
                                        </p:tgtEl>
                                      </p:cBhvr>
                                    </p:animEffect>
                                  </p:childTnLst>
                                </p:cTn>
                              </p:par>
                            </p:childTnLst>
                          </p:cTn>
                        </p:par>
                        <p:par>
                          <p:cTn id="51" fill="hold">
                            <p:stCondLst>
                              <p:cond delay="4500"/>
                            </p:stCondLst>
                            <p:childTnLst>
                              <p:par>
                                <p:cTn id="52" presetID="53" presetClass="entr" presetSubtype="16" fill="hold" nodeType="after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p:cTn id="54"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6" dur="500"/>
                                        <p:tgtEl>
                                          <p:spTgt spid="3">
                                            <p:txEl>
                                              <p:pRg st="6" end="6"/>
                                            </p:txEl>
                                          </p:spTgt>
                                        </p:tgtEl>
                                      </p:cBhvr>
                                    </p:animEffect>
                                  </p:childTnLst>
                                </p:cTn>
                              </p:par>
                            </p:childTnLst>
                          </p:cTn>
                        </p:par>
                        <p:par>
                          <p:cTn id="57" fill="hold">
                            <p:stCondLst>
                              <p:cond delay="5000"/>
                            </p:stCondLst>
                            <p:childTnLst>
                              <p:par>
                                <p:cTn id="58" presetID="53" presetClass="entr" presetSubtype="16" fill="hold" nodeType="afterEffect">
                                  <p:stCondLst>
                                    <p:cond delay="0"/>
                                  </p:stCondLst>
                                  <p:childTnLst>
                                    <p:set>
                                      <p:cBhvr>
                                        <p:cTn id="59" dur="1" fill="hold">
                                          <p:stCondLst>
                                            <p:cond delay="0"/>
                                          </p:stCondLst>
                                        </p:cTn>
                                        <p:tgtEl>
                                          <p:spTgt spid="3">
                                            <p:txEl>
                                              <p:pRg st="8" end="8"/>
                                            </p:txEl>
                                          </p:spTgt>
                                        </p:tgtEl>
                                        <p:attrNameLst>
                                          <p:attrName>style.visibility</p:attrName>
                                        </p:attrNameLst>
                                      </p:cBhvr>
                                      <p:to>
                                        <p:strVal val="visible"/>
                                      </p:to>
                                    </p:set>
                                    <p:anim calcmode="lin" valueType="num">
                                      <p:cBhvr>
                                        <p:cTn id="60"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1"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2" dur="500"/>
                                        <p:tgtEl>
                                          <p:spTgt spid="3">
                                            <p:txEl>
                                              <p:pRg st="8" end="8"/>
                                            </p:txEl>
                                          </p:spTgt>
                                        </p:tgtEl>
                                      </p:cBhvr>
                                    </p:animEffect>
                                  </p:childTnLst>
                                </p:cTn>
                              </p:par>
                            </p:childTnLst>
                          </p:cTn>
                        </p:par>
                        <p:par>
                          <p:cTn id="63" fill="hold">
                            <p:stCondLst>
                              <p:cond delay="5500"/>
                            </p:stCondLst>
                            <p:childTnLst>
                              <p:par>
                                <p:cTn id="64" presetID="53" presetClass="entr" presetSubtype="16" fill="hold" nodeType="afterEffect">
                                  <p:stCondLst>
                                    <p:cond delay="0"/>
                                  </p:stCondLst>
                                  <p:childTnLst>
                                    <p:set>
                                      <p:cBhvr>
                                        <p:cTn id="65" dur="1" fill="hold">
                                          <p:stCondLst>
                                            <p:cond delay="0"/>
                                          </p:stCondLst>
                                        </p:cTn>
                                        <p:tgtEl>
                                          <p:spTgt spid="3">
                                            <p:txEl>
                                              <p:pRg st="9" end="9"/>
                                            </p:txEl>
                                          </p:spTgt>
                                        </p:tgtEl>
                                        <p:attrNameLst>
                                          <p:attrName>style.visibility</p:attrName>
                                        </p:attrNameLst>
                                      </p:cBhvr>
                                      <p:to>
                                        <p:strVal val="visible"/>
                                      </p:to>
                                    </p:set>
                                    <p:anim calcmode="lin" valueType="num">
                                      <p:cBhvr>
                                        <p:cTn id="66"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7"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68" dur="500"/>
                                        <p:tgtEl>
                                          <p:spTgt spid="3">
                                            <p:txEl>
                                              <p:pRg st="9" end="9"/>
                                            </p:txEl>
                                          </p:spTgt>
                                        </p:tgtEl>
                                      </p:cBhvr>
                                    </p:animEffect>
                                  </p:childTnLst>
                                </p:cTn>
                              </p:par>
                            </p:childTnLst>
                          </p:cTn>
                        </p:par>
                        <p:par>
                          <p:cTn id="69" fill="hold">
                            <p:stCondLst>
                              <p:cond delay="6000"/>
                            </p:stCondLst>
                            <p:childTnLst>
                              <p:par>
                                <p:cTn id="70" presetID="53" presetClass="entr" presetSubtype="16" fill="hold" nodeType="afterEffect">
                                  <p:stCondLst>
                                    <p:cond delay="0"/>
                                  </p:stCondLst>
                                  <p:childTnLst>
                                    <p:set>
                                      <p:cBhvr>
                                        <p:cTn id="71" dur="1" fill="hold">
                                          <p:stCondLst>
                                            <p:cond delay="0"/>
                                          </p:stCondLst>
                                        </p:cTn>
                                        <p:tgtEl>
                                          <p:spTgt spid="3">
                                            <p:txEl>
                                              <p:pRg st="11" end="11"/>
                                            </p:txEl>
                                          </p:spTgt>
                                        </p:tgtEl>
                                        <p:attrNameLst>
                                          <p:attrName>style.visibility</p:attrName>
                                        </p:attrNameLst>
                                      </p:cBhvr>
                                      <p:to>
                                        <p:strVal val="visible"/>
                                      </p:to>
                                    </p:set>
                                    <p:anim calcmode="lin" valueType="num">
                                      <p:cBhvr>
                                        <p:cTn id="72"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73"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74" dur="500"/>
                                        <p:tgtEl>
                                          <p:spTgt spid="3">
                                            <p:txEl>
                                              <p:pRg st="11" end="11"/>
                                            </p:txEl>
                                          </p:spTgt>
                                        </p:tgtEl>
                                      </p:cBhvr>
                                    </p:animEffect>
                                  </p:childTnLst>
                                </p:cTn>
                              </p:par>
                            </p:childTnLst>
                          </p:cTn>
                        </p:par>
                        <p:par>
                          <p:cTn id="75" fill="hold">
                            <p:stCondLst>
                              <p:cond delay="6500"/>
                            </p:stCondLst>
                            <p:childTnLst>
                              <p:par>
                                <p:cTn id="76" presetID="53" presetClass="entr" presetSubtype="16" fill="hold" nodeType="afterEffect">
                                  <p:stCondLst>
                                    <p:cond delay="0"/>
                                  </p:stCondLst>
                                  <p:childTnLst>
                                    <p:set>
                                      <p:cBhvr>
                                        <p:cTn id="77" dur="1" fill="hold">
                                          <p:stCondLst>
                                            <p:cond delay="0"/>
                                          </p:stCondLst>
                                        </p:cTn>
                                        <p:tgtEl>
                                          <p:spTgt spid="3">
                                            <p:txEl>
                                              <p:pRg st="12" end="12"/>
                                            </p:txEl>
                                          </p:spTgt>
                                        </p:tgtEl>
                                        <p:attrNameLst>
                                          <p:attrName>style.visibility</p:attrName>
                                        </p:attrNameLst>
                                      </p:cBhvr>
                                      <p:to>
                                        <p:strVal val="visible"/>
                                      </p:to>
                                    </p:set>
                                    <p:anim calcmode="lin" valueType="num">
                                      <p:cBhvr>
                                        <p:cTn id="78" dur="5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79" dur="500" fill="hold"/>
                                        <p:tgtEl>
                                          <p:spTgt spid="3">
                                            <p:txEl>
                                              <p:pRg st="12" end="12"/>
                                            </p:txEl>
                                          </p:spTgt>
                                        </p:tgtEl>
                                        <p:attrNameLst>
                                          <p:attrName>ppt_h</p:attrName>
                                        </p:attrNameLst>
                                      </p:cBhvr>
                                      <p:tavLst>
                                        <p:tav tm="0">
                                          <p:val>
                                            <p:fltVal val="0"/>
                                          </p:val>
                                        </p:tav>
                                        <p:tav tm="100000">
                                          <p:val>
                                            <p:strVal val="#ppt_h"/>
                                          </p:val>
                                        </p:tav>
                                      </p:tavLst>
                                    </p:anim>
                                    <p:animEffect transition="in" filter="fade">
                                      <p:cBhvr>
                                        <p:cTn id="80" dur="500"/>
                                        <p:tgtEl>
                                          <p:spTgt spid="3">
                                            <p:txEl>
                                              <p:pRg st="12" end="12"/>
                                            </p:txEl>
                                          </p:spTgt>
                                        </p:tgtEl>
                                      </p:cBhvr>
                                    </p:animEffect>
                                  </p:childTnLst>
                                </p:cTn>
                              </p:par>
                            </p:childTnLst>
                          </p:cTn>
                        </p:par>
                        <p:par>
                          <p:cTn id="81" fill="hold">
                            <p:stCondLst>
                              <p:cond delay="7000"/>
                            </p:stCondLst>
                            <p:childTnLst>
                              <p:par>
                                <p:cTn id="82" presetID="53" presetClass="entr" presetSubtype="16" fill="hold" nodeType="afterEffect">
                                  <p:stCondLst>
                                    <p:cond delay="0"/>
                                  </p:stCondLst>
                                  <p:childTnLst>
                                    <p:set>
                                      <p:cBhvr>
                                        <p:cTn id="83" dur="1" fill="hold">
                                          <p:stCondLst>
                                            <p:cond delay="0"/>
                                          </p:stCondLst>
                                        </p:cTn>
                                        <p:tgtEl>
                                          <p:spTgt spid="3">
                                            <p:txEl>
                                              <p:pRg st="13" end="13"/>
                                            </p:txEl>
                                          </p:spTgt>
                                        </p:tgtEl>
                                        <p:attrNameLst>
                                          <p:attrName>style.visibility</p:attrName>
                                        </p:attrNameLst>
                                      </p:cBhvr>
                                      <p:to>
                                        <p:strVal val="visible"/>
                                      </p:to>
                                    </p:set>
                                    <p:anim calcmode="lin" valueType="num">
                                      <p:cBhvr>
                                        <p:cTn id="84" dur="500" fill="hold"/>
                                        <p:tgtEl>
                                          <p:spTgt spid="3">
                                            <p:txEl>
                                              <p:pRg st="13" end="13"/>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13" end="13"/>
                                            </p:txEl>
                                          </p:spTgt>
                                        </p:tgtEl>
                                        <p:attrNameLst>
                                          <p:attrName>ppt_h</p:attrName>
                                        </p:attrNameLst>
                                      </p:cBhvr>
                                      <p:tavLst>
                                        <p:tav tm="0">
                                          <p:val>
                                            <p:fltVal val="0"/>
                                          </p:val>
                                        </p:tav>
                                        <p:tav tm="100000">
                                          <p:val>
                                            <p:strVal val="#ppt_h"/>
                                          </p:val>
                                        </p:tav>
                                      </p:tavLst>
                                    </p:anim>
                                    <p:animEffect transition="in" filter="fade">
                                      <p:cBhvr>
                                        <p:cTn id="86"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7030A0"/>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17950</TotalTime>
  <Words>6340</Words>
  <Application>Microsoft Office PowerPoint</Application>
  <PresentationFormat>On-screen Show (4:3)</PresentationFormat>
  <Paragraphs>465</Paragraphs>
  <Slides>76</Slides>
  <Notes>3</Notes>
  <HiddenSlides>0</HiddenSlides>
  <MMClips>0</MMClips>
  <ScaleCrop>false</ScaleCrop>
  <HeadingPairs>
    <vt:vector size="6" baseType="variant">
      <vt:variant>
        <vt:lpstr>Fonts Used</vt:lpstr>
      </vt:variant>
      <vt:variant>
        <vt:i4>27</vt:i4>
      </vt:variant>
      <vt:variant>
        <vt:lpstr>Theme</vt:lpstr>
      </vt:variant>
      <vt:variant>
        <vt:i4>1</vt:i4>
      </vt:variant>
      <vt:variant>
        <vt:lpstr>Slide Titles</vt:lpstr>
      </vt:variant>
      <vt:variant>
        <vt:i4>76</vt:i4>
      </vt:variant>
    </vt:vector>
  </HeadingPairs>
  <TitlesOfParts>
    <vt:vector size="104" baseType="lpstr">
      <vt:lpstr>Agency FB</vt:lpstr>
      <vt:lpstr>Algerian</vt:lpstr>
      <vt:lpstr>Amazone BT</vt:lpstr>
      <vt:lpstr>Aparajita</vt:lpstr>
      <vt:lpstr>Arial</vt:lpstr>
      <vt:lpstr>Arial Black</vt:lpstr>
      <vt:lpstr>Arial Rounded MT Bold</vt:lpstr>
      <vt:lpstr>Arnprior</vt:lpstr>
      <vt:lpstr>Aurora Cn BT</vt:lpstr>
      <vt:lpstr>Baveuse</vt:lpstr>
      <vt:lpstr>Bazooka</vt:lpstr>
      <vt:lpstr>Bella Donna</vt:lpstr>
      <vt:lpstr>Biondi</vt:lpstr>
      <vt:lpstr>Blackadder ITC</vt:lpstr>
      <vt:lpstr>Book Antiqua</vt:lpstr>
      <vt:lpstr>Browallia New</vt:lpstr>
      <vt:lpstr>Burnstown Dam</vt:lpstr>
      <vt:lpstr>Calibri</vt:lpstr>
      <vt:lpstr>Cezanne</vt:lpstr>
      <vt:lpstr>Comic Sans MS</vt:lpstr>
      <vt:lpstr>Georgia</vt:lpstr>
      <vt:lpstr>Jokerman</vt:lpstr>
      <vt:lpstr>Lucida Sans</vt:lpstr>
      <vt:lpstr>Times New Roman</vt:lpstr>
      <vt:lpstr>Wingdings</vt:lpstr>
      <vt:lpstr>Wingdings 2</vt:lpstr>
      <vt:lpstr>Wingdings 3</vt:lpstr>
      <vt:lpstr>Apex</vt:lpstr>
      <vt:lpstr>PowerPoint Presentation</vt:lpstr>
      <vt:lpstr>PowerPoint Presentation</vt:lpstr>
      <vt:lpstr>PowerPoint Presentation</vt:lpstr>
      <vt:lpstr>First Task</vt:lpstr>
      <vt:lpstr>PowerPoint Presentation</vt:lpstr>
      <vt:lpstr>PowerPoint Presentation</vt:lpstr>
      <vt:lpstr>PowerPoint Presentation</vt:lpstr>
      <vt:lpstr>Review of Part 1</vt:lpstr>
      <vt:lpstr>Review of Part 1</vt:lpstr>
      <vt:lpstr>Review of Part 1</vt:lpstr>
      <vt:lpstr>Purpose of this study</vt:lpstr>
      <vt:lpstr>PowerPoint Presentation</vt:lpstr>
      <vt:lpstr>PowerPoint Presentation</vt:lpstr>
      <vt:lpstr>Colossians 2:14</vt:lpstr>
      <vt:lpstr>Question</vt:lpstr>
      <vt:lpstr>PowerPoint Presentation</vt:lpstr>
      <vt:lpstr>Definitions</vt:lpstr>
      <vt:lpstr>PowerPoint Presentation</vt:lpstr>
      <vt:lpstr>Ordinances</vt:lpstr>
      <vt:lpstr>Ordinances</vt:lpstr>
      <vt:lpstr>Ordinances</vt:lpstr>
      <vt:lpstr>Ordinances</vt:lpstr>
      <vt:lpstr>Ordinances</vt:lpstr>
      <vt:lpstr>PowerPoint Presentation</vt:lpstr>
      <vt:lpstr>Oblation, Offering, Sacrifice</vt:lpstr>
      <vt:lpstr>Oblation, Offering, Sacrifice</vt:lpstr>
      <vt:lpstr>Oblation, Offering, Sacrifice</vt:lpstr>
      <vt:lpstr>Oblation, Offering, Sacrifice</vt:lpstr>
      <vt:lpstr>PowerPoint Presentation</vt:lpstr>
      <vt:lpstr>Ceremonial Laws</vt:lpstr>
      <vt:lpstr>Ceremonial Law</vt:lpstr>
      <vt:lpstr>Ceremonial Law</vt:lpstr>
      <vt:lpstr>Ceremonial Law</vt:lpstr>
      <vt:lpstr>Ceremonial Law</vt:lpstr>
      <vt:lpstr>Ceremonial Law</vt:lpstr>
      <vt:lpstr>Ceremonial Law</vt:lpstr>
      <vt:lpstr>Ceremonial Law</vt:lpstr>
      <vt:lpstr>Mosaic  Law</vt:lpstr>
      <vt:lpstr>Mosaic Law</vt:lpstr>
      <vt:lpstr>Mosaic Law</vt:lpstr>
      <vt:lpstr>Mosaic Law or Torah</vt:lpstr>
      <vt:lpstr>Mosaic Law</vt:lpstr>
      <vt:lpstr>Mosaic Law</vt:lpstr>
      <vt:lpstr>Mosaic Law</vt:lpstr>
      <vt:lpstr>Feast Fulfilled at Cross?</vt:lpstr>
      <vt:lpstr>Feast Fulfilled at Cross?</vt:lpstr>
      <vt:lpstr>Feast Fulfilled at Cross?</vt:lpstr>
      <vt:lpstr>PowerPoint Presentation</vt:lpstr>
      <vt:lpstr>Feast Fulfilled at Cross?</vt:lpstr>
      <vt:lpstr>Our Example!</vt:lpstr>
      <vt:lpstr>Our Example!</vt:lpstr>
      <vt:lpstr>Our Example!</vt:lpstr>
      <vt:lpstr>Our Example!</vt:lpstr>
      <vt:lpstr>Our Example!</vt:lpstr>
      <vt:lpstr>Yahuah’s Sabbath  Sign and covenant</vt:lpstr>
      <vt:lpstr>Sign and covenant</vt:lpstr>
      <vt:lpstr>Definitions</vt:lpstr>
      <vt:lpstr>Sign and Covenant</vt:lpstr>
      <vt:lpstr>Thousand Generations</vt:lpstr>
      <vt:lpstr>It’s Math Time</vt:lpstr>
      <vt:lpstr>Set-Apart Sabbath</vt:lpstr>
      <vt:lpstr>Everlasting Covenant</vt:lpstr>
      <vt:lpstr>Everlasting Covenant</vt:lpstr>
      <vt:lpstr>Sign and Covenant</vt:lpstr>
      <vt:lpstr>PowerPoint Presentation</vt:lpstr>
      <vt:lpstr>PowerPoint Presentation</vt:lpstr>
      <vt:lpstr>PowerPoint Presentation</vt:lpstr>
      <vt:lpstr>PowerPoint Presentation</vt:lpstr>
      <vt:lpstr>PowerPoint Presentation</vt:lpstr>
      <vt:lpstr>Sign and Covenant</vt:lpstr>
      <vt:lpstr>Review Quiz</vt:lpstr>
      <vt:lpstr>Review Quiz</vt:lpstr>
      <vt:lpstr>Review Quiz</vt:lpstr>
      <vt:lpstr>Review Quiz</vt:lpstr>
      <vt:lpstr>Coming up in – Part 3</vt:lpstr>
      <vt:lpstr>The End</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feastkeeping applicable for us today?</dc:title>
  <dc:creator>Sue</dc:creator>
  <cp:lastModifiedBy>Jeanette Kuruliak</cp:lastModifiedBy>
  <cp:revision>1342</cp:revision>
  <dcterms:created xsi:type="dcterms:W3CDTF">2016-10-15T21:27:04Z</dcterms:created>
  <dcterms:modified xsi:type="dcterms:W3CDTF">2021-02-23T01:25:42Z</dcterms:modified>
</cp:coreProperties>
</file>