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8"/>
  </p:notesMasterIdLst>
  <p:sldIdLst>
    <p:sldId id="256" r:id="rId2"/>
    <p:sldId id="300" r:id="rId3"/>
    <p:sldId id="309" r:id="rId4"/>
    <p:sldId id="304" r:id="rId5"/>
    <p:sldId id="265" r:id="rId6"/>
    <p:sldId id="302" r:id="rId7"/>
    <p:sldId id="429" r:id="rId8"/>
    <p:sldId id="468" r:id="rId9"/>
    <p:sldId id="469" r:id="rId10"/>
    <p:sldId id="470" r:id="rId11"/>
    <p:sldId id="266" r:id="rId12"/>
    <p:sldId id="383" r:id="rId13"/>
    <p:sldId id="471" r:id="rId14"/>
    <p:sldId id="308" r:id="rId15"/>
    <p:sldId id="354" r:id="rId16"/>
    <p:sldId id="338" r:id="rId17"/>
    <p:sldId id="303" r:id="rId18"/>
    <p:sldId id="307" r:id="rId19"/>
    <p:sldId id="437" r:id="rId20"/>
    <p:sldId id="476" r:id="rId21"/>
    <p:sldId id="477" r:id="rId22"/>
    <p:sldId id="330" r:id="rId23"/>
    <p:sldId id="348" r:id="rId24"/>
    <p:sldId id="270" r:id="rId25"/>
    <p:sldId id="478" r:id="rId26"/>
    <p:sldId id="272" r:id="rId27"/>
    <p:sldId id="271" r:id="rId28"/>
    <p:sldId id="474" r:id="rId29"/>
    <p:sldId id="275" r:id="rId30"/>
    <p:sldId id="475" r:id="rId31"/>
    <p:sldId id="268" r:id="rId32"/>
    <p:sldId id="269" r:id="rId33"/>
    <p:sldId id="274" r:id="rId34"/>
    <p:sldId id="310" r:id="rId35"/>
    <p:sldId id="356" r:id="rId36"/>
    <p:sldId id="357" r:id="rId37"/>
    <p:sldId id="358" r:id="rId38"/>
    <p:sldId id="290" r:id="rId39"/>
    <p:sldId id="479" r:id="rId40"/>
    <p:sldId id="291" r:id="rId41"/>
    <p:sldId id="293" r:id="rId42"/>
    <p:sldId id="292" r:id="rId43"/>
    <p:sldId id="294" r:id="rId44"/>
    <p:sldId id="316" r:id="rId45"/>
    <p:sldId id="480" r:id="rId46"/>
    <p:sldId id="360" r:id="rId47"/>
    <p:sldId id="314" r:id="rId48"/>
    <p:sldId id="297" r:id="rId49"/>
    <p:sldId id="339" r:id="rId50"/>
    <p:sldId id="355" r:id="rId51"/>
    <p:sldId id="361" r:id="rId52"/>
    <p:sldId id="296" r:id="rId53"/>
    <p:sldId id="385" r:id="rId54"/>
    <p:sldId id="430" r:id="rId55"/>
    <p:sldId id="453" r:id="rId56"/>
    <p:sldId id="472"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19" r:id="rId72"/>
    <p:sldId id="431" r:id="rId73"/>
    <p:sldId id="413" r:id="rId74"/>
    <p:sldId id="418" r:id="rId75"/>
    <p:sldId id="414" r:id="rId76"/>
    <p:sldId id="42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59" clrIdx="0"/>
  <p:cmAuthor id="2" name="Sue" initials="S" lastIdx="8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FF"/>
    <a:srgbClr val="FF0066"/>
    <a:srgbClr val="0000CC"/>
    <a:srgbClr val="FF3399"/>
    <a:srgbClr val="0066FF"/>
    <a:srgbClr val="FFFFCC"/>
    <a:srgbClr val="009900"/>
    <a:srgbClr val="0066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65" autoAdjust="0"/>
    <p:restoredTop sz="94676" autoAdjust="0"/>
  </p:normalViewPr>
  <p:slideViewPr>
    <p:cSldViewPr>
      <p:cViewPr varScale="1">
        <p:scale>
          <a:sx n="65" d="100"/>
          <a:sy n="65" d="100"/>
        </p:scale>
        <p:origin x="792" y="66"/>
      </p:cViewPr>
      <p:guideLst>
        <p:guide orient="horz" pos="2160"/>
        <p:guide pos="2880"/>
      </p:guideLst>
    </p:cSldViewPr>
  </p:slideViewPr>
  <p:notesTextViewPr>
    <p:cViewPr>
      <p:scale>
        <a:sx n="1" d="1"/>
        <a:sy n="1" d="1"/>
      </p:scale>
      <p:origin x="0" y="0"/>
    </p:cViewPr>
  </p:notesTextViewPr>
  <p:sorterViewPr>
    <p:cViewPr>
      <p:scale>
        <a:sx n="100" d="100"/>
        <a:sy n="100" d="100"/>
      </p:scale>
      <p:origin x="0" y="11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86367-B788-4958-AE34-49558DBBE4CD}" type="datetimeFigureOut">
              <a:rPr lang="en-US" smtClean="0"/>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BAD4E-3204-4106-BD72-F414FECFA670}" type="slidenum">
              <a:rPr lang="en-US" smtClean="0"/>
              <a:t>‹#›</a:t>
            </a:fld>
            <a:endParaRPr lang="en-US"/>
          </a:p>
        </p:txBody>
      </p:sp>
    </p:spTree>
    <p:extLst>
      <p:ext uri="{BB962C8B-B14F-4D97-AF65-F5344CB8AC3E}">
        <p14:creationId xmlns:p14="http://schemas.microsoft.com/office/powerpoint/2010/main" val="273388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2</a:t>
            </a:fld>
            <a:endParaRPr lang="en-US"/>
          </a:p>
        </p:txBody>
      </p:sp>
    </p:spTree>
    <p:extLst>
      <p:ext uri="{BB962C8B-B14F-4D97-AF65-F5344CB8AC3E}">
        <p14:creationId xmlns:p14="http://schemas.microsoft.com/office/powerpoint/2010/main" val="44672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26</a:t>
            </a:fld>
            <a:endParaRPr lang="en-US"/>
          </a:p>
        </p:txBody>
      </p:sp>
    </p:spTree>
    <p:extLst>
      <p:ext uri="{BB962C8B-B14F-4D97-AF65-F5344CB8AC3E}">
        <p14:creationId xmlns:p14="http://schemas.microsoft.com/office/powerpoint/2010/main" val="132137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35</a:t>
            </a:fld>
            <a:endParaRPr lang="en-US"/>
          </a:p>
        </p:txBody>
      </p:sp>
    </p:spTree>
    <p:extLst>
      <p:ext uri="{BB962C8B-B14F-4D97-AF65-F5344CB8AC3E}">
        <p14:creationId xmlns:p14="http://schemas.microsoft.com/office/powerpoint/2010/main" val="8397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67B701B-A5EB-44FC-962C-E8EA46B8CF02}" type="datetime1">
              <a:rPr lang="en-US" smtClean="0"/>
              <a:t>2/22/2021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A7ECC3E-4170-412F-8B33-8063B7BB8A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3A352B-A75D-4456-8F72-25DFE2FE1A1F}"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E5FD5-1926-4A8D-A496-3AB562D4DAF9}"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A51646-CCA4-4ACA-8FFF-1335859535B1}"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B2BB85-F500-49E1-AD06-5B84C28E79BC}"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A7ECC3E-4170-412F-8B33-8063B7BB8A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B00E5B-C342-4AFE-B03B-5051AE9B2652}"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9602A7C-D7E6-4C14-9C07-F3C577239B18}" type="datetime1">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BDF33B-691B-4047-B1D7-9766D1AACB0A}" type="datetime1">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D56AA-8ACD-4843-8B3F-85699DA70F06}" type="datetime1">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02F9B4-BD4F-4164-B6B6-9068E8B251B8}"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475035-953B-4AD5-8FF6-C02DB9CC0186}"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CC624E-3727-46BF-BF9C-F279AE8483B1}" type="datetime1">
              <a:rPr lang="en-US" smtClean="0"/>
              <a:t>2/22/2021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7ECC3E-4170-412F-8B33-8063B7BB8A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Strongs-Expanded-Exhaustive-Concordance-Bible/dp/1418541680/ref=sr_1_1?s=books&amp;ie=UTF8&amp;qid=1476726718&amp;sr=1-1&amp;keywords=strongs+concordance" TargetMode="External"/><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all-free-download.com/free-photos/download/the-bible-the-holy-book-christianity_240435.html"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ixabay.com/en/prayer-bible-pray-hands-folded-708389/"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ll-free-download.com/free-photos/download/retro-rose_559941.html"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jpeg"/><Relationship Id="rId7" Type="http://schemas.openxmlformats.org/officeDocument/2006/relationships/hyperlink" Target="https://studythecalendar.com/closing-minutes-of-shabbat/"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studythecalendar.com/calculating-atonement-correctly/" TargetMode="External"/><Relationship Id="rId5" Type="http://schemas.openxmlformats.org/officeDocument/2006/relationships/hyperlink" Target="https://studythecalendar.com/exodus-12-beyn-ha-arbayim/" TargetMode="External"/><Relationship Id="rId4" Type="http://schemas.openxmlformats.org/officeDocument/2006/relationships/hyperlink" Target="https://studythecalendar.com/10-trips-mt-sin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066800" y="152400"/>
            <a:ext cx="6934200" cy="2057401"/>
            <a:chOff x="1676400" y="152400"/>
            <a:chExt cx="6019800" cy="1905000"/>
          </a:xfrm>
        </p:grpSpPr>
        <p:sp>
          <p:nvSpPr>
            <p:cNvPr id="5" name="Oval Callout 4"/>
            <p:cNvSpPr/>
            <p:nvPr/>
          </p:nvSpPr>
          <p:spPr>
            <a:xfrm flipH="1">
              <a:off x="1676400" y="152400"/>
              <a:ext cx="6019800" cy="1905000"/>
            </a:xfrm>
            <a:prstGeom prst="wedgeEllipseCallout">
              <a:avLst>
                <a:gd name="adj1" fmla="val -15358"/>
                <a:gd name="adj2" fmla="val 47280"/>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555062"/>
              <a:ext cx="6019800" cy="136789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5400" dirty="0">
                  <a:ln>
                    <a:solidFill>
                      <a:srgbClr val="FF3399"/>
                    </a:solidFill>
                  </a:ln>
                  <a:solidFill>
                    <a:srgbClr val="FFCCFF"/>
                  </a:solidFill>
                  <a:latin typeface="Comic Sans MS" panose="030F0702030302020204" pitchFamily="66" charset="0"/>
                </a:rPr>
                <a:t>Feast-Keeping  101</a:t>
              </a:r>
            </a:p>
            <a:p>
              <a:pPr algn="ctr"/>
              <a:r>
                <a:rPr lang="en-US" sz="3600" dirty="0">
                  <a:ln>
                    <a:solidFill>
                      <a:srgbClr val="FF3399"/>
                    </a:solidFill>
                  </a:ln>
                  <a:solidFill>
                    <a:srgbClr val="FFCCFF"/>
                  </a:solidFill>
                  <a:latin typeface="Comic Sans MS" panose="030F0702030302020204" pitchFamily="66" charset="0"/>
                </a:rPr>
                <a:t>Part 2</a:t>
              </a:r>
            </a:p>
          </p:txBody>
        </p:sp>
      </p:grpSp>
      <p:sp>
        <p:nvSpPr>
          <p:cNvPr id="2" name="Slide Number Placeholder 1"/>
          <p:cNvSpPr>
            <a:spLocks noGrp="1"/>
          </p:cNvSpPr>
          <p:nvPr>
            <p:ph type="sldNum" sz="quarter" idx="12"/>
          </p:nvPr>
        </p:nvSpPr>
        <p:spPr/>
        <p:txBody>
          <a:bodyPr/>
          <a:lstStyle/>
          <a:p>
            <a:fld id="{9A7ECC3E-4170-412F-8B33-8063B7BB8A4D}" type="slidenum">
              <a:rPr lang="en-US" smtClean="0"/>
              <a:t>1</a:t>
            </a:fld>
            <a:endParaRPr lang="en-US"/>
          </a:p>
        </p:txBody>
      </p:sp>
    </p:spTree>
    <p:extLst>
      <p:ext uri="{BB962C8B-B14F-4D97-AF65-F5344CB8AC3E}">
        <p14:creationId xmlns:p14="http://schemas.microsoft.com/office/powerpoint/2010/main" val="40798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763000" cy="54102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lnSpcReduction="10000"/>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a:t>
            </a:r>
            <a:r>
              <a:rPr lang="en-US" b="1" dirty="0">
                <a:solidFill>
                  <a:srgbClr val="0000CC"/>
                </a:solidFill>
              </a:rPr>
              <a:t>Yahuah’s</a:t>
            </a:r>
            <a:r>
              <a:rPr lang="en-US" dirty="0">
                <a:solidFill>
                  <a:srgbClr val="0000CC"/>
                </a:solidFill>
              </a:rPr>
              <a:t> </a:t>
            </a:r>
            <a:r>
              <a:rPr lang="en-US" dirty="0">
                <a:solidFill>
                  <a:schemeClr val="bg1"/>
                </a:solidFill>
              </a:rPr>
              <a:t>method for calculating when His new year begins,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the Scriptural method for calculating how to determine when the Feast days are to occur, </a:t>
            </a:r>
          </a:p>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Yahuah’s</a:t>
            </a:r>
            <a:r>
              <a:rPr lang="en-US" dirty="0">
                <a:solidFill>
                  <a:srgbClr val="0000CC"/>
                </a:solidFill>
              </a:rPr>
              <a:t> </a:t>
            </a:r>
            <a:r>
              <a:rPr lang="en-US" b="1" dirty="0">
                <a:solidFill>
                  <a:srgbClr val="FF3399"/>
                </a:solidFill>
              </a:rPr>
              <a:t>appointed times </a:t>
            </a:r>
            <a:r>
              <a:rPr lang="en-US" dirty="0">
                <a:solidFill>
                  <a:schemeClr val="bg1"/>
                </a:solidFill>
              </a:rPr>
              <a:t>and the </a:t>
            </a:r>
            <a:r>
              <a:rPr lang="en-US" b="1" dirty="0">
                <a:solidFill>
                  <a:srgbClr val="009900"/>
                </a:solidFill>
              </a:rPr>
              <a:t>observation themes </a:t>
            </a:r>
            <a:r>
              <a:rPr lang="en-US" dirty="0">
                <a:solidFill>
                  <a:schemeClr val="bg1"/>
                </a:solidFill>
              </a:rPr>
              <a:t>are directly related, but separate identities, </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FF3399"/>
                </a:solidFill>
              </a:rPr>
              <a:t>“appointed time” </a:t>
            </a:r>
            <a:r>
              <a:rPr lang="en-US" dirty="0">
                <a:solidFill>
                  <a:schemeClr val="bg1"/>
                </a:solidFill>
              </a:rPr>
              <a:t>is the </a:t>
            </a:r>
            <a:r>
              <a:rPr lang="en-US" b="1" dirty="0">
                <a:solidFill>
                  <a:srgbClr val="CC00FF"/>
                </a:solidFill>
              </a:rPr>
              <a:t>day</a:t>
            </a:r>
            <a:r>
              <a:rPr lang="en-US" dirty="0">
                <a:solidFill>
                  <a:srgbClr val="CC00FF"/>
                </a:solidFill>
              </a:rPr>
              <a:t> </a:t>
            </a:r>
            <a:r>
              <a:rPr lang="en-US" dirty="0">
                <a:solidFill>
                  <a:schemeClr val="bg1"/>
                </a:solidFill>
              </a:rPr>
              <a:t>– or </a:t>
            </a:r>
            <a:r>
              <a:rPr lang="en-US" b="1" dirty="0">
                <a:solidFill>
                  <a:srgbClr val="CC00FF"/>
                </a:solidFill>
              </a:rPr>
              <a:t>date</a:t>
            </a:r>
            <a:r>
              <a:rPr lang="en-US" dirty="0">
                <a:solidFill>
                  <a:srgbClr val="CC00FF"/>
                </a:solidFill>
              </a:rPr>
              <a:t> </a:t>
            </a:r>
            <a:r>
              <a:rPr lang="en-US" dirty="0">
                <a:solidFill>
                  <a:schemeClr val="bg1"/>
                </a:solidFill>
              </a:rPr>
              <a:t>— the </a:t>
            </a:r>
            <a:r>
              <a:rPr lang="en-US" b="1" dirty="0">
                <a:solidFill>
                  <a:srgbClr val="009900"/>
                </a:solidFill>
              </a:rPr>
              <a:t>“observation theme” </a:t>
            </a:r>
            <a:r>
              <a:rPr lang="en-US" dirty="0">
                <a:solidFill>
                  <a:schemeClr val="bg1"/>
                </a:solidFill>
              </a:rPr>
              <a:t>is the</a:t>
            </a:r>
            <a:r>
              <a:rPr lang="en-US" dirty="0">
                <a:solidFill>
                  <a:schemeClr val="accent2">
                    <a:lumMod val="75000"/>
                  </a:schemeClr>
                </a:solidFill>
              </a:rPr>
              <a:t> </a:t>
            </a:r>
            <a:r>
              <a:rPr lang="en-US" b="1" dirty="0">
                <a:solidFill>
                  <a:schemeClr val="accent2">
                    <a:lumMod val="75000"/>
                  </a:schemeClr>
                </a:solidFill>
              </a:rPr>
              <a:t>“thematic Ritual”</a:t>
            </a:r>
            <a:r>
              <a:rPr lang="en-US" b="1" dirty="0">
                <a:solidFill>
                  <a:schemeClr val="bg1"/>
                </a:solidFill>
              </a:rPr>
              <a:t> </a:t>
            </a:r>
            <a:r>
              <a:rPr lang="en-US" dirty="0">
                <a:solidFill>
                  <a:schemeClr val="bg1"/>
                </a:solidFill>
              </a:rPr>
              <a:t>that is to take place on the appointed date - </a:t>
            </a:r>
            <a:r>
              <a:rPr lang="en-US" sz="2400" dirty="0">
                <a:solidFill>
                  <a:schemeClr val="bg1"/>
                </a:solidFill>
              </a:rPr>
              <a:t>Examples seen in Ex 13:10, </a:t>
            </a:r>
            <a:r>
              <a:rPr lang="en-US" sz="2400" dirty="0" err="1">
                <a:solidFill>
                  <a:schemeClr val="bg1"/>
                </a:solidFill>
              </a:rPr>
              <a:t>Num</a:t>
            </a:r>
            <a:r>
              <a:rPr lang="en-US" sz="2400" dirty="0">
                <a:solidFill>
                  <a:schemeClr val="bg1"/>
                </a:solidFill>
              </a:rPr>
              <a:t> 9:2,3</a:t>
            </a:r>
            <a:r>
              <a:rPr lang="en-US" dirty="0">
                <a:solidFill>
                  <a:schemeClr val="bg1"/>
                </a:solidFill>
              </a:rPr>
              <a:t>.</a:t>
            </a:r>
          </a:p>
        </p:txBody>
      </p:sp>
      <p:sp>
        <p:nvSpPr>
          <p:cNvPr id="4" name="Slide Number Placeholder 3"/>
          <p:cNvSpPr>
            <a:spLocks noGrp="1"/>
          </p:cNvSpPr>
          <p:nvPr>
            <p:ph type="sldNum" sz="quarter" idx="12"/>
          </p:nvPr>
        </p:nvSpPr>
        <p:spPr>
          <a:xfrm>
            <a:off x="8001000" y="6019800"/>
            <a:ext cx="762000" cy="365125"/>
          </a:xfrm>
        </p:spPr>
        <p:txBody>
          <a:bodyPr/>
          <a:lstStyle/>
          <a:p>
            <a:fld id="{9A7ECC3E-4170-412F-8B33-8063B7BB8A4D}" type="slidenum">
              <a:rPr lang="en-US" b="1" smtClean="0">
                <a:solidFill>
                  <a:schemeClr val="bg1"/>
                </a:solidFill>
              </a:rPr>
              <a:t>10</a:t>
            </a:fld>
            <a:endParaRPr lang="en-US" b="1" dirty="0">
              <a:solidFill>
                <a:schemeClr val="bg1"/>
              </a:solidFill>
            </a:endParaRPr>
          </a:p>
        </p:txBody>
      </p:sp>
      <p:sp>
        <p:nvSpPr>
          <p:cNvPr id="6" name="Title 1"/>
          <p:cNvSpPr>
            <a:spLocks noGrp="1"/>
          </p:cNvSpPr>
          <p:nvPr>
            <p:ph type="ctrTitle"/>
          </p:nvPr>
        </p:nvSpPr>
        <p:spPr>
          <a:xfrm>
            <a:off x="1371600" y="152400"/>
            <a:ext cx="62484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 of Part 1</a:t>
            </a:r>
          </a:p>
        </p:txBody>
      </p:sp>
    </p:spTree>
    <p:extLst>
      <p:ext uri="{BB962C8B-B14F-4D97-AF65-F5344CB8AC3E}">
        <p14:creationId xmlns:p14="http://schemas.microsoft.com/office/powerpoint/2010/main" val="32191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153400" cy="914400"/>
          </a:xfrm>
          <a:solidFill>
            <a:schemeClr val="accent1">
              <a:lumMod val="75000"/>
            </a:schemeClr>
          </a:solidFill>
          <a:ln w="38100">
            <a:solidFill>
              <a:srgbClr val="ECF1F8"/>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ECF1F8"/>
                </a:solidFill>
              </a:rPr>
              <a:t>Purpose of this study</a:t>
            </a:r>
          </a:p>
        </p:txBody>
      </p:sp>
      <p:sp>
        <p:nvSpPr>
          <p:cNvPr id="3" name="Subtitle 2"/>
          <p:cNvSpPr>
            <a:spLocks noGrp="1"/>
          </p:cNvSpPr>
          <p:nvPr>
            <p:ph type="subTitle" idx="1"/>
          </p:nvPr>
        </p:nvSpPr>
        <p:spPr>
          <a:xfrm>
            <a:off x="152400" y="1143000"/>
            <a:ext cx="8763000" cy="5410200"/>
          </a:xfrm>
          <a:blipFill>
            <a:blip r:embed="rId3"/>
            <a:tile tx="0" ty="0" sx="100000" sy="100000" flip="none" algn="tl"/>
          </a:blipFill>
          <a:ln w="57150">
            <a:solidFill>
              <a:schemeClr val="accent1">
                <a:lumMod val="75000"/>
              </a:schemeClr>
            </a:solidFill>
          </a:ln>
          <a:scene3d>
            <a:camera prst="orthographicFront"/>
            <a:lightRig rig="threePt" dir="t"/>
          </a:scene3d>
          <a:sp3d>
            <a:bevelT w="114300" prst="artDeco"/>
          </a:sp3d>
        </p:spPr>
        <p:txBody>
          <a:bodyPr lIns="91440" tIns="91440">
            <a:normAutofit lnSpcReduction="10000"/>
          </a:bodyPr>
          <a:lstStyle/>
          <a:p>
            <a:pPr>
              <a:spcBef>
                <a:spcPts val="0"/>
              </a:spcBef>
              <a:spcAft>
                <a:spcPts val="2400"/>
              </a:spcAft>
            </a:pPr>
            <a:r>
              <a:rPr lang="en-US" b="1" dirty="0">
                <a:solidFill>
                  <a:schemeClr val="bg1"/>
                </a:solidFill>
              </a:rPr>
              <a:t>The purpose of </a:t>
            </a:r>
            <a:r>
              <a:rPr lang="en-US" b="1" dirty="0">
                <a:solidFill>
                  <a:srgbClr val="CC00FF"/>
                </a:solidFill>
                <a:effectLst>
                  <a:outerShdw blurRad="38100" dist="38100" dir="2700000" algn="tl">
                    <a:srgbClr val="000000">
                      <a:alpha val="43137"/>
                    </a:srgbClr>
                  </a:outerShdw>
                </a:effectLst>
              </a:rPr>
              <a:t>Part 2 </a:t>
            </a:r>
            <a:r>
              <a:rPr lang="en-US" b="1" dirty="0">
                <a:solidFill>
                  <a:schemeClr val="bg1"/>
                </a:solidFill>
              </a:rPr>
              <a:t>of this study is to find, from Scripture, answers to the following questions: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What was </a:t>
            </a:r>
            <a:r>
              <a:rPr lang="en-US" sz="2800" b="1" dirty="0">
                <a:solidFill>
                  <a:schemeClr val="accent6">
                    <a:lumMod val="75000"/>
                  </a:schemeClr>
                </a:solidFill>
                <a:effectLst>
                  <a:outerShdw blurRad="38100" dist="38100" dir="2700000" algn="tl">
                    <a:srgbClr val="000000">
                      <a:alpha val="43137"/>
                    </a:srgbClr>
                  </a:outerShdw>
                </a:effectLst>
              </a:rPr>
              <a:t>“nailed to the tree” -</a:t>
            </a:r>
            <a:r>
              <a:rPr lang="en-US" sz="2800" dirty="0">
                <a:solidFill>
                  <a:schemeClr val="bg1"/>
                </a:solidFill>
              </a:rPr>
              <a:t> the </a:t>
            </a:r>
            <a:r>
              <a:rPr lang="en-US" sz="2800" b="1" dirty="0">
                <a:solidFill>
                  <a:srgbClr val="009900"/>
                </a:solidFill>
                <a:effectLst>
                  <a:outerShdw blurRad="38100" dist="38100" dir="2700000" algn="tl">
                    <a:srgbClr val="000000">
                      <a:alpha val="43137"/>
                    </a:srgbClr>
                  </a:outerShdw>
                </a:effectLst>
              </a:rPr>
              <a:t>Ordinances,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9900"/>
                </a:solidFill>
                <a:effectLst>
                  <a:outerShdw blurRad="38100" dist="38100" dir="2700000" algn="tl">
                    <a:srgbClr val="000000">
                      <a:alpha val="43137"/>
                    </a:srgbClr>
                  </a:outerShdw>
                </a:effectLst>
              </a:rPr>
              <a:t>Offerings, </a:t>
            </a:r>
            <a:r>
              <a:rPr lang="en-US" sz="2800" b="1" dirty="0">
                <a:solidFill>
                  <a:srgbClr val="C00000"/>
                </a:solidFill>
                <a:effectLst>
                  <a:outerShdw blurRad="38100" dist="38100" dir="2700000" algn="tl">
                    <a:srgbClr val="000000">
                      <a:alpha val="43137"/>
                    </a:srgbClr>
                  </a:outerShdw>
                </a:effectLst>
              </a:rPr>
              <a:t>Sacrifices, </a:t>
            </a:r>
            <a:r>
              <a:rPr lang="en-US" sz="2800" b="1" dirty="0">
                <a:solidFill>
                  <a:srgbClr val="009900"/>
                </a:solidFill>
                <a:effectLst>
                  <a:outerShdw blurRad="38100" dist="38100" dir="2700000" algn="tl">
                    <a:srgbClr val="000000">
                      <a:alpha val="43137"/>
                    </a:srgbClr>
                  </a:outerShdw>
                </a:effectLst>
              </a:rPr>
              <a:t>Ceremonial Law, </a:t>
            </a:r>
            <a:r>
              <a:rPr lang="en-US" sz="2800" b="1" dirty="0">
                <a:solidFill>
                  <a:srgbClr val="0070C0"/>
                </a:solidFill>
                <a:effectLst>
                  <a:outerShdw blurRad="38100" dist="38100" dir="2700000" algn="tl">
                    <a:srgbClr val="000000">
                      <a:alpha val="43137"/>
                    </a:srgbClr>
                  </a:outerShdw>
                </a:effectLst>
              </a:rPr>
              <a:t>Mosaic Law </a:t>
            </a:r>
            <a:r>
              <a:rPr lang="en-US" sz="2800" dirty="0">
                <a:solidFill>
                  <a:schemeClr val="bg1"/>
                </a:solidFill>
              </a:rPr>
              <a:t>or all of the above?</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How many </a:t>
            </a:r>
            <a:r>
              <a:rPr lang="en-US" sz="2800" b="1" dirty="0">
                <a:solidFill>
                  <a:srgbClr val="C00000"/>
                </a:solidFill>
              </a:rPr>
              <a:t>feasts</a:t>
            </a:r>
            <a:r>
              <a:rPr lang="en-US" sz="2800" dirty="0">
                <a:solidFill>
                  <a:srgbClr val="C00000"/>
                </a:solidFill>
              </a:rPr>
              <a:t> </a:t>
            </a:r>
            <a:r>
              <a:rPr lang="en-US" sz="2800" dirty="0">
                <a:solidFill>
                  <a:schemeClr val="bg1"/>
                </a:solidFill>
              </a:rPr>
              <a:t>were </a:t>
            </a:r>
            <a:r>
              <a:rPr lang="en-US" sz="2800" b="1" dirty="0">
                <a:solidFill>
                  <a:srgbClr val="009900"/>
                </a:solidFill>
                <a:effectLst>
                  <a:outerShdw blurRad="38100" dist="38100" dir="2700000" algn="tl">
                    <a:srgbClr val="000000">
                      <a:alpha val="43137"/>
                    </a:srgbClr>
                  </a:outerShdw>
                </a:effectLst>
              </a:rPr>
              <a:t>“fulfilled” </a:t>
            </a:r>
            <a:r>
              <a:rPr lang="en-US" sz="2800" dirty="0">
                <a:solidFill>
                  <a:schemeClr val="bg1"/>
                </a:solidFill>
              </a:rPr>
              <a:t>at the cross?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Are we safe in using </a:t>
            </a:r>
            <a:r>
              <a:rPr lang="en-US" sz="2800" b="1" dirty="0">
                <a:solidFill>
                  <a:srgbClr val="0000CC"/>
                </a:solidFill>
                <a:effectLst>
                  <a:outerShdw blurRad="38100" dist="38100" dir="2700000" algn="tl">
                    <a:srgbClr val="000000">
                      <a:alpha val="43137"/>
                    </a:srgbClr>
                  </a:outerShdw>
                </a:effectLst>
              </a:rPr>
              <a:t>Yahusha</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as our </a:t>
            </a:r>
            <a:r>
              <a:rPr lang="en-US" sz="2800" b="1" dirty="0">
                <a:solidFill>
                  <a:srgbClr val="FF9900"/>
                </a:solidFill>
                <a:effectLst>
                  <a:outerShdw blurRad="38100" dist="38100" dir="2700000" algn="tl">
                    <a:srgbClr val="000000">
                      <a:alpha val="43137"/>
                    </a:srgbClr>
                  </a:outerShdw>
                </a:effectLst>
              </a:rPr>
              <a:t>example?</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Is </a:t>
            </a:r>
            <a:r>
              <a:rPr lang="en-US" sz="2800" b="1" dirty="0">
                <a:solidFill>
                  <a:srgbClr val="0000CC"/>
                </a:solidFill>
                <a:effectLst>
                  <a:outerShdw blurRad="38100" dist="38100" dir="2700000" algn="tl">
                    <a:srgbClr val="000000">
                      <a:alpha val="43137"/>
                    </a:srgbClr>
                  </a:outerShdw>
                </a:effectLst>
              </a:rPr>
              <a:t>Yahusha’s</a:t>
            </a:r>
            <a:r>
              <a:rPr lang="en-US" sz="2800" dirty="0">
                <a:solidFill>
                  <a:srgbClr val="0000CC"/>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Sign</a:t>
            </a:r>
            <a:r>
              <a:rPr lang="en-US" sz="2800" dirty="0">
                <a:solidFill>
                  <a:srgbClr val="FF0000"/>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only attached to the</a:t>
            </a:r>
            <a:r>
              <a:rPr lang="en-US" sz="2800" b="1" dirty="0">
                <a:solidFill>
                  <a:srgbClr val="0070C0"/>
                </a:solidFill>
                <a:effectLst>
                  <a:outerShdw blurRad="38100" dist="38100" dir="2700000" algn="tl">
                    <a:srgbClr val="000000">
                      <a:alpha val="43137"/>
                    </a:srgbClr>
                  </a:outerShdw>
                </a:effectLst>
              </a:rPr>
              <a:t> 7</a:t>
            </a:r>
            <a:r>
              <a:rPr lang="en-US" sz="2800" b="1" baseline="30000" dirty="0">
                <a:solidFill>
                  <a:srgbClr val="0070C0"/>
                </a:solidFill>
                <a:effectLst>
                  <a:outerShdw blurRad="38100" dist="38100" dir="2700000" algn="tl">
                    <a:srgbClr val="000000">
                      <a:alpha val="43137"/>
                    </a:srgbClr>
                  </a:outerShdw>
                </a:effectLst>
              </a:rPr>
              <a:t>th</a:t>
            </a:r>
            <a:r>
              <a:rPr lang="en-US" sz="2800" b="1" dirty="0">
                <a:solidFill>
                  <a:srgbClr val="0070C0"/>
                </a:solidFill>
                <a:effectLst>
                  <a:outerShdw blurRad="38100" dist="38100" dir="2700000" algn="tl">
                    <a:srgbClr val="000000">
                      <a:alpha val="43137"/>
                    </a:srgbClr>
                  </a:outerShdw>
                </a:effectLst>
              </a:rPr>
              <a:t> Day Sabbath</a:t>
            </a:r>
            <a:r>
              <a:rPr lang="en-US" sz="2800" b="1" dirty="0">
                <a:solidFill>
                  <a:srgbClr val="0000CC"/>
                </a:solidFill>
                <a:effectLst>
                  <a:outerShdw blurRad="38100" dist="38100" dir="2700000" algn="tl">
                    <a:srgbClr val="000000">
                      <a:alpha val="43137"/>
                    </a:srgbClr>
                  </a:outerShdw>
                </a:effectLst>
              </a:rPr>
              <a:t>?</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For how many </a:t>
            </a:r>
            <a:r>
              <a:rPr lang="en-US" sz="2800" b="1" dirty="0">
                <a:solidFill>
                  <a:srgbClr val="996600"/>
                </a:solidFill>
                <a:effectLst>
                  <a:glow rad="63500">
                    <a:schemeClr val="accent2">
                      <a:satMod val="175000"/>
                      <a:alpha val="40000"/>
                    </a:schemeClr>
                  </a:glow>
                </a:effectLst>
              </a:rPr>
              <a:t>Generations </a:t>
            </a:r>
            <a:r>
              <a:rPr lang="en-US" sz="2800" dirty="0">
                <a:solidFill>
                  <a:schemeClr val="bg1"/>
                </a:solidFill>
              </a:rPr>
              <a:t>was </a:t>
            </a:r>
            <a:r>
              <a:rPr lang="en-US" sz="2800" b="1" dirty="0">
                <a:solidFill>
                  <a:srgbClr val="0000CC"/>
                </a:solidFill>
                <a:effectLst>
                  <a:outerShdw blurRad="38100" dist="38100" dir="2700000" algn="tl">
                    <a:srgbClr val="000000">
                      <a:alpha val="43137"/>
                    </a:srgbClr>
                  </a:outerShdw>
                </a:effectLst>
              </a:rPr>
              <a:t>Yahuah’s</a:t>
            </a:r>
            <a:r>
              <a:rPr lang="en-US" sz="2800" b="1" dirty="0">
                <a:solidFill>
                  <a:srgbClr val="FF0000"/>
                </a:solidFill>
                <a:effectLst>
                  <a:outerShdw blurRad="38100" dist="38100" dir="2700000" algn="tl">
                    <a:srgbClr val="000000">
                      <a:alpha val="43137"/>
                    </a:srgbClr>
                  </a:outerShdw>
                </a:effectLst>
              </a:rPr>
              <a:t> Sign</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to remain valid?</a:t>
            </a:r>
            <a:endParaRPr lang="en-US" b="1" dirty="0">
              <a:solidFill>
                <a:srgbClr val="0070C0"/>
              </a:solidFill>
            </a:endParaRPr>
          </a:p>
        </p:txBody>
      </p:sp>
      <p:sp>
        <p:nvSpPr>
          <p:cNvPr id="4" name="Slide Number Placeholder 3"/>
          <p:cNvSpPr>
            <a:spLocks noGrp="1"/>
          </p:cNvSpPr>
          <p:nvPr>
            <p:ph type="sldNum" sz="quarter" idx="12"/>
          </p:nvPr>
        </p:nvSpPr>
        <p:spPr>
          <a:xfrm>
            <a:off x="8001000" y="6096000"/>
            <a:ext cx="762000" cy="365125"/>
          </a:xfrm>
        </p:spPr>
        <p:txBody>
          <a:bodyPr/>
          <a:lstStyle/>
          <a:p>
            <a:fld id="{9A7ECC3E-4170-412F-8B33-8063B7BB8A4D}" type="slidenum">
              <a:rPr lang="en-US" b="1" smtClean="0">
                <a:solidFill>
                  <a:schemeClr val="bg1"/>
                </a:solidFill>
              </a:rPr>
              <a:t>11</a:t>
            </a:fld>
            <a:endParaRPr lang="en-US" b="1" dirty="0">
              <a:solidFill>
                <a:schemeClr val="bg1"/>
              </a:solidFill>
            </a:endParaRPr>
          </a:p>
        </p:txBody>
      </p:sp>
    </p:spTree>
    <p:extLst>
      <p:ext uri="{BB962C8B-B14F-4D97-AF65-F5344CB8AC3E}">
        <p14:creationId xmlns:p14="http://schemas.microsoft.com/office/powerpoint/2010/main" val="38578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09600"/>
            <a:ext cx="7658100" cy="5638800"/>
          </a:xfrm>
          <a:solidFill>
            <a:schemeClr val="accent3">
              <a:lumMod val="20000"/>
              <a:lumOff val="80000"/>
            </a:schemeClr>
          </a:solidFill>
          <a:ln w="38100">
            <a:solidFill>
              <a:schemeClr val="accent3">
                <a:lumMod val="50000"/>
              </a:schemeClr>
            </a:solidFill>
            <a:prstDash val="lgDash"/>
          </a:ln>
          <a:scene3d>
            <a:camera prst="orthographicFront"/>
            <a:lightRig rig="threePt" dir="t"/>
          </a:scene3d>
          <a:sp3d>
            <a:bevelT w="114300" prst="artDeco"/>
          </a:sp3d>
        </p:spPr>
        <p:txBody>
          <a:bodyPr lIns="182880" tIns="91440">
            <a:normAutofit/>
            <a:sp3d extrusionH="57150">
              <a:bevelT w="69850" h="69850" prst="divot"/>
            </a:sp3d>
          </a:bodyPr>
          <a:lstStyle/>
          <a:p>
            <a:pPr>
              <a:spcBef>
                <a:spcPts val="0"/>
              </a:spcBef>
              <a:spcAft>
                <a:spcPts val="4200"/>
              </a:spcAft>
              <a:buClr>
                <a:srgbClr val="0000CC"/>
              </a:buClr>
              <a:buSzPct val="75000"/>
            </a:pPr>
            <a:r>
              <a:rPr lang="en-US" sz="3600" b="1" dirty="0">
                <a:ln>
                  <a:solidFill>
                    <a:srgbClr val="006600"/>
                  </a:solidFill>
                </a:ln>
                <a:solidFill>
                  <a:srgbClr val="99FF66"/>
                </a:solidFill>
                <a:effectLst/>
              </a:rPr>
              <a:t>We will move along now and address some of the questions and comments that are often asked and/or made by those who are unaware of what the Scriptures reveal about </a:t>
            </a:r>
            <a:r>
              <a:rPr lang="en-US" sz="3600" b="1" dirty="0">
                <a:ln w="38100">
                  <a:solidFill>
                    <a:srgbClr val="0000CC"/>
                  </a:solidFill>
                </a:ln>
                <a:solidFill>
                  <a:srgbClr val="99CCFF"/>
                </a:solidFill>
                <a:effectLst/>
              </a:rPr>
              <a:t>Yahuah’s</a:t>
            </a:r>
            <a:r>
              <a:rPr lang="en-US" sz="3600" b="1" dirty="0">
                <a:ln>
                  <a:solidFill>
                    <a:srgbClr val="006600"/>
                  </a:solidFill>
                </a:ln>
                <a:solidFill>
                  <a:srgbClr val="99FF66"/>
                </a:solidFill>
                <a:effectLst/>
              </a:rPr>
              <a:t> </a:t>
            </a:r>
          </a:p>
          <a:p>
            <a:pPr algn="l">
              <a:spcBef>
                <a:spcPts val="0"/>
              </a:spcBef>
              <a:spcAft>
                <a:spcPts val="1200"/>
              </a:spcAft>
              <a:buClr>
                <a:srgbClr val="0000CC"/>
              </a:buClr>
              <a:buSzPct val="75000"/>
            </a:pPr>
            <a:r>
              <a:rPr lang="en-US" sz="3600" b="1" u="sng" dirty="0">
                <a:ln>
                  <a:solidFill>
                    <a:srgbClr val="FF0000"/>
                  </a:solidFill>
                </a:ln>
                <a:solidFill>
                  <a:srgbClr val="FFE7FF"/>
                </a:solidFill>
                <a:effectLst/>
              </a:rPr>
              <a:t>Appointed Times</a:t>
            </a:r>
            <a:r>
              <a:rPr lang="en-US" sz="3600" b="1" dirty="0">
                <a:ln>
                  <a:solidFill>
                    <a:srgbClr val="FF0000"/>
                  </a:solidFill>
                </a:ln>
                <a:solidFill>
                  <a:srgbClr val="FFE7FF"/>
                </a:solidFill>
                <a:effectLst/>
              </a:rPr>
              <a:t> </a:t>
            </a:r>
            <a:r>
              <a:rPr lang="en-US" sz="3600" b="1" dirty="0">
                <a:ln>
                  <a:solidFill>
                    <a:srgbClr val="006600"/>
                  </a:solidFill>
                </a:ln>
                <a:solidFill>
                  <a:srgbClr val="99FF66"/>
                </a:solidFill>
                <a:effectLst/>
              </a:rPr>
              <a:t>and </a:t>
            </a:r>
            <a:r>
              <a:rPr lang="en-US" sz="3600" b="1" u="sng" dirty="0">
                <a:ln>
                  <a:solidFill>
                    <a:schemeClr val="accent2">
                      <a:lumMod val="50000"/>
                    </a:schemeClr>
                  </a:solidFill>
                </a:ln>
                <a:solidFill>
                  <a:schemeClr val="accent2">
                    <a:lumMod val="20000"/>
                    <a:lumOff val="80000"/>
                  </a:schemeClr>
                </a:solidFill>
                <a:effectLst/>
              </a:rPr>
              <a:t>Annual Sabbaths</a:t>
            </a:r>
            <a:r>
              <a:rPr lang="en-US" sz="3600" b="1" dirty="0">
                <a:ln>
                  <a:solidFill>
                    <a:schemeClr val="accent2">
                      <a:lumMod val="50000"/>
                    </a:schemeClr>
                  </a:solidFill>
                </a:ln>
                <a:solidFill>
                  <a:schemeClr val="accent2">
                    <a:lumMod val="20000"/>
                    <a:lumOff val="80000"/>
                  </a:schemeClr>
                </a:solidFill>
                <a:effectLst/>
              </a:rPr>
              <a:t>.</a:t>
            </a:r>
          </a:p>
        </p:txBody>
      </p:sp>
      <p:sp>
        <p:nvSpPr>
          <p:cNvPr id="4" name="Slide Number Placeholder 3"/>
          <p:cNvSpPr>
            <a:spLocks noGrp="1"/>
          </p:cNvSpPr>
          <p:nvPr>
            <p:ph type="sldNum" sz="quarter" idx="12"/>
          </p:nvPr>
        </p:nvSpPr>
        <p:spPr>
          <a:xfrm>
            <a:off x="7467600" y="5715000"/>
            <a:ext cx="762000" cy="365125"/>
          </a:xfrm>
        </p:spPr>
        <p:txBody>
          <a:bodyPr/>
          <a:lstStyle/>
          <a:p>
            <a:fld id="{9A7ECC3E-4170-412F-8B33-8063B7BB8A4D}" type="slidenum">
              <a:rPr lang="en-US" b="1" smtClean="0">
                <a:solidFill>
                  <a:schemeClr val="bg1"/>
                </a:solidFill>
              </a:rPr>
              <a:t>12</a:t>
            </a:fld>
            <a:endParaRPr lang="en-US" b="1" dirty="0">
              <a:solidFill>
                <a:schemeClr val="bg1"/>
              </a:solidFill>
            </a:endParaRPr>
          </a:p>
        </p:txBody>
      </p:sp>
      <p:grpSp>
        <p:nvGrpSpPr>
          <p:cNvPr id="6" name="Group 5"/>
          <p:cNvGrpSpPr/>
          <p:nvPr/>
        </p:nvGrpSpPr>
        <p:grpSpPr>
          <a:xfrm>
            <a:off x="6629400" y="3962400"/>
            <a:ext cx="1447800" cy="762000"/>
            <a:chOff x="4208206" y="5638800"/>
            <a:chExt cx="1447800" cy="762000"/>
          </a:xfrm>
          <a:effectLst>
            <a:glow rad="101600">
              <a:schemeClr val="accent1">
                <a:satMod val="175000"/>
                <a:alpha val="40000"/>
              </a:schemeClr>
            </a:glow>
          </a:effectLst>
        </p:grpSpPr>
        <p:cxnSp>
          <p:nvCxnSpPr>
            <p:cNvPr id="9" name="Straight Arrow Connector 8"/>
            <p:cNvCxnSpPr/>
            <p:nvPr/>
          </p:nvCxnSpPr>
          <p:spPr>
            <a:xfrm flipH="1" flipV="1">
              <a:off x="4208206" y="5638800"/>
              <a:ext cx="914400" cy="533400"/>
            </a:xfrm>
            <a:prstGeom prst="straightConnector1">
              <a:avLst/>
            </a:prstGeom>
            <a:ln w="76200">
              <a:solidFill>
                <a:srgbClr val="9900CC"/>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4894006" y="5791200"/>
              <a:ext cx="762000" cy="609600"/>
            </a:xfrm>
            <a:prstGeom prst="irregularSeal1">
              <a:avLst/>
            </a:prstGeom>
            <a:solidFill>
              <a:srgbClr val="FFB9C6"/>
            </a:solidFill>
            <a:ln w="57150">
              <a:solidFill>
                <a:srgbClr val="9900CC"/>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419600" y="5105400"/>
            <a:ext cx="1676400" cy="1066800"/>
            <a:chOff x="3048000" y="5410200"/>
            <a:chExt cx="1676400" cy="1066800"/>
          </a:xfrm>
          <a:effectLst>
            <a:glow rad="101600">
              <a:schemeClr val="accent6">
                <a:satMod val="175000"/>
                <a:alpha val="40000"/>
              </a:schemeClr>
            </a:glow>
          </a:effectLst>
        </p:grpSpPr>
        <p:sp>
          <p:nvSpPr>
            <p:cNvPr id="12" name="Explosion 1 11"/>
            <p:cNvSpPr/>
            <p:nvPr/>
          </p:nvSpPr>
          <p:spPr>
            <a:xfrm>
              <a:off x="3505200" y="5562600"/>
              <a:ext cx="914400" cy="914400"/>
            </a:xfrm>
            <a:prstGeom prst="irregularSeal1">
              <a:avLst/>
            </a:prstGeom>
            <a:solidFill>
              <a:srgbClr val="FFE1FF"/>
            </a:solidFill>
            <a:ln w="57150">
              <a:solidFill>
                <a:srgbClr val="FF006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4" name="Straight Arrow Connector 13"/>
            <p:cNvCxnSpPr/>
            <p:nvPr/>
          </p:nvCxnSpPr>
          <p:spPr>
            <a:xfrm flipH="1" flipV="1">
              <a:off x="3048000" y="5410200"/>
              <a:ext cx="609600" cy="446315"/>
            </a:xfrm>
            <a:prstGeom prst="straightConnector1">
              <a:avLst/>
            </a:prstGeom>
            <a:ln w="57150">
              <a:solidFill>
                <a:srgbClr val="FF006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67200" y="5410200"/>
              <a:ext cx="457200" cy="446315"/>
            </a:xfrm>
            <a:prstGeom prst="straightConnector1">
              <a:avLst/>
            </a:prstGeom>
            <a:ln w="57150">
              <a:solidFill>
                <a:srgbClr val="FF006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80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2000"/>
                            </p:stCondLst>
                            <p:childTnLst>
                              <p:par>
                                <p:cTn id="18" presetID="26"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382000" cy="6248400"/>
          </a:xfrm>
          <a:solidFill>
            <a:schemeClr val="accent3">
              <a:lumMod val="20000"/>
              <a:lumOff val="80000"/>
            </a:schemeClr>
          </a:solidFill>
          <a:ln w="38100">
            <a:solidFill>
              <a:schemeClr val="accent3">
                <a:lumMod val="50000"/>
              </a:schemeClr>
            </a:solidFill>
          </a:ln>
          <a:scene3d>
            <a:camera prst="orthographicFront"/>
            <a:lightRig rig="threePt" dir="t"/>
          </a:scene3d>
          <a:sp3d>
            <a:bevelT w="114300" prst="artDeco"/>
          </a:sp3d>
        </p:spPr>
        <p:txBody>
          <a:bodyPr lIns="182880" tIns="91440">
            <a:normAutofit/>
          </a:bodyPr>
          <a:lstStyle/>
          <a:p>
            <a:pPr algn="l">
              <a:spcBef>
                <a:spcPts val="0"/>
              </a:spcBef>
              <a:spcAft>
                <a:spcPts val="1800"/>
              </a:spcAft>
              <a:buClr>
                <a:srgbClr val="FF0000"/>
              </a:buClr>
              <a:buSzPct val="75000"/>
            </a:pPr>
            <a:r>
              <a:rPr lang="en-US" sz="3200" dirty="0">
                <a:solidFill>
                  <a:schemeClr val="bg1"/>
                </a:solidFill>
                <a:effectLst/>
                <a:latin typeface="Comic Sans MS" panose="030F0702030302020204" pitchFamily="66" charset="0"/>
              </a:rPr>
              <a:t>We often hear it said:</a:t>
            </a:r>
          </a:p>
          <a:p>
            <a:pPr marL="457200" indent="-457200" algn="l">
              <a:spcBef>
                <a:spcPts val="0"/>
              </a:spcBef>
              <a:spcAft>
                <a:spcPts val="1800"/>
              </a:spcAft>
              <a:buClr>
                <a:srgbClr val="9900CC"/>
              </a:buClr>
              <a:buSzPct val="75000"/>
              <a:buFont typeface="Wingdings" panose="05000000000000000000" pitchFamily="2" charset="2"/>
              <a:buChar char="v"/>
            </a:pPr>
            <a:r>
              <a:rPr lang="en-US" sz="3200" dirty="0">
                <a:solidFill>
                  <a:schemeClr val="bg1"/>
                </a:solidFill>
                <a:effectLst/>
                <a:latin typeface="Comic Sans MS" panose="030F0702030302020204" pitchFamily="66" charset="0"/>
              </a:rPr>
              <a:t>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were a part of the </a:t>
            </a:r>
            <a:r>
              <a:rPr lang="en-US" sz="3200" b="1" dirty="0">
                <a:solidFill>
                  <a:srgbClr val="0070C0"/>
                </a:solidFill>
                <a:effectLst/>
                <a:latin typeface="Comic Sans MS" panose="030F0702030302020204" pitchFamily="66" charset="0"/>
              </a:rPr>
              <a:t>Ceremonial Laws </a:t>
            </a:r>
            <a:r>
              <a:rPr lang="en-US" sz="3200" dirty="0">
                <a:solidFill>
                  <a:schemeClr val="bg1"/>
                </a:solidFill>
                <a:effectLst/>
                <a:latin typeface="Comic Sans MS" panose="030F0702030302020204" pitchFamily="66" charset="0"/>
              </a:rPr>
              <a:t>and </a:t>
            </a:r>
            <a:r>
              <a:rPr lang="en-US" sz="3200" b="1" dirty="0">
                <a:solidFill>
                  <a:schemeClr val="tx2">
                    <a:lumMod val="25000"/>
                  </a:schemeClr>
                </a:solidFill>
                <a:effectLst/>
                <a:latin typeface="Comic Sans MS" panose="030F0702030302020204" pitchFamily="66" charset="0"/>
              </a:rPr>
              <a:t>Ordinances</a:t>
            </a:r>
            <a:r>
              <a:rPr lang="en-US" sz="3200" dirty="0">
                <a:solidFill>
                  <a:schemeClr val="bg1"/>
                </a:solidFill>
                <a:effectLst/>
                <a:latin typeface="Comic Sans MS" panose="030F0702030302020204" pitchFamily="66" charset="0"/>
              </a:rPr>
              <a:t>    and they were all </a:t>
            </a:r>
            <a:r>
              <a:rPr lang="en-US" sz="3200" b="1" dirty="0">
                <a:solidFill>
                  <a:srgbClr val="C00000"/>
                </a:solidFill>
                <a:effectLst/>
                <a:latin typeface="Comic Sans MS" panose="030F0702030302020204" pitchFamily="66" charset="0"/>
              </a:rPr>
              <a:t>“nailed to the cross.” </a:t>
            </a:r>
            <a:r>
              <a:rPr lang="en-US" sz="3200" b="1" dirty="0">
                <a:solidFill>
                  <a:srgbClr val="CC00CC"/>
                </a:solidFill>
                <a:effectLst/>
                <a:latin typeface="Comic Sans MS" panose="030F0702030302020204" pitchFamily="66" charset="0"/>
              </a:rPr>
              <a:t>OR</a:t>
            </a:r>
          </a:p>
          <a:p>
            <a:pPr marL="457200" indent="-457200" algn="l">
              <a:spcBef>
                <a:spcPts val="0"/>
              </a:spcBef>
              <a:spcAft>
                <a:spcPts val="1800"/>
              </a:spcAft>
              <a:buClr>
                <a:srgbClr val="9900CC"/>
              </a:buClr>
              <a:buSzPct val="75000"/>
              <a:buFont typeface="Wingdings" panose="05000000000000000000" pitchFamily="2" charset="2"/>
              <a:buChar char="v"/>
            </a:pPr>
            <a:r>
              <a:rPr lang="en-US" sz="3200" dirty="0">
                <a:solidFill>
                  <a:schemeClr val="bg1"/>
                </a:solidFill>
                <a:effectLst/>
                <a:latin typeface="Comic Sans MS" panose="030F0702030302020204" pitchFamily="66" charset="0"/>
              </a:rPr>
              <a:t>If you keep 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today, you are showing that you have not accepted 		    as your Saviour</a:t>
            </a:r>
            <a:r>
              <a:rPr lang="en-US" sz="3200" dirty="0">
                <a:solidFill>
                  <a:schemeClr val="bg1"/>
                </a:solidFill>
                <a:latin typeface="Comic Sans MS" panose="030F0702030302020204" pitchFamily="66" charset="0"/>
              </a:rPr>
              <a:t>.</a:t>
            </a:r>
            <a:r>
              <a:rPr lang="en-US" sz="3200" dirty="0">
                <a:solidFill>
                  <a:schemeClr val="bg1"/>
                </a:solidFill>
                <a:effectLst/>
                <a:latin typeface="Comic Sans MS" panose="030F0702030302020204" pitchFamily="66" charset="0"/>
              </a:rPr>
              <a:t> 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were a part of the </a:t>
            </a:r>
            <a:r>
              <a:rPr lang="en-US" sz="3200" dirty="0">
                <a:solidFill>
                  <a:srgbClr val="0070C0"/>
                </a:solidFill>
                <a:effectLst>
                  <a:outerShdw blurRad="38100" dist="38100" dir="2700000" algn="tl">
                    <a:srgbClr val="000000">
                      <a:alpha val="43137"/>
                    </a:srgbClr>
                  </a:outerShdw>
                </a:effectLst>
                <a:latin typeface="Comic Sans MS" panose="030F0702030302020204" pitchFamily="66" charset="0"/>
              </a:rPr>
              <a:t>“Ceremonial System” </a:t>
            </a:r>
            <a:r>
              <a:rPr lang="en-US" sz="3200" dirty="0">
                <a:solidFill>
                  <a:schemeClr val="bg1"/>
                </a:solidFill>
                <a:effectLst/>
                <a:latin typeface="Comic Sans MS" panose="030F0702030302020204" pitchFamily="66" charset="0"/>
              </a:rPr>
              <a:t>that was </a:t>
            </a:r>
            <a:r>
              <a:rPr lang="en-US" sz="3200" b="1" dirty="0">
                <a:solidFill>
                  <a:srgbClr val="C00000"/>
                </a:solidFill>
                <a:effectLst/>
                <a:latin typeface="Comic Sans MS" panose="030F0702030302020204" pitchFamily="66" charset="0"/>
              </a:rPr>
              <a:t>“nailed to the cross.”</a:t>
            </a:r>
          </a:p>
          <a:p>
            <a:pPr algn="l">
              <a:spcBef>
                <a:spcPts val="0"/>
              </a:spcBef>
              <a:spcAft>
                <a:spcPts val="1800"/>
              </a:spcAft>
              <a:buClr>
                <a:srgbClr val="FF0000"/>
              </a:buClr>
              <a:buSzPct val="75000"/>
            </a:pPr>
            <a:r>
              <a:rPr lang="en-US" sz="3200" dirty="0">
                <a:solidFill>
                  <a:schemeClr val="bg1"/>
                </a:solidFill>
                <a:effectLst/>
                <a:latin typeface="Comic Sans MS" panose="030F0702030302020204" pitchFamily="66" charset="0"/>
              </a:rPr>
              <a:t>Are these concepts Scriptural?</a:t>
            </a:r>
            <a:br>
              <a:rPr lang="en-US" sz="3200" dirty="0">
                <a:solidFill>
                  <a:schemeClr val="bg1"/>
                </a:solidFill>
                <a:effectLst/>
                <a:latin typeface="Comic Sans MS" panose="030F0702030302020204" pitchFamily="66" charset="0"/>
              </a:rPr>
            </a:br>
            <a:endParaRPr lang="en-US" sz="3200" b="1" dirty="0">
              <a:solidFill>
                <a:srgbClr val="CC00CC"/>
              </a:solidFill>
              <a:effectLst/>
              <a:latin typeface="Comic Sans MS" panose="030F0702030302020204" pitchFamily="66" charset="0"/>
            </a:endParaRPr>
          </a:p>
        </p:txBody>
      </p:sp>
      <p:sp>
        <p:nvSpPr>
          <p:cNvPr id="4" name="Slide Number Placeholder 3"/>
          <p:cNvSpPr>
            <a:spLocks noGrp="1"/>
          </p:cNvSpPr>
          <p:nvPr>
            <p:ph type="sldNum" sz="quarter" idx="12"/>
          </p:nvPr>
        </p:nvSpPr>
        <p:spPr>
          <a:xfrm>
            <a:off x="7848600" y="6096000"/>
            <a:ext cx="762000" cy="365125"/>
          </a:xfrm>
        </p:spPr>
        <p:txBody>
          <a:bodyPr/>
          <a:lstStyle/>
          <a:p>
            <a:fld id="{9A7ECC3E-4170-412F-8B33-8063B7BB8A4D}" type="slidenum">
              <a:rPr lang="en-US" b="1" smtClean="0">
                <a:solidFill>
                  <a:schemeClr val="bg1"/>
                </a:solidFill>
              </a:rPr>
              <a:t>13</a:t>
            </a:fld>
            <a:endParaRPr lang="en-US" b="1" dirty="0">
              <a:solidFill>
                <a:schemeClr val="bg1"/>
              </a:solidFill>
            </a:endParaRPr>
          </a:p>
        </p:txBody>
      </p:sp>
      <p:grpSp>
        <p:nvGrpSpPr>
          <p:cNvPr id="2" name="Group 1"/>
          <p:cNvGrpSpPr/>
          <p:nvPr/>
        </p:nvGrpSpPr>
        <p:grpSpPr>
          <a:xfrm>
            <a:off x="6553200" y="5257800"/>
            <a:ext cx="1828800" cy="1066800"/>
            <a:chOff x="6553200" y="5410200"/>
            <a:chExt cx="1828800" cy="1066800"/>
          </a:xfrm>
          <a:effectLst>
            <a:glow rad="139700">
              <a:srgbClr val="009900">
                <a:alpha val="40000"/>
              </a:srgbClr>
            </a:glow>
          </a:effectLst>
        </p:grpSpPr>
        <p:cxnSp>
          <p:nvCxnSpPr>
            <p:cNvPr id="14" name="Straight Arrow Connector 13"/>
            <p:cNvCxnSpPr/>
            <p:nvPr/>
          </p:nvCxnSpPr>
          <p:spPr>
            <a:xfrm flipH="1" flipV="1">
              <a:off x="6553200" y="5410200"/>
              <a:ext cx="990600" cy="685800"/>
            </a:xfrm>
            <a:prstGeom prst="straightConnector1">
              <a:avLst/>
            </a:prstGeom>
            <a:ln w="57150">
              <a:solidFill>
                <a:srgbClr val="0066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a:xfrm>
              <a:off x="7467600" y="5562600"/>
              <a:ext cx="914400" cy="914400"/>
            </a:xfrm>
            <a:prstGeom prst="irregularSeal1">
              <a:avLst/>
            </a:prstGeom>
            <a:solidFill>
              <a:srgbClr val="92D050"/>
            </a:solidFill>
            <a:ln w="57150">
              <a:solidFill>
                <a:srgbClr val="00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467598" y="609600"/>
            <a:ext cx="990602" cy="1585666"/>
            <a:chOff x="7467598" y="685800"/>
            <a:chExt cx="990602" cy="1585666"/>
          </a:xfrm>
          <a:effectLst>
            <a:glow rad="101600">
              <a:schemeClr val="accent6">
                <a:satMod val="175000"/>
                <a:alpha val="40000"/>
              </a:schemeClr>
            </a:glow>
          </a:effectLst>
        </p:grpSpPr>
        <p:cxnSp>
          <p:nvCxnSpPr>
            <p:cNvPr id="9" name="Straight Arrow Connector 8"/>
            <p:cNvCxnSpPr/>
            <p:nvPr/>
          </p:nvCxnSpPr>
          <p:spPr>
            <a:xfrm flipH="1">
              <a:off x="7467598" y="990600"/>
              <a:ext cx="533402" cy="1280866"/>
            </a:xfrm>
            <a:prstGeom prst="straightConnector1">
              <a:avLst/>
            </a:prstGeom>
            <a:ln w="76200">
              <a:solidFill>
                <a:srgbClr val="9900CC"/>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7696200" y="685800"/>
              <a:ext cx="762000" cy="609600"/>
            </a:xfrm>
            <a:prstGeom prst="irregularSeal1">
              <a:avLst/>
            </a:prstGeom>
            <a:solidFill>
              <a:srgbClr val="FFB9C6"/>
            </a:solidFill>
            <a:ln w="57150">
              <a:solidFill>
                <a:srgbClr val="9900CC"/>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936171" y="3733800"/>
            <a:ext cx="1789272" cy="584775"/>
          </a:xfrm>
          <a:prstGeom prst="rect">
            <a:avLst/>
          </a:prstGeom>
          <a:blipFill>
            <a:blip r:embed="rId2"/>
            <a:tile tx="0" ty="0" sx="100000" sy="100000" flip="none" algn="tl"/>
          </a:blipFill>
          <a:ln w="38100">
            <a:solidFill>
              <a:srgbClr val="FF3399"/>
            </a:solidFill>
          </a:ln>
          <a:scene3d>
            <a:camera prst="orthographicFront"/>
            <a:lightRig rig="threePt" dir="t"/>
          </a:scene3d>
          <a:sp3d>
            <a:bevelT w="114300" prst="artDeco"/>
          </a:sp3d>
        </p:spPr>
        <p:txBody>
          <a:bodyPr wrap="none" rtlCol="0">
            <a:spAutoFit/>
            <a:sp3d extrusionH="57150">
              <a:bevelT w="50800" h="38100" prst="riblet"/>
            </a:sp3d>
          </a:bodyPr>
          <a:lstStyle/>
          <a:p>
            <a:r>
              <a:rPr lang="en-US" sz="3200" b="1" dirty="0">
                <a:ln w="38100">
                  <a:solidFill>
                    <a:srgbClr val="0000CC"/>
                  </a:solidFill>
                </a:ln>
                <a:solidFill>
                  <a:srgbClr val="99CCFF"/>
                </a:solidFill>
                <a:latin typeface="Comic Sans MS" panose="030F0702030302020204" pitchFamily="66" charset="0"/>
              </a:rPr>
              <a:t>Yahusha</a:t>
            </a:r>
          </a:p>
        </p:txBody>
      </p:sp>
    </p:spTree>
    <p:extLst>
      <p:ext uri="{BB962C8B-B14F-4D97-AF65-F5344CB8AC3E}">
        <p14:creationId xmlns:p14="http://schemas.microsoft.com/office/powerpoint/2010/main" val="27689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35" presetClass="emph" presetSubtype="0" repeatCount="3000" fill="hold" nodeType="afterEffect">
                                  <p:stCondLst>
                                    <p:cond delay="0"/>
                                  </p:stCondLst>
                                  <p:childTnLst>
                                    <p:anim calcmode="discrete" valueType="str">
                                      <p:cBhvr>
                                        <p:cTn id="1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par>
                          <p:cTn id="41" fill="hold">
                            <p:stCondLst>
                              <p:cond delay="500"/>
                            </p:stCondLst>
                            <p:childTnLst>
                              <p:par>
                                <p:cTn id="42" presetID="35" presetClass="emph" presetSubtype="0" repeatCount="3000" fill="hold" nodeType="afterEffect">
                                  <p:stCondLst>
                                    <p:cond delay="0"/>
                                  </p:stCondLst>
                                  <p:childTnLst>
                                    <p:anim calcmode="discrete" valueType="str">
                                      <p:cBhvr>
                                        <p:cTn id="43" dur="500" fill="hold"/>
                                        <p:tgtEl>
                                          <p:spTgt spid="2"/>
                                        </p:tgtEl>
                                        <p:attrNameLst>
                                          <p:attrName>style.visibility</p:attrName>
                                        </p:attrNameLst>
                                      </p:cBhvr>
                                      <p:tavLst>
                                        <p:tav tm="0">
                                          <p:val>
                                            <p:strVal val="hidden"/>
                                          </p:val>
                                        </p:tav>
                                        <p:tav tm="50000">
                                          <p:val>
                                            <p:strVal val="visible"/>
                                          </p:val>
                                        </p:tav>
                                      </p:tavLst>
                                    </p:anim>
                                  </p:childTnLst>
                                </p:cTn>
                              </p:par>
                            </p:childTnLst>
                          </p:cTn>
                        </p:par>
                        <p:par>
                          <p:cTn id="44" fill="hold">
                            <p:stCondLst>
                              <p:cond delay="2000"/>
                            </p:stCondLst>
                            <p:childTnLst>
                              <p:par>
                                <p:cTn id="45" presetID="53" presetClass="entr" presetSubtype="16" fill="hold" nodeType="afterEffect">
                                  <p:stCondLst>
                                    <p:cond delay="50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14</a:t>
            </a:fld>
            <a:endParaRPr lang="en-US" b="1" dirty="0">
              <a:solidFill>
                <a:schemeClr val="bg1"/>
              </a:solidFill>
            </a:endParaRPr>
          </a:p>
        </p:txBody>
      </p:sp>
      <p:sp>
        <p:nvSpPr>
          <p:cNvPr id="5" name="Vertical Scroll 4"/>
          <p:cNvSpPr/>
          <p:nvPr/>
        </p:nvSpPr>
        <p:spPr>
          <a:xfrm>
            <a:off x="-76200" y="381000"/>
            <a:ext cx="6553200" cy="5486400"/>
          </a:xfrm>
          <a:prstGeom prst="verticalScroll">
            <a:avLst>
              <a:gd name="adj" fmla="val 25000"/>
            </a:avLst>
          </a:prstGeom>
          <a:solidFill>
            <a:schemeClr val="tx1">
              <a:lumMod val="85000"/>
            </a:schemeClr>
          </a:solidFill>
          <a:effectLst>
            <a:glow rad="228600">
              <a:schemeClr val="accent6">
                <a:satMod val="175000"/>
                <a:alpha val="40000"/>
              </a:schemeClr>
            </a:glow>
            <a:reflection blurRad="6350" stA="52000" endA="300" endPos="3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95400" y="1905000"/>
            <a:ext cx="3733800" cy="3886200"/>
          </a:xfrm>
          <a:scene3d>
            <a:camera prst="isometricOffAxis1Right"/>
            <a:lightRig rig="threePt" dir="t"/>
          </a:scene3d>
        </p:spPr>
        <p:txBody>
          <a:bodyPr lIns="182880" tIns="91440">
            <a:normAutofit/>
          </a:bodyPr>
          <a:lstStyle/>
          <a:p>
            <a:r>
              <a:rPr lang="en-US" dirty="0">
                <a:solidFill>
                  <a:schemeClr val="accent2">
                    <a:lumMod val="50000"/>
                  </a:schemeClr>
                </a:solidFill>
              </a:rPr>
              <a:t>Blotting out the handwriting of ordinances that was against us, which was contrary to us, and took it out of the way, nailing it to his cross; </a:t>
            </a:r>
            <a:r>
              <a:rPr lang="en-US" sz="2000" dirty="0">
                <a:solidFill>
                  <a:schemeClr val="bg1"/>
                </a:solidFill>
              </a:rPr>
              <a:t>KJV</a:t>
            </a:r>
            <a:r>
              <a:rPr lang="en-US" dirty="0">
                <a:solidFill>
                  <a:schemeClr val="accent2">
                    <a:lumMod val="50000"/>
                  </a:schemeClr>
                </a:solidFill>
              </a:rPr>
              <a:t> </a:t>
            </a:r>
            <a:endParaRPr lang="en-US" sz="2400" dirty="0">
              <a:solidFill>
                <a:schemeClr val="accent2">
                  <a:lumMod val="50000"/>
                </a:schemeClr>
              </a:solidFill>
            </a:endParaRPr>
          </a:p>
        </p:txBody>
      </p:sp>
      <p:sp>
        <p:nvSpPr>
          <p:cNvPr id="2" name="Title 1"/>
          <p:cNvSpPr>
            <a:spLocks noGrp="1"/>
          </p:cNvSpPr>
          <p:nvPr>
            <p:ph type="ctrTitle"/>
          </p:nvPr>
        </p:nvSpPr>
        <p:spPr>
          <a:xfrm>
            <a:off x="2514600" y="457200"/>
            <a:ext cx="3810000" cy="914400"/>
          </a:xfrm>
          <a:scene3d>
            <a:camera prst="isometricOffAxis1Right"/>
            <a:lightRig rig="threePt" dir="t"/>
          </a:scene3d>
        </p:spPr>
        <p:txBody>
          <a:bodyPr anchor="ctr">
            <a:normAutofit/>
          </a:bodyPr>
          <a:lstStyle/>
          <a:p>
            <a:r>
              <a:rPr lang="en-US" sz="2800" dirty="0">
                <a:solidFill>
                  <a:srgbClr val="FF3399"/>
                </a:solidFill>
                <a:latin typeface="Comic Sans MS" panose="030F0702030302020204" pitchFamily="66" charset="0"/>
              </a:rPr>
              <a:t>Colossians 2:14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802" y="3962400"/>
            <a:ext cx="3978311" cy="2667000"/>
          </a:xfrm>
          <a:prstGeom prst="ellipse">
            <a:avLst/>
          </a:prstGeom>
          <a:ln w="63500" cap="rnd">
            <a:solidFill>
              <a:srgbClr val="333333"/>
            </a:solidFill>
          </a:ln>
          <a:effectLst>
            <a:glow rad="228600">
              <a:schemeClr val="accent6">
                <a:satMod val="175000"/>
                <a:alpha val="40000"/>
              </a:schemeClr>
            </a:glow>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9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650"/>
                            </p:stCondLst>
                            <p:childTnLst>
                              <p:par>
                                <p:cTn id="17" presetID="49" presetClass="entr" presetSubtype="0" decel="10000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 calcmode="lin" valueType="num">
                                      <p:cBhvr>
                                        <p:cTn id="21" dur="500" fill="hold"/>
                                        <p:tgtEl>
                                          <p:spTgt spid="1026"/>
                                        </p:tgtEl>
                                        <p:attrNameLst>
                                          <p:attrName>style.rotation</p:attrName>
                                        </p:attrNameLst>
                                      </p:cBhvr>
                                      <p:tavLst>
                                        <p:tav tm="0">
                                          <p:val>
                                            <p:fltVal val="360"/>
                                          </p:val>
                                        </p:tav>
                                        <p:tav tm="100000">
                                          <p:val>
                                            <p:fltVal val="0"/>
                                          </p:val>
                                        </p:tav>
                                      </p:tavLst>
                                    </p:anim>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15</a:t>
            </a:fld>
            <a:endParaRPr lang="en-US" b="1" dirty="0">
              <a:solidFill>
                <a:schemeClr val="bg1"/>
              </a:solidFill>
            </a:endParaRPr>
          </a:p>
        </p:txBody>
      </p:sp>
      <p:sp>
        <p:nvSpPr>
          <p:cNvPr id="5" name="Vertical Scroll 4"/>
          <p:cNvSpPr/>
          <p:nvPr/>
        </p:nvSpPr>
        <p:spPr>
          <a:xfrm>
            <a:off x="0" y="381000"/>
            <a:ext cx="6248400" cy="4572000"/>
          </a:xfrm>
          <a:prstGeom prst="verticalScroll">
            <a:avLst>
              <a:gd name="adj" fmla="val 25000"/>
            </a:avLst>
          </a:prstGeom>
          <a:solidFill>
            <a:schemeClr val="tx1">
              <a:lumMod val="85000"/>
            </a:schemeClr>
          </a:solidFill>
          <a:effectLst>
            <a:glow rad="228600">
              <a:schemeClr val="accent6">
                <a:satMod val="175000"/>
                <a:alpha val="40000"/>
              </a:schemeClr>
            </a:glow>
            <a:reflection blurRad="6350" stA="52000" endA="300" endPos="3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15397" y="1676400"/>
            <a:ext cx="3661403" cy="4038600"/>
          </a:xfrm>
          <a:scene3d>
            <a:camera prst="isometricOffAxis1Right"/>
            <a:lightRig rig="threePt" dir="t"/>
          </a:scene3d>
        </p:spPr>
        <p:txBody>
          <a:bodyPr lIns="182880" tIns="91440">
            <a:normAutofit/>
          </a:bodyPr>
          <a:lstStyle/>
          <a:p>
            <a:r>
              <a:rPr lang="en-US" sz="3600" b="1" dirty="0">
                <a:solidFill>
                  <a:srgbClr val="7030A0"/>
                </a:solidFill>
                <a:effectLst>
                  <a:glow rad="63500">
                    <a:schemeClr val="accent5">
                      <a:satMod val="175000"/>
                      <a:alpha val="40000"/>
                    </a:schemeClr>
                  </a:glow>
                </a:effectLst>
              </a:rPr>
              <a:t>What exactly was nailed to “His Cross,” as spoken of in </a:t>
            </a:r>
            <a:r>
              <a:rPr lang="en-US" sz="3600" b="1" i="1" dirty="0">
                <a:solidFill>
                  <a:srgbClr val="7030A0"/>
                </a:solidFill>
                <a:effectLst>
                  <a:glow rad="63500">
                    <a:schemeClr val="accent5">
                      <a:satMod val="175000"/>
                      <a:alpha val="40000"/>
                    </a:schemeClr>
                  </a:glow>
                </a:effectLst>
              </a:rPr>
              <a:t>Col 2:14?</a:t>
            </a:r>
          </a:p>
          <a:p>
            <a:pPr algn="l">
              <a:lnSpc>
                <a:spcPct val="90000"/>
              </a:lnSpc>
            </a:pPr>
            <a:endParaRPr lang="en-US" sz="2400" dirty="0"/>
          </a:p>
        </p:txBody>
      </p:sp>
      <p:sp>
        <p:nvSpPr>
          <p:cNvPr id="2" name="Title 1"/>
          <p:cNvSpPr>
            <a:spLocks noGrp="1"/>
          </p:cNvSpPr>
          <p:nvPr>
            <p:ph type="ctrTitle"/>
          </p:nvPr>
        </p:nvSpPr>
        <p:spPr>
          <a:xfrm>
            <a:off x="2133600" y="457200"/>
            <a:ext cx="3810000" cy="914400"/>
          </a:xfrm>
          <a:scene3d>
            <a:camera prst="isometricOffAxis1Right"/>
            <a:lightRig rig="threePt" dir="t"/>
          </a:scene3d>
        </p:spPr>
        <p:txBody>
          <a:bodyPr anchor="ctr">
            <a:normAutofit/>
          </a:bodyPr>
          <a:lstStyle/>
          <a:p>
            <a:r>
              <a:rPr lang="en-US" sz="4000" dirty="0">
                <a:solidFill>
                  <a:srgbClr val="FF3399"/>
                </a:solidFill>
                <a:latin typeface="Comic Sans MS" panose="030F0702030302020204" pitchFamily="66" charset="0"/>
              </a:rPr>
              <a:t>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802" y="3962400"/>
            <a:ext cx="3978311" cy="2667000"/>
          </a:xfrm>
          <a:prstGeom prst="ellipse">
            <a:avLst/>
          </a:prstGeom>
          <a:ln w="63500" cap="rnd">
            <a:solidFill>
              <a:srgbClr val="333333"/>
            </a:solidFill>
          </a:ln>
          <a:effectLst>
            <a:glow rad="228600">
              <a:schemeClr val="accent6">
                <a:satMod val="175000"/>
                <a:alpha val="40000"/>
              </a:schemeClr>
            </a:glow>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95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16" presetClass="entr" presetSubtype="2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2200"/>
                            </p:stCondLst>
                            <p:childTnLst>
                              <p:par>
                                <p:cTn id="16" presetID="49" presetClass="entr" presetSubtype="0" decel="10000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 calcmode="lin" valueType="num">
                                      <p:cBhvr>
                                        <p:cTn id="20" dur="500" fill="hold"/>
                                        <p:tgtEl>
                                          <p:spTgt spid="1026"/>
                                        </p:tgtEl>
                                        <p:attrNameLst>
                                          <p:attrName>style.rotation</p:attrName>
                                        </p:attrNameLst>
                                      </p:cBhvr>
                                      <p:tavLst>
                                        <p:tav tm="0">
                                          <p:val>
                                            <p:fltVal val="360"/>
                                          </p:val>
                                        </p:tav>
                                        <p:tav tm="100000">
                                          <p:val>
                                            <p:fltVal val="0"/>
                                          </p:val>
                                        </p:tav>
                                      </p:tavLst>
                                    </p:anim>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86"/>
            <a:ext cx="9144000" cy="6858000"/>
          </a:xfrm>
          <a:prstGeom prst="rect">
            <a:avLst/>
          </a:prstGeom>
          <a:solidFill>
            <a:schemeClr val="accent3">
              <a:lumMod val="40000"/>
              <a:lumOff val="60000"/>
            </a:schemeClr>
          </a:solidFill>
          <a:ln w="57150">
            <a:solidFill>
              <a:schemeClr val="accent3">
                <a:lumMod val="75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609600" y="152400"/>
            <a:ext cx="8458200" cy="5181600"/>
          </a:xfrm>
          <a:solidFill>
            <a:schemeClr val="accent3">
              <a:lumMod val="40000"/>
              <a:lumOff val="60000"/>
            </a:schemeClr>
          </a:solidFill>
          <a:ln w="57150">
            <a:solidFill>
              <a:schemeClr val="accent3">
                <a:lumMod val="50000"/>
              </a:schemeClr>
            </a:solidFill>
          </a:ln>
          <a:scene3d>
            <a:camera prst="orthographicFront"/>
            <a:lightRig rig="threePt" dir="t"/>
          </a:scene3d>
          <a:sp3d>
            <a:bevelT w="114300" prst="artDeco"/>
          </a:sp3d>
        </p:spPr>
        <p:txBody>
          <a:bodyPr lIns="182880" tIns="91440">
            <a:noAutofit/>
          </a:bodyPr>
          <a:lstStyle/>
          <a:p>
            <a:pPr marL="0" lvl="2" algn="l">
              <a:spcBef>
                <a:spcPts val="0"/>
              </a:spcBef>
              <a:spcAft>
                <a:spcPts val="1800"/>
              </a:spcAft>
              <a:buClr>
                <a:srgbClr val="006600"/>
              </a:buClr>
            </a:pPr>
            <a:r>
              <a:rPr lang="en-US" sz="3600" b="1" dirty="0">
                <a:solidFill>
                  <a:srgbClr val="7030A0"/>
                </a:solidFill>
              </a:rPr>
              <a:t>Was it the:</a:t>
            </a:r>
          </a:p>
          <a:p>
            <a:pPr marL="914400" lvl="4" indent="-457200" algn="l">
              <a:spcBef>
                <a:spcPts val="0"/>
              </a:spcBef>
              <a:spcAft>
                <a:spcPts val="1200"/>
              </a:spcAft>
              <a:buClr>
                <a:srgbClr val="006600"/>
              </a:buClr>
              <a:buFont typeface="Wingdings" panose="05000000000000000000" pitchFamily="2" charset="2"/>
              <a:buChar char="Ø"/>
            </a:pPr>
            <a:r>
              <a:rPr lang="en-US" sz="3600" b="1" dirty="0">
                <a:solidFill>
                  <a:schemeClr val="accent3">
                    <a:lumMod val="50000"/>
                  </a:schemeClr>
                </a:solidFill>
              </a:rPr>
              <a:t>Ordinances,</a:t>
            </a:r>
          </a:p>
          <a:p>
            <a:pPr marL="1371600" lvl="5" indent="-457200" algn="l">
              <a:spcBef>
                <a:spcPts val="0"/>
              </a:spcBef>
              <a:spcAft>
                <a:spcPts val="1200"/>
              </a:spcAft>
              <a:buClr>
                <a:srgbClr val="006600"/>
              </a:buClr>
              <a:buFont typeface="Wingdings" panose="05000000000000000000" pitchFamily="2" charset="2"/>
              <a:buChar char="Ø"/>
            </a:pPr>
            <a:r>
              <a:rPr lang="en-US" sz="3600" b="1" dirty="0">
                <a:solidFill>
                  <a:srgbClr val="0070C0"/>
                </a:solidFill>
              </a:rPr>
              <a:t>Oblations, Offerings, Sacrifices,</a:t>
            </a:r>
          </a:p>
          <a:p>
            <a:pPr marL="1828800" lvl="6" indent="-457200" algn="l">
              <a:spcBef>
                <a:spcPts val="0"/>
              </a:spcBef>
              <a:spcAft>
                <a:spcPts val="1200"/>
              </a:spcAft>
              <a:buClr>
                <a:srgbClr val="006600"/>
              </a:buClr>
              <a:buFont typeface="Wingdings" panose="05000000000000000000" pitchFamily="2" charset="2"/>
              <a:buChar char="Ø"/>
            </a:pPr>
            <a:r>
              <a:rPr lang="en-US" sz="3600" b="1" dirty="0">
                <a:solidFill>
                  <a:schemeClr val="accent2">
                    <a:lumMod val="75000"/>
                  </a:schemeClr>
                </a:solidFill>
              </a:rPr>
              <a:t>Ceremonial Laws,</a:t>
            </a:r>
          </a:p>
          <a:p>
            <a:pPr marL="2286000" lvl="7" indent="-457200" algn="l">
              <a:spcBef>
                <a:spcPts val="0"/>
              </a:spcBef>
              <a:spcAft>
                <a:spcPts val="1200"/>
              </a:spcAft>
              <a:buClr>
                <a:srgbClr val="006600"/>
              </a:buClr>
              <a:buFont typeface="Wingdings" panose="05000000000000000000" pitchFamily="2" charset="2"/>
              <a:buChar char="Ø"/>
            </a:pPr>
            <a:r>
              <a:rPr lang="en-US" sz="3600" b="1" dirty="0">
                <a:solidFill>
                  <a:srgbClr val="FF3399"/>
                </a:solidFill>
              </a:rPr>
              <a:t>Mosaic Law —  </a:t>
            </a:r>
          </a:p>
          <a:p>
            <a:pPr marL="2743200" lvl="8" indent="-457200" algn="l">
              <a:spcBef>
                <a:spcPts val="0"/>
              </a:spcBef>
              <a:spcAft>
                <a:spcPts val="1800"/>
              </a:spcAft>
              <a:buClr>
                <a:srgbClr val="006600"/>
              </a:buClr>
              <a:buFont typeface="Wingdings" panose="05000000000000000000" pitchFamily="2" charset="2"/>
              <a:buChar char="Ø"/>
            </a:pPr>
            <a:r>
              <a:rPr lang="en-US" sz="3600" b="1" dirty="0">
                <a:solidFill>
                  <a:srgbClr val="C00000"/>
                </a:solidFill>
              </a:rPr>
              <a:t>All of the above—</a:t>
            </a:r>
            <a:r>
              <a:rPr lang="en-US" sz="3200" dirty="0">
                <a:solidFill>
                  <a:schemeClr val="bg1"/>
                </a:solidFill>
              </a:rPr>
              <a:t>that got</a:t>
            </a:r>
          </a:p>
          <a:p>
            <a:pPr marL="1371600" lvl="6" algn="l">
              <a:spcBef>
                <a:spcPts val="0"/>
              </a:spcBef>
              <a:spcAft>
                <a:spcPts val="3000"/>
              </a:spcAft>
              <a:buClr>
                <a:srgbClr val="006600"/>
              </a:buClr>
            </a:pPr>
            <a:r>
              <a:rPr lang="en-US" sz="3800" b="1" dirty="0">
                <a:solidFill>
                  <a:srgbClr val="FF3399"/>
                </a:solidFill>
              </a:rPr>
              <a:t>	         </a:t>
            </a:r>
            <a:r>
              <a:rPr lang="en-US" sz="3800" b="1" dirty="0">
                <a:solidFill>
                  <a:srgbClr val="7030A0"/>
                </a:solidFill>
              </a:rPr>
              <a:t>“nailed to the cross”?</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16</a:t>
            </a:fld>
            <a:endParaRPr lang="en-US" b="1" dirty="0">
              <a:solidFill>
                <a:schemeClr val="bg1"/>
              </a:solidFill>
            </a:endParaRPr>
          </a:p>
        </p:txBody>
      </p:sp>
      <p:pic>
        <p:nvPicPr>
          <p:cNvPr id="5" name="fullsizeMedia" descr="jesus and a lamb photo: Jesus the Good Sheperd JesusTheGoodShepherd.jpg"/>
          <p:cNvPicPr/>
          <p:nvPr/>
        </p:nvPicPr>
        <p:blipFill rotWithShape="1">
          <a:blip r:embed="rId2" cstate="print">
            <a:extLst>
              <a:ext uri="{28A0092B-C50C-407E-A947-70E740481C1C}">
                <a14:useLocalDpi xmlns:a14="http://schemas.microsoft.com/office/drawing/2010/main" val="0"/>
              </a:ext>
            </a:extLst>
          </a:blip>
          <a:srcRect b="9910"/>
          <a:stretch/>
        </p:blipFill>
        <p:spPr bwMode="auto">
          <a:xfrm>
            <a:off x="152400" y="3048000"/>
            <a:ext cx="2819400" cy="3657600"/>
          </a:xfrm>
          <a:prstGeom prst="ellipse">
            <a:avLst/>
          </a:prstGeom>
          <a:ln w="63500" cap="rnd">
            <a:solidFill>
              <a:schemeClr val="bg2">
                <a:lumMod val="40000"/>
                <a:lumOff val="60000"/>
              </a:schemeClr>
            </a:solidFill>
          </a:ln>
          <a:effectLst>
            <a:glow rad="1397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3087469"/>
            <a:ext cx="1018227" cy="646331"/>
          </a:xfrm>
          <a:prstGeom prst="rect">
            <a:avLst/>
          </a:prstGeom>
          <a:noFill/>
        </p:spPr>
        <p:txBody>
          <a:bodyPr wrap="none" rtlCol="0">
            <a:spAutoFit/>
          </a:bodyPr>
          <a:lstStyle/>
          <a:p>
            <a:r>
              <a:rPr lang="en-US" sz="3600" b="1" dirty="0">
                <a:solidFill>
                  <a:srgbClr val="7030A0"/>
                </a:solidFill>
              </a:rPr>
              <a:t>OR,</a:t>
            </a:r>
            <a:endParaRPr lang="en-US" sz="3600" dirty="0">
              <a:solidFill>
                <a:srgbClr val="C00000"/>
              </a:solidFill>
            </a:endParaRPr>
          </a:p>
        </p:txBody>
      </p:sp>
    </p:spTree>
    <p:extLst>
      <p:ext uri="{BB962C8B-B14F-4D97-AF65-F5344CB8AC3E}">
        <p14:creationId xmlns:p14="http://schemas.microsoft.com/office/powerpoint/2010/main" val="39182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par>
                          <p:cTn id="42" fill="hold">
                            <p:stCondLst>
                              <p:cond delay="2000"/>
                            </p:stCondLst>
                            <p:childTnLst>
                              <p:par>
                                <p:cTn id="43" presetID="31" presetClass="entr" presetSubtype="0" fill="hold" nodeType="afterEffect">
                                  <p:stCondLst>
                                    <p:cond delay="50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par>
                                <p:cTn id="49" presetID="31" presetClass="entr" presetSubtype="0" fill="hold" nodeType="withEffect">
                                  <p:stCondLst>
                                    <p:cond delay="50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4648200" cy="914400"/>
          </a:xfrm>
          <a:solidFill>
            <a:schemeClr val="accent6">
              <a:lumMod val="20000"/>
              <a:lumOff val="80000"/>
            </a:schemeClr>
          </a:solidFill>
          <a:scene3d>
            <a:camera prst="orthographicFront"/>
            <a:lightRig rig="soft" dir="t">
              <a:rot lat="0" lon="0" rev="17220000"/>
            </a:lightRig>
          </a:scene3d>
          <a:sp3d>
            <a:bevelT w="139700" h="139700" prst="divot"/>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6">
                    <a:lumMod val="75000"/>
                  </a:schemeClr>
                </a:solidFill>
              </a:rPr>
              <a:t>Definitions</a:t>
            </a:r>
          </a:p>
        </p:txBody>
      </p:sp>
      <p:sp>
        <p:nvSpPr>
          <p:cNvPr id="3" name="Subtitle 2"/>
          <p:cNvSpPr>
            <a:spLocks noGrp="1"/>
          </p:cNvSpPr>
          <p:nvPr>
            <p:ph type="subTitle" idx="1"/>
          </p:nvPr>
        </p:nvSpPr>
        <p:spPr>
          <a:xfrm>
            <a:off x="685800" y="1600200"/>
            <a:ext cx="8077200" cy="4724400"/>
          </a:xfrm>
          <a:blipFill>
            <a:blip r:embed="rId2"/>
            <a:tile tx="0" ty="0" sx="100000" sy="100000" flip="none" algn="tl"/>
          </a:blipFill>
          <a:ln w="57150">
            <a:solidFill>
              <a:srgbClr val="006600"/>
            </a:solidFill>
          </a:ln>
          <a:scene3d>
            <a:camera prst="orthographicFront"/>
            <a:lightRig rig="threePt" dir="t"/>
          </a:scene3d>
          <a:sp3d>
            <a:bevelT w="101600" prst="riblet"/>
          </a:sp3d>
        </p:spPr>
        <p:txBody>
          <a:bodyPr lIns="182880" tIns="182880">
            <a:normAutofit/>
          </a:bodyPr>
          <a:lstStyle/>
          <a:p>
            <a:pPr>
              <a:spcBef>
                <a:spcPts val="0"/>
              </a:spcBef>
              <a:spcAft>
                <a:spcPts val="2400"/>
              </a:spcAft>
            </a:pPr>
            <a:r>
              <a:rPr lang="en-US" sz="4000" b="1" dirty="0">
                <a:solidFill>
                  <a:srgbClr val="FF3399"/>
                </a:solidFill>
              </a:rPr>
              <a:t>We will look at the definitions and usage for these terms as well:</a:t>
            </a:r>
          </a:p>
          <a:p>
            <a:pPr marL="1371600" lvl="2" indent="-457200" algn="l">
              <a:buClr>
                <a:srgbClr val="006600"/>
              </a:buClr>
              <a:buFont typeface="Wingdings" panose="05000000000000000000" pitchFamily="2" charset="2"/>
              <a:buChar char="Ø"/>
            </a:pPr>
            <a:r>
              <a:rPr lang="en-US" sz="3200" b="1" dirty="0">
                <a:solidFill>
                  <a:schemeClr val="accent3">
                    <a:lumMod val="50000"/>
                  </a:schemeClr>
                </a:solidFill>
                <a:effectLst>
                  <a:outerShdw blurRad="38100" dist="38100" dir="2700000" algn="tl">
                    <a:srgbClr val="000000">
                      <a:alpha val="43137"/>
                    </a:srgbClr>
                  </a:outerShdw>
                </a:effectLst>
              </a:rPr>
              <a:t>Ordinances</a:t>
            </a:r>
          </a:p>
          <a:p>
            <a:pPr marL="1371600" lvl="2" indent="-457200" algn="l">
              <a:buClr>
                <a:srgbClr val="006600"/>
              </a:buClr>
              <a:buFont typeface="Wingdings" panose="05000000000000000000" pitchFamily="2" charset="2"/>
              <a:buChar char="Ø"/>
            </a:pPr>
            <a:r>
              <a:rPr lang="en-US" sz="3200" b="1" dirty="0">
                <a:solidFill>
                  <a:srgbClr val="0070C0"/>
                </a:solidFill>
                <a:effectLst>
                  <a:outerShdw blurRad="38100" dist="38100" dir="2700000" algn="tl">
                    <a:srgbClr val="000000">
                      <a:alpha val="43137"/>
                    </a:srgbClr>
                  </a:outerShdw>
                </a:effectLst>
              </a:rPr>
              <a:t>Oblations, Offerings, Sacrifices</a:t>
            </a:r>
          </a:p>
          <a:p>
            <a:pPr marL="1371600" lvl="2" indent="-457200" algn="l">
              <a:buClr>
                <a:srgbClr val="006600"/>
              </a:buClr>
              <a:buFont typeface="Wingdings" panose="05000000000000000000" pitchFamily="2" charset="2"/>
              <a:buChar char="Ø"/>
            </a:pPr>
            <a:r>
              <a:rPr lang="en-US" sz="3200" b="1" dirty="0">
                <a:solidFill>
                  <a:srgbClr val="663300"/>
                </a:solidFill>
                <a:effectLst>
                  <a:outerShdw blurRad="38100" dist="38100" dir="2700000" algn="tl">
                    <a:srgbClr val="000000">
                      <a:alpha val="43137"/>
                    </a:srgbClr>
                  </a:outerShdw>
                </a:effectLst>
              </a:rPr>
              <a:t>Ceremonial Law</a:t>
            </a:r>
          </a:p>
          <a:p>
            <a:pPr marL="1371600" lvl="2" indent="-457200" algn="l">
              <a:buClr>
                <a:srgbClr val="006600"/>
              </a:buClr>
              <a:buFont typeface="Wingdings" panose="05000000000000000000" pitchFamily="2" charset="2"/>
              <a:buChar char="Ø"/>
            </a:pPr>
            <a:r>
              <a:rPr lang="en-US" sz="3200" b="1" dirty="0">
                <a:solidFill>
                  <a:srgbClr val="FF3399"/>
                </a:solidFill>
                <a:effectLst>
                  <a:outerShdw blurRad="38100" dist="38100" dir="2700000" algn="tl">
                    <a:srgbClr val="000000">
                      <a:alpha val="43137"/>
                    </a:srgbClr>
                  </a:outerShdw>
                </a:effectLst>
              </a:rPr>
              <a:t>Mosaic Law</a:t>
            </a:r>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dirty="0"/>
          </a:p>
          <a:p>
            <a:endParaRPr lang="en-US" dirty="0"/>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17</a:t>
            </a:fld>
            <a:endParaRPr lang="en-US" b="1" dirty="0">
              <a:solidFill>
                <a:schemeClr val="bg1"/>
              </a:solidFill>
            </a:endParaRPr>
          </a:p>
        </p:txBody>
      </p:sp>
      <p:pic>
        <p:nvPicPr>
          <p:cNvPr id="5" name="Picture 4" descr="Product Details">
            <a:hlinkClick r:id="rId3"/>
          </p:cNvPr>
          <p:cNvPicPr/>
          <p:nvPr/>
        </p:nvPicPr>
        <p:blipFill rotWithShape="1">
          <a:blip r:embed="rId4">
            <a:extLst>
              <a:ext uri="{28A0092B-C50C-407E-A947-70E740481C1C}">
                <a14:useLocalDpi xmlns:a14="http://schemas.microsoft.com/office/drawing/2010/main" val="0"/>
              </a:ext>
            </a:extLst>
          </a:blip>
          <a:srcRect l="10714" r="10119"/>
          <a:stretch/>
        </p:blipFill>
        <p:spPr bwMode="auto">
          <a:xfrm>
            <a:off x="228600" y="3048000"/>
            <a:ext cx="1447800"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the bible the holy book christianity">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572000"/>
            <a:ext cx="2524125" cy="1663428"/>
          </a:xfrm>
          <a:prstGeom prst="ellipse">
            <a:avLst/>
          </a:prstGeom>
          <a:ln w="63500" cap="rnd">
            <a:solidFill>
              <a:srgbClr val="00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rtDeco"/>
            <a:contourClr>
              <a:srgbClr val="333333"/>
            </a:contourClr>
          </a:sp3d>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26194">
            <a:off x="7289724" y="374130"/>
            <a:ext cx="1042932" cy="1409701"/>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443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18</a:t>
            </a:fld>
            <a:endParaRPr lang="en-US" b="1" dirty="0">
              <a:solidFill>
                <a:schemeClr val="bg1"/>
              </a:solidFill>
            </a:endParaRPr>
          </a:p>
        </p:txBody>
      </p:sp>
      <p:sp>
        <p:nvSpPr>
          <p:cNvPr id="6" name="Flowchart: Predefined Process 5"/>
          <p:cNvSpPr/>
          <p:nvPr/>
        </p:nvSpPr>
        <p:spPr>
          <a:xfrm>
            <a:off x="533400" y="533400"/>
            <a:ext cx="8077200" cy="5867400"/>
          </a:xfrm>
          <a:prstGeom prst="flowChartPredefinedProcess">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6000" b="1" dirty="0">
                <a:ln>
                  <a:solidFill>
                    <a:schemeClr val="tx1">
                      <a:lumMod val="50000"/>
                    </a:schemeClr>
                  </a:solidFill>
                </a:ln>
                <a:solidFill>
                  <a:schemeClr val="accent3">
                    <a:lumMod val="40000"/>
                    <a:lumOff val="60000"/>
                  </a:schemeClr>
                </a:solidFill>
              </a:rPr>
              <a:t>First</a:t>
            </a:r>
            <a:r>
              <a:rPr lang="en-US" sz="6000" b="1" dirty="0">
                <a:ln>
                  <a:solidFill>
                    <a:schemeClr val="tx1">
                      <a:lumMod val="50000"/>
                    </a:schemeClr>
                  </a:solidFill>
                </a:ln>
                <a:solidFill>
                  <a:schemeClr val="accent3">
                    <a:lumMod val="40000"/>
                    <a:lumOff val="60000"/>
                  </a:schemeClr>
                </a:solidFill>
                <a:effectLst>
                  <a:outerShdw blurRad="38100" dist="38100" dir="2700000" algn="tl">
                    <a:srgbClr val="000000">
                      <a:alpha val="43137"/>
                    </a:srgbClr>
                  </a:outerShdw>
                </a:effectLst>
              </a:rPr>
              <a:t> </a:t>
            </a:r>
            <a:r>
              <a:rPr lang="en-US" sz="6000" b="1" dirty="0">
                <a:ln>
                  <a:solidFill>
                    <a:schemeClr val="tx1">
                      <a:lumMod val="50000"/>
                    </a:schemeClr>
                  </a:solidFill>
                </a:ln>
                <a:solidFill>
                  <a:schemeClr val="accent3">
                    <a:lumMod val="40000"/>
                    <a:lumOff val="60000"/>
                  </a:schemeClr>
                </a:solidFill>
              </a:rPr>
              <a:t>we will look at the definition for</a:t>
            </a:r>
          </a:p>
          <a:p>
            <a:pPr algn="ctr"/>
            <a:r>
              <a:rPr lang="en-US" sz="6600" b="1" dirty="0">
                <a:ln w="57150" cmpd="thickThin">
                  <a:solidFill>
                    <a:schemeClr val="accent3">
                      <a:lumMod val="50000"/>
                    </a:schemeClr>
                  </a:solidFill>
                  <a:prstDash val="sysDot"/>
                </a:ln>
                <a:solidFill>
                  <a:schemeClr val="accent3">
                    <a:lumMod val="60000"/>
                    <a:lumOff val="40000"/>
                  </a:schemeClr>
                </a:solidFill>
                <a:effectLst>
                  <a:outerShdw blurRad="38100" dist="38100" dir="2700000" algn="tl">
                    <a:srgbClr val="000000">
                      <a:alpha val="43137"/>
                    </a:srgbClr>
                  </a:outerShdw>
                </a:effectLst>
              </a:rPr>
              <a:t>“Ordinances”</a:t>
            </a:r>
          </a:p>
        </p:txBody>
      </p:sp>
    </p:spTree>
    <p:extLst>
      <p:ext uri="{BB962C8B-B14F-4D97-AF65-F5344CB8AC3E}">
        <p14:creationId xmlns:p14="http://schemas.microsoft.com/office/powerpoint/2010/main" val="7820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6">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6">
                                            <p:txEl>
                                              <p:pRg st="1" end="1"/>
                                            </p:txEl>
                                          </p:spTgt>
                                        </p:tgtEl>
                                        <p:attrNameLst>
                                          <p:attrName>ppt_w</p:attrName>
                                        </p:attrNameLst>
                                      </p:cBhvr>
                                    </p:anim>
                                    <p:anim by="(#ppt_w*0.50)" calcmode="lin" valueType="num">
                                      <p:cBhvr>
                                        <p:cTn id="15" dur="500" decel="50000" autoRev="1" fill="hold">
                                          <p:stCondLst>
                                            <p:cond delay="0"/>
                                          </p:stCondLst>
                                        </p:cTn>
                                        <p:tgtEl>
                                          <p:spTgt spid="6">
                                            <p:txEl>
                                              <p:pRg st="1" end="1"/>
                                            </p:txEl>
                                          </p:spTgt>
                                        </p:tgtEl>
                                        <p:attrNameLst>
                                          <p:attrName>ppt_x</p:attrName>
                                        </p:attrNameLst>
                                      </p:cBhvr>
                                    </p:anim>
                                    <p:anim from="(-#ppt_h/2)" to="(#ppt_y)" calcmode="lin" valueType="num">
                                      <p:cBhvr>
                                        <p:cTn id="16" dur="1000" fill="hold">
                                          <p:stCondLst>
                                            <p:cond delay="0"/>
                                          </p:stCondLst>
                                        </p:cTn>
                                        <p:tgtEl>
                                          <p:spTgt spid="6">
                                            <p:txEl>
                                              <p:pRg st="1" end="1"/>
                                            </p:txEl>
                                          </p:spTgt>
                                        </p:tgtEl>
                                        <p:attrNameLst>
                                          <p:attrName>ppt_y</p:attrName>
                                        </p:attrNameLst>
                                      </p:cBhvr>
                                    </p:anim>
                                    <p:animRot by="21600000">
                                      <p:cBhvr>
                                        <p:cTn id="17" dur="1000"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14400"/>
            <a:ext cx="8686800" cy="5791200"/>
          </a:xfrm>
          <a:solidFill>
            <a:schemeClr val="accent3">
              <a:lumMod val="40000"/>
              <a:lumOff val="6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Autofit/>
          </a:bodyPr>
          <a:lstStyle/>
          <a:p>
            <a:pPr algn="l">
              <a:lnSpc>
                <a:spcPct val="90000"/>
              </a:lnSpc>
            </a:pPr>
            <a:r>
              <a:rPr lang="en-US" b="1" dirty="0">
                <a:solidFill>
                  <a:srgbClr val="FF0000"/>
                </a:solidFill>
                <a:effectLst>
                  <a:outerShdw blurRad="38100" dist="38100" dir="2700000" algn="tl">
                    <a:srgbClr val="000000">
                      <a:alpha val="43137"/>
                    </a:srgbClr>
                  </a:outerShdw>
                </a:effectLst>
              </a:rPr>
              <a:t>OR'DINANCE, n.</a:t>
            </a:r>
            <a:r>
              <a:rPr lang="en-US" b="1" dirty="0">
                <a:solidFill>
                  <a:srgbClr val="009900"/>
                </a:solidFill>
              </a:rPr>
              <a:t>					          </a:t>
            </a:r>
            <a:r>
              <a:rPr lang="en-US" b="1" dirty="0">
                <a:solidFill>
                  <a:srgbClr val="FF0000"/>
                </a:solidFill>
              </a:rPr>
              <a:t>1. </a:t>
            </a:r>
            <a:r>
              <a:rPr lang="en-US" b="1" u="sng" dirty="0">
                <a:solidFill>
                  <a:srgbClr val="996633"/>
                </a:solidFill>
                <a:effectLst>
                  <a:outerShdw blurRad="38100" dist="38100" dir="2700000" algn="tl">
                    <a:srgbClr val="000000">
                      <a:alpha val="43137"/>
                    </a:srgbClr>
                  </a:outerShdw>
                </a:effectLst>
              </a:rPr>
              <a:t>A rule established by authority</a:t>
            </a:r>
            <a:r>
              <a:rPr lang="en-US" b="1" dirty="0">
                <a:solidFill>
                  <a:srgbClr val="996633"/>
                </a:solidFill>
                <a:effectLst>
                  <a:outerShdw blurRad="38100" dist="38100" dir="2700000" algn="tl">
                    <a:srgbClr val="000000">
                      <a:alpha val="43137"/>
                    </a:srgbClr>
                  </a:outerShdw>
                </a:effectLst>
              </a:rPr>
              <a:t>;</a:t>
            </a:r>
            <a:r>
              <a:rPr lang="en-US" b="1" dirty="0">
                <a:solidFill>
                  <a:srgbClr val="996633"/>
                </a:solidFill>
              </a:rPr>
              <a:t> </a:t>
            </a:r>
            <a:r>
              <a:rPr lang="en-US" dirty="0">
                <a:solidFill>
                  <a:schemeClr val="bg1"/>
                </a:solidFill>
              </a:rPr>
              <a:t>a permanent rule of action. An ordinance may be </a:t>
            </a:r>
            <a:r>
              <a:rPr lang="en-US" b="1" u="sng" dirty="0">
                <a:solidFill>
                  <a:srgbClr val="996633"/>
                </a:solidFill>
                <a:effectLst>
                  <a:outerShdw blurRad="38100" dist="38100" dir="2700000" algn="tl">
                    <a:srgbClr val="000000">
                      <a:alpha val="43137"/>
                    </a:srgbClr>
                  </a:outerShdw>
                </a:effectLst>
              </a:rPr>
              <a:t>a law or statute of sovereign power</a:t>
            </a:r>
            <a:r>
              <a:rPr lang="en-US" b="1" dirty="0">
                <a:solidFill>
                  <a:srgbClr val="996633"/>
                </a:solidFill>
                <a:effectLst>
                  <a:outerShdw blurRad="38100" dist="38100" dir="2700000" algn="tl">
                    <a:srgbClr val="000000">
                      <a:alpha val="43137"/>
                    </a:srgbClr>
                  </a:outerShdw>
                </a:effectLst>
              </a:rPr>
              <a:t>.</a:t>
            </a:r>
            <a:r>
              <a:rPr lang="en-US" b="1" dirty="0">
                <a:solidFill>
                  <a:srgbClr val="996633"/>
                </a:solidFill>
              </a:rPr>
              <a:t> </a:t>
            </a:r>
            <a:r>
              <a:rPr lang="en-US" dirty="0">
                <a:solidFill>
                  <a:schemeClr val="bg1"/>
                </a:solidFill>
              </a:rPr>
              <a:t>In this sense it is often used in the Scriptures. </a:t>
            </a:r>
            <a:r>
              <a:rPr lang="en-US" dirty="0" err="1">
                <a:solidFill>
                  <a:schemeClr val="bg1"/>
                </a:solidFill>
              </a:rPr>
              <a:t>Exo</a:t>
            </a:r>
            <a:r>
              <a:rPr lang="en-US" dirty="0">
                <a:solidFill>
                  <a:schemeClr val="bg1"/>
                </a:solidFill>
              </a:rPr>
              <a:t> 15. </a:t>
            </a:r>
            <a:r>
              <a:rPr lang="en-US" dirty="0" err="1">
                <a:solidFill>
                  <a:schemeClr val="bg1"/>
                </a:solidFill>
              </a:rPr>
              <a:t>Num</a:t>
            </a:r>
            <a:r>
              <a:rPr lang="en-US" dirty="0">
                <a:solidFill>
                  <a:schemeClr val="bg1"/>
                </a:solidFill>
              </a:rPr>
              <a:t> 10. Ezra 3. </a:t>
            </a:r>
            <a:r>
              <a:rPr lang="en-US" b="1" u="sng" dirty="0">
                <a:solidFill>
                  <a:srgbClr val="996633"/>
                </a:solidFill>
                <a:effectLst>
                  <a:outerShdw blurRad="38100" dist="38100" dir="2700000" algn="tl">
                    <a:srgbClr val="000000">
                      <a:alpha val="43137"/>
                    </a:srgbClr>
                  </a:outerShdw>
                </a:effectLst>
              </a:rPr>
              <a:t>It may also signify a decree, edict or rescript</a:t>
            </a:r>
            <a:r>
              <a:rPr lang="en-US" b="1" dirty="0">
                <a:solidFill>
                  <a:srgbClr val="996633"/>
                </a:solidFill>
                <a:effectLst>
                  <a:outerShdw blurRad="38100" dist="38100" dir="2700000" algn="tl">
                    <a:srgbClr val="000000">
                      <a:alpha val="43137"/>
                    </a:srgbClr>
                  </a:outerShdw>
                </a:effectLst>
              </a:rPr>
              <a:t>,</a:t>
            </a:r>
            <a:r>
              <a:rPr lang="en-US" b="1" dirty="0">
                <a:solidFill>
                  <a:srgbClr val="996633"/>
                </a:solidFill>
              </a:rPr>
              <a:t> </a:t>
            </a:r>
            <a:r>
              <a:rPr lang="en-US" dirty="0">
                <a:solidFill>
                  <a:schemeClr val="bg1"/>
                </a:solidFill>
              </a:rPr>
              <a:t>and the word has sometimes been applied to the statutes of Parliament, but these are usually called acts or laws. In the United States, it is never applied to the acts of Congress, or of a state legislature.</a:t>
            </a:r>
          </a:p>
          <a:p>
            <a:pPr algn="l">
              <a:lnSpc>
                <a:spcPct val="90000"/>
              </a:lnSpc>
            </a:pPr>
            <a:r>
              <a:rPr lang="en-US" b="1" dirty="0">
                <a:solidFill>
                  <a:srgbClr val="FF0000"/>
                </a:solidFill>
              </a:rPr>
              <a:t>2. </a:t>
            </a:r>
            <a:r>
              <a:rPr lang="en-US" b="1" u="sng" dirty="0">
                <a:solidFill>
                  <a:srgbClr val="996633"/>
                </a:solidFill>
                <a:effectLst>
                  <a:outerShdw blurRad="38100" dist="38100" dir="2700000" algn="tl">
                    <a:srgbClr val="000000">
                      <a:alpha val="43137"/>
                    </a:srgbClr>
                  </a:outerShdw>
                </a:effectLst>
              </a:rPr>
              <a:t>Observance commanded</a:t>
            </a:r>
            <a:r>
              <a:rPr lang="en-US" b="1" dirty="0">
                <a:solidFill>
                  <a:srgbClr val="996633"/>
                </a:solidFill>
                <a:effectLst>
                  <a:outerShdw blurRad="38100" dist="38100" dir="2700000" algn="tl">
                    <a:srgbClr val="000000">
                      <a:alpha val="43137"/>
                    </a:srgbClr>
                  </a:outerShdw>
                </a:effectLst>
              </a:rPr>
              <a:t>.</a:t>
            </a:r>
            <a:r>
              <a:rPr lang="en-US" b="1" dirty="0">
                <a:solidFill>
                  <a:srgbClr val="996633"/>
                </a:solidFill>
              </a:rPr>
              <a:t>		</a:t>
            </a:r>
            <a:r>
              <a:rPr lang="en-US" b="1" dirty="0">
                <a:solidFill>
                  <a:srgbClr val="FF0000"/>
                </a:solidFill>
              </a:rPr>
              <a:t>3. </a:t>
            </a:r>
            <a:r>
              <a:rPr lang="en-US" b="1" dirty="0">
                <a:solidFill>
                  <a:schemeClr val="bg1"/>
                </a:solidFill>
              </a:rPr>
              <a:t>Appointment.</a:t>
            </a:r>
          </a:p>
          <a:p>
            <a:pPr algn="l">
              <a:lnSpc>
                <a:spcPct val="90000"/>
              </a:lnSpc>
            </a:pPr>
            <a:r>
              <a:rPr lang="en-US" b="1" dirty="0">
                <a:solidFill>
                  <a:srgbClr val="FF0000"/>
                </a:solidFill>
              </a:rPr>
              <a:t>4. </a:t>
            </a:r>
            <a:r>
              <a:rPr lang="en-US" b="1" u="sng" dirty="0">
                <a:solidFill>
                  <a:srgbClr val="996633"/>
                </a:solidFill>
                <a:effectLst>
                  <a:outerShdw blurRad="38100" dist="38100" dir="2700000" algn="tl">
                    <a:srgbClr val="000000">
                      <a:alpha val="43137"/>
                    </a:srgbClr>
                  </a:outerShdw>
                </a:effectLst>
              </a:rPr>
              <a:t>Established rite or ceremony</a:t>
            </a:r>
            <a:r>
              <a:rPr lang="en-US" b="1" dirty="0">
                <a:solidFill>
                  <a:srgbClr val="996633"/>
                </a:solidFill>
                <a:effectLst>
                  <a:outerShdw blurRad="38100" dist="38100" dir="2700000" algn="tl">
                    <a:srgbClr val="000000">
                      <a:alpha val="43137"/>
                    </a:srgbClr>
                  </a:outerShdw>
                </a:effectLst>
              </a:rPr>
              <a:t>. </a:t>
            </a:r>
            <a:r>
              <a:rPr lang="en-US" b="1" dirty="0" err="1">
                <a:solidFill>
                  <a:srgbClr val="996633"/>
                </a:solidFill>
                <a:effectLst>
                  <a:outerShdw blurRad="38100" dist="38100" dir="2700000" algn="tl">
                    <a:srgbClr val="000000">
                      <a:alpha val="43137"/>
                    </a:srgbClr>
                  </a:outerShdw>
                </a:effectLst>
              </a:rPr>
              <a:t>Heb</a:t>
            </a:r>
            <a:r>
              <a:rPr lang="en-US" b="1" dirty="0">
                <a:solidFill>
                  <a:srgbClr val="996633"/>
                </a:solidFill>
                <a:effectLst>
                  <a:outerShdw blurRad="38100" dist="38100" dir="2700000" algn="tl">
                    <a:srgbClr val="000000">
                      <a:alpha val="43137"/>
                    </a:srgbClr>
                  </a:outerShdw>
                </a:effectLst>
              </a:rPr>
              <a:t> 9. </a:t>
            </a:r>
            <a:r>
              <a:rPr lang="en-US" b="1" u="sng" dirty="0">
                <a:solidFill>
                  <a:srgbClr val="996633"/>
                </a:solidFill>
                <a:effectLst>
                  <a:outerShdw blurRad="38100" dist="38100" dir="2700000" algn="tl">
                    <a:srgbClr val="000000">
                      <a:alpha val="43137"/>
                    </a:srgbClr>
                  </a:outerShdw>
                </a:effectLst>
              </a:rPr>
              <a:t>In this sense, baptism and the Lord's supper are denominated ordinances</a:t>
            </a:r>
            <a:r>
              <a:rPr lang="en-US" b="1" dirty="0">
                <a:solidFill>
                  <a:srgbClr val="996633"/>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a:xfrm>
            <a:off x="8001000" y="6264275"/>
            <a:ext cx="762000" cy="365125"/>
          </a:xfrm>
        </p:spPr>
        <p:txBody>
          <a:bodyPr/>
          <a:lstStyle/>
          <a:p>
            <a:fld id="{9A7ECC3E-4170-412F-8B33-8063B7BB8A4D}" type="slidenum">
              <a:rPr lang="en-US" b="1" smtClean="0">
                <a:solidFill>
                  <a:schemeClr val="bg1"/>
                </a:solidFill>
              </a:rPr>
              <a:t>19</a:t>
            </a:fld>
            <a:endParaRPr lang="en-US" b="1" dirty="0">
              <a:solidFill>
                <a:schemeClr val="bg1"/>
              </a:solidFill>
            </a:endParaRPr>
          </a:p>
        </p:txBody>
      </p:sp>
      <p:sp>
        <p:nvSpPr>
          <p:cNvPr id="2" name="Title 1"/>
          <p:cNvSpPr>
            <a:spLocks noGrp="1"/>
          </p:cNvSpPr>
          <p:nvPr>
            <p:ph type="ctrTitle"/>
          </p:nvPr>
        </p:nvSpPr>
        <p:spPr>
          <a:xfrm>
            <a:off x="838200" y="0"/>
            <a:ext cx="4648200" cy="914400"/>
          </a:xfrm>
          <a:solidFill>
            <a:schemeClr val="accent3">
              <a:lumMod val="75000"/>
            </a:schemeClr>
          </a:solidFill>
          <a:ln w="38100">
            <a:solidFill>
              <a:schemeClr val="accent3">
                <a:lumMod val="20000"/>
                <a:lumOff val="80000"/>
              </a:schemeClr>
            </a:solidFill>
          </a:ln>
          <a:scene3d>
            <a:camera prst="orthographicFront"/>
            <a:lightRig rig="soft" dir="t">
              <a:rot lat="0" lon="0" rev="17220000"/>
            </a:lightRig>
          </a:scene3d>
          <a:sp3d>
            <a:bevelT w="152400" h="50800" prst="softRound"/>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Ordinances</a:t>
            </a:r>
          </a:p>
        </p:txBody>
      </p:sp>
      <p:sp>
        <p:nvSpPr>
          <p:cNvPr id="5" name="TextBox 4"/>
          <p:cNvSpPr txBox="1"/>
          <p:nvPr/>
        </p:nvSpPr>
        <p:spPr>
          <a:xfrm>
            <a:off x="6324600" y="83403"/>
            <a:ext cx="2057400" cy="757130"/>
          </a:xfrm>
          <a:prstGeom prst="rect">
            <a:avLst/>
          </a:prstGeom>
          <a:noFill/>
        </p:spPr>
        <p:txBody>
          <a:bodyPr wrap="square" rtlCol="0">
            <a:spAutoFit/>
          </a:bodyPr>
          <a:lstStyle/>
          <a:p>
            <a:pPr algn="ctr">
              <a:lnSpc>
                <a:spcPct val="90000"/>
              </a:lnSpc>
            </a:pPr>
            <a:r>
              <a:rPr lang="en-US" sz="2400" b="1" dirty="0">
                <a:solidFill>
                  <a:srgbClr val="CC00CC"/>
                </a:solidFill>
                <a:effectLst>
                  <a:outerShdw blurRad="38100" dist="38100" dir="2700000" algn="tl">
                    <a:srgbClr val="000000">
                      <a:alpha val="43137"/>
                    </a:srgbClr>
                  </a:outerShdw>
                </a:effectLst>
              </a:rPr>
              <a:t>Webster’s Dictionary</a:t>
            </a:r>
          </a:p>
        </p:txBody>
      </p:sp>
    </p:spTree>
    <p:extLst>
      <p:ext uri="{BB962C8B-B14F-4D97-AF65-F5344CB8AC3E}">
        <p14:creationId xmlns:p14="http://schemas.microsoft.com/office/powerpoint/2010/main" val="25491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60000"/>
              <a:lumOff val="40000"/>
            </a:schemeClr>
          </a:solidFill>
        </p:spPr>
        <p:txBody>
          <a:bodyPr wrap="square" rtlCol="0">
            <a:spAutoFit/>
          </a:bodyPr>
          <a:lstStyle/>
          <a:p>
            <a:endParaRPr lang="en-US" dirty="0"/>
          </a:p>
        </p:txBody>
      </p:sp>
      <p:sp>
        <p:nvSpPr>
          <p:cNvPr id="6" name="TextBox 5"/>
          <p:cNvSpPr txBox="1"/>
          <p:nvPr/>
        </p:nvSpPr>
        <p:spPr>
          <a:xfrm>
            <a:off x="228600" y="228600"/>
            <a:ext cx="8686800" cy="6400800"/>
          </a:xfrm>
          <a:prstGeom prst="rect">
            <a:avLst/>
          </a:prstGeom>
          <a:solidFill>
            <a:srgbClr val="CC00CC"/>
          </a:solidFill>
        </p:spPr>
        <p:txBody>
          <a:bodyPr wrap="square" rtlCol="0">
            <a:spAutoFit/>
          </a:bodyPr>
          <a:lstStyle/>
          <a:p>
            <a:endParaRPr lang="en-US" dirty="0"/>
          </a:p>
        </p:txBody>
      </p:sp>
      <p:sp>
        <p:nvSpPr>
          <p:cNvPr id="3" name="Subtitle 2"/>
          <p:cNvSpPr>
            <a:spLocks noGrp="1"/>
          </p:cNvSpPr>
          <p:nvPr>
            <p:ph type="subTitle" idx="1"/>
          </p:nvPr>
        </p:nvSpPr>
        <p:spPr>
          <a:xfrm>
            <a:off x="533400" y="609600"/>
            <a:ext cx="8077200" cy="5715000"/>
          </a:xfrm>
          <a:blipFill>
            <a:blip r:embed="rId3"/>
            <a:tile tx="0" ty="0" sx="100000" sy="100000" flip="none" algn="tl"/>
          </a:blipFill>
          <a:ln w="76200">
            <a:solidFill>
              <a:srgbClr val="FFFF00"/>
            </a:solidFill>
          </a:ln>
        </p:spPr>
        <p:txBody>
          <a:bodyPr lIns="274320" tIns="91440" rIns="274320" numCol="1" spcCol="0" anchor="ctr">
            <a:normAutofit lnSpcReduction="10000"/>
          </a:bodyPr>
          <a:lstStyle/>
          <a:p>
            <a:r>
              <a:rPr lang="en-US" sz="4800" dirty="0">
                <a:solidFill>
                  <a:schemeClr val="accent1">
                    <a:lumMod val="20000"/>
                    <a:lumOff val="80000"/>
                  </a:schemeClr>
                </a:solidFill>
                <a:latin typeface="Algerian" panose="04020705040A02060702" pitchFamily="82" charset="0"/>
              </a:rPr>
              <a:t>If any of you </a:t>
            </a:r>
            <a:r>
              <a:rPr lang="en-US" sz="4800" dirty="0">
                <a:solidFill>
                  <a:srgbClr val="FFFF00"/>
                </a:solidFill>
                <a:latin typeface="Algerian" panose="04020705040A02060702" pitchFamily="82" charset="0"/>
              </a:rPr>
              <a:t>lacks wisdom,</a:t>
            </a:r>
            <a:r>
              <a:rPr lang="en-US" sz="4800" dirty="0">
                <a:solidFill>
                  <a:schemeClr val="accent1">
                    <a:lumMod val="20000"/>
                    <a:lumOff val="80000"/>
                  </a:schemeClr>
                </a:solidFill>
                <a:latin typeface="Algerian" panose="04020705040A02060702" pitchFamily="82" charset="0"/>
              </a:rPr>
              <a:t> let him </a:t>
            </a:r>
            <a:r>
              <a:rPr lang="en-US" sz="4800" dirty="0">
                <a:solidFill>
                  <a:srgbClr val="00B050"/>
                </a:solidFill>
                <a:latin typeface="Algerian" panose="04020705040A02060702" pitchFamily="82" charset="0"/>
              </a:rPr>
              <a:t>ask</a:t>
            </a:r>
            <a:r>
              <a:rPr lang="en-US" sz="4800" dirty="0">
                <a:solidFill>
                  <a:schemeClr val="accent1">
                    <a:lumMod val="20000"/>
                    <a:lumOff val="80000"/>
                  </a:schemeClr>
                </a:solidFill>
                <a:latin typeface="Algerian" panose="04020705040A02060702" pitchFamily="82" charset="0"/>
              </a:rPr>
              <a:t> of </a:t>
            </a:r>
            <a:r>
              <a:rPr lang="en-US" sz="4800" b="1" dirty="0">
                <a:solidFill>
                  <a:srgbClr val="7171FF"/>
                </a:solidFill>
                <a:latin typeface="Algerian" panose="04020705040A02060702" pitchFamily="82" charset="0"/>
              </a:rPr>
              <a:t>Elohim, </a:t>
            </a:r>
            <a:r>
              <a:rPr lang="en-US" sz="4800" dirty="0">
                <a:solidFill>
                  <a:schemeClr val="accent1">
                    <a:lumMod val="20000"/>
                    <a:lumOff val="80000"/>
                  </a:schemeClr>
                </a:solidFill>
                <a:latin typeface="Algerian" panose="04020705040A02060702" pitchFamily="82" charset="0"/>
              </a:rPr>
              <a:t>who </a:t>
            </a:r>
            <a:r>
              <a:rPr lang="en-US" sz="4800" dirty="0">
                <a:solidFill>
                  <a:schemeClr val="accent6">
                    <a:lumMod val="60000"/>
                    <a:lumOff val="40000"/>
                  </a:schemeClr>
                </a:solidFill>
                <a:latin typeface="Algerian" panose="04020705040A02060702" pitchFamily="82" charset="0"/>
              </a:rPr>
              <a:t>gives to all generously</a:t>
            </a:r>
            <a:r>
              <a:rPr lang="en-US" sz="4800" dirty="0">
                <a:solidFill>
                  <a:schemeClr val="accent1">
                    <a:lumMod val="20000"/>
                    <a:lumOff val="80000"/>
                  </a:schemeClr>
                </a:solidFill>
                <a:latin typeface="Algerian" panose="04020705040A02060702" pitchFamily="82" charset="0"/>
              </a:rPr>
              <a:t> and without reproach, and </a:t>
            </a:r>
            <a:r>
              <a:rPr lang="en-US" sz="4800" u="sng" dirty="0">
                <a:solidFill>
                  <a:srgbClr val="FF66FF"/>
                </a:solidFill>
                <a:latin typeface="Algerian" panose="04020705040A02060702" pitchFamily="82" charset="0"/>
              </a:rPr>
              <a:t>it shall be given to him</a:t>
            </a:r>
            <a:r>
              <a:rPr lang="en-US" sz="4800" dirty="0">
                <a:solidFill>
                  <a:srgbClr val="FF66FF"/>
                </a:solidFill>
                <a:latin typeface="Algerian" panose="04020705040A02060702" pitchFamily="82" charset="0"/>
              </a:rPr>
              <a:t>.</a:t>
            </a:r>
          </a:p>
          <a:p>
            <a:r>
              <a:rPr lang="en-US" sz="4000" dirty="0">
                <a:solidFill>
                  <a:srgbClr val="00FF00"/>
                </a:solidFill>
                <a:latin typeface="Algerian" panose="04020705040A02060702" pitchFamily="82" charset="0"/>
              </a:rPr>
              <a:t>James 1:5</a:t>
            </a:r>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41273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80">
                                          <p:stCondLst>
                                            <p:cond delay="0"/>
                                          </p:stCondLst>
                                        </p:cTn>
                                        <p:tgtEl>
                                          <p:spTgt spid="3">
                                            <p:txEl>
                                              <p:pRg st="1" end="1"/>
                                            </p:txEl>
                                          </p:spTgt>
                                        </p:tgtEl>
                                      </p:cBhvr>
                                    </p:animEffect>
                                    <p:anim calcmode="lin" valueType="num">
                                      <p:cBhvr>
                                        <p:cTn id="2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1" end="1"/>
                                            </p:txEl>
                                          </p:spTgt>
                                        </p:tgtEl>
                                      </p:cBhvr>
                                      <p:to x="100000" y="60000"/>
                                    </p:animScale>
                                    <p:animScale>
                                      <p:cBhvr>
                                        <p:cTn id="27" dur="166" decel="50000">
                                          <p:stCondLst>
                                            <p:cond delay="676"/>
                                          </p:stCondLst>
                                        </p:cTn>
                                        <p:tgtEl>
                                          <p:spTgt spid="3">
                                            <p:txEl>
                                              <p:pRg st="1" end="1"/>
                                            </p:txEl>
                                          </p:spTgt>
                                        </p:tgtEl>
                                      </p:cBhvr>
                                      <p:to x="100000" y="100000"/>
                                    </p:animScale>
                                    <p:animScale>
                                      <p:cBhvr>
                                        <p:cTn id="28" dur="26">
                                          <p:stCondLst>
                                            <p:cond delay="1312"/>
                                          </p:stCondLst>
                                        </p:cTn>
                                        <p:tgtEl>
                                          <p:spTgt spid="3">
                                            <p:txEl>
                                              <p:pRg st="1" end="1"/>
                                            </p:txEl>
                                          </p:spTgt>
                                        </p:tgtEl>
                                      </p:cBhvr>
                                      <p:to x="100000" y="80000"/>
                                    </p:animScale>
                                    <p:animScale>
                                      <p:cBhvr>
                                        <p:cTn id="29" dur="166" decel="50000">
                                          <p:stCondLst>
                                            <p:cond delay="1338"/>
                                          </p:stCondLst>
                                        </p:cTn>
                                        <p:tgtEl>
                                          <p:spTgt spid="3">
                                            <p:txEl>
                                              <p:pRg st="1" end="1"/>
                                            </p:txEl>
                                          </p:spTgt>
                                        </p:tgtEl>
                                      </p:cBhvr>
                                      <p:to x="100000" y="100000"/>
                                    </p:animScale>
                                    <p:animScale>
                                      <p:cBhvr>
                                        <p:cTn id="30" dur="26">
                                          <p:stCondLst>
                                            <p:cond delay="1642"/>
                                          </p:stCondLst>
                                        </p:cTn>
                                        <p:tgtEl>
                                          <p:spTgt spid="3">
                                            <p:txEl>
                                              <p:pRg st="1" end="1"/>
                                            </p:txEl>
                                          </p:spTgt>
                                        </p:tgtEl>
                                      </p:cBhvr>
                                      <p:to x="100000" y="90000"/>
                                    </p:animScale>
                                    <p:animScale>
                                      <p:cBhvr>
                                        <p:cTn id="31" dur="166" decel="50000">
                                          <p:stCondLst>
                                            <p:cond delay="1668"/>
                                          </p:stCondLst>
                                        </p:cTn>
                                        <p:tgtEl>
                                          <p:spTgt spid="3">
                                            <p:txEl>
                                              <p:pRg st="1" end="1"/>
                                            </p:txEl>
                                          </p:spTgt>
                                        </p:tgtEl>
                                      </p:cBhvr>
                                      <p:to x="100000" y="100000"/>
                                    </p:animScale>
                                    <p:animScale>
                                      <p:cBhvr>
                                        <p:cTn id="32" dur="26">
                                          <p:stCondLst>
                                            <p:cond delay="1808"/>
                                          </p:stCondLst>
                                        </p:cTn>
                                        <p:tgtEl>
                                          <p:spTgt spid="3">
                                            <p:txEl>
                                              <p:pRg st="1" end="1"/>
                                            </p:txEl>
                                          </p:spTgt>
                                        </p:tgtEl>
                                      </p:cBhvr>
                                      <p:to x="100000" y="95000"/>
                                    </p:animScale>
                                    <p:animScale>
                                      <p:cBhvr>
                                        <p:cTn id="3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4724400" cy="914400"/>
          </a:xfrm>
          <a:solidFill>
            <a:schemeClr val="accent3">
              <a:lumMod val="75000"/>
            </a:schemeClr>
          </a:solidFill>
          <a:ln w="57150">
            <a:solidFill>
              <a:schemeClr val="accent3">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Ordinances</a:t>
            </a:r>
          </a:p>
        </p:txBody>
      </p:sp>
      <p:sp>
        <p:nvSpPr>
          <p:cNvPr id="7" name="Subtitle 2"/>
          <p:cNvSpPr>
            <a:spLocks noGrp="1"/>
          </p:cNvSpPr>
          <p:nvPr>
            <p:ph type="subTitle" idx="1"/>
          </p:nvPr>
        </p:nvSpPr>
        <p:spPr>
          <a:xfrm>
            <a:off x="0" y="990600"/>
            <a:ext cx="9144000" cy="5867400"/>
          </a:xfrm>
          <a:solidFill>
            <a:schemeClr val="accent3">
              <a:lumMod val="40000"/>
              <a:lumOff val="60000"/>
            </a:schemeClr>
          </a:solidFill>
          <a:ln w="57150">
            <a:solidFill>
              <a:schemeClr val="accent3">
                <a:lumMod val="75000"/>
              </a:schemeClr>
            </a:solidFill>
          </a:ln>
          <a:scene3d>
            <a:camera prst="orthographicFront"/>
            <a:lightRig rig="threePt" dir="t"/>
          </a:scene3d>
          <a:sp3d>
            <a:bevelT w="139700" h="139700" prst="divot"/>
          </a:sp3d>
        </p:spPr>
        <p:txBody>
          <a:bodyPr lIns="274320" tIns="182880">
            <a:normAutofit/>
          </a:bodyPr>
          <a:lstStyle/>
          <a:p>
            <a:pPr algn="l">
              <a:lnSpc>
                <a:spcPct val="90000"/>
              </a:lnSpc>
              <a:spcBef>
                <a:spcPts val="0"/>
              </a:spcBef>
              <a:spcAft>
                <a:spcPts val="2400"/>
              </a:spcAft>
            </a:pPr>
            <a:r>
              <a:rPr lang="en-US" sz="2600" dirty="0">
                <a:solidFill>
                  <a:schemeClr val="bg1"/>
                </a:solidFill>
              </a:rPr>
              <a:t>There are several Hebrew terms for the word “Ordinances.”</a:t>
            </a:r>
          </a:p>
          <a:p>
            <a:pPr algn="l">
              <a:lnSpc>
                <a:spcPct val="90000"/>
              </a:lnSpc>
              <a:spcBef>
                <a:spcPts val="0"/>
              </a:spcBef>
            </a:pPr>
            <a:r>
              <a:rPr lang="en-US" sz="2400" b="1" dirty="0">
                <a:solidFill>
                  <a:schemeClr val="bg1"/>
                </a:solidFill>
              </a:rPr>
              <a:t>H2706		</a:t>
            </a:r>
            <a:r>
              <a:rPr lang="he-IL" sz="2400" dirty="0">
                <a:solidFill>
                  <a:schemeClr val="bg1"/>
                </a:solidFill>
              </a:rPr>
              <a:t> חֹק</a:t>
            </a:r>
            <a:r>
              <a:rPr lang="en-US" sz="2400" dirty="0">
                <a:solidFill>
                  <a:schemeClr val="bg1"/>
                </a:solidFill>
              </a:rPr>
              <a:t>	</a:t>
            </a:r>
            <a:r>
              <a:rPr lang="en-US" sz="2400" dirty="0" err="1">
                <a:solidFill>
                  <a:schemeClr val="bg1"/>
                </a:solidFill>
              </a:rPr>
              <a:t>chôq</a:t>
            </a:r>
            <a:r>
              <a:rPr lang="en-US" sz="2400" dirty="0">
                <a:solidFill>
                  <a:schemeClr val="bg1"/>
                </a:solidFill>
              </a:rPr>
              <a:t>		</a:t>
            </a:r>
            <a:r>
              <a:rPr lang="en-US" sz="2400" i="1" dirty="0" err="1">
                <a:solidFill>
                  <a:schemeClr val="bg1"/>
                </a:solidFill>
              </a:rPr>
              <a:t>khoke</a:t>
            </a:r>
            <a:endParaRPr lang="en-US" sz="2400" dirty="0">
              <a:solidFill>
                <a:schemeClr val="bg1"/>
              </a:solidFill>
            </a:endParaRPr>
          </a:p>
          <a:p>
            <a:pPr algn="l">
              <a:lnSpc>
                <a:spcPct val="90000"/>
              </a:lnSpc>
              <a:spcBef>
                <a:spcPts val="0"/>
              </a:spcBef>
              <a:spcAft>
                <a:spcPts val="2400"/>
              </a:spcAft>
            </a:pPr>
            <a:r>
              <a:rPr lang="en-US" sz="2400" dirty="0">
                <a:solidFill>
                  <a:schemeClr val="bg1"/>
                </a:solidFill>
              </a:rPr>
              <a:t>From H2710; an </a:t>
            </a:r>
            <a:r>
              <a:rPr lang="en-US" sz="2400" b="1" i="1" u="sng" dirty="0">
                <a:solidFill>
                  <a:schemeClr val="bg1"/>
                </a:solidFill>
              </a:rPr>
              <a:t>enactment</a:t>
            </a:r>
            <a:r>
              <a:rPr lang="en-US" sz="2400" dirty="0">
                <a:solidFill>
                  <a:schemeClr val="bg1"/>
                </a:solidFill>
              </a:rPr>
              <a:t>; hence an </a:t>
            </a:r>
            <a:r>
              <a:rPr lang="en-US" sz="2400" b="1" i="1" u="sng" dirty="0">
                <a:solidFill>
                  <a:schemeClr val="bg1"/>
                </a:solidFill>
              </a:rPr>
              <a:t>appointment</a:t>
            </a:r>
            <a:r>
              <a:rPr lang="en-US" sz="2400" dirty="0">
                <a:solidFill>
                  <a:schemeClr val="bg1"/>
                </a:solidFill>
              </a:rPr>
              <a:t> (of time, space, quantity, labor or usage): - appointed, </a:t>
            </a:r>
            <a:r>
              <a:rPr lang="en-US" sz="2400" b="1" u="sng" dirty="0">
                <a:solidFill>
                  <a:schemeClr val="bg1"/>
                </a:solidFill>
              </a:rPr>
              <a:t>bound</a:t>
            </a:r>
            <a:r>
              <a:rPr lang="en-US" sz="2400" b="1" dirty="0">
                <a:solidFill>
                  <a:schemeClr val="bg1"/>
                </a:solidFill>
              </a:rPr>
              <a:t>, </a:t>
            </a:r>
            <a:r>
              <a:rPr lang="en-US" sz="2400" b="1" u="sng" dirty="0">
                <a:solidFill>
                  <a:schemeClr val="bg1"/>
                </a:solidFill>
              </a:rPr>
              <a:t>commandment</a:t>
            </a:r>
            <a:r>
              <a:rPr lang="en-US" sz="2400" dirty="0">
                <a:solidFill>
                  <a:schemeClr val="bg1"/>
                </a:solidFill>
              </a:rPr>
              <a:t>, </a:t>
            </a:r>
            <a:r>
              <a:rPr lang="en-US" sz="2400" b="1" u="sng" dirty="0">
                <a:solidFill>
                  <a:schemeClr val="bg1"/>
                </a:solidFill>
              </a:rPr>
              <a:t>convenient</a:t>
            </a:r>
            <a:r>
              <a:rPr lang="en-US" sz="2400" dirty="0">
                <a:solidFill>
                  <a:schemeClr val="bg1"/>
                </a:solidFill>
              </a:rPr>
              <a:t>, </a:t>
            </a:r>
            <a:r>
              <a:rPr lang="en-US" sz="2400" b="1" u="sng" dirty="0">
                <a:solidFill>
                  <a:schemeClr val="bg1"/>
                </a:solidFill>
              </a:rPr>
              <a:t>custom</a:t>
            </a:r>
            <a:r>
              <a:rPr lang="en-US" sz="2400" dirty="0">
                <a:solidFill>
                  <a:schemeClr val="bg1"/>
                </a:solidFill>
              </a:rPr>
              <a:t>, </a:t>
            </a:r>
            <a:r>
              <a:rPr lang="en-US" sz="2400" b="1" u="sng" dirty="0">
                <a:solidFill>
                  <a:schemeClr val="bg1"/>
                </a:solidFill>
              </a:rPr>
              <a:t>decree</a:t>
            </a:r>
            <a:r>
              <a:rPr lang="en-US" sz="2400" dirty="0">
                <a:solidFill>
                  <a:schemeClr val="bg1"/>
                </a:solidFill>
              </a:rPr>
              <a:t> (-d), due, </a:t>
            </a:r>
            <a:r>
              <a:rPr lang="en-US" sz="2400" b="1" u="sng" dirty="0">
                <a:solidFill>
                  <a:schemeClr val="bg1"/>
                </a:solidFill>
              </a:rPr>
              <a:t>law</a:t>
            </a:r>
            <a:r>
              <a:rPr lang="en-US" sz="2400" b="1" dirty="0">
                <a:solidFill>
                  <a:schemeClr val="bg1"/>
                </a:solidFill>
              </a:rPr>
              <a:t>,</a:t>
            </a:r>
            <a:r>
              <a:rPr lang="en-US" sz="2400" dirty="0">
                <a:solidFill>
                  <a:schemeClr val="bg1"/>
                </a:solidFill>
              </a:rPr>
              <a:t> measure, X necessary, </a:t>
            </a:r>
            <a:r>
              <a:rPr lang="en-US" sz="2400" b="1" u="sng" dirty="0">
                <a:solidFill>
                  <a:schemeClr val="bg1"/>
                </a:solidFill>
              </a:rPr>
              <a:t>ordinance</a:t>
            </a:r>
            <a:r>
              <a:rPr lang="en-US" sz="2400" dirty="0">
                <a:solidFill>
                  <a:schemeClr val="bg1"/>
                </a:solidFill>
              </a:rPr>
              <a:t> (-nary), portion, </a:t>
            </a:r>
            <a:r>
              <a:rPr lang="en-US" sz="2400" b="1" u="sng" dirty="0">
                <a:solidFill>
                  <a:schemeClr val="bg1"/>
                </a:solidFill>
              </a:rPr>
              <a:t>set time</a:t>
            </a:r>
            <a:r>
              <a:rPr lang="en-US" sz="2400" b="1" dirty="0">
                <a:solidFill>
                  <a:schemeClr val="bg1"/>
                </a:solidFill>
              </a:rPr>
              <a:t>, </a:t>
            </a:r>
            <a:r>
              <a:rPr lang="en-US" sz="2400" b="1" u="sng" dirty="0">
                <a:solidFill>
                  <a:schemeClr val="bg1"/>
                </a:solidFill>
              </a:rPr>
              <a:t>statute</a:t>
            </a:r>
            <a:r>
              <a:rPr lang="en-US" sz="2400" dirty="0">
                <a:solidFill>
                  <a:schemeClr val="bg1"/>
                </a:solidFill>
              </a:rPr>
              <a:t>, </a:t>
            </a:r>
            <a:r>
              <a:rPr lang="en-US" sz="2400" b="1" u="sng" dirty="0">
                <a:solidFill>
                  <a:schemeClr val="bg1"/>
                </a:solidFill>
              </a:rPr>
              <a:t>task</a:t>
            </a:r>
            <a:r>
              <a:rPr lang="en-US" sz="2400" b="1" dirty="0">
                <a:solidFill>
                  <a:schemeClr val="bg1"/>
                </a:solidFill>
              </a:rPr>
              <a:t>.</a:t>
            </a:r>
          </a:p>
          <a:p>
            <a:pPr algn="l">
              <a:lnSpc>
                <a:spcPct val="90000"/>
              </a:lnSpc>
              <a:spcBef>
                <a:spcPts val="0"/>
              </a:spcBef>
            </a:pPr>
            <a:r>
              <a:rPr lang="en-US" sz="2400" b="1" dirty="0">
                <a:solidFill>
                  <a:schemeClr val="bg1"/>
                </a:solidFill>
              </a:rPr>
              <a:t>H2708</a:t>
            </a:r>
            <a:r>
              <a:rPr lang="he-IL" sz="2400" dirty="0">
                <a:solidFill>
                  <a:schemeClr val="bg1"/>
                </a:solidFill>
              </a:rPr>
              <a:t> </a:t>
            </a:r>
            <a:r>
              <a:rPr lang="en-US" sz="2400" dirty="0">
                <a:solidFill>
                  <a:schemeClr val="bg1"/>
                </a:solidFill>
              </a:rPr>
              <a:t>	</a:t>
            </a:r>
            <a:r>
              <a:rPr lang="he-IL" sz="2400" dirty="0">
                <a:solidFill>
                  <a:schemeClr val="bg1"/>
                </a:solidFill>
              </a:rPr>
              <a:t> חֻקָּה </a:t>
            </a:r>
            <a:r>
              <a:rPr lang="en-US" sz="2400" dirty="0">
                <a:solidFill>
                  <a:schemeClr val="bg1"/>
                </a:solidFill>
              </a:rPr>
              <a:t>	</a:t>
            </a:r>
            <a:r>
              <a:rPr lang="en-US" sz="2400" dirty="0" err="1">
                <a:solidFill>
                  <a:schemeClr val="bg1"/>
                </a:solidFill>
              </a:rPr>
              <a:t>chûqqâh</a:t>
            </a:r>
            <a:r>
              <a:rPr lang="en-US" sz="2400" dirty="0">
                <a:solidFill>
                  <a:schemeClr val="bg1"/>
                </a:solidFill>
              </a:rPr>
              <a:t>	</a:t>
            </a:r>
            <a:r>
              <a:rPr lang="en-US" sz="2400" i="1" dirty="0" err="1">
                <a:solidFill>
                  <a:schemeClr val="bg1"/>
                </a:solidFill>
              </a:rPr>
              <a:t>khook-kaw</a:t>
            </a:r>
            <a:r>
              <a:rPr lang="en-US" sz="2400" i="1" dirty="0">
                <a:solidFill>
                  <a:schemeClr val="bg1"/>
                </a:solidFill>
              </a:rPr>
              <a:t>'</a:t>
            </a:r>
            <a:endParaRPr lang="en-US" sz="2400" dirty="0">
              <a:solidFill>
                <a:schemeClr val="bg1"/>
              </a:solidFill>
            </a:endParaRPr>
          </a:p>
          <a:p>
            <a:pPr algn="l">
              <a:lnSpc>
                <a:spcPct val="90000"/>
              </a:lnSpc>
              <a:spcBef>
                <a:spcPts val="0"/>
              </a:spcBef>
              <a:spcAft>
                <a:spcPts val="2400"/>
              </a:spcAft>
            </a:pPr>
            <a:r>
              <a:rPr lang="en-US" sz="2400" dirty="0">
                <a:solidFill>
                  <a:schemeClr val="bg1"/>
                </a:solidFill>
              </a:rPr>
              <a:t>Feminine of H2706, and meaning substantially the same: - </a:t>
            </a:r>
            <a:r>
              <a:rPr lang="en-US" sz="2400" b="1" u="sng" dirty="0">
                <a:solidFill>
                  <a:schemeClr val="bg1"/>
                </a:solidFill>
              </a:rPr>
              <a:t>appointed</a:t>
            </a:r>
            <a:r>
              <a:rPr lang="en-US" sz="2400" dirty="0">
                <a:solidFill>
                  <a:schemeClr val="bg1"/>
                </a:solidFill>
              </a:rPr>
              <a:t>, </a:t>
            </a:r>
            <a:r>
              <a:rPr lang="en-US" sz="2400" b="1" u="sng" dirty="0">
                <a:solidFill>
                  <a:schemeClr val="bg1"/>
                </a:solidFill>
              </a:rPr>
              <a:t>custom</a:t>
            </a:r>
            <a:r>
              <a:rPr lang="en-US" sz="2400" b="1" dirty="0">
                <a:solidFill>
                  <a:schemeClr val="bg1"/>
                </a:solidFill>
              </a:rPr>
              <a:t>, </a:t>
            </a:r>
            <a:r>
              <a:rPr lang="en-US" sz="2400" dirty="0">
                <a:solidFill>
                  <a:schemeClr val="bg1"/>
                </a:solidFill>
              </a:rPr>
              <a:t>manner, </a:t>
            </a:r>
            <a:r>
              <a:rPr lang="en-US" sz="2400" b="1" u="sng" dirty="0">
                <a:solidFill>
                  <a:schemeClr val="bg1"/>
                </a:solidFill>
              </a:rPr>
              <a:t>ordinance</a:t>
            </a:r>
            <a:r>
              <a:rPr lang="en-US" sz="2400" dirty="0">
                <a:solidFill>
                  <a:schemeClr val="bg1"/>
                </a:solidFill>
              </a:rPr>
              <a:t>, site, </a:t>
            </a:r>
            <a:r>
              <a:rPr lang="en-US" sz="2400" b="1" u="sng" dirty="0">
                <a:solidFill>
                  <a:schemeClr val="bg1"/>
                </a:solidFill>
              </a:rPr>
              <a:t>statute</a:t>
            </a:r>
            <a:r>
              <a:rPr lang="en-US" sz="2400" dirty="0">
                <a:solidFill>
                  <a:schemeClr val="bg1"/>
                </a:solidFill>
              </a:rPr>
              <a:t>.</a:t>
            </a:r>
          </a:p>
          <a:p>
            <a:pPr algn="l">
              <a:lnSpc>
                <a:spcPct val="90000"/>
              </a:lnSpc>
              <a:spcBef>
                <a:spcPts val="0"/>
              </a:spcBef>
            </a:pPr>
            <a:r>
              <a:rPr lang="en-US" sz="2400" b="1" dirty="0">
                <a:solidFill>
                  <a:schemeClr val="bg1"/>
                </a:solidFill>
              </a:rPr>
              <a:t>H4687		</a:t>
            </a:r>
            <a:r>
              <a:rPr lang="he-IL" sz="2400" dirty="0">
                <a:solidFill>
                  <a:schemeClr val="bg1"/>
                </a:solidFill>
              </a:rPr>
              <a:t> מִצְוָה </a:t>
            </a:r>
            <a:r>
              <a:rPr lang="en-US" sz="2400" b="1" dirty="0">
                <a:solidFill>
                  <a:schemeClr val="bg1"/>
                </a:solidFill>
              </a:rPr>
              <a:t>	</a:t>
            </a:r>
            <a:r>
              <a:rPr lang="en-US" sz="2400" dirty="0" err="1">
                <a:solidFill>
                  <a:schemeClr val="bg1"/>
                </a:solidFill>
              </a:rPr>
              <a:t>mitsvâh</a:t>
            </a:r>
            <a:r>
              <a:rPr lang="en-US" sz="2400" dirty="0">
                <a:solidFill>
                  <a:schemeClr val="bg1"/>
                </a:solidFill>
              </a:rPr>
              <a:t>	</a:t>
            </a:r>
            <a:r>
              <a:rPr lang="en-US" sz="2400" i="1" dirty="0" err="1">
                <a:solidFill>
                  <a:schemeClr val="bg1"/>
                </a:solidFill>
              </a:rPr>
              <a:t>mits-vaw</a:t>
            </a:r>
            <a:r>
              <a:rPr lang="en-US" sz="2400" i="1" dirty="0">
                <a:solidFill>
                  <a:schemeClr val="bg1"/>
                </a:solidFill>
              </a:rPr>
              <a:t>'</a:t>
            </a:r>
            <a:endParaRPr lang="en-US" sz="2400" dirty="0">
              <a:solidFill>
                <a:schemeClr val="bg1"/>
              </a:solidFill>
            </a:endParaRPr>
          </a:p>
          <a:p>
            <a:pPr algn="l">
              <a:lnSpc>
                <a:spcPct val="90000"/>
              </a:lnSpc>
              <a:spcBef>
                <a:spcPts val="0"/>
              </a:spcBef>
              <a:spcAft>
                <a:spcPts val="1200"/>
              </a:spcAft>
            </a:pPr>
            <a:r>
              <a:rPr lang="en-US" sz="2400" dirty="0">
                <a:solidFill>
                  <a:schemeClr val="bg1"/>
                </a:solidFill>
              </a:rPr>
              <a:t>From H6680; a </a:t>
            </a:r>
            <a:r>
              <a:rPr lang="en-US" sz="2400" b="1" i="1" u="sng" dirty="0">
                <a:solidFill>
                  <a:schemeClr val="bg1"/>
                </a:solidFill>
              </a:rPr>
              <a:t>command</a:t>
            </a:r>
            <a:r>
              <a:rPr lang="en-US" sz="2400" dirty="0">
                <a:solidFill>
                  <a:schemeClr val="bg1"/>
                </a:solidFill>
              </a:rPr>
              <a:t>, whether human or divine (collectively the </a:t>
            </a:r>
            <a:r>
              <a:rPr lang="en-US" sz="2400" b="1" i="1" u="sng" dirty="0">
                <a:solidFill>
                  <a:schemeClr val="bg1"/>
                </a:solidFill>
              </a:rPr>
              <a:t>Law</a:t>
            </a:r>
            <a:r>
              <a:rPr lang="en-US" sz="2400" dirty="0">
                <a:solidFill>
                  <a:schemeClr val="bg1"/>
                </a:solidFill>
              </a:rPr>
              <a:t>): - (which was) </a:t>
            </a:r>
            <a:r>
              <a:rPr lang="en-US" sz="2400" b="1" u="sng" dirty="0">
                <a:solidFill>
                  <a:schemeClr val="bg1"/>
                </a:solidFill>
              </a:rPr>
              <a:t>commanded</a:t>
            </a:r>
            <a:r>
              <a:rPr lang="en-US" sz="2400" dirty="0">
                <a:solidFill>
                  <a:schemeClr val="bg1"/>
                </a:solidFill>
              </a:rPr>
              <a:t> (-</a:t>
            </a:r>
            <a:r>
              <a:rPr lang="en-US" sz="2400" dirty="0" err="1">
                <a:solidFill>
                  <a:schemeClr val="bg1"/>
                </a:solidFill>
              </a:rPr>
              <a:t>ment</a:t>
            </a:r>
            <a:r>
              <a:rPr lang="en-US" sz="2400" dirty="0">
                <a:solidFill>
                  <a:schemeClr val="bg1"/>
                </a:solidFill>
              </a:rPr>
              <a:t>), </a:t>
            </a:r>
            <a:r>
              <a:rPr lang="en-US" sz="2400" b="1" u="sng" dirty="0">
                <a:solidFill>
                  <a:schemeClr val="bg1"/>
                </a:solidFill>
              </a:rPr>
              <a:t>law</a:t>
            </a:r>
            <a:r>
              <a:rPr lang="en-US" sz="2400" dirty="0">
                <a:solidFill>
                  <a:schemeClr val="bg1"/>
                </a:solidFill>
              </a:rPr>
              <a:t>, </a:t>
            </a:r>
            <a:r>
              <a:rPr lang="en-US" sz="2400" b="1" u="sng" dirty="0">
                <a:solidFill>
                  <a:schemeClr val="bg1"/>
                </a:solidFill>
              </a:rPr>
              <a:t>ordinance</a:t>
            </a:r>
            <a:r>
              <a:rPr lang="en-US" sz="2400" dirty="0">
                <a:solidFill>
                  <a:schemeClr val="bg1"/>
                </a:solidFill>
              </a:rPr>
              <a:t>, </a:t>
            </a:r>
            <a:r>
              <a:rPr lang="en-US" sz="2400" b="1" u="sng" dirty="0">
                <a:solidFill>
                  <a:schemeClr val="bg1"/>
                </a:solidFill>
              </a:rPr>
              <a:t>precept</a:t>
            </a:r>
            <a:r>
              <a:rPr lang="en-US" sz="2400" b="1" dirty="0">
                <a:solidFill>
                  <a:schemeClr val="bg1"/>
                </a:solidFill>
              </a:rPr>
              <a:t>.</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20</a:t>
            </a:fld>
            <a:endParaRPr lang="en-US" b="1" dirty="0">
              <a:solidFill>
                <a:schemeClr val="bg1"/>
              </a:solidFill>
            </a:endParaRPr>
          </a:p>
        </p:txBody>
      </p:sp>
      <p:sp>
        <p:nvSpPr>
          <p:cNvPr id="3" name="TextBox 2"/>
          <p:cNvSpPr txBox="1"/>
          <p:nvPr/>
        </p:nvSpPr>
        <p:spPr>
          <a:xfrm>
            <a:off x="6248400" y="83403"/>
            <a:ext cx="2057400" cy="830997"/>
          </a:xfrm>
          <a:prstGeom prst="rect">
            <a:avLst/>
          </a:prstGeom>
          <a:noFill/>
        </p:spPr>
        <p:txBody>
          <a:bodyPr wrap="square" rtlCol="0">
            <a:spAutoFit/>
          </a:bodyPr>
          <a:lstStyle/>
          <a:p>
            <a:pPr algn="ctr"/>
            <a:r>
              <a:rPr lang="en-US" sz="2400" b="1" dirty="0">
                <a:solidFill>
                  <a:srgbClr val="FF3399"/>
                </a:solidFill>
              </a:rPr>
              <a:t>Strong’s Concordance </a:t>
            </a:r>
          </a:p>
        </p:txBody>
      </p:sp>
    </p:spTree>
    <p:extLst>
      <p:ext uri="{BB962C8B-B14F-4D97-AF65-F5344CB8AC3E}">
        <p14:creationId xmlns:p14="http://schemas.microsoft.com/office/powerpoint/2010/main" val="16131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grpId="1"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p:cTn id="2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3" end="3"/>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p:cTn id="2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p:cTn id="3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7">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p:cTn id="3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
            <a:ext cx="4724400" cy="914400"/>
          </a:xfrm>
          <a:solidFill>
            <a:schemeClr val="accent3">
              <a:lumMod val="75000"/>
            </a:schemeClr>
          </a:solidFill>
          <a:ln w="57150">
            <a:solidFill>
              <a:schemeClr val="accent3">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Ordinances</a:t>
            </a:r>
          </a:p>
        </p:txBody>
      </p:sp>
      <p:sp>
        <p:nvSpPr>
          <p:cNvPr id="3" name="Subtitle 2"/>
          <p:cNvSpPr>
            <a:spLocks noGrp="1"/>
          </p:cNvSpPr>
          <p:nvPr>
            <p:ph type="subTitle" idx="1"/>
          </p:nvPr>
        </p:nvSpPr>
        <p:spPr>
          <a:xfrm>
            <a:off x="609600" y="1371600"/>
            <a:ext cx="7924800" cy="5029200"/>
          </a:xfrm>
          <a:solidFill>
            <a:schemeClr val="accent3">
              <a:lumMod val="40000"/>
              <a:lumOff val="6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rmAutofit/>
          </a:bodyPr>
          <a:lstStyle/>
          <a:p>
            <a:pPr algn="l">
              <a:spcBef>
                <a:spcPts val="0"/>
              </a:spcBef>
              <a:spcAft>
                <a:spcPts val="3000"/>
              </a:spcAft>
            </a:pPr>
            <a:r>
              <a:rPr lang="en-US" sz="3000" b="1" dirty="0">
                <a:solidFill>
                  <a:schemeClr val="accent3">
                    <a:lumMod val="50000"/>
                  </a:schemeClr>
                </a:solidFill>
              </a:rPr>
              <a:t>Paul says:</a:t>
            </a:r>
          </a:p>
          <a:p>
            <a:pPr marL="1554480" indent="-1554480" algn="l">
              <a:spcBef>
                <a:spcPts val="0"/>
              </a:spcBef>
              <a:spcAft>
                <a:spcPts val="1200"/>
              </a:spcAft>
            </a:pPr>
            <a:r>
              <a:rPr lang="en-US" dirty="0">
                <a:solidFill>
                  <a:srgbClr val="FF6600"/>
                </a:solidFill>
              </a:rPr>
              <a:t>Col 2:14</a:t>
            </a:r>
            <a:r>
              <a:rPr lang="en-US" dirty="0">
                <a:solidFill>
                  <a:schemeClr val="bg1"/>
                </a:solidFill>
              </a:rPr>
              <a:t>	Blotting out the handwriting of </a:t>
            </a:r>
            <a:r>
              <a:rPr lang="en-US" b="1" dirty="0">
                <a:solidFill>
                  <a:srgbClr val="FF3399"/>
                </a:solidFill>
              </a:rPr>
              <a:t>ordinances</a:t>
            </a:r>
            <a:r>
              <a:rPr lang="en-US" dirty="0">
                <a:solidFill>
                  <a:srgbClr val="FF3399"/>
                </a:solidFill>
              </a:rPr>
              <a:t> </a:t>
            </a:r>
            <a:r>
              <a:rPr lang="en-US" b="1" dirty="0">
                <a:solidFill>
                  <a:srgbClr val="FF3399"/>
                </a:solidFill>
              </a:rPr>
              <a:t>that was against us, </a:t>
            </a:r>
            <a:r>
              <a:rPr lang="en-US" dirty="0">
                <a:solidFill>
                  <a:schemeClr val="bg1"/>
                </a:solidFill>
              </a:rPr>
              <a:t>which was contrary to us, and took it out of the way, </a:t>
            </a:r>
            <a:r>
              <a:rPr lang="en-US" b="1" dirty="0">
                <a:solidFill>
                  <a:srgbClr val="006600"/>
                </a:solidFill>
              </a:rPr>
              <a:t>nailing it to his cross; </a:t>
            </a:r>
          </a:p>
          <a:p>
            <a:pPr marL="1554480" indent="-1554480" algn="l">
              <a:spcBef>
                <a:spcPts val="0"/>
              </a:spcBef>
              <a:spcAft>
                <a:spcPts val="1200"/>
              </a:spcAft>
            </a:pPr>
            <a:r>
              <a:rPr lang="en-US" dirty="0">
                <a:solidFill>
                  <a:srgbClr val="FF6600"/>
                </a:solidFill>
              </a:rPr>
              <a:t>Col 2:15</a:t>
            </a:r>
            <a:r>
              <a:rPr lang="en-US" dirty="0">
                <a:solidFill>
                  <a:schemeClr val="bg1"/>
                </a:solidFill>
              </a:rPr>
              <a:t>	</a:t>
            </a:r>
            <a:r>
              <a:rPr lang="en-US" i="1" dirty="0">
                <a:solidFill>
                  <a:schemeClr val="bg1"/>
                </a:solidFill>
              </a:rPr>
              <a:t>And</a:t>
            </a:r>
            <a:r>
              <a:rPr lang="en-US" dirty="0">
                <a:solidFill>
                  <a:schemeClr val="bg1"/>
                </a:solidFill>
              </a:rPr>
              <a:t> having spoiled principalities and powers, he made a </a:t>
            </a:r>
            <a:r>
              <a:rPr lang="en-US" dirty="0" err="1">
                <a:solidFill>
                  <a:schemeClr val="bg1"/>
                </a:solidFill>
              </a:rPr>
              <a:t>shew</a:t>
            </a:r>
            <a:r>
              <a:rPr lang="en-US" dirty="0">
                <a:solidFill>
                  <a:schemeClr val="bg1"/>
                </a:solidFill>
              </a:rPr>
              <a:t> of them openly, </a:t>
            </a:r>
            <a:r>
              <a:rPr lang="en-US" b="1" dirty="0">
                <a:solidFill>
                  <a:srgbClr val="FF3399"/>
                </a:solidFill>
              </a:rPr>
              <a:t>triumphing over them in it. </a:t>
            </a:r>
          </a:p>
          <a:p>
            <a:pPr marL="1554480" indent="-1554480" algn="l">
              <a:spcBef>
                <a:spcPts val="0"/>
              </a:spcBef>
              <a:spcAft>
                <a:spcPts val="1200"/>
              </a:spcAft>
            </a:pPr>
            <a:r>
              <a:rPr lang="en-US" dirty="0">
                <a:solidFill>
                  <a:schemeClr val="bg1"/>
                </a:solidFill>
              </a:rPr>
              <a:t>					Continuing….</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21</a:t>
            </a:fld>
            <a:endParaRPr lang="en-US" b="1" dirty="0">
              <a:solidFill>
                <a:schemeClr val="bg1"/>
              </a:solidFill>
            </a:endParaRPr>
          </a:p>
        </p:txBody>
      </p:sp>
    </p:spTree>
    <p:extLst>
      <p:ext uri="{BB962C8B-B14F-4D97-AF65-F5344CB8AC3E}">
        <p14:creationId xmlns:p14="http://schemas.microsoft.com/office/powerpoint/2010/main" val="25207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grpId="1"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
            <a:ext cx="4648200" cy="914400"/>
          </a:xfrm>
          <a:solidFill>
            <a:schemeClr val="accent3">
              <a:lumMod val="75000"/>
            </a:schemeClr>
          </a:solidFill>
          <a:ln w="57150">
            <a:solidFill>
              <a:schemeClr val="accent3">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Ordinances</a:t>
            </a:r>
          </a:p>
        </p:txBody>
      </p:sp>
      <p:sp>
        <p:nvSpPr>
          <p:cNvPr id="3" name="Subtitle 2"/>
          <p:cNvSpPr>
            <a:spLocks noGrp="1"/>
          </p:cNvSpPr>
          <p:nvPr>
            <p:ph type="subTitle" idx="1"/>
          </p:nvPr>
        </p:nvSpPr>
        <p:spPr>
          <a:xfrm>
            <a:off x="228600" y="1295400"/>
            <a:ext cx="8610600" cy="5257800"/>
          </a:xfrm>
          <a:solidFill>
            <a:schemeClr val="accent3">
              <a:lumMod val="40000"/>
              <a:lumOff val="6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rmAutofit/>
          </a:bodyPr>
          <a:lstStyle/>
          <a:p>
            <a:pPr marL="1554480" indent="-1554480" algn="l">
              <a:spcBef>
                <a:spcPts val="0"/>
              </a:spcBef>
              <a:spcAft>
                <a:spcPts val="1200"/>
              </a:spcAft>
            </a:pPr>
            <a:r>
              <a:rPr lang="en-US" dirty="0" err="1">
                <a:solidFill>
                  <a:srgbClr val="FF6600"/>
                </a:solidFill>
              </a:rPr>
              <a:t>Eph</a:t>
            </a:r>
            <a:r>
              <a:rPr lang="en-US" dirty="0">
                <a:solidFill>
                  <a:srgbClr val="FF6600"/>
                </a:solidFill>
              </a:rPr>
              <a:t> 2:13</a:t>
            </a:r>
            <a:r>
              <a:rPr lang="en-US" dirty="0">
                <a:solidFill>
                  <a:schemeClr val="bg1"/>
                </a:solidFill>
              </a:rPr>
              <a:t>	But now in [</a:t>
            </a:r>
            <a:r>
              <a:rPr lang="en-US" b="1" dirty="0">
                <a:solidFill>
                  <a:srgbClr val="0000CC"/>
                </a:solidFill>
              </a:rPr>
              <a:t>Yahusha</a:t>
            </a:r>
            <a:r>
              <a:rPr lang="en-US" dirty="0">
                <a:solidFill>
                  <a:schemeClr val="bg1"/>
                </a:solidFill>
              </a:rPr>
              <a:t> </a:t>
            </a:r>
            <a:r>
              <a:rPr lang="en-US" dirty="0" err="1">
                <a:solidFill>
                  <a:schemeClr val="bg1"/>
                </a:solidFill>
              </a:rPr>
              <a:t>ha’Mashiah</a:t>
            </a:r>
            <a:r>
              <a:rPr lang="en-US" dirty="0">
                <a:solidFill>
                  <a:schemeClr val="bg1"/>
                </a:solidFill>
              </a:rPr>
              <a:t>] ye who sometimes were far off are made nigh by the blood of [</a:t>
            </a:r>
            <a:r>
              <a:rPr lang="en-US" dirty="0" err="1">
                <a:solidFill>
                  <a:schemeClr val="bg1"/>
                </a:solidFill>
              </a:rPr>
              <a:t>ha’Mashiah</a:t>
            </a:r>
            <a:r>
              <a:rPr lang="en-US" dirty="0">
                <a:solidFill>
                  <a:schemeClr val="bg1"/>
                </a:solidFill>
              </a:rPr>
              <a:t>]. </a:t>
            </a:r>
          </a:p>
          <a:p>
            <a:pPr marL="1554480" indent="-1554480" algn="l">
              <a:spcBef>
                <a:spcPts val="0"/>
              </a:spcBef>
              <a:spcAft>
                <a:spcPts val="1200"/>
              </a:spcAft>
            </a:pPr>
            <a:r>
              <a:rPr lang="en-US" dirty="0" err="1">
                <a:solidFill>
                  <a:srgbClr val="FF6600"/>
                </a:solidFill>
              </a:rPr>
              <a:t>Eph</a:t>
            </a:r>
            <a:r>
              <a:rPr lang="en-US" dirty="0">
                <a:solidFill>
                  <a:srgbClr val="FF6600"/>
                </a:solidFill>
              </a:rPr>
              <a:t> 2:14</a:t>
            </a:r>
            <a:r>
              <a:rPr lang="en-US" dirty="0">
                <a:solidFill>
                  <a:schemeClr val="bg1"/>
                </a:solidFill>
              </a:rPr>
              <a:t>	For he is our peace, who hath made both one, and hath </a:t>
            </a:r>
            <a:r>
              <a:rPr lang="en-US" b="1" dirty="0">
                <a:solidFill>
                  <a:srgbClr val="C00000"/>
                </a:solidFill>
              </a:rPr>
              <a:t>broken down the middle wall</a:t>
            </a:r>
            <a:r>
              <a:rPr lang="en-US" dirty="0">
                <a:solidFill>
                  <a:srgbClr val="009900"/>
                </a:solidFill>
              </a:rPr>
              <a:t> </a:t>
            </a:r>
            <a:r>
              <a:rPr lang="en-US" dirty="0">
                <a:solidFill>
                  <a:schemeClr val="bg1"/>
                </a:solidFill>
              </a:rPr>
              <a:t>of partition </a:t>
            </a:r>
            <a:r>
              <a:rPr lang="en-US" b="1" i="1" dirty="0">
                <a:solidFill>
                  <a:schemeClr val="bg1">
                    <a:lumMod val="50000"/>
                    <a:lumOff val="50000"/>
                  </a:schemeClr>
                </a:solidFill>
              </a:rPr>
              <a:t>between us;</a:t>
            </a:r>
            <a:r>
              <a:rPr lang="en-US" b="1" dirty="0">
                <a:solidFill>
                  <a:schemeClr val="bg1">
                    <a:lumMod val="50000"/>
                    <a:lumOff val="50000"/>
                  </a:schemeClr>
                </a:solidFill>
              </a:rPr>
              <a:t> </a:t>
            </a:r>
          </a:p>
          <a:p>
            <a:pPr marL="1554480" indent="-1554480" algn="l">
              <a:spcBef>
                <a:spcPts val="0"/>
              </a:spcBef>
              <a:spcAft>
                <a:spcPts val="600"/>
              </a:spcAft>
            </a:pPr>
            <a:r>
              <a:rPr lang="en-US" dirty="0" err="1">
                <a:solidFill>
                  <a:srgbClr val="FF6600"/>
                </a:solidFill>
              </a:rPr>
              <a:t>Eph</a:t>
            </a:r>
            <a:r>
              <a:rPr lang="en-US" dirty="0">
                <a:solidFill>
                  <a:srgbClr val="FF6600"/>
                </a:solidFill>
              </a:rPr>
              <a:t> 2:15</a:t>
            </a:r>
            <a:r>
              <a:rPr lang="en-US" dirty="0">
                <a:solidFill>
                  <a:schemeClr val="bg1"/>
                </a:solidFill>
              </a:rPr>
              <a:t>	</a:t>
            </a:r>
            <a:r>
              <a:rPr lang="en-US" b="1" dirty="0">
                <a:solidFill>
                  <a:srgbClr val="009900"/>
                </a:solidFill>
              </a:rPr>
              <a:t>Having abolished </a:t>
            </a:r>
            <a:r>
              <a:rPr lang="en-US" dirty="0">
                <a:solidFill>
                  <a:schemeClr val="bg1"/>
                </a:solidFill>
              </a:rPr>
              <a:t>in his flesh the enmity, </a:t>
            </a:r>
            <a:r>
              <a:rPr lang="en-US" b="1" i="1" dirty="0">
                <a:solidFill>
                  <a:schemeClr val="bg1">
                    <a:lumMod val="50000"/>
                    <a:lumOff val="50000"/>
                  </a:schemeClr>
                </a:solidFill>
              </a:rPr>
              <a:t>even</a:t>
            </a:r>
            <a:r>
              <a:rPr lang="en-US" dirty="0">
                <a:solidFill>
                  <a:schemeClr val="bg1">
                    <a:lumMod val="50000"/>
                    <a:lumOff val="50000"/>
                  </a:schemeClr>
                </a:solidFill>
              </a:rPr>
              <a:t> </a:t>
            </a:r>
            <a:r>
              <a:rPr lang="en-US" dirty="0">
                <a:solidFill>
                  <a:schemeClr val="bg1"/>
                </a:solidFill>
              </a:rPr>
              <a:t>the </a:t>
            </a:r>
            <a:r>
              <a:rPr lang="en-US" b="1" dirty="0">
                <a:solidFill>
                  <a:srgbClr val="FF3399"/>
                </a:solidFill>
              </a:rPr>
              <a:t>law of commandments </a:t>
            </a:r>
            <a:r>
              <a:rPr lang="en-US" b="1" i="1" dirty="0">
                <a:solidFill>
                  <a:schemeClr val="bg1">
                    <a:lumMod val="50000"/>
                    <a:lumOff val="50000"/>
                  </a:schemeClr>
                </a:solidFill>
              </a:rPr>
              <a:t>contained</a:t>
            </a:r>
            <a:r>
              <a:rPr lang="en-US" b="1" dirty="0">
                <a:solidFill>
                  <a:schemeClr val="bg1">
                    <a:lumMod val="50000"/>
                    <a:lumOff val="50000"/>
                  </a:schemeClr>
                </a:solidFill>
              </a:rPr>
              <a:t> </a:t>
            </a:r>
            <a:r>
              <a:rPr lang="en-US" b="1" dirty="0">
                <a:solidFill>
                  <a:srgbClr val="FF3399"/>
                </a:solidFill>
              </a:rPr>
              <a:t>in ordinances; </a:t>
            </a:r>
            <a:r>
              <a:rPr lang="en-US" dirty="0">
                <a:solidFill>
                  <a:schemeClr val="bg1"/>
                </a:solidFill>
              </a:rPr>
              <a:t>for to make in himself of twain one new man, </a:t>
            </a:r>
            <a:r>
              <a:rPr lang="en-US" b="1" i="1" dirty="0">
                <a:solidFill>
                  <a:schemeClr val="bg1">
                    <a:lumMod val="50000"/>
                    <a:lumOff val="50000"/>
                  </a:schemeClr>
                </a:solidFill>
              </a:rPr>
              <a:t>so</a:t>
            </a:r>
            <a:r>
              <a:rPr lang="en-US" dirty="0">
                <a:solidFill>
                  <a:schemeClr val="bg1">
                    <a:lumMod val="50000"/>
                    <a:lumOff val="50000"/>
                  </a:schemeClr>
                </a:solidFill>
              </a:rPr>
              <a:t> </a:t>
            </a:r>
            <a:r>
              <a:rPr lang="en-US" dirty="0">
                <a:solidFill>
                  <a:schemeClr val="bg1"/>
                </a:solidFill>
              </a:rPr>
              <a:t>making peace; </a:t>
            </a:r>
          </a:p>
          <a:p>
            <a:pPr marL="1554480" indent="-1554480" algn="l">
              <a:spcBef>
                <a:spcPts val="0"/>
              </a:spcBef>
              <a:spcAft>
                <a:spcPts val="1200"/>
              </a:spcAft>
            </a:pPr>
            <a:r>
              <a:rPr lang="en-US" dirty="0">
                <a:solidFill>
                  <a:schemeClr val="bg1"/>
                </a:solidFill>
              </a:rPr>
              <a:t>								</a:t>
            </a:r>
            <a:r>
              <a:rPr lang="en-US" sz="2000" dirty="0">
                <a:solidFill>
                  <a:schemeClr val="bg1"/>
                </a:solidFill>
              </a:rPr>
              <a:t>KJV</a:t>
            </a:r>
          </a:p>
        </p:txBody>
      </p:sp>
      <p:sp>
        <p:nvSpPr>
          <p:cNvPr id="4" name="Slide Number Placeholder 3"/>
          <p:cNvSpPr>
            <a:spLocks noGrp="1"/>
          </p:cNvSpPr>
          <p:nvPr>
            <p:ph type="sldNum" sz="quarter" idx="12"/>
          </p:nvPr>
        </p:nvSpPr>
        <p:spPr>
          <a:xfrm>
            <a:off x="7924800" y="6096000"/>
            <a:ext cx="762000" cy="365125"/>
          </a:xfrm>
        </p:spPr>
        <p:txBody>
          <a:bodyPr/>
          <a:lstStyle/>
          <a:p>
            <a:fld id="{9A7ECC3E-4170-412F-8B33-8063B7BB8A4D}" type="slidenum">
              <a:rPr lang="en-US" b="1" smtClean="0">
                <a:solidFill>
                  <a:schemeClr val="bg1"/>
                </a:solidFill>
              </a:rPr>
              <a:t>22</a:t>
            </a:fld>
            <a:endParaRPr lang="en-US" b="1" dirty="0">
              <a:solidFill>
                <a:schemeClr val="bg1"/>
              </a:solidFill>
            </a:endParaRPr>
          </a:p>
        </p:txBody>
      </p:sp>
    </p:spTree>
    <p:extLst>
      <p:ext uri="{BB962C8B-B14F-4D97-AF65-F5344CB8AC3E}">
        <p14:creationId xmlns:p14="http://schemas.microsoft.com/office/powerpoint/2010/main" val="35739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grpId="1"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4724400" cy="914400"/>
          </a:xfrm>
          <a:solidFill>
            <a:schemeClr val="accent3">
              <a:lumMod val="75000"/>
            </a:schemeClr>
          </a:solidFill>
          <a:ln w="57150">
            <a:solidFill>
              <a:schemeClr val="accent3">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40000"/>
                    <a:lumOff val="60000"/>
                  </a:schemeClr>
                </a:solidFill>
              </a:rPr>
              <a:t>Ordinances</a:t>
            </a:r>
          </a:p>
        </p:txBody>
      </p:sp>
      <p:sp>
        <p:nvSpPr>
          <p:cNvPr id="3" name="Subtitle 2"/>
          <p:cNvSpPr>
            <a:spLocks noGrp="1"/>
          </p:cNvSpPr>
          <p:nvPr>
            <p:ph type="subTitle" idx="1"/>
          </p:nvPr>
        </p:nvSpPr>
        <p:spPr>
          <a:xfrm>
            <a:off x="533400" y="1219200"/>
            <a:ext cx="8229600" cy="5181600"/>
          </a:xfrm>
          <a:solidFill>
            <a:schemeClr val="accent3">
              <a:lumMod val="40000"/>
              <a:lumOff val="60000"/>
            </a:schemeClr>
          </a:solidFill>
          <a:ln w="57150">
            <a:solidFill>
              <a:schemeClr val="accent3">
                <a:lumMod val="75000"/>
              </a:schemeClr>
            </a:solidFill>
          </a:ln>
          <a:scene3d>
            <a:camera prst="orthographicFront"/>
            <a:lightRig rig="threePt" dir="t"/>
          </a:scene3d>
          <a:sp3d>
            <a:bevelT w="139700" h="139700" prst="divot"/>
          </a:sp3d>
        </p:spPr>
        <p:txBody>
          <a:bodyPr lIns="182880" tIns="91440" anchor="ctr">
            <a:normAutofit/>
          </a:bodyPr>
          <a:lstStyle/>
          <a:p>
            <a:pPr algn="l">
              <a:spcBef>
                <a:spcPts val="0"/>
              </a:spcBef>
              <a:spcAft>
                <a:spcPts val="2400"/>
              </a:spcAft>
            </a:pPr>
            <a:r>
              <a:rPr lang="en-US" sz="3200" dirty="0">
                <a:solidFill>
                  <a:schemeClr val="bg1"/>
                </a:solidFill>
              </a:rPr>
              <a:t>Paul makes it clear, in Colossians and Ephesians, that there were </a:t>
            </a:r>
            <a:r>
              <a:rPr lang="en-US" sz="3200" b="1" dirty="0">
                <a:solidFill>
                  <a:srgbClr val="7030A0"/>
                </a:solidFill>
              </a:rPr>
              <a:t>“ordinances” </a:t>
            </a:r>
            <a:r>
              <a:rPr lang="en-US" sz="3200" dirty="0">
                <a:solidFill>
                  <a:schemeClr val="bg1"/>
                </a:solidFill>
              </a:rPr>
              <a:t>that were </a:t>
            </a:r>
            <a:r>
              <a:rPr lang="en-US" sz="3200" b="1" dirty="0">
                <a:solidFill>
                  <a:srgbClr val="FF3399"/>
                </a:solidFill>
              </a:rPr>
              <a:t>nailed to “His Cross.”  </a:t>
            </a:r>
          </a:p>
          <a:p>
            <a:pPr algn="l">
              <a:spcBef>
                <a:spcPts val="0"/>
              </a:spcBef>
              <a:spcAft>
                <a:spcPts val="2400"/>
              </a:spcAft>
            </a:pPr>
            <a:r>
              <a:rPr lang="en-US" sz="3200" dirty="0">
                <a:solidFill>
                  <a:schemeClr val="bg1"/>
                </a:solidFill>
              </a:rPr>
              <a:t>Question: which </a:t>
            </a:r>
            <a:r>
              <a:rPr lang="en-US" sz="3200" b="1" dirty="0">
                <a:solidFill>
                  <a:srgbClr val="7030A0"/>
                </a:solidFill>
              </a:rPr>
              <a:t>“ordinances” </a:t>
            </a:r>
            <a:r>
              <a:rPr lang="en-US" sz="3200" dirty="0">
                <a:solidFill>
                  <a:schemeClr val="bg1"/>
                </a:solidFill>
              </a:rPr>
              <a:t>were </a:t>
            </a:r>
            <a:r>
              <a:rPr lang="en-US" sz="3200" b="1" dirty="0">
                <a:solidFill>
                  <a:srgbClr val="FF3399"/>
                </a:solidFill>
              </a:rPr>
              <a:t>“nailed to the stake”?</a:t>
            </a:r>
          </a:p>
          <a:p>
            <a:pPr algn="l">
              <a:spcBef>
                <a:spcPts val="0"/>
              </a:spcBef>
              <a:spcAft>
                <a:spcPts val="2400"/>
              </a:spcAft>
            </a:pPr>
            <a:r>
              <a:rPr lang="en-US" sz="3200" dirty="0">
                <a:solidFill>
                  <a:schemeClr val="bg1"/>
                </a:solidFill>
              </a:rPr>
              <a:t>While you give this question some thought, let’s move on with the study and look at the words….</a:t>
            </a:r>
          </a:p>
        </p:txBody>
      </p:sp>
      <p:sp>
        <p:nvSpPr>
          <p:cNvPr id="4" name="Slide Number Placeholder 3"/>
          <p:cNvSpPr>
            <a:spLocks noGrp="1"/>
          </p:cNvSpPr>
          <p:nvPr>
            <p:ph type="sldNum" sz="quarter" idx="12"/>
          </p:nvPr>
        </p:nvSpPr>
        <p:spPr>
          <a:xfrm>
            <a:off x="7848600" y="5867400"/>
            <a:ext cx="762000" cy="365125"/>
          </a:xfrm>
        </p:spPr>
        <p:txBody>
          <a:bodyPr/>
          <a:lstStyle/>
          <a:p>
            <a:fld id="{9A7ECC3E-4170-412F-8B33-8063B7BB8A4D}" type="slidenum">
              <a:rPr lang="en-US" b="1" smtClean="0">
                <a:solidFill>
                  <a:schemeClr val="bg1"/>
                </a:solidFill>
              </a:rPr>
              <a:t>23</a:t>
            </a:fld>
            <a:endParaRPr lang="en-US" b="1" dirty="0">
              <a:solidFill>
                <a:schemeClr val="bg1"/>
              </a:solidFill>
            </a:endParaRPr>
          </a:p>
        </p:txBody>
      </p:sp>
      <p:sp>
        <p:nvSpPr>
          <p:cNvPr id="5" name="Striped Right Arrow 4"/>
          <p:cNvSpPr/>
          <p:nvPr/>
        </p:nvSpPr>
        <p:spPr>
          <a:xfrm rot="5400000">
            <a:off x="2606040" y="5882640"/>
            <a:ext cx="1161288" cy="637032"/>
          </a:xfrm>
          <a:prstGeom prst="stripedRightArrow">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5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style.rotation</p:attrName>
                                        </p:attrNameLst>
                                      </p:cBhvr>
                                      <p:tavLst>
                                        <p:tav tm="0">
                                          <p:val>
                                            <p:fltVal val="720"/>
                                          </p:val>
                                        </p:tav>
                                        <p:tav tm="100000">
                                          <p:val>
                                            <p:fltVal val="0"/>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blipFill>
            <a:blip r:embed="rId2"/>
            <a:tile tx="0" ty="0" sx="100000" sy="100000" flip="none" algn="tl"/>
          </a:blipFill>
          <a:ln w="57150">
            <a:solidFill>
              <a:srgbClr val="3333FF"/>
            </a:solidFill>
          </a:ln>
          <a:scene3d>
            <a:camera prst="orthographicFront"/>
            <a:lightRig rig="threePt" dir="t"/>
          </a:scene3d>
          <a:sp3d>
            <a:bevelT w="139700" h="139700" prst="divot"/>
          </a:sp3d>
        </p:spPr>
        <p:txBody>
          <a:bodyPr lIns="182880" tIns="91440">
            <a:normAutofit/>
          </a:bodyPr>
          <a:lstStyle/>
          <a:p>
            <a:pPr algn="l"/>
            <a:r>
              <a:rPr lang="en-US" dirty="0">
                <a:solidFill>
                  <a:schemeClr val="bg1"/>
                </a:solidFill>
              </a:rPr>
              <a:t>		</a:t>
            </a:r>
          </a:p>
        </p:txBody>
      </p:sp>
      <p:sp>
        <p:nvSpPr>
          <p:cNvPr id="4" name="Slide Number Placeholder 3"/>
          <p:cNvSpPr>
            <a:spLocks noGrp="1"/>
          </p:cNvSpPr>
          <p:nvPr>
            <p:ph type="sldNum" sz="quarter" idx="12"/>
          </p:nvPr>
        </p:nvSpPr>
        <p:spPr>
          <a:xfrm>
            <a:off x="8153400" y="6264275"/>
            <a:ext cx="762000" cy="365125"/>
          </a:xfrm>
        </p:spPr>
        <p:txBody>
          <a:bodyPr/>
          <a:lstStyle/>
          <a:p>
            <a:fld id="{9A7ECC3E-4170-412F-8B33-8063B7BB8A4D}" type="slidenum">
              <a:rPr lang="en-US" b="1" smtClean="0">
                <a:solidFill>
                  <a:schemeClr val="tx1"/>
                </a:solidFill>
              </a:rPr>
              <a:t>24</a:t>
            </a:fld>
            <a:endParaRPr lang="en-US" b="1" dirty="0">
              <a:solidFill>
                <a:schemeClr val="tx1"/>
              </a:solidFill>
            </a:endParaRPr>
          </a:p>
        </p:txBody>
      </p:sp>
      <p:sp>
        <p:nvSpPr>
          <p:cNvPr id="12" name="Plaque 11"/>
          <p:cNvSpPr/>
          <p:nvPr/>
        </p:nvSpPr>
        <p:spPr>
          <a:xfrm rot="2277798">
            <a:off x="339779" y="4340842"/>
            <a:ext cx="3048000" cy="914400"/>
          </a:xfrm>
          <a:prstGeom prst="plaque">
            <a:avLst/>
          </a:prstGeom>
          <a:blipFill>
            <a:blip r:embed="rId3"/>
            <a:tile tx="0" ty="0" sx="100000" sy="100000" flip="none" algn="tl"/>
          </a:blipFill>
          <a:ln w="38100">
            <a:solidFill>
              <a:srgbClr val="3366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en-US" sz="4000" b="1" dirty="0">
                <a:solidFill>
                  <a:srgbClr val="FF3399"/>
                </a:solidFill>
              </a:rPr>
              <a:t>“Oblation” </a:t>
            </a:r>
          </a:p>
        </p:txBody>
      </p:sp>
      <p:sp>
        <p:nvSpPr>
          <p:cNvPr id="13" name="Plaque 12"/>
          <p:cNvSpPr/>
          <p:nvPr/>
        </p:nvSpPr>
        <p:spPr>
          <a:xfrm rot="20516672">
            <a:off x="5494066" y="4972177"/>
            <a:ext cx="2971800" cy="914400"/>
          </a:xfrm>
          <a:prstGeom prst="plaque">
            <a:avLst/>
          </a:prstGeom>
          <a:blipFill>
            <a:blip r:embed="rId4"/>
            <a:tile tx="0" ty="0" sx="100000" sy="100000" flip="none" algn="tl"/>
          </a:blipFill>
          <a:ln w="38100">
            <a:solidFill>
              <a:srgbClr val="CC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spcAft>
                <a:spcPts val="2400"/>
              </a:spcAft>
            </a:pPr>
            <a:r>
              <a:rPr lang="en-US" sz="4000" b="1" dirty="0">
                <a:solidFill>
                  <a:srgbClr val="C00000"/>
                </a:solidFill>
              </a:rPr>
              <a:t>“Sacrifice”</a:t>
            </a:r>
          </a:p>
        </p:txBody>
      </p:sp>
      <p:sp>
        <p:nvSpPr>
          <p:cNvPr id="14" name="Plaque 13"/>
          <p:cNvSpPr/>
          <p:nvPr/>
        </p:nvSpPr>
        <p:spPr>
          <a:xfrm rot="19976632">
            <a:off x="119560" y="754037"/>
            <a:ext cx="3200400" cy="914400"/>
          </a:xfrm>
          <a:prstGeom prst="plaque">
            <a:avLst/>
          </a:prstGeom>
          <a:blipFill>
            <a:blip r:embed="rId5"/>
            <a:tile tx="0" ty="0" sx="100000" sy="100000" flip="none" algn="tl"/>
          </a:blipFill>
          <a:ln w="3810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a:solidFill>
                  <a:srgbClr val="00B050"/>
                </a:solidFill>
              </a:rPr>
              <a:t>“Offerings” </a:t>
            </a:r>
          </a:p>
        </p:txBody>
      </p:sp>
      <p:sp>
        <p:nvSpPr>
          <p:cNvPr id="6" name="Cloud Callout 5"/>
          <p:cNvSpPr/>
          <p:nvPr/>
        </p:nvSpPr>
        <p:spPr>
          <a:xfrm>
            <a:off x="3886200" y="76200"/>
            <a:ext cx="5133325" cy="3429000"/>
          </a:xfrm>
          <a:prstGeom prst="cloudCallout">
            <a:avLst>
              <a:gd name="adj1" fmla="val -75114"/>
              <a:gd name="adj2" fmla="val -7023"/>
            </a:avLst>
          </a:prstGeom>
          <a:blipFill>
            <a:blip r:embed="rId5"/>
            <a:tile tx="0" ty="0" sx="100000" sy="100000" flip="none" algn="tl"/>
          </a:blipFill>
          <a:ln w="3810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loud Callout 1"/>
          <p:cNvSpPr/>
          <p:nvPr/>
        </p:nvSpPr>
        <p:spPr>
          <a:xfrm>
            <a:off x="4220982" y="272143"/>
            <a:ext cx="4575355" cy="3037114"/>
          </a:xfrm>
          <a:prstGeom prst="cloudCallout">
            <a:avLst>
              <a:gd name="adj1" fmla="val -82376"/>
              <a:gd name="adj2" fmla="val 91226"/>
            </a:avLst>
          </a:prstGeom>
          <a:blipFill>
            <a:blip r:embed="rId3"/>
            <a:tile tx="0" ty="0" sx="100000" sy="100000" flip="none" algn="tl"/>
          </a:blipFill>
          <a:ln w="3810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Callout 4"/>
          <p:cNvSpPr/>
          <p:nvPr/>
        </p:nvSpPr>
        <p:spPr>
          <a:xfrm>
            <a:off x="4555764" y="566057"/>
            <a:ext cx="3905791" cy="2445367"/>
          </a:xfrm>
          <a:prstGeom prst="cloudCallout">
            <a:avLst>
              <a:gd name="adj1" fmla="val -2721"/>
              <a:gd name="adj2" fmla="val 129528"/>
            </a:avLst>
          </a:prstGeom>
          <a:blipFill>
            <a:blip r:embed="rId4"/>
            <a:tile tx="0" ty="0" sx="100000" sy="100000" flip="none" algn="tl"/>
          </a:blipFill>
          <a:ln w="38100">
            <a:solidFill>
              <a:srgbClr val="CC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CC"/>
                </a:solidFill>
              </a:rPr>
              <a:t>What </a:t>
            </a:r>
            <a:r>
              <a:rPr lang="en-US" sz="3200" b="1" dirty="0">
                <a:solidFill>
                  <a:srgbClr val="FF0000"/>
                </a:solidFill>
              </a:rPr>
              <a:t>do</a:t>
            </a:r>
            <a:r>
              <a:rPr lang="en-US" sz="3200" b="1" dirty="0">
                <a:solidFill>
                  <a:srgbClr val="0000CC"/>
                </a:solidFill>
              </a:rPr>
              <a:t> </a:t>
            </a:r>
            <a:r>
              <a:rPr lang="en-US" sz="3200" b="1" dirty="0">
                <a:solidFill>
                  <a:srgbClr val="FF3399"/>
                </a:solidFill>
              </a:rPr>
              <a:t>these</a:t>
            </a:r>
            <a:r>
              <a:rPr lang="en-US" sz="3200" b="1" dirty="0">
                <a:solidFill>
                  <a:srgbClr val="0000CC"/>
                </a:solidFill>
              </a:rPr>
              <a:t> </a:t>
            </a:r>
            <a:r>
              <a:rPr lang="en-US" sz="3200" b="1" dirty="0">
                <a:solidFill>
                  <a:srgbClr val="00B050"/>
                </a:solidFill>
              </a:rPr>
              <a:t>words</a:t>
            </a:r>
            <a:r>
              <a:rPr lang="en-US" sz="3200" b="1" dirty="0">
                <a:solidFill>
                  <a:srgbClr val="0000CC"/>
                </a:solidFill>
              </a:rPr>
              <a:t> </a:t>
            </a:r>
            <a:r>
              <a:rPr lang="en-US" sz="3200" b="1" dirty="0">
                <a:solidFill>
                  <a:srgbClr val="CC00CC"/>
                </a:solidFill>
              </a:rPr>
              <a:t>mean</a:t>
            </a:r>
            <a:r>
              <a:rPr lang="en-US" sz="3200" b="1" dirty="0">
                <a:solidFill>
                  <a:srgbClr val="C00000"/>
                </a:solidFill>
              </a:rPr>
              <a:t>?</a:t>
            </a:r>
          </a:p>
        </p:txBody>
      </p:sp>
    </p:spTree>
    <p:extLst>
      <p:ext uri="{BB962C8B-B14F-4D97-AF65-F5344CB8AC3E}">
        <p14:creationId xmlns:p14="http://schemas.microsoft.com/office/powerpoint/2010/main" val="25525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by="(-#ppt_w*2)" calcmode="lin" valueType="num">
                                      <p:cBhvr rctx="PPT">
                                        <p:cTn id="18" dur="500" autoRev="1" fill="hold">
                                          <p:stCondLst>
                                            <p:cond delay="0"/>
                                          </p:stCondLst>
                                        </p:cTn>
                                        <p:tgtEl>
                                          <p:spTgt spid="14"/>
                                        </p:tgtEl>
                                        <p:attrNameLst>
                                          <p:attrName>ppt_w</p:attrName>
                                        </p:attrNameLst>
                                      </p:cBhvr>
                                    </p:anim>
                                    <p:anim by="(#ppt_w*0.50)" calcmode="lin" valueType="num">
                                      <p:cBhvr>
                                        <p:cTn id="19" dur="500" decel="50000" autoRev="1" fill="hold">
                                          <p:stCondLst>
                                            <p:cond delay="0"/>
                                          </p:stCondLst>
                                        </p:cTn>
                                        <p:tgtEl>
                                          <p:spTgt spid="14"/>
                                        </p:tgtEl>
                                        <p:attrNameLst>
                                          <p:attrName>ppt_x</p:attrName>
                                        </p:attrNameLst>
                                      </p:cBhvr>
                                    </p:anim>
                                    <p:anim from="(-#ppt_h/2)" to="(#ppt_y)" calcmode="lin" valueType="num">
                                      <p:cBhvr>
                                        <p:cTn id="20" dur="1000" fill="hold">
                                          <p:stCondLst>
                                            <p:cond delay="0"/>
                                          </p:stCondLst>
                                        </p:cTn>
                                        <p:tgtEl>
                                          <p:spTgt spid="14"/>
                                        </p:tgtEl>
                                        <p:attrNameLst>
                                          <p:attrName>ppt_y</p:attrName>
                                        </p:attrNameLst>
                                      </p:cBhvr>
                                    </p:anim>
                                    <p:animRot by="21600000">
                                      <p:cBhvr>
                                        <p:cTn id="21" dur="1000" fill="hold">
                                          <p:stCondLst>
                                            <p:cond delay="0"/>
                                          </p:stCondLst>
                                        </p:cTn>
                                        <p:tgtEl>
                                          <p:spTgt spid="14"/>
                                        </p:tgtEl>
                                        <p:attrNameLst>
                                          <p:attrName>r</p:attrName>
                                        </p:attrNameLst>
                                      </p:cBhvr>
                                    </p:animRot>
                                  </p:childTnLst>
                                </p:cTn>
                              </p:par>
                            </p:childTnLst>
                          </p:cTn>
                        </p:par>
                        <p:par>
                          <p:cTn id="22" fill="hold">
                            <p:stCondLst>
                              <p:cond delay="3000"/>
                            </p:stCondLst>
                            <p:childTnLst>
                              <p:par>
                                <p:cTn id="23" presetID="35"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style.rotation</p:attrName>
                                        </p:attrNameLst>
                                      </p:cBhvr>
                                      <p:tavLst>
                                        <p:tav tm="0">
                                          <p:val>
                                            <p:fltVal val="720"/>
                                          </p:val>
                                        </p:tav>
                                        <p:tav tm="100000">
                                          <p:val>
                                            <p:fltVal val="0"/>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anim calcmode="lin" valueType="num">
                                      <p:cBhvr>
                                        <p:cTn id="28" dur="2000" fill="hold"/>
                                        <p:tgtEl>
                                          <p:spTgt spid="2"/>
                                        </p:tgtEl>
                                        <p:attrNameLst>
                                          <p:attrName>ppt_w</p:attrName>
                                        </p:attrNameLst>
                                      </p:cBhvr>
                                      <p:tavLst>
                                        <p:tav tm="0">
                                          <p:val>
                                            <p:fltVal val="0"/>
                                          </p:val>
                                        </p:tav>
                                        <p:tav tm="100000">
                                          <p:val>
                                            <p:strVal val="#ppt_w"/>
                                          </p:val>
                                        </p:tav>
                                      </p:tavLst>
                                    </p:anim>
                                  </p:childTnLst>
                                </p:cTn>
                              </p:par>
                            </p:childTnLst>
                          </p:cTn>
                        </p:par>
                        <p:par>
                          <p:cTn id="29" fill="hold">
                            <p:stCondLst>
                              <p:cond delay="5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 calcmode="lin" valueType="num">
                                      <p:cBhvr>
                                        <p:cTn id="3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
                                        </p:tgtEl>
                                      </p:cBhvr>
                                    </p:animEffect>
                                  </p:childTnLst>
                                </p:cTn>
                              </p:par>
                            </p:childTnLst>
                          </p:cTn>
                        </p:par>
                        <p:par>
                          <p:cTn id="37" fill="hold">
                            <p:stCondLst>
                              <p:cond delay="595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by="(-#ppt_w*2)" calcmode="lin" valueType="num">
                                      <p:cBhvr rctx="PPT">
                                        <p:cTn id="40" dur="500" autoRev="1" fill="hold">
                                          <p:stCondLst>
                                            <p:cond delay="0"/>
                                          </p:stCondLst>
                                        </p:cTn>
                                        <p:tgtEl>
                                          <p:spTgt spid="5"/>
                                        </p:tgtEl>
                                        <p:attrNameLst>
                                          <p:attrName>ppt_w</p:attrName>
                                        </p:attrNameLst>
                                      </p:cBhvr>
                                    </p:anim>
                                    <p:anim by="(#ppt_w*0.50)" calcmode="lin" valueType="num">
                                      <p:cBhvr>
                                        <p:cTn id="41" dur="500" decel="50000" autoRev="1" fill="hold">
                                          <p:stCondLst>
                                            <p:cond delay="0"/>
                                          </p:stCondLst>
                                        </p:cTn>
                                        <p:tgtEl>
                                          <p:spTgt spid="5"/>
                                        </p:tgtEl>
                                        <p:attrNameLst>
                                          <p:attrName>ppt_x</p:attrName>
                                        </p:attrNameLst>
                                      </p:cBhvr>
                                    </p:anim>
                                    <p:anim from="(-#ppt_h/2)" to="(#ppt_y)" calcmode="lin" valueType="num">
                                      <p:cBhvr>
                                        <p:cTn id="42" dur="1000" fill="hold">
                                          <p:stCondLst>
                                            <p:cond delay="0"/>
                                          </p:stCondLst>
                                        </p:cTn>
                                        <p:tgtEl>
                                          <p:spTgt spid="5"/>
                                        </p:tgtEl>
                                        <p:attrNameLst>
                                          <p:attrName>ppt_y</p:attrName>
                                        </p:attrNameLst>
                                      </p:cBhvr>
                                    </p:anim>
                                    <p:animRot by="21600000">
                                      <p:cBhvr>
                                        <p:cTn id="43" dur="1000" fill="hold">
                                          <p:stCondLst>
                                            <p:cond delay="0"/>
                                          </p:stCondLst>
                                        </p:cTn>
                                        <p:tgtEl>
                                          <p:spTgt spid="5"/>
                                        </p:tgtEl>
                                        <p:attrNameLst>
                                          <p:attrName>r</p:attrName>
                                        </p:attrNameLst>
                                      </p:cBhvr>
                                    </p:animRot>
                                  </p:childTnLst>
                                </p:cTn>
                              </p:par>
                            </p:childTnLst>
                          </p:cTn>
                        </p:par>
                        <p:par>
                          <p:cTn id="44" fill="hold">
                            <p:stCondLst>
                              <p:cond delay="8950"/>
                            </p:stCondLst>
                            <p:childTnLst>
                              <p:par>
                                <p:cTn id="45" presetID="38" presetClass="entr" presetSubtype="0" accel="50000" fill="hold" grpId="0" nodeType="afterEffect">
                                  <p:stCondLst>
                                    <p:cond delay="0"/>
                                  </p:stCondLst>
                                  <p:iterate type="lt">
                                    <p:tmPct val="50000"/>
                                  </p:iterate>
                                  <p:childTnLst>
                                    <p:set>
                                      <p:cBhvr>
                                        <p:cTn id="46" dur="1" fill="hold">
                                          <p:stCondLst>
                                            <p:cond delay="0"/>
                                          </p:stCondLst>
                                        </p:cTn>
                                        <p:tgtEl>
                                          <p:spTgt spid="13"/>
                                        </p:tgtEl>
                                        <p:attrNameLst>
                                          <p:attrName>style.visibility</p:attrName>
                                        </p:attrNameLst>
                                      </p:cBhvr>
                                      <p:to>
                                        <p:strVal val="visible"/>
                                      </p:to>
                                    </p:set>
                                    <p:set>
                                      <p:cBhvr>
                                        <p:cTn id="47" dur="455" fill="hold">
                                          <p:stCondLst>
                                            <p:cond delay="0"/>
                                          </p:stCondLst>
                                        </p:cTn>
                                        <p:tgtEl>
                                          <p:spTgt spid="13"/>
                                        </p:tgtEl>
                                        <p:attrNameLst>
                                          <p:attrName>style.rotation</p:attrName>
                                        </p:attrNameLst>
                                      </p:cBhvr>
                                      <p:to>
                                        <p:strVal val="-45.0"/>
                                      </p:to>
                                    </p:set>
                                    <p:anim calcmode="lin" valueType="num">
                                      <p:cBhvr>
                                        <p:cTn id="4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animBg="1"/>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914400"/>
            <a:ext cx="8991600" cy="5840186"/>
          </a:xfrm>
          <a:solidFill>
            <a:schemeClr val="tx2">
              <a:lumMod val="90000"/>
            </a:schemeClr>
          </a:solidFill>
          <a:ln w="28575">
            <a:solidFill>
              <a:srgbClr val="3333FF"/>
            </a:solidFill>
          </a:ln>
          <a:scene3d>
            <a:camera prst="orthographicFront"/>
            <a:lightRig rig="threePt" dir="t"/>
          </a:scene3d>
          <a:sp3d>
            <a:bevelT w="139700" h="139700" prst="divot"/>
          </a:sp3d>
        </p:spPr>
        <p:txBody>
          <a:bodyPr lIns="182880" tIns="91440">
            <a:normAutofit fontScale="92500" lnSpcReduction="10000"/>
          </a:bodyPr>
          <a:lstStyle/>
          <a:p>
            <a:pPr algn="l"/>
            <a:r>
              <a:rPr lang="en-US" sz="3000" b="1" u="sng" dirty="0">
                <a:solidFill>
                  <a:srgbClr val="FF0000"/>
                </a:solidFill>
              </a:rPr>
              <a:t>Oblation</a:t>
            </a:r>
            <a:r>
              <a:rPr lang="en-US" sz="3000" b="1" dirty="0">
                <a:solidFill>
                  <a:srgbClr val="FF0000"/>
                </a:solidFill>
              </a:rPr>
              <a:t>, </a:t>
            </a:r>
            <a:r>
              <a:rPr lang="en-US" sz="2000" b="1" dirty="0">
                <a:solidFill>
                  <a:srgbClr val="FF0000"/>
                </a:solidFill>
              </a:rPr>
              <a:t>n</a:t>
            </a:r>
            <a:r>
              <a:rPr lang="en-US" sz="3000" b="1" dirty="0">
                <a:solidFill>
                  <a:srgbClr val="FF0000"/>
                </a:solidFill>
              </a:rPr>
              <a:t>. -</a:t>
            </a:r>
            <a:r>
              <a:rPr lang="en-US" sz="3000" b="1" dirty="0">
                <a:solidFill>
                  <a:schemeClr val="bg1"/>
                </a:solidFill>
              </a:rPr>
              <a:t>			</a:t>
            </a:r>
            <a:r>
              <a:rPr lang="en-US" sz="3000" b="1" dirty="0">
                <a:solidFill>
                  <a:srgbClr val="CC00CC"/>
                </a:solidFill>
              </a:rPr>
              <a:t>Webster’s Dictionary</a:t>
            </a:r>
          </a:p>
          <a:p>
            <a:pPr algn="l"/>
            <a:r>
              <a:rPr lang="en-US" b="1" dirty="0">
                <a:solidFill>
                  <a:srgbClr val="FF0000"/>
                </a:solidFill>
              </a:rPr>
              <a:t>1. </a:t>
            </a:r>
            <a:r>
              <a:rPr lang="en-US" b="1" dirty="0">
                <a:solidFill>
                  <a:srgbClr val="996633"/>
                </a:solidFill>
                <a:effectLst>
                  <a:outerShdw blurRad="38100" dist="38100" dir="2700000" algn="tl">
                    <a:srgbClr val="000000">
                      <a:alpha val="43137"/>
                    </a:srgbClr>
                  </a:outerShdw>
                </a:effectLst>
              </a:rPr>
              <a:t>First-fruits.</a:t>
            </a:r>
            <a:r>
              <a:rPr lang="en-US" b="1" dirty="0">
                <a:solidFill>
                  <a:schemeClr val="bg1"/>
                </a:solidFill>
              </a:rPr>
              <a:t>	</a:t>
            </a:r>
            <a:r>
              <a:rPr lang="en-US" b="1" dirty="0">
                <a:solidFill>
                  <a:srgbClr val="FF0000"/>
                </a:solidFill>
              </a:rPr>
              <a:t>2.  </a:t>
            </a:r>
            <a:r>
              <a:rPr lang="en-US" b="1" dirty="0">
                <a:solidFill>
                  <a:srgbClr val="996633"/>
                </a:solidFill>
                <a:effectLst>
                  <a:outerShdw blurRad="38100" dist="38100" dir="2700000" algn="tl">
                    <a:srgbClr val="000000">
                      <a:alpha val="43137"/>
                    </a:srgbClr>
                  </a:outerShdw>
                </a:effectLst>
              </a:rPr>
              <a:t>Gift.</a:t>
            </a:r>
            <a:r>
              <a:rPr lang="en-US" dirty="0">
                <a:solidFill>
                  <a:schemeClr val="bg1"/>
                </a:solidFill>
              </a:rPr>
              <a:t>	</a:t>
            </a:r>
          </a:p>
          <a:p>
            <a:pPr algn="l"/>
            <a:r>
              <a:rPr lang="en-US" b="1" dirty="0">
                <a:solidFill>
                  <a:srgbClr val="FF0000"/>
                </a:solidFill>
              </a:rPr>
              <a:t>3.  </a:t>
            </a:r>
            <a:r>
              <a:rPr lang="en-US" b="1" dirty="0">
                <a:solidFill>
                  <a:srgbClr val="996633"/>
                </a:solidFill>
                <a:effectLst>
                  <a:outerShdw blurRad="38100" dist="38100" dir="2700000" algn="tl">
                    <a:srgbClr val="000000">
                      <a:alpha val="43137"/>
                    </a:srgbClr>
                  </a:outerShdw>
                </a:effectLst>
              </a:rPr>
              <a:t>Offering, n.  </a:t>
            </a:r>
            <a:r>
              <a:rPr lang="en-US" dirty="0">
                <a:solidFill>
                  <a:schemeClr val="bg1"/>
                </a:solidFill>
              </a:rPr>
              <a:t>That which is presented in divine service; an animal or a portion of bread or corn, or of gold and silver, or other valuable articles, presented to God as an atonement for sin, or as a return of thanks for his favors, or for other religious purpose; a sacrifice; an oblation. In the Mosaic economy, there were burnt-offerings, sin-offerings, peace-offerings, trespass-offerings, thank-offerings, wave-offerings, and wood-offerings. Pagan nations also present offerings to their deities. Christ by the offering of himself has superseded the use of all other offerings, having made atonement for all men.</a:t>
            </a:r>
          </a:p>
          <a:p>
            <a:pPr algn="l"/>
            <a:r>
              <a:rPr lang="en-US" dirty="0">
                <a:solidFill>
                  <a:schemeClr val="bg1"/>
                </a:solidFill>
              </a:rPr>
              <a:t>When thou shalt make his soul an offering for sin, he shall see his seed - Isa 53.			</a:t>
            </a:r>
            <a:r>
              <a:rPr lang="en-US" b="1" dirty="0">
                <a:solidFill>
                  <a:srgbClr val="FF0000"/>
                </a:solidFill>
              </a:rPr>
              <a:t>4.  </a:t>
            </a:r>
            <a:r>
              <a:rPr lang="en-US" b="1" dirty="0">
                <a:solidFill>
                  <a:srgbClr val="996633"/>
                </a:solidFill>
                <a:effectLst>
                  <a:outerShdw blurRad="38100" dist="38100" dir="2700000" algn="tl">
                    <a:srgbClr val="000000">
                      <a:alpha val="43137"/>
                    </a:srgbClr>
                  </a:outerShdw>
                </a:effectLst>
              </a:rPr>
              <a:t>Sacrifice.</a:t>
            </a:r>
            <a:r>
              <a:rPr lang="en-US" dirty="0">
                <a:solidFill>
                  <a:schemeClr val="bg1"/>
                </a:solidFill>
              </a:rPr>
              <a:t>		</a:t>
            </a:r>
          </a:p>
        </p:txBody>
      </p:sp>
      <p:sp>
        <p:nvSpPr>
          <p:cNvPr id="4" name="Slide Number Placeholder 3"/>
          <p:cNvSpPr>
            <a:spLocks noGrp="1"/>
          </p:cNvSpPr>
          <p:nvPr>
            <p:ph type="sldNum" sz="quarter" idx="12"/>
          </p:nvPr>
        </p:nvSpPr>
        <p:spPr>
          <a:xfrm>
            <a:off x="8153400" y="6264275"/>
            <a:ext cx="762000" cy="365125"/>
          </a:xfrm>
        </p:spPr>
        <p:txBody>
          <a:bodyPr/>
          <a:lstStyle/>
          <a:p>
            <a:fld id="{9A7ECC3E-4170-412F-8B33-8063B7BB8A4D}" type="slidenum">
              <a:rPr lang="en-US" b="1" smtClean="0">
                <a:solidFill>
                  <a:schemeClr val="bg1"/>
                </a:solidFill>
              </a:rPr>
              <a:t>25</a:t>
            </a:fld>
            <a:endParaRPr lang="en-US" b="1" dirty="0">
              <a:solidFill>
                <a:schemeClr val="bg1"/>
              </a:solidFill>
            </a:endParaRPr>
          </a:p>
        </p:txBody>
      </p:sp>
      <p:sp>
        <p:nvSpPr>
          <p:cNvPr id="7" name="Title 1"/>
          <p:cNvSpPr>
            <a:spLocks noGrp="1"/>
          </p:cNvSpPr>
          <p:nvPr>
            <p:ph type="ctrTitle"/>
          </p:nvPr>
        </p:nvSpPr>
        <p:spPr>
          <a:xfrm>
            <a:off x="152400" y="76200"/>
            <a:ext cx="8839200" cy="838200"/>
          </a:xfrm>
          <a:solidFill>
            <a:schemeClr val="accent1">
              <a:lumMod val="20000"/>
              <a:lumOff val="80000"/>
            </a:schemeClr>
          </a:solidFill>
          <a:ln w="38100">
            <a:solidFill>
              <a:srgbClr val="3333FF"/>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sz="4000" dirty="0">
                <a:solidFill>
                  <a:srgbClr val="0066CC"/>
                </a:solidFill>
              </a:rPr>
              <a:t>Oblation, Offering, Sacrifice</a:t>
            </a:r>
          </a:p>
        </p:txBody>
      </p:sp>
    </p:spTree>
    <p:extLst>
      <p:ext uri="{BB962C8B-B14F-4D97-AF65-F5344CB8AC3E}">
        <p14:creationId xmlns:p14="http://schemas.microsoft.com/office/powerpoint/2010/main" val="24977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838200"/>
          </a:xfrm>
          <a:solidFill>
            <a:schemeClr val="accent1">
              <a:lumMod val="20000"/>
              <a:lumOff val="80000"/>
            </a:schemeClr>
          </a:solidFill>
          <a:ln w="38100">
            <a:solidFill>
              <a:srgbClr val="3333FF"/>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sz="4000" dirty="0">
                <a:solidFill>
                  <a:srgbClr val="0066CC"/>
                </a:solidFill>
              </a:rPr>
              <a:t>Oblation, Offering, Sacrifice</a:t>
            </a:r>
          </a:p>
        </p:txBody>
      </p:sp>
      <p:sp>
        <p:nvSpPr>
          <p:cNvPr id="4" name="Slide Number Placeholder 3"/>
          <p:cNvSpPr>
            <a:spLocks noGrp="1"/>
          </p:cNvSpPr>
          <p:nvPr>
            <p:ph type="sldNum" sz="quarter" idx="12"/>
          </p:nvPr>
        </p:nvSpPr>
        <p:spPr>
          <a:xfrm>
            <a:off x="8229600" y="6340475"/>
            <a:ext cx="762000" cy="365125"/>
          </a:xfrm>
        </p:spPr>
        <p:txBody>
          <a:bodyPr/>
          <a:lstStyle/>
          <a:p>
            <a:fld id="{9A7ECC3E-4170-412F-8B33-8063B7BB8A4D}" type="slidenum">
              <a:rPr lang="en-US" b="1" smtClean="0">
                <a:solidFill>
                  <a:schemeClr val="bg1"/>
                </a:solidFill>
              </a:rPr>
              <a:t>26</a:t>
            </a:fld>
            <a:endParaRPr lang="en-US" b="1" dirty="0">
              <a:solidFill>
                <a:schemeClr val="bg1"/>
              </a:solidFill>
            </a:endParaRPr>
          </a:p>
        </p:txBody>
      </p:sp>
      <p:sp>
        <p:nvSpPr>
          <p:cNvPr id="6" name="Subtitle 2"/>
          <p:cNvSpPr>
            <a:spLocks noGrp="1"/>
          </p:cNvSpPr>
          <p:nvPr>
            <p:ph type="subTitle" idx="1"/>
          </p:nvPr>
        </p:nvSpPr>
        <p:spPr>
          <a:xfrm>
            <a:off x="381000" y="1600200"/>
            <a:ext cx="8305800" cy="5029200"/>
          </a:xfrm>
          <a:solidFill>
            <a:schemeClr val="accent1">
              <a:lumMod val="40000"/>
              <a:lumOff val="60000"/>
            </a:schemeClr>
          </a:solidFill>
          <a:ln w="28575">
            <a:solidFill>
              <a:srgbClr val="3333FF"/>
            </a:solidFill>
          </a:ln>
          <a:scene3d>
            <a:camera prst="orthographicFront"/>
            <a:lightRig rig="threePt" dir="t"/>
          </a:scene3d>
          <a:sp3d>
            <a:bevelT w="139700" h="139700" prst="divot"/>
          </a:sp3d>
        </p:spPr>
        <p:txBody>
          <a:bodyPr lIns="182880" tIns="91440">
            <a:normAutofit/>
          </a:bodyPr>
          <a:lstStyle/>
          <a:p>
            <a:pPr algn="l"/>
            <a:r>
              <a:rPr lang="en-US" sz="3000" b="1" u="sng" dirty="0">
                <a:solidFill>
                  <a:schemeClr val="bg1"/>
                </a:solidFill>
              </a:rPr>
              <a:t>Oblation</a:t>
            </a:r>
            <a:r>
              <a:rPr lang="en-US" sz="3000" b="1" dirty="0">
                <a:solidFill>
                  <a:schemeClr val="bg1"/>
                </a:solidFill>
              </a:rPr>
              <a:t> - </a:t>
            </a:r>
            <a:r>
              <a:rPr lang="en-US" sz="3000" b="1" dirty="0">
                <a:solidFill>
                  <a:srgbClr val="009900"/>
                </a:solidFill>
              </a:rPr>
              <a:t>H4503 </a:t>
            </a:r>
            <a:r>
              <a:rPr lang="en-US" sz="3000" b="1" dirty="0">
                <a:solidFill>
                  <a:schemeClr val="bg1"/>
                </a:solidFill>
              </a:rPr>
              <a:t>- </a:t>
            </a:r>
            <a:r>
              <a:rPr lang="he-IL" sz="3000" dirty="0">
                <a:solidFill>
                  <a:schemeClr val="bg1"/>
                </a:solidFill>
              </a:rPr>
              <a:t> מִנְחָה</a:t>
            </a:r>
            <a:r>
              <a:rPr lang="en-US" sz="3000" dirty="0">
                <a:solidFill>
                  <a:schemeClr val="bg1"/>
                </a:solidFill>
              </a:rPr>
              <a:t>- </a:t>
            </a:r>
            <a:r>
              <a:rPr lang="en-US" sz="3000" dirty="0" err="1">
                <a:solidFill>
                  <a:schemeClr val="bg1"/>
                </a:solidFill>
              </a:rPr>
              <a:t>minchâh</a:t>
            </a:r>
            <a:r>
              <a:rPr lang="en-US" sz="3000" dirty="0">
                <a:solidFill>
                  <a:schemeClr val="bg1"/>
                </a:solidFill>
              </a:rPr>
              <a:t> - </a:t>
            </a:r>
            <a:r>
              <a:rPr lang="en-US" sz="3000" i="1" dirty="0">
                <a:solidFill>
                  <a:schemeClr val="bg1"/>
                </a:solidFill>
              </a:rPr>
              <a:t>min-</a:t>
            </a:r>
            <a:r>
              <a:rPr lang="en-US" sz="3000" i="1" dirty="0" err="1">
                <a:solidFill>
                  <a:schemeClr val="bg1"/>
                </a:solidFill>
              </a:rPr>
              <a:t>khaw</a:t>
            </a:r>
            <a:r>
              <a:rPr lang="en-US" sz="3000" i="1" dirty="0">
                <a:solidFill>
                  <a:schemeClr val="bg1"/>
                </a:solidFill>
              </a:rPr>
              <a:t>'</a:t>
            </a:r>
            <a:endParaRPr lang="en-US" sz="3000" dirty="0">
              <a:solidFill>
                <a:schemeClr val="bg1"/>
              </a:solidFill>
            </a:endParaRPr>
          </a:p>
          <a:p>
            <a:pPr algn="l">
              <a:spcBef>
                <a:spcPts val="0"/>
              </a:spcBef>
              <a:spcAft>
                <a:spcPts val="2400"/>
              </a:spcAft>
            </a:pPr>
            <a:r>
              <a:rPr lang="en-US" sz="3000" dirty="0">
                <a:solidFill>
                  <a:schemeClr val="bg1"/>
                </a:solidFill>
              </a:rPr>
              <a:t>From an unused root meaning to </a:t>
            </a:r>
            <a:r>
              <a:rPr lang="en-US" sz="3000" i="1" dirty="0">
                <a:solidFill>
                  <a:schemeClr val="bg1"/>
                </a:solidFill>
              </a:rPr>
              <a:t>apportion</a:t>
            </a:r>
            <a:r>
              <a:rPr lang="en-US" sz="3000" dirty="0">
                <a:solidFill>
                  <a:schemeClr val="bg1"/>
                </a:solidFill>
              </a:rPr>
              <a:t>, that is, </a:t>
            </a:r>
            <a:r>
              <a:rPr lang="en-US" sz="3000" i="1" dirty="0">
                <a:solidFill>
                  <a:schemeClr val="bg1"/>
                </a:solidFill>
              </a:rPr>
              <a:t>bestow</a:t>
            </a:r>
            <a:r>
              <a:rPr lang="en-US" sz="3000" dirty="0">
                <a:solidFill>
                  <a:schemeClr val="bg1"/>
                </a:solidFill>
              </a:rPr>
              <a:t>; a </a:t>
            </a:r>
            <a:r>
              <a:rPr lang="en-US" sz="3000" i="1" dirty="0">
                <a:solidFill>
                  <a:schemeClr val="bg1"/>
                </a:solidFill>
              </a:rPr>
              <a:t>donation</a:t>
            </a:r>
            <a:r>
              <a:rPr lang="en-US" sz="3000" dirty="0">
                <a:solidFill>
                  <a:schemeClr val="bg1"/>
                </a:solidFill>
              </a:rPr>
              <a:t>; euphemistically </a:t>
            </a:r>
            <a:r>
              <a:rPr lang="en-US" sz="3000" i="1" dirty="0">
                <a:solidFill>
                  <a:schemeClr val="bg1"/>
                </a:solidFill>
              </a:rPr>
              <a:t>tribute</a:t>
            </a:r>
            <a:r>
              <a:rPr lang="en-US" sz="3000" dirty="0">
                <a:solidFill>
                  <a:schemeClr val="bg1"/>
                </a:solidFill>
              </a:rPr>
              <a:t>; </a:t>
            </a:r>
            <a:r>
              <a:rPr lang="en-US" sz="3000" b="1" u="sng" dirty="0">
                <a:solidFill>
                  <a:srgbClr val="FF0000"/>
                </a:solidFill>
              </a:rPr>
              <a:t>specifically a sacrificial </a:t>
            </a:r>
            <a:r>
              <a:rPr lang="en-US" sz="3000" b="1" i="1" u="sng" dirty="0">
                <a:solidFill>
                  <a:srgbClr val="CC00CC"/>
                </a:solidFill>
              </a:rPr>
              <a:t>offering</a:t>
            </a:r>
            <a:r>
              <a:rPr lang="en-US" sz="3000" dirty="0">
                <a:solidFill>
                  <a:srgbClr val="CC00CC"/>
                </a:solidFill>
              </a:rPr>
              <a:t> </a:t>
            </a:r>
            <a:r>
              <a:rPr lang="en-US" sz="3000" b="1" dirty="0">
                <a:solidFill>
                  <a:srgbClr val="FF0000"/>
                </a:solidFill>
              </a:rPr>
              <a:t>(</a:t>
            </a:r>
            <a:r>
              <a:rPr lang="en-US" sz="3000" b="1" u="sng" dirty="0">
                <a:solidFill>
                  <a:srgbClr val="FF0000"/>
                </a:solidFill>
              </a:rPr>
              <a:t>usually</a:t>
            </a:r>
            <a:r>
              <a:rPr lang="en-US" sz="3000" b="1" dirty="0">
                <a:solidFill>
                  <a:srgbClr val="FF0000"/>
                </a:solidFill>
              </a:rPr>
              <a:t> </a:t>
            </a:r>
            <a:r>
              <a:rPr lang="en-US" sz="3000" b="1" u="sng" dirty="0">
                <a:solidFill>
                  <a:srgbClr val="FF0000"/>
                </a:solidFill>
              </a:rPr>
              <a:t>bloodless</a:t>
            </a:r>
            <a:r>
              <a:rPr lang="en-US" sz="3000" b="1" dirty="0">
                <a:solidFill>
                  <a:srgbClr val="FF0000"/>
                </a:solidFill>
              </a:rPr>
              <a:t> and </a:t>
            </a:r>
            <a:r>
              <a:rPr lang="en-US" sz="3000" b="1" u="sng" dirty="0">
                <a:solidFill>
                  <a:srgbClr val="FF0000"/>
                </a:solidFill>
              </a:rPr>
              <a:t>voluntary</a:t>
            </a:r>
            <a:r>
              <a:rPr lang="en-US" sz="3000" b="1" dirty="0">
                <a:solidFill>
                  <a:srgbClr val="FF0000"/>
                </a:solidFill>
              </a:rPr>
              <a:t>): - </a:t>
            </a:r>
            <a:r>
              <a:rPr lang="en-US" sz="3000" b="1" u="sng" dirty="0">
                <a:solidFill>
                  <a:srgbClr val="FF0000"/>
                </a:solidFill>
              </a:rPr>
              <a:t>gift</a:t>
            </a:r>
            <a:r>
              <a:rPr lang="en-US" sz="3000" b="1" dirty="0">
                <a:solidFill>
                  <a:srgbClr val="FF0000"/>
                </a:solidFill>
              </a:rPr>
              <a:t>, </a:t>
            </a:r>
            <a:r>
              <a:rPr lang="en-US" sz="3000" b="1" u="sng" dirty="0">
                <a:solidFill>
                  <a:srgbClr val="FF0000"/>
                </a:solidFill>
              </a:rPr>
              <a:t>oblation</a:t>
            </a:r>
            <a:r>
              <a:rPr lang="en-US" sz="3000" b="1" dirty="0">
                <a:solidFill>
                  <a:srgbClr val="FF0000"/>
                </a:solidFill>
              </a:rPr>
              <a:t>, (</a:t>
            </a:r>
            <a:r>
              <a:rPr lang="en-US" sz="3000" b="1" u="sng" dirty="0">
                <a:solidFill>
                  <a:srgbClr val="FF0000"/>
                </a:solidFill>
              </a:rPr>
              <a:t>meat</a:t>
            </a:r>
            <a:r>
              <a:rPr lang="en-US" sz="3000" b="1" dirty="0">
                <a:solidFill>
                  <a:srgbClr val="FF0000"/>
                </a:solidFill>
              </a:rPr>
              <a:t>) </a:t>
            </a:r>
            <a:r>
              <a:rPr lang="en-US" sz="3000" b="1" u="sng" dirty="0">
                <a:solidFill>
                  <a:srgbClr val="FF0000"/>
                </a:solidFill>
              </a:rPr>
              <a:t>offering</a:t>
            </a:r>
            <a:r>
              <a:rPr lang="en-US" sz="3000" b="1" dirty="0">
                <a:solidFill>
                  <a:srgbClr val="FF0000"/>
                </a:solidFill>
              </a:rPr>
              <a:t>, </a:t>
            </a:r>
            <a:r>
              <a:rPr lang="en-US" sz="3000" b="1" u="sng" dirty="0">
                <a:solidFill>
                  <a:srgbClr val="FF0000"/>
                </a:solidFill>
              </a:rPr>
              <a:t>present</a:t>
            </a:r>
            <a:r>
              <a:rPr lang="en-US" sz="3000" b="1" dirty="0">
                <a:solidFill>
                  <a:srgbClr val="FF0000"/>
                </a:solidFill>
              </a:rPr>
              <a:t>, </a:t>
            </a:r>
            <a:r>
              <a:rPr lang="en-US" sz="3000" b="1" u="sng" dirty="0">
                <a:solidFill>
                  <a:srgbClr val="FF0000"/>
                </a:solidFill>
              </a:rPr>
              <a:t>sacrifice</a:t>
            </a:r>
            <a:r>
              <a:rPr lang="en-US" sz="3000" b="1" dirty="0">
                <a:solidFill>
                  <a:srgbClr val="FF0000"/>
                </a:solidFill>
              </a:rPr>
              <a:t>.</a:t>
            </a:r>
          </a:p>
          <a:p>
            <a:pPr algn="l"/>
            <a:r>
              <a:rPr lang="en-US" sz="3000" dirty="0">
                <a:solidFill>
                  <a:schemeClr val="bg1"/>
                </a:solidFill>
              </a:rPr>
              <a:t>We will now look at some Scripture verses that use </a:t>
            </a:r>
            <a:r>
              <a:rPr lang="en-US" sz="3000" b="1" dirty="0">
                <a:solidFill>
                  <a:srgbClr val="009900"/>
                </a:solidFill>
              </a:rPr>
              <a:t>H4503</a:t>
            </a:r>
            <a:r>
              <a:rPr lang="en-US" sz="3000" dirty="0">
                <a:solidFill>
                  <a:schemeClr val="bg1"/>
                </a:solidFill>
              </a:rPr>
              <a:t> as a bloodless meat offering (or Oblation). – </a:t>
            </a:r>
          </a:p>
        </p:txBody>
      </p:sp>
      <p:sp>
        <p:nvSpPr>
          <p:cNvPr id="7" name="Bent Arrow 6"/>
          <p:cNvSpPr/>
          <p:nvPr/>
        </p:nvSpPr>
        <p:spPr>
          <a:xfrm rot="5400000">
            <a:off x="3086100" y="5676900"/>
            <a:ext cx="685800" cy="1219200"/>
          </a:xfrm>
          <a:prstGeom prst="bentArrow">
            <a:avLst/>
          </a:prstGeom>
          <a:solidFill>
            <a:srgbClr val="FF66CC"/>
          </a:solidFill>
          <a:ln w="57150">
            <a:solidFill>
              <a:srgbClr val="FF3399"/>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895600" y="1066800"/>
            <a:ext cx="3276600" cy="461665"/>
          </a:xfrm>
          <a:prstGeom prst="rect">
            <a:avLst/>
          </a:prstGeom>
          <a:noFill/>
        </p:spPr>
        <p:txBody>
          <a:bodyPr wrap="square" rtlCol="0">
            <a:spAutoFit/>
          </a:bodyPr>
          <a:lstStyle/>
          <a:p>
            <a:pPr algn="ctr"/>
            <a:r>
              <a:rPr lang="en-US" sz="2400" dirty="0">
                <a:solidFill>
                  <a:srgbClr val="FFFF00"/>
                </a:solidFill>
              </a:rPr>
              <a:t>Strong’s Concordance</a:t>
            </a:r>
          </a:p>
        </p:txBody>
      </p:sp>
    </p:spTree>
    <p:extLst>
      <p:ext uri="{BB962C8B-B14F-4D97-AF65-F5344CB8AC3E}">
        <p14:creationId xmlns:p14="http://schemas.microsoft.com/office/powerpoint/2010/main" val="25974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par>
                          <p:cTn id="43" fill="hold">
                            <p:stCondLst>
                              <p:cond delay="2000"/>
                            </p:stCondLst>
                            <p:childTnLst>
                              <p:par>
                                <p:cTn id="44" presetID="32" presetClass="emph" presetSubtype="0" fill="hold" grpId="1" nodeType="afterEffect">
                                  <p:stCondLst>
                                    <p:cond delay="0"/>
                                  </p:stCondLst>
                                  <p:childTnLst>
                                    <p:animRot by="120000">
                                      <p:cBhvr>
                                        <p:cTn id="45" dur="100" fill="hold">
                                          <p:stCondLst>
                                            <p:cond delay="0"/>
                                          </p:stCondLst>
                                        </p:cTn>
                                        <p:tgtEl>
                                          <p:spTgt spid="7"/>
                                        </p:tgtEl>
                                        <p:attrNameLst>
                                          <p:attrName>r</p:attrName>
                                        </p:attrNameLst>
                                      </p:cBhvr>
                                    </p:animRot>
                                    <p:animRot by="-240000">
                                      <p:cBhvr>
                                        <p:cTn id="46" dur="200" fill="hold">
                                          <p:stCondLst>
                                            <p:cond delay="200"/>
                                          </p:stCondLst>
                                        </p:cTn>
                                        <p:tgtEl>
                                          <p:spTgt spid="7"/>
                                        </p:tgtEl>
                                        <p:attrNameLst>
                                          <p:attrName>r</p:attrName>
                                        </p:attrNameLst>
                                      </p:cBhvr>
                                    </p:animRot>
                                    <p:animRot by="240000">
                                      <p:cBhvr>
                                        <p:cTn id="47" dur="200" fill="hold">
                                          <p:stCondLst>
                                            <p:cond delay="400"/>
                                          </p:stCondLst>
                                        </p:cTn>
                                        <p:tgtEl>
                                          <p:spTgt spid="7"/>
                                        </p:tgtEl>
                                        <p:attrNameLst>
                                          <p:attrName>r</p:attrName>
                                        </p:attrNameLst>
                                      </p:cBhvr>
                                    </p:animRot>
                                    <p:animRot by="-240000">
                                      <p:cBhvr>
                                        <p:cTn id="48" dur="200" fill="hold">
                                          <p:stCondLst>
                                            <p:cond delay="600"/>
                                          </p:stCondLst>
                                        </p:cTn>
                                        <p:tgtEl>
                                          <p:spTgt spid="7"/>
                                        </p:tgtEl>
                                        <p:attrNameLst>
                                          <p:attrName>r</p:attrName>
                                        </p:attrNameLst>
                                      </p:cBhvr>
                                    </p:animRot>
                                    <p:animRot by="120000">
                                      <p:cBhvr>
                                        <p:cTn id="4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47800"/>
            <a:ext cx="8382000" cy="4953000"/>
          </a:xfrm>
          <a:solidFill>
            <a:schemeClr val="tx2">
              <a:lumMod val="90000"/>
            </a:schemeClr>
          </a:solidFill>
          <a:ln w="38100">
            <a:solidFill>
              <a:srgbClr val="3333FF"/>
            </a:solidFill>
          </a:ln>
          <a:scene3d>
            <a:camera prst="orthographicFront"/>
            <a:lightRig rig="threePt" dir="t"/>
          </a:scene3d>
          <a:sp3d>
            <a:bevelT w="114300" prst="artDeco"/>
          </a:sp3d>
        </p:spPr>
        <p:txBody>
          <a:bodyPr lIns="182880" tIns="182880">
            <a:normAutofit lnSpcReduction="10000"/>
          </a:bodyPr>
          <a:lstStyle/>
          <a:p>
            <a:pPr marL="914400" indent="-914400" algn="l">
              <a:spcBef>
                <a:spcPts val="0"/>
              </a:spcBef>
              <a:spcAft>
                <a:spcPts val="1800"/>
              </a:spcAft>
            </a:pPr>
            <a:r>
              <a:rPr lang="en-US" dirty="0">
                <a:solidFill>
                  <a:srgbClr val="FF6600"/>
                </a:solidFill>
              </a:rPr>
              <a:t>Lev 6:15  </a:t>
            </a:r>
            <a:r>
              <a:rPr lang="en-US" dirty="0">
                <a:solidFill>
                  <a:schemeClr val="bg1"/>
                </a:solidFill>
              </a:rPr>
              <a:t>and shall take from it with his hand from the fine flour of the </a:t>
            </a:r>
            <a:r>
              <a:rPr lang="en-US" b="1" u="sng" dirty="0">
                <a:solidFill>
                  <a:srgbClr val="FF0000"/>
                </a:solidFill>
              </a:rPr>
              <a:t>grain offering</a:t>
            </a:r>
            <a:r>
              <a:rPr lang="en-US" b="1" u="sng" baseline="30000" dirty="0">
                <a:solidFill>
                  <a:srgbClr val="FF0000"/>
                </a:solidFill>
              </a:rPr>
              <a:t> </a:t>
            </a:r>
            <a:r>
              <a:rPr lang="en-US" b="1" baseline="30000" dirty="0">
                <a:solidFill>
                  <a:schemeClr val="accent5">
                    <a:lumMod val="50000"/>
                  </a:schemeClr>
                </a:solidFill>
              </a:rPr>
              <a:t>H4503</a:t>
            </a:r>
            <a:r>
              <a:rPr lang="en-US" dirty="0">
                <a:solidFill>
                  <a:schemeClr val="bg1"/>
                </a:solidFill>
              </a:rPr>
              <a:t>, and from its oil, and all the frankincense which is on the </a:t>
            </a:r>
            <a:r>
              <a:rPr lang="en-US" b="1" u="sng" dirty="0">
                <a:solidFill>
                  <a:srgbClr val="FF0000"/>
                </a:solidFill>
              </a:rPr>
              <a:t>grain offering</a:t>
            </a:r>
            <a:r>
              <a:rPr lang="en-US" b="1" u="sng" baseline="30000" dirty="0">
                <a:solidFill>
                  <a:srgbClr val="FF0000"/>
                </a:solidFill>
              </a:rPr>
              <a:t> </a:t>
            </a:r>
            <a:r>
              <a:rPr lang="en-US" b="1" baseline="30000" dirty="0">
                <a:solidFill>
                  <a:schemeClr val="accent5">
                    <a:lumMod val="50000"/>
                  </a:schemeClr>
                </a:solidFill>
              </a:rPr>
              <a:t>H4503</a:t>
            </a:r>
            <a:r>
              <a:rPr lang="en-US" dirty="0">
                <a:solidFill>
                  <a:schemeClr val="bg1"/>
                </a:solidFill>
              </a:rPr>
              <a:t>, and shall burn it on the altar for a sweet fragrance, as its remembrance portion to </a:t>
            </a:r>
            <a:r>
              <a:rPr lang="he-IL" b="1" dirty="0">
                <a:solidFill>
                  <a:srgbClr val="0000CC"/>
                </a:solidFill>
              </a:rPr>
              <a:t>יהוה</a:t>
            </a:r>
            <a:r>
              <a:rPr lang="en-US" b="1" dirty="0">
                <a:solidFill>
                  <a:srgbClr val="0000CC"/>
                </a:solidFill>
              </a:rPr>
              <a:t>.</a:t>
            </a:r>
          </a:p>
          <a:p>
            <a:pPr marL="914400" indent="-914400" algn="l"/>
            <a:r>
              <a:rPr lang="en-US" dirty="0">
                <a:solidFill>
                  <a:srgbClr val="FF6600"/>
                </a:solidFill>
              </a:rPr>
              <a:t>Lev 23:13  </a:t>
            </a:r>
            <a:r>
              <a:rPr lang="en-US" dirty="0">
                <a:solidFill>
                  <a:schemeClr val="bg1"/>
                </a:solidFill>
              </a:rPr>
              <a:t>and its </a:t>
            </a:r>
            <a:r>
              <a:rPr lang="en-US" b="1" u="sng" dirty="0">
                <a:solidFill>
                  <a:srgbClr val="FF0000"/>
                </a:solidFill>
              </a:rPr>
              <a:t>grain offering</a:t>
            </a:r>
            <a:r>
              <a:rPr lang="en-US" b="1" baseline="30000" dirty="0">
                <a:solidFill>
                  <a:srgbClr val="FF0000"/>
                </a:solidFill>
              </a:rPr>
              <a:t> </a:t>
            </a:r>
            <a:r>
              <a:rPr lang="en-US" b="1" baseline="30000" dirty="0">
                <a:solidFill>
                  <a:schemeClr val="accent5">
                    <a:lumMod val="50000"/>
                  </a:schemeClr>
                </a:solidFill>
              </a:rPr>
              <a:t>H4503</a:t>
            </a:r>
            <a:r>
              <a:rPr lang="en-US" baseline="30000" dirty="0">
                <a:solidFill>
                  <a:schemeClr val="accent2">
                    <a:lumMod val="50000"/>
                  </a:schemeClr>
                </a:solidFill>
              </a:rPr>
              <a:t> </a:t>
            </a:r>
            <a:r>
              <a:rPr lang="en-US" dirty="0">
                <a:solidFill>
                  <a:schemeClr val="bg1"/>
                </a:solidFill>
              </a:rPr>
              <a:t>: two-tenths of an </a:t>
            </a:r>
            <a:r>
              <a:rPr lang="en-US" dirty="0" err="1">
                <a:solidFill>
                  <a:schemeClr val="bg1"/>
                </a:solidFill>
              </a:rPr>
              <a:t>ĕphah</a:t>
            </a:r>
            <a:r>
              <a:rPr lang="en-US" dirty="0">
                <a:solidFill>
                  <a:schemeClr val="bg1"/>
                </a:solidFill>
              </a:rPr>
              <a:t> of fine flour mixed with oil, an offering made by fire to </a:t>
            </a:r>
            <a:r>
              <a:rPr lang="he-IL" b="1" dirty="0">
                <a:solidFill>
                  <a:srgbClr val="0000CC"/>
                </a:solidFill>
              </a:rPr>
              <a:t>יהוה</a:t>
            </a:r>
            <a:r>
              <a:rPr lang="en-US" b="1" dirty="0">
                <a:solidFill>
                  <a:srgbClr val="0000CC"/>
                </a:solidFill>
              </a:rPr>
              <a:t>, </a:t>
            </a:r>
            <a:r>
              <a:rPr lang="en-US" dirty="0">
                <a:solidFill>
                  <a:schemeClr val="bg1"/>
                </a:solidFill>
              </a:rPr>
              <a:t>a sweet fragrance, and its drink offering: one-fourth of a </a:t>
            </a:r>
            <a:r>
              <a:rPr lang="en-US" dirty="0" err="1">
                <a:solidFill>
                  <a:schemeClr val="bg1"/>
                </a:solidFill>
              </a:rPr>
              <a:t>hin</a:t>
            </a:r>
            <a:r>
              <a:rPr lang="en-US" dirty="0">
                <a:solidFill>
                  <a:schemeClr val="bg1"/>
                </a:solidFill>
              </a:rPr>
              <a:t> of wine.</a:t>
            </a:r>
          </a:p>
        </p:txBody>
      </p:sp>
      <p:sp>
        <p:nvSpPr>
          <p:cNvPr id="4" name="Slide Number Placeholder 3"/>
          <p:cNvSpPr>
            <a:spLocks noGrp="1"/>
          </p:cNvSpPr>
          <p:nvPr>
            <p:ph type="sldNum" sz="quarter" idx="12"/>
          </p:nvPr>
        </p:nvSpPr>
        <p:spPr>
          <a:xfrm>
            <a:off x="8229600" y="6324600"/>
            <a:ext cx="762000" cy="365125"/>
          </a:xfrm>
        </p:spPr>
        <p:txBody>
          <a:bodyPr/>
          <a:lstStyle/>
          <a:p>
            <a:fld id="{9A7ECC3E-4170-412F-8B33-8063B7BB8A4D}" type="slidenum">
              <a:rPr lang="en-US" b="1" smtClean="0">
                <a:solidFill>
                  <a:schemeClr val="bg1"/>
                </a:solidFill>
              </a:rPr>
              <a:t>27</a:t>
            </a:fld>
            <a:endParaRPr lang="en-US" b="1" dirty="0">
              <a:solidFill>
                <a:schemeClr val="bg1"/>
              </a:solidFill>
            </a:endParaRPr>
          </a:p>
        </p:txBody>
      </p:sp>
      <p:sp>
        <p:nvSpPr>
          <p:cNvPr id="6" name="Title 1"/>
          <p:cNvSpPr>
            <a:spLocks noGrp="1"/>
          </p:cNvSpPr>
          <p:nvPr>
            <p:ph type="ctrTitle"/>
          </p:nvPr>
        </p:nvSpPr>
        <p:spPr>
          <a:xfrm>
            <a:off x="152400" y="304800"/>
            <a:ext cx="8839200" cy="838200"/>
          </a:xfrm>
          <a:solidFill>
            <a:schemeClr val="accent1">
              <a:lumMod val="20000"/>
              <a:lumOff val="80000"/>
            </a:schemeClr>
          </a:solidFill>
          <a:ln w="38100">
            <a:solidFill>
              <a:srgbClr val="3333FF"/>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sz="4000" dirty="0">
                <a:solidFill>
                  <a:srgbClr val="0066CC"/>
                </a:solidFill>
              </a:rPr>
              <a:t>Oblation, Offering, Sacrifice</a:t>
            </a:r>
          </a:p>
        </p:txBody>
      </p:sp>
    </p:spTree>
    <p:extLst>
      <p:ext uri="{BB962C8B-B14F-4D97-AF65-F5344CB8AC3E}">
        <p14:creationId xmlns:p14="http://schemas.microsoft.com/office/powerpoint/2010/main" val="24903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839200" cy="838200"/>
          </a:xfrm>
          <a:solidFill>
            <a:schemeClr val="accent1">
              <a:lumMod val="20000"/>
              <a:lumOff val="80000"/>
            </a:schemeClr>
          </a:solidFill>
          <a:ln w="38100">
            <a:solidFill>
              <a:srgbClr val="3333FF"/>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sz="4000" dirty="0">
                <a:solidFill>
                  <a:srgbClr val="0066CC"/>
                </a:solidFill>
              </a:rPr>
              <a:t>Oblation, Offering, Sacrifice</a:t>
            </a:r>
          </a:p>
        </p:txBody>
      </p:sp>
      <p:sp>
        <p:nvSpPr>
          <p:cNvPr id="3" name="Subtitle 2"/>
          <p:cNvSpPr>
            <a:spLocks noGrp="1"/>
          </p:cNvSpPr>
          <p:nvPr>
            <p:ph type="subTitle" idx="1"/>
          </p:nvPr>
        </p:nvSpPr>
        <p:spPr>
          <a:xfrm>
            <a:off x="381000" y="1143000"/>
            <a:ext cx="8382000" cy="5410200"/>
          </a:xfrm>
          <a:solidFill>
            <a:schemeClr val="tx2">
              <a:lumMod val="90000"/>
            </a:schemeClr>
          </a:solidFill>
          <a:ln w="38100">
            <a:solidFill>
              <a:srgbClr val="0066CC"/>
            </a:solidFill>
          </a:ln>
          <a:scene3d>
            <a:camera prst="orthographicFront"/>
            <a:lightRig rig="threePt" dir="t"/>
          </a:scene3d>
          <a:sp3d>
            <a:bevelT prst="angle"/>
          </a:sp3d>
        </p:spPr>
        <p:txBody>
          <a:bodyPr lIns="182880" tIns="91440">
            <a:normAutofit/>
          </a:bodyPr>
          <a:lstStyle/>
          <a:p>
            <a:pPr algn="l">
              <a:spcBef>
                <a:spcPts val="0"/>
              </a:spcBef>
              <a:spcAft>
                <a:spcPts val="1800"/>
              </a:spcAft>
            </a:pPr>
            <a:r>
              <a:rPr lang="en-US" dirty="0">
                <a:solidFill>
                  <a:schemeClr val="bg1"/>
                </a:solidFill>
              </a:rPr>
              <a:t>In the Scriptures, </a:t>
            </a:r>
            <a:r>
              <a:rPr lang="en-US" b="1" dirty="0">
                <a:solidFill>
                  <a:srgbClr val="009900"/>
                </a:solidFill>
              </a:rPr>
              <a:t>H4503</a:t>
            </a:r>
            <a:r>
              <a:rPr lang="en-US" dirty="0">
                <a:solidFill>
                  <a:srgbClr val="009900"/>
                </a:solidFill>
              </a:rPr>
              <a:t> </a:t>
            </a:r>
            <a:r>
              <a:rPr lang="en-US" dirty="0">
                <a:solidFill>
                  <a:schemeClr val="bg1"/>
                </a:solidFill>
              </a:rPr>
              <a:t>is translated into the words </a:t>
            </a:r>
            <a:r>
              <a:rPr lang="en-US" b="1" u="sng" dirty="0">
                <a:solidFill>
                  <a:srgbClr val="9900CC"/>
                </a:solidFill>
                <a:effectLst>
                  <a:outerShdw blurRad="38100" dist="38100" dir="2700000" algn="tl">
                    <a:srgbClr val="000000">
                      <a:alpha val="43137"/>
                    </a:srgbClr>
                  </a:outerShdw>
                </a:effectLst>
              </a:rPr>
              <a:t>Oblation</a:t>
            </a:r>
            <a:r>
              <a:rPr lang="en-US" b="1" dirty="0">
                <a:solidFill>
                  <a:srgbClr val="9900CC"/>
                </a:solidFill>
                <a:effectLst>
                  <a:outerShdw blurRad="38100" dist="38100" dir="2700000" algn="tl">
                    <a:srgbClr val="000000">
                      <a:alpha val="43137"/>
                    </a:srgbClr>
                  </a:outerShdw>
                </a:effectLst>
              </a:rPr>
              <a:t>,</a:t>
            </a:r>
            <a:r>
              <a:rPr lang="en-US" dirty="0">
                <a:solidFill>
                  <a:srgbClr val="9900CC"/>
                </a:solidFill>
                <a:effectLst>
                  <a:outerShdw blurRad="38100" dist="38100" dir="2700000" algn="tl">
                    <a:srgbClr val="000000">
                      <a:alpha val="43137"/>
                    </a:srgbClr>
                  </a:outerShdw>
                </a:effectLst>
              </a:rPr>
              <a:t> </a:t>
            </a:r>
            <a:r>
              <a:rPr lang="en-US" b="1" u="sng" dirty="0">
                <a:solidFill>
                  <a:srgbClr val="FF3399"/>
                </a:solidFill>
                <a:effectLst>
                  <a:outerShdw blurRad="38100" dist="38100" dir="2700000" algn="tl">
                    <a:srgbClr val="000000">
                      <a:alpha val="43137"/>
                    </a:srgbClr>
                  </a:outerShdw>
                </a:effectLst>
              </a:rPr>
              <a:t>Offerings</a:t>
            </a:r>
            <a:r>
              <a:rPr lang="en-US" b="1" dirty="0">
                <a:solidFill>
                  <a:srgbClr val="FF3399"/>
                </a:solidFill>
                <a:effectLst>
                  <a:outerShdw blurRad="38100" dist="38100" dir="2700000" algn="tl">
                    <a:srgbClr val="000000">
                      <a:alpha val="43137"/>
                    </a:srgbClr>
                  </a:outerShdw>
                </a:effectLst>
              </a:rPr>
              <a:t>,</a:t>
            </a:r>
            <a:r>
              <a:rPr lang="en-US" dirty="0">
                <a:solidFill>
                  <a:srgbClr val="FF3399"/>
                </a:solidFill>
                <a:effectLst>
                  <a:outerShdw blurRad="38100" dist="38100" dir="2700000" algn="tl">
                    <a:srgbClr val="000000">
                      <a:alpha val="43137"/>
                    </a:srgbClr>
                  </a:outerShdw>
                </a:effectLst>
              </a:rPr>
              <a:t> </a:t>
            </a:r>
            <a:r>
              <a:rPr lang="en-US" b="1" u="sng" dirty="0">
                <a:solidFill>
                  <a:srgbClr val="C00000"/>
                </a:solidFill>
                <a:effectLst>
                  <a:outerShdw blurRad="38100" dist="38100" dir="2700000" algn="tl">
                    <a:srgbClr val="000000">
                      <a:alpha val="43137"/>
                    </a:srgbClr>
                  </a:outerShdw>
                </a:effectLst>
              </a:rPr>
              <a:t>Sacrifice</a:t>
            </a:r>
            <a:r>
              <a:rPr lang="en-US" b="1" dirty="0">
                <a:solidFill>
                  <a:srgbClr val="C00000"/>
                </a:solidFill>
                <a:effectLst>
                  <a:outerShdw blurRad="38100" dist="38100" dir="2700000" algn="tl">
                    <a:srgbClr val="000000">
                      <a:alpha val="43137"/>
                    </a:srgbClr>
                  </a:outerShdw>
                </a:effectLst>
              </a:rPr>
              <a:t>,</a:t>
            </a:r>
            <a:r>
              <a:rPr lang="en-US" dirty="0">
                <a:solidFill>
                  <a:srgbClr val="0066CC"/>
                </a:solidFill>
                <a:effectLst>
                  <a:glow rad="63500">
                    <a:schemeClr val="accent2">
                      <a:satMod val="175000"/>
                      <a:alpha val="40000"/>
                    </a:schemeClr>
                  </a:glow>
                </a:effectLst>
              </a:rPr>
              <a:t> </a:t>
            </a:r>
            <a:r>
              <a:rPr lang="en-US" b="1" u="sng" dirty="0">
                <a:solidFill>
                  <a:srgbClr val="00B050"/>
                </a:solidFill>
                <a:effectLst>
                  <a:outerShdw blurRad="38100" dist="38100" dir="2700000" algn="tl">
                    <a:srgbClr val="000000">
                      <a:alpha val="43137"/>
                    </a:srgbClr>
                  </a:outerShdw>
                </a:effectLst>
              </a:rPr>
              <a:t>Presents</a:t>
            </a:r>
            <a:r>
              <a:rPr lang="en-US" dirty="0">
                <a:solidFill>
                  <a:srgbClr val="00B050"/>
                </a:solidFill>
                <a:effectLst>
                  <a:outerShdw blurRad="38100" dist="38100" dir="2700000" algn="tl">
                    <a:srgbClr val="000000">
                      <a:alpha val="43137"/>
                    </a:srgbClr>
                  </a:outerShdw>
                </a:effectLst>
              </a:rPr>
              <a:t> </a:t>
            </a:r>
            <a:r>
              <a:rPr lang="en-US" dirty="0">
                <a:solidFill>
                  <a:schemeClr val="bg1"/>
                </a:solidFill>
                <a:effectLst/>
              </a:rPr>
              <a:t>and/or </a:t>
            </a:r>
            <a:r>
              <a:rPr lang="en-US" b="1" u="sng" dirty="0">
                <a:solidFill>
                  <a:srgbClr val="FF0000"/>
                </a:solidFill>
                <a:effectLst>
                  <a:outerShdw blurRad="38100" dist="38100" dir="2700000" algn="tl">
                    <a:srgbClr val="000000">
                      <a:alpha val="43137"/>
                    </a:srgbClr>
                  </a:outerShdw>
                </a:effectLst>
              </a:rPr>
              <a:t>Gifts</a:t>
            </a:r>
            <a:r>
              <a:rPr lang="en-US" dirty="0">
                <a:solidFill>
                  <a:srgbClr val="FF0000"/>
                </a:solidFill>
                <a:effectLst>
                  <a:glow rad="63500">
                    <a:schemeClr val="accent2">
                      <a:satMod val="175000"/>
                      <a:alpha val="40000"/>
                    </a:schemeClr>
                  </a:glow>
                  <a:outerShdw blurRad="38100" dist="38100" dir="2700000" algn="tl">
                    <a:srgbClr val="000000">
                      <a:alpha val="43137"/>
                    </a:srgbClr>
                  </a:outerShdw>
                </a:effectLst>
              </a:rPr>
              <a:t> </a:t>
            </a:r>
            <a:r>
              <a:rPr lang="en-US" dirty="0">
                <a:solidFill>
                  <a:schemeClr val="bg1"/>
                </a:solidFill>
              </a:rPr>
              <a:t>211 times, in 194 different verses. </a:t>
            </a:r>
          </a:p>
          <a:p>
            <a:pPr algn="l">
              <a:spcBef>
                <a:spcPts val="0"/>
              </a:spcBef>
              <a:spcAft>
                <a:spcPts val="1800"/>
              </a:spcAft>
            </a:pPr>
            <a:r>
              <a:rPr lang="en-US" dirty="0">
                <a:solidFill>
                  <a:schemeClr val="bg1"/>
                </a:solidFill>
              </a:rPr>
              <a:t>All of the Scripture uses of the words in </a:t>
            </a:r>
            <a:r>
              <a:rPr lang="en-US" dirty="0" err="1">
                <a:solidFill>
                  <a:schemeClr val="bg1"/>
                </a:solidFill>
              </a:rPr>
              <a:t>colour</a:t>
            </a:r>
            <a:r>
              <a:rPr lang="en-US" dirty="0">
                <a:solidFill>
                  <a:schemeClr val="bg1"/>
                </a:solidFill>
              </a:rPr>
              <a:t> above pertain to Offerings made to </a:t>
            </a:r>
            <a:r>
              <a:rPr lang="en-US" b="1" dirty="0">
                <a:solidFill>
                  <a:srgbClr val="0000CC"/>
                </a:solidFill>
              </a:rPr>
              <a:t>Yahuah</a:t>
            </a:r>
            <a:r>
              <a:rPr lang="en-US" dirty="0">
                <a:solidFill>
                  <a:schemeClr val="bg1"/>
                </a:solidFill>
              </a:rPr>
              <a:t>— or they pertain to gifts given to others.</a:t>
            </a:r>
            <a:r>
              <a:rPr lang="en-US" b="1" dirty="0">
                <a:solidFill>
                  <a:srgbClr val="0000CC"/>
                </a:solidFill>
              </a:rPr>
              <a:t> </a:t>
            </a:r>
          </a:p>
          <a:p>
            <a:pPr algn="l">
              <a:spcBef>
                <a:spcPts val="0"/>
              </a:spcBef>
              <a:spcAft>
                <a:spcPts val="1800"/>
              </a:spcAft>
            </a:pPr>
            <a:r>
              <a:rPr lang="en-US" dirty="0">
                <a:solidFill>
                  <a:schemeClr val="bg1"/>
                </a:solidFill>
              </a:rPr>
              <a:t>I could find no place in the Scriptures where </a:t>
            </a:r>
            <a:r>
              <a:rPr lang="en-US" b="1" dirty="0">
                <a:solidFill>
                  <a:srgbClr val="009900"/>
                </a:solidFill>
              </a:rPr>
              <a:t>H4503</a:t>
            </a:r>
            <a:r>
              <a:rPr lang="en-US" dirty="0">
                <a:solidFill>
                  <a:srgbClr val="009900"/>
                </a:solidFill>
              </a:rPr>
              <a:t> </a:t>
            </a:r>
            <a:r>
              <a:rPr lang="en-US" dirty="0">
                <a:solidFill>
                  <a:schemeClr val="bg1"/>
                </a:solidFill>
              </a:rPr>
              <a:t>has been translated into the words </a:t>
            </a:r>
            <a:r>
              <a:rPr lang="en-US" b="1" u="sng" dirty="0">
                <a:solidFill>
                  <a:srgbClr val="0000CC"/>
                </a:solidFill>
                <a:effectLst>
                  <a:glow rad="63500">
                    <a:schemeClr val="accent1">
                      <a:satMod val="175000"/>
                      <a:alpha val="40000"/>
                    </a:schemeClr>
                  </a:glow>
                </a:effectLst>
              </a:rPr>
              <a:t>Statutes</a:t>
            </a:r>
            <a:r>
              <a:rPr lang="en-US" b="1" dirty="0">
                <a:solidFill>
                  <a:srgbClr val="0000CC"/>
                </a:solidFill>
                <a:effectLst>
                  <a:glow rad="63500">
                    <a:schemeClr val="accent1">
                      <a:satMod val="175000"/>
                      <a:alpha val="40000"/>
                    </a:schemeClr>
                  </a:glow>
                </a:effectLst>
              </a:rPr>
              <a:t>, </a:t>
            </a:r>
            <a:r>
              <a:rPr lang="en-US" b="1" u="sng" dirty="0">
                <a:solidFill>
                  <a:srgbClr val="0000CC"/>
                </a:solidFill>
                <a:effectLst>
                  <a:glow rad="63500">
                    <a:schemeClr val="accent1">
                      <a:satMod val="175000"/>
                      <a:alpha val="40000"/>
                    </a:schemeClr>
                  </a:glow>
                </a:effectLst>
              </a:rPr>
              <a:t>Laws</a:t>
            </a:r>
            <a:r>
              <a:rPr lang="en-US" b="1" dirty="0">
                <a:solidFill>
                  <a:srgbClr val="0000CC"/>
                </a:solidFill>
                <a:effectLst>
                  <a:glow rad="63500">
                    <a:schemeClr val="accent1">
                      <a:satMod val="175000"/>
                      <a:alpha val="40000"/>
                    </a:schemeClr>
                  </a:glow>
                </a:effectLst>
              </a:rPr>
              <a:t>, </a:t>
            </a:r>
            <a:r>
              <a:rPr lang="en-US" b="1" u="sng" dirty="0">
                <a:solidFill>
                  <a:srgbClr val="0000CC"/>
                </a:solidFill>
                <a:effectLst>
                  <a:glow rad="63500">
                    <a:schemeClr val="accent1">
                      <a:satMod val="175000"/>
                      <a:alpha val="40000"/>
                    </a:schemeClr>
                  </a:glow>
                </a:effectLst>
              </a:rPr>
              <a:t>Torah</a:t>
            </a:r>
            <a:r>
              <a:rPr lang="en-US" b="1" dirty="0">
                <a:solidFill>
                  <a:srgbClr val="0000CC"/>
                </a:solidFill>
                <a:effectLst>
                  <a:glow rad="63500">
                    <a:schemeClr val="accent1">
                      <a:satMod val="175000"/>
                      <a:alpha val="40000"/>
                    </a:schemeClr>
                  </a:glow>
                </a:effectLst>
              </a:rPr>
              <a:t>,</a:t>
            </a:r>
            <a:r>
              <a:rPr lang="en-US" b="1" dirty="0">
                <a:solidFill>
                  <a:schemeClr val="bg1"/>
                </a:solidFill>
              </a:rPr>
              <a:t> </a:t>
            </a:r>
            <a:r>
              <a:rPr lang="en-US" b="1" u="sng" dirty="0">
                <a:solidFill>
                  <a:srgbClr val="0000CC"/>
                </a:solidFill>
                <a:effectLst>
                  <a:glow rad="63500">
                    <a:schemeClr val="accent1">
                      <a:satMod val="175000"/>
                      <a:alpha val="40000"/>
                    </a:schemeClr>
                  </a:glow>
                </a:effectLst>
              </a:rPr>
              <a:t>Ten Commandments</a:t>
            </a:r>
            <a:r>
              <a:rPr lang="en-US" b="1" dirty="0">
                <a:solidFill>
                  <a:srgbClr val="0000CC"/>
                </a:solidFill>
                <a:effectLst>
                  <a:glow rad="63500">
                    <a:schemeClr val="accent1">
                      <a:satMod val="175000"/>
                      <a:alpha val="40000"/>
                    </a:schemeClr>
                  </a:glow>
                </a:effectLst>
              </a:rPr>
              <a:t>, </a:t>
            </a:r>
            <a:r>
              <a:rPr lang="en-US" b="1" u="sng" dirty="0">
                <a:solidFill>
                  <a:srgbClr val="0000CC"/>
                </a:solidFill>
                <a:effectLst>
                  <a:glow rad="63500">
                    <a:schemeClr val="accent1">
                      <a:satMod val="175000"/>
                      <a:alpha val="40000"/>
                    </a:schemeClr>
                  </a:glow>
                </a:effectLst>
              </a:rPr>
              <a:t>Feast-Days</a:t>
            </a:r>
            <a:r>
              <a:rPr lang="en-US" dirty="0">
                <a:solidFill>
                  <a:schemeClr val="bg1"/>
                </a:solidFill>
              </a:rPr>
              <a:t> and/or</a:t>
            </a:r>
            <a:r>
              <a:rPr lang="en-US" dirty="0">
                <a:solidFill>
                  <a:srgbClr val="0066CC"/>
                </a:solidFill>
                <a:effectLst>
                  <a:glow rad="63500">
                    <a:schemeClr val="accent1">
                      <a:satMod val="175000"/>
                      <a:alpha val="40000"/>
                    </a:schemeClr>
                  </a:glow>
                </a:effectLst>
              </a:rPr>
              <a:t> </a:t>
            </a:r>
            <a:r>
              <a:rPr lang="en-US" u="sng" dirty="0">
                <a:solidFill>
                  <a:srgbClr val="0000CC"/>
                </a:solidFill>
                <a:effectLst>
                  <a:glow rad="63500">
                    <a:schemeClr val="accent1">
                      <a:satMod val="175000"/>
                      <a:alpha val="40000"/>
                    </a:schemeClr>
                  </a:glow>
                  <a:outerShdw blurRad="38100" dist="38100" dir="2700000" algn="tl">
                    <a:srgbClr val="000000">
                      <a:alpha val="43137"/>
                    </a:srgbClr>
                  </a:outerShdw>
                </a:effectLst>
              </a:rPr>
              <a:t>Appointed Time</a:t>
            </a:r>
            <a:r>
              <a:rPr lang="en-US" dirty="0">
                <a:solidFill>
                  <a:srgbClr val="0000CC"/>
                </a:solidFill>
                <a:effectLst>
                  <a:glow rad="63500">
                    <a:schemeClr val="accent1">
                      <a:satMod val="175000"/>
                      <a:alpha val="40000"/>
                    </a:schemeClr>
                  </a:glow>
                  <a:outerShdw blurRad="38100" dist="38100" dir="2700000" algn="tl">
                    <a:srgbClr val="000000">
                      <a:alpha val="43137"/>
                    </a:srgbClr>
                  </a:outerShdw>
                </a:effectLst>
              </a:rPr>
              <a:t>.</a:t>
            </a:r>
            <a:r>
              <a:rPr lang="en-US" dirty="0">
                <a:solidFill>
                  <a:schemeClr val="bg1"/>
                </a:solidFill>
              </a:rPr>
              <a:t> </a:t>
            </a:r>
          </a:p>
        </p:txBody>
      </p:sp>
      <p:sp>
        <p:nvSpPr>
          <p:cNvPr id="4" name="Slide Number Placeholder 3"/>
          <p:cNvSpPr>
            <a:spLocks noGrp="1"/>
          </p:cNvSpPr>
          <p:nvPr>
            <p:ph type="sldNum" sz="quarter" idx="12"/>
          </p:nvPr>
        </p:nvSpPr>
        <p:spPr>
          <a:xfrm>
            <a:off x="7772400" y="6096000"/>
            <a:ext cx="762000" cy="365125"/>
          </a:xfrm>
        </p:spPr>
        <p:txBody>
          <a:bodyPr/>
          <a:lstStyle/>
          <a:p>
            <a:fld id="{9A7ECC3E-4170-412F-8B33-8063B7BB8A4D}" type="slidenum">
              <a:rPr lang="en-US" b="1" smtClean="0">
                <a:solidFill>
                  <a:schemeClr val="bg1"/>
                </a:solidFill>
              </a:rPr>
              <a:t>28</a:t>
            </a:fld>
            <a:endParaRPr lang="en-US" b="1" dirty="0">
              <a:solidFill>
                <a:schemeClr val="bg1"/>
              </a:solidFill>
            </a:endParaRPr>
          </a:p>
        </p:txBody>
      </p:sp>
    </p:spTree>
    <p:extLst>
      <p:ext uri="{BB962C8B-B14F-4D97-AF65-F5344CB8AC3E}">
        <p14:creationId xmlns:p14="http://schemas.microsoft.com/office/powerpoint/2010/main" val="569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2"/>
            <a:tile tx="0" ty="0" sx="100000" sy="100000" flip="none" algn="tl"/>
          </a:blipFill>
          <a:ln w="57150">
            <a:solidFill>
              <a:srgbClr val="FFE4C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077200" y="6248400"/>
            <a:ext cx="762000" cy="365125"/>
          </a:xfrm>
        </p:spPr>
        <p:txBody>
          <a:bodyPr/>
          <a:lstStyle/>
          <a:p>
            <a:fld id="{9A7ECC3E-4170-412F-8B33-8063B7BB8A4D}" type="slidenum">
              <a:rPr lang="en-US" b="1" smtClean="0">
                <a:solidFill>
                  <a:schemeClr val="tx1"/>
                </a:solidFill>
              </a:rPr>
              <a:t>29</a:t>
            </a:fld>
            <a:endParaRPr lang="en-US" b="1" dirty="0">
              <a:solidFill>
                <a:schemeClr val="tx1"/>
              </a:solidFill>
            </a:endParaRPr>
          </a:p>
        </p:txBody>
      </p:sp>
      <p:sp>
        <p:nvSpPr>
          <p:cNvPr id="6" name="Horizontal Scroll 5"/>
          <p:cNvSpPr/>
          <p:nvPr/>
        </p:nvSpPr>
        <p:spPr>
          <a:xfrm rot="1322467">
            <a:off x="1412197" y="491313"/>
            <a:ext cx="6946169" cy="5539796"/>
          </a:xfrm>
          <a:prstGeom prst="horizontalScroll">
            <a:avLst/>
          </a:prstGeom>
          <a:blipFill>
            <a:blip r:embed="rId3"/>
            <a:tile tx="0" ty="0" sx="100000" sy="100000" flip="none" algn="tl"/>
          </a:blipFill>
          <a:ln w="76200">
            <a:solidFill>
              <a:srgbClr val="8A4500"/>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90000"/>
              </a:lnSpc>
              <a:spcAft>
                <a:spcPts val="2400"/>
              </a:spcAft>
              <a:buClr>
                <a:schemeClr val="tx1">
                  <a:shade val="95000"/>
                </a:schemeClr>
              </a:buClr>
              <a:buSzPct val="65000"/>
            </a:pPr>
            <a:r>
              <a:rPr lang="en-US" sz="4400" b="1" i="1" dirty="0">
                <a:solidFill>
                  <a:srgbClr val="663300"/>
                </a:solidFill>
              </a:rPr>
              <a:t>It’s time now to look at the term “Ceremonial Law.”  </a:t>
            </a:r>
          </a:p>
          <a:p>
            <a:pPr marL="0" lvl="2" algn="ctr">
              <a:lnSpc>
                <a:spcPct val="90000"/>
              </a:lnSpc>
              <a:spcAft>
                <a:spcPts val="2400"/>
              </a:spcAft>
              <a:buClr>
                <a:schemeClr val="tx1">
                  <a:shade val="95000"/>
                </a:schemeClr>
              </a:buClr>
              <a:buSzPct val="65000"/>
            </a:pPr>
            <a:r>
              <a:rPr lang="en-US" sz="4400" b="1" i="1" dirty="0">
                <a:solidFill>
                  <a:srgbClr val="663300"/>
                </a:solidFill>
              </a:rPr>
              <a:t>What do the Scriptures have to say about them?</a:t>
            </a:r>
          </a:p>
        </p:txBody>
      </p:sp>
    </p:spTree>
    <p:extLst>
      <p:ext uri="{BB962C8B-B14F-4D97-AF65-F5344CB8AC3E}">
        <p14:creationId xmlns:p14="http://schemas.microsoft.com/office/powerpoint/2010/main" val="27937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340475"/>
            <a:ext cx="762000" cy="365125"/>
          </a:xfrm>
        </p:spPr>
        <p:txBody>
          <a:bodyPr/>
          <a:lstStyle/>
          <a:p>
            <a:fld id="{9A7ECC3E-4170-412F-8B33-8063B7BB8A4D}" type="slidenum">
              <a:rPr lang="en-US" b="1" smtClean="0">
                <a:solidFill>
                  <a:schemeClr val="bg1"/>
                </a:solidFill>
              </a:rPr>
              <a:t>3</a:t>
            </a:fld>
            <a:endParaRPr lang="en-US" b="1" dirty="0">
              <a:solidFill>
                <a:schemeClr val="bg1"/>
              </a:solidFill>
            </a:endParaRPr>
          </a:p>
        </p:txBody>
      </p:sp>
      <p:pic>
        <p:nvPicPr>
          <p:cNvPr id="7" name="Picture 6" descr="Prayer, Bible, Pray, Hands, Folde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848600" cy="4495800"/>
          </a:xfrm>
          <a:prstGeom prst="ellipse">
            <a:avLst/>
          </a:prstGeom>
          <a:ln>
            <a:noFill/>
          </a:ln>
          <a:effectLst>
            <a:glow rad="228600">
              <a:schemeClr val="accent6">
                <a:satMod val="175000"/>
                <a:alpha val="40000"/>
              </a:schemeClr>
            </a:glow>
            <a:softEdge rad="112500"/>
          </a:effectLst>
        </p:spPr>
      </p:pic>
      <p:sp>
        <p:nvSpPr>
          <p:cNvPr id="3" name="TextBox 2"/>
          <p:cNvSpPr txBox="1"/>
          <p:nvPr/>
        </p:nvSpPr>
        <p:spPr>
          <a:xfrm>
            <a:off x="685800" y="152400"/>
            <a:ext cx="7620000" cy="1754326"/>
          </a:xfrm>
          <a:prstGeom prst="rect">
            <a:avLst/>
          </a:prstGeom>
          <a:solidFill>
            <a:srgbClr val="6600FF"/>
          </a:solidFill>
          <a:ln w="38100">
            <a:solidFill>
              <a:schemeClr val="tx1"/>
            </a:solidFill>
          </a:ln>
          <a:scene3d>
            <a:camera prst="orthographicFront"/>
            <a:lightRig rig="threePt" dir="t"/>
          </a:scene3d>
          <a:sp3d>
            <a:bevelT w="114300" prst="artDeco"/>
          </a:sp3d>
        </p:spPr>
        <p:txBody>
          <a:bodyPr wrap="square" rtlCol="0">
            <a:spAutoFit/>
          </a:bodyPr>
          <a:lstStyle/>
          <a:p>
            <a:pPr algn="ctr"/>
            <a:r>
              <a:rPr lang="en-US" sz="3600" dirty="0">
                <a:latin typeface="Comic Sans MS" panose="030F0702030302020204" pitchFamily="66" charset="0"/>
              </a:rPr>
              <a:t>Let’s ask </a:t>
            </a:r>
            <a:r>
              <a:rPr lang="en-US" sz="3600" dirty="0">
                <a:solidFill>
                  <a:schemeClr val="bg2">
                    <a:lumMod val="20000"/>
                    <a:lumOff val="80000"/>
                  </a:schemeClr>
                </a:solidFill>
                <a:latin typeface="Comic Sans MS" panose="030F0702030302020204" pitchFamily="66" charset="0"/>
              </a:rPr>
              <a:t>Elohim</a:t>
            </a:r>
            <a:r>
              <a:rPr lang="en-US" sz="3600" dirty="0">
                <a:latin typeface="Comic Sans MS" panose="030F0702030302020204" pitchFamily="66" charset="0"/>
              </a:rPr>
              <a:t> for wisdom and understanding and then go to the Scriptures for answers !</a:t>
            </a:r>
          </a:p>
        </p:txBody>
      </p:sp>
    </p:spTree>
    <p:extLst>
      <p:ext uri="{BB962C8B-B14F-4D97-AF65-F5344CB8AC3E}">
        <p14:creationId xmlns:p14="http://schemas.microsoft.com/office/powerpoint/2010/main" val="27073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228600"/>
            <a:ext cx="6400800" cy="914400"/>
          </a:xfrm>
          <a:solidFill>
            <a:schemeClr val="accent2">
              <a:lumMod val="20000"/>
              <a:lumOff val="80000"/>
            </a:schemeClr>
          </a:solidFill>
          <a:ln w="57150">
            <a:solidFill>
              <a:schemeClr val="accent2">
                <a:lumMod val="75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2">
                    <a:lumMod val="75000"/>
                  </a:schemeClr>
                </a:solidFill>
              </a:rPr>
              <a:t>Ceremonial Laws</a:t>
            </a:r>
          </a:p>
        </p:txBody>
      </p:sp>
      <p:sp>
        <p:nvSpPr>
          <p:cNvPr id="3" name="Subtitle 2"/>
          <p:cNvSpPr>
            <a:spLocks noGrp="1"/>
          </p:cNvSpPr>
          <p:nvPr>
            <p:ph type="subTitle" idx="1"/>
          </p:nvPr>
        </p:nvSpPr>
        <p:spPr>
          <a:xfrm>
            <a:off x="304800" y="1447800"/>
            <a:ext cx="8534400" cy="5105400"/>
          </a:xfrm>
          <a:solidFill>
            <a:schemeClr val="accent2">
              <a:lumMod val="75000"/>
            </a:schemeClr>
          </a:solidFill>
          <a:ln w="57150">
            <a:solidFill>
              <a:schemeClr val="accent2">
                <a:lumMod val="20000"/>
                <a:lumOff val="80000"/>
              </a:schemeClr>
            </a:solidFill>
          </a:ln>
          <a:scene3d>
            <a:camera prst="orthographicFront"/>
            <a:lightRig rig="threePt" dir="t"/>
          </a:scene3d>
          <a:sp3d>
            <a:bevelT w="114300" prst="artDeco"/>
          </a:sp3d>
        </p:spPr>
        <p:txBody>
          <a:bodyPr lIns="182880" tIns="182880">
            <a:normAutofit/>
          </a:bodyPr>
          <a:lstStyle/>
          <a:p>
            <a:pPr marL="0" lvl="2" algn="l">
              <a:lnSpc>
                <a:spcPct val="90000"/>
              </a:lnSpc>
              <a:spcBef>
                <a:spcPts val="0"/>
              </a:spcBef>
              <a:spcAft>
                <a:spcPts val="2400"/>
              </a:spcAft>
              <a:buClr>
                <a:schemeClr val="tx1">
                  <a:shade val="95000"/>
                </a:schemeClr>
              </a:buClr>
              <a:buSzPct val="65000"/>
            </a:pPr>
            <a:r>
              <a:rPr lang="en-US" sz="3200" dirty="0"/>
              <a:t>Even though the term “Ceremonial Law” is used by many, these words do not exist in the Scriptures.  When I have heard people use the term “Ceremonial Law” they appeared to be referring to the </a:t>
            </a:r>
            <a:r>
              <a:rPr lang="en-US" sz="3200" b="1" u="sng" dirty="0"/>
              <a:t>feast days themselves</a:t>
            </a:r>
            <a:r>
              <a:rPr lang="en-US" sz="3200" dirty="0"/>
              <a:t>, and to every </a:t>
            </a:r>
            <a:r>
              <a:rPr lang="en-US" sz="3200" b="1" u="sng" dirty="0"/>
              <a:t>ceremony</a:t>
            </a:r>
            <a:r>
              <a:rPr lang="en-US" sz="3200" dirty="0"/>
              <a:t> and </a:t>
            </a:r>
            <a:r>
              <a:rPr lang="en-US" sz="3200" b="1" u="sng" dirty="0"/>
              <a:t>ritual</a:t>
            </a:r>
            <a:r>
              <a:rPr lang="en-US" sz="3200" dirty="0"/>
              <a:t> related to keeping them, according to the Scriptures.</a:t>
            </a:r>
          </a:p>
          <a:p>
            <a:pPr marL="0" lvl="2" algn="l">
              <a:lnSpc>
                <a:spcPct val="90000"/>
              </a:lnSpc>
              <a:buClr>
                <a:schemeClr val="tx1">
                  <a:shade val="95000"/>
                </a:schemeClr>
              </a:buClr>
              <a:buSzPct val="65000"/>
            </a:pPr>
            <a:r>
              <a:rPr lang="en-US" sz="3200" dirty="0"/>
              <a:t>Let’s take a look at two Scriptures and see if we can determine what was actually “nailed to the cross.”</a:t>
            </a:r>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t>30</a:t>
            </a:fld>
            <a:endParaRPr lang="en-US" b="1" dirty="0">
              <a:solidFill>
                <a:schemeClr val="bg1"/>
              </a:solidFill>
            </a:endParaRPr>
          </a:p>
        </p:txBody>
      </p:sp>
    </p:spTree>
    <p:extLst>
      <p:ext uri="{BB962C8B-B14F-4D97-AF65-F5344CB8AC3E}">
        <p14:creationId xmlns:p14="http://schemas.microsoft.com/office/powerpoint/2010/main" val="141973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304800" y="685800"/>
            <a:ext cx="8458200" cy="5943600"/>
          </a:xfr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lIns="182880" tIns="182880">
            <a:normAutofit/>
          </a:bodyPr>
          <a:lstStyle/>
          <a:p>
            <a:pPr marL="822960" indent="-822960" algn="l">
              <a:lnSpc>
                <a:spcPct val="90000"/>
              </a:lnSpc>
              <a:spcBef>
                <a:spcPts val="0"/>
              </a:spcBef>
              <a:spcAft>
                <a:spcPts val="2400"/>
              </a:spcAft>
            </a:pPr>
            <a:r>
              <a:rPr lang="en-US" dirty="0">
                <a:solidFill>
                  <a:srgbClr val="FF6600"/>
                </a:solidFill>
              </a:rPr>
              <a:t>Daniel 9:27  </a:t>
            </a:r>
            <a:r>
              <a:rPr lang="en-US" dirty="0">
                <a:solidFill>
                  <a:schemeClr val="accent2">
                    <a:lumMod val="50000"/>
                  </a:schemeClr>
                </a:solidFill>
              </a:rPr>
              <a:t>“And he shall confirm a </a:t>
            </a:r>
            <a:r>
              <a:rPr lang="en-US" b="1" u="sng" dirty="0">
                <a:solidFill>
                  <a:srgbClr val="CC00CC"/>
                </a:solidFill>
              </a:rPr>
              <a:t>covenant</a:t>
            </a:r>
            <a:r>
              <a:rPr lang="en-US" dirty="0">
                <a:solidFill>
                  <a:srgbClr val="CC00CC"/>
                </a:solidFill>
              </a:rPr>
              <a:t> </a:t>
            </a:r>
            <a:r>
              <a:rPr lang="en-US" dirty="0">
                <a:solidFill>
                  <a:schemeClr val="accent2">
                    <a:lumMod val="50000"/>
                  </a:schemeClr>
                </a:solidFill>
              </a:rPr>
              <a:t>with many for one week. And in the middle of the week he shall put an end to </a:t>
            </a:r>
            <a:r>
              <a:rPr lang="en-US" b="1" u="sng" dirty="0">
                <a:solidFill>
                  <a:srgbClr val="FF3399"/>
                </a:solidFill>
              </a:rPr>
              <a:t>slaughtering</a:t>
            </a:r>
            <a:r>
              <a:rPr lang="en-US" dirty="0">
                <a:solidFill>
                  <a:schemeClr val="accent2">
                    <a:lumMod val="50000"/>
                  </a:schemeClr>
                </a:solidFill>
              </a:rPr>
              <a:t> and </a:t>
            </a:r>
            <a:r>
              <a:rPr lang="en-US" b="1" u="sng" dirty="0">
                <a:solidFill>
                  <a:srgbClr val="FF3399"/>
                </a:solidFill>
              </a:rPr>
              <a:t>meal offering</a:t>
            </a:r>
            <a:r>
              <a:rPr lang="en-US" b="1" dirty="0">
                <a:solidFill>
                  <a:srgbClr val="FF3399"/>
                </a:solidFill>
              </a:rPr>
              <a:t> </a:t>
            </a:r>
            <a:r>
              <a:rPr lang="en-US" sz="2400" dirty="0">
                <a:solidFill>
                  <a:schemeClr val="accent2">
                    <a:lumMod val="50000"/>
                  </a:schemeClr>
                </a:solidFill>
              </a:rPr>
              <a:t>[</a:t>
            </a:r>
            <a:r>
              <a:rPr lang="en-US" sz="2400" u="sng" dirty="0">
                <a:solidFill>
                  <a:schemeClr val="accent2">
                    <a:lumMod val="50000"/>
                  </a:schemeClr>
                </a:solidFill>
              </a:rPr>
              <a:t>oblations</a:t>
            </a:r>
            <a:r>
              <a:rPr lang="en-US" sz="2400" b="1" baseline="30000" dirty="0">
                <a:solidFill>
                  <a:schemeClr val="accent5">
                    <a:lumMod val="50000"/>
                  </a:schemeClr>
                </a:solidFill>
              </a:rPr>
              <a:t>H4503</a:t>
            </a:r>
            <a:r>
              <a:rPr lang="en-US" sz="2400" dirty="0">
                <a:solidFill>
                  <a:schemeClr val="accent2">
                    <a:lumMod val="50000"/>
                  </a:schemeClr>
                </a:solidFill>
              </a:rPr>
              <a:t>]</a:t>
            </a:r>
            <a:r>
              <a:rPr lang="en-US" b="1" dirty="0">
                <a:solidFill>
                  <a:srgbClr val="FF3399"/>
                </a:solidFill>
              </a:rPr>
              <a:t>. </a:t>
            </a:r>
            <a:r>
              <a:rPr lang="en-US" dirty="0">
                <a:solidFill>
                  <a:schemeClr val="accent2">
                    <a:lumMod val="50000"/>
                  </a:schemeClr>
                </a:solidFill>
              </a:rPr>
              <a:t>And on the wing of abominations he shall lay waste, even until the complete end and that which is decreed is poured out on the one who lays waste.” </a:t>
            </a:r>
          </a:p>
          <a:p>
            <a:pPr marL="822960" indent="-822960" algn="l">
              <a:lnSpc>
                <a:spcPct val="90000"/>
              </a:lnSpc>
              <a:spcBef>
                <a:spcPts val="0"/>
              </a:spcBef>
              <a:spcAft>
                <a:spcPts val="1200"/>
              </a:spcAft>
            </a:pPr>
            <a:r>
              <a:rPr lang="en-US" dirty="0">
                <a:solidFill>
                  <a:srgbClr val="FF6600"/>
                </a:solidFill>
              </a:rPr>
              <a:t>Hebrews 10:8,9  </a:t>
            </a:r>
            <a:r>
              <a:rPr lang="en-US" dirty="0">
                <a:solidFill>
                  <a:schemeClr val="accent2">
                    <a:lumMod val="50000"/>
                  </a:schemeClr>
                </a:solidFill>
              </a:rPr>
              <a:t>Saying above, </a:t>
            </a:r>
            <a:r>
              <a:rPr lang="en-US" b="1" dirty="0">
                <a:solidFill>
                  <a:srgbClr val="FF3399"/>
                </a:solidFill>
              </a:rPr>
              <a:t>“</a:t>
            </a:r>
            <a:r>
              <a:rPr lang="en-US" b="1" u="sng" dirty="0">
                <a:solidFill>
                  <a:srgbClr val="FF3399"/>
                </a:solidFill>
              </a:rPr>
              <a:t>Slaughter</a:t>
            </a:r>
            <a:r>
              <a:rPr lang="en-US" b="1" dirty="0">
                <a:solidFill>
                  <a:srgbClr val="FF3399"/>
                </a:solidFill>
              </a:rPr>
              <a:t> </a:t>
            </a:r>
            <a:r>
              <a:rPr lang="en-US" dirty="0">
                <a:solidFill>
                  <a:schemeClr val="accent2">
                    <a:lumMod val="50000"/>
                  </a:schemeClr>
                </a:solidFill>
              </a:rPr>
              <a:t>and </a:t>
            </a:r>
            <a:r>
              <a:rPr lang="en-US" b="1" u="sng" dirty="0">
                <a:solidFill>
                  <a:srgbClr val="FF3399"/>
                </a:solidFill>
              </a:rPr>
              <a:t>meal offering</a:t>
            </a:r>
            <a:r>
              <a:rPr lang="en-US" b="1" dirty="0">
                <a:solidFill>
                  <a:srgbClr val="FF3399"/>
                </a:solidFill>
              </a:rPr>
              <a:t>, </a:t>
            </a:r>
            <a:r>
              <a:rPr lang="en-US" dirty="0">
                <a:solidFill>
                  <a:schemeClr val="accent2">
                    <a:lumMod val="50000"/>
                  </a:schemeClr>
                </a:solidFill>
              </a:rPr>
              <a:t>and </a:t>
            </a:r>
            <a:r>
              <a:rPr lang="en-US" b="1" u="sng" dirty="0">
                <a:solidFill>
                  <a:srgbClr val="FF3399"/>
                </a:solidFill>
              </a:rPr>
              <a:t>burnt offerings</a:t>
            </a:r>
            <a:r>
              <a:rPr lang="en-US" b="1" dirty="0">
                <a:solidFill>
                  <a:srgbClr val="FF3399"/>
                </a:solidFill>
              </a:rPr>
              <a:t>, </a:t>
            </a:r>
            <a:r>
              <a:rPr lang="en-US" dirty="0">
                <a:solidFill>
                  <a:schemeClr val="accent2">
                    <a:lumMod val="50000"/>
                  </a:schemeClr>
                </a:solidFill>
              </a:rPr>
              <a:t>and </a:t>
            </a:r>
            <a:r>
              <a:rPr lang="en-US" i="1" dirty="0">
                <a:solidFill>
                  <a:schemeClr val="accent2">
                    <a:lumMod val="50000"/>
                  </a:schemeClr>
                </a:solidFill>
              </a:rPr>
              <a:t>offerings</a:t>
            </a:r>
            <a:r>
              <a:rPr lang="en-US" dirty="0">
                <a:solidFill>
                  <a:schemeClr val="accent2">
                    <a:lumMod val="50000"/>
                  </a:schemeClr>
                </a:solidFill>
              </a:rPr>
              <a:t> for sin You did not desire, nor delighted in,” which are offered according to the Torah, </a:t>
            </a:r>
            <a:r>
              <a:rPr lang="en-US" sz="2400" dirty="0">
                <a:solidFill>
                  <a:srgbClr val="006600"/>
                </a:solidFill>
              </a:rPr>
              <a:t>(v.9)  </a:t>
            </a:r>
            <a:r>
              <a:rPr lang="en-US" dirty="0">
                <a:solidFill>
                  <a:schemeClr val="accent2">
                    <a:lumMod val="50000"/>
                  </a:schemeClr>
                </a:solidFill>
              </a:rPr>
              <a:t>then He said, “See, I come to do Your desire, O </a:t>
            </a:r>
            <a:r>
              <a:rPr lang="en-US" b="1" dirty="0">
                <a:solidFill>
                  <a:srgbClr val="0000CC"/>
                </a:solidFill>
              </a:rPr>
              <a:t>Elohim.” </a:t>
            </a:r>
            <a:r>
              <a:rPr lang="en-US" dirty="0">
                <a:solidFill>
                  <a:schemeClr val="accent2">
                    <a:lumMod val="50000"/>
                  </a:schemeClr>
                </a:solidFill>
              </a:rPr>
              <a:t>He takes away the first to establish the second. </a:t>
            </a:r>
          </a:p>
        </p:txBody>
      </p:sp>
      <p:sp>
        <p:nvSpPr>
          <p:cNvPr id="6" name="Title 1"/>
          <p:cNvSpPr>
            <a:spLocks noGrp="1"/>
          </p:cNvSpPr>
          <p:nvPr>
            <p:ph type="ctrTitle"/>
          </p:nvPr>
        </p:nvSpPr>
        <p:spPr>
          <a:xfrm>
            <a:off x="2362200" y="0"/>
            <a:ext cx="4267200" cy="685800"/>
          </a:xfrm>
          <a:solidFill>
            <a:schemeClr val="accent2">
              <a:lumMod val="75000"/>
            </a:schemeClr>
          </a:solidFill>
          <a:ln w="38100">
            <a:solidFill>
              <a:schemeClr val="accent2">
                <a:lumMod val="60000"/>
                <a:lumOff val="4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sz="3200" dirty="0">
                <a:solidFill>
                  <a:schemeClr val="accent2">
                    <a:lumMod val="20000"/>
                    <a:lumOff val="80000"/>
                  </a:schemeClr>
                </a:solidFill>
              </a:rPr>
              <a:t>Ceremonial Law</a:t>
            </a:r>
          </a:p>
        </p:txBody>
      </p:sp>
      <p:sp>
        <p:nvSpPr>
          <p:cNvPr id="5" name="Slide Number Placeholder 4"/>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31</a:t>
            </a:fld>
            <a:endParaRPr lang="en-US" b="1" dirty="0">
              <a:solidFill>
                <a:schemeClr val="bg1"/>
              </a:solidFill>
            </a:endParaRPr>
          </a:p>
        </p:txBody>
      </p:sp>
    </p:spTree>
    <p:extLst>
      <p:ext uri="{BB962C8B-B14F-4D97-AF65-F5344CB8AC3E}">
        <p14:creationId xmlns:p14="http://schemas.microsoft.com/office/powerpoint/2010/main" val="108254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2" name="Title 1"/>
          <p:cNvSpPr>
            <a:spLocks noGrp="1"/>
          </p:cNvSpPr>
          <p:nvPr>
            <p:ph type="ctrTitle"/>
          </p:nvPr>
        </p:nvSpPr>
        <p:spPr>
          <a:xfrm>
            <a:off x="1371600" y="228600"/>
            <a:ext cx="6172200" cy="914400"/>
          </a:xfrm>
          <a:solidFill>
            <a:schemeClr val="accent2">
              <a:lumMod val="75000"/>
            </a:schemeClr>
          </a:solidFill>
          <a:ln w="57150">
            <a:solidFill>
              <a:schemeClr val="accent2">
                <a:lumMod val="60000"/>
                <a:lumOff val="4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2">
                    <a:lumMod val="20000"/>
                    <a:lumOff val="80000"/>
                  </a:schemeClr>
                </a:solidFill>
              </a:rPr>
              <a:t>Ceremonial Law</a:t>
            </a:r>
          </a:p>
        </p:txBody>
      </p:sp>
      <p:sp>
        <p:nvSpPr>
          <p:cNvPr id="3" name="Subtitle 2"/>
          <p:cNvSpPr>
            <a:spLocks noGrp="1"/>
          </p:cNvSpPr>
          <p:nvPr>
            <p:ph type="subTitle" idx="1"/>
          </p:nvPr>
        </p:nvSpPr>
        <p:spPr>
          <a:xfrm>
            <a:off x="457200" y="1524000"/>
            <a:ext cx="8077200" cy="4876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lIns="182880" tIns="91440">
            <a:normAutofit/>
          </a:bodyPr>
          <a:lstStyle/>
          <a:p>
            <a:pPr algn="l">
              <a:spcBef>
                <a:spcPts val="0"/>
              </a:spcBef>
              <a:spcAft>
                <a:spcPts val="2400"/>
              </a:spcAft>
            </a:pPr>
            <a:r>
              <a:rPr lang="en-US" sz="3200" b="1" dirty="0">
                <a:solidFill>
                  <a:srgbClr val="0070C0"/>
                </a:solidFill>
              </a:rPr>
              <a:t>If</a:t>
            </a:r>
            <a:r>
              <a:rPr lang="en-US" sz="3200" dirty="0">
                <a:solidFill>
                  <a:schemeClr val="accent2">
                    <a:lumMod val="50000"/>
                  </a:schemeClr>
                </a:solidFill>
              </a:rPr>
              <a:t> the term “Ceremonial Law” is referring to what </a:t>
            </a:r>
            <a:r>
              <a:rPr lang="en-US" sz="3200" b="1" dirty="0">
                <a:solidFill>
                  <a:srgbClr val="0000CC"/>
                </a:solidFill>
              </a:rPr>
              <a:t>Yahusha</a:t>
            </a:r>
            <a:r>
              <a:rPr lang="en-US" sz="3200" dirty="0">
                <a:solidFill>
                  <a:srgbClr val="0000CC"/>
                </a:solidFill>
              </a:rPr>
              <a:t> </a:t>
            </a:r>
            <a:r>
              <a:rPr lang="en-US" sz="3200" dirty="0">
                <a:solidFill>
                  <a:schemeClr val="accent2">
                    <a:lumMod val="50000"/>
                  </a:schemeClr>
                </a:solidFill>
              </a:rPr>
              <a:t>nailed to “His cross,” then, according to Daniel 9:27 and Hebrews 10:8,9, it becomes very clear –</a:t>
            </a:r>
          </a:p>
          <a:p>
            <a:pPr>
              <a:spcBef>
                <a:spcPts val="0"/>
              </a:spcBef>
              <a:spcAft>
                <a:spcPts val="4800"/>
              </a:spcAft>
            </a:pPr>
            <a:r>
              <a:rPr lang="en-US" sz="4000" b="1" u="sng" dirty="0">
                <a:solidFill>
                  <a:srgbClr val="A50021"/>
                </a:solidFill>
                <a:effectLst>
                  <a:glow rad="228600">
                    <a:schemeClr val="accent2">
                      <a:satMod val="175000"/>
                      <a:alpha val="40000"/>
                    </a:schemeClr>
                  </a:glow>
                </a:effectLst>
              </a:rPr>
              <a:t>He nailed</a:t>
            </a:r>
            <a:r>
              <a:rPr lang="en-US" sz="4000" b="1" dirty="0">
                <a:solidFill>
                  <a:srgbClr val="A50021"/>
                </a:solidFill>
                <a:effectLst>
                  <a:glow rad="228600">
                    <a:schemeClr val="accent2">
                      <a:satMod val="175000"/>
                      <a:alpha val="40000"/>
                    </a:schemeClr>
                  </a:glow>
                </a:effectLst>
              </a:rPr>
              <a:t> </a:t>
            </a:r>
            <a:r>
              <a:rPr lang="en-US" sz="3200" dirty="0">
                <a:solidFill>
                  <a:schemeClr val="accent2">
                    <a:lumMod val="50000"/>
                  </a:schemeClr>
                </a:solidFill>
              </a:rPr>
              <a:t>the</a:t>
            </a:r>
          </a:p>
          <a:p>
            <a:pPr>
              <a:spcBef>
                <a:spcPts val="0"/>
              </a:spcBef>
              <a:spcAft>
                <a:spcPts val="2400"/>
              </a:spcAft>
            </a:pPr>
            <a:r>
              <a:rPr lang="en-US" sz="3200" b="1" dirty="0">
                <a:solidFill>
                  <a:srgbClr val="00B050"/>
                </a:solidFill>
                <a:effectLst>
                  <a:glow rad="139700">
                    <a:schemeClr val="accent3">
                      <a:satMod val="175000"/>
                      <a:alpha val="40000"/>
                    </a:schemeClr>
                  </a:glow>
                </a:effectLst>
              </a:rPr>
              <a:t>“…</a:t>
            </a:r>
            <a:r>
              <a:rPr lang="en-US" sz="3200" b="1" u="sng" dirty="0">
                <a:solidFill>
                  <a:srgbClr val="00B050"/>
                </a:solidFill>
                <a:effectLst>
                  <a:glow rad="139700">
                    <a:schemeClr val="accent3">
                      <a:satMod val="175000"/>
                      <a:alpha val="40000"/>
                    </a:schemeClr>
                  </a:glow>
                </a:effectLst>
              </a:rPr>
              <a:t>Slaughter</a:t>
            </a:r>
            <a:r>
              <a:rPr lang="en-US" sz="3200" b="1" dirty="0">
                <a:solidFill>
                  <a:srgbClr val="00B050"/>
                </a:solidFill>
                <a:effectLst>
                  <a:glow rad="139700">
                    <a:schemeClr val="accent3">
                      <a:satMod val="175000"/>
                      <a:alpha val="40000"/>
                    </a:schemeClr>
                  </a:glow>
                </a:effectLst>
              </a:rPr>
              <a:t> </a:t>
            </a:r>
            <a:r>
              <a:rPr lang="en-US" sz="3200" dirty="0">
                <a:solidFill>
                  <a:schemeClr val="accent2">
                    <a:lumMod val="50000"/>
                  </a:schemeClr>
                </a:solidFill>
              </a:rPr>
              <a:t>and      </a:t>
            </a:r>
            <a:r>
              <a:rPr lang="en-US" sz="3200" b="1" u="sng" dirty="0">
                <a:solidFill>
                  <a:srgbClr val="FF0000"/>
                </a:solidFill>
                <a:effectLst>
                  <a:glow rad="63500">
                    <a:schemeClr val="accent2">
                      <a:satMod val="175000"/>
                      <a:alpha val="40000"/>
                    </a:schemeClr>
                  </a:glow>
                </a:effectLst>
              </a:rPr>
              <a:t>meal offering</a:t>
            </a:r>
            <a:r>
              <a:rPr lang="en-US" sz="3200" b="1" dirty="0">
                <a:solidFill>
                  <a:srgbClr val="FF0000"/>
                </a:solidFill>
              </a:rPr>
              <a:t>, </a:t>
            </a:r>
            <a:r>
              <a:rPr lang="en-US" sz="3200" dirty="0">
                <a:solidFill>
                  <a:schemeClr val="accent2">
                    <a:lumMod val="50000"/>
                  </a:schemeClr>
                </a:solidFill>
              </a:rPr>
              <a:t>and </a:t>
            </a:r>
            <a:r>
              <a:rPr lang="en-US" sz="3200" b="1" u="sng" dirty="0">
                <a:solidFill>
                  <a:srgbClr val="9900CC"/>
                </a:solidFill>
                <a:effectLst>
                  <a:glow rad="139700">
                    <a:schemeClr val="accent6">
                      <a:satMod val="175000"/>
                      <a:alpha val="40000"/>
                    </a:schemeClr>
                  </a:glow>
                </a:effectLst>
              </a:rPr>
              <a:t>burnt offerings</a:t>
            </a:r>
            <a:r>
              <a:rPr lang="en-US" sz="3200" b="1" dirty="0">
                <a:solidFill>
                  <a:srgbClr val="9900CC"/>
                </a:solidFill>
                <a:effectLst>
                  <a:glow rad="139700">
                    <a:schemeClr val="accent6">
                      <a:satMod val="175000"/>
                      <a:alpha val="40000"/>
                    </a:schemeClr>
                  </a:glow>
                </a:effectLst>
              </a:rPr>
              <a:t>,…” </a:t>
            </a:r>
            <a:r>
              <a:rPr lang="en-US" sz="3200" dirty="0">
                <a:solidFill>
                  <a:schemeClr val="accent2">
                    <a:lumMod val="50000"/>
                  </a:schemeClr>
                </a:solidFill>
              </a:rPr>
              <a:t>to “His cross.”  </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32</a:t>
            </a:fld>
            <a:endParaRPr lang="en-US" b="1" dirty="0">
              <a:solidFill>
                <a:schemeClr val="bg1"/>
              </a:solidFill>
            </a:endParaRPr>
          </a:p>
        </p:txBody>
      </p:sp>
      <p:cxnSp>
        <p:nvCxnSpPr>
          <p:cNvPr id="7" name="Straight Arrow Connector 6"/>
          <p:cNvCxnSpPr/>
          <p:nvPr/>
        </p:nvCxnSpPr>
        <p:spPr>
          <a:xfrm flipH="1">
            <a:off x="3352800" y="4419600"/>
            <a:ext cx="1219200" cy="762000"/>
          </a:xfrm>
          <a:prstGeom prst="straightConnector1">
            <a:avLst/>
          </a:prstGeom>
          <a:ln w="76200">
            <a:solidFill>
              <a:srgbClr val="00B05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267200" y="4419600"/>
            <a:ext cx="304800" cy="1295400"/>
          </a:xfrm>
          <a:prstGeom prst="straightConnector1">
            <a:avLst/>
          </a:prstGeom>
          <a:ln w="76200">
            <a:solidFill>
              <a:srgbClr val="99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4419600"/>
            <a:ext cx="609600" cy="762000"/>
          </a:xfrm>
          <a:prstGeom prst="straightConnector1">
            <a:avLst/>
          </a:prstGeom>
          <a:ln w="76200">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5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par>
                          <p:cTn id="22" fill="hold">
                            <p:stCondLst>
                              <p:cond delay="500"/>
                            </p:stCondLst>
                            <p:childTnLst>
                              <p:par>
                                <p:cTn id="23" presetID="2" presetClass="entr" presetSubtype="4"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10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endParaRPr lang="en-US" dirty="0"/>
          </a:p>
        </p:txBody>
      </p:sp>
      <p:sp>
        <p:nvSpPr>
          <p:cNvPr id="2" name="Title 1"/>
          <p:cNvSpPr>
            <a:spLocks noGrp="1"/>
          </p:cNvSpPr>
          <p:nvPr>
            <p:ph type="ctrTitle"/>
          </p:nvPr>
        </p:nvSpPr>
        <p:spPr>
          <a:xfrm>
            <a:off x="1905000" y="76200"/>
            <a:ext cx="5181600" cy="762000"/>
          </a:xfrm>
          <a:solidFill>
            <a:schemeClr val="accent2">
              <a:lumMod val="75000"/>
            </a:schemeClr>
          </a:solidFill>
          <a:ln w="38100">
            <a:solidFill>
              <a:schemeClr val="tx1"/>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chemeClr val="accent2">
                    <a:lumMod val="20000"/>
                    <a:lumOff val="80000"/>
                  </a:schemeClr>
                </a:solidFill>
              </a:rPr>
              <a:t>Ceremonial Law</a:t>
            </a:r>
          </a:p>
        </p:txBody>
      </p:sp>
      <p:sp>
        <p:nvSpPr>
          <p:cNvPr id="3" name="Subtitle 2"/>
          <p:cNvSpPr>
            <a:spLocks noGrp="1"/>
          </p:cNvSpPr>
          <p:nvPr>
            <p:ph type="subTitle" idx="1"/>
          </p:nvPr>
        </p:nvSpPr>
        <p:spPr>
          <a:xfrm>
            <a:off x="152400" y="914400"/>
            <a:ext cx="8839200" cy="5715000"/>
          </a:xfr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lIns="182880" tIns="182880">
            <a:normAutofit fontScale="92500" lnSpcReduction="20000"/>
          </a:bodyPr>
          <a:lstStyle/>
          <a:p>
            <a:pPr algn="l">
              <a:spcBef>
                <a:spcPts val="0"/>
              </a:spcBef>
              <a:spcAft>
                <a:spcPts val="1800"/>
              </a:spcAft>
            </a:pPr>
            <a:r>
              <a:rPr lang="en-US" dirty="0">
                <a:solidFill>
                  <a:schemeClr val="accent2">
                    <a:lumMod val="75000"/>
                  </a:schemeClr>
                </a:solidFill>
              </a:rPr>
              <a:t>I have also heard it said:  “the Feasts are a part of the Ceremonial Law, which were ‘nailed to the cross’;  but, the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a:t>
            </a:r>
            <a:r>
              <a:rPr lang="en-US" b="1" dirty="0">
                <a:solidFill>
                  <a:srgbClr val="FF0000"/>
                </a:solidFill>
              </a:rPr>
              <a:t> </a:t>
            </a:r>
            <a:r>
              <a:rPr lang="en-US" dirty="0">
                <a:solidFill>
                  <a:schemeClr val="accent2">
                    <a:lumMod val="75000"/>
                  </a:schemeClr>
                </a:solidFill>
              </a:rPr>
              <a:t>is not a part of the Ceremonial Law so it is still binding upon us today.”</a:t>
            </a:r>
          </a:p>
          <a:p>
            <a:pPr algn="l">
              <a:spcBef>
                <a:spcPts val="0"/>
              </a:spcBef>
              <a:spcAft>
                <a:spcPts val="1800"/>
              </a:spcAft>
            </a:pPr>
            <a:r>
              <a:rPr lang="en-US" sz="3500" b="1" u="sng" dirty="0">
                <a:solidFill>
                  <a:srgbClr val="9900CC"/>
                </a:solidFill>
              </a:rPr>
              <a:t>Questions</a:t>
            </a:r>
            <a:r>
              <a:rPr lang="en-US" sz="3500" b="1" dirty="0">
                <a:solidFill>
                  <a:srgbClr val="9900CC"/>
                </a:solidFill>
              </a:rPr>
              <a:t>:</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accent2">
                    <a:lumMod val="75000"/>
                  </a:schemeClr>
                </a:solidFill>
              </a:rPr>
              <a:t>If the Feast days themselves are ceremonial, then why is the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a:t>
            </a:r>
            <a:r>
              <a:rPr lang="en-US" b="1" dirty="0">
                <a:solidFill>
                  <a:srgbClr val="FF0000"/>
                </a:solidFill>
              </a:rPr>
              <a:t> </a:t>
            </a:r>
            <a:r>
              <a:rPr lang="en-US" dirty="0">
                <a:solidFill>
                  <a:schemeClr val="accent2">
                    <a:lumMod val="75000"/>
                  </a:schemeClr>
                </a:solidFill>
              </a:rPr>
              <a:t>not ceremonial — since it is the flagship Feast of </a:t>
            </a:r>
            <a:r>
              <a:rPr lang="en-US" b="1" dirty="0">
                <a:solidFill>
                  <a:srgbClr val="0000CC"/>
                </a:solidFill>
              </a:rPr>
              <a:t>Yahuah</a:t>
            </a:r>
            <a:r>
              <a:rPr lang="en-US" dirty="0">
                <a:solidFill>
                  <a:schemeClr val="accent2">
                    <a:lumMod val="75000"/>
                  </a:schemeClr>
                </a:solidFill>
              </a:rPr>
              <a:t>—with </a:t>
            </a:r>
            <a:r>
              <a:rPr lang="en-US" b="1" dirty="0">
                <a:solidFill>
                  <a:srgbClr val="FF3399"/>
                </a:solidFill>
              </a:rPr>
              <a:t>twice</a:t>
            </a:r>
            <a:r>
              <a:rPr lang="en-US" dirty="0">
                <a:solidFill>
                  <a:srgbClr val="FF3399"/>
                </a:solidFill>
              </a:rPr>
              <a:t> </a:t>
            </a:r>
            <a:r>
              <a:rPr lang="en-US" dirty="0">
                <a:solidFill>
                  <a:schemeClr val="accent2">
                    <a:lumMod val="75000"/>
                  </a:schemeClr>
                </a:solidFill>
              </a:rPr>
              <a:t>the Sacrificial requirements as the daily Sacrificial requirement had?</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accent2">
                    <a:lumMod val="75000"/>
                  </a:schemeClr>
                </a:solidFill>
              </a:rPr>
              <a:t>Is the “Day” itself ceremonial, or is it the </a:t>
            </a:r>
            <a:r>
              <a:rPr lang="en-US" b="1" dirty="0">
                <a:solidFill>
                  <a:schemeClr val="accent2">
                    <a:lumMod val="75000"/>
                  </a:schemeClr>
                </a:solidFill>
              </a:rPr>
              <a:t>“Thematic Ritual” </a:t>
            </a:r>
            <a:r>
              <a:rPr lang="en-US" dirty="0">
                <a:solidFill>
                  <a:schemeClr val="accent2">
                    <a:lumMod val="75000"/>
                  </a:schemeClr>
                </a:solidFill>
              </a:rPr>
              <a:t>that is performed on the “Day” that is ceremonial? </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accent2">
                    <a:lumMod val="75000"/>
                  </a:schemeClr>
                </a:solidFill>
              </a:rPr>
              <a:t>Did ancient Israel perform ceremonies on all of the Feast days, including the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a:t>
            </a:r>
            <a:r>
              <a:rPr lang="en-US" dirty="0">
                <a:solidFill>
                  <a:srgbClr val="0070C0"/>
                </a:solidFill>
              </a:rPr>
              <a:t> </a:t>
            </a:r>
            <a:r>
              <a:rPr lang="en-US" dirty="0">
                <a:solidFill>
                  <a:schemeClr val="accent2">
                    <a:lumMod val="75000"/>
                  </a:schemeClr>
                </a:solidFill>
              </a:rPr>
              <a:t>Feast?</a:t>
            </a:r>
          </a:p>
        </p:txBody>
      </p:sp>
      <p:sp>
        <p:nvSpPr>
          <p:cNvPr id="4" name="Slide Number Placeholder 3"/>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bg1"/>
                </a:solidFill>
              </a:rPr>
              <a:t>33</a:t>
            </a:fld>
            <a:endParaRPr lang="en-US" b="1" dirty="0">
              <a:solidFill>
                <a:schemeClr val="bg1"/>
              </a:solidFill>
            </a:endParaRPr>
          </a:p>
        </p:txBody>
      </p:sp>
    </p:spTree>
    <p:extLst>
      <p:ext uri="{BB962C8B-B14F-4D97-AF65-F5344CB8AC3E}">
        <p14:creationId xmlns:p14="http://schemas.microsoft.com/office/powerpoint/2010/main" val="34476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2" name="Title 1"/>
          <p:cNvSpPr>
            <a:spLocks noGrp="1"/>
          </p:cNvSpPr>
          <p:nvPr>
            <p:ph type="ctrTitle"/>
          </p:nvPr>
        </p:nvSpPr>
        <p:spPr>
          <a:xfrm>
            <a:off x="1371600" y="152400"/>
            <a:ext cx="6248400" cy="990600"/>
          </a:xfrm>
          <a:solidFill>
            <a:schemeClr val="accent2">
              <a:lumMod val="75000"/>
            </a:schemeClr>
          </a:solidFill>
          <a:ln w="38100">
            <a:solidFill>
              <a:schemeClr val="tx1"/>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dirty="0">
                <a:solidFill>
                  <a:schemeClr val="accent2">
                    <a:lumMod val="20000"/>
                    <a:lumOff val="80000"/>
                  </a:schemeClr>
                </a:solidFill>
              </a:rPr>
              <a:t>Ceremonial Law</a:t>
            </a:r>
          </a:p>
        </p:txBody>
      </p:sp>
      <p:sp>
        <p:nvSpPr>
          <p:cNvPr id="3" name="Subtitle 2"/>
          <p:cNvSpPr>
            <a:spLocks noGrp="1"/>
          </p:cNvSpPr>
          <p:nvPr>
            <p:ph type="subTitle" idx="1"/>
          </p:nvPr>
        </p:nvSpPr>
        <p:spPr>
          <a:xfrm>
            <a:off x="381000" y="1295400"/>
            <a:ext cx="8305800" cy="5257800"/>
          </a:xfrm>
          <a:solidFill>
            <a:schemeClr val="accent2">
              <a:lumMod val="20000"/>
              <a:lumOff val="80000"/>
            </a:schemeClr>
          </a:solidFill>
          <a:ln w="38100">
            <a:solidFill>
              <a:schemeClr val="accent2">
                <a:lumMod val="75000"/>
              </a:schemeClr>
            </a:solidFill>
          </a:ln>
          <a:scene3d>
            <a:camera prst="orthographicFront"/>
            <a:lightRig rig="threePt" dir="t"/>
          </a:scene3d>
          <a:sp3d>
            <a:bevelT w="114300" prst="artDeco"/>
          </a:sp3d>
        </p:spPr>
        <p:txBody>
          <a:bodyPr lIns="182880" tIns="91440">
            <a:normAutofit lnSpcReduction="10000"/>
          </a:bodyPr>
          <a:lstStyle/>
          <a:p>
            <a:pPr algn="l">
              <a:spcBef>
                <a:spcPts val="0"/>
              </a:spcBef>
              <a:spcAft>
                <a:spcPts val="1800"/>
              </a:spcAft>
            </a:pPr>
            <a:r>
              <a:rPr lang="en-US" dirty="0">
                <a:solidFill>
                  <a:schemeClr val="accent2">
                    <a:lumMod val="75000"/>
                  </a:schemeClr>
                </a:solidFill>
              </a:rPr>
              <a:t>Can a “day of worship” be considered ceremonial?</a:t>
            </a:r>
          </a:p>
          <a:p>
            <a:pPr algn="l">
              <a:spcBef>
                <a:spcPts val="0"/>
              </a:spcBef>
              <a:spcAft>
                <a:spcPts val="1800"/>
              </a:spcAft>
            </a:pPr>
            <a:r>
              <a:rPr lang="en-US" dirty="0">
                <a:solidFill>
                  <a:schemeClr val="accent2">
                    <a:lumMod val="75000"/>
                  </a:schemeClr>
                </a:solidFill>
              </a:rPr>
              <a:t>A </a:t>
            </a:r>
            <a:r>
              <a:rPr lang="en-US" b="1" dirty="0">
                <a:solidFill>
                  <a:srgbClr val="9900CC"/>
                </a:solidFill>
              </a:rPr>
              <a:t>“day” </a:t>
            </a:r>
            <a:r>
              <a:rPr lang="en-US" dirty="0">
                <a:solidFill>
                  <a:schemeClr val="accent2">
                    <a:lumMod val="75000"/>
                  </a:schemeClr>
                </a:solidFill>
              </a:rPr>
              <a:t>is not a ceremony; however, what is done on a </a:t>
            </a:r>
            <a:r>
              <a:rPr lang="en-US" b="1" dirty="0">
                <a:solidFill>
                  <a:srgbClr val="9900CC"/>
                </a:solidFill>
              </a:rPr>
              <a:t>“day” </a:t>
            </a:r>
            <a:r>
              <a:rPr lang="en-US" dirty="0">
                <a:solidFill>
                  <a:schemeClr val="accent2">
                    <a:lumMod val="75000"/>
                  </a:schemeClr>
                </a:solidFill>
              </a:rPr>
              <a:t>can be ceremonial.  The </a:t>
            </a:r>
            <a:r>
              <a:rPr lang="en-US" b="1" i="1" dirty="0">
                <a:solidFill>
                  <a:schemeClr val="accent2">
                    <a:lumMod val="75000"/>
                  </a:schemeClr>
                </a:solidFill>
              </a:rPr>
              <a:t>Merriam-Webster’s Dictionary</a:t>
            </a:r>
            <a:r>
              <a:rPr lang="en-US" b="1" dirty="0">
                <a:solidFill>
                  <a:schemeClr val="accent2">
                    <a:lumMod val="75000"/>
                  </a:schemeClr>
                </a:solidFill>
              </a:rPr>
              <a:t> </a:t>
            </a:r>
            <a:r>
              <a:rPr lang="en-US" dirty="0">
                <a:solidFill>
                  <a:schemeClr val="accent2">
                    <a:lumMod val="75000"/>
                  </a:schemeClr>
                </a:solidFill>
              </a:rPr>
              <a:t>defines </a:t>
            </a:r>
            <a:r>
              <a:rPr lang="en-US" b="1" dirty="0">
                <a:solidFill>
                  <a:srgbClr val="FF3399"/>
                </a:solidFill>
              </a:rPr>
              <a:t>Ceremony</a:t>
            </a:r>
            <a:r>
              <a:rPr lang="en-US" dirty="0">
                <a:solidFill>
                  <a:srgbClr val="FF3399"/>
                </a:solidFill>
              </a:rPr>
              <a:t> </a:t>
            </a:r>
            <a:r>
              <a:rPr lang="en-US" dirty="0">
                <a:solidFill>
                  <a:schemeClr val="accent2">
                    <a:lumMod val="75000"/>
                  </a:schemeClr>
                </a:solidFill>
              </a:rPr>
              <a:t>as: </a:t>
            </a:r>
          </a:p>
          <a:p>
            <a:pPr>
              <a:spcBef>
                <a:spcPts val="0"/>
              </a:spcBef>
              <a:spcAft>
                <a:spcPts val="1800"/>
              </a:spcAft>
            </a:pPr>
            <a:r>
              <a:rPr lang="en-US" b="1" dirty="0">
                <a:solidFill>
                  <a:srgbClr val="009900"/>
                </a:solidFill>
              </a:rPr>
              <a:t>“</a:t>
            </a:r>
            <a:r>
              <a:rPr lang="en-US" b="1" u="sng" dirty="0">
                <a:solidFill>
                  <a:srgbClr val="009900"/>
                </a:solidFill>
              </a:rPr>
              <a:t>A formal act or event </a:t>
            </a:r>
            <a:r>
              <a:rPr lang="en-US" dirty="0">
                <a:solidFill>
                  <a:schemeClr val="accent2">
                    <a:lumMod val="75000"/>
                  </a:schemeClr>
                </a:solidFill>
              </a:rPr>
              <a:t>that is a part of </a:t>
            </a:r>
            <a:br>
              <a:rPr lang="en-US" dirty="0">
                <a:solidFill>
                  <a:schemeClr val="accent2">
                    <a:lumMod val="75000"/>
                  </a:schemeClr>
                </a:solidFill>
              </a:rPr>
            </a:br>
            <a:r>
              <a:rPr lang="en-US" dirty="0">
                <a:solidFill>
                  <a:schemeClr val="accent2">
                    <a:lumMod val="75000"/>
                  </a:schemeClr>
                </a:solidFill>
              </a:rPr>
              <a:t>a social or religious occasion.”</a:t>
            </a:r>
          </a:p>
          <a:p>
            <a:pPr algn="l">
              <a:spcBef>
                <a:spcPts val="0"/>
              </a:spcBef>
              <a:spcAft>
                <a:spcPts val="4200"/>
              </a:spcAft>
            </a:pPr>
            <a:r>
              <a:rPr lang="en-US" dirty="0">
                <a:solidFill>
                  <a:schemeClr val="accent2">
                    <a:lumMod val="75000"/>
                  </a:schemeClr>
                </a:solidFill>
              </a:rPr>
              <a:t>Again, a “Feast day” and/or “Sabbath day” cannot be considered ceremonial — they are only days of worship.  </a:t>
            </a:r>
          </a:p>
          <a:p>
            <a:pPr algn="l">
              <a:spcBef>
                <a:spcPts val="0"/>
              </a:spcBef>
              <a:spcAft>
                <a:spcPts val="1800"/>
              </a:spcAft>
            </a:pPr>
            <a:r>
              <a:rPr lang="en-US" dirty="0">
                <a:solidFill>
                  <a:schemeClr val="accent2">
                    <a:lumMod val="75000"/>
                  </a:schemeClr>
                </a:solidFill>
              </a:rPr>
              <a:t> 	 </a:t>
            </a:r>
            <a:endParaRPr lang="en-US" b="1" dirty="0">
              <a:solidFill>
                <a:srgbClr val="009900"/>
              </a:solidFill>
            </a:endParaRPr>
          </a:p>
        </p:txBody>
      </p:sp>
      <p:sp>
        <p:nvSpPr>
          <p:cNvPr id="4" name="Slide Number Placeholder 3"/>
          <p:cNvSpPr>
            <a:spLocks noGrp="1"/>
          </p:cNvSpPr>
          <p:nvPr>
            <p:ph type="sldNum" sz="quarter" idx="12"/>
          </p:nvPr>
        </p:nvSpPr>
        <p:spPr>
          <a:xfrm>
            <a:off x="8229600" y="6340475"/>
            <a:ext cx="762000" cy="365125"/>
          </a:xfrm>
        </p:spPr>
        <p:txBody>
          <a:bodyPr/>
          <a:lstStyle/>
          <a:p>
            <a:fld id="{9A7ECC3E-4170-412F-8B33-8063B7BB8A4D}" type="slidenum">
              <a:rPr lang="en-US" b="1" smtClean="0">
                <a:solidFill>
                  <a:schemeClr val="bg1"/>
                </a:solidFill>
              </a:rPr>
              <a:t>34</a:t>
            </a:fld>
            <a:endParaRPr lang="en-US" b="1" dirty="0">
              <a:solidFill>
                <a:schemeClr val="bg1"/>
              </a:solidFill>
            </a:endParaRPr>
          </a:p>
        </p:txBody>
      </p:sp>
      <p:sp>
        <p:nvSpPr>
          <p:cNvPr id="7" name="TextBox 6"/>
          <p:cNvSpPr txBox="1"/>
          <p:nvPr/>
        </p:nvSpPr>
        <p:spPr>
          <a:xfrm>
            <a:off x="838200" y="5953780"/>
            <a:ext cx="1607115" cy="523220"/>
          </a:xfrm>
          <a:prstGeom prst="rect">
            <a:avLst/>
          </a:prstGeom>
          <a:noFill/>
        </p:spPr>
        <p:txBody>
          <a:bodyPr wrap="square" rtlCol="0" anchor="b">
            <a:spAutoFit/>
          </a:bodyPr>
          <a:lstStyle/>
          <a:p>
            <a:r>
              <a:rPr lang="en-US" sz="2800" b="1" dirty="0">
                <a:solidFill>
                  <a:schemeClr val="bg1"/>
                </a:solidFill>
              </a:rPr>
              <a:t>A</a:t>
            </a:r>
            <a:r>
              <a:rPr lang="en-US" sz="2800" b="1" dirty="0">
                <a:solidFill>
                  <a:srgbClr val="9900CC"/>
                </a:solidFill>
              </a:rPr>
              <a:t> “day”</a:t>
            </a:r>
            <a:endParaRPr lang="en-US" sz="2800" dirty="0"/>
          </a:p>
        </p:txBody>
      </p:sp>
      <p:sp>
        <p:nvSpPr>
          <p:cNvPr id="8" name="TextBox 7"/>
          <p:cNvSpPr txBox="1"/>
          <p:nvPr/>
        </p:nvSpPr>
        <p:spPr>
          <a:xfrm>
            <a:off x="4338047" y="5953780"/>
            <a:ext cx="3967753" cy="523220"/>
          </a:xfrm>
          <a:prstGeom prst="rect">
            <a:avLst/>
          </a:prstGeom>
          <a:noFill/>
        </p:spPr>
        <p:txBody>
          <a:bodyPr wrap="none" rtlCol="0">
            <a:spAutoFit/>
          </a:bodyPr>
          <a:lstStyle/>
          <a:p>
            <a:pPr>
              <a:spcAft>
                <a:spcPts val="1800"/>
              </a:spcAft>
            </a:pPr>
            <a:r>
              <a:rPr lang="en-US" sz="2800" b="1" dirty="0">
                <a:solidFill>
                  <a:srgbClr val="009900"/>
                </a:solidFill>
              </a:rPr>
              <a:t>“</a:t>
            </a:r>
            <a:r>
              <a:rPr lang="en-US" sz="2800" b="1" strike="sngStrike" dirty="0">
                <a:solidFill>
                  <a:srgbClr val="009900"/>
                </a:solidFill>
              </a:rPr>
              <a:t>a formal act or event</a:t>
            </a:r>
            <a:r>
              <a:rPr lang="en-US" sz="2800" b="1" dirty="0">
                <a:solidFill>
                  <a:srgbClr val="009900"/>
                </a:solidFill>
              </a:rPr>
              <a:t>.”</a:t>
            </a:r>
          </a:p>
        </p:txBody>
      </p:sp>
      <p:sp>
        <p:nvSpPr>
          <p:cNvPr id="9" name="TextBox 8"/>
          <p:cNvSpPr txBox="1"/>
          <p:nvPr/>
        </p:nvSpPr>
        <p:spPr>
          <a:xfrm>
            <a:off x="2286000" y="5715000"/>
            <a:ext cx="2057401" cy="830997"/>
          </a:xfrm>
          <a:prstGeom prst="rect">
            <a:avLst/>
          </a:prstGeom>
          <a:noFill/>
        </p:spPr>
        <p:txBody>
          <a:bodyPr wrap="square" rtlCol="0">
            <a:spAutoFit/>
          </a:bodyPr>
          <a:lstStyle/>
          <a:p>
            <a:r>
              <a:rPr lang="en-US" sz="3200" b="1" dirty="0">
                <a:solidFill>
                  <a:schemeClr val="bg1"/>
                </a:solidFill>
                <a:effectLst/>
              </a:rPr>
              <a:t>is</a:t>
            </a:r>
            <a:r>
              <a:rPr lang="en-US" sz="3600" b="1" dirty="0">
                <a:solidFill>
                  <a:srgbClr val="FF0000"/>
                </a:solidFill>
                <a:effectLst>
                  <a:glow rad="228600">
                    <a:schemeClr val="accent2">
                      <a:satMod val="175000"/>
                      <a:alpha val="40000"/>
                    </a:schemeClr>
                  </a:glow>
                </a:effectLst>
              </a:rPr>
              <a:t> </a:t>
            </a:r>
            <a:r>
              <a:rPr lang="en-US" sz="4800" b="1" dirty="0">
                <a:solidFill>
                  <a:srgbClr val="FF0000"/>
                </a:solidFill>
                <a:effectLst>
                  <a:glow rad="228600">
                    <a:schemeClr val="accent2">
                      <a:satMod val="175000"/>
                      <a:alpha val="40000"/>
                    </a:schemeClr>
                  </a:glow>
                </a:effectLst>
              </a:rPr>
              <a:t>NOT</a:t>
            </a:r>
            <a:endParaRPr lang="en-US" sz="4800" dirty="0"/>
          </a:p>
        </p:txBody>
      </p:sp>
      <p:cxnSp>
        <p:nvCxnSpPr>
          <p:cNvPr id="13" name="Straight Arrow Connector 12"/>
          <p:cNvCxnSpPr/>
          <p:nvPr/>
        </p:nvCxnSpPr>
        <p:spPr>
          <a:xfrm flipH="1">
            <a:off x="4876800" y="3048000"/>
            <a:ext cx="381000" cy="381000"/>
          </a:xfrm>
          <a:prstGeom prst="straightConnector1">
            <a:avLst/>
          </a:prstGeom>
          <a:ln w="5715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752600" y="5257798"/>
            <a:ext cx="3505200" cy="762003"/>
            <a:chOff x="1752600" y="5257798"/>
            <a:chExt cx="3505200" cy="762003"/>
          </a:xfrm>
        </p:grpSpPr>
        <p:sp>
          <p:nvSpPr>
            <p:cNvPr id="17" name="Down Arrow 16"/>
            <p:cNvSpPr/>
            <p:nvPr/>
          </p:nvSpPr>
          <p:spPr>
            <a:xfrm>
              <a:off x="3505199" y="5279571"/>
              <a:ext cx="45719" cy="533402"/>
            </a:xfrm>
            <a:prstGeom prst="downArrow">
              <a:avLst/>
            </a:prstGeom>
            <a:solidFill>
              <a:schemeClr val="bg2">
                <a:lumMod val="20000"/>
                <a:lumOff val="80000"/>
              </a:schemeClr>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CC"/>
                  </a:solidFill>
                </a:ln>
                <a:solidFill>
                  <a:schemeClr val="bg2">
                    <a:lumMod val="20000"/>
                    <a:lumOff val="80000"/>
                  </a:schemeClr>
                </a:solidFill>
              </a:endParaRPr>
            </a:p>
          </p:txBody>
        </p:sp>
        <p:sp>
          <p:nvSpPr>
            <p:cNvPr id="10" name="Curved Left Arrow 9"/>
            <p:cNvSpPr/>
            <p:nvPr/>
          </p:nvSpPr>
          <p:spPr>
            <a:xfrm rot="16200000">
              <a:off x="3124198" y="3886200"/>
              <a:ext cx="762003" cy="3505200"/>
            </a:xfrm>
            <a:prstGeom prst="curvedLeftArrow">
              <a:avLst/>
            </a:prstGeom>
            <a:solidFill>
              <a:schemeClr val="bg2">
                <a:lumMod val="20000"/>
                <a:lumOff val="80000"/>
              </a:schemeClr>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037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35"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style.rotation</p:attrName>
                                        </p:attrNameLst>
                                      </p:cBhvr>
                                      <p:tavLst>
                                        <p:tav tm="0">
                                          <p:val>
                                            <p:fltVal val="720"/>
                                          </p:val>
                                        </p:tav>
                                        <p:tav tm="100000">
                                          <p:val>
                                            <p:fltVal val="0"/>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 calcmode="lin" valueType="num">
                                      <p:cBhvr>
                                        <p:cTn id="33"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1500"/>
                            </p:stCondLst>
                            <p:childTnLst>
                              <p:par>
                                <p:cTn id="49" presetID="53" presetClass="entr" presetSubtype="16"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2500"/>
                            </p:stCondLst>
                            <p:childTnLst>
                              <p:par>
                                <p:cTn id="55" presetID="56" presetClass="entr" presetSubtype="0" fill="hold" grpId="0" nodeType="afterEffect">
                                  <p:stCondLst>
                                    <p:cond delay="500"/>
                                  </p:stCondLst>
                                  <p:iterate type="lt">
                                    <p:tmPct val="10000"/>
                                  </p:iterate>
                                  <p:childTnLst>
                                    <p:set>
                                      <p:cBhvr>
                                        <p:cTn id="56" dur="1" fill="hold">
                                          <p:stCondLst>
                                            <p:cond delay="0"/>
                                          </p:stCondLst>
                                        </p:cTn>
                                        <p:tgtEl>
                                          <p:spTgt spid="8"/>
                                        </p:tgtEl>
                                        <p:attrNameLst>
                                          <p:attrName>style.visibility</p:attrName>
                                        </p:attrNameLst>
                                      </p:cBhvr>
                                      <p:to>
                                        <p:strVal val="visible"/>
                                      </p:to>
                                    </p:set>
                                    <p:anim by="(-#ppt_w*2)" calcmode="lin" valueType="num">
                                      <p:cBhvr rctx="PPT">
                                        <p:cTn id="57" dur="500" autoRev="1" fill="hold">
                                          <p:stCondLst>
                                            <p:cond delay="0"/>
                                          </p:stCondLst>
                                        </p:cTn>
                                        <p:tgtEl>
                                          <p:spTgt spid="8"/>
                                        </p:tgtEl>
                                        <p:attrNameLst>
                                          <p:attrName>ppt_w</p:attrName>
                                        </p:attrNameLst>
                                      </p:cBhvr>
                                    </p:anim>
                                    <p:anim by="(#ppt_w*0.50)" calcmode="lin" valueType="num">
                                      <p:cBhvr>
                                        <p:cTn id="58" dur="500" decel="50000" autoRev="1" fill="hold">
                                          <p:stCondLst>
                                            <p:cond delay="0"/>
                                          </p:stCondLst>
                                        </p:cTn>
                                        <p:tgtEl>
                                          <p:spTgt spid="8"/>
                                        </p:tgtEl>
                                        <p:attrNameLst>
                                          <p:attrName>ppt_x</p:attrName>
                                        </p:attrNameLst>
                                      </p:cBhvr>
                                    </p:anim>
                                    <p:anim from="(-#ppt_h/2)" to="(#ppt_y)" calcmode="lin" valueType="num">
                                      <p:cBhvr>
                                        <p:cTn id="59" dur="1000" fill="hold">
                                          <p:stCondLst>
                                            <p:cond delay="0"/>
                                          </p:stCondLst>
                                        </p:cTn>
                                        <p:tgtEl>
                                          <p:spTgt spid="8"/>
                                        </p:tgtEl>
                                        <p:attrNameLst>
                                          <p:attrName>ppt_y</p:attrName>
                                        </p:attrNameLst>
                                      </p:cBhvr>
                                    </p:anim>
                                    <p:animRot by="21600000">
                                      <p:cBhvr>
                                        <p:cTn id="60" dur="1000" fill="hold">
                                          <p:stCondLst>
                                            <p:cond delay="0"/>
                                          </p:stCondLst>
                                        </p:cTn>
                                        <p:tgtEl>
                                          <p:spTgt spid="8"/>
                                        </p:tgtEl>
                                        <p:attrNameLst>
                                          <p:attrName>r</p:attrName>
                                        </p:attrNameLst>
                                      </p:cBhvr>
                                    </p:animRot>
                                  </p:childTnLst>
                                </p:cTn>
                              </p:par>
                            </p:childTnLst>
                          </p:cTn>
                        </p:par>
                        <p:par>
                          <p:cTn id="61" fill="hold">
                            <p:stCondLst>
                              <p:cond delay="5900"/>
                            </p:stCondLst>
                            <p:childTnLst>
                              <p:par>
                                <p:cTn id="62" presetID="49" presetClass="entr" presetSubtype="0" decel="10000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 calcmode="lin" valueType="num">
                                      <p:cBhvr>
                                        <p:cTn id="66" dur="500" fill="hold"/>
                                        <p:tgtEl>
                                          <p:spTgt spid="18"/>
                                        </p:tgtEl>
                                        <p:attrNameLst>
                                          <p:attrName>style.rotation</p:attrName>
                                        </p:attrNameLst>
                                      </p:cBhvr>
                                      <p:tavLst>
                                        <p:tav tm="0">
                                          <p:val>
                                            <p:fltVal val="360"/>
                                          </p:val>
                                        </p:tav>
                                        <p:tav tm="100000">
                                          <p:val>
                                            <p:fltVal val="0"/>
                                          </p:val>
                                        </p:tav>
                                      </p:tavLst>
                                    </p:anim>
                                    <p:animEffect transition="in" filter="fade">
                                      <p:cBhvr>
                                        <p:cTn id="67" dur="500"/>
                                        <p:tgtEl>
                                          <p:spTgt spid="18"/>
                                        </p:tgtEl>
                                      </p:cBhvr>
                                    </p:animEffect>
                                  </p:childTnLst>
                                </p:cTn>
                              </p:par>
                            </p:childTnLst>
                          </p:cTn>
                        </p:par>
                        <p:par>
                          <p:cTn id="68" fill="hold">
                            <p:stCondLst>
                              <p:cond delay="6400"/>
                            </p:stCondLst>
                            <p:childTnLst>
                              <p:par>
                                <p:cTn id="69" presetID="32" presetClass="emph" presetSubtype="0" repeatCount="3000" fill="hold" nodeType="afterEffect">
                                  <p:stCondLst>
                                    <p:cond delay="0"/>
                                  </p:stCondLst>
                                  <p:childTnLst>
                                    <p:animRot by="120000">
                                      <p:cBhvr>
                                        <p:cTn id="70" dur="100" fill="hold">
                                          <p:stCondLst>
                                            <p:cond delay="0"/>
                                          </p:stCondLst>
                                        </p:cTn>
                                        <p:tgtEl>
                                          <p:spTgt spid="18"/>
                                        </p:tgtEl>
                                        <p:attrNameLst>
                                          <p:attrName>r</p:attrName>
                                        </p:attrNameLst>
                                      </p:cBhvr>
                                    </p:animRot>
                                    <p:animRot by="-240000">
                                      <p:cBhvr>
                                        <p:cTn id="71" dur="200" fill="hold">
                                          <p:stCondLst>
                                            <p:cond delay="200"/>
                                          </p:stCondLst>
                                        </p:cTn>
                                        <p:tgtEl>
                                          <p:spTgt spid="18"/>
                                        </p:tgtEl>
                                        <p:attrNameLst>
                                          <p:attrName>r</p:attrName>
                                        </p:attrNameLst>
                                      </p:cBhvr>
                                    </p:animRot>
                                    <p:animRot by="240000">
                                      <p:cBhvr>
                                        <p:cTn id="72" dur="200" fill="hold">
                                          <p:stCondLst>
                                            <p:cond delay="400"/>
                                          </p:stCondLst>
                                        </p:cTn>
                                        <p:tgtEl>
                                          <p:spTgt spid="18"/>
                                        </p:tgtEl>
                                        <p:attrNameLst>
                                          <p:attrName>r</p:attrName>
                                        </p:attrNameLst>
                                      </p:cBhvr>
                                    </p:animRot>
                                    <p:animRot by="-240000">
                                      <p:cBhvr>
                                        <p:cTn id="73" dur="200" fill="hold">
                                          <p:stCondLst>
                                            <p:cond delay="600"/>
                                          </p:stCondLst>
                                        </p:cTn>
                                        <p:tgtEl>
                                          <p:spTgt spid="18"/>
                                        </p:tgtEl>
                                        <p:attrNameLst>
                                          <p:attrName>r</p:attrName>
                                        </p:attrNameLst>
                                      </p:cBhvr>
                                    </p:animRot>
                                    <p:animRot by="120000">
                                      <p:cBhvr>
                                        <p:cTn id="7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endParaRPr lang="en-US" dirty="0"/>
          </a:p>
        </p:txBody>
      </p:sp>
      <p:sp>
        <p:nvSpPr>
          <p:cNvPr id="2" name="Title 1"/>
          <p:cNvSpPr>
            <a:spLocks noGrp="1"/>
          </p:cNvSpPr>
          <p:nvPr>
            <p:ph type="ctrTitle"/>
          </p:nvPr>
        </p:nvSpPr>
        <p:spPr>
          <a:xfrm>
            <a:off x="1905000" y="152400"/>
            <a:ext cx="5181600" cy="762000"/>
          </a:xfrm>
          <a:solidFill>
            <a:schemeClr val="accent2">
              <a:lumMod val="75000"/>
            </a:schemeClr>
          </a:solidFill>
          <a:ln w="38100">
            <a:solidFill>
              <a:schemeClr val="tx1"/>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chemeClr val="accent2">
                    <a:lumMod val="20000"/>
                    <a:lumOff val="80000"/>
                  </a:schemeClr>
                </a:solidFill>
              </a:rPr>
              <a:t>Ceremonial Law</a:t>
            </a:r>
          </a:p>
        </p:txBody>
      </p:sp>
      <p:sp>
        <p:nvSpPr>
          <p:cNvPr id="3" name="Subtitle 2"/>
          <p:cNvSpPr>
            <a:spLocks noGrp="1"/>
          </p:cNvSpPr>
          <p:nvPr>
            <p:ph type="subTitle" idx="1"/>
          </p:nvPr>
        </p:nvSpPr>
        <p:spPr>
          <a:xfrm>
            <a:off x="152400" y="1143000"/>
            <a:ext cx="8839200" cy="5486400"/>
          </a:xfr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lIns="182880" tIns="182880">
            <a:normAutofit fontScale="92500"/>
          </a:bodyPr>
          <a:lstStyle/>
          <a:p>
            <a:pPr algn="l">
              <a:spcBef>
                <a:spcPts val="0"/>
              </a:spcBef>
              <a:spcAft>
                <a:spcPts val="1800"/>
              </a:spcAft>
            </a:pPr>
            <a:r>
              <a:rPr lang="en-US" dirty="0">
                <a:solidFill>
                  <a:schemeClr val="accent2">
                    <a:lumMod val="75000"/>
                  </a:schemeClr>
                </a:solidFill>
              </a:rPr>
              <a:t>Twice daily the children of Israel were to bring offerings to </a:t>
            </a:r>
            <a:r>
              <a:rPr lang="en-US" b="1" dirty="0" err="1">
                <a:solidFill>
                  <a:srgbClr val="0000CC"/>
                </a:solidFill>
              </a:rPr>
              <a:t>Yahuah</a:t>
            </a:r>
            <a:r>
              <a:rPr lang="en-US" dirty="0">
                <a:solidFill>
                  <a:srgbClr val="0000CC"/>
                </a:solidFill>
              </a:rPr>
              <a:t> </a:t>
            </a:r>
            <a:r>
              <a:rPr lang="en-US" dirty="0">
                <a:solidFill>
                  <a:schemeClr val="accent2">
                    <a:lumMod val="75000"/>
                  </a:schemeClr>
                </a:solidFill>
              </a:rPr>
              <a:t>for both the morning and evening sacrifices: </a:t>
            </a:r>
          </a:p>
          <a:p>
            <a:pPr marL="548640" indent="-548640" algn="l">
              <a:spcBef>
                <a:spcPts val="0"/>
              </a:spcBef>
              <a:spcAft>
                <a:spcPts val="1800"/>
              </a:spcAft>
            </a:pPr>
            <a:r>
              <a:rPr lang="en-US" dirty="0" err="1">
                <a:solidFill>
                  <a:srgbClr val="FF6600"/>
                </a:solidFill>
              </a:rPr>
              <a:t>Num</a:t>
            </a:r>
            <a:r>
              <a:rPr lang="en-US" dirty="0">
                <a:solidFill>
                  <a:srgbClr val="FF6600"/>
                </a:solidFill>
              </a:rPr>
              <a:t> 28:3  </a:t>
            </a:r>
            <a:r>
              <a:rPr lang="en-US" dirty="0">
                <a:solidFill>
                  <a:schemeClr val="accent2">
                    <a:lumMod val="75000"/>
                  </a:schemeClr>
                </a:solidFill>
              </a:rPr>
              <a:t>…This </a:t>
            </a:r>
            <a:r>
              <a:rPr lang="en-US" i="1" dirty="0">
                <a:solidFill>
                  <a:schemeClr val="accent2">
                    <a:lumMod val="75000"/>
                  </a:schemeClr>
                </a:solidFill>
              </a:rPr>
              <a:t>is</a:t>
            </a:r>
            <a:r>
              <a:rPr lang="en-US" dirty="0">
                <a:solidFill>
                  <a:schemeClr val="accent2">
                    <a:lumMod val="75000"/>
                  </a:schemeClr>
                </a:solidFill>
              </a:rPr>
              <a:t> the offering made by fire which ye shall offer unto </a:t>
            </a:r>
            <a:r>
              <a:rPr lang="en-US" b="1" dirty="0">
                <a:solidFill>
                  <a:srgbClr val="0000CC"/>
                </a:solidFill>
              </a:rPr>
              <a:t>[Yahuah]; </a:t>
            </a:r>
            <a:r>
              <a:rPr lang="en-US" b="1" u="sng" dirty="0">
                <a:solidFill>
                  <a:srgbClr val="009900"/>
                </a:solidFill>
              </a:rPr>
              <a:t>two lambs</a:t>
            </a:r>
            <a:r>
              <a:rPr lang="en-US" b="1" dirty="0">
                <a:solidFill>
                  <a:srgbClr val="009900"/>
                </a:solidFill>
              </a:rPr>
              <a:t> </a:t>
            </a:r>
            <a:r>
              <a:rPr lang="en-US" dirty="0">
                <a:solidFill>
                  <a:schemeClr val="accent2">
                    <a:lumMod val="75000"/>
                  </a:schemeClr>
                </a:solidFill>
              </a:rPr>
              <a:t>of the first year without spot </a:t>
            </a:r>
            <a:r>
              <a:rPr lang="en-US" sz="3000" b="1" dirty="0">
                <a:solidFill>
                  <a:srgbClr val="FF3399"/>
                </a:solidFill>
              </a:rPr>
              <a:t>day by day,… </a:t>
            </a:r>
          </a:p>
          <a:p>
            <a:pPr marL="548640" indent="-548640" algn="l">
              <a:spcBef>
                <a:spcPts val="0"/>
              </a:spcBef>
              <a:spcAft>
                <a:spcPts val="1800"/>
              </a:spcAft>
            </a:pPr>
            <a:r>
              <a:rPr lang="en-US" dirty="0" err="1">
                <a:solidFill>
                  <a:srgbClr val="FF6600"/>
                </a:solidFill>
              </a:rPr>
              <a:t>Num</a:t>
            </a:r>
            <a:r>
              <a:rPr lang="en-US" dirty="0">
                <a:solidFill>
                  <a:srgbClr val="FF6600"/>
                </a:solidFill>
              </a:rPr>
              <a:t> 28:5  </a:t>
            </a:r>
            <a:r>
              <a:rPr lang="en-US" dirty="0">
                <a:solidFill>
                  <a:schemeClr val="accent2">
                    <a:lumMod val="75000"/>
                  </a:schemeClr>
                </a:solidFill>
              </a:rPr>
              <a:t>And a </a:t>
            </a:r>
            <a:r>
              <a:rPr lang="en-US" b="1" dirty="0">
                <a:solidFill>
                  <a:srgbClr val="009900"/>
                </a:solidFill>
              </a:rPr>
              <a:t>tenth </a:t>
            </a:r>
            <a:r>
              <a:rPr lang="en-US" b="1" i="1" dirty="0">
                <a:solidFill>
                  <a:srgbClr val="009900"/>
                </a:solidFill>
              </a:rPr>
              <a:t>part</a:t>
            </a:r>
            <a:r>
              <a:rPr lang="en-US" b="1" dirty="0">
                <a:solidFill>
                  <a:srgbClr val="009900"/>
                </a:solidFill>
              </a:rPr>
              <a:t> of an </a:t>
            </a:r>
            <a:r>
              <a:rPr lang="en-US" b="1" dirty="0" err="1">
                <a:solidFill>
                  <a:srgbClr val="009900"/>
                </a:solidFill>
              </a:rPr>
              <a:t>ephah</a:t>
            </a:r>
            <a:r>
              <a:rPr lang="en-US" b="1" dirty="0">
                <a:solidFill>
                  <a:srgbClr val="009900"/>
                </a:solidFill>
              </a:rPr>
              <a:t> of </a:t>
            </a:r>
            <a:r>
              <a:rPr lang="en-US" b="1" u="sng" dirty="0">
                <a:solidFill>
                  <a:srgbClr val="009900"/>
                </a:solidFill>
              </a:rPr>
              <a:t>flour</a:t>
            </a:r>
            <a:r>
              <a:rPr lang="en-US" b="1" dirty="0">
                <a:solidFill>
                  <a:srgbClr val="009900"/>
                </a:solidFill>
              </a:rPr>
              <a:t>… </a:t>
            </a:r>
            <a:r>
              <a:rPr lang="en-US" dirty="0">
                <a:solidFill>
                  <a:schemeClr val="accent2">
                    <a:lumMod val="75000"/>
                  </a:schemeClr>
                </a:solidFill>
              </a:rPr>
              <a:t>mingled with the </a:t>
            </a:r>
            <a:r>
              <a:rPr lang="en-US" b="1" dirty="0">
                <a:solidFill>
                  <a:srgbClr val="009900"/>
                </a:solidFill>
              </a:rPr>
              <a:t>fourth </a:t>
            </a:r>
            <a:r>
              <a:rPr lang="en-US" b="1" i="1" dirty="0">
                <a:solidFill>
                  <a:srgbClr val="009900"/>
                </a:solidFill>
              </a:rPr>
              <a:t>part</a:t>
            </a:r>
            <a:r>
              <a:rPr lang="en-US" b="1" dirty="0">
                <a:solidFill>
                  <a:srgbClr val="009900"/>
                </a:solidFill>
              </a:rPr>
              <a:t> of an </a:t>
            </a:r>
            <a:r>
              <a:rPr lang="en-US" b="1" dirty="0" err="1">
                <a:solidFill>
                  <a:srgbClr val="009900"/>
                </a:solidFill>
              </a:rPr>
              <a:t>hin</a:t>
            </a:r>
            <a:r>
              <a:rPr lang="en-US" b="1" dirty="0">
                <a:solidFill>
                  <a:srgbClr val="009900"/>
                </a:solidFill>
              </a:rPr>
              <a:t> of beaten </a:t>
            </a:r>
            <a:r>
              <a:rPr lang="en-US" b="1" u="sng" dirty="0">
                <a:solidFill>
                  <a:srgbClr val="009900"/>
                </a:solidFill>
              </a:rPr>
              <a:t>oil</a:t>
            </a:r>
            <a:r>
              <a:rPr lang="en-US" b="1" dirty="0">
                <a:solidFill>
                  <a:srgbClr val="009900"/>
                </a:solidFill>
              </a:rPr>
              <a:t>.</a:t>
            </a:r>
            <a:r>
              <a:rPr lang="en-US" b="1" dirty="0">
                <a:solidFill>
                  <a:schemeClr val="accent2">
                    <a:lumMod val="75000"/>
                  </a:schemeClr>
                </a:solidFill>
              </a:rPr>
              <a:t> </a:t>
            </a:r>
          </a:p>
          <a:p>
            <a:pPr marL="548640" indent="-548640" algn="l">
              <a:spcBef>
                <a:spcPts val="0"/>
              </a:spcBef>
              <a:spcAft>
                <a:spcPts val="1800"/>
              </a:spcAft>
            </a:pPr>
            <a:r>
              <a:rPr lang="en-US" dirty="0" err="1">
                <a:solidFill>
                  <a:srgbClr val="FF6600"/>
                </a:solidFill>
              </a:rPr>
              <a:t>Num</a:t>
            </a:r>
            <a:r>
              <a:rPr lang="en-US" dirty="0">
                <a:solidFill>
                  <a:srgbClr val="FF6600"/>
                </a:solidFill>
              </a:rPr>
              <a:t> 28:7  </a:t>
            </a:r>
            <a:r>
              <a:rPr lang="en-US" dirty="0">
                <a:solidFill>
                  <a:schemeClr val="accent2">
                    <a:lumMod val="75000"/>
                  </a:schemeClr>
                </a:solidFill>
              </a:rPr>
              <a:t>And the drink offering thereof </a:t>
            </a:r>
            <a:r>
              <a:rPr lang="en-US" i="1" dirty="0">
                <a:solidFill>
                  <a:schemeClr val="accent2">
                    <a:lumMod val="75000"/>
                  </a:schemeClr>
                </a:solidFill>
              </a:rPr>
              <a:t>shall be</a:t>
            </a:r>
            <a:r>
              <a:rPr lang="en-US" dirty="0">
                <a:solidFill>
                  <a:schemeClr val="accent2">
                    <a:lumMod val="75000"/>
                  </a:schemeClr>
                </a:solidFill>
              </a:rPr>
              <a:t> the </a:t>
            </a:r>
            <a:r>
              <a:rPr lang="en-US" b="1" dirty="0">
                <a:solidFill>
                  <a:srgbClr val="009900"/>
                </a:solidFill>
              </a:rPr>
              <a:t>fourth </a:t>
            </a:r>
            <a:r>
              <a:rPr lang="en-US" b="1" i="1" dirty="0">
                <a:solidFill>
                  <a:srgbClr val="009900"/>
                </a:solidFill>
              </a:rPr>
              <a:t>part</a:t>
            </a:r>
            <a:r>
              <a:rPr lang="en-US" b="1" dirty="0">
                <a:solidFill>
                  <a:srgbClr val="009900"/>
                </a:solidFill>
              </a:rPr>
              <a:t> of an </a:t>
            </a:r>
            <a:r>
              <a:rPr lang="en-US" b="1" dirty="0" err="1">
                <a:solidFill>
                  <a:srgbClr val="009900"/>
                </a:solidFill>
              </a:rPr>
              <a:t>hin</a:t>
            </a:r>
            <a:r>
              <a:rPr lang="en-US" b="1" dirty="0">
                <a:solidFill>
                  <a:srgbClr val="009900"/>
                </a:solidFill>
              </a:rPr>
              <a:t> for the one lamb: </a:t>
            </a:r>
            <a:r>
              <a:rPr lang="en-US" dirty="0">
                <a:solidFill>
                  <a:schemeClr val="accent2">
                    <a:lumMod val="75000"/>
                  </a:schemeClr>
                </a:solidFill>
              </a:rPr>
              <a:t>in the holy </a:t>
            </a:r>
            <a:r>
              <a:rPr lang="en-US" i="1" dirty="0">
                <a:solidFill>
                  <a:schemeClr val="accent2">
                    <a:lumMod val="75000"/>
                  </a:schemeClr>
                </a:solidFill>
              </a:rPr>
              <a:t>place</a:t>
            </a:r>
            <a:r>
              <a:rPr lang="en-US" dirty="0">
                <a:solidFill>
                  <a:schemeClr val="accent2">
                    <a:lumMod val="75000"/>
                  </a:schemeClr>
                </a:solidFill>
              </a:rPr>
              <a:t> shalt thou cause the </a:t>
            </a:r>
            <a:r>
              <a:rPr lang="en-US" b="1" u="sng" dirty="0">
                <a:solidFill>
                  <a:srgbClr val="009900"/>
                </a:solidFill>
              </a:rPr>
              <a:t>strong wine</a:t>
            </a:r>
            <a:r>
              <a:rPr lang="en-US" b="1" dirty="0">
                <a:solidFill>
                  <a:srgbClr val="009900"/>
                </a:solidFill>
              </a:rPr>
              <a:t> </a:t>
            </a:r>
            <a:r>
              <a:rPr lang="en-US" dirty="0">
                <a:solidFill>
                  <a:schemeClr val="accent2">
                    <a:lumMod val="75000"/>
                  </a:schemeClr>
                </a:solidFill>
              </a:rPr>
              <a:t>to be poured unto </a:t>
            </a:r>
            <a:r>
              <a:rPr lang="en-US" b="1" dirty="0">
                <a:solidFill>
                  <a:srgbClr val="0000CC"/>
                </a:solidFill>
              </a:rPr>
              <a:t>[Yahuah] </a:t>
            </a:r>
            <a:r>
              <a:rPr lang="en-US" i="1" dirty="0">
                <a:solidFill>
                  <a:schemeClr val="accent2">
                    <a:lumMod val="75000"/>
                  </a:schemeClr>
                </a:solidFill>
              </a:rPr>
              <a:t>for</a:t>
            </a:r>
            <a:r>
              <a:rPr lang="en-US" dirty="0">
                <a:solidFill>
                  <a:schemeClr val="accent2">
                    <a:lumMod val="75000"/>
                  </a:schemeClr>
                </a:solidFill>
              </a:rPr>
              <a:t> a drink offering. 		</a:t>
            </a:r>
            <a:r>
              <a:rPr lang="en-US" sz="2600" dirty="0">
                <a:solidFill>
                  <a:schemeClr val="bg1"/>
                </a:solidFill>
              </a:rPr>
              <a:t>KJV</a:t>
            </a:r>
            <a:r>
              <a:rPr lang="en-US" dirty="0">
                <a:solidFill>
                  <a:schemeClr val="accent2">
                    <a:lumMod val="75000"/>
                  </a:schemeClr>
                </a:solidFill>
              </a:rPr>
              <a:t> </a:t>
            </a:r>
          </a:p>
        </p:txBody>
      </p:sp>
      <p:sp>
        <p:nvSpPr>
          <p:cNvPr id="4" name="Slide Number Placeholder 3"/>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bg1"/>
                </a:solidFill>
              </a:rPr>
              <a:t>35</a:t>
            </a:fld>
            <a:endParaRPr lang="en-US" b="1" dirty="0">
              <a:solidFill>
                <a:schemeClr val="bg1"/>
              </a:solidFill>
            </a:endParaRPr>
          </a:p>
        </p:txBody>
      </p:sp>
    </p:spTree>
    <p:extLst>
      <p:ext uri="{BB962C8B-B14F-4D97-AF65-F5344CB8AC3E}">
        <p14:creationId xmlns:p14="http://schemas.microsoft.com/office/powerpoint/2010/main" val="693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endParaRPr lang="en-US" dirty="0"/>
          </a:p>
        </p:txBody>
      </p:sp>
      <p:sp>
        <p:nvSpPr>
          <p:cNvPr id="2" name="Title 1"/>
          <p:cNvSpPr>
            <a:spLocks noGrp="1"/>
          </p:cNvSpPr>
          <p:nvPr>
            <p:ph type="ctrTitle"/>
          </p:nvPr>
        </p:nvSpPr>
        <p:spPr>
          <a:xfrm>
            <a:off x="1905000" y="152400"/>
            <a:ext cx="5181600" cy="762000"/>
          </a:xfrm>
          <a:solidFill>
            <a:schemeClr val="accent2">
              <a:lumMod val="75000"/>
            </a:schemeClr>
          </a:solidFill>
          <a:ln w="38100">
            <a:solidFill>
              <a:schemeClr val="tx1"/>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chemeClr val="accent2">
                    <a:lumMod val="20000"/>
                    <a:lumOff val="80000"/>
                  </a:schemeClr>
                </a:solidFill>
              </a:rPr>
              <a:t>Ceremonial Law</a:t>
            </a:r>
          </a:p>
        </p:txBody>
      </p:sp>
      <p:sp>
        <p:nvSpPr>
          <p:cNvPr id="3" name="Subtitle 2"/>
          <p:cNvSpPr>
            <a:spLocks noGrp="1"/>
          </p:cNvSpPr>
          <p:nvPr>
            <p:ph type="subTitle" idx="1"/>
          </p:nvPr>
        </p:nvSpPr>
        <p:spPr>
          <a:xfrm>
            <a:off x="152400" y="1066800"/>
            <a:ext cx="8839200" cy="5562600"/>
          </a:xfr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lIns="182880" tIns="182880">
            <a:normAutofit/>
          </a:bodyPr>
          <a:lstStyle/>
          <a:p>
            <a:pPr algn="l">
              <a:spcBef>
                <a:spcPts val="0"/>
              </a:spcBef>
              <a:spcAft>
                <a:spcPts val="1800"/>
              </a:spcAft>
            </a:pPr>
            <a:r>
              <a:rPr lang="en-US" dirty="0">
                <a:solidFill>
                  <a:schemeClr val="accent2">
                    <a:lumMod val="75000"/>
                  </a:schemeClr>
                </a:solidFill>
              </a:rPr>
              <a:t>Listed below were the offerings they were to bring to </a:t>
            </a:r>
            <a:r>
              <a:rPr lang="en-US" b="1" dirty="0">
                <a:solidFill>
                  <a:srgbClr val="0000CC"/>
                </a:solidFill>
              </a:rPr>
              <a:t>Yahuah</a:t>
            </a:r>
            <a:r>
              <a:rPr lang="en-US" dirty="0">
                <a:solidFill>
                  <a:srgbClr val="0000CC"/>
                </a:solidFill>
              </a:rPr>
              <a:t> </a:t>
            </a:r>
            <a:r>
              <a:rPr lang="en-US" dirty="0">
                <a:solidFill>
                  <a:schemeClr val="accent2">
                    <a:lumMod val="75000"/>
                  </a:schemeClr>
                </a:solidFill>
              </a:rPr>
              <a:t>every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 </a:t>
            </a:r>
            <a:r>
              <a:rPr lang="en-US" dirty="0">
                <a:solidFill>
                  <a:schemeClr val="accent2">
                    <a:lumMod val="75000"/>
                  </a:schemeClr>
                </a:solidFill>
              </a:rPr>
              <a:t>– </a:t>
            </a:r>
            <a:r>
              <a:rPr lang="en-US" b="1" u="sng" dirty="0">
                <a:solidFill>
                  <a:schemeClr val="accent2">
                    <a:lumMod val="75000"/>
                  </a:schemeClr>
                </a:solidFill>
                <a:effectLst>
                  <a:outerShdw blurRad="38100" dist="38100" dir="2700000" algn="tl">
                    <a:srgbClr val="000000">
                      <a:alpha val="43137"/>
                    </a:srgbClr>
                  </a:outerShdw>
                </a:effectLst>
              </a:rPr>
              <a:t>along with</a:t>
            </a:r>
            <a:r>
              <a:rPr lang="en-US" b="1" dirty="0">
                <a:solidFill>
                  <a:schemeClr val="accent2">
                    <a:lumMod val="75000"/>
                  </a:schemeClr>
                </a:solidFill>
                <a:effectLst>
                  <a:outerShdw blurRad="38100" dist="38100" dir="2700000" algn="tl">
                    <a:srgbClr val="000000">
                      <a:alpha val="43137"/>
                    </a:srgbClr>
                  </a:outerShdw>
                </a:effectLst>
              </a:rPr>
              <a:t> </a:t>
            </a:r>
            <a:r>
              <a:rPr lang="en-US" dirty="0">
                <a:solidFill>
                  <a:schemeClr val="accent2">
                    <a:lumMod val="75000"/>
                  </a:schemeClr>
                </a:solidFill>
              </a:rPr>
              <a:t>their regular daily offerings:</a:t>
            </a:r>
          </a:p>
          <a:p>
            <a:pPr marL="914400" indent="-914400" algn="l">
              <a:spcBef>
                <a:spcPts val="0"/>
              </a:spcBef>
              <a:spcAft>
                <a:spcPts val="1200"/>
              </a:spcAft>
            </a:pPr>
            <a:r>
              <a:rPr lang="en-US" dirty="0" err="1">
                <a:solidFill>
                  <a:srgbClr val="FF6600"/>
                </a:solidFill>
              </a:rPr>
              <a:t>Num</a:t>
            </a:r>
            <a:r>
              <a:rPr lang="en-US" dirty="0">
                <a:solidFill>
                  <a:srgbClr val="FF6600"/>
                </a:solidFill>
              </a:rPr>
              <a:t> 28:9  </a:t>
            </a:r>
            <a:r>
              <a:rPr lang="en-US" dirty="0">
                <a:solidFill>
                  <a:schemeClr val="accent2">
                    <a:lumMod val="75000"/>
                  </a:schemeClr>
                </a:solidFill>
              </a:rPr>
              <a:t>‘And on the </a:t>
            </a:r>
            <a:r>
              <a:rPr lang="en-US" sz="2400" dirty="0">
                <a:solidFill>
                  <a:schemeClr val="bg1"/>
                </a:solidFill>
              </a:rPr>
              <a:t>[7</a:t>
            </a:r>
            <a:r>
              <a:rPr lang="en-US" sz="2400" baseline="30000" dirty="0">
                <a:solidFill>
                  <a:schemeClr val="bg1"/>
                </a:solidFill>
              </a:rPr>
              <a:t>th</a:t>
            </a:r>
            <a:r>
              <a:rPr lang="en-US" sz="2400" dirty="0">
                <a:solidFill>
                  <a:schemeClr val="bg1"/>
                </a:solidFill>
              </a:rPr>
              <a:t> day] </a:t>
            </a:r>
            <a:r>
              <a:rPr lang="en-US" b="1" dirty="0">
                <a:solidFill>
                  <a:srgbClr val="0070C0"/>
                </a:solidFill>
              </a:rPr>
              <a:t>Sabbath</a:t>
            </a:r>
            <a:r>
              <a:rPr lang="en-US" dirty="0">
                <a:solidFill>
                  <a:srgbClr val="0070C0"/>
                </a:solidFill>
              </a:rPr>
              <a:t> </a:t>
            </a:r>
            <a:r>
              <a:rPr lang="en-US" dirty="0">
                <a:solidFill>
                  <a:schemeClr val="accent2">
                    <a:lumMod val="75000"/>
                  </a:schemeClr>
                </a:solidFill>
              </a:rPr>
              <a:t>day </a:t>
            </a:r>
            <a:r>
              <a:rPr lang="en-US" b="1" u="sng" dirty="0">
                <a:solidFill>
                  <a:srgbClr val="009900"/>
                </a:solidFill>
              </a:rPr>
              <a:t>two lambs</a:t>
            </a:r>
            <a:r>
              <a:rPr lang="en-US" b="1" dirty="0">
                <a:solidFill>
                  <a:srgbClr val="009900"/>
                </a:solidFill>
              </a:rPr>
              <a:t> </a:t>
            </a:r>
            <a:r>
              <a:rPr lang="en-US" dirty="0">
                <a:solidFill>
                  <a:schemeClr val="accent2">
                    <a:lumMod val="75000"/>
                  </a:schemeClr>
                </a:solidFill>
              </a:rPr>
              <a:t>a year old, perfect ones, and two-tenths </a:t>
            </a:r>
            <a:r>
              <a:rPr lang="en-US" i="1" dirty="0">
                <a:solidFill>
                  <a:schemeClr val="accent2">
                    <a:lumMod val="75000"/>
                  </a:schemeClr>
                </a:solidFill>
              </a:rPr>
              <a:t>of an </a:t>
            </a:r>
            <a:r>
              <a:rPr lang="en-US" i="1" dirty="0" err="1">
                <a:solidFill>
                  <a:schemeClr val="accent2">
                    <a:lumMod val="75000"/>
                  </a:schemeClr>
                </a:solidFill>
              </a:rPr>
              <a:t>ĕphah</a:t>
            </a:r>
            <a:r>
              <a:rPr lang="en-US" dirty="0">
                <a:solidFill>
                  <a:schemeClr val="accent2">
                    <a:lumMod val="75000"/>
                  </a:schemeClr>
                </a:solidFill>
              </a:rPr>
              <a:t> of fine </a:t>
            </a:r>
            <a:r>
              <a:rPr lang="en-US" b="1" u="sng" dirty="0">
                <a:solidFill>
                  <a:srgbClr val="009900"/>
                </a:solidFill>
              </a:rPr>
              <a:t>flour</a:t>
            </a:r>
            <a:r>
              <a:rPr lang="en-US" dirty="0">
                <a:solidFill>
                  <a:srgbClr val="009900"/>
                </a:solidFill>
              </a:rPr>
              <a:t> </a:t>
            </a:r>
            <a:r>
              <a:rPr lang="en-US" dirty="0">
                <a:solidFill>
                  <a:schemeClr val="accent2">
                    <a:lumMod val="75000"/>
                  </a:schemeClr>
                </a:solidFill>
              </a:rPr>
              <a:t>as a grain offering, mixed with </a:t>
            </a:r>
            <a:r>
              <a:rPr lang="en-US" b="1" u="sng" dirty="0">
                <a:solidFill>
                  <a:srgbClr val="009900"/>
                </a:solidFill>
              </a:rPr>
              <a:t>oil</a:t>
            </a:r>
            <a:r>
              <a:rPr lang="en-US" dirty="0">
                <a:solidFill>
                  <a:schemeClr val="accent2">
                    <a:lumMod val="75000"/>
                  </a:schemeClr>
                </a:solidFill>
              </a:rPr>
              <a:t>, with its </a:t>
            </a:r>
            <a:r>
              <a:rPr lang="en-US" b="1" u="sng" dirty="0">
                <a:solidFill>
                  <a:srgbClr val="009900"/>
                </a:solidFill>
              </a:rPr>
              <a:t>drink offering</a:t>
            </a:r>
            <a:r>
              <a:rPr lang="en-US" b="1" dirty="0">
                <a:solidFill>
                  <a:srgbClr val="009900"/>
                </a:solidFill>
              </a:rPr>
              <a:t>,</a:t>
            </a:r>
            <a:r>
              <a:rPr lang="en-US" dirty="0">
                <a:solidFill>
                  <a:schemeClr val="accent2">
                    <a:lumMod val="75000"/>
                  </a:schemeClr>
                </a:solidFill>
              </a:rPr>
              <a:t> </a:t>
            </a:r>
          </a:p>
          <a:p>
            <a:pPr marL="914400" indent="-914400" algn="l">
              <a:spcBef>
                <a:spcPts val="0"/>
              </a:spcBef>
              <a:spcAft>
                <a:spcPts val="1200"/>
              </a:spcAft>
            </a:pPr>
            <a:r>
              <a:rPr lang="en-US" dirty="0" err="1">
                <a:solidFill>
                  <a:srgbClr val="FF6600"/>
                </a:solidFill>
              </a:rPr>
              <a:t>Num</a:t>
            </a:r>
            <a:r>
              <a:rPr lang="en-US" dirty="0">
                <a:solidFill>
                  <a:srgbClr val="FF6600"/>
                </a:solidFill>
              </a:rPr>
              <a:t> 28:10  </a:t>
            </a:r>
            <a:r>
              <a:rPr lang="en-US" dirty="0">
                <a:solidFill>
                  <a:schemeClr val="accent2">
                    <a:lumMod val="75000"/>
                  </a:schemeClr>
                </a:solidFill>
              </a:rPr>
              <a:t>the burnt offering for every </a:t>
            </a:r>
            <a:r>
              <a:rPr lang="en-US" b="1" dirty="0">
                <a:solidFill>
                  <a:srgbClr val="0070C0"/>
                </a:solidFill>
              </a:rPr>
              <a:t>Sabbath</a:t>
            </a:r>
            <a:r>
              <a:rPr lang="en-US" sz="2400" b="1" dirty="0">
                <a:solidFill>
                  <a:srgbClr val="0070C0"/>
                </a:solidFill>
              </a:rPr>
              <a:t> </a:t>
            </a:r>
            <a:r>
              <a:rPr lang="en-US" sz="2400" dirty="0">
                <a:solidFill>
                  <a:schemeClr val="bg1"/>
                </a:solidFill>
              </a:rPr>
              <a:t>[7</a:t>
            </a:r>
            <a:r>
              <a:rPr lang="en-US" sz="2400" baseline="30000" dirty="0">
                <a:solidFill>
                  <a:schemeClr val="bg1"/>
                </a:solidFill>
              </a:rPr>
              <a:t>th</a:t>
            </a:r>
            <a:r>
              <a:rPr lang="en-US" sz="2400" dirty="0">
                <a:solidFill>
                  <a:schemeClr val="bg1"/>
                </a:solidFill>
              </a:rPr>
              <a:t> day]</a:t>
            </a:r>
            <a:r>
              <a:rPr lang="en-US" b="1" dirty="0">
                <a:solidFill>
                  <a:schemeClr val="bg1"/>
                </a:solidFill>
              </a:rPr>
              <a:t>,</a:t>
            </a:r>
            <a:r>
              <a:rPr lang="en-US" dirty="0">
                <a:solidFill>
                  <a:schemeClr val="accent2">
                    <a:lumMod val="75000"/>
                  </a:schemeClr>
                </a:solidFill>
              </a:rPr>
              <a:t> </a:t>
            </a:r>
            <a:r>
              <a:rPr lang="en-US" b="1" u="sng" dirty="0">
                <a:solidFill>
                  <a:srgbClr val="CC00CC"/>
                </a:solidFill>
                <a:effectLst>
                  <a:outerShdw blurRad="38100" dist="38100" dir="2700000" algn="tl">
                    <a:srgbClr val="000000">
                      <a:alpha val="43137"/>
                    </a:srgbClr>
                  </a:outerShdw>
                </a:effectLst>
              </a:rPr>
              <a:t>besides</a:t>
            </a:r>
            <a:r>
              <a:rPr lang="en-US" b="1" dirty="0">
                <a:solidFill>
                  <a:srgbClr val="009900"/>
                </a:solidFill>
                <a:effectLst>
                  <a:outerShdw blurRad="38100" dist="38100" dir="2700000" algn="tl">
                    <a:srgbClr val="000000">
                      <a:alpha val="43137"/>
                    </a:srgbClr>
                  </a:outerShdw>
                </a:effectLst>
              </a:rPr>
              <a:t> </a:t>
            </a:r>
            <a:r>
              <a:rPr lang="en-US" b="1" u="sng" dirty="0">
                <a:solidFill>
                  <a:srgbClr val="009900"/>
                </a:solidFill>
              </a:rPr>
              <a:t>the continual burnt offering with its drink offering</a:t>
            </a:r>
            <a:r>
              <a:rPr lang="en-US" b="1" dirty="0">
                <a:solidFill>
                  <a:srgbClr val="009900"/>
                </a:solidFill>
              </a:rPr>
              <a:t> </a:t>
            </a:r>
            <a:r>
              <a:rPr lang="en-US" sz="2400" dirty="0">
                <a:solidFill>
                  <a:schemeClr val="bg1"/>
                </a:solidFill>
              </a:rPr>
              <a:t>[the daily sacrifices</a:t>
            </a:r>
            <a:r>
              <a:rPr lang="en-US" sz="2400" b="1" dirty="0">
                <a:solidFill>
                  <a:schemeClr val="bg1"/>
                </a:solidFill>
              </a:rPr>
              <a:t>]</a:t>
            </a:r>
            <a:r>
              <a:rPr lang="en-US" b="1" dirty="0">
                <a:solidFill>
                  <a:schemeClr val="bg1"/>
                </a:solidFill>
              </a:rPr>
              <a:t>.</a:t>
            </a:r>
            <a:r>
              <a:rPr lang="en-US" b="1" u="sng" dirty="0">
                <a:solidFill>
                  <a:srgbClr val="009900"/>
                </a:solidFill>
              </a:rPr>
              <a:t> </a:t>
            </a:r>
          </a:p>
        </p:txBody>
      </p:sp>
      <p:sp>
        <p:nvSpPr>
          <p:cNvPr id="4" name="Slide Number Placeholder 3"/>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bg1"/>
                </a:solidFill>
              </a:rPr>
              <a:t>36</a:t>
            </a:fld>
            <a:endParaRPr lang="en-US" b="1" dirty="0">
              <a:solidFill>
                <a:schemeClr val="bg1"/>
              </a:solidFill>
            </a:endParaRPr>
          </a:p>
        </p:txBody>
      </p:sp>
    </p:spTree>
    <p:extLst>
      <p:ext uri="{BB962C8B-B14F-4D97-AF65-F5344CB8AC3E}">
        <p14:creationId xmlns:p14="http://schemas.microsoft.com/office/powerpoint/2010/main" val="19045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endParaRPr lang="en-US" dirty="0"/>
          </a:p>
        </p:txBody>
      </p:sp>
      <p:sp>
        <p:nvSpPr>
          <p:cNvPr id="2" name="Title 1"/>
          <p:cNvSpPr>
            <a:spLocks noGrp="1"/>
          </p:cNvSpPr>
          <p:nvPr>
            <p:ph type="ctrTitle"/>
          </p:nvPr>
        </p:nvSpPr>
        <p:spPr>
          <a:xfrm>
            <a:off x="1905000" y="152400"/>
            <a:ext cx="5181600" cy="762000"/>
          </a:xfrm>
          <a:solidFill>
            <a:schemeClr val="accent2">
              <a:lumMod val="75000"/>
            </a:schemeClr>
          </a:solidFill>
          <a:ln w="38100">
            <a:solidFill>
              <a:schemeClr val="tx1"/>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chemeClr val="accent2">
                    <a:lumMod val="20000"/>
                    <a:lumOff val="80000"/>
                  </a:schemeClr>
                </a:solidFill>
              </a:rPr>
              <a:t>Ceremonial Law</a:t>
            </a:r>
          </a:p>
        </p:txBody>
      </p:sp>
      <p:sp>
        <p:nvSpPr>
          <p:cNvPr id="3" name="Subtitle 2"/>
          <p:cNvSpPr>
            <a:spLocks noGrp="1"/>
          </p:cNvSpPr>
          <p:nvPr>
            <p:ph type="subTitle" idx="1"/>
          </p:nvPr>
        </p:nvSpPr>
        <p:spPr>
          <a:xfrm>
            <a:off x="152400" y="1066800"/>
            <a:ext cx="8839200" cy="5562600"/>
          </a:xfrm>
          <a:solidFill>
            <a:schemeClr val="accent2">
              <a:lumMod val="20000"/>
              <a:lumOff val="80000"/>
            </a:schemeClr>
          </a:solidFill>
          <a:ln w="57150">
            <a:solidFill>
              <a:schemeClr val="accent2">
                <a:lumMod val="75000"/>
              </a:schemeClr>
            </a:solidFill>
          </a:ln>
          <a:scene3d>
            <a:camera prst="orthographicFront"/>
            <a:lightRig rig="threePt" dir="t"/>
          </a:scene3d>
          <a:sp3d>
            <a:bevelT w="114300" prst="artDeco"/>
          </a:sp3d>
        </p:spPr>
        <p:txBody>
          <a:bodyPr lIns="182880" tIns="182880">
            <a:normAutofit/>
          </a:bodyPr>
          <a:lstStyle/>
          <a:p>
            <a:pPr algn="l">
              <a:spcBef>
                <a:spcPts val="0"/>
              </a:spcBef>
              <a:spcAft>
                <a:spcPts val="6000"/>
              </a:spcAft>
            </a:pPr>
            <a:r>
              <a:rPr lang="en-US" dirty="0">
                <a:solidFill>
                  <a:schemeClr val="accent2">
                    <a:lumMod val="75000"/>
                  </a:schemeClr>
                </a:solidFill>
              </a:rPr>
              <a:t>We see, from the above texts, that there were daily Offerings &amp; Sacrifices, </a:t>
            </a:r>
            <a:r>
              <a:rPr lang="en-US" sz="3200" b="1" u="sng" dirty="0">
                <a:solidFill>
                  <a:srgbClr val="009900"/>
                </a:solidFill>
              </a:rPr>
              <a:t>plus</a:t>
            </a:r>
            <a:r>
              <a:rPr lang="en-US" dirty="0">
                <a:solidFill>
                  <a:schemeClr val="accent2">
                    <a:lumMod val="75000"/>
                  </a:schemeClr>
                </a:solidFill>
              </a:rPr>
              <a:t>, on the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 </a:t>
            </a:r>
            <a:r>
              <a:rPr lang="en-US" dirty="0">
                <a:solidFill>
                  <a:schemeClr val="accent2">
                    <a:lumMod val="75000"/>
                  </a:schemeClr>
                </a:solidFill>
              </a:rPr>
              <a:t>there were </a:t>
            </a:r>
            <a:r>
              <a:rPr lang="en-US" sz="3200" b="1" u="sng" dirty="0">
                <a:solidFill>
                  <a:srgbClr val="009900"/>
                </a:solidFill>
              </a:rPr>
              <a:t>extra</a:t>
            </a:r>
            <a:r>
              <a:rPr lang="en-US" dirty="0">
                <a:solidFill>
                  <a:srgbClr val="009900"/>
                </a:solidFill>
              </a:rPr>
              <a:t> </a:t>
            </a:r>
            <a:r>
              <a:rPr lang="en-US" dirty="0">
                <a:solidFill>
                  <a:schemeClr val="accent2">
                    <a:lumMod val="75000"/>
                  </a:schemeClr>
                </a:solidFill>
              </a:rPr>
              <a:t>Offerings and Sacrifices — </a:t>
            </a:r>
            <a:r>
              <a:rPr lang="en-US" b="1" dirty="0">
                <a:solidFill>
                  <a:srgbClr val="009900"/>
                </a:solidFill>
                <a:effectLst>
                  <a:outerShdw blurRad="38100" dist="38100" dir="2700000" algn="tl">
                    <a:srgbClr val="000000">
                      <a:alpha val="43137"/>
                    </a:srgbClr>
                  </a:outerShdw>
                </a:effectLst>
              </a:rPr>
              <a:t>along with</a:t>
            </a:r>
            <a:r>
              <a:rPr lang="en-US" b="1" dirty="0">
                <a:solidFill>
                  <a:srgbClr val="009900"/>
                </a:solidFill>
              </a:rPr>
              <a:t> the daily Sacrifices, </a:t>
            </a:r>
            <a:r>
              <a:rPr lang="en-US" dirty="0">
                <a:solidFill>
                  <a:schemeClr val="accent2">
                    <a:lumMod val="75000"/>
                  </a:schemeClr>
                </a:solidFill>
              </a:rPr>
              <a:t>that were required.</a:t>
            </a:r>
          </a:p>
          <a:p>
            <a:pPr algn="l">
              <a:spcBef>
                <a:spcPts val="0"/>
              </a:spcBef>
              <a:spcAft>
                <a:spcPts val="1800"/>
              </a:spcAft>
            </a:pPr>
            <a:r>
              <a:rPr lang="en-US" b="1" dirty="0">
                <a:solidFill>
                  <a:srgbClr val="9900CC"/>
                </a:solidFill>
                <a:effectLst>
                  <a:glow rad="139700">
                    <a:schemeClr val="accent5">
                      <a:satMod val="175000"/>
                      <a:alpha val="40000"/>
                    </a:schemeClr>
                  </a:glow>
                </a:effectLst>
              </a:rPr>
              <a:t>     </a:t>
            </a:r>
            <a:r>
              <a:rPr lang="en-US" dirty="0">
                <a:solidFill>
                  <a:schemeClr val="accent2">
                    <a:lumMod val="75000"/>
                  </a:schemeClr>
                </a:solidFill>
              </a:rPr>
              <a:t>the </a:t>
            </a:r>
            <a:r>
              <a:rPr lang="en-US" b="1" dirty="0">
                <a:solidFill>
                  <a:srgbClr val="0070C0"/>
                </a:solidFill>
                <a:effectLst>
                  <a:outerShdw blurRad="38100" dist="38100" dir="2700000" algn="tl">
                    <a:srgbClr val="000000">
                      <a:alpha val="43137"/>
                    </a:srgbClr>
                  </a:outerShdw>
                </a:effectLst>
              </a:rPr>
              <a:t>yearly </a:t>
            </a:r>
            <a:r>
              <a:rPr lang="en-US" b="1" dirty="0">
                <a:solidFill>
                  <a:srgbClr val="FF3399"/>
                </a:solidFill>
                <a:effectLst>
                  <a:outerShdw blurRad="38100" dist="38100" dir="2700000" algn="tl">
                    <a:srgbClr val="000000">
                      <a:alpha val="43137"/>
                    </a:srgbClr>
                  </a:outerShdw>
                </a:effectLst>
              </a:rPr>
              <a:t>appointed times </a:t>
            </a:r>
            <a:r>
              <a:rPr lang="en-US" dirty="0">
                <a:solidFill>
                  <a:schemeClr val="accent2">
                    <a:lumMod val="75000"/>
                  </a:schemeClr>
                </a:solidFill>
              </a:rPr>
              <a:t>were </a:t>
            </a:r>
            <a:r>
              <a:rPr lang="en-US" b="1" dirty="0">
                <a:solidFill>
                  <a:srgbClr val="9900CC"/>
                </a:solidFill>
                <a:effectLst>
                  <a:glow rad="101600">
                    <a:schemeClr val="accent5">
                      <a:satMod val="175000"/>
                      <a:alpha val="40000"/>
                    </a:schemeClr>
                  </a:glow>
                </a:effectLst>
              </a:rPr>
              <a:t>“</a:t>
            </a:r>
            <a:r>
              <a:rPr lang="en-US" b="1" u="sng" dirty="0">
                <a:solidFill>
                  <a:srgbClr val="9900CC"/>
                </a:solidFill>
                <a:effectLst>
                  <a:glow rad="101600">
                    <a:schemeClr val="accent5">
                      <a:satMod val="175000"/>
                      <a:alpha val="40000"/>
                    </a:schemeClr>
                  </a:glow>
                </a:effectLst>
              </a:rPr>
              <a:t>nailed to the cross</a:t>
            </a:r>
            <a:r>
              <a:rPr lang="en-US" b="1" dirty="0">
                <a:solidFill>
                  <a:srgbClr val="9900CC"/>
                </a:solidFill>
                <a:effectLst>
                  <a:glow rad="101600">
                    <a:schemeClr val="accent5">
                      <a:satMod val="175000"/>
                      <a:alpha val="40000"/>
                    </a:schemeClr>
                  </a:glow>
                </a:effectLst>
              </a:rPr>
              <a:t>” </a:t>
            </a:r>
            <a:r>
              <a:rPr lang="en-US" b="1" dirty="0">
                <a:solidFill>
                  <a:schemeClr val="accent2">
                    <a:lumMod val="75000"/>
                  </a:schemeClr>
                </a:solidFill>
              </a:rPr>
              <a:t>(</a:t>
            </a:r>
            <a:r>
              <a:rPr lang="en-US" dirty="0">
                <a:solidFill>
                  <a:schemeClr val="accent2">
                    <a:lumMod val="75000"/>
                  </a:schemeClr>
                </a:solidFill>
              </a:rPr>
              <a:t>because of the Offerings and Sacrifices that were offered on them) </a:t>
            </a:r>
            <a:r>
              <a:rPr lang="en-US" b="1" u="sng" dirty="0">
                <a:solidFill>
                  <a:srgbClr val="FF3399"/>
                </a:solidFill>
                <a:effectLst>
                  <a:glow rad="228600">
                    <a:schemeClr val="accent5">
                      <a:satMod val="175000"/>
                      <a:alpha val="40000"/>
                    </a:schemeClr>
                  </a:glow>
                </a:effectLst>
              </a:rPr>
              <a:t>then</a:t>
            </a:r>
            <a:r>
              <a:rPr lang="en-US" dirty="0">
                <a:solidFill>
                  <a:srgbClr val="FF3399"/>
                </a:solidFill>
                <a:effectLst>
                  <a:glow rad="228600">
                    <a:schemeClr val="accent5">
                      <a:satMod val="175000"/>
                      <a:alpha val="40000"/>
                    </a:schemeClr>
                  </a:glow>
                </a:effectLst>
              </a:rPr>
              <a:t> </a:t>
            </a:r>
            <a:r>
              <a:rPr lang="en-US" dirty="0">
                <a:solidFill>
                  <a:schemeClr val="accent2">
                    <a:lumMod val="75000"/>
                  </a:schemeClr>
                </a:solidFill>
              </a:rPr>
              <a:t>the </a:t>
            </a:r>
            <a:r>
              <a:rPr lang="en-US" b="1" dirty="0">
                <a:solidFill>
                  <a:srgbClr val="FF0000"/>
                </a:solidFill>
              </a:rPr>
              <a:t>7</a:t>
            </a:r>
            <a:r>
              <a:rPr lang="en-US" b="1" baseline="30000" dirty="0">
                <a:solidFill>
                  <a:srgbClr val="FF0000"/>
                </a:solidFill>
              </a:rPr>
              <a:t>th</a:t>
            </a:r>
            <a:r>
              <a:rPr lang="en-US" b="1" dirty="0">
                <a:solidFill>
                  <a:srgbClr val="FF0000"/>
                </a:solidFill>
              </a:rPr>
              <a:t> day </a:t>
            </a:r>
            <a:r>
              <a:rPr lang="en-US" b="1" dirty="0">
                <a:solidFill>
                  <a:srgbClr val="0070C0"/>
                </a:solidFill>
              </a:rPr>
              <a:t>Sabbath </a:t>
            </a:r>
            <a:r>
              <a:rPr lang="en-US" dirty="0">
                <a:solidFill>
                  <a:schemeClr val="accent2">
                    <a:lumMod val="75000"/>
                  </a:schemeClr>
                </a:solidFill>
              </a:rPr>
              <a:t>would have been </a:t>
            </a:r>
            <a:r>
              <a:rPr lang="en-US" b="1" dirty="0">
                <a:solidFill>
                  <a:srgbClr val="9900CC"/>
                </a:solidFill>
              </a:rPr>
              <a:t>“</a:t>
            </a:r>
            <a:r>
              <a:rPr lang="en-US" b="1" u="sng" dirty="0">
                <a:solidFill>
                  <a:srgbClr val="9900CC"/>
                </a:solidFill>
              </a:rPr>
              <a:t>nailed to the cross</a:t>
            </a:r>
            <a:r>
              <a:rPr lang="en-US" b="1" dirty="0">
                <a:solidFill>
                  <a:srgbClr val="9900CC"/>
                </a:solidFill>
              </a:rPr>
              <a:t>” </a:t>
            </a:r>
            <a:r>
              <a:rPr lang="en-US" dirty="0">
                <a:solidFill>
                  <a:schemeClr val="accent2">
                    <a:lumMod val="75000"/>
                  </a:schemeClr>
                </a:solidFill>
              </a:rPr>
              <a:t>as well (because of the Offerings and Sacrifices that were required on each and every</a:t>
            </a:r>
            <a:r>
              <a:rPr lang="en-US" b="1" dirty="0">
                <a:solidFill>
                  <a:srgbClr val="FF0000"/>
                </a:solidFill>
              </a:rPr>
              <a:t> 7</a:t>
            </a:r>
            <a:r>
              <a:rPr lang="en-US" b="1" baseline="30000" dirty="0">
                <a:solidFill>
                  <a:srgbClr val="FF0000"/>
                </a:solidFill>
              </a:rPr>
              <a:t>th</a:t>
            </a:r>
            <a:r>
              <a:rPr lang="en-US" b="1" dirty="0">
                <a:solidFill>
                  <a:srgbClr val="FF0000"/>
                </a:solidFill>
              </a:rPr>
              <a:t> day </a:t>
            </a:r>
            <a:r>
              <a:rPr lang="en-US" b="1" dirty="0">
                <a:solidFill>
                  <a:srgbClr val="0070C0"/>
                </a:solidFill>
              </a:rPr>
              <a:t>Sabbath).</a:t>
            </a:r>
            <a:r>
              <a:rPr lang="en-US" dirty="0">
                <a:solidFill>
                  <a:srgbClr val="0070C0"/>
                </a:solidFill>
              </a:rPr>
              <a:t> </a:t>
            </a:r>
            <a:endParaRPr lang="en-US" b="1" u="sng" dirty="0">
              <a:solidFill>
                <a:srgbClr val="0070C0"/>
              </a:solidFill>
            </a:endParaRPr>
          </a:p>
        </p:txBody>
      </p:sp>
      <p:sp>
        <p:nvSpPr>
          <p:cNvPr id="4" name="Slide Number Placeholder 3"/>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bg1"/>
                </a:solidFill>
              </a:rPr>
              <a:t>37</a:t>
            </a:fld>
            <a:endParaRPr lang="en-US" b="1" dirty="0">
              <a:solidFill>
                <a:schemeClr val="bg1"/>
              </a:solidFill>
            </a:endParaRPr>
          </a:p>
        </p:txBody>
      </p:sp>
      <p:sp>
        <p:nvSpPr>
          <p:cNvPr id="6" name="TextBox 5"/>
          <p:cNvSpPr txBox="1"/>
          <p:nvPr/>
        </p:nvSpPr>
        <p:spPr>
          <a:xfrm>
            <a:off x="1576870" y="3124200"/>
            <a:ext cx="3528530" cy="707886"/>
          </a:xfrm>
          <a:prstGeom prst="rect">
            <a:avLst/>
          </a:prstGeom>
          <a:noFill/>
        </p:spPr>
        <p:txBody>
          <a:bodyPr wrap="none" rtlCol="0">
            <a:prstTxWarp prst="textDoubleWave1">
              <a:avLst/>
            </a:prstTxWarp>
            <a:spAutoFit/>
          </a:bodyPr>
          <a:lstStyle/>
          <a:p>
            <a:r>
              <a:rPr lang="en-US" sz="4000" b="1" dirty="0">
                <a:ln w="28575">
                  <a:solidFill>
                    <a:srgbClr val="0000CC"/>
                  </a:solidFill>
                </a:ln>
                <a:solidFill>
                  <a:srgbClr val="FF3399"/>
                </a:solidFill>
                <a:effectLst>
                  <a:glow rad="101600">
                    <a:schemeClr val="accent6">
                      <a:satMod val="175000"/>
                      <a:alpha val="40000"/>
                    </a:schemeClr>
                  </a:glow>
                </a:effectLst>
                <a:latin typeface="Comic Sans MS" panose="030F0702030302020204" pitchFamily="66" charset="0"/>
              </a:rPr>
              <a:t>IT IS CLEAR</a:t>
            </a:r>
          </a:p>
        </p:txBody>
      </p:sp>
      <p:sp>
        <p:nvSpPr>
          <p:cNvPr id="7" name="Bent-Up Arrow 6"/>
          <p:cNvSpPr/>
          <p:nvPr/>
        </p:nvSpPr>
        <p:spPr>
          <a:xfrm rot="10800000">
            <a:off x="381000" y="3230880"/>
            <a:ext cx="990600" cy="579120"/>
          </a:xfrm>
          <a:prstGeom prst="bentUpArrow">
            <a:avLst/>
          </a:prstGeom>
          <a:solidFill>
            <a:schemeClr val="tx2">
              <a:lumMod val="75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flipV="1">
            <a:off x="5398008" y="3276600"/>
            <a:ext cx="2069592" cy="560457"/>
          </a:xfrm>
          <a:prstGeom prst="bentUpArrow">
            <a:avLst/>
          </a:prstGeom>
          <a:solidFill>
            <a:schemeClr val="tx2">
              <a:lumMod val="75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733" y="3733800"/>
            <a:ext cx="505267" cy="584775"/>
          </a:xfrm>
          <a:prstGeom prst="rect">
            <a:avLst/>
          </a:prstGeom>
          <a:noFill/>
        </p:spPr>
        <p:txBody>
          <a:bodyPr wrap="none" rtlCol="0">
            <a:spAutoFit/>
          </a:bodyPr>
          <a:lstStyle/>
          <a:p>
            <a:r>
              <a:rPr lang="en-US" sz="3200" b="1" dirty="0">
                <a:solidFill>
                  <a:srgbClr val="9900CC"/>
                </a:solidFill>
                <a:effectLst>
                  <a:glow rad="139700">
                    <a:schemeClr val="accent5">
                      <a:satMod val="175000"/>
                      <a:alpha val="40000"/>
                    </a:schemeClr>
                  </a:glow>
                </a:effectLst>
              </a:rPr>
              <a:t>If</a:t>
            </a:r>
          </a:p>
        </p:txBody>
      </p:sp>
    </p:spTree>
    <p:extLst>
      <p:ext uri="{BB962C8B-B14F-4D97-AF65-F5344CB8AC3E}">
        <p14:creationId xmlns:p14="http://schemas.microsoft.com/office/powerpoint/2010/main" val="39445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31"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38</a:t>
            </a:fld>
            <a:endParaRPr lang="en-US" b="1"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8308"/>
          <a:stretch/>
        </p:blipFill>
        <p:spPr bwMode="auto">
          <a:xfrm>
            <a:off x="6019800" y="304800"/>
            <a:ext cx="28194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62579" y="76201"/>
            <a:ext cx="4988391" cy="838200"/>
          </a:xfrm>
          <a:noFill/>
          <a:ln w="57150">
            <a:noFill/>
          </a:ln>
          <a:effectLst/>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sz="5400" dirty="0">
                <a:solidFill>
                  <a:srgbClr val="8A4500"/>
                </a:solidFill>
              </a:rPr>
              <a:t>Mosaic  Law</a:t>
            </a:r>
          </a:p>
        </p:txBody>
      </p:sp>
      <p:sp>
        <p:nvSpPr>
          <p:cNvPr id="8" name="TextBox 7"/>
          <p:cNvSpPr txBox="1"/>
          <p:nvPr/>
        </p:nvSpPr>
        <p:spPr>
          <a:xfrm rot="799950">
            <a:off x="1356163" y="2706922"/>
            <a:ext cx="914400" cy="1200329"/>
          </a:xfrm>
          <a:prstGeom prst="rect">
            <a:avLst/>
          </a:prstGeom>
          <a:noFill/>
        </p:spPr>
        <p:txBody>
          <a:bodyPr wrap="square" rtlCol="0">
            <a:spAutoFit/>
          </a:bodyPr>
          <a:lstStyle/>
          <a:p>
            <a:r>
              <a:rPr lang="en-US" sz="7200" dirty="0">
                <a:solidFill>
                  <a:srgbClr val="FF3399"/>
                </a:solidFill>
                <a:latin typeface="Algerian" panose="04020705040A02060702" pitchFamily="82" charset="0"/>
              </a:rPr>
              <a:t>?</a:t>
            </a:r>
          </a:p>
        </p:txBody>
      </p:sp>
      <p:sp>
        <p:nvSpPr>
          <p:cNvPr id="10" name="TextBox 9"/>
          <p:cNvSpPr txBox="1"/>
          <p:nvPr/>
        </p:nvSpPr>
        <p:spPr>
          <a:xfrm rot="20724983">
            <a:off x="5601217" y="5356481"/>
            <a:ext cx="914400" cy="1200329"/>
          </a:xfrm>
          <a:prstGeom prst="rect">
            <a:avLst/>
          </a:prstGeom>
          <a:noFill/>
        </p:spPr>
        <p:txBody>
          <a:bodyPr wrap="square" rtlCol="0">
            <a:spAutoFit/>
          </a:bodyPr>
          <a:lstStyle/>
          <a:p>
            <a:r>
              <a:rPr lang="en-US" sz="7200" b="1" dirty="0">
                <a:solidFill>
                  <a:srgbClr val="0070C0"/>
                </a:solidFill>
                <a:latin typeface="Burnstown Dam" panose="02000400000000000000" pitchFamily="2" charset="0"/>
              </a:rPr>
              <a:t>?</a:t>
            </a:r>
          </a:p>
        </p:txBody>
      </p:sp>
      <p:sp>
        <p:nvSpPr>
          <p:cNvPr id="11" name="TextBox 10"/>
          <p:cNvSpPr txBox="1"/>
          <p:nvPr/>
        </p:nvSpPr>
        <p:spPr>
          <a:xfrm>
            <a:off x="1473137" y="3952962"/>
            <a:ext cx="914400" cy="1200329"/>
          </a:xfrm>
          <a:prstGeom prst="rect">
            <a:avLst/>
          </a:prstGeom>
          <a:noFill/>
        </p:spPr>
        <p:txBody>
          <a:bodyPr wrap="square" rtlCol="0">
            <a:spAutoFit/>
          </a:bodyPr>
          <a:lstStyle/>
          <a:p>
            <a:r>
              <a:rPr lang="en-US" sz="7200" b="1" dirty="0">
                <a:solidFill>
                  <a:srgbClr val="CC00CC"/>
                </a:solidFill>
                <a:latin typeface="Biondi" panose="02000505030000020004" pitchFamily="2" charset="0"/>
              </a:rPr>
              <a:t>?</a:t>
            </a:r>
          </a:p>
        </p:txBody>
      </p:sp>
      <p:sp>
        <p:nvSpPr>
          <p:cNvPr id="12" name="TextBox 11"/>
          <p:cNvSpPr txBox="1"/>
          <p:nvPr/>
        </p:nvSpPr>
        <p:spPr>
          <a:xfrm rot="1007674">
            <a:off x="3465357" y="5129358"/>
            <a:ext cx="914400" cy="1200329"/>
          </a:xfrm>
          <a:prstGeom prst="rect">
            <a:avLst/>
          </a:prstGeom>
          <a:noFill/>
        </p:spPr>
        <p:txBody>
          <a:bodyPr wrap="square" rtlCol="0">
            <a:spAutoFit/>
          </a:bodyPr>
          <a:lstStyle/>
          <a:p>
            <a:r>
              <a:rPr lang="en-US" sz="7200" b="1" dirty="0">
                <a:solidFill>
                  <a:srgbClr val="006600"/>
                </a:solidFill>
                <a:latin typeface="Bella Donna" panose="03000502030604030003" pitchFamily="66" charset="0"/>
              </a:rPr>
              <a:t>?</a:t>
            </a:r>
          </a:p>
        </p:txBody>
      </p:sp>
      <p:sp>
        <p:nvSpPr>
          <p:cNvPr id="13" name="TextBox 12"/>
          <p:cNvSpPr txBox="1"/>
          <p:nvPr/>
        </p:nvSpPr>
        <p:spPr>
          <a:xfrm>
            <a:off x="3167743" y="3952963"/>
            <a:ext cx="914400" cy="1200329"/>
          </a:xfrm>
          <a:prstGeom prst="rect">
            <a:avLst/>
          </a:prstGeom>
          <a:noFill/>
        </p:spPr>
        <p:txBody>
          <a:bodyPr wrap="square" rtlCol="0">
            <a:spAutoFit/>
          </a:bodyPr>
          <a:lstStyle/>
          <a:p>
            <a:r>
              <a:rPr lang="en-US" sz="7200" b="1" dirty="0">
                <a:solidFill>
                  <a:srgbClr val="002060"/>
                </a:solidFill>
                <a:latin typeface="Aparajita" panose="020B0604020202020204" pitchFamily="34" charset="0"/>
                <a:cs typeface="Aparajita" panose="020B0604020202020204" pitchFamily="34" charset="0"/>
              </a:rPr>
              <a:t>?</a:t>
            </a:r>
          </a:p>
        </p:txBody>
      </p:sp>
      <p:sp>
        <p:nvSpPr>
          <p:cNvPr id="14" name="TextBox 13"/>
          <p:cNvSpPr txBox="1"/>
          <p:nvPr/>
        </p:nvSpPr>
        <p:spPr>
          <a:xfrm>
            <a:off x="4615543" y="5162729"/>
            <a:ext cx="914400" cy="1200329"/>
          </a:xfrm>
          <a:prstGeom prst="rect">
            <a:avLst/>
          </a:prstGeom>
          <a:noFill/>
        </p:spPr>
        <p:txBody>
          <a:bodyPr wrap="square" rtlCol="0">
            <a:spAutoFit/>
          </a:bodyPr>
          <a:lstStyle/>
          <a:p>
            <a:r>
              <a:rPr lang="en-US" sz="7200" dirty="0">
                <a:solidFill>
                  <a:srgbClr val="FF9900"/>
                </a:solidFill>
                <a:latin typeface="Baveuse" panose="02000700000000000000" pitchFamily="2" charset="0"/>
              </a:rPr>
              <a:t>?</a:t>
            </a:r>
          </a:p>
        </p:txBody>
      </p:sp>
      <p:sp>
        <p:nvSpPr>
          <p:cNvPr id="15" name="TextBox 14"/>
          <p:cNvSpPr txBox="1"/>
          <p:nvPr/>
        </p:nvSpPr>
        <p:spPr>
          <a:xfrm>
            <a:off x="4136571" y="3676471"/>
            <a:ext cx="914400" cy="1200329"/>
          </a:xfrm>
          <a:prstGeom prst="rect">
            <a:avLst/>
          </a:prstGeom>
          <a:noFill/>
        </p:spPr>
        <p:txBody>
          <a:bodyPr wrap="square" rtlCol="0">
            <a:spAutoFit/>
          </a:bodyPr>
          <a:lstStyle/>
          <a:p>
            <a:r>
              <a:rPr lang="en-US" sz="7200" dirty="0">
                <a:solidFill>
                  <a:srgbClr val="00B050"/>
                </a:solidFill>
                <a:latin typeface="Arnprior" panose="02000400000000000000" pitchFamily="2" charset="0"/>
              </a:rPr>
              <a:t>?</a:t>
            </a:r>
          </a:p>
        </p:txBody>
      </p:sp>
      <p:sp>
        <p:nvSpPr>
          <p:cNvPr id="16" name="TextBox 15"/>
          <p:cNvSpPr txBox="1"/>
          <p:nvPr/>
        </p:nvSpPr>
        <p:spPr>
          <a:xfrm>
            <a:off x="6802985" y="4810034"/>
            <a:ext cx="914400" cy="1200329"/>
          </a:xfrm>
          <a:prstGeom prst="rect">
            <a:avLst/>
          </a:prstGeom>
          <a:noFill/>
        </p:spPr>
        <p:txBody>
          <a:bodyPr wrap="square" rtlCol="0">
            <a:spAutoFit/>
          </a:bodyPr>
          <a:lstStyle/>
          <a:p>
            <a:r>
              <a:rPr lang="en-US" sz="7200" b="1" dirty="0">
                <a:solidFill>
                  <a:srgbClr val="C00000"/>
                </a:solidFill>
                <a:latin typeface="Agency FB" panose="020B0503020202020204" pitchFamily="34" charset="0"/>
              </a:rPr>
              <a:t>?</a:t>
            </a:r>
          </a:p>
        </p:txBody>
      </p:sp>
      <p:sp>
        <p:nvSpPr>
          <p:cNvPr id="17" name="TextBox 16"/>
          <p:cNvSpPr txBox="1"/>
          <p:nvPr/>
        </p:nvSpPr>
        <p:spPr>
          <a:xfrm>
            <a:off x="2556431" y="2365834"/>
            <a:ext cx="914400" cy="1200329"/>
          </a:xfrm>
          <a:prstGeom prst="rect">
            <a:avLst/>
          </a:prstGeom>
          <a:noFill/>
        </p:spPr>
        <p:txBody>
          <a:bodyPr wrap="square" rtlCol="0">
            <a:spAutoFit/>
          </a:bodyPr>
          <a:lstStyle/>
          <a:p>
            <a:r>
              <a:rPr lang="en-US" sz="7200" b="1" dirty="0">
                <a:solidFill>
                  <a:srgbClr val="8A4500"/>
                </a:solidFill>
                <a:latin typeface="Arial" panose="020B0604020202020204" pitchFamily="34" charset="0"/>
                <a:cs typeface="Arial" panose="020B0604020202020204" pitchFamily="34" charset="0"/>
              </a:rPr>
              <a:t>?</a:t>
            </a:r>
          </a:p>
        </p:txBody>
      </p:sp>
      <p:sp>
        <p:nvSpPr>
          <p:cNvPr id="18" name="TextBox 17"/>
          <p:cNvSpPr txBox="1"/>
          <p:nvPr/>
        </p:nvSpPr>
        <p:spPr>
          <a:xfrm rot="20840192">
            <a:off x="213326" y="875509"/>
            <a:ext cx="637756" cy="1200329"/>
          </a:xfrm>
          <a:prstGeom prst="rect">
            <a:avLst/>
          </a:prstGeom>
          <a:noFill/>
        </p:spPr>
        <p:txBody>
          <a:bodyPr wrap="square" rtlCol="0">
            <a:spAutoFit/>
          </a:bodyPr>
          <a:lstStyle/>
          <a:p>
            <a:r>
              <a:rPr lang="en-US" sz="7200" dirty="0">
                <a:solidFill>
                  <a:srgbClr val="006600"/>
                </a:solidFill>
              </a:rPr>
              <a:t>?</a:t>
            </a:r>
          </a:p>
        </p:txBody>
      </p:sp>
      <p:sp>
        <p:nvSpPr>
          <p:cNvPr id="19" name="TextBox 18"/>
          <p:cNvSpPr txBox="1"/>
          <p:nvPr/>
        </p:nvSpPr>
        <p:spPr>
          <a:xfrm>
            <a:off x="152400" y="3494314"/>
            <a:ext cx="914400" cy="1200329"/>
          </a:xfrm>
          <a:prstGeom prst="rect">
            <a:avLst/>
          </a:prstGeom>
          <a:noFill/>
        </p:spPr>
        <p:txBody>
          <a:bodyPr wrap="square" rtlCol="0">
            <a:spAutoFit/>
          </a:bodyPr>
          <a:lstStyle/>
          <a:p>
            <a:r>
              <a:rPr lang="en-US" sz="7200" b="1" dirty="0">
                <a:solidFill>
                  <a:srgbClr val="0000CC"/>
                </a:solidFill>
                <a:latin typeface="Bazooka" pitchFamily="2" charset="0"/>
              </a:rPr>
              <a:t>?</a:t>
            </a:r>
          </a:p>
        </p:txBody>
      </p:sp>
      <p:sp>
        <p:nvSpPr>
          <p:cNvPr id="20" name="TextBox 19"/>
          <p:cNvSpPr txBox="1"/>
          <p:nvPr/>
        </p:nvSpPr>
        <p:spPr>
          <a:xfrm>
            <a:off x="6324600" y="4125685"/>
            <a:ext cx="914400" cy="1200329"/>
          </a:xfrm>
          <a:prstGeom prst="rect">
            <a:avLst/>
          </a:prstGeom>
          <a:noFill/>
        </p:spPr>
        <p:txBody>
          <a:bodyPr wrap="square" rtlCol="0">
            <a:spAutoFit/>
          </a:bodyPr>
          <a:lstStyle/>
          <a:p>
            <a:r>
              <a:rPr lang="en-US" sz="7200" b="1" dirty="0">
                <a:solidFill>
                  <a:schemeClr val="tx1">
                    <a:lumMod val="50000"/>
                  </a:schemeClr>
                </a:solidFill>
                <a:latin typeface="Cezanne" pitchFamily="2" charset="0"/>
              </a:rPr>
              <a:t>?</a:t>
            </a:r>
          </a:p>
        </p:txBody>
      </p:sp>
      <p:sp>
        <p:nvSpPr>
          <p:cNvPr id="21" name="TextBox 20"/>
          <p:cNvSpPr txBox="1"/>
          <p:nvPr/>
        </p:nvSpPr>
        <p:spPr>
          <a:xfrm rot="1369145">
            <a:off x="1436914" y="796881"/>
            <a:ext cx="914400" cy="1200329"/>
          </a:xfrm>
          <a:prstGeom prst="rect">
            <a:avLst/>
          </a:prstGeom>
          <a:noFill/>
        </p:spPr>
        <p:txBody>
          <a:bodyPr wrap="square" rtlCol="0">
            <a:spAutoFit/>
          </a:bodyPr>
          <a:lstStyle/>
          <a:p>
            <a:r>
              <a:rPr lang="en-US" sz="7200" b="1" dirty="0">
                <a:solidFill>
                  <a:srgbClr val="FF3399"/>
                </a:solidFill>
                <a:latin typeface="Agency FB" panose="020B0503020202020204" pitchFamily="34" charset="0"/>
              </a:rPr>
              <a:t>?</a:t>
            </a:r>
          </a:p>
        </p:txBody>
      </p:sp>
      <p:sp>
        <p:nvSpPr>
          <p:cNvPr id="22" name="TextBox 21"/>
          <p:cNvSpPr txBox="1"/>
          <p:nvPr/>
        </p:nvSpPr>
        <p:spPr>
          <a:xfrm rot="20110570">
            <a:off x="7924800" y="5334000"/>
            <a:ext cx="914400" cy="1200329"/>
          </a:xfrm>
          <a:prstGeom prst="rect">
            <a:avLst/>
          </a:prstGeom>
          <a:noFill/>
        </p:spPr>
        <p:txBody>
          <a:bodyPr wrap="square" rtlCol="0">
            <a:spAutoFit/>
          </a:bodyPr>
          <a:lstStyle/>
          <a:p>
            <a:r>
              <a:rPr lang="en-US" sz="7200" b="1" dirty="0">
                <a:solidFill>
                  <a:schemeClr val="accent5">
                    <a:lumMod val="50000"/>
                  </a:schemeClr>
                </a:solidFill>
                <a:latin typeface="Comic Sans MS" panose="030F0702030302020204" pitchFamily="66" charset="0"/>
              </a:rPr>
              <a:t>?</a:t>
            </a:r>
          </a:p>
        </p:txBody>
      </p:sp>
      <p:sp>
        <p:nvSpPr>
          <p:cNvPr id="23" name="TextBox 22"/>
          <p:cNvSpPr txBox="1"/>
          <p:nvPr/>
        </p:nvSpPr>
        <p:spPr>
          <a:xfrm rot="19906171">
            <a:off x="3679371" y="2428246"/>
            <a:ext cx="914400" cy="1200329"/>
          </a:xfrm>
          <a:prstGeom prst="rect">
            <a:avLst/>
          </a:prstGeom>
          <a:noFill/>
        </p:spPr>
        <p:txBody>
          <a:bodyPr wrap="square" rtlCol="0">
            <a:spAutoFit/>
          </a:bodyPr>
          <a:lstStyle/>
          <a:p>
            <a:r>
              <a:rPr lang="en-US" sz="7200" b="1" dirty="0">
                <a:solidFill>
                  <a:srgbClr val="0000CC"/>
                </a:solidFill>
                <a:latin typeface="Amazone BT" panose="03020702040507090A04" pitchFamily="66" charset="0"/>
              </a:rPr>
              <a:t>?</a:t>
            </a:r>
          </a:p>
        </p:txBody>
      </p:sp>
      <p:sp>
        <p:nvSpPr>
          <p:cNvPr id="24" name="TextBox 23"/>
          <p:cNvSpPr txBox="1"/>
          <p:nvPr/>
        </p:nvSpPr>
        <p:spPr>
          <a:xfrm>
            <a:off x="-97972" y="4949935"/>
            <a:ext cx="914400" cy="1200329"/>
          </a:xfrm>
          <a:prstGeom prst="rect">
            <a:avLst/>
          </a:prstGeom>
          <a:noFill/>
        </p:spPr>
        <p:txBody>
          <a:bodyPr wrap="square" rtlCol="0">
            <a:spAutoFit/>
          </a:bodyPr>
          <a:lstStyle/>
          <a:p>
            <a:r>
              <a:rPr lang="en-US" sz="7200" b="1" dirty="0">
                <a:solidFill>
                  <a:schemeClr val="accent6">
                    <a:lumMod val="60000"/>
                    <a:lumOff val="40000"/>
                  </a:schemeClr>
                </a:solidFill>
                <a:latin typeface="Blackadder ITC" panose="04020505051007020D02" pitchFamily="82" charset="0"/>
              </a:rPr>
              <a:t>?</a:t>
            </a:r>
          </a:p>
        </p:txBody>
      </p:sp>
      <p:sp>
        <p:nvSpPr>
          <p:cNvPr id="25" name="TextBox 24"/>
          <p:cNvSpPr txBox="1"/>
          <p:nvPr/>
        </p:nvSpPr>
        <p:spPr>
          <a:xfrm>
            <a:off x="4920343" y="2979785"/>
            <a:ext cx="914400" cy="1200329"/>
          </a:xfrm>
          <a:prstGeom prst="rect">
            <a:avLst/>
          </a:prstGeom>
          <a:noFill/>
        </p:spPr>
        <p:txBody>
          <a:bodyPr wrap="square" rtlCol="0">
            <a:spAutoFit/>
          </a:bodyPr>
          <a:lstStyle/>
          <a:p>
            <a:r>
              <a:rPr lang="en-US" sz="7200" dirty="0">
                <a:solidFill>
                  <a:srgbClr val="FF0000"/>
                </a:solidFill>
                <a:latin typeface="Arial Rounded MT Bold" panose="020F0704030504030204" pitchFamily="34" charset="0"/>
              </a:rPr>
              <a:t>?</a:t>
            </a:r>
          </a:p>
        </p:txBody>
      </p:sp>
      <p:sp>
        <p:nvSpPr>
          <p:cNvPr id="26" name="TextBox 25"/>
          <p:cNvSpPr txBox="1"/>
          <p:nvPr/>
        </p:nvSpPr>
        <p:spPr>
          <a:xfrm>
            <a:off x="8077200" y="3996507"/>
            <a:ext cx="914400" cy="1200329"/>
          </a:xfrm>
          <a:prstGeom prst="rect">
            <a:avLst/>
          </a:prstGeom>
          <a:noFill/>
        </p:spPr>
        <p:txBody>
          <a:bodyPr wrap="square" rtlCol="0">
            <a:spAutoFit/>
          </a:bodyPr>
          <a:lstStyle/>
          <a:p>
            <a:r>
              <a:rPr lang="en-US" sz="7200" b="1" dirty="0">
                <a:solidFill>
                  <a:schemeClr val="accent2">
                    <a:lumMod val="75000"/>
                  </a:schemeClr>
                </a:solidFill>
                <a:latin typeface="+mj-lt"/>
              </a:rPr>
              <a:t>?</a:t>
            </a:r>
          </a:p>
        </p:txBody>
      </p:sp>
      <p:sp>
        <p:nvSpPr>
          <p:cNvPr id="27" name="TextBox 26"/>
          <p:cNvSpPr txBox="1"/>
          <p:nvPr/>
        </p:nvSpPr>
        <p:spPr>
          <a:xfrm rot="20542389">
            <a:off x="964010" y="5410198"/>
            <a:ext cx="914400" cy="1200329"/>
          </a:xfrm>
          <a:prstGeom prst="rect">
            <a:avLst/>
          </a:prstGeom>
          <a:noFill/>
        </p:spPr>
        <p:txBody>
          <a:bodyPr wrap="square" rtlCol="0">
            <a:spAutoFit/>
          </a:bodyPr>
          <a:lstStyle/>
          <a:p>
            <a:r>
              <a:rPr lang="en-US" sz="7200" b="1" dirty="0">
                <a:solidFill>
                  <a:srgbClr val="8A4500"/>
                </a:solidFill>
                <a:latin typeface="Agency FB" panose="020B0503020202020204" pitchFamily="34" charset="0"/>
              </a:rPr>
              <a:t>?</a:t>
            </a:r>
          </a:p>
        </p:txBody>
      </p:sp>
      <p:sp>
        <p:nvSpPr>
          <p:cNvPr id="28" name="TextBox 27"/>
          <p:cNvSpPr txBox="1"/>
          <p:nvPr/>
        </p:nvSpPr>
        <p:spPr>
          <a:xfrm rot="20573383">
            <a:off x="5266698" y="4200187"/>
            <a:ext cx="589573" cy="1200329"/>
          </a:xfrm>
          <a:prstGeom prst="rect">
            <a:avLst/>
          </a:prstGeom>
          <a:noFill/>
        </p:spPr>
        <p:txBody>
          <a:bodyPr wrap="square" rtlCol="0">
            <a:spAutoFit/>
          </a:bodyPr>
          <a:lstStyle/>
          <a:p>
            <a:r>
              <a:rPr lang="en-US" sz="7200" b="1" dirty="0">
                <a:solidFill>
                  <a:srgbClr val="FF66FF"/>
                </a:solidFill>
                <a:latin typeface="Aurora Cn BT" panose="020B0508020207060204" pitchFamily="34" charset="0"/>
              </a:rPr>
              <a:t>?</a:t>
            </a:r>
          </a:p>
        </p:txBody>
      </p:sp>
      <p:sp>
        <p:nvSpPr>
          <p:cNvPr id="29" name="TextBox 28"/>
          <p:cNvSpPr txBox="1"/>
          <p:nvPr/>
        </p:nvSpPr>
        <p:spPr>
          <a:xfrm rot="1094856">
            <a:off x="2144485" y="5361572"/>
            <a:ext cx="914400" cy="1200329"/>
          </a:xfrm>
          <a:prstGeom prst="rect">
            <a:avLst/>
          </a:prstGeom>
          <a:noFill/>
        </p:spPr>
        <p:txBody>
          <a:bodyPr wrap="square" rtlCol="0">
            <a:spAutoFit/>
          </a:bodyPr>
          <a:lstStyle/>
          <a:p>
            <a:r>
              <a:rPr lang="en-US" sz="7200" b="1" dirty="0">
                <a:solidFill>
                  <a:srgbClr val="FF0000"/>
                </a:solidFill>
                <a:latin typeface="Jokerman" panose="04090605060D06020702" pitchFamily="82" charset="0"/>
              </a:rPr>
              <a:t>?</a:t>
            </a:r>
          </a:p>
        </p:txBody>
      </p:sp>
      <p:sp>
        <p:nvSpPr>
          <p:cNvPr id="30" name="Title 1"/>
          <p:cNvSpPr txBox="1">
            <a:spLocks/>
          </p:cNvSpPr>
          <p:nvPr/>
        </p:nvSpPr>
        <p:spPr>
          <a:xfrm rot="1446177">
            <a:off x="3518311" y="1643227"/>
            <a:ext cx="2449083" cy="968647"/>
          </a:xfrm>
          <a:prstGeom prst="rect">
            <a:avLst/>
          </a:prstGeom>
          <a:noFill/>
          <a:ln w="57150">
            <a:noFill/>
          </a:ln>
          <a:scene3d>
            <a:camera prst="orthographicFront"/>
            <a:lightRig rig="soft" dir="t">
              <a:rot lat="0" lon="0" rev="17220000"/>
            </a:lightRig>
          </a:scene3d>
          <a:sp3d>
            <a:bevelT prst="angle"/>
          </a:sp3d>
        </p:spPr>
        <p:txBody>
          <a:bodyPr vert="horz" lIns="0" tIns="0" rIns="0" bIns="0" anchor="ctr">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5400" dirty="0">
                <a:solidFill>
                  <a:srgbClr val="CC00CC"/>
                </a:solidFill>
              </a:rPr>
              <a:t>L</a:t>
            </a:r>
            <a:r>
              <a:rPr lang="en-US" sz="5400" dirty="0">
                <a:solidFill>
                  <a:srgbClr val="996600"/>
                </a:solidFill>
              </a:rPr>
              <a:t>a</a:t>
            </a:r>
            <a:r>
              <a:rPr lang="en-US" sz="5400" dirty="0">
                <a:solidFill>
                  <a:srgbClr val="0099FF"/>
                </a:solidFill>
              </a:rPr>
              <a:t>w </a:t>
            </a:r>
            <a:r>
              <a:rPr lang="en-US" sz="5400" dirty="0">
                <a:solidFill>
                  <a:srgbClr val="663300"/>
                </a:solidFill>
              </a:rPr>
              <a:t>?</a:t>
            </a:r>
          </a:p>
        </p:txBody>
      </p:sp>
      <p:sp>
        <p:nvSpPr>
          <p:cNvPr id="31" name="Title 1"/>
          <p:cNvSpPr txBox="1">
            <a:spLocks/>
          </p:cNvSpPr>
          <p:nvPr/>
        </p:nvSpPr>
        <p:spPr>
          <a:xfrm rot="20453021">
            <a:off x="164538" y="1610178"/>
            <a:ext cx="3071882" cy="1041932"/>
          </a:xfrm>
          <a:prstGeom prst="rect">
            <a:avLst/>
          </a:prstGeom>
          <a:noFill/>
          <a:ln w="57150">
            <a:noFill/>
          </a:ln>
          <a:scene3d>
            <a:camera prst="orthographicFront"/>
            <a:lightRig rig="soft" dir="t">
              <a:rot lat="0" lon="0" rev="17220000"/>
            </a:lightRig>
          </a:scene3d>
          <a:sp3d>
            <a:bevelT prst="angle"/>
          </a:sp3d>
        </p:spPr>
        <p:txBody>
          <a:bodyPr vert="horz" lIns="0" tIns="0" rIns="0" bIns="0" anchor="ctr">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5400" spc="30" dirty="0">
                <a:solidFill>
                  <a:srgbClr val="FF0000"/>
                </a:solidFill>
              </a:rPr>
              <a:t>W</a:t>
            </a:r>
            <a:r>
              <a:rPr lang="en-US" sz="5400" spc="30" dirty="0">
                <a:solidFill>
                  <a:srgbClr val="006600"/>
                </a:solidFill>
              </a:rPr>
              <a:t>h</a:t>
            </a:r>
            <a:r>
              <a:rPr lang="en-US" sz="5400" spc="30" dirty="0">
                <a:solidFill>
                  <a:srgbClr val="0000CC"/>
                </a:solidFill>
              </a:rPr>
              <a:t>o</a:t>
            </a:r>
            <a:r>
              <a:rPr lang="en-US" sz="5400" spc="30" dirty="0">
                <a:solidFill>
                  <a:srgbClr val="FF3399"/>
                </a:solidFill>
              </a:rPr>
              <a:t>s</a:t>
            </a:r>
            <a:r>
              <a:rPr lang="en-US" sz="5400" spc="30" dirty="0">
                <a:solidFill>
                  <a:srgbClr val="FFC000"/>
                </a:solidFill>
              </a:rPr>
              <a:t>e</a:t>
            </a:r>
            <a:endParaRPr lang="en-US" sz="5400" spc="30" dirty="0">
              <a:solidFill>
                <a:srgbClr val="FF3399"/>
              </a:solidFill>
            </a:endParaRPr>
          </a:p>
        </p:txBody>
      </p:sp>
      <p:sp>
        <p:nvSpPr>
          <p:cNvPr id="32" name="TextBox 31"/>
          <p:cNvSpPr txBox="1"/>
          <p:nvPr/>
        </p:nvSpPr>
        <p:spPr>
          <a:xfrm rot="1094856">
            <a:off x="4907786" y="585213"/>
            <a:ext cx="914400" cy="1200329"/>
          </a:xfrm>
          <a:prstGeom prst="rect">
            <a:avLst/>
          </a:prstGeom>
          <a:noFill/>
        </p:spPr>
        <p:txBody>
          <a:bodyPr wrap="square" rtlCol="0">
            <a:spAutoFit/>
          </a:bodyPr>
          <a:lstStyle/>
          <a:p>
            <a:r>
              <a:rPr lang="en-US" sz="7200" b="1" dirty="0">
                <a:solidFill>
                  <a:schemeClr val="bg2"/>
                </a:solidFill>
                <a:latin typeface="Jokerman" panose="04090605060D06020702" pitchFamily="82" charset="0"/>
              </a:rPr>
              <a:t>?</a:t>
            </a:r>
          </a:p>
        </p:txBody>
      </p:sp>
    </p:spTree>
    <p:extLst>
      <p:ext uri="{BB962C8B-B14F-4D97-AF65-F5344CB8AC3E}">
        <p14:creationId xmlns:p14="http://schemas.microsoft.com/office/powerpoint/2010/main" val="32116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8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1"/>
                                        </p:tgtEl>
                                        <p:attrNameLst>
                                          <p:attrName>ppt_y</p:attrName>
                                        </p:attrNameLst>
                                      </p:cBhvr>
                                      <p:tavLst>
                                        <p:tav tm="0">
                                          <p:val>
                                            <p:strVal val="#ppt_y"/>
                                          </p:val>
                                        </p:tav>
                                        <p:tav tm="100000">
                                          <p:val>
                                            <p:strVal val="#ppt_y"/>
                                          </p:val>
                                        </p:tav>
                                      </p:tavLst>
                                    </p:anim>
                                    <p:anim calcmode="lin" valueType="num">
                                      <p:cBhvr>
                                        <p:cTn id="1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1"/>
                                        </p:tgtEl>
                                      </p:cBhvr>
                                    </p:animEffect>
                                  </p:childTnLst>
                                </p:cTn>
                              </p:par>
                            </p:childTnLst>
                          </p:cTn>
                        </p:par>
                        <p:par>
                          <p:cTn id="19" fill="hold">
                            <p:stCondLst>
                              <p:cond delay="25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30"/>
                                        </p:tgtEl>
                                        <p:attrNameLst>
                                          <p:attrName>style.visibility</p:attrName>
                                        </p:attrNameLst>
                                      </p:cBhvr>
                                      <p:to>
                                        <p:strVal val="visible"/>
                                      </p:to>
                                    </p:set>
                                    <p:set>
                                      <p:cBhvr>
                                        <p:cTn id="22" dur="455" fill="hold">
                                          <p:stCondLst>
                                            <p:cond delay="0"/>
                                          </p:stCondLst>
                                        </p:cTn>
                                        <p:tgtEl>
                                          <p:spTgt spid="30"/>
                                        </p:tgtEl>
                                        <p:attrNameLst>
                                          <p:attrName>style.rotation</p:attrName>
                                        </p:attrNameLst>
                                      </p:cBhvr>
                                      <p:to>
                                        <p:strVal val="-45.0"/>
                                      </p:to>
                                    </p:set>
                                    <p:anim calcmode="lin" valueType="num">
                                      <p:cBhvr>
                                        <p:cTn id="23"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5000"/>
                            </p:stCondLst>
                            <p:childTnLst>
                              <p:par>
                                <p:cTn id="28" presetID="26"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80">
                                          <p:stCondLst>
                                            <p:cond delay="0"/>
                                          </p:stCondLst>
                                        </p:cTn>
                                        <p:tgtEl>
                                          <p:spTgt spid="32"/>
                                        </p:tgtEl>
                                      </p:cBhvr>
                                    </p:animEffect>
                                    <p:anim calcmode="lin" valueType="num">
                                      <p:cBhvr>
                                        <p:cTn id="3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6" dur="26">
                                          <p:stCondLst>
                                            <p:cond delay="650"/>
                                          </p:stCondLst>
                                        </p:cTn>
                                        <p:tgtEl>
                                          <p:spTgt spid="32"/>
                                        </p:tgtEl>
                                      </p:cBhvr>
                                      <p:to x="100000" y="60000"/>
                                    </p:animScale>
                                    <p:animScale>
                                      <p:cBhvr>
                                        <p:cTn id="37" dur="166" decel="50000">
                                          <p:stCondLst>
                                            <p:cond delay="676"/>
                                          </p:stCondLst>
                                        </p:cTn>
                                        <p:tgtEl>
                                          <p:spTgt spid="32"/>
                                        </p:tgtEl>
                                      </p:cBhvr>
                                      <p:to x="100000" y="100000"/>
                                    </p:animScale>
                                    <p:animScale>
                                      <p:cBhvr>
                                        <p:cTn id="38" dur="26">
                                          <p:stCondLst>
                                            <p:cond delay="1312"/>
                                          </p:stCondLst>
                                        </p:cTn>
                                        <p:tgtEl>
                                          <p:spTgt spid="32"/>
                                        </p:tgtEl>
                                      </p:cBhvr>
                                      <p:to x="100000" y="80000"/>
                                    </p:animScale>
                                    <p:animScale>
                                      <p:cBhvr>
                                        <p:cTn id="39" dur="166" decel="50000">
                                          <p:stCondLst>
                                            <p:cond delay="1338"/>
                                          </p:stCondLst>
                                        </p:cTn>
                                        <p:tgtEl>
                                          <p:spTgt spid="32"/>
                                        </p:tgtEl>
                                      </p:cBhvr>
                                      <p:to x="100000" y="100000"/>
                                    </p:animScale>
                                    <p:animScale>
                                      <p:cBhvr>
                                        <p:cTn id="40" dur="26">
                                          <p:stCondLst>
                                            <p:cond delay="1642"/>
                                          </p:stCondLst>
                                        </p:cTn>
                                        <p:tgtEl>
                                          <p:spTgt spid="32"/>
                                        </p:tgtEl>
                                      </p:cBhvr>
                                      <p:to x="100000" y="90000"/>
                                    </p:animScale>
                                    <p:animScale>
                                      <p:cBhvr>
                                        <p:cTn id="41" dur="166" decel="50000">
                                          <p:stCondLst>
                                            <p:cond delay="1668"/>
                                          </p:stCondLst>
                                        </p:cTn>
                                        <p:tgtEl>
                                          <p:spTgt spid="32"/>
                                        </p:tgtEl>
                                      </p:cBhvr>
                                      <p:to x="100000" y="100000"/>
                                    </p:animScale>
                                    <p:animScale>
                                      <p:cBhvr>
                                        <p:cTn id="42" dur="26">
                                          <p:stCondLst>
                                            <p:cond delay="1808"/>
                                          </p:stCondLst>
                                        </p:cTn>
                                        <p:tgtEl>
                                          <p:spTgt spid="32"/>
                                        </p:tgtEl>
                                      </p:cBhvr>
                                      <p:to x="100000" y="95000"/>
                                    </p:animScale>
                                    <p:animScale>
                                      <p:cBhvr>
                                        <p:cTn id="43" dur="166" decel="50000">
                                          <p:stCondLst>
                                            <p:cond delay="1834"/>
                                          </p:stCondLst>
                                        </p:cTn>
                                        <p:tgtEl>
                                          <p:spTgt spid="32"/>
                                        </p:tgtEl>
                                      </p:cBhvr>
                                      <p:to x="100000" y="100000"/>
                                    </p:animScale>
                                  </p:childTnLst>
                                </p:cTn>
                              </p:par>
                            </p:childTnLst>
                          </p:cTn>
                        </p:par>
                        <p:par>
                          <p:cTn id="44" fill="hold">
                            <p:stCondLst>
                              <p:cond delay="7000"/>
                            </p:stCondLst>
                            <p:childTnLst>
                              <p:par>
                                <p:cTn id="45" presetID="25"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9"/>
                                        </p:tgtEl>
                                      </p:cBhvr>
                                    </p:animEffect>
                                  </p:childTnLst>
                                </p:cTn>
                              </p:par>
                            </p:childTnLst>
                          </p:cTn>
                        </p:par>
                        <p:par>
                          <p:cTn id="55" fill="hold">
                            <p:stCondLst>
                              <p:cond delay="8000"/>
                            </p:stCondLst>
                            <p:childTnLst>
                              <p:par>
                                <p:cTn id="56" presetID="37"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900" decel="100000" fill="hold"/>
                                        <p:tgtEl>
                                          <p:spTgt spid="1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62" fill="hold">
                            <p:stCondLst>
                              <p:cond delay="9000"/>
                            </p:stCondLst>
                            <p:childTnLst>
                              <p:par>
                                <p:cTn id="63" presetID="26"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80">
                                          <p:stCondLst>
                                            <p:cond delay="0"/>
                                          </p:stCondLst>
                                        </p:cTn>
                                        <p:tgtEl>
                                          <p:spTgt spid="22"/>
                                        </p:tgtEl>
                                      </p:cBhvr>
                                    </p:animEffect>
                                    <p:anim calcmode="lin" valueType="num">
                                      <p:cBhvr>
                                        <p:cTn id="6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1" dur="26">
                                          <p:stCondLst>
                                            <p:cond delay="650"/>
                                          </p:stCondLst>
                                        </p:cTn>
                                        <p:tgtEl>
                                          <p:spTgt spid="22"/>
                                        </p:tgtEl>
                                      </p:cBhvr>
                                      <p:to x="100000" y="60000"/>
                                    </p:animScale>
                                    <p:animScale>
                                      <p:cBhvr>
                                        <p:cTn id="72" dur="166" decel="50000">
                                          <p:stCondLst>
                                            <p:cond delay="676"/>
                                          </p:stCondLst>
                                        </p:cTn>
                                        <p:tgtEl>
                                          <p:spTgt spid="22"/>
                                        </p:tgtEl>
                                      </p:cBhvr>
                                      <p:to x="100000" y="100000"/>
                                    </p:animScale>
                                    <p:animScale>
                                      <p:cBhvr>
                                        <p:cTn id="73" dur="26">
                                          <p:stCondLst>
                                            <p:cond delay="1312"/>
                                          </p:stCondLst>
                                        </p:cTn>
                                        <p:tgtEl>
                                          <p:spTgt spid="22"/>
                                        </p:tgtEl>
                                      </p:cBhvr>
                                      <p:to x="100000" y="80000"/>
                                    </p:animScale>
                                    <p:animScale>
                                      <p:cBhvr>
                                        <p:cTn id="74" dur="166" decel="50000">
                                          <p:stCondLst>
                                            <p:cond delay="1338"/>
                                          </p:stCondLst>
                                        </p:cTn>
                                        <p:tgtEl>
                                          <p:spTgt spid="22"/>
                                        </p:tgtEl>
                                      </p:cBhvr>
                                      <p:to x="100000" y="100000"/>
                                    </p:animScale>
                                    <p:animScale>
                                      <p:cBhvr>
                                        <p:cTn id="75" dur="26">
                                          <p:stCondLst>
                                            <p:cond delay="1642"/>
                                          </p:stCondLst>
                                        </p:cTn>
                                        <p:tgtEl>
                                          <p:spTgt spid="22"/>
                                        </p:tgtEl>
                                      </p:cBhvr>
                                      <p:to x="100000" y="90000"/>
                                    </p:animScale>
                                    <p:animScale>
                                      <p:cBhvr>
                                        <p:cTn id="76" dur="166" decel="50000">
                                          <p:stCondLst>
                                            <p:cond delay="1668"/>
                                          </p:stCondLst>
                                        </p:cTn>
                                        <p:tgtEl>
                                          <p:spTgt spid="22"/>
                                        </p:tgtEl>
                                      </p:cBhvr>
                                      <p:to x="100000" y="100000"/>
                                    </p:animScale>
                                    <p:animScale>
                                      <p:cBhvr>
                                        <p:cTn id="77" dur="26">
                                          <p:stCondLst>
                                            <p:cond delay="1808"/>
                                          </p:stCondLst>
                                        </p:cTn>
                                        <p:tgtEl>
                                          <p:spTgt spid="22"/>
                                        </p:tgtEl>
                                      </p:cBhvr>
                                      <p:to x="100000" y="95000"/>
                                    </p:animScale>
                                    <p:animScale>
                                      <p:cBhvr>
                                        <p:cTn id="78" dur="166" decel="50000">
                                          <p:stCondLst>
                                            <p:cond delay="1834"/>
                                          </p:stCondLst>
                                        </p:cTn>
                                        <p:tgtEl>
                                          <p:spTgt spid="22"/>
                                        </p:tgtEl>
                                      </p:cBhvr>
                                      <p:to x="100000" y="100000"/>
                                    </p:animScale>
                                  </p:childTnLst>
                                </p:cTn>
                              </p:par>
                            </p:childTnLst>
                          </p:cTn>
                        </p:par>
                        <p:par>
                          <p:cTn id="79" fill="hold">
                            <p:stCondLst>
                              <p:cond delay="11000"/>
                            </p:stCondLst>
                            <p:childTnLst>
                              <p:par>
                                <p:cTn id="80" presetID="2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childTnLst>
                                </p:cTn>
                              </p:par>
                            </p:childTnLst>
                          </p:cTn>
                        </p:par>
                        <p:par>
                          <p:cTn id="84" fill="hold">
                            <p:stCondLst>
                              <p:cond delay="11500"/>
                            </p:stCondLst>
                            <p:childTnLst>
                              <p:par>
                                <p:cTn id="85" presetID="31"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1000" fill="hold"/>
                                        <p:tgtEl>
                                          <p:spTgt spid="25"/>
                                        </p:tgtEl>
                                        <p:attrNameLst>
                                          <p:attrName>ppt_w</p:attrName>
                                        </p:attrNameLst>
                                      </p:cBhvr>
                                      <p:tavLst>
                                        <p:tav tm="0">
                                          <p:val>
                                            <p:fltVal val="0"/>
                                          </p:val>
                                        </p:tav>
                                        <p:tav tm="100000">
                                          <p:val>
                                            <p:strVal val="#ppt_w"/>
                                          </p:val>
                                        </p:tav>
                                      </p:tavLst>
                                    </p:anim>
                                    <p:anim calcmode="lin" valueType="num">
                                      <p:cBhvr>
                                        <p:cTn id="88" dur="1000" fill="hold"/>
                                        <p:tgtEl>
                                          <p:spTgt spid="25"/>
                                        </p:tgtEl>
                                        <p:attrNameLst>
                                          <p:attrName>ppt_h</p:attrName>
                                        </p:attrNameLst>
                                      </p:cBhvr>
                                      <p:tavLst>
                                        <p:tav tm="0">
                                          <p:val>
                                            <p:fltVal val="0"/>
                                          </p:val>
                                        </p:tav>
                                        <p:tav tm="100000">
                                          <p:val>
                                            <p:strVal val="#ppt_h"/>
                                          </p:val>
                                        </p:tav>
                                      </p:tavLst>
                                    </p:anim>
                                    <p:anim calcmode="lin" valueType="num">
                                      <p:cBhvr>
                                        <p:cTn id="89" dur="1000" fill="hold"/>
                                        <p:tgtEl>
                                          <p:spTgt spid="25"/>
                                        </p:tgtEl>
                                        <p:attrNameLst>
                                          <p:attrName>style.rotation</p:attrName>
                                        </p:attrNameLst>
                                      </p:cBhvr>
                                      <p:tavLst>
                                        <p:tav tm="0">
                                          <p:val>
                                            <p:fltVal val="90"/>
                                          </p:val>
                                        </p:tav>
                                        <p:tav tm="100000">
                                          <p:val>
                                            <p:fltVal val="0"/>
                                          </p:val>
                                        </p:tav>
                                      </p:tavLst>
                                    </p:anim>
                                    <p:animEffect transition="in" filter="fade">
                                      <p:cBhvr>
                                        <p:cTn id="90" dur="1000"/>
                                        <p:tgtEl>
                                          <p:spTgt spid="25"/>
                                        </p:tgtEl>
                                      </p:cBhvr>
                                    </p:animEffect>
                                  </p:childTnLst>
                                </p:cTn>
                              </p:par>
                            </p:childTnLst>
                          </p:cTn>
                        </p:par>
                        <p:par>
                          <p:cTn id="91" fill="hold">
                            <p:stCondLst>
                              <p:cond delay="12500"/>
                            </p:stCondLst>
                            <p:childTnLst>
                              <p:par>
                                <p:cTn id="92" presetID="38" presetClass="entr" presetSubtype="0" accel="50000" fill="hold" grpId="0" nodeType="afterEffect">
                                  <p:stCondLst>
                                    <p:cond delay="0"/>
                                  </p:stCondLst>
                                  <p:iterate type="lt">
                                    <p:tmPct val="50000"/>
                                  </p:iterate>
                                  <p:childTnLst>
                                    <p:set>
                                      <p:cBhvr>
                                        <p:cTn id="93" dur="1" fill="hold">
                                          <p:stCondLst>
                                            <p:cond delay="0"/>
                                          </p:stCondLst>
                                        </p:cTn>
                                        <p:tgtEl>
                                          <p:spTgt spid="29"/>
                                        </p:tgtEl>
                                        <p:attrNameLst>
                                          <p:attrName>style.visibility</p:attrName>
                                        </p:attrNameLst>
                                      </p:cBhvr>
                                      <p:to>
                                        <p:strVal val="visible"/>
                                      </p:to>
                                    </p:set>
                                    <p:set>
                                      <p:cBhvr>
                                        <p:cTn id="94" dur="455" fill="hold">
                                          <p:stCondLst>
                                            <p:cond delay="0"/>
                                          </p:stCondLst>
                                        </p:cTn>
                                        <p:tgtEl>
                                          <p:spTgt spid="29"/>
                                        </p:tgtEl>
                                        <p:attrNameLst>
                                          <p:attrName>style.rotation</p:attrName>
                                        </p:attrNameLst>
                                      </p:cBhvr>
                                      <p:to>
                                        <p:strVal val="-45.0"/>
                                      </p:to>
                                    </p:set>
                                    <p:anim calcmode="lin" valueType="num">
                                      <p:cBhvr>
                                        <p:cTn id="95"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96"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97"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98"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par>
                          <p:cTn id="99" fill="hold">
                            <p:stCondLst>
                              <p:cond delay="13500"/>
                            </p:stCondLst>
                            <p:childTnLst>
                              <p:par>
                                <p:cTn id="100" presetID="19" presetClass="entr" presetSubtype="1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0" fill="hold"/>
                                        <p:tgtEl>
                                          <p:spTgt spid="17"/>
                                        </p:tgtEl>
                                        <p:attrNameLst>
                                          <p:attrName>ppt_w</p:attrName>
                                        </p:attrNameLst>
                                      </p:cBhvr>
                                      <p:tavLst>
                                        <p:tav tm="0" fmla="#ppt_w*sin(2.5*pi*$)">
                                          <p:val>
                                            <p:fltVal val="0"/>
                                          </p:val>
                                        </p:tav>
                                        <p:tav tm="100000">
                                          <p:val>
                                            <p:fltVal val="1"/>
                                          </p:val>
                                        </p:tav>
                                      </p:tavLst>
                                    </p:anim>
                                    <p:anim calcmode="lin" valueType="num">
                                      <p:cBhvr>
                                        <p:cTn id="103" dur="5000" fill="hold"/>
                                        <p:tgtEl>
                                          <p:spTgt spid="17"/>
                                        </p:tgtEl>
                                        <p:attrNameLst>
                                          <p:attrName>ppt_h</p:attrName>
                                        </p:attrNameLst>
                                      </p:cBhvr>
                                      <p:tavLst>
                                        <p:tav tm="0">
                                          <p:val>
                                            <p:strVal val="#ppt_h"/>
                                          </p:val>
                                        </p:tav>
                                        <p:tav tm="100000">
                                          <p:val>
                                            <p:strVal val="#ppt_h"/>
                                          </p:val>
                                        </p:tav>
                                      </p:tavLst>
                                    </p:anim>
                                  </p:childTnLst>
                                </p:cTn>
                              </p:par>
                            </p:childTnLst>
                          </p:cTn>
                        </p:par>
                        <p:par>
                          <p:cTn id="104" fill="hold">
                            <p:stCondLst>
                              <p:cond delay="18500"/>
                            </p:stCondLst>
                            <p:childTnLst>
                              <p:par>
                                <p:cTn id="105" presetID="35"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2000"/>
                                        <p:tgtEl>
                                          <p:spTgt spid="26"/>
                                        </p:tgtEl>
                                      </p:cBhvr>
                                    </p:animEffect>
                                    <p:anim calcmode="lin" valueType="num">
                                      <p:cBhvr>
                                        <p:cTn id="108" dur="2000" fill="hold"/>
                                        <p:tgtEl>
                                          <p:spTgt spid="26"/>
                                        </p:tgtEl>
                                        <p:attrNameLst>
                                          <p:attrName>style.rotation</p:attrName>
                                        </p:attrNameLst>
                                      </p:cBhvr>
                                      <p:tavLst>
                                        <p:tav tm="0">
                                          <p:val>
                                            <p:fltVal val="720"/>
                                          </p:val>
                                        </p:tav>
                                        <p:tav tm="100000">
                                          <p:val>
                                            <p:fltVal val="0"/>
                                          </p:val>
                                        </p:tav>
                                      </p:tavLst>
                                    </p:anim>
                                    <p:anim calcmode="lin" valueType="num">
                                      <p:cBhvr>
                                        <p:cTn id="109" dur="2000" fill="hold"/>
                                        <p:tgtEl>
                                          <p:spTgt spid="26"/>
                                        </p:tgtEl>
                                        <p:attrNameLst>
                                          <p:attrName>ppt_h</p:attrName>
                                        </p:attrNameLst>
                                      </p:cBhvr>
                                      <p:tavLst>
                                        <p:tav tm="0">
                                          <p:val>
                                            <p:fltVal val="0"/>
                                          </p:val>
                                        </p:tav>
                                        <p:tav tm="100000">
                                          <p:val>
                                            <p:strVal val="#ppt_h"/>
                                          </p:val>
                                        </p:tav>
                                      </p:tavLst>
                                    </p:anim>
                                    <p:anim calcmode="lin" valueType="num">
                                      <p:cBhvr>
                                        <p:cTn id="110" dur="2000" fill="hold"/>
                                        <p:tgtEl>
                                          <p:spTgt spid="26"/>
                                        </p:tgtEl>
                                        <p:attrNameLst>
                                          <p:attrName>ppt_w</p:attrName>
                                        </p:attrNameLst>
                                      </p:cBhvr>
                                      <p:tavLst>
                                        <p:tav tm="0">
                                          <p:val>
                                            <p:fltVal val="0"/>
                                          </p:val>
                                        </p:tav>
                                        <p:tav tm="100000">
                                          <p:val>
                                            <p:strVal val="#ppt_w"/>
                                          </p:val>
                                        </p:tav>
                                      </p:tavLst>
                                    </p:anim>
                                  </p:childTnLst>
                                </p:cTn>
                              </p:par>
                            </p:childTnLst>
                          </p:cTn>
                        </p:par>
                        <p:par>
                          <p:cTn id="111" fill="hold">
                            <p:stCondLst>
                              <p:cond delay="20500"/>
                            </p:stCondLst>
                            <p:childTnLst>
                              <p:par>
                                <p:cTn id="112" presetID="56" presetClass="entr" presetSubtype="0" fill="hold" grpId="0" nodeType="afterEffect">
                                  <p:stCondLst>
                                    <p:cond delay="0"/>
                                  </p:stCondLst>
                                  <p:iterate type="lt">
                                    <p:tmPct val="10000"/>
                                  </p:iterate>
                                  <p:childTnLst>
                                    <p:set>
                                      <p:cBhvr>
                                        <p:cTn id="113" dur="1" fill="hold">
                                          <p:stCondLst>
                                            <p:cond delay="0"/>
                                          </p:stCondLst>
                                        </p:cTn>
                                        <p:tgtEl>
                                          <p:spTgt spid="14"/>
                                        </p:tgtEl>
                                        <p:attrNameLst>
                                          <p:attrName>style.visibility</p:attrName>
                                        </p:attrNameLst>
                                      </p:cBhvr>
                                      <p:to>
                                        <p:strVal val="visible"/>
                                      </p:to>
                                    </p:set>
                                    <p:anim by="(-#ppt_w*2)" calcmode="lin" valueType="num">
                                      <p:cBhvr rctx="PPT">
                                        <p:cTn id="114" dur="500" autoRev="1" fill="hold">
                                          <p:stCondLst>
                                            <p:cond delay="0"/>
                                          </p:stCondLst>
                                        </p:cTn>
                                        <p:tgtEl>
                                          <p:spTgt spid="14"/>
                                        </p:tgtEl>
                                        <p:attrNameLst>
                                          <p:attrName>ppt_w</p:attrName>
                                        </p:attrNameLst>
                                      </p:cBhvr>
                                    </p:anim>
                                    <p:anim by="(#ppt_w*0.50)" calcmode="lin" valueType="num">
                                      <p:cBhvr>
                                        <p:cTn id="115" dur="500" decel="50000" autoRev="1" fill="hold">
                                          <p:stCondLst>
                                            <p:cond delay="0"/>
                                          </p:stCondLst>
                                        </p:cTn>
                                        <p:tgtEl>
                                          <p:spTgt spid="14"/>
                                        </p:tgtEl>
                                        <p:attrNameLst>
                                          <p:attrName>ppt_x</p:attrName>
                                        </p:attrNameLst>
                                      </p:cBhvr>
                                    </p:anim>
                                    <p:anim from="(-#ppt_h/2)" to="(#ppt_y)" calcmode="lin" valueType="num">
                                      <p:cBhvr>
                                        <p:cTn id="116" dur="1000" fill="hold">
                                          <p:stCondLst>
                                            <p:cond delay="0"/>
                                          </p:stCondLst>
                                        </p:cTn>
                                        <p:tgtEl>
                                          <p:spTgt spid="14"/>
                                        </p:tgtEl>
                                        <p:attrNameLst>
                                          <p:attrName>ppt_y</p:attrName>
                                        </p:attrNameLst>
                                      </p:cBhvr>
                                    </p:anim>
                                    <p:animRot by="21600000">
                                      <p:cBhvr>
                                        <p:cTn id="117" dur="1000" fill="hold">
                                          <p:stCondLst>
                                            <p:cond delay="0"/>
                                          </p:stCondLst>
                                        </p:cTn>
                                        <p:tgtEl>
                                          <p:spTgt spid="14"/>
                                        </p:tgtEl>
                                        <p:attrNameLst>
                                          <p:attrName>r</p:attrName>
                                        </p:attrNameLst>
                                      </p:cBhvr>
                                    </p:animRot>
                                  </p:childTnLst>
                                </p:cTn>
                              </p:par>
                            </p:childTnLst>
                          </p:cTn>
                        </p:par>
                        <p:par>
                          <p:cTn id="118" fill="hold">
                            <p:stCondLst>
                              <p:cond delay="21500"/>
                            </p:stCondLst>
                            <p:childTnLst>
                              <p:par>
                                <p:cTn id="119" presetID="56" presetClass="entr" presetSubtype="0" fill="hold" grpId="0" nodeType="afterEffect">
                                  <p:stCondLst>
                                    <p:cond delay="0"/>
                                  </p:stCondLst>
                                  <p:iterate type="lt">
                                    <p:tmPct val="10000"/>
                                  </p:iterate>
                                  <p:childTnLst>
                                    <p:set>
                                      <p:cBhvr>
                                        <p:cTn id="120" dur="1" fill="hold">
                                          <p:stCondLst>
                                            <p:cond delay="0"/>
                                          </p:stCondLst>
                                        </p:cTn>
                                        <p:tgtEl>
                                          <p:spTgt spid="21"/>
                                        </p:tgtEl>
                                        <p:attrNameLst>
                                          <p:attrName>style.visibility</p:attrName>
                                        </p:attrNameLst>
                                      </p:cBhvr>
                                      <p:to>
                                        <p:strVal val="visible"/>
                                      </p:to>
                                    </p:set>
                                    <p:anim by="(-#ppt_w*2)" calcmode="lin" valueType="num">
                                      <p:cBhvr rctx="PPT">
                                        <p:cTn id="121" dur="500" autoRev="1" fill="hold">
                                          <p:stCondLst>
                                            <p:cond delay="0"/>
                                          </p:stCondLst>
                                        </p:cTn>
                                        <p:tgtEl>
                                          <p:spTgt spid="21"/>
                                        </p:tgtEl>
                                        <p:attrNameLst>
                                          <p:attrName>ppt_w</p:attrName>
                                        </p:attrNameLst>
                                      </p:cBhvr>
                                    </p:anim>
                                    <p:anim by="(#ppt_w*0.50)" calcmode="lin" valueType="num">
                                      <p:cBhvr>
                                        <p:cTn id="122" dur="500" decel="50000" autoRev="1" fill="hold">
                                          <p:stCondLst>
                                            <p:cond delay="0"/>
                                          </p:stCondLst>
                                        </p:cTn>
                                        <p:tgtEl>
                                          <p:spTgt spid="21"/>
                                        </p:tgtEl>
                                        <p:attrNameLst>
                                          <p:attrName>ppt_x</p:attrName>
                                        </p:attrNameLst>
                                      </p:cBhvr>
                                    </p:anim>
                                    <p:anim from="(-#ppt_h/2)" to="(#ppt_y)" calcmode="lin" valueType="num">
                                      <p:cBhvr>
                                        <p:cTn id="123" dur="1000" fill="hold">
                                          <p:stCondLst>
                                            <p:cond delay="0"/>
                                          </p:stCondLst>
                                        </p:cTn>
                                        <p:tgtEl>
                                          <p:spTgt spid="21"/>
                                        </p:tgtEl>
                                        <p:attrNameLst>
                                          <p:attrName>ppt_y</p:attrName>
                                        </p:attrNameLst>
                                      </p:cBhvr>
                                    </p:anim>
                                    <p:animRot by="21600000">
                                      <p:cBhvr>
                                        <p:cTn id="124" dur="1000" fill="hold">
                                          <p:stCondLst>
                                            <p:cond delay="0"/>
                                          </p:stCondLst>
                                        </p:cTn>
                                        <p:tgtEl>
                                          <p:spTgt spid="21"/>
                                        </p:tgtEl>
                                        <p:attrNameLst>
                                          <p:attrName>r</p:attrName>
                                        </p:attrNameLst>
                                      </p:cBhvr>
                                    </p:animRot>
                                  </p:childTnLst>
                                </p:cTn>
                              </p:par>
                            </p:childTnLst>
                          </p:cTn>
                        </p:par>
                        <p:par>
                          <p:cTn id="125" fill="hold">
                            <p:stCondLst>
                              <p:cond delay="22500"/>
                            </p:stCondLst>
                            <p:childTnLst>
                              <p:par>
                                <p:cTn id="126" presetID="45" presetClass="entr" presetSubtype="0"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2000"/>
                                        <p:tgtEl>
                                          <p:spTgt spid="20"/>
                                        </p:tgtEl>
                                      </p:cBhvr>
                                    </p:animEffect>
                                    <p:anim calcmode="lin" valueType="num">
                                      <p:cBhvr>
                                        <p:cTn id="129" dur="2000" fill="hold"/>
                                        <p:tgtEl>
                                          <p:spTgt spid="20"/>
                                        </p:tgtEl>
                                        <p:attrNameLst>
                                          <p:attrName>ppt_w</p:attrName>
                                        </p:attrNameLst>
                                      </p:cBhvr>
                                      <p:tavLst>
                                        <p:tav tm="0" fmla="#ppt_w*sin(2.5*pi*$)">
                                          <p:val>
                                            <p:fltVal val="0"/>
                                          </p:val>
                                        </p:tav>
                                        <p:tav tm="100000">
                                          <p:val>
                                            <p:fltVal val="1"/>
                                          </p:val>
                                        </p:tav>
                                      </p:tavLst>
                                    </p:anim>
                                    <p:anim calcmode="lin" valueType="num">
                                      <p:cBhvr>
                                        <p:cTn id="130" dur="2000" fill="hold"/>
                                        <p:tgtEl>
                                          <p:spTgt spid="20"/>
                                        </p:tgtEl>
                                        <p:attrNameLst>
                                          <p:attrName>ppt_h</p:attrName>
                                        </p:attrNameLst>
                                      </p:cBhvr>
                                      <p:tavLst>
                                        <p:tav tm="0">
                                          <p:val>
                                            <p:strVal val="#ppt_h"/>
                                          </p:val>
                                        </p:tav>
                                        <p:tav tm="100000">
                                          <p:val>
                                            <p:strVal val="#ppt_h"/>
                                          </p:val>
                                        </p:tav>
                                      </p:tavLst>
                                    </p:anim>
                                  </p:childTnLst>
                                </p:cTn>
                              </p:par>
                            </p:childTnLst>
                          </p:cTn>
                        </p:par>
                        <p:par>
                          <p:cTn id="131" fill="hold">
                            <p:stCondLst>
                              <p:cond delay="24500"/>
                            </p:stCondLst>
                            <p:childTnLst>
                              <p:par>
                                <p:cTn id="132" presetID="56" presetClass="entr" presetSubtype="0" fill="hold" grpId="0" nodeType="afterEffect">
                                  <p:stCondLst>
                                    <p:cond delay="0"/>
                                  </p:stCondLst>
                                  <p:iterate type="lt">
                                    <p:tmPct val="10000"/>
                                  </p:iterate>
                                  <p:childTnLst>
                                    <p:set>
                                      <p:cBhvr>
                                        <p:cTn id="133" dur="1" fill="hold">
                                          <p:stCondLst>
                                            <p:cond delay="0"/>
                                          </p:stCondLst>
                                        </p:cTn>
                                        <p:tgtEl>
                                          <p:spTgt spid="8"/>
                                        </p:tgtEl>
                                        <p:attrNameLst>
                                          <p:attrName>style.visibility</p:attrName>
                                        </p:attrNameLst>
                                      </p:cBhvr>
                                      <p:to>
                                        <p:strVal val="visible"/>
                                      </p:to>
                                    </p:set>
                                    <p:anim by="(-#ppt_w*2)" calcmode="lin" valueType="num">
                                      <p:cBhvr rctx="PPT">
                                        <p:cTn id="134" dur="500" autoRev="1" fill="hold">
                                          <p:stCondLst>
                                            <p:cond delay="0"/>
                                          </p:stCondLst>
                                        </p:cTn>
                                        <p:tgtEl>
                                          <p:spTgt spid="8"/>
                                        </p:tgtEl>
                                        <p:attrNameLst>
                                          <p:attrName>ppt_w</p:attrName>
                                        </p:attrNameLst>
                                      </p:cBhvr>
                                    </p:anim>
                                    <p:anim by="(#ppt_w*0.50)" calcmode="lin" valueType="num">
                                      <p:cBhvr>
                                        <p:cTn id="135" dur="500" decel="50000" autoRev="1" fill="hold">
                                          <p:stCondLst>
                                            <p:cond delay="0"/>
                                          </p:stCondLst>
                                        </p:cTn>
                                        <p:tgtEl>
                                          <p:spTgt spid="8"/>
                                        </p:tgtEl>
                                        <p:attrNameLst>
                                          <p:attrName>ppt_x</p:attrName>
                                        </p:attrNameLst>
                                      </p:cBhvr>
                                    </p:anim>
                                    <p:anim from="(-#ppt_h/2)" to="(#ppt_y)" calcmode="lin" valueType="num">
                                      <p:cBhvr>
                                        <p:cTn id="136" dur="1000" fill="hold">
                                          <p:stCondLst>
                                            <p:cond delay="0"/>
                                          </p:stCondLst>
                                        </p:cTn>
                                        <p:tgtEl>
                                          <p:spTgt spid="8"/>
                                        </p:tgtEl>
                                        <p:attrNameLst>
                                          <p:attrName>ppt_y</p:attrName>
                                        </p:attrNameLst>
                                      </p:cBhvr>
                                    </p:anim>
                                    <p:animRot by="21600000">
                                      <p:cBhvr>
                                        <p:cTn id="137" dur="1000" fill="hold">
                                          <p:stCondLst>
                                            <p:cond delay="0"/>
                                          </p:stCondLst>
                                        </p:cTn>
                                        <p:tgtEl>
                                          <p:spTgt spid="8"/>
                                        </p:tgtEl>
                                        <p:attrNameLst>
                                          <p:attrName>r</p:attrName>
                                        </p:attrNameLst>
                                      </p:cBhvr>
                                    </p:animRot>
                                  </p:childTnLst>
                                </p:cTn>
                              </p:par>
                            </p:childTnLst>
                          </p:cTn>
                        </p:par>
                        <p:par>
                          <p:cTn id="138" fill="hold">
                            <p:stCondLst>
                              <p:cond delay="25500"/>
                            </p:stCondLst>
                            <p:childTnLst>
                              <p:par>
                                <p:cTn id="139" presetID="56" presetClass="entr" presetSubtype="0" fill="hold" grpId="0" nodeType="afterEffect">
                                  <p:stCondLst>
                                    <p:cond delay="0"/>
                                  </p:stCondLst>
                                  <p:iterate type="lt">
                                    <p:tmPct val="10000"/>
                                  </p:iterate>
                                  <p:childTnLst>
                                    <p:set>
                                      <p:cBhvr>
                                        <p:cTn id="140" dur="1" fill="hold">
                                          <p:stCondLst>
                                            <p:cond delay="0"/>
                                          </p:stCondLst>
                                        </p:cTn>
                                        <p:tgtEl>
                                          <p:spTgt spid="10"/>
                                        </p:tgtEl>
                                        <p:attrNameLst>
                                          <p:attrName>style.visibility</p:attrName>
                                        </p:attrNameLst>
                                      </p:cBhvr>
                                      <p:to>
                                        <p:strVal val="visible"/>
                                      </p:to>
                                    </p:set>
                                    <p:anim by="(-#ppt_w*2)" calcmode="lin" valueType="num">
                                      <p:cBhvr rctx="PPT">
                                        <p:cTn id="141" dur="500" autoRev="1" fill="hold">
                                          <p:stCondLst>
                                            <p:cond delay="0"/>
                                          </p:stCondLst>
                                        </p:cTn>
                                        <p:tgtEl>
                                          <p:spTgt spid="10"/>
                                        </p:tgtEl>
                                        <p:attrNameLst>
                                          <p:attrName>ppt_w</p:attrName>
                                        </p:attrNameLst>
                                      </p:cBhvr>
                                    </p:anim>
                                    <p:anim by="(#ppt_w*0.50)" calcmode="lin" valueType="num">
                                      <p:cBhvr>
                                        <p:cTn id="142" dur="500" decel="50000" autoRev="1" fill="hold">
                                          <p:stCondLst>
                                            <p:cond delay="0"/>
                                          </p:stCondLst>
                                        </p:cTn>
                                        <p:tgtEl>
                                          <p:spTgt spid="10"/>
                                        </p:tgtEl>
                                        <p:attrNameLst>
                                          <p:attrName>ppt_x</p:attrName>
                                        </p:attrNameLst>
                                      </p:cBhvr>
                                    </p:anim>
                                    <p:anim from="(-#ppt_h/2)" to="(#ppt_y)" calcmode="lin" valueType="num">
                                      <p:cBhvr>
                                        <p:cTn id="143" dur="1000" fill="hold">
                                          <p:stCondLst>
                                            <p:cond delay="0"/>
                                          </p:stCondLst>
                                        </p:cTn>
                                        <p:tgtEl>
                                          <p:spTgt spid="10"/>
                                        </p:tgtEl>
                                        <p:attrNameLst>
                                          <p:attrName>ppt_y</p:attrName>
                                        </p:attrNameLst>
                                      </p:cBhvr>
                                    </p:anim>
                                    <p:animRot by="21600000">
                                      <p:cBhvr>
                                        <p:cTn id="144" dur="1000" fill="hold">
                                          <p:stCondLst>
                                            <p:cond delay="0"/>
                                          </p:stCondLst>
                                        </p:cTn>
                                        <p:tgtEl>
                                          <p:spTgt spid="10"/>
                                        </p:tgtEl>
                                        <p:attrNameLst>
                                          <p:attrName>r</p:attrName>
                                        </p:attrNameLst>
                                      </p:cBhvr>
                                    </p:animRot>
                                  </p:childTnLst>
                                </p:cTn>
                              </p:par>
                            </p:childTnLst>
                          </p:cTn>
                        </p:par>
                        <p:par>
                          <p:cTn id="145" fill="hold">
                            <p:stCondLst>
                              <p:cond delay="26500"/>
                            </p:stCondLst>
                            <p:childTnLst>
                              <p:par>
                                <p:cTn id="146" presetID="49" presetClass="entr" presetSubtype="0" decel="100000" fill="hold" grpId="0" nodeType="afterEffect">
                                  <p:stCondLst>
                                    <p:cond delay="0"/>
                                  </p:stCondLst>
                                  <p:childTnLst>
                                    <p:set>
                                      <p:cBhvr>
                                        <p:cTn id="147" dur="1" fill="hold">
                                          <p:stCondLst>
                                            <p:cond delay="0"/>
                                          </p:stCondLst>
                                        </p:cTn>
                                        <p:tgtEl>
                                          <p:spTgt spid="11"/>
                                        </p:tgtEl>
                                        <p:attrNameLst>
                                          <p:attrName>style.visibility</p:attrName>
                                        </p:attrNameLst>
                                      </p:cBhvr>
                                      <p:to>
                                        <p:strVal val="visible"/>
                                      </p:to>
                                    </p:set>
                                    <p:anim calcmode="lin" valueType="num">
                                      <p:cBhvr>
                                        <p:cTn id="148" dur="500" fill="hold"/>
                                        <p:tgtEl>
                                          <p:spTgt spid="11"/>
                                        </p:tgtEl>
                                        <p:attrNameLst>
                                          <p:attrName>ppt_w</p:attrName>
                                        </p:attrNameLst>
                                      </p:cBhvr>
                                      <p:tavLst>
                                        <p:tav tm="0">
                                          <p:val>
                                            <p:fltVal val="0"/>
                                          </p:val>
                                        </p:tav>
                                        <p:tav tm="100000">
                                          <p:val>
                                            <p:strVal val="#ppt_w"/>
                                          </p:val>
                                        </p:tav>
                                      </p:tavLst>
                                    </p:anim>
                                    <p:anim calcmode="lin" valueType="num">
                                      <p:cBhvr>
                                        <p:cTn id="149" dur="500" fill="hold"/>
                                        <p:tgtEl>
                                          <p:spTgt spid="11"/>
                                        </p:tgtEl>
                                        <p:attrNameLst>
                                          <p:attrName>ppt_h</p:attrName>
                                        </p:attrNameLst>
                                      </p:cBhvr>
                                      <p:tavLst>
                                        <p:tav tm="0">
                                          <p:val>
                                            <p:fltVal val="0"/>
                                          </p:val>
                                        </p:tav>
                                        <p:tav tm="100000">
                                          <p:val>
                                            <p:strVal val="#ppt_h"/>
                                          </p:val>
                                        </p:tav>
                                      </p:tavLst>
                                    </p:anim>
                                    <p:anim calcmode="lin" valueType="num">
                                      <p:cBhvr>
                                        <p:cTn id="150" dur="500" fill="hold"/>
                                        <p:tgtEl>
                                          <p:spTgt spid="11"/>
                                        </p:tgtEl>
                                        <p:attrNameLst>
                                          <p:attrName>style.rotation</p:attrName>
                                        </p:attrNameLst>
                                      </p:cBhvr>
                                      <p:tavLst>
                                        <p:tav tm="0">
                                          <p:val>
                                            <p:fltVal val="360"/>
                                          </p:val>
                                        </p:tav>
                                        <p:tav tm="100000">
                                          <p:val>
                                            <p:fltVal val="0"/>
                                          </p:val>
                                        </p:tav>
                                      </p:tavLst>
                                    </p:anim>
                                    <p:animEffect transition="in" filter="fade">
                                      <p:cBhvr>
                                        <p:cTn id="151" dur="500"/>
                                        <p:tgtEl>
                                          <p:spTgt spid="11"/>
                                        </p:tgtEl>
                                      </p:cBhvr>
                                    </p:animEffect>
                                  </p:childTnLst>
                                </p:cTn>
                              </p:par>
                            </p:childTnLst>
                          </p:cTn>
                        </p:par>
                        <p:par>
                          <p:cTn id="152" fill="hold">
                            <p:stCondLst>
                              <p:cond delay="27000"/>
                            </p:stCondLst>
                            <p:childTnLst>
                              <p:par>
                                <p:cTn id="153" presetID="26" presetClass="entr" presetSubtype="0" fill="hold" grpId="0" nodeType="after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wipe(down)">
                                      <p:cBhvr>
                                        <p:cTn id="155" dur="580">
                                          <p:stCondLst>
                                            <p:cond delay="0"/>
                                          </p:stCondLst>
                                        </p:cTn>
                                        <p:tgtEl>
                                          <p:spTgt spid="28"/>
                                        </p:tgtEl>
                                      </p:cBhvr>
                                    </p:animEffect>
                                    <p:anim calcmode="lin" valueType="num">
                                      <p:cBhvr>
                                        <p:cTn id="15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61" dur="26">
                                          <p:stCondLst>
                                            <p:cond delay="650"/>
                                          </p:stCondLst>
                                        </p:cTn>
                                        <p:tgtEl>
                                          <p:spTgt spid="28"/>
                                        </p:tgtEl>
                                      </p:cBhvr>
                                      <p:to x="100000" y="60000"/>
                                    </p:animScale>
                                    <p:animScale>
                                      <p:cBhvr>
                                        <p:cTn id="162" dur="166" decel="50000">
                                          <p:stCondLst>
                                            <p:cond delay="676"/>
                                          </p:stCondLst>
                                        </p:cTn>
                                        <p:tgtEl>
                                          <p:spTgt spid="28"/>
                                        </p:tgtEl>
                                      </p:cBhvr>
                                      <p:to x="100000" y="100000"/>
                                    </p:animScale>
                                    <p:animScale>
                                      <p:cBhvr>
                                        <p:cTn id="163" dur="26">
                                          <p:stCondLst>
                                            <p:cond delay="1312"/>
                                          </p:stCondLst>
                                        </p:cTn>
                                        <p:tgtEl>
                                          <p:spTgt spid="28"/>
                                        </p:tgtEl>
                                      </p:cBhvr>
                                      <p:to x="100000" y="80000"/>
                                    </p:animScale>
                                    <p:animScale>
                                      <p:cBhvr>
                                        <p:cTn id="164" dur="166" decel="50000">
                                          <p:stCondLst>
                                            <p:cond delay="1338"/>
                                          </p:stCondLst>
                                        </p:cTn>
                                        <p:tgtEl>
                                          <p:spTgt spid="28"/>
                                        </p:tgtEl>
                                      </p:cBhvr>
                                      <p:to x="100000" y="100000"/>
                                    </p:animScale>
                                    <p:animScale>
                                      <p:cBhvr>
                                        <p:cTn id="165" dur="26">
                                          <p:stCondLst>
                                            <p:cond delay="1642"/>
                                          </p:stCondLst>
                                        </p:cTn>
                                        <p:tgtEl>
                                          <p:spTgt spid="28"/>
                                        </p:tgtEl>
                                      </p:cBhvr>
                                      <p:to x="100000" y="90000"/>
                                    </p:animScale>
                                    <p:animScale>
                                      <p:cBhvr>
                                        <p:cTn id="166" dur="166" decel="50000">
                                          <p:stCondLst>
                                            <p:cond delay="1668"/>
                                          </p:stCondLst>
                                        </p:cTn>
                                        <p:tgtEl>
                                          <p:spTgt spid="28"/>
                                        </p:tgtEl>
                                      </p:cBhvr>
                                      <p:to x="100000" y="100000"/>
                                    </p:animScale>
                                    <p:animScale>
                                      <p:cBhvr>
                                        <p:cTn id="167" dur="26">
                                          <p:stCondLst>
                                            <p:cond delay="1808"/>
                                          </p:stCondLst>
                                        </p:cTn>
                                        <p:tgtEl>
                                          <p:spTgt spid="28"/>
                                        </p:tgtEl>
                                      </p:cBhvr>
                                      <p:to x="100000" y="95000"/>
                                    </p:animScale>
                                    <p:animScale>
                                      <p:cBhvr>
                                        <p:cTn id="168" dur="166" decel="50000">
                                          <p:stCondLst>
                                            <p:cond delay="1834"/>
                                          </p:stCondLst>
                                        </p:cTn>
                                        <p:tgtEl>
                                          <p:spTgt spid="28"/>
                                        </p:tgtEl>
                                      </p:cBhvr>
                                      <p:to x="100000" y="100000"/>
                                    </p:animScale>
                                  </p:childTnLst>
                                </p:cTn>
                              </p:par>
                            </p:childTnLst>
                          </p:cTn>
                        </p:par>
                        <p:par>
                          <p:cTn id="169" fill="hold">
                            <p:stCondLst>
                              <p:cond delay="29000"/>
                            </p:stCondLst>
                            <p:childTnLst>
                              <p:par>
                                <p:cTn id="170" presetID="52" presetClass="entr" presetSubtype="0" fill="hold" grpId="0" nodeType="afterEffect">
                                  <p:stCondLst>
                                    <p:cond delay="0"/>
                                  </p:stCondLst>
                                  <p:childTnLst>
                                    <p:set>
                                      <p:cBhvr>
                                        <p:cTn id="171" dur="1" fill="hold">
                                          <p:stCondLst>
                                            <p:cond delay="0"/>
                                          </p:stCondLst>
                                        </p:cTn>
                                        <p:tgtEl>
                                          <p:spTgt spid="13"/>
                                        </p:tgtEl>
                                        <p:attrNameLst>
                                          <p:attrName>style.visibility</p:attrName>
                                        </p:attrNameLst>
                                      </p:cBhvr>
                                      <p:to>
                                        <p:strVal val="visible"/>
                                      </p:to>
                                    </p:set>
                                    <p:animScale>
                                      <p:cBhvr>
                                        <p:cTn id="17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3" dur="1000" decel="50000" fill="hold">
                                          <p:stCondLst>
                                            <p:cond delay="0"/>
                                          </p:stCondLst>
                                        </p:cTn>
                                        <p:tgtEl>
                                          <p:spTgt spid="13"/>
                                        </p:tgtEl>
                                        <p:attrNameLst>
                                          <p:attrName>ppt_x</p:attrName>
                                          <p:attrName>ppt_y</p:attrName>
                                        </p:attrNameLst>
                                      </p:cBhvr>
                                    </p:animMotion>
                                    <p:animEffect transition="in" filter="fade">
                                      <p:cBhvr>
                                        <p:cTn id="174" dur="1000"/>
                                        <p:tgtEl>
                                          <p:spTgt spid="13"/>
                                        </p:tgtEl>
                                      </p:cBhvr>
                                    </p:animEffect>
                                  </p:childTnLst>
                                </p:cTn>
                              </p:par>
                            </p:childTnLst>
                          </p:cTn>
                        </p:par>
                        <p:par>
                          <p:cTn id="175" fill="hold">
                            <p:stCondLst>
                              <p:cond delay="30000"/>
                            </p:stCondLst>
                            <p:childTnLst>
                              <p:par>
                                <p:cTn id="176" presetID="35" presetClass="entr" presetSubtype="0" fill="hold" nodeType="afterEffect">
                                  <p:stCondLst>
                                    <p:cond delay="0"/>
                                  </p:stCondLst>
                                  <p:childTnLst>
                                    <p:set>
                                      <p:cBhvr>
                                        <p:cTn id="177" dur="1" fill="hold">
                                          <p:stCondLst>
                                            <p:cond delay="0"/>
                                          </p:stCondLst>
                                        </p:cTn>
                                        <p:tgtEl>
                                          <p:spTgt spid="16">
                                            <p:txEl>
                                              <p:pRg st="0" end="0"/>
                                            </p:txEl>
                                          </p:spTgt>
                                        </p:tgtEl>
                                        <p:attrNameLst>
                                          <p:attrName>style.visibility</p:attrName>
                                        </p:attrNameLst>
                                      </p:cBhvr>
                                      <p:to>
                                        <p:strVal val="visible"/>
                                      </p:to>
                                    </p:set>
                                    <p:animEffect transition="in" filter="fade">
                                      <p:cBhvr>
                                        <p:cTn id="178" dur="2000"/>
                                        <p:tgtEl>
                                          <p:spTgt spid="16">
                                            <p:txEl>
                                              <p:pRg st="0" end="0"/>
                                            </p:txEl>
                                          </p:spTgt>
                                        </p:tgtEl>
                                      </p:cBhvr>
                                    </p:animEffect>
                                    <p:anim calcmode="lin" valueType="num">
                                      <p:cBhvr>
                                        <p:cTn id="179" dur="2000" fill="hold"/>
                                        <p:tgtEl>
                                          <p:spTgt spid="16">
                                            <p:txEl>
                                              <p:pRg st="0" end="0"/>
                                            </p:txEl>
                                          </p:spTgt>
                                        </p:tgtEl>
                                        <p:attrNameLst>
                                          <p:attrName>style.rotation</p:attrName>
                                        </p:attrNameLst>
                                      </p:cBhvr>
                                      <p:tavLst>
                                        <p:tav tm="0">
                                          <p:val>
                                            <p:fltVal val="720"/>
                                          </p:val>
                                        </p:tav>
                                        <p:tav tm="100000">
                                          <p:val>
                                            <p:fltVal val="0"/>
                                          </p:val>
                                        </p:tav>
                                      </p:tavLst>
                                    </p:anim>
                                    <p:anim calcmode="lin" valueType="num">
                                      <p:cBhvr>
                                        <p:cTn id="180" dur="2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81" dur="2000" fill="hold"/>
                                        <p:tgtEl>
                                          <p:spTgt spid="16">
                                            <p:txEl>
                                              <p:pRg st="0" end="0"/>
                                            </p:txEl>
                                          </p:spTgt>
                                        </p:tgtEl>
                                        <p:attrNameLst>
                                          <p:attrName>ppt_w</p:attrName>
                                        </p:attrNameLst>
                                      </p:cBhvr>
                                      <p:tavLst>
                                        <p:tav tm="0">
                                          <p:val>
                                            <p:fltVal val="0"/>
                                          </p:val>
                                        </p:tav>
                                        <p:tav tm="100000">
                                          <p:val>
                                            <p:strVal val="#ppt_w"/>
                                          </p:val>
                                        </p:tav>
                                      </p:tavLst>
                                    </p:anim>
                                  </p:childTnLst>
                                </p:cTn>
                              </p:par>
                            </p:childTnLst>
                          </p:cTn>
                        </p:par>
                        <p:par>
                          <p:cTn id="182" fill="hold">
                            <p:stCondLst>
                              <p:cond delay="32000"/>
                            </p:stCondLst>
                            <p:childTnLst>
                              <p:par>
                                <p:cTn id="183" presetID="56" presetClass="entr" presetSubtype="0" fill="hold" grpId="0" nodeType="afterEffect">
                                  <p:stCondLst>
                                    <p:cond delay="0"/>
                                  </p:stCondLst>
                                  <p:iterate type="lt">
                                    <p:tmPct val="10000"/>
                                  </p:iterate>
                                  <p:childTnLst>
                                    <p:set>
                                      <p:cBhvr>
                                        <p:cTn id="184" dur="1" fill="hold">
                                          <p:stCondLst>
                                            <p:cond delay="0"/>
                                          </p:stCondLst>
                                        </p:cTn>
                                        <p:tgtEl>
                                          <p:spTgt spid="12"/>
                                        </p:tgtEl>
                                        <p:attrNameLst>
                                          <p:attrName>style.visibility</p:attrName>
                                        </p:attrNameLst>
                                      </p:cBhvr>
                                      <p:to>
                                        <p:strVal val="visible"/>
                                      </p:to>
                                    </p:set>
                                    <p:anim by="(-#ppt_w*2)" calcmode="lin" valueType="num">
                                      <p:cBhvr rctx="PPT">
                                        <p:cTn id="185" dur="500" autoRev="1" fill="hold">
                                          <p:stCondLst>
                                            <p:cond delay="0"/>
                                          </p:stCondLst>
                                        </p:cTn>
                                        <p:tgtEl>
                                          <p:spTgt spid="12"/>
                                        </p:tgtEl>
                                        <p:attrNameLst>
                                          <p:attrName>ppt_w</p:attrName>
                                        </p:attrNameLst>
                                      </p:cBhvr>
                                    </p:anim>
                                    <p:anim by="(#ppt_w*0.50)" calcmode="lin" valueType="num">
                                      <p:cBhvr>
                                        <p:cTn id="186" dur="500" decel="50000" autoRev="1" fill="hold">
                                          <p:stCondLst>
                                            <p:cond delay="0"/>
                                          </p:stCondLst>
                                        </p:cTn>
                                        <p:tgtEl>
                                          <p:spTgt spid="12"/>
                                        </p:tgtEl>
                                        <p:attrNameLst>
                                          <p:attrName>ppt_x</p:attrName>
                                        </p:attrNameLst>
                                      </p:cBhvr>
                                    </p:anim>
                                    <p:anim from="(-#ppt_h/2)" to="(#ppt_y)" calcmode="lin" valueType="num">
                                      <p:cBhvr>
                                        <p:cTn id="187" dur="1000" fill="hold">
                                          <p:stCondLst>
                                            <p:cond delay="0"/>
                                          </p:stCondLst>
                                        </p:cTn>
                                        <p:tgtEl>
                                          <p:spTgt spid="12"/>
                                        </p:tgtEl>
                                        <p:attrNameLst>
                                          <p:attrName>ppt_y</p:attrName>
                                        </p:attrNameLst>
                                      </p:cBhvr>
                                    </p:anim>
                                    <p:animRot by="21600000">
                                      <p:cBhvr>
                                        <p:cTn id="188" dur="1000" fill="hold">
                                          <p:stCondLst>
                                            <p:cond delay="0"/>
                                          </p:stCondLst>
                                        </p:cTn>
                                        <p:tgtEl>
                                          <p:spTgt spid="12"/>
                                        </p:tgtEl>
                                        <p:attrNameLst>
                                          <p:attrName>r</p:attrName>
                                        </p:attrNameLst>
                                      </p:cBhvr>
                                    </p:animRot>
                                  </p:childTnLst>
                                </p:cTn>
                              </p:par>
                            </p:childTnLst>
                          </p:cTn>
                        </p:par>
                        <p:par>
                          <p:cTn id="189" fill="hold">
                            <p:stCondLst>
                              <p:cond delay="33000"/>
                            </p:stCondLst>
                            <p:childTnLst>
                              <p:par>
                                <p:cTn id="190" presetID="15" presetClass="entr" presetSubtype="0" fill="hold" grpId="0" nodeType="afterEffect">
                                  <p:stCondLst>
                                    <p:cond delay="0"/>
                                  </p:stCondLst>
                                  <p:childTnLst>
                                    <p:set>
                                      <p:cBhvr>
                                        <p:cTn id="191" dur="1" fill="hold">
                                          <p:stCondLst>
                                            <p:cond delay="0"/>
                                          </p:stCondLst>
                                        </p:cTn>
                                        <p:tgtEl>
                                          <p:spTgt spid="24"/>
                                        </p:tgtEl>
                                        <p:attrNameLst>
                                          <p:attrName>style.visibility</p:attrName>
                                        </p:attrNameLst>
                                      </p:cBhvr>
                                      <p:to>
                                        <p:strVal val="visible"/>
                                      </p:to>
                                    </p:set>
                                    <p:anim calcmode="lin" valueType="num">
                                      <p:cBhvr>
                                        <p:cTn id="192" dur="1000" fill="hold"/>
                                        <p:tgtEl>
                                          <p:spTgt spid="24"/>
                                        </p:tgtEl>
                                        <p:attrNameLst>
                                          <p:attrName>ppt_w</p:attrName>
                                        </p:attrNameLst>
                                      </p:cBhvr>
                                      <p:tavLst>
                                        <p:tav tm="0">
                                          <p:val>
                                            <p:fltVal val="0"/>
                                          </p:val>
                                        </p:tav>
                                        <p:tav tm="100000">
                                          <p:val>
                                            <p:strVal val="#ppt_w"/>
                                          </p:val>
                                        </p:tav>
                                      </p:tavLst>
                                    </p:anim>
                                    <p:anim calcmode="lin" valueType="num">
                                      <p:cBhvr>
                                        <p:cTn id="193" dur="1000" fill="hold"/>
                                        <p:tgtEl>
                                          <p:spTgt spid="24"/>
                                        </p:tgtEl>
                                        <p:attrNameLst>
                                          <p:attrName>ppt_h</p:attrName>
                                        </p:attrNameLst>
                                      </p:cBhvr>
                                      <p:tavLst>
                                        <p:tav tm="0">
                                          <p:val>
                                            <p:fltVal val="0"/>
                                          </p:val>
                                        </p:tav>
                                        <p:tav tm="100000">
                                          <p:val>
                                            <p:strVal val="#ppt_h"/>
                                          </p:val>
                                        </p:tav>
                                      </p:tavLst>
                                    </p:anim>
                                    <p:anim calcmode="lin" valueType="num">
                                      <p:cBhvr>
                                        <p:cTn id="194"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95"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196" fill="hold">
                            <p:stCondLst>
                              <p:cond delay="34000"/>
                            </p:stCondLst>
                            <p:childTnLst>
                              <p:par>
                                <p:cTn id="197" presetID="49" presetClass="entr" presetSubtype="0" decel="100000" fill="hold" grpId="0" nodeType="afterEffect">
                                  <p:stCondLst>
                                    <p:cond delay="0"/>
                                  </p:stCondLst>
                                  <p:childTnLst>
                                    <p:set>
                                      <p:cBhvr>
                                        <p:cTn id="198" dur="1" fill="hold">
                                          <p:stCondLst>
                                            <p:cond delay="0"/>
                                          </p:stCondLst>
                                        </p:cTn>
                                        <p:tgtEl>
                                          <p:spTgt spid="23"/>
                                        </p:tgtEl>
                                        <p:attrNameLst>
                                          <p:attrName>style.visibility</p:attrName>
                                        </p:attrNameLst>
                                      </p:cBhvr>
                                      <p:to>
                                        <p:strVal val="visible"/>
                                      </p:to>
                                    </p:set>
                                    <p:anim calcmode="lin" valueType="num">
                                      <p:cBhvr>
                                        <p:cTn id="199" dur="500" fill="hold"/>
                                        <p:tgtEl>
                                          <p:spTgt spid="23"/>
                                        </p:tgtEl>
                                        <p:attrNameLst>
                                          <p:attrName>ppt_w</p:attrName>
                                        </p:attrNameLst>
                                      </p:cBhvr>
                                      <p:tavLst>
                                        <p:tav tm="0">
                                          <p:val>
                                            <p:fltVal val="0"/>
                                          </p:val>
                                        </p:tav>
                                        <p:tav tm="100000">
                                          <p:val>
                                            <p:strVal val="#ppt_w"/>
                                          </p:val>
                                        </p:tav>
                                      </p:tavLst>
                                    </p:anim>
                                    <p:anim calcmode="lin" valueType="num">
                                      <p:cBhvr>
                                        <p:cTn id="200" dur="500" fill="hold"/>
                                        <p:tgtEl>
                                          <p:spTgt spid="23"/>
                                        </p:tgtEl>
                                        <p:attrNameLst>
                                          <p:attrName>ppt_h</p:attrName>
                                        </p:attrNameLst>
                                      </p:cBhvr>
                                      <p:tavLst>
                                        <p:tav tm="0">
                                          <p:val>
                                            <p:fltVal val="0"/>
                                          </p:val>
                                        </p:tav>
                                        <p:tav tm="100000">
                                          <p:val>
                                            <p:strVal val="#ppt_h"/>
                                          </p:val>
                                        </p:tav>
                                      </p:tavLst>
                                    </p:anim>
                                    <p:anim calcmode="lin" valueType="num">
                                      <p:cBhvr>
                                        <p:cTn id="201" dur="500" fill="hold"/>
                                        <p:tgtEl>
                                          <p:spTgt spid="23"/>
                                        </p:tgtEl>
                                        <p:attrNameLst>
                                          <p:attrName>style.rotation</p:attrName>
                                        </p:attrNameLst>
                                      </p:cBhvr>
                                      <p:tavLst>
                                        <p:tav tm="0">
                                          <p:val>
                                            <p:fltVal val="360"/>
                                          </p:val>
                                        </p:tav>
                                        <p:tav tm="100000">
                                          <p:val>
                                            <p:fltVal val="0"/>
                                          </p:val>
                                        </p:tav>
                                      </p:tavLst>
                                    </p:anim>
                                    <p:animEffect transition="in" filter="fade">
                                      <p:cBhvr>
                                        <p:cTn id="202" dur="500"/>
                                        <p:tgtEl>
                                          <p:spTgt spid="23"/>
                                        </p:tgtEl>
                                      </p:cBhvr>
                                    </p:animEffect>
                                  </p:childTnLst>
                                </p:cTn>
                              </p:par>
                            </p:childTnLst>
                          </p:cTn>
                        </p:par>
                        <p:par>
                          <p:cTn id="203" fill="hold">
                            <p:stCondLst>
                              <p:cond delay="34500"/>
                            </p:stCondLst>
                            <p:childTnLst>
                              <p:par>
                                <p:cTn id="204" presetID="53" presetClass="entr" presetSubtype="16" fill="hold" grpId="0" nodeType="afterEffect">
                                  <p:stCondLst>
                                    <p:cond delay="0"/>
                                  </p:stCondLst>
                                  <p:childTnLst>
                                    <p:set>
                                      <p:cBhvr>
                                        <p:cTn id="205" dur="1" fill="hold">
                                          <p:stCondLst>
                                            <p:cond delay="0"/>
                                          </p:stCondLst>
                                        </p:cTn>
                                        <p:tgtEl>
                                          <p:spTgt spid="18"/>
                                        </p:tgtEl>
                                        <p:attrNameLst>
                                          <p:attrName>style.visibility</p:attrName>
                                        </p:attrNameLst>
                                      </p:cBhvr>
                                      <p:to>
                                        <p:strVal val="visible"/>
                                      </p:to>
                                    </p:set>
                                    <p:anim calcmode="lin" valueType="num">
                                      <p:cBhvr>
                                        <p:cTn id="206" dur="500" fill="hold"/>
                                        <p:tgtEl>
                                          <p:spTgt spid="18"/>
                                        </p:tgtEl>
                                        <p:attrNameLst>
                                          <p:attrName>ppt_w</p:attrName>
                                        </p:attrNameLst>
                                      </p:cBhvr>
                                      <p:tavLst>
                                        <p:tav tm="0">
                                          <p:val>
                                            <p:fltVal val="0"/>
                                          </p:val>
                                        </p:tav>
                                        <p:tav tm="100000">
                                          <p:val>
                                            <p:strVal val="#ppt_w"/>
                                          </p:val>
                                        </p:tav>
                                      </p:tavLst>
                                    </p:anim>
                                    <p:anim calcmode="lin" valueType="num">
                                      <p:cBhvr>
                                        <p:cTn id="207" dur="500" fill="hold"/>
                                        <p:tgtEl>
                                          <p:spTgt spid="18"/>
                                        </p:tgtEl>
                                        <p:attrNameLst>
                                          <p:attrName>ppt_h</p:attrName>
                                        </p:attrNameLst>
                                      </p:cBhvr>
                                      <p:tavLst>
                                        <p:tav tm="0">
                                          <p:val>
                                            <p:fltVal val="0"/>
                                          </p:val>
                                        </p:tav>
                                        <p:tav tm="100000">
                                          <p:val>
                                            <p:strVal val="#ppt_h"/>
                                          </p:val>
                                        </p:tav>
                                      </p:tavLst>
                                    </p:anim>
                                    <p:animEffect transition="in" filter="fade">
                                      <p:cBhvr>
                                        <p:cTn id="20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4419600" cy="9144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FF"/>
                </a:solidFill>
              </a:rPr>
              <a:t>Mosaic Law</a:t>
            </a:r>
          </a:p>
        </p:txBody>
      </p:sp>
      <p:sp>
        <p:nvSpPr>
          <p:cNvPr id="3" name="Subtitle 2"/>
          <p:cNvSpPr>
            <a:spLocks noGrp="1"/>
          </p:cNvSpPr>
          <p:nvPr>
            <p:ph type="subTitle" idx="1"/>
          </p:nvPr>
        </p:nvSpPr>
        <p:spPr>
          <a:xfrm>
            <a:off x="381000" y="1371600"/>
            <a:ext cx="8382000" cy="5181600"/>
          </a:xfrm>
          <a:solidFill>
            <a:srgbClr val="FFCCFF"/>
          </a:solidFill>
          <a:ln w="57150">
            <a:solidFill>
              <a:srgbClr val="FF3399"/>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What is the Mosaic Law that we often hear about?</a:t>
            </a:r>
          </a:p>
          <a:p>
            <a:pPr algn="l">
              <a:spcBef>
                <a:spcPts val="0"/>
              </a:spcBef>
              <a:spcAft>
                <a:spcPts val="1800"/>
              </a:spcAft>
            </a:pPr>
            <a:r>
              <a:rPr lang="en-US" dirty="0">
                <a:solidFill>
                  <a:schemeClr val="bg1"/>
                </a:solidFill>
              </a:rPr>
              <a:t>The term </a:t>
            </a:r>
            <a:r>
              <a:rPr lang="en-US" b="1" u="sng" dirty="0">
                <a:solidFill>
                  <a:srgbClr val="7030A0"/>
                </a:solidFill>
              </a:rPr>
              <a:t>Mosaic Law</a:t>
            </a:r>
            <a:r>
              <a:rPr lang="en-US" b="1" dirty="0">
                <a:solidFill>
                  <a:srgbClr val="7030A0"/>
                </a:solidFill>
              </a:rPr>
              <a:t> </a:t>
            </a:r>
            <a:r>
              <a:rPr lang="en-US" dirty="0">
                <a:solidFill>
                  <a:schemeClr val="bg1"/>
                </a:solidFill>
              </a:rPr>
              <a:t>is the </a:t>
            </a:r>
            <a:r>
              <a:rPr lang="en-US" b="1" u="sng" dirty="0">
                <a:solidFill>
                  <a:srgbClr val="7030A0"/>
                </a:solidFill>
              </a:rPr>
              <a:t>Torah</a:t>
            </a:r>
            <a:r>
              <a:rPr lang="en-US" dirty="0">
                <a:solidFill>
                  <a:srgbClr val="7030A0"/>
                </a:solidFill>
              </a:rPr>
              <a:t> </a:t>
            </a:r>
            <a:r>
              <a:rPr lang="en-US" dirty="0">
                <a:solidFill>
                  <a:schemeClr val="bg1"/>
                </a:solidFill>
              </a:rPr>
              <a:t>(some call it the Pentateuch) – which is made up of the </a:t>
            </a:r>
            <a:r>
              <a:rPr lang="en-US" b="1" dirty="0">
                <a:solidFill>
                  <a:srgbClr val="FF3399"/>
                </a:solidFill>
              </a:rPr>
              <a:t>first five books of the Scriptures.</a:t>
            </a:r>
            <a:r>
              <a:rPr lang="en-US" dirty="0">
                <a:solidFill>
                  <a:schemeClr val="bg1"/>
                </a:solidFill>
              </a:rPr>
              <a:t>  Sometimes they are referred to as the “books of Moses.”</a:t>
            </a:r>
          </a:p>
          <a:p>
            <a:pPr algn="l">
              <a:spcBef>
                <a:spcPts val="0"/>
              </a:spcBef>
              <a:spcAft>
                <a:spcPts val="1800"/>
              </a:spcAft>
            </a:pPr>
            <a:r>
              <a:rPr lang="en-US" dirty="0">
                <a:solidFill>
                  <a:schemeClr val="bg1"/>
                </a:solidFill>
              </a:rPr>
              <a:t>The </a:t>
            </a:r>
            <a:r>
              <a:rPr lang="en-US" b="1" dirty="0">
                <a:solidFill>
                  <a:srgbClr val="7030A0"/>
                </a:solidFill>
              </a:rPr>
              <a:t>Mosaic Law </a:t>
            </a:r>
            <a:r>
              <a:rPr lang="en-US" dirty="0">
                <a:solidFill>
                  <a:schemeClr val="bg1"/>
                </a:solidFill>
              </a:rPr>
              <a:t>is the Covenant that </a:t>
            </a:r>
            <a:r>
              <a:rPr lang="en-US" b="1" dirty="0">
                <a:solidFill>
                  <a:srgbClr val="0000CC"/>
                </a:solidFill>
              </a:rPr>
              <a:t>Yahuah</a:t>
            </a:r>
            <a:r>
              <a:rPr lang="en-US" dirty="0">
                <a:solidFill>
                  <a:srgbClr val="0000CC"/>
                </a:solidFill>
              </a:rPr>
              <a:t> </a:t>
            </a:r>
            <a:r>
              <a:rPr lang="en-US" dirty="0">
                <a:solidFill>
                  <a:schemeClr val="bg1"/>
                </a:solidFill>
              </a:rPr>
              <a:t>gave to Moses at Pentecost, on Mt Sinai, and its foundation is </a:t>
            </a:r>
            <a:r>
              <a:rPr lang="en-US" b="1" u="sng" dirty="0">
                <a:solidFill>
                  <a:srgbClr val="009900"/>
                </a:solidFill>
              </a:rPr>
              <a:t>the Ten Commandments</a:t>
            </a:r>
            <a:r>
              <a:rPr lang="en-US" b="1" dirty="0">
                <a:solidFill>
                  <a:srgbClr val="009900"/>
                </a:solidFill>
              </a:rPr>
              <a:t>.</a:t>
            </a:r>
          </a:p>
          <a:p>
            <a:pPr algn="l">
              <a:spcBef>
                <a:spcPts val="0"/>
              </a:spcBef>
              <a:spcAft>
                <a:spcPts val="1800"/>
              </a:spcAft>
            </a:pPr>
            <a:r>
              <a:rPr lang="en-US" dirty="0">
                <a:solidFill>
                  <a:schemeClr val="bg1"/>
                </a:solidFill>
              </a:rPr>
              <a:t>Was Moses the author of the Torah? 	   </a:t>
            </a:r>
            <a:r>
              <a:rPr lang="en-US" b="1" dirty="0">
                <a:solidFill>
                  <a:srgbClr val="0000CC"/>
                </a:solidFill>
              </a:rPr>
              <a:t>Yahuah</a:t>
            </a:r>
            <a:r>
              <a:rPr lang="en-US" dirty="0">
                <a:solidFill>
                  <a:srgbClr val="0000CC"/>
                </a:solidFill>
              </a:rPr>
              <a:t> </a:t>
            </a:r>
            <a:r>
              <a:rPr lang="en-US" dirty="0">
                <a:solidFill>
                  <a:schemeClr val="bg1"/>
                </a:solidFill>
              </a:rPr>
              <a:t>spoke the words and Moses wrote them down.</a:t>
            </a:r>
          </a:p>
        </p:txBody>
      </p:sp>
      <p:sp>
        <p:nvSpPr>
          <p:cNvPr id="5" name="Curved Down Arrow 4"/>
          <p:cNvSpPr/>
          <p:nvPr/>
        </p:nvSpPr>
        <p:spPr>
          <a:xfrm>
            <a:off x="2819400" y="1828800"/>
            <a:ext cx="2743200" cy="38100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39</a:t>
            </a:fld>
            <a:endParaRPr lang="en-US" b="1" dirty="0">
              <a:solidFill>
                <a:schemeClr val="bg1"/>
              </a:solidFill>
            </a:endParaRPr>
          </a:p>
        </p:txBody>
      </p:sp>
      <p:sp>
        <p:nvSpPr>
          <p:cNvPr id="6" name="TextBox 5"/>
          <p:cNvSpPr txBox="1"/>
          <p:nvPr/>
        </p:nvSpPr>
        <p:spPr>
          <a:xfrm>
            <a:off x="6368142" y="5562600"/>
            <a:ext cx="718458" cy="430887"/>
          </a:xfrm>
          <a:prstGeom prst="rect">
            <a:avLst/>
          </a:prstGeom>
          <a:noFill/>
        </p:spPr>
        <p:txBody>
          <a:bodyPr wrap="square" lIns="0" tIns="0" rIns="0" bIns="0" rtlCol="0">
            <a:spAutoFit/>
          </a:bodyPr>
          <a:lstStyle/>
          <a:p>
            <a:pPr algn="ctr"/>
            <a:r>
              <a:rPr lang="en-US" sz="2800" b="1" u="sng" dirty="0">
                <a:solidFill>
                  <a:srgbClr val="FF0000"/>
                </a:solidFill>
                <a:effectLst>
                  <a:outerShdw blurRad="38100" dist="38100" dir="2700000" algn="tl">
                    <a:srgbClr val="000000">
                      <a:alpha val="43137"/>
                    </a:srgbClr>
                  </a:outerShdw>
                </a:effectLst>
              </a:rPr>
              <a:t>No</a:t>
            </a:r>
            <a:r>
              <a:rPr lang="en-US" sz="2800" b="1" dirty="0">
                <a:solidFill>
                  <a:srgbClr val="FF0000"/>
                </a:solidFill>
                <a:effectLst>
                  <a:outerShdw blurRad="38100" dist="38100" dir="2700000" algn="tl">
                    <a:srgbClr val="000000">
                      <a:alpha val="43137"/>
                    </a:srgbClr>
                  </a:outerShdw>
                </a:effectLst>
              </a:rPr>
              <a:t>, </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07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1" presetClass="entr" presetSubtype="0" fill="hold" grpId="1"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400"/>
                            </p:stCondLst>
                            <p:childTnLst>
                              <p:par>
                                <p:cTn id="17" presetID="6"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anim calcmode="lin" valueType="num">
                                      <p:cBhvr>
                                        <p:cTn id="46" dur="2000" fill="hold"/>
                                        <p:tgtEl>
                                          <p:spTgt spid="6"/>
                                        </p:tgtEl>
                                        <p:attrNameLst>
                                          <p:attrName>style.rotation</p:attrName>
                                        </p:attrNameLst>
                                      </p:cBhvr>
                                      <p:tavLst>
                                        <p:tav tm="0">
                                          <p:val>
                                            <p:fltVal val="720"/>
                                          </p:val>
                                        </p:tav>
                                        <p:tav tm="100000">
                                          <p:val>
                                            <p:fltVal val="0"/>
                                          </p:val>
                                        </p:tav>
                                      </p:tavLst>
                                    </p:anim>
                                    <p:anim calcmode="lin" valueType="num">
                                      <p:cBhvr>
                                        <p:cTn id="47" dur="2000" fill="hold"/>
                                        <p:tgtEl>
                                          <p:spTgt spid="6"/>
                                        </p:tgtEl>
                                        <p:attrNameLst>
                                          <p:attrName>ppt_h</p:attrName>
                                        </p:attrNameLst>
                                      </p:cBhvr>
                                      <p:tavLst>
                                        <p:tav tm="0">
                                          <p:val>
                                            <p:fltVal val="0"/>
                                          </p:val>
                                        </p:tav>
                                        <p:tav tm="100000">
                                          <p:val>
                                            <p:strVal val="#ppt_h"/>
                                          </p:val>
                                        </p:tav>
                                      </p:tavLst>
                                    </p:anim>
                                    <p:anim calcmode="lin" valueType="num">
                                      <p:cBhvr>
                                        <p:cTn id="4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4114800" cy="914400"/>
          </a:xfrm>
          <a:blipFill>
            <a:blip r:embed="rId3"/>
            <a:tile tx="0" ty="0" sx="100000" sy="100000" flip="none" algn="tl"/>
          </a:blipFill>
          <a:ln w="38100">
            <a:solidFill>
              <a:srgbClr val="9900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9900CC"/>
                </a:solidFill>
              </a:rPr>
              <a:t>First Task</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4</a:t>
            </a:fld>
            <a:endParaRPr lang="en-US" b="1" dirty="0">
              <a:solidFill>
                <a:schemeClr val="bg1"/>
              </a:solidFill>
            </a:endParaRPr>
          </a:p>
        </p:txBody>
      </p:sp>
      <p:grpSp>
        <p:nvGrpSpPr>
          <p:cNvPr id="12" name="Group 11"/>
          <p:cNvGrpSpPr/>
          <p:nvPr/>
        </p:nvGrpSpPr>
        <p:grpSpPr>
          <a:xfrm>
            <a:off x="1905000" y="2134225"/>
            <a:ext cx="5029200" cy="3733175"/>
            <a:chOff x="457200" y="3886199"/>
            <a:chExt cx="4103914" cy="2794778"/>
          </a:xfrm>
        </p:grpSpPr>
        <p:sp>
          <p:nvSpPr>
            <p:cNvPr id="11" name="Cloud 10"/>
            <p:cNvSpPr/>
            <p:nvPr/>
          </p:nvSpPr>
          <p:spPr>
            <a:xfrm>
              <a:off x="457200" y="3886199"/>
              <a:ext cx="4103914" cy="2794778"/>
            </a:xfrm>
            <a:prstGeom prst="cloud">
              <a:avLst/>
            </a:prstGeom>
            <a:solidFill>
              <a:schemeClr val="accent6">
                <a:lumMod val="75000"/>
              </a:schemeClr>
            </a:solidFill>
            <a:effectLst>
              <a:glow rad="228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64771" y="4608130"/>
              <a:ext cx="2514600"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400" dirty="0"/>
                <a:t>Review a few Notes</a:t>
              </a:r>
            </a:p>
          </p:txBody>
        </p:sp>
      </p:grpSp>
    </p:spTree>
    <p:extLst>
      <p:ext uri="{BB962C8B-B14F-4D97-AF65-F5344CB8AC3E}">
        <p14:creationId xmlns:p14="http://schemas.microsoft.com/office/powerpoint/2010/main" val="1885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4572000" cy="9144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FF"/>
                </a:solidFill>
              </a:rPr>
              <a:t>Mosaic Law</a:t>
            </a:r>
          </a:p>
        </p:txBody>
      </p:sp>
      <p:sp>
        <p:nvSpPr>
          <p:cNvPr id="3" name="Subtitle 2"/>
          <p:cNvSpPr>
            <a:spLocks noGrp="1"/>
          </p:cNvSpPr>
          <p:nvPr>
            <p:ph type="subTitle" idx="1"/>
          </p:nvPr>
        </p:nvSpPr>
        <p:spPr>
          <a:xfrm>
            <a:off x="304800" y="1371600"/>
            <a:ext cx="8534400" cy="5181600"/>
          </a:xfrm>
          <a:solidFill>
            <a:srgbClr val="FFCCFF"/>
          </a:solidFill>
          <a:ln w="57150">
            <a:solidFill>
              <a:srgbClr val="FF3399"/>
            </a:solidFill>
          </a:ln>
          <a:scene3d>
            <a:camera prst="orthographicFront"/>
            <a:lightRig rig="threePt" dir="t"/>
          </a:scene3d>
          <a:sp3d>
            <a:bevelT w="114300" prst="artDeco"/>
          </a:sp3d>
        </p:spPr>
        <p:txBody>
          <a:bodyPr lIns="182880" tIns="91440">
            <a:normAutofit lnSpcReduction="10000"/>
          </a:bodyPr>
          <a:lstStyle/>
          <a:p>
            <a:pPr marL="914400" indent="-914400" algn="l">
              <a:spcBef>
                <a:spcPts val="0"/>
              </a:spcBef>
              <a:spcAft>
                <a:spcPts val="1800"/>
              </a:spcAft>
            </a:pPr>
            <a:endParaRPr lang="en-US" dirty="0">
              <a:solidFill>
                <a:schemeClr val="bg1"/>
              </a:solidFill>
            </a:endParaRPr>
          </a:p>
          <a:p>
            <a:pPr marL="914400" indent="-914400" algn="l">
              <a:spcBef>
                <a:spcPts val="0"/>
              </a:spcBef>
              <a:spcAft>
                <a:spcPts val="3600"/>
              </a:spcAft>
            </a:pPr>
            <a:r>
              <a:rPr lang="en-US" dirty="0">
                <a:solidFill>
                  <a:schemeClr val="bg1"/>
                </a:solidFill>
              </a:rPr>
              <a:t>Ex 24:3  And </a:t>
            </a:r>
            <a:r>
              <a:rPr lang="en-US" b="1" dirty="0" err="1">
                <a:solidFill>
                  <a:schemeClr val="bg1"/>
                </a:solidFill>
              </a:rPr>
              <a:t>Mosheh</a:t>
            </a:r>
            <a:r>
              <a:rPr lang="en-US" dirty="0">
                <a:solidFill>
                  <a:schemeClr val="bg1"/>
                </a:solidFill>
              </a:rPr>
              <a:t> came and </a:t>
            </a:r>
            <a:r>
              <a:rPr lang="en-US" b="1" dirty="0">
                <a:solidFill>
                  <a:srgbClr val="C00000"/>
                </a:solidFill>
              </a:rPr>
              <a:t>related to the people</a:t>
            </a:r>
            <a:r>
              <a:rPr lang="en-US" dirty="0">
                <a:solidFill>
                  <a:schemeClr val="bg1"/>
                </a:solidFill>
              </a:rPr>
              <a:t> all the </a:t>
            </a:r>
            <a:r>
              <a:rPr lang="en-US" b="1" u="sng" dirty="0">
                <a:solidFill>
                  <a:srgbClr val="0070C0"/>
                </a:solidFill>
              </a:rPr>
              <a:t>Words of</a:t>
            </a:r>
            <a:r>
              <a:rPr lang="en-US" b="1" dirty="0">
                <a:solidFill>
                  <a:srgbClr val="0070C0"/>
                </a:solidFill>
              </a:rPr>
              <a:t> </a:t>
            </a:r>
            <a:r>
              <a:rPr lang="he-IL" b="1" u="sng" dirty="0">
                <a:solidFill>
                  <a:srgbClr val="0000CC"/>
                </a:solidFill>
              </a:rPr>
              <a:t>יהוה</a:t>
            </a:r>
            <a:r>
              <a:rPr lang="en-US" dirty="0">
                <a:solidFill>
                  <a:srgbClr val="0000CC"/>
                </a:solidFill>
              </a:rPr>
              <a:t> </a:t>
            </a:r>
            <a:r>
              <a:rPr lang="en-US" dirty="0">
                <a:solidFill>
                  <a:schemeClr val="bg1"/>
                </a:solidFill>
              </a:rPr>
              <a:t>and all the right-rulings. And all the people answered with one voice and said, “All the Words which </a:t>
            </a:r>
            <a:r>
              <a:rPr lang="he-IL" b="1" u="sng" dirty="0">
                <a:solidFill>
                  <a:srgbClr val="0000CC"/>
                </a:solidFill>
              </a:rPr>
              <a:t>יהוה</a:t>
            </a:r>
            <a:r>
              <a:rPr lang="en-US" dirty="0">
                <a:solidFill>
                  <a:schemeClr val="bg1"/>
                </a:solidFill>
              </a:rPr>
              <a:t> </a:t>
            </a:r>
            <a:r>
              <a:rPr lang="en-US" u="sng" dirty="0">
                <a:solidFill>
                  <a:schemeClr val="bg1"/>
                </a:solidFill>
              </a:rPr>
              <a:t>has spoken</a:t>
            </a:r>
            <a:r>
              <a:rPr lang="en-US" dirty="0">
                <a:solidFill>
                  <a:schemeClr val="bg1"/>
                </a:solidFill>
              </a:rPr>
              <a:t> we shall do.” </a:t>
            </a:r>
          </a:p>
          <a:p>
            <a:pPr marL="914400" indent="-914400" algn="l">
              <a:spcBef>
                <a:spcPts val="0"/>
              </a:spcBef>
              <a:spcAft>
                <a:spcPts val="1800"/>
              </a:spcAft>
            </a:pPr>
            <a:r>
              <a:rPr lang="en-US" dirty="0">
                <a:solidFill>
                  <a:schemeClr val="bg1"/>
                </a:solidFill>
              </a:rPr>
              <a:t>Ex 24:4  And </a:t>
            </a:r>
            <a:r>
              <a:rPr lang="en-US" b="1" dirty="0" err="1">
                <a:solidFill>
                  <a:srgbClr val="9900CC"/>
                </a:solidFill>
              </a:rPr>
              <a:t>Mosheh</a:t>
            </a:r>
            <a:r>
              <a:rPr lang="en-US" dirty="0">
                <a:solidFill>
                  <a:srgbClr val="9900CC"/>
                </a:solidFill>
              </a:rPr>
              <a:t> </a:t>
            </a:r>
            <a:r>
              <a:rPr lang="en-US" b="1" dirty="0">
                <a:solidFill>
                  <a:srgbClr val="FF3399"/>
                </a:solidFill>
              </a:rPr>
              <a:t>wrote down </a:t>
            </a:r>
            <a:r>
              <a:rPr lang="en-US" dirty="0">
                <a:solidFill>
                  <a:schemeClr val="bg1"/>
                </a:solidFill>
              </a:rPr>
              <a:t>all the </a:t>
            </a:r>
            <a:r>
              <a:rPr lang="en-US" b="1" u="sng" dirty="0">
                <a:solidFill>
                  <a:srgbClr val="0000CC"/>
                </a:solidFill>
              </a:rPr>
              <a:t>Words of </a:t>
            </a:r>
            <a:r>
              <a:rPr lang="he-IL" b="1" u="sng" dirty="0">
                <a:solidFill>
                  <a:srgbClr val="0000CC"/>
                </a:solidFill>
              </a:rPr>
              <a:t>יהוה</a:t>
            </a:r>
            <a:r>
              <a:rPr lang="en-US" b="1" dirty="0">
                <a:solidFill>
                  <a:srgbClr val="0000CC"/>
                </a:solidFill>
              </a:rPr>
              <a:t>,</a:t>
            </a:r>
            <a:r>
              <a:rPr lang="en-US" dirty="0">
                <a:solidFill>
                  <a:schemeClr val="bg1"/>
                </a:solidFill>
              </a:rPr>
              <a:t> and rose up early in the morning, and built an altar at the foot of the mountain, and twelve standing columns for the twelve tribes of </a:t>
            </a:r>
            <a:r>
              <a:rPr lang="en-US" dirty="0" err="1">
                <a:solidFill>
                  <a:schemeClr val="bg1"/>
                </a:solidFill>
              </a:rPr>
              <a:t>Yisra’ĕl</a:t>
            </a:r>
            <a:r>
              <a:rPr lang="en-US" dirty="0">
                <a:solidFill>
                  <a:schemeClr val="bg1"/>
                </a:solidFill>
              </a:rPr>
              <a:t>. </a:t>
            </a:r>
          </a:p>
        </p:txBody>
      </p:sp>
      <p:sp>
        <p:nvSpPr>
          <p:cNvPr id="5" name="Curved Down Arrow 4"/>
          <p:cNvSpPr/>
          <p:nvPr/>
        </p:nvSpPr>
        <p:spPr>
          <a:xfrm>
            <a:off x="3200400" y="1441269"/>
            <a:ext cx="3276600" cy="616131"/>
          </a:xfrm>
          <a:prstGeom prst="curvedDownArrow">
            <a:avLst/>
          </a:prstGeom>
          <a:solidFill>
            <a:schemeClr val="accent3">
              <a:lumMod val="20000"/>
              <a:lumOff val="8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2971800" y="3962400"/>
            <a:ext cx="2013857" cy="539931"/>
          </a:xfrm>
          <a:prstGeom prst="curvedDownArrow">
            <a:avLst/>
          </a:prstGeom>
          <a:solidFill>
            <a:srgbClr val="FFCCFF"/>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5181600" y="3879669"/>
            <a:ext cx="2514600" cy="616131"/>
          </a:xfrm>
          <a:prstGeom prst="curvedDownArrow">
            <a:avLst/>
          </a:prstGeom>
          <a:solidFill>
            <a:schemeClr val="bg2">
              <a:lumMod val="20000"/>
              <a:lumOff val="80000"/>
            </a:schemeClr>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b="1" smtClean="0">
                <a:solidFill>
                  <a:schemeClr val="bg1"/>
                </a:solidFill>
              </a:rPr>
              <a:t>40</a:t>
            </a:fld>
            <a:endParaRPr lang="en-US" b="1" dirty="0">
              <a:solidFill>
                <a:schemeClr val="bg1"/>
              </a:solidFill>
            </a:endParaRPr>
          </a:p>
        </p:txBody>
      </p:sp>
    </p:spTree>
    <p:extLst>
      <p:ext uri="{BB962C8B-B14F-4D97-AF65-F5344CB8AC3E}">
        <p14:creationId xmlns:p14="http://schemas.microsoft.com/office/powerpoint/2010/main" val="7309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543800" cy="9144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fontScale="90000"/>
            <a:scene3d>
              <a:camera prst="orthographicFront"/>
              <a:lightRig rig="soft" dir="t">
                <a:rot lat="0" lon="0" rev="17220000"/>
              </a:lightRig>
            </a:scene3d>
            <a:sp3d prstMaterial="softEdge">
              <a:bevelT w="38100" h="38100"/>
            </a:sp3d>
          </a:bodyPr>
          <a:lstStyle/>
          <a:p>
            <a:r>
              <a:rPr lang="en-US" dirty="0">
                <a:solidFill>
                  <a:srgbClr val="FFCCFF"/>
                </a:solidFill>
              </a:rPr>
              <a:t>Mosaic Law or Torah</a:t>
            </a:r>
          </a:p>
        </p:txBody>
      </p:sp>
      <p:sp>
        <p:nvSpPr>
          <p:cNvPr id="3" name="Subtitle 2"/>
          <p:cNvSpPr>
            <a:spLocks noGrp="1"/>
          </p:cNvSpPr>
          <p:nvPr>
            <p:ph type="subTitle" idx="1"/>
          </p:nvPr>
        </p:nvSpPr>
        <p:spPr>
          <a:xfrm>
            <a:off x="304800" y="1295400"/>
            <a:ext cx="8458200" cy="5486400"/>
          </a:xfrm>
          <a:solidFill>
            <a:srgbClr val="FFCCFF"/>
          </a:solidFill>
          <a:ln w="57150">
            <a:solidFill>
              <a:srgbClr val="FF3399"/>
            </a:solidFill>
          </a:ln>
          <a:scene3d>
            <a:camera prst="orthographicFront"/>
            <a:lightRig rig="threePt" dir="t"/>
          </a:scene3d>
          <a:sp3d>
            <a:bevelT w="114300" prst="artDeco"/>
          </a:sp3d>
        </p:spPr>
        <p:txBody>
          <a:bodyPr lIns="182880" tIns="91440">
            <a:normAutofit lnSpcReduction="10000"/>
          </a:bodyPr>
          <a:lstStyle/>
          <a:p>
            <a:pPr algn="l">
              <a:spcBef>
                <a:spcPts val="0"/>
              </a:spcBef>
              <a:spcAft>
                <a:spcPts val="600"/>
              </a:spcAft>
            </a:pPr>
            <a:r>
              <a:rPr lang="en-US" b="1" dirty="0">
                <a:solidFill>
                  <a:srgbClr val="7030A0"/>
                </a:solidFill>
              </a:rPr>
              <a:t>Torah</a:t>
            </a:r>
            <a:r>
              <a:rPr lang="en-US" b="1" dirty="0">
                <a:solidFill>
                  <a:schemeClr val="bg1"/>
                </a:solidFill>
              </a:rPr>
              <a:t>  </a:t>
            </a:r>
            <a:r>
              <a:rPr lang="en-US" b="1" dirty="0">
                <a:solidFill>
                  <a:srgbClr val="009900"/>
                </a:solidFill>
              </a:rPr>
              <a:t>G3551</a:t>
            </a:r>
            <a:r>
              <a:rPr lang="en-US" dirty="0">
                <a:solidFill>
                  <a:schemeClr val="bg1"/>
                </a:solidFill>
              </a:rPr>
              <a:t>	</a:t>
            </a:r>
            <a:r>
              <a:rPr lang="vi-VN" dirty="0">
                <a:solidFill>
                  <a:schemeClr val="bg1"/>
                </a:solidFill>
              </a:rPr>
              <a:t>νόμος</a:t>
            </a:r>
            <a:r>
              <a:rPr lang="en-US" dirty="0">
                <a:solidFill>
                  <a:schemeClr val="bg1"/>
                </a:solidFill>
              </a:rPr>
              <a:t>		</a:t>
            </a:r>
            <a:r>
              <a:rPr lang="en-US" dirty="0" err="1">
                <a:solidFill>
                  <a:schemeClr val="bg1"/>
                </a:solidFill>
              </a:rPr>
              <a:t>nomos</a:t>
            </a:r>
            <a:r>
              <a:rPr lang="en-US" dirty="0">
                <a:solidFill>
                  <a:schemeClr val="bg1"/>
                </a:solidFill>
              </a:rPr>
              <a:t>	</a:t>
            </a:r>
            <a:r>
              <a:rPr lang="en-US" i="1" dirty="0">
                <a:solidFill>
                  <a:schemeClr val="bg1"/>
                </a:solidFill>
              </a:rPr>
              <a:t>nom'-</a:t>
            </a:r>
            <a:r>
              <a:rPr lang="en-US" i="1" dirty="0" err="1">
                <a:solidFill>
                  <a:schemeClr val="bg1"/>
                </a:solidFill>
              </a:rPr>
              <a:t>os</a:t>
            </a:r>
            <a:endParaRPr lang="en-US" dirty="0">
              <a:solidFill>
                <a:schemeClr val="bg1"/>
              </a:solidFill>
            </a:endParaRPr>
          </a:p>
          <a:p>
            <a:pPr algn="l">
              <a:spcBef>
                <a:spcPts val="0"/>
              </a:spcBef>
              <a:spcAft>
                <a:spcPts val="1800"/>
              </a:spcAft>
            </a:pPr>
            <a:r>
              <a:rPr lang="en-US" dirty="0">
                <a:solidFill>
                  <a:schemeClr val="bg1"/>
                </a:solidFill>
              </a:rPr>
              <a:t>From a primary word </a:t>
            </a:r>
            <a:r>
              <a:rPr lang="en-US" dirty="0" err="1">
                <a:solidFill>
                  <a:schemeClr val="bg1"/>
                </a:solidFill>
              </a:rPr>
              <a:t>νέμω</a:t>
            </a:r>
            <a:r>
              <a:rPr lang="en-US" dirty="0">
                <a:solidFill>
                  <a:schemeClr val="bg1"/>
                </a:solidFill>
              </a:rPr>
              <a:t> </a:t>
            </a:r>
            <a:r>
              <a:rPr lang="en-US" dirty="0" err="1">
                <a:solidFill>
                  <a:schemeClr val="bg1"/>
                </a:solidFill>
              </a:rPr>
              <a:t>nemo</a:t>
            </a:r>
            <a:r>
              <a:rPr lang="en-US" dirty="0">
                <a:solidFill>
                  <a:schemeClr val="bg1"/>
                </a:solidFill>
              </a:rPr>
              <a:t>̄ (to </a:t>
            </a:r>
            <a:r>
              <a:rPr lang="en-US" i="1" dirty="0">
                <a:solidFill>
                  <a:schemeClr val="bg1"/>
                </a:solidFill>
              </a:rPr>
              <a:t>parcel</a:t>
            </a:r>
            <a:r>
              <a:rPr lang="en-US" dirty="0">
                <a:solidFill>
                  <a:schemeClr val="bg1"/>
                </a:solidFill>
              </a:rPr>
              <a:t> out, especially </a:t>
            </a:r>
            <a:r>
              <a:rPr lang="en-US" i="1" dirty="0">
                <a:solidFill>
                  <a:schemeClr val="bg1"/>
                </a:solidFill>
              </a:rPr>
              <a:t>food</a:t>
            </a:r>
            <a:r>
              <a:rPr lang="en-US" dirty="0">
                <a:solidFill>
                  <a:schemeClr val="bg1"/>
                </a:solidFill>
              </a:rPr>
              <a:t> or </a:t>
            </a:r>
            <a:r>
              <a:rPr lang="en-US" i="1" dirty="0">
                <a:solidFill>
                  <a:schemeClr val="bg1"/>
                </a:solidFill>
              </a:rPr>
              <a:t>grazing</a:t>
            </a:r>
            <a:r>
              <a:rPr lang="en-US" dirty="0">
                <a:solidFill>
                  <a:schemeClr val="bg1"/>
                </a:solidFill>
              </a:rPr>
              <a:t> to animals); </a:t>
            </a:r>
            <a:r>
              <a:rPr lang="en-US" b="1" i="1" dirty="0">
                <a:solidFill>
                  <a:srgbClr val="FF0000"/>
                </a:solidFill>
              </a:rPr>
              <a:t>law</a:t>
            </a:r>
            <a:r>
              <a:rPr lang="en-US" dirty="0">
                <a:solidFill>
                  <a:srgbClr val="FF0000"/>
                </a:solidFill>
              </a:rPr>
              <a:t> </a:t>
            </a:r>
            <a:r>
              <a:rPr lang="en-US" dirty="0">
                <a:solidFill>
                  <a:schemeClr val="bg1"/>
                </a:solidFill>
              </a:rPr>
              <a:t>(through the idea of prescriptive </a:t>
            </a:r>
            <a:r>
              <a:rPr lang="en-US" i="1" dirty="0">
                <a:solidFill>
                  <a:schemeClr val="bg1"/>
                </a:solidFill>
              </a:rPr>
              <a:t>usage</a:t>
            </a:r>
            <a:r>
              <a:rPr lang="en-US" b="1" dirty="0">
                <a:solidFill>
                  <a:srgbClr val="FF0000"/>
                </a:solidFill>
              </a:rPr>
              <a:t>), generally (</a:t>
            </a:r>
            <a:r>
              <a:rPr lang="en-US" b="1" i="1" dirty="0">
                <a:solidFill>
                  <a:srgbClr val="FF0000"/>
                </a:solidFill>
              </a:rPr>
              <a:t>regulation</a:t>
            </a:r>
            <a:r>
              <a:rPr lang="en-US" b="1" dirty="0">
                <a:solidFill>
                  <a:srgbClr val="FF0000"/>
                </a:solidFill>
              </a:rPr>
              <a:t>), specifically (of Moses </a:t>
            </a:r>
            <a:r>
              <a:rPr lang="en-US" dirty="0">
                <a:solidFill>
                  <a:schemeClr val="bg1"/>
                </a:solidFill>
              </a:rPr>
              <a:t>[including the volume]; also of the Gospel), or figuratively (a </a:t>
            </a:r>
            <a:r>
              <a:rPr lang="en-US" b="1" i="1" dirty="0">
                <a:solidFill>
                  <a:srgbClr val="FF0000"/>
                </a:solidFill>
              </a:rPr>
              <a:t>principle</a:t>
            </a:r>
            <a:r>
              <a:rPr lang="en-US" dirty="0">
                <a:solidFill>
                  <a:schemeClr val="bg1"/>
                </a:solidFill>
              </a:rPr>
              <a:t>): - </a:t>
            </a:r>
            <a:r>
              <a:rPr lang="en-US" b="1" dirty="0">
                <a:solidFill>
                  <a:srgbClr val="FF0000"/>
                </a:solidFill>
              </a:rPr>
              <a:t>law.</a:t>
            </a:r>
          </a:p>
          <a:p>
            <a:pPr algn="l">
              <a:spcBef>
                <a:spcPts val="0"/>
              </a:spcBef>
              <a:spcAft>
                <a:spcPts val="1800"/>
              </a:spcAft>
            </a:pPr>
            <a:r>
              <a:rPr lang="en-US" dirty="0">
                <a:solidFill>
                  <a:schemeClr val="bg1"/>
                </a:solidFill>
              </a:rPr>
              <a:t>When the Messianic  Scriptures use the Greek word Law = &lt;</a:t>
            </a:r>
            <a:r>
              <a:rPr lang="en-US" dirty="0" err="1">
                <a:solidFill>
                  <a:schemeClr val="bg1"/>
                </a:solidFill>
              </a:rPr>
              <a:t>nomos</a:t>
            </a:r>
            <a:r>
              <a:rPr lang="en-US" dirty="0">
                <a:solidFill>
                  <a:schemeClr val="bg1"/>
                </a:solidFill>
              </a:rPr>
              <a:t>&gt; it is speaking of the complete Torah, not just the Ten Commandments, as some think.  </a:t>
            </a:r>
            <a:r>
              <a:rPr lang="en-US" b="1" dirty="0">
                <a:solidFill>
                  <a:srgbClr val="0000CC"/>
                </a:solidFill>
              </a:rPr>
              <a:t>Yahusha’s</a:t>
            </a:r>
            <a:r>
              <a:rPr lang="en-US" dirty="0">
                <a:solidFill>
                  <a:srgbClr val="0000CC"/>
                </a:solidFill>
              </a:rPr>
              <a:t> </a:t>
            </a:r>
            <a:r>
              <a:rPr lang="en-US" dirty="0">
                <a:solidFill>
                  <a:schemeClr val="bg1"/>
                </a:solidFill>
              </a:rPr>
              <a:t>death </a:t>
            </a:r>
            <a:r>
              <a:rPr lang="en-US" b="1" dirty="0">
                <a:solidFill>
                  <a:srgbClr val="FF0000"/>
                </a:solidFill>
              </a:rPr>
              <a:t>“fulfilled many of the regulation and prophecies of the </a:t>
            </a:r>
            <a:r>
              <a:rPr lang="en-US" b="1" dirty="0">
                <a:solidFill>
                  <a:srgbClr val="7030A0"/>
                </a:solidFill>
              </a:rPr>
              <a:t>Torah”</a:t>
            </a:r>
            <a:r>
              <a:rPr lang="en-US" b="1" dirty="0">
                <a:solidFill>
                  <a:srgbClr val="FF0000"/>
                </a:solidFill>
              </a:rPr>
              <a:t> </a:t>
            </a:r>
            <a:r>
              <a:rPr lang="en-US" dirty="0">
                <a:solidFill>
                  <a:schemeClr val="bg1"/>
                </a:solidFill>
              </a:rPr>
              <a:t>– it did not abolish them.</a:t>
            </a:r>
          </a:p>
        </p:txBody>
      </p:sp>
      <p:sp>
        <p:nvSpPr>
          <p:cNvPr id="4" name="Slide Number Placeholder 3"/>
          <p:cNvSpPr>
            <a:spLocks noGrp="1"/>
          </p:cNvSpPr>
          <p:nvPr>
            <p:ph type="sldNum" sz="quarter" idx="12"/>
          </p:nvPr>
        </p:nvSpPr>
        <p:spPr>
          <a:xfrm>
            <a:off x="7848600" y="6324600"/>
            <a:ext cx="762000" cy="365125"/>
          </a:xfrm>
        </p:spPr>
        <p:txBody>
          <a:bodyPr/>
          <a:lstStyle/>
          <a:p>
            <a:fld id="{9A7ECC3E-4170-412F-8B33-8063B7BB8A4D}" type="slidenum">
              <a:rPr lang="en-US" b="1" smtClean="0">
                <a:solidFill>
                  <a:schemeClr val="bg1"/>
                </a:solidFill>
              </a:rPr>
              <a:t>41</a:t>
            </a:fld>
            <a:endParaRPr lang="en-US" b="1" dirty="0">
              <a:solidFill>
                <a:schemeClr val="bg1"/>
              </a:solidFill>
            </a:endParaRPr>
          </a:p>
        </p:txBody>
      </p:sp>
      <p:sp>
        <p:nvSpPr>
          <p:cNvPr id="5" name="TextBox 4"/>
          <p:cNvSpPr txBox="1"/>
          <p:nvPr/>
        </p:nvSpPr>
        <p:spPr>
          <a:xfrm>
            <a:off x="2971801" y="942591"/>
            <a:ext cx="2819399" cy="307777"/>
          </a:xfrm>
          <a:prstGeom prst="rect">
            <a:avLst/>
          </a:prstGeom>
          <a:solidFill>
            <a:schemeClr val="tx1">
              <a:lumMod val="85000"/>
            </a:schemeClr>
          </a:solidFill>
        </p:spPr>
        <p:txBody>
          <a:bodyPr wrap="square" tIns="0" bIns="0" rtlCol="0">
            <a:spAutoFit/>
          </a:bodyPr>
          <a:lstStyle/>
          <a:p>
            <a:pPr algn="ctr"/>
            <a:r>
              <a:rPr lang="en-US" sz="2000" b="1" dirty="0">
                <a:solidFill>
                  <a:srgbClr val="0000CC"/>
                </a:solidFill>
              </a:rPr>
              <a:t>Strong’s  Concordance</a:t>
            </a:r>
          </a:p>
        </p:txBody>
      </p:sp>
    </p:spTree>
    <p:extLst>
      <p:ext uri="{BB962C8B-B14F-4D97-AF65-F5344CB8AC3E}">
        <p14:creationId xmlns:p14="http://schemas.microsoft.com/office/powerpoint/2010/main" val="14276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28600"/>
            <a:ext cx="4495800" cy="8382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FF"/>
                </a:solidFill>
              </a:rPr>
              <a:t>Mosaic Law</a:t>
            </a:r>
          </a:p>
        </p:txBody>
      </p:sp>
      <p:sp>
        <p:nvSpPr>
          <p:cNvPr id="3" name="Subtitle 2"/>
          <p:cNvSpPr>
            <a:spLocks noGrp="1"/>
          </p:cNvSpPr>
          <p:nvPr>
            <p:ph type="subTitle" idx="1"/>
          </p:nvPr>
        </p:nvSpPr>
        <p:spPr>
          <a:xfrm>
            <a:off x="381000" y="1219200"/>
            <a:ext cx="8382000" cy="5257800"/>
          </a:xfrm>
          <a:solidFill>
            <a:srgbClr val="FFCCFF"/>
          </a:solidFill>
          <a:ln w="57150">
            <a:solidFill>
              <a:srgbClr val="FF3399"/>
            </a:solidFill>
          </a:ln>
          <a:scene3d>
            <a:camera prst="orthographicFront"/>
            <a:lightRig rig="threePt" dir="t"/>
          </a:scene3d>
          <a:sp3d>
            <a:bevelT w="139700" h="139700" prst="divot"/>
          </a:sp3d>
        </p:spPr>
        <p:txBody>
          <a:bodyPr lIns="182880" tIns="91440"/>
          <a:lstStyle/>
          <a:p>
            <a:pPr algn="l">
              <a:spcBef>
                <a:spcPts val="0"/>
              </a:spcBef>
              <a:spcAft>
                <a:spcPts val="1800"/>
              </a:spcAft>
            </a:pPr>
            <a:r>
              <a:rPr lang="en-US" dirty="0">
                <a:solidFill>
                  <a:schemeClr val="bg1"/>
                </a:solidFill>
              </a:rPr>
              <a:t>Many people feel that when </a:t>
            </a:r>
            <a:r>
              <a:rPr lang="en-US" b="1" dirty="0">
                <a:solidFill>
                  <a:srgbClr val="0000CC"/>
                </a:solidFill>
              </a:rPr>
              <a:t>Yahusha</a:t>
            </a:r>
            <a:r>
              <a:rPr lang="en-US" dirty="0">
                <a:solidFill>
                  <a:srgbClr val="0000CC"/>
                </a:solidFill>
              </a:rPr>
              <a:t> </a:t>
            </a:r>
            <a:r>
              <a:rPr lang="en-US" dirty="0">
                <a:solidFill>
                  <a:schemeClr val="bg1"/>
                </a:solidFill>
              </a:rPr>
              <a:t>died on the stake He abolished the </a:t>
            </a:r>
            <a:r>
              <a:rPr lang="en-US" b="1" dirty="0">
                <a:solidFill>
                  <a:srgbClr val="7030A0"/>
                </a:solidFill>
              </a:rPr>
              <a:t>Mosaic Law.  </a:t>
            </a:r>
            <a:r>
              <a:rPr lang="en-US" b="1" dirty="0">
                <a:solidFill>
                  <a:srgbClr val="FF0000"/>
                </a:solidFill>
              </a:rPr>
              <a:t>Did He</a:t>
            </a:r>
            <a:r>
              <a:rPr lang="en-US" b="1" dirty="0">
                <a:solidFill>
                  <a:srgbClr val="0000CC"/>
                </a:solidFill>
              </a:rPr>
              <a:t>?</a:t>
            </a:r>
            <a:r>
              <a:rPr lang="en-US" b="1" dirty="0">
                <a:solidFill>
                  <a:srgbClr val="FF0000"/>
                </a:solidFill>
              </a:rPr>
              <a:t>?</a:t>
            </a:r>
            <a:r>
              <a:rPr lang="en-US" b="1" dirty="0">
                <a:solidFill>
                  <a:srgbClr val="00B050"/>
                </a:solidFill>
              </a:rPr>
              <a:t>?</a:t>
            </a:r>
            <a:r>
              <a:rPr lang="en-US" b="1" dirty="0">
                <a:solidFill>
                  <a:srgbClr val="CC00CC"/>
                </a:solidFill>
              </a:rPr>
              <a:t>?</a:t>
            </a:r>
          </a:p>
          <a:p>
            <a:pPr marL="914400" indent="-914400" algn="l">
              <a:spcBef>
                <a:spcPts val="0"/>
              </a:spcBef>
              <a:spcAft>
                <a:spcPts val="1200"/>
              </a:spcAft>
            </a:pPr>
            <a:r>
              <a:rPr lang="en-US" dirty="0">
                <a:solidFill>
                  <a:srgbClr val="FF6600"/>
                </a:solidFill>
              </a:rPr>
              <a:t>Matt 5:17  </a:t>
            </a:r>
            <a:r>
              <a:rPr lang="en-US" dirty="0">
                <a:solidFill>
                  <a:schemeClr val="bg1"/>
                </a:solidFill>
              </a:rPr>
              <a:t>“Do not think that I came to destroy the </a:t>
            </a:r>
            <a:r>
              <a:rPr lang="en-US" b="1" dirty="0">
                <a:solidFill>
                  <a:srgbClr val="7030A0"/>
                </a:solidFill>
              </a:rPr>
              <a:t>Torah</a:t>
            </a:r>
            <a:r>
              <a:rPr lang="en-US" sz="2000" b="1" baseline="30000" dirty="0">
                <a:solidFill>
                  <a:schemeClr val="accent5">
                    <a:lumMod val="75000"/>
                  </a:schemeClr>
                </a:solidFill>
              </a:rPr>
              <a:t>G3551</a:t>
            </a:r>
            <a:r>
              <a:rPr lang="en-US" dirty="0">
                <a:solidFill>
                  <a:schemeClr val="bg1"/>
                </a:solidFill>
              </a:rPr>
              <a:t> or the Prophets.</a:t>
            </a:r>
            <a:r>
              <a:rPr lang="en-US" b="1" baseline="30000" dirty="0">
                <a:solidFill>
                  <a:srgbClr val="009900"/>
                </a:solidFill>
              </a:rPr>
              <a:t>1</a:t>
            </a:r>
            <a:r>
              <a:rPr lang="en-US" dirty="0">
                <a:solidFill>
                  <a:schemeClr val="bg1"/>
                </a:solidFill>
              </a:rPr>
              <a:t> I did not come to destroy but to </a:t>
            </a:r>
            <a:r>
              <a:rPr lang="en-US" b="1" dirty="0">
                <a:solidFill>
                  <a:srgbClr val="FF0000"/>
                </a:solidFill>
              </a:rPr>
              <a:t>complete</a:t>
            </a:r>
            <a:r>
              <a:rPr lang="en-US" sz="2000" b="1" baseline="30000" dirty="0">
                <a:solidFill>
                  <a:schemeClr val="accent5">
                    <a:lumMod val="75000"/>
                  </a:schemeClr>
                </a:solidFill>
              </a:rPr>
              <a:t>G4137</a:t>
            </a:r>
            <a:r>
              <a:rPr lang="en-US" dirty="0">
                <a:solidFill>
                  <a:schemeClr val="bg1"/>
                </a:solidFill>
              </a:rPr>
              <a:t> </a:t>
            </a:r>
            <a:r>
              <a:rPr lang="en-US" sz="2400" dirty="0">
                <a:solidFill>
                  <a:schemeClr val="bg1"/>
                </a:solidFill>
              </a:rPr>
              <a:t>[or fulfill]</a:t>
            </a:r>
            <a:r>
              <a:rPr lang="en-US" dirty="0">
                <a:solidFill>
                  <a:schemeClr val="bg1"/>
                </a:solidFill>
              </a:rPr>
              <a:t>.  </a:t>
            </a:r>
            <a:r>
              <a:rPr lang="en-US" b="1" dirty="0">
                <a:solidFill>
                  <a:srgbClr val="009900"/>
                </a:solidFill>
              </a:rPr>
              <a:t>Footnote: </a:t>
            </a:r>
            <a:r>
              <a:rPr lang="en-US" b="1" baseline="30000" dirty="0">
                <a:solidFill>
                  <a:srgbClr val="009900"/>
                </a:solidFill>
              </a:rPr>
              <a:t>1</a:t>
            </a:r>
            <a:r>
              <a:rPr lang="en-US" b="1" dirty="0">
                <a:solidFill>
                  <a:srgbClr val="009900"/>
                </a:solidFill>
              </a:rPr>
              <a:t>The Law and the Prophets is a term used for the pre-Messianic Scriptures. </a:t>
            </a:r>
          </a:p>
          <a:p>
            <a:pPr marL="914400" indent="-914400" algn="l">
              <a:spcBef>
                <a:spcPts val="0"/>
              </a:spcBef>
              <a:spcAft>
                <a:spcPts val="1200"/>
              </a:spcAft>
            </a:pPr>
            <a:r>
              <a:rPr lang="en-US" dirty="0">
                <a:solidFill>
                  <a:srgbClr val="FF6600"/>
                </a:solidFill>
              </a:rPr>
              <a:t>Matt 5:18  </a:t>
            </a:r>
            <a:r>
              <a:rPr lang="en-US" dirty="0">
                <a:solidFill>
                  <a:schemeClr val="bg1"/>
                </a:solidFill>
              </a:rPr>
              <a:t>“For truly, I say to you, till the heaven and the earth pass away, one jot or one tittle shall by no means pass from the Torah till </a:t>
            </a:r>
            <a:r>
              <a:rPr lang="en-US" b="1" dirty="0">
                <a:solidFill>
                  <a:srgbClr val="FF0000"/>
                </a:solidFill>
              </a:rPr>
              <a:t>all be done </a:t>
            </a:r>
            <a:r>
              <a:rPr lang="en-US" sz="2400" dirty="0">
                <a:solidFill>
                  <a:schemeClr val="bg1"/>
                </a:solidFill>
              </a:rPr>
              <a:t>[fulfilled]. </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42</a:t>
            </a:fld>
            <a:endParaRPr lang="en-US" b="1" dirty="0">
              <a:solidFill>
                <a:schemeClr val="bg1"/>
              </a:solidFill>
            </a:endParaRPr>
          </a:p>
        </p:txBody>
      </p:sp>
      <p:sp>
        <p:nvSpPr>
          <p:cNvPr id="5" name="Rectangle 4">
            <a:extLst>
              <a:ext uri="{FF2B5EF4-FFF2-40B4-BE49-F238E27FC236}">
                <a16:creationId xmlns:a16="http://schemas.microsoft.com/office/drawing/2014/main" id="{089A2EF4-D5A7-4C2B-83DB-0C7ACF14BECB}"/>
              </a:ext>
            </a:extLst>
          </p:cNvPr>
          <p:cNvSpPr/>
          <p:nvPr/>
        </p:nvSpPr>
        <p:spPr>
          <a:xfrm>
            <a:off x="3886200" y="2133600"/>
            <a:ext cx="2590801"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Book of the Covenant</a:t>
            </a:r>
          </a:p>
        </p:txBody>
      </p:sp>
    </p:spTree>
    <p:extLst>
      <p:ext uri="{BB962C8B-B14F-4D97-AF65-F5344CB8AC3E}">
        <p14:creationId xmlns:p14="http://schemas.microsoft.com/office/powerpoint/2010/main" val="37648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4495800" cy="9144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FF"/>
                </a:solidFill>
              </a:rPr>
              <a:t>Mosaic Law</a:t>
            </a:r>
          </a:p>
        </p:txBody>
      </p:sp>
      <p:sp>
        <p:nvSpPr>
          <p:cNvPr id="3" name="Subtitle 2"/>
          <p:cNvSpPr>
            <a:spLocks noGrp="1"/>
          </p:cNvSpPr>
          <p:nvPr>
            <p:ph type="subTitle" idx="1"/>
          </p:nvPr>
        </p:nvSpPr>
        <p:spPr>
          <a:xfrm>
            <a:off x="304800" y="1524000"/>
            <a:ext cx="8534400" cy="5029200"/>
          </a:xfrm>
          <a:solidFill>
            <a:srgbClr val="FFCCFF"/>
          </a:solidFill>
          <a:ln w="57150">
            <a:solidFill>
              <a:srgbClr val="FF3399"/>
            </a:solidFill>
          </a:ln>
          <a:scene3d>
            <a:camera prst="orthographicFront"/>
            <a:lightRig rig="threePt" dir="t"/>
          </a:scene3d>
          <a:sp3d>
            <a:bevelT w="139700" h="139700" prst="divot"/>
          </a:sp3d>
        </p:spPr>
        <p:txBody>
          <a:bodyPr lIns="182880" tIns="91440" anchor="ctr">
            <a:normAutofit/>
          </a:bodyPr>
          <a:lstStyle/>
          <a:p>
            <a:pPr algn="l">
              <a:spcBef>
                <a:spcPts val="0"/>
              </a:spcBef>
              <a:spcAft>
                <a:spcPts val="600"/>
              </a:spcAft>
            </a:pPr>
            <a:r>
              <a:rPr lang="en-US" b="1" dirty="0">
                <a:solidFill>
                  <a:schemeClr val="bg1"/>
                </a:solidFill>
                <a:effectLst>
                  <a:outerShdw blurRad="38100" dist="38100" dir="2700000" algn="tl">
                    <a:srgbClr val="000000">
                      <a:alpha val="43137"/>
                    </a:srgbClr>
                  </a:outerShdw>
                </a:effectLst>
              </a:rPr>
              <a:t>Fulfill</a:t>
            </a:r>
            <a:r>
              <a:rPr lang="en-US" b="1" dirty="0">
                <a:solidFill>
                  <a:schemeClr val="bg1"/>
                </a:solidFill>
              </a:rPr>
              <a:t>  </a:t>
            </a:r>
            <a:r>
              <a:rPr lang="en-US" b="1" dirty="0">
                <a:solidFill>
                  <a:srgbClr val="009900"/>
                </a:solidFill>
              </a:rPr>
              <a:t>G4137</a:t>
            </a:r>
            <a:r>
              <a:rPr lang="en-US" dirty="0">
                <a:solidFill>
                  <a:schemeClr val="bg1"/>
                </a:solidFill>
              </a:rPr>
              <a:t>	</a:t>
            </a:r>
            <a:r>
              <a:rPr lang="vi-VN" dirty="0">
                <a:solidFill>
                  <a:schemeClr val="bg1"/>
                </a:solidFill>
              </a:rPr>
              <a:t>πληρόω</a:t>
            </a:r>
            <a:r>
              <a:rPr lang="en-US" dirty="0">
                <a:solidFill>
                  <a:schemeClr val="bg1"/>
                </a:solidFill>
              </a:rPr>
              <a:t>	</a:t>
            </a:r>
            <a:r>
              <a:rPr lang="en-US" dirty="0" err="1">
                <a:solidFill>
                  <a:schemeClr val="bg1"/>
                </a:solidFill>
              </a:rPr>
              <a:t>plēroo</a:t>
            </a:r>
            <a:r>
              <a:rPr lang="en-US" dirty="0">
                <a:solidFill>
                  <a:schemeClr val="bg1"/>
                </a:solidFill>
              </a:rPr>
              <a:t>̄	</a:t>
            </a:r>
            <a:r>
              <a:rPr lang="en-US" i="1" dirty="0">
                <a:solidFill>
                  <a:schemeClr val="bg1"/>
                </a:solidFill>
              </a:rPr>
              <a:t>play-</a:t>
            </a:r>
            <a:r>
              <a:rPr lang="en-US" i="1" dirty="0" err="1">
                <a:solidFill>
                  <a:schemeClr val="bg1"/>
                </a:solidFill>
              </a:rPr>
              <a:t>ro</a:t>
            </a:r>
            <a:r>
              <a:rPr lang="en-US" i="1" dirty="0">
                <a:solidFill>
                  <a:schemeClr val="bg1"/>
                </a:solidFill>
              </a:rPr>
              <a:t>'-o</a:t>
            </a:r>
            <a:endParaRPr lang="en-US" dirty="0">
              <a:solidFill>
                <a:schemeClr val="bg1"/>
              </a:solidFill>
            </a:endParaRPr>
          </a:p>
          <a:p>
            <a:pPr algn="l">
              <a:spcBef>
                <a:spcPts val="0"/>
              </a:spcBef>
              <a:spcAft>
                <a:spcPts val="1800"/>
              </a:spcAft>
            </a:pPr>
            <a:r>
              <a:rPr lang="en-US" dirty="0">
                <a:solidFill>
                  <a:schemeClr val="bg1"/>
                </a:solidFill>
              </a:rPr>
              <a:t>From G4134; to </a:t>
            </a:r>
            <a:r>
              <a:rPr lang="en-US" i="1" dirty="0">
                <a:solidFill>
                  <a:schemeClr val="bg1"/>
                </a:solidFill>
              </a:rPr>
              <a:t>make replete</a:t>
            </a:r>
            <a:r>
              <a:rPr lang="en-US" dirty="0">
                <a:solidFill>
                  <a:schemeClr val="bg1"/>
                </a:solidFill>
              </a:rPr>
              <a:t>, that is, (literally) to </a:t>
            </a:r>
            <a:r>
              <a:rPr lang="en-US" i="1" dirty="0">
                <a:solidFill>
                  <a:schemeClr val="bg1"/>
                </a:solidFill>
              </a:rPr>
              <a:t>cram</a:t>
            </a:r>
            <a:r>
              <a:rPr lang="en-US" dirty="0">
                <a:solidFill>
                  <a:schemeClr val="bg1"/>
                </a:solidFill>
              </a:rPr>
              <a:t> (a net), </a:t>
            </a:r>
            <a:r>
              <a:rPr lang="en-US" i="1" dirty="0">
                <a:solidFill>
                  <a:schemeClr val="bg1"/>
                </a:solidFill>
              </a:rPr>
              <a:t>level</a:t>
            </a:r>
            <a:r>
              <a:rPr lang="en-US" dirty="0">
                <a:solidFill>
                  <a:schemeClr val="bg1"/>
                </a:solidFill>
              </a:rPr>
              <a:t> up (a hollow), or (figuratively) to </a:t>
            </a:r>
            <a:r>
              <a:rPr lang="en-US" i="1" dirty="0">
                <a:solidFill>
                  <a:schemeClr val="bg1"/>
                </a:solidFill>
              </a:rPr>
              <a:t>furnish</a:t>
            </a:r>
            <a:r>
              <a:rPr lang="en-US" dirty="0">
                <a:solidFill>
                  <a:schemeClr val="bg1"/>
                </a:solidFill>
              </a:rPr>
              <a:t> (or </a:t>
            </a:r>
            <a:r>
              <a:rPr lang="en-US" i="1" dirty="0">
                <a:solidFill>
                  <a:schemeClr val="bg1"/>
                </a:solidFill>
              </a:rPr>
              <a:t>imbue</a:t>
            </a:r>
            <a:r>
              <a:rPr lang="en-US" dirty="0">
                <a:solidFill>
                  <a:schemeClr val="bg1"/>
                </a:solidFill>
              </a:rPr>
              <a:t>, </a:t>
            </a:r>
            <a:r>
              <a:rPr lang="en-US" i="1" dirty="0">
                <a:solidFill>
                  <a:schemeClr val="bg1"/>
                </a:solidFill>
              </a:rPr>
              <a:t>diffuse</a:t>
            </a:r>
            <a:r>
              <a:rPr lang="en-US" dirty="0">
                <a:solidFill>
                  <a:schemeClr val="bg1"/>
                </a:solidFill>
              </a:rPr>
              <a:t>, </a:t>
            </a:r>
            <a:r>
              <a:rPr lang="en-US" i="1" dirty="0">
                <a:solidFill>
                  <a:schemeClr val="bg1"/>
                </a:solidFill>
              </a:rPr>
              <a:t>influence</a:t>
            </a:r>
            <a:r>
              <a:rPr lang="en-US" dirty="0">
                <a:solidFill>
                  <a:schemeClr val="bg1"/>
                </a:solidFill>
              </a:rPr>
              <a:t>), </a:t>
            </a:r>
            <a:r>
              <a:rPr lang="en-US" b="1" i="1" dirty="0">
                <a:solidFill>
                  <a:srgbClr val="FF0000"/>
                </a:solidFill>
                <a:effectLst>
                  <a:outerShdw blurRad="38100" dist="38100" dir="2700000" algn="tl">
                    <a:srgbClr val="000000">
                      <a:alpha val="43137"/>
                    </a:srgbClr>
                  </a:outerShdw>
                </a:effectLst>
              </a:rPr>
              <a:t>satisfy</a:t>
            </a:r>
            <a:r>
              <a:rPr lang="en-US" b="1" dirty="0">
                <a:solidFill>
                  <a:srgbClr val="FF0000"/>
                </a:solidFill>
                <a:effectLst>
                  <a:outerShdw blurRad="38100" dist="38100" dir="2700000" algn="tl">
                    <a:srgbClr val="000000">
                      <a:alpha val="43137"/>
                    </a:srgbClr>
                  </a:outerShdw>
                </a:effectLst>
              </a:rPr>
              <a:t>,</a:t>
            </a:r>
            <a:r>
              <a:rPr lang="en-US" b="1" dirty="0">
                <a:solidFill>
                  <a:srgbClr val="FF0000"/>
                </a:solidFill>
              </a:rPr>
              <a:t> </a:t>
            </a:r>
            <a:r>
              <a:rPr lang="en-US" i="1" dirty="0">
                <a:solidFill>
                  <a:schemeClr val="bg1"/>
                </a:solidFill>
              </a:rPr>
              <a:t>execute</a:t>
            </a:r>
            <a:r>
              <a:rPr lang="en-US" dirty="0">
                <a:solidFill>
                  <a:schemeClr val="bg1"/>
                </a:solidFill>
              </a:rPr>
              <a:t> (an office), </a:t>
            </a:r>
            <a:r>
              <a:rPr lang="en-US" b="1" i="1" dirty="0">
                <a:solidFill>
                  <a:srgbClr val="FF0000"/>
                </a:solidFill>
                <a:effectLst>
                  <a:outerShdw blurRad="38100" dist="38100" dir="2700000" algn="tl">
                    <a:srgbClr val="000000">
                      <a:alpha val="43137"/>
                    </a:srgbClr>
                  </a:outerShdw>
                </a:effectLst>
              </a:rPr>
              <a:t>finish</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(a period or task), </a:t>
            </a:r>
            <a:r>
              <a:rPr lang="en-US" i="1" dirty="0">
                <a:solidFill>
                  <a:schemeClr val="bg1"/>
                </a:solidFill>
              </a:rPr>
              <a:t>verify</a:t>
            </a:r>
            <a:r>
              <a:rPr lang="en-US" dirty="0">
                <a:solidFill>
                  <a:schemeClr val="bg1"/>
                </a:solidFill>
              </a:rPr>
              <a:t> (or </a:t>
            </a:r>
            <a:r>
              <a:rPr lang="en-US" i="1" dirty="0">
                <a:solidFill>
                  <a:schemeClr val="bg1"/>
                </a:solidFill>
              </a:rPr>
              <a:t>coincide</a:t>
            </a:r>
            <a:r>
              <a:rPr lang="en-US" dirty="0">
                <a:solidFill>
                  <a:schemeClr val="bg1"/>
                </a:solidFill>
              </a:rPr>
              <a:t> with a prediction), etc.: - </a:t>
            </a:r>
            <a:r>
              <a:rPr lang="en-US" b="1" dirty="0">
                <a:solidFill>
                  <a:srgbClr val="FF0000"/>
                </a:solidFill>
                <a:effectLst>
                  <a:outerShdw blurRad="38100" dist="38100" dir="2700000" algn="tl">
                    <a:srgbClr val="000000">
                      <a:alpha val="43137"/>
                    </a:srgbClr>
                  </a:outerShdw>
                </a:effectLst>
              </a:rPr>
              <a:t>accomplish</a:t>
            </a:r>
            <a:r>
              <a:rPr lang="en-US" dirty="0">
                <a:solidFill>
                  <a:schemeClr val="bg1"/>
                </a:solidFill>
              </a:rPr>
              <a:t>, X after, (be) </a:t>
            </a:r>
            <a:r>
              <a:rPr lang="en-US" b="1" dirty="0">
                <a:solidFill>
                  <a:srgbClr val="FF0000"/>
                </a:solidFill>
                <a:effectLst>
                  <a:outerShdw blurRad="38100" dist="38100" dir="2700000" algn="tl">
                    <a:srgbClr val="000000">
                      <a:alpha val="43137"/>
                    </a:srgbClr>
                  </a:outerShdw>
                </a:effectLst>
              </a:rPr>
              <a:t>complete</a:t>
            </a:r>
            <a:r>
              <a:rPr lang="en-US" dirty="0">
                <a:solidFill>
                  <a:schemeClr val="bg1"/>
                </a:solidFill>
              </a:rPr>
              <a:t>, </a:t>
            </a:r>
            <a:r>
              <a:rPr lang="en-US" b="1" dirty="0">
                <a:solidFill>
                  <a:srgbClr val="FF0000"/>
                </a:solidFill>
                <a:effectLst>
                  <a:outerShdw blurRad="38100" dist="38100" dir="2700000" algn="tl">
                    <a:srgbClr val="000000">
                      <a:alpha val="43137"/>
                    </a:srgbClr>
                  </a:outerShdw>
                </a:effectLst>
              </a:rPr>
              <a:t>end</a:t>
            </a:r>
            <a:r>
              <a:rPr lang="en-US" dirty="0">
                <a:solidFill>
                  <a:schemeClr val="bg1"/>
                </a:solidFill>
              </a:rPr>
              <a:t>, expire, fill (up), </a:t>
            </a:r>
            <a:r>
              <a:rPr lang="en-US" b="1" dirty="0">
                <a:solidFill>
                  <a:srgbClr val="FF0000"/>
                </a:solidFill>
                <a:effectLst>
                  <a:outerShdw blurRad="38100" dist="38100" dir="2700000" algn="tl">
                    <a:srgbClr val="000000">
                      <a:alpha val="43137"/>
                    </a:srgbClr>
                  </a:outerShdw>
                </a:effectLst>
              </a:rPr>
              <a:t>fulfil</a:t>
            </a:r>
            <a:r>
              <a:rPr lang="en-US" dirty="0">
                <a:solidFill>
                  <a:schemeClr val="bg1"/>
                </a:solidFill>
              </a:rPr>
              <a:t>, (be, make) full (come), fully preach, </a:t>
            </a:r>
            <a:r>
              <a:rPr lang="en-US" b="1" dirty="0">
                <a:solidFill>
                  <a:srgbClr val="FF0000"/>
                </a:solidFill>
                <a:effectLst>
                  <a:outerShdw blurRad="38100" dist="38100" dir="2700000" algn="tl">
                    <a:srgbClr val="000000">
                      <a:alpha val="43137"/>
                    </a:srgbClr>
                  </a:outerShdw>
                </a:effectLst>
              </a:rPr>
              <a:t>perfect</a:t>
            </a:r>
            <a:r>
              <a:rPr lang="en-US" dirty="0">
                <a:solidFill>
                  <a:schemeClr val="bg1"/>
                </a:solidFill>
              </a:rPr>
              <a:t>, supply.</a:t>
            </a:r>
          </a:p>
          <a:p>
            <a:pPr algn="l">
              <a:spcBef>
                <a:spcPts val="0"/>
              </a:spcBef>
            </a:pPr>
            <a:r>
              <a:rPr lang="en-US" dirty="0">
                <a:solidFill>
                  <a:schemeClr val="bg1"/>
                </a:solidFill>
              </a:rPr>
              <a:t>Throughout the Old Testament </a:t>
            </a:r>
            <a:r>
              <a:rPr lang="en-US" b="1" dirty="0">
                <a:solidFill>
                  <a:srgbClr val="0000CC"/>
                </a:solidFill>
              </a:rPr>
              <a:t>Yahusha’s</a:t>
            </a:r>
            <a:r>
              <a:rPr lang="en-US" dirty="0">
                <a:solidFill>
                  <a:srgbClr val="0000CC"/>
                </a:solidFill>
              </a:rPr>
              <a:t> </a:t>
            </a:r>
            <a:r>
              <a:rPr lang="en-US" dirty="0">
                <a:solidFill>
                  <a:schemeClr val="bg1"/>
                </a:solidFill>
              </a:rPr>
              <a:t>death was prophesied – He fulfilled those Prophecies.</a:t>
            </a:r>
          </a:p>
        </p:txBody>
      </p:sp>
      <p:sp>
        <p:nvSpPr>
          <p:cNvPr id="4" name="Slide Number Placeholder 3"/>
          <p:cNvSpPr>
            <a:spLocks noGrp="1"/>
          </p:cNvSpPr>
          <p:nvPr>
            <p:ph type="sldNum" sz="quarter" idx="12"/>
          </p:nvPr>
        </p:nvSpPr>
        <p:spPr>
          <a:xfrm>
            <a:off x="7924800" y="6096000"/>
            <a:ext cx="762000" cy="365125"/>
          </a:xfrm>
        </p:spPr>
        <p:txBody>
          <a:bodyPr/>
          <a:lstStyle/>
          <a:p>
            <a:fld id="{9A7ECC3E-4170-412F-8B33-8063B7BB8A4D}" type="slidenum">
              <a:rPr lang="en-US" b="1" smtClean="0">
                <a:solidFill>
                  <a:schemeClr val="bg1"/>
                </a:solidFill>
              </a:rPr>
              <a:t>43</a:t>
            </a:fld>
            <a:endParaRPr lang="en-US" b="1" dirty="0">
              <a:solidFill>
                <a:schemeClr val="bg1"/>
              </a:solidFill>
            </a:endParaRPr>
          </a:p>
        </p:txBody>
      </p:sp>
    </p:spTree>
    <p:extLst>
      <p:ext uri="{BB962C8B-B14F-4D97-AF65-F5344CB8AC3E}">
        <p14:creationId xmlns:p14="http://schemas.microsoft.com/office/powerpoint/2010/main" val="117764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371600"/>
            <a:ext cx="7848600" cy="4953000"/>
          </a:xfrm>
          <a:solidFill>
            <a:srgbClr val="FFCCFF"/>
          </a:solidFill>
          <a:ln w="57150">
            <a:solidFill>
              <a:srgbClr val="FF3399"/>
            </a:solidFill>
          </a:ln>
          <a:scene3d>
            <a:camera prst="orthographicFront"/>
            <a:lightRig rig="threePt" dir="t"/>
          </a:scene3d>
          <a:sp3d>
            <a:bevelT w="139700" h="139700" prst="divot"/>
          </a:sp3d>
        </p:spPr>
        <p:txBody>
          <a:bodyPr lIns="182880" tIns="91440">
            <a:normAutofit/>
          </a:bodyPr>
          <a:lstStyle/>
          <a:p>
            <a:pPr algn="l">
              <a:spcBef>
                <a:spcPts val="0"/>
              </a:spcBef>
              <a:spcAft>
                <a:spcPts val="2400"/>
              </a:spcAft>
            </a:pPr>
            <a:r>
              <a:rPr lang="en-US" dirty="0">
                <a:solidFill>
                  <a:schemeClr val="bg1"/>
                </a:solidFill>
              </a:rPr>
              <a:t>According to the Scriptures,  is any part of the </a:t>
            </a:r>
            <a:r>
              <a:rPr lang="en-US" b="1" dirty="0">
                <a:solidFill>
                  <a:schemeClr val="accent6">
                    <a:lumMod val="75000"/>
                  </a:schemeClr>
                </a:solidFill>
              </a:rPr>
              <a:t>Book of the Covenant </a:t>
            </a:r>
            <a:r>
              <a:rPr lang="en-US" dirty="0">
                <a:solidFill>
                  <a:schemeClr val="bg1"/>
                </a:solidFill>
              </a:rPr>
              <a:t>to be terminated</a:t>
            </a:r>
            <a:br>
              <a:rPr lang="en-US" dirty="0">
                <a:solidFill>
                  <a:schemeClr val="bg1"/>
                </a:solidFill>
              </a:rPr>
            </a:br>
            <a:r>
              <a:rPr lang="en-US" dirty="0">
                <a:solidFill>
                  <a:schemeClr val="bg1"/>
                </a:solidFill>
              </a:rPr>
              <a:t>                   it is fulfilled?</a:t>
            </a:r>
          </a:p>
          <a:p>
            <a:pPr marL="1828800" indent="-1828800" algn="l">
              <a:spcBef>
                <a:spcPts val="0"/>
              </a:spcBef>
              <a:spcAft>
                <a:spcPts val="1200"/>
              </a:spcAft>
            </a:pPr>
            <a:r>
              <a:rPr lang="en-US" dirty="0">
                <a:solidFill>
                  <a:srgbClr val="FF6600"/>
                </a:solidFill>
              </a:rPr>
              <a:t>Matt 5:18</a:t>
            </a:r>
            <a:r>
              <a:rPr lang="en-US" dirty="0">
                <a:solidFill>
                  <a:schemeClr val="bg1"/>
                </a:solidFill>
              </a:rPr>
              <a:t>	For verily I say unto you, Till heaven and earth pass, </a:t>
            </a:r>
            <a:r>
              <a:rPr lang="en-US" b="1" dirty="0">
                <a:solidFill>
                  <a:srgbClr val="006600"/>
                </a:solidFill>
              </a:rPr>
              <a:t>one jot or one tittle shall in no wise pass from the law,</a:t>
            </a:r>
            <a:r>
              <a:rPr lang="en-US" dirty="0">
                <a:solidFill>
                  <a:schemeClr val="bg1"/>
                </a:solidFill>
              </a:rPr>
              <a:t> till </a:t>
            </a:r>
            <a:r>
              <a:rPr lang="en-US" b="1" dirty="0">
                <a:solidFill>
                  <a:srgbClr val="FF0000"/>
                </a:solidFill>
              </a:rPr>
              <a:t>all be fulfilled</a:t>
            </a:r>
            <a:r>
              <a:rPr lang="en-US" dirty="0">
                <a:solidFill>
                  <a:schemeClr val="bg1"/>
                </a:solidFill>
              </a:rPr>
              <a:t>.</a:t>
            </a:r>
            <a:endParaRPr lang="en-US" sz="2000" dirty="0">
              <a:solidFill>
                <a:schemeClr val="bg1"/>
              </a:solidFill>
            </a:endParaRPr>
          </a:p>
          <a:p>
            <a:pPr marL="1828800" indent="-1828800" algn="l">
              <a:spcBef>
                <a:spcPts val="0"/>
              </a:spcBef>
              <a:spcAft>
                <a:spcPts val="1800"/>
              </a:spcAft>
            </a:pPr>
            <a:r>
              <a:rPr lang="en-US" dirty="0">
                <a:solidFill>
                  <a:srgbClr val="FF6600"/>
                </a:solidFill>
              </a:rPr>
              <a:t>Luke 16:17</a:t>
            </a:r>
            <a:r>
              <a:rPr lang="en-US" dirty="0">
                <a:solidFill>
                  <a:schemeClr val="bg1"/>
                </a:solidFill>
              </a:rPr>
              <a:t>	</a:t>
            </a:r>
            <a:r>
              <a:rPr lang="en-US" b="1" dirty="0">
                <a:solidFill>
                  <a:schemeClr val="accent2">
                    <a:lumMod val="75000"/>
                  </a:schemeClr>
                </a:solidFill>
              </a:rPr>
              <a:t>“And it is easier for the heaven and the earth to pass away than for one tittle of the </a:t>
            </a:r>
            <a:r>
              <a:rPr lang="en-US" b="1" dirty="0">
                <a:solidFill>
                  <a:srgbClr val="7030A0"/>
                </a:solidFill>
              </a:rPr>
              <a:t>Torah</a:t>
            </a:r>
            <a:r>
              <a:rPr lang="en-US" b="1" dirty="0">
                <a:solidFill>
                  <a:schemeClr val="accent2">
                    <a:lumMod val="75000"/>
                  </a:schemeClr>
                </a:solidFill>
              </a:rPr>
              <a:t> to fall.” </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44</a:t>
            </a:fld>
            <a:endParaRPr lang="en-US" b="1" dirty="0">
              <a:solidFill>
                <a:schemeClr val="bg1"/>
              </a:solidFill>
            </a:endParaRPr>
          </a:p>
        </p:txBody>
      </p:sp>
      <p:sp>
        <p:nvSpPr>
          <p:cNvPr id="5" name="Title 1"/>
          <p:cNvSpPr>
            <a:spLocks noGrp="1"/>
          </p:cNvSpPr>
          <p:nvPr>
            <p:ph type="ctrTitle"/>
          </p:nvPr>
        </p:nvSpPr>
        <p:spPr>
          <a:xfrm>
            <a:off x="2362200" y="228600"/>
            <a:ext cx="4495800" cy="914400"/>
          </a:xfrm>
          <a:solidFill>
            <a:srgbClr val="FF3399"/>
          </a:solidFill>
          <a:ln w="57150">
            <a:solidFill>
              <a:srgbClr val="FFCCFF"/>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FF"/>
                </a:solidFill>
              </a:rPr>
              <a:t>Mosaic Law</a:t>
            </a:r>
          </a:p>
        </p:txBody>
      </p:sp>
      <p:sp>
        <p:nvSpPr>
          <p:cNvPr id="2" name="TextBox 1"/>
          <p:cNvSpPr txBox="1"/>
          <p:nvPr/>
        </p:nvSpPr>
        <p:spPr>
          <a:xfrm>
            <a:off x="1143000" y="3440668"/>
            <a:ext cx="641522" cy="400110"/>
          </a:xfrm>
          <a:prstGeom prst="rect">
            <a:avLst/>
          </a:prstGeom>
          <a:noFill/>
        </p:spPr>
        <p:txBody>
          <a:bodyPr wrap="none" rtlCol="0">
            <a:spAutoFit/>
          </a:bodyPr>
          <a:lstStyle/>
          <a:p>
            <a:r>
              <a:rPr lang="en-US" sz="2000" dirty="0">
                <a:solidFill>
                  <a:schemeClr val="bg1"/>
                </a:solidFill>
              </a:rPr>
              <a:t>KJV</a:t>
            </a:r>
          </a:p>
        </p:txBody>
      </p:sp>
      <p:sp>
        <p:nvSpPr>
          <p:cNvPr id="6" name="TextBox 5"/>
          <p:cNvSpPr txBox="1"/>
          <p:nvPr/>
        </p:nvSpPr>
        <p:spPr>
          <a:xfrm>
            <a:off x="762000" y="1865293"/>
            <a:ext cx="1752600" cy="954107"/>
          </a:xfrm>
          <a:prstGeom prst="rect">
            <a:avLst/>
          </a:prstGeom>
          <a:noFill/>
        </p:spPr>
        <p:txBody>
          <a:bodyPr wrap="square" rtlCol="0">
            <a:spAutoFit/>
          </a:bodyPr>
          <a:lstStyle/>
          <a:p>
            <a:r>
              <a:rPr lang="en-US" sz="2800" b="1" dirty="0">
                <a:solidFill>
                  <a:srgbClr val="FF3399"/>
                </a:solidFill>
                <a:effectLst>
                  <a:glow rad="63500">
                    <a:schemeClr val="accent2">
                      <a:satMod val="175000"/>
                      <a:alpha val="40000"/>
                    </a:schemeClr>
                  </a:glow>
                </a:effectLst>
              </a:rPr>
              <a:t>      BEFORE</a:t>
            </a:r>
            <a:endParaRPr lang="en-US" sz="2800" dirty="0">
              <a:effectLst>
                <a:glow rad="63500">
                  <a:schemeClr val="accent2">
                    <a:satMod val="175000"/>
                    <a:alpha val="40000"/>
                  </a:schemeClr>
                </a:glow>
              </a:effectLst>
            </a:endParaRPr>
          </a:p>
        </p:txBody>
      </p:sp>
    </p:spTree>
    <p:extLst>
      <p:ext uri="{BB962C8B-B14F-4D97-AF65-F5344CB8AC3E}">
        <p14:creationId xmlns:p14="http://schemas.microsoft.com/office/powerpoint/2010/main" val="100259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0600"/>
          </a:xfrm>
          <a:solidFill>
            <a:schemeClr val="accent6">
              <a:lumMod val="75000"/>
            </a:schemeClr>
          </a:solidFill>
          <a:ln w="57150">
            <a:solidFill>
              <a:schemeClr val="accent6">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cap="none" dirty="0">
                <a:solidFill>
                  <a:schemeClr val="accent6">
                    <a:lumMod val="20000"/>
                    <a:lumOff val="80000"/>
                  </a:schemeClr>
                </a:solidFill>
                <a:latin typeface="Comic Sans MS" panose="030F0702030302020204" pitchFamily="66" charset="0"/>
              </a:rPr>
              <a:t>Feast Fulfilled at Cross?</a:t>
            </a:r>
          </a:p>
        </p:txBody>
      </p:sp>
      <p:sp>
        <p:nvSpPr>
          <p:cNvPr id="3" name="Subtitle 2"/>
          <p:cNvSpPr>
            <a:spLocks noGrp="1"/>
          </p:cNvSpPr>
          <p:nvPr>
            <p:ph type="subTitle" idx="1"/>
          </p:nvPr>
        </p:nvSpPr>
        <p:spPr>
          <a:xfrm>
            <a:off x="381000" y="1524000"/>
            <a:ext cx="8382000" cy="4953000"/>
          </a:xfrm>
          <a:solidFill>
            <a:schemeClr val="accent6">
              <a:lumMod val="20000"/>
              <a:lumOff val="80000"/>
            </a:schemeClr>
          </a:solidFill>
          <a:ln w="57150">
            <a:solidFill>
              <a:schemeClr val="accent6">
                <a:lumMod val="75000"/>
              </a:schemeClr>
            </a:solidFill>
          </a:ln>
          <a:scene3d>
            <a:camera prst="orthographicFront"/>
            <a:lightRig rig="threePt" dir="t"/>
          </a:scene3d>
          <a:sp3d>
            <a:bevelT w="139700" h="139700" prst="divot"/>
          </a:sp3d>
        </p:spPr>
        <p:txBody>
          <a:bodyPr lIns="182880" tIns="91440" anchor="ctr">
            <a:normAutofit/>
          </a:bodyPr>
          <a:lstStyle/>
          <a:p>
            <a:pPr marL="457200" indent="-457200" algn="l">
              <a:spcBef>
                <a:spcPts val="0"/>
              </a:spcBef>
              <a:spcAft>
                <a:spcPts val="1800"/>
              </a:spcAft>
              <a:buClr>
                <a:srgbClr val="FF0000"/>
              </a:buClr>
              <a:buSzPct val="85000"/>
              <a:buFont typeface="Comic Sans MS" panose="030F0702030302020204" pitchFamily="66" charset="0"/>
              <a:buChar char="Q"/>
            </a:pPr>
            <a:r>
              <a:rPr lang="en-US" sz="3200" dirty="0">
                <a:solidFill>
                  <a:schemeClr val="bg1"/>
                </a:solidFill>
              </a:rPr>
              <a:t>Were any of the </a:t>
            </a:r>
            <a:r>
              <a:rPr lang="en-US" sz="3200" b="1" dirty="0">
                <a:solidFill>
                  <a:srgbClr val="FF3399"/>
                </a:solidFill>
              </a:rPr>
              <a:t>“appointed times” </a:t>
            </a:r>
            <a:r>
              <a:rPr lang="en-US" sz="3200" dirty="0">
                <a:solidFill>
                  <a:schemeClr val="bg1"/>
                </a:solidFill>
              </a:rPr>
              <a:t>or</a:t>
            </a:r>
            <a:r>
              <a:rPr lang="en-US" sz="3200" b="1" dirty="0">
                <a:solidFill>
                  <a:schemeClr val="bg1"/>
                </a:solidFill>
              </a:rPr>
              <a:t> </a:t>
            </a:r>
            <a:r>
              <a:rPr lang="en-US" sz="3200" b="1" dirty="0">
                <a:solidFill>
                  <a:srgbClr val="9900CC"/>
                </a:solidFill>
              </a:rPr>
              <a:t>“set-apart gatherings” </a:t>
            </a:r>
            <a:r>
              <a:rPr lang="en-US" sz="3200" dirty="0">
                <a:solidFill>
                  <a:schemeClr val="bg1"/>
                </a:solidFill>
              </a:rPr>
              <a:t>completely</a:t>
            </a:r>
            <a:r>
              <a:rPr lang="en-US" sz="3200" b="1" dirty="0">
                <a:solidFill>
                  <a:srgbClr val="9900CC"/>
                </a:solidFill>
              </a:rPr>
              <a:t> </a:t>
            </a:r>
            <a:r>
              <a:rPr lang="en-US" sz="3200" b="1" dirty="0">
                <a:solidFill>
                  <a:srgbClr val="C00000"/>
                </a:solidFill>
              </a:rPr>
              <a:t>fulfilled</a:t>
            </a:r>
            <a:r>
              <a:rPr lang="en-US" sz="3200" dirty="0">
                <a:solidFill>
                  <a:srgbClr val="C00000"/>
                </a:solidFill>
              </a:rPr>
              <a:t> </a:t>
            </a:r>
            <a:r>
              <a:rPr lang="en-US" sz="3200" dirty="0">
                <a:solidFill>
                  <a:schemeClr val="bg1"/>
                </a:solidFill>
              </a:rPr>
              <a:t>when </a:t>
            </a:r>
            <a:r>
              <a:rPr lang="en-US" sz="3200" b="1" dirty="0">
                <a:solidFill>
                  <a:srgbClr val="0000CC"/>
                </a:solidFill>
              </a:rPr>
              <a:t>Yahusha</a:t>
            </a:r>
            <a:r>
              <a:rPr lang="en-US" sz="3200" dirty="0">
                <a:solidFill>
                  <a:srgbClr val="0000CC"/>
                </a:solidFill>
              </a:rPr>
              <a:t> </a:t>
            </a:r>
            <a:r>
              <a:rPr lang="en-US" sz="3200" dirty="0">
                <a:solidFill>
                  <a:schemeClr val="bg1"/>
                </a:solidFill>
              </a:rPr>
              <a:t>died on the tree?</a:t>
            </a:r>
          </a:p>
          <a:p>
            <a:pPr marL="457200" indent="-457200" algn="l">
              <a:spcBef>
                <a:spcPts val="0"/>
              </a:spcBef>
              <a:spcAft>
                <a:spcPts val="1800"/>
              </a:spcAft>
              <a:buClr>
                <a:srgbClr val="006600"/>
              </a:buClr>
              <a:buSzPct val="85000"/>
              <a:buFont typeface="Comic Sans MS" panose="030F0702030302020204" pitchFamily="66" charset="0"/>
              <a:buChar char="A"/>
            </a:pPr>
            <a:r>
              <a:rPr lang="en-US" sz="3200" b="1" dirty="0">
                <a:solidFill>
                  <a:schemeClr val="accent2">
                    <a:lumMod val="75000"/>
                  </a:schemeClr>
                </a:solidFill>
              </a:rPr>
              <a:t>No</a:t>
            </a:r>
          </a:p>
          <a:p>
            <a:pPr algn="l">
              <a:spcBef>
                <a:spcPts val="0"/>
              </a:spcBef>
              <a:spcAft>
                <a:spcPts val="1800"/>
              </a:spcAft>
            </a:pPr>
            <a:r>
              <a:rPr lang="en-US" sz="3200" dirty="0">
                <a:solidFill>
                  <a:schemeClr val="bg1"/>
                </a:solidFill>
              </a:rPr>
              <a:t>Only a portion of the </a:t>
            </a:r>
            <a:r>
              <a:rPr lang="en-US" sz="3200" b="1" dirty="0">
                <a:solidFill>
                  <a:srgbClr val="996633"/>
                </a:solidFill>
                <a:latin typeface="Book Antiqua" panose="02040602050305030304" pitchFamily="18" charset="0"/>
              </a:rPr>
              <a:t>“thematic ritual” </a:t>
            </a:r>
            <a:r>
              <a:rPr lang="en-US" sz="3200" dirty="0">
                <a:solidFill>
                  <a:schemeClr val="bg1"/>
                </a:solidFill>
                <a:latin typeface="Book Antiqua" panose="02040602050305030304" pitchFamily="18" charset="0"/>
              </a:rPr>
              <a:t>aspect of the</a:t>
            </a:r>
            <a:r>
              <a:rPr lang="en-US" sz="3200" dirty="0">
                <a:solidFill>
                  <a:schemeClr val="bg1"/>
                </a:solidFill>
              </a:rPr>
              <a:t> </a:t>
            </a:r>
            <a:r>
              <a:rPr lang="en-US" sz="3200" b="1" dirty="0">
                <a:solidFill>
                  <a:srgbClr val="006600"/>
                </a:solidFill>
                <a:effectLst>
                  <a:outerShdw blurRad="38100" dist="38100" dir="2700000" algn="tl">
                    <a:srgbClr val="000000">
                      <a:alpha val="43137"/>
                    </a:srgbClr>
                  </a:outerShdw>
                </a:effectLst>
              </a:rPr>
              <a:t>Passover</a:t>
            </a:r>
            <a:r>
              <a:rPr lang="en-US" sz="3200" dirty="0">
                <a:solidFill>
                  <a:schemeClr val="bg1"/>
                </a:solidFill>
                <a:latin typeface="Book Antiqua" panose="02040602050305030304" pitchFamily="18" charset="0"/>
              </a:rPr>
              <a:t> </a:t>
            </a:r>
            <a:r>
              <a:rPr lang="en-US" sz="3200" dirty="0">
                <a:solidFill>
                  <a:schemeClr val="bg1"/>
                </a:solidFill>
              </a:rPr>
              <a:t>was </a:t>
            </a:r>
            <a:r>
              <a:rPr lang="en-US" sz="3200" b="1" dirty="0">
                <a:solidFill>
                  <a:srgbClr val="C00000"/>
                </a:solidFill>
              </a:rPr>
              <a:t>fulfilled</a:t>
            </a:r>
            <a:r>
              <a:rPr lang="en-US" sz="3200" dirty="0">
                <a:solidFill>
                  <a:srgbClr val="C00000"/>
                </a:solidFill>
              </a:rPr>
              <a:t> </a:t>
            </a:r>
            <a:r>
              <a:rPr lang="en-US" sz="3200" dirty="0">
                <a:solidFill>
                  <a:schemeClr val="bg1"/>
                </a:solidFill>
              </a:rPr>
              <a:t>at the cross</a:t>
            </a:r>
            <a:r>
              <a:rPr lang="en-US" sz="3200" dirty="0">
                <a:solidFill>
                  <a:schemeClr val="bg1"/>
                </a:solidFill>
                <a:effectLst>
                  <a:outerShdw blurRad="38100" dist="38100" dir="2700000" algn="tl">
                    <a:srgbClr val="000000">
                      <a:alpha val="43137"/>
                    </a:srgbClr>
                  </a:outerShdw>
                </a:effectLst>
              </a:rPr>
              <a:t>.</a:t>
            </a:r>
            <a:r>
              <a:rPr lang="en-US" sz="3200" dirty="0">
                <a:solidFill>
                  <a:schemeClr val="bg1"/>
                </a:solidFill>
              </a:rPr>
              <a:t> </a:t>
            </a:r>
            <a:r>
              <a:rPr lang="en-US" sz="3200" b="1" dirty="0">
                <a:solidFill>
                  <a:srgbClr val="006600"/>
                </a:solidFill>
              </a:rPr>
              <a:t> </a:t>
            </a:r>
            <a:r>
              <a:rPr lang="en-US" sz="3200" b="1" u="sng" dirty="0">
                <a:solidFill>
                  <a:srgbClr val="FF3399"/>
                </a:solidFill>
                <a:effectLst>
                  <a:outerShdw blurRad="38100" dist="38100" dir="2700000" algn="tl">
                    <a:srgbClr val="000000">
                      <a:alpha val="43137"/>
                    </a:srgbClr>
                  </a:outerShdw>
                </a:effectLst>
              </a:rPr>
              <a:t>None</a:t>
            </a:r>
            <a:r>
              <a:rPr lang="en-US" sz="3200" b="1" dirty="0">
                <a:solidFill>
                  <a:srgbClr val="FF3399"/>
                </a:solidFill>
              </a:rPr>
              <a:t> </a:t>
            </a:r>
            <a:r>
              <a:rPr lang="en-US" sz="3200" dirty="0">
                <a:solidFill>
                  <a:schemeClr val="bg1"/>
                </a:solidFill>
              </a:rPr>
              <a:t>of the </a:t>
            </a:r>
            <a:r>
              <a:rPr lang="en-US" sz="3200" b="1" dirty="0">
                <a:solidFill>
                  <a:srgbClr val="FF3399"/>
                </a:solidFill>
              </a:rPr>
              <a:t>“appointed times” </a:t>
            </a:r>
            <a:r>
              <a:rPr lang="en-US" sz="3200" dirty="0">
                <a:solidFill>
                  <a:schemeClr val="bg1"/>
                </a:solidFill>
              </a:rPr>
              <a:t>were </a:t>
            </a:r>
            <a:r>
              <a:rPr lang="en-US" sz="3200" b="1" dirty="0">
                <a:solidFill>
                  <a:srgbClr val="C00000"/>
                </a:solidFill>
              </a:rPr>
              <a:t>fulfilled</a:t>
            </a:r>
            <a:r>
              <a:rPr lang="en-US" sz="3200" dirty="0">
                <a:solidFill>
                  <a:srgbClr val="C00000"/>
                </a:solidFill>
              </a:rPr>
              <a:t> </a:t>
            </a:r>
            <a:r>
              <a:rPr lang="en-US" sz="3200" dirty="0">
                <a:solidFill>
                  <a:schemeClr val="bg1"/>
                </a:solidFill>
              </a:rPr>
              <a:t>at that time.</a:t>
            </a:r>
          </a:p>
        </p:txBody>
      </p:sp>
      <p:sp>
        <p:nvSpPr>
          <p:cNvPr id="4" name="Slide Number Placeholder 3"/>
          <p:cNvSpPr>
            <a:spLocks noGrp="1"/>
          </p:cNvSpPr>
          <p:nvPr>
            <p:ph type="sldNum" sz="quarter" idx="12"/>
          </p:nvPr>
        </p:nvSpPr>
        <p:spPr>
          <a:xfrm>
            <a:off x="8229600" y="6324600"/>
            <a:ext cx="762000" cy="365125"/>
          </a:xfrm>
        </p:spPr>
        <p:txBody>
          <a:bodyPr/>
          <a:lstStyle/>
          <a:p>
            <a:fld id="{9A7ECC3E-4170-412F-8B33-8063B7BB8A4D}" type="slidenum">
              <a:rPr lang="en-US" b="1" smtClean="0">
                <a:solidFill>
                  <a:schemeClr val="bg1"/>
                </a:solidFill>
              </a:rPr>
              <a:t>45</a:t>
            </a:fld>
            <a:endParaRPr lang="en-US" b="1" dirty="0">
              <a:solidFill>
                <a:schemeClr val="bg1"/>
              </a:solidFill>
            </a:endParaRPr>
          </a:p>
        </p:txBody>
      </p:sp>
    </p:spTree>
    <p:extLst>
      <p:ext uri="{BB962C8B-B14F-4D97-AF65-F5344CB8AC3E}">
        <p14:creationId xmlns:p14="http://schemas.microsoft.com/office/powerpoint/2010/main" val="21215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6" presetClass="emph" presetSubtype="0" fill="hold" grpId="1" nodeType="afterEffect">
                                  <p:stCondLst>
                                    <p:cond delay="0"/>
                                  </p:stCondLst>
                                  <p:iterate type="lt">
                                    <p:tmPct val="10000"/>
                                  </p:iterate>
                                  <p:childTnLst>
                                    <p:animScale>
                                      <p:cBhvr>
                                        <p:cTn id="12" dur="250" autoRev="1" fill="hold">
                                          <p:stCondLst>
                                            <p:cond delay="0"/>
                                          </p:stCondLst>
                                        </p:cTn>
                                        <p:tgtEl>
                                          <p:spTgt spid="2"/>
                                        </p:tgtEl>
                                      </p:cBhvr>
                                      <p:to x="80000" y="100000"/>
                                    </p:animScale>
                                    <p:anim by="(#ppt_w*0.10)" calcmode="lin" valueType="num">
                                      <p:cBhvr>
                                        <p:cTn id="13" dur="250" autoRev="1" fill="hold">
                                          <p:stCondLst>
                                            <p:cond delay="0"/>
                                          </p:stCondLst>
                                        </p:cTn>
                                        <p:tgtEl>
                                          <p:spTgt spid="2"/>
                                        </p:tgtEl>
                                        <p:attrNameLst>
                                          <p:attrName>ppt_x</p:attrName>
                                        </p:attrNameLst>
                                      </p:cBhvr>
                                    </p:anim>
                                    <p:anim by="(-#ppt_w*0.10)" calcmode="lin" valueType="num">
                                      <p:cBhvr>
                                        <p:cTn id="14" dur="250" autoRev="1" fill="hold">
                                          <p:stCondLst>
                                            <p:cond delay="0"/>
                                          </p:stCondLst>
                                        </p:cTn>
                                        <p:tgtEl>
                                          <p:spTgt spid="2"/>
                                        </p:tgtEl>
                                        <p:attrNameLst>
                                          <p:attrName>ppt_y</p:attrName>
                                        </p:attrNameLst>
                                      </p:cBhvr>
                                    </p:anim>
                                    <p:animRot by="-480000">
                                      <p:cBhvr>
                                        <p:cTn id="15" dur="250" autoRev="1" fill="hold">
                                          <p:stCondLst>
                                            <p:cond delay="0"/>
                                          </p:stCondLst>
                                        </p:cTn>
                                        <p:tgtEl>
                                          <p:spTgt spid="2"/>
                                        </p:tgtEl>
                                        <p:attrNameLst>
                                          <p:attrName>r</p:attrName>
                                        </p:attrNameLst>
                                      </p:cBhvr>
                                    </p:animRot>
                                  </p:childTnLst>
                                </p:cTn>
                              </p:par>
                            </p:childTnLst>
                          </p:cTn>
                        </p:par>
                        <p:par>
                          <p:cTn id="16" fill="hold">
                            <p:stCondLst>
                              <p:cond delay="3550"/>
                            </p:stCondLst>
                            <p:childTnLst>
                              <p:par>
                                <p:cTn id="17" presetID="16" presetClass="entr" presetSubtype="21"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par>
                          <p:cTn id="28" fill="hold">
                            <p:stCondLst>
                              <p:cond delay="1100"/>
                            </p:stCondLst>
                            <p:childTnLst>
                              <p:par>
                                <p:cTn id="29" presetID="15" presetClass="entr" presetSubtype="0" fill="hold" nodeType="afterEffect">
                                  <p:stCondLst>
                                    <p:cond delay="25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752600"/>
            <a:ext cx="8534400" cy="4800600"/>
          </a:xfrm>
          <a:solidFill>
            <a:schemeClr val="accent6">
              <a:lumMod val="20000"/>
              <a:lumOff val="80000"/>
            </a:schemeClr>
          </a:solidFill>
          <a:ln w="57150">
            <a:solidFill>
              <a:schemeClr val="accent6">
                <a:lumMod val="75000"/>
              </a:schemeClr>
            </a:solidFill>
          </a:ln>
          <a:scene3d>
            <a:camera prst="orthographicFront"/>
            <a:lightRig rig="threePt" dir="t"/>
          </a:scene3d>
          <a:sp3d>
            <a:bevelT w="114300" prst="artDeco"/>
          </a:sp3d>
        </p:spPr>
        <p:txBody>
          <a:bodyPr lIns="182880" tIns="91440">
            <a:normAutofit/>
          </a:bodyPr>
          <a:lstStyle/>
          <a:p>
            <a:pPr marL="2103120" indent="-2103120" algn="l">
              <a:spcBef>
                <a:spcPts val="0"/>
              </a:spcBef>
              <a:spcAft>
                <a:spcPts val="1200"/>
              </a:spcAft>
            </a:pPr>
            <a:r>
              <a:rPr lang="en-US" sz="3200" dirty="0">
                <a:solidFill>
                  <a:srgbClr val="FF6600"/>
                </a:solidFill>
              </a:rPr>
              <a:t>Luke 22:15</a:t>
            </a:r>
            <a:r>
              <a:rPr lang="en-US" sz="3200" dirty="0">
                <a:solidFill>
                  <a:schemeClr val="accent2">
                    <a:lumMod val="50000"/>
                  </a:schemeClr>
                </a:solidFill>
              </a:rPr>
              <a:t>	And He said to them, “With desire I have desired to eat this Passover with you before My suffering, </a:t>
            </a:r>
          </a:p>
          <a:p>
            <a:pPr marL="2103120" indent="-2103120" algn="l">
              <a:spcBef>
                <a:spcPts val="0"/>
              </a:spcBef>
              <a:spcAft>
                <a:spcPts val="1200"/>
              </a:spcAft>
            </a:pPr>
            <a:r>
              <a:rPr lang="en-US" sz="3200" dirty="0">
                <a:solidFill>
                  <a:srgbClr val="FF6600"/>
                </a:solidFill>
              </a:rPr>
              <a:t>Luke 22:16</a:t>
            </a:r>
            <a:r>
              <a:rPr lang="en-US" sz="3200" dirty="0">
                <a:solidFill>
                  <a:schemeClr val="bg1"/>
                </a:solidFill>
              </a:rPr>
              <a:t>	for I say to you, I shall certainly not eat of it again </a:t>
            </a:r>
            <a:r>
              <a:rPr lang="en-US" sz="3200" b="1" u="sng" dirty="0">
                <a:solidFill>
                  <a:srgbClr val="FF0000"/>
                </a:solidFill>
              </a:rPr>
              <a:t>until</a:t>
            </a:r>
            <a:r>
              <a:rPr lang="en-US" sz="3200" b="1" dirty="0">
                <a:solidFill>
                  <a:srgbClr val="FF0000"/>
                </a:solidFill>
              </a:rPr>
              <a:t> it is </a:t>
            </a:r>
            <a:r>
              <a:rPr lang="en-US" sz="3200" b="1" u="sng" dirty="0">
                <a:solidFill>
                  <a:srgbClr val="FF0000"/>
                </a:solidFill>
              </a:rPr>
              <a:t>filled</a:t>
            </a:r>
            <a:r>
              <a:rPr lang="en-US" sz="3200" b="1" dirty="0">
                <a:solidFill>
                  <a:srgbClr val="FF0000"/>
                </a:solidFill>
              </a:rPr>
              <a:t> </a:t>
            </a:r>
            <a:r>
              <a:rPr lang="en-US" sz="3200" b="1" u="sng" dirty="0">
                <a:solidFill>
                  <a:srgbClr val="7030A0"/>
                </a:solidFill>
              </a:rPr>
              <a:t>in the reign of</a:t>
            </a:r>
            <a:r>
              <a:rPr lang="en-US" sz="3200" b="1" dirty="0">
                <a:solidFill>
                  <a:srgbClr val="7030A0"/>
                </a:solidFill>
              </a:rPr>
              <a:t> </a:t>
            </a:r>
            <a:r>
              <a:rPr lang="en-US" sz="3200" b="1" u="sng" dirty="0">
                <a:solidFill>
                  <a:srgbClr val="0000CC"/>
                </a:solidFill>
              </a:rPr>
              <a:t>Elohim</a:t>
            </a:r>
            <a:r>
              <a:rPr lang="en-US" sz="3200" b="1" dirty="0">
                <a:solidFill>
                  <a:srgbClr val="0000CC"/>
                </a:solidFill>
              </a:rPr>
              <a:t>.”</a:t>
            </a:r>
            <a:r>
              <a:rPr lang="en-US" sz="3200" dirty="0">
                <a:solidFill>
                  <a:srgbClr val="0000CC"/>
                </a:solidFill>
              </a:rPr>
              <a:t> </a:t>
            </a:r>
          </a:p>
        </p:txBody>
      </p:sp>
      <p:sp>
        <p:nvSpPr>
          <p:cNvPr id="4" name="Slide Number Placeholder 3"/>
          <p:cNvSpPr>
            <a:spLocks noGrp="1"/>
          </p:cNvSpPr>
          <p:nvPr>
            <p:ph type="sldNum" sz="quarter" idx="12"/>
          </p:nvPr>
        </p:nvSpPr>
        <p:spPr>
          <a:xfrm>
            <a:off x="8305800" y="6416675"/>
            <a:ext cx="762000" cy="365125"/>
          </a:xfrm>
        </p:spPr>
        <p:txBody>
          <a:bodyPr/>
          <a:lstStyle/>
          <a:p>
            <a:fld id="{9A7ECC3E-4170-412F-8B33-8063B7BB8A4D}" type="slidenum">
              <a:rPr lang="en-US" b="1" smtClean="0">
                <a:solidFill>
                  <a:schemeClr val="bg1"/>
                </a:solidFill>
              </a:rPr>
              <a:t>46</a:t>
            </a:fld>
            <a:endParaRPr lang="en-US" b="1" dirty="0">
              <a:solidFill>
                <a:schemeClr val="bg1"/>
              </a:solidFill>
            </a:endParaRPr>
          </a:p>
        </p:txBody>
      </p:sp>
      <p:sp>
        <p:nvSpPr>
          <p:cNvPr id="5" name="Title 1"/>
          <p:cNvSpPr>
            <a:spLocks noGrp="1"/>
          </p:cNvSpPr>
          <p:nvPr>
            <p:ph type="ctrTitle"/>
          </p:nvPr>
        </p:nvSpPr>
        <p:spPr>
          <a:xfrm>
            <a:off x="685800" y="304800"/>
            <a:ext cx="7772400" cy="990600"/>
          </a:xfrm>
          <a:solidFill>
            <a:schemeClr val="accent6">
              <a:lumMod val="75000"/>
            </a:schemeClr>
          </a:solidFill>
          <a:ln w="57150">
            <a:solidFill>
              <a:schemeClr val="accent6">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cap="none" dirty="0">
                <a:solidFill>
                  <a:schemeClr val="accent6">
                    <a:lumMod val="20000"/>
                    <a:lumOff val="80000"/>
                  </a:schemeClr>
                </a:solidFill>
                <a:latin typeface="Comic Sans MS" panose="030F0702030302020204" pitchFamily="66" charset="0"/>
              </a:rPr>
              <a:t>Feast Fulfilled at Cross?</a:t>
            </a:r>
          </a:p>
        </p:txBody>
      </p:sp>
      <p:grpSp>
        <p:nvGrpSpPr>
          <p:cNvPr id="7" name="Group 6"/>
          <p:cNvGrpSpPr/>
          <p:nvPr/>
        </p:nvGrpSpPr>
        <p:grpSpPr>
          <a:xfrm>
            <a:off x="4724400" y="4953000"/>
            <a:ext cx="2992732" cy="1676400"/>
            <a:chOff x="4724400" y="4953000"/>
            <a:chExt cx="2992732" cy="1676400"/>
          </a:xfrm>
        </p:grpSpPr>
        <p:cxnSp>
          <p:nvCxnSpPr>
            <p:cNvPr id="13" name="Straight Arrow Connector 12"/>
            <p:cNvCxnSpPr/>
            <p:nvPr/>
          </p:nvCxnSpPr>
          <p:spPr>
            <a:xfrm flipH="1" flipV="1">
              <a:off x="6248400" y="5410201"/>
              <a:ext cx="152400" cy="685800"/>
            </a:xfrm>
            <a:prstGeom prst="straightConnector1">
              <a:avLst/>
            </a:prstGeom>
            <a:ln w="57150">
              <a:solidFill>
                <a:srgbClr val="00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934200" y="4953000"/>
              <a:ext cx="782932" cy="1143001"/>
            </a:xfrm>
            <a:prstGeom prst="straightConnector1">
              <a:avLst/>
            </a:prstGeom>
            <a:ln w="57150">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724400" y="5486400"/>
              <a:ext cx="1371600" cy="838200"/>
            </a:xfrm>
            <a:prstGeom prst="straightConnector1">
              <a:avLst/>
            </a:prstGeom>
            <a:ln w="57150">
              <a:solidFill>
                <a:schemeClr val="accent6">
                  <a:lumMod val="60000"/>
                  <a:lumOff val="4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 name="Explosion 2 1"/>
            <p:cNvSpPr/>
            <p:nvPr/>
          </p:nvSpPr>
          <p:spPr>
            <a:xfrm>
              <a:off x="5753100" y="5715000"/>
              <a:ext cx="1600200" cy="914400"/>
            </a:xfrm>
            <a:prstGeom prst="irregularSeal2">
              <a:avLst/>
            </a:prstGeom>
            <a:solidFill>
              <a:srgbClr val="FF66CC"/>
            </a:solidFill>
            <a:ln w="3810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xplosion 2 5"/>
            <p:cNvSpPr/>
            <p:nvPr/>
          </p:nvSpPr>
          <p:spPr>
            <a:xfrm rot="1088934">
              <a:off x="6119093" y="5816121"/>
              <a:ext cx="842872" cy="777548"/>
            </a:xfrm>
            <a:prstGeom prst="irregularSeal2">
              <a:avLst/>
            </a:prstGeom>
            <a:solidFill>
              <a:schemeClr val="accent6">
                <a:lumMod val="60000"/>
                <a:lumOff val="40000"/>
              </a:schemeClr>
            </a:solidFill>
            <a:ln w="38100">
              <a:solidFill>
                <a:schemeClr val="accent6">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4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219200"/>
            <a:ext cx="8839200" cy="5486400"/>
          </a:xfrm>
          <a:solidFill>
            <a:schemeClr val="accent6">
              <a:lumMod val="20000"/>
              <a:lumOff val="80000"/>
            </a:schemeClr>
          </a:solidFill>
          <a:ln w="57150">
            <a:solidFill>
              <a:schemeClr val="accent6">
                <a:lumMod val="75000"/>
              </a:schemeClr>
            </a:solidFill>
          </a:ln>
          <a:scene3d>
            <a:camera prst="orthographicFront"/>
            <a:lightRig rig="threePt" dir="t"/>
          </a:scene3d>
          <a:sp3d>
            <a:bevelT w="114300" prst="artDeco"/>
          </a:sp3d>
        </p:spPr>
        <p:txBody>
          <a:bodyPr lIns="182880" tIns="91440">
            <a:normAutofit/>
          </a:bodyPr>
          <a:lstStyle/>
          <a:p>
            <a:pPr algn="l">
              <a:spcBef>
                <a:spcPts val="0"/>
              </a:spcBef>
              <a:spcAft>
                <a:spcPts val="1200"/>
              </a:spcAft>
            </a:pPr>
            <a:r>
              <a:rPr lang="en-US" dirty="0">
                <a:solidFill>
                  <a:schemeClr val="bg1"/>
                </a:solidFill>
              </a:rPr>
              <a:t>In Luke 22:15,16, </a:t>
            </a:r>
            <a:r>
              <a:rPr lang="en-US" b="1" dirty="0">
                <a:solidFill>
                  <a:srgbClr val="0000CC"/>
                </a:solidFill>
              </a:rPr>
              <a:t>Yahusha</a:t>
            </a:r>
            <a:r>
              <a:rPr lang="en-US" dirty="0">
                <a:solidFill>
                  <a:srgbClr val="0000CC"/>
                </a:solidFill>
              </a:rPr>
              <a:t> </a:t>
            </a:r>
            <a:r>
              <a:rPr lang="en-US" dirty="0">
                <a:solidFill>
                  <a:schemeClr val="bg1"/>
                </a:solidFill>
              </a:rPr>
              <a:t>was speaking about the meal (a part of the </a:t>
            </a:r>
            <a:r>
              <a:rPr lang="en-US" b="1" dirty="0">
                <a:solidFill>
                  <a:schemeClr val="accent2">
                    <a:lumMod val="75000"/>
                  </a:schemeClr>
                </a:solidFill>
              </a:rPr>
              <a:t>“thematic Ritual”</a:t>
            </a:r>
            <a:r>
              <a:rPr lang="en-US" dirty="0">
                <a:solidFill>
                  <a:schemeClr val="bg1"/>
                </a:solidFill>
              </a:rPr>
              <a:t>),</a:t>
            </a:r>
            <a:r>
              <a:rPr lang="en-US" b="1" dirty="0">
                <a:solidFill>
                  <a:schemeClr val="bg1"/>
                </a:solidFill>
              </a:rPr>
              <a:t> </a:t>
            </a:r>
            <a:r>
              <a:rPr lang="en-US" dirty="0">
                <a:solidFill>
                  <a:schemeClr val="bg1"/>
                </a:solidFill>
              </a:rPr>
              <a:t>rather than the </a:t>
            </a:r>
            <a:r>
              <a:rPr lang="en-US" b="1" dirty="0">
                <a:solidFill>
                  <a:srgbClr val="FF3399"/>
                </a:solidFill>
              </a:rPr>
              <a:t>“appointed time” </a:t>
            </a:r>
            <a:r>
              <a:rPr lang="en-US" dirty="0">
                <a:solidFill>
                  <a:schemeClr val="bg1"/>
                </a:solidFill>
              </a:rPr>
              <a:t>itself, that is to be “filled in the reign of Elohim.”   </a:t>
            </a:r>
          </a:p>
          <a:p>
            <a:pPr algn="l">
              <a:spcBef>
                <a:spcPts val="0"/>
              </a:spcBef>
              <a:spcAft>
                <a:spcPts val="1200"/>
              </a:spcAft>
            </a:pPr>
            <a:r>
              <a:rPr lang="en-US" dirty="0">
                <a:solidFill>
                  <a:schemeClr val="bg1"/>
                </a:solidFill>
              </a:rPr>
              <a:t>Plainly, the </a:t>
            </a:r>
            <a:r>
              <a:rPr lang="en-US" b="1" dirty="0">
                <a:solidFill>
                  <a:schemeClr val="accent2">
                    <a:lumMod val="75000"/>
                  </a:schemeClr>
                </a:solidFill>
              </a:rPr>
              <a:t>“thematic Ritual” </a:t>
            </a:r>
            <a:r>
              <a:rPr lang="en-US" dirty="0">
                <a:solidFill>
                  <a:schemeClr val="bg1"/>
                </a:solidFill>
              </a:rPr>
              <a:t>portion of the</a:t>
            </a:r>
            <a:r>
              <a:rPr lang="en-US" b="1" dirty="0">
                <a:solidFill>
                  <a:schemeClr val="bg1"/>
                </a:solidFill>
              </a:rPr>
              <a:t> </a:t>
            </a:r>
            <a:r>
              <a:rPr lang="en-US" b="1" dirty="0">
                <a:solidFill>
                  <a:srgbClr val="006600"/>
                </a:solidFill>
                <a:effectLst>
                  <a:outerShdw blurRad="38100" dist="38100" dir="2700000" algn="tl">
                    <a:srgbClr val="000000">
                      <a:alpha val="43137"/>
                    </a:srgbClr>
                  </a:outerShdw>
                </a:effectLst>
              </a:rPr>
              <a:t>Passover</a:t>
            </a:r>
            <a:r>
              <a:rPr lang="en-US" dirty="0">
                <a:solidFill>
                  <a:srgbClr val="006600"/>
                </a:solidFill>
                <a:effectLst>
                  <a:outerShdw blurRad="38100" dist="38100" dir="2700000" algn="tl">
                    <a:srgbClr val="000000">
                      <a:alpha val="43137"/>
                    </a:srgbClr>
                  </a:outerShdw>
                </a:effectLst>
              </a:rPr>
              <a:t> </a:t>
            </a:r>
            <a:r>
              <a:rPr lang="en-US" dirty="0">
                <a:solidFill>
                  <a:schemeClr val="bg1"/>
                </a:solidFill>
              </a:rPr>
              <a:t>will not be </a:t>
            </a:r>
            <a:r>
              <a:rPr lang="en-US" b="1" u="sng" dirty="0">
                <a:solidFill>
                  <a:srgbClr val="FF0000"/>
                </a:solidFill>
                <a:effectLst>
                  <a:outerShdw blurRad="38100" dist="38100" dir="2700000" algn="tl">
                    <a:srgbClr val="000000">
                      <a:alpha val="43137"/>
                    </a:srgbClr>
                  </a:outerShdw>
                </a:effectLst>
              </a:rPr>
              <a:t>completely fulfilled</a:t>
            </a:r>
            <a:r>
              <a:rPr lang="en-US" b="1" dirty="0">
                <a:solidFill>
                  <a:srgbClr val="FF0000"/>
                </a:solidFill>
              </a:rPr>
              <a:t> </a:t>
            </a:r>
            <a:r>
              <a:rPr lang="en-US" dirty="0">
                <a:solidFill>
                  <a:schemeClr val="bg1"/>
                </a:solidFill>
              </a:rPr>
              <a:t>before </a:t>
            </a:r>
            <a:r>
              <a:rPr lang="en-US" b="1" dirty="0">
                <a:solidFill>
                  <a:srgbClr val="0000CC"/>
                </a:solidFill>
              </a:rPr>
              <a:t>Yahusha</a:t>
            </a:r>
            <a:r>
              <a:rPr lang="en-US" dirty="0">
                <a:solidFill>
                  <a:srgbClr val="0000CC"/>
                </a:solidFill>
              </a:rPr>
              <a:t> </a:t>
            </a:r>
            <a:r>
              <a:rPr lang="en-US" dirty="0">
                <a:solidFill>
                  <a:schemeClr val="bg1"/>
                </a:solidFill>
              </a:rPr>
              <a:t>eats the </a:t>
            </a:r>
            <a:r>
              <a:rPr lang="en-US" b="1" dirty="0">
                <a:solidFill>
                  <a:srgbClr val="006600"/>
                </a:solidFill>
              </a:rPr>
              <a:t>Passover</a:t>
            </a:r>
            <a:r>
              <a:rPr lang="en-US" dirty="0">
                <a:solidFill>
                  <a:srgbClr val="006600"/>
                </a:solidFill>
              </a:rPr>
              <a:t> </a:t>
            </a:r>
            <a:r>
              <a:rPr lang="en-US" dirty="0">
                <a:solidFill>
                  <a:schemeClr val="bg1"/>
                </a:solidFill>
              </a:rPr>
              <a:t>(meal) with us again in His Kingdom.</a:t>
            </a:r>
          </a:p>
          <a:p>
            <a:pPr algn="l">
              <a:spcBef>
                <a:spcPts val="0"/>
              </a:spcBef>
              <a:spcAft>
                <a:spcPts val="1200"/>
              </a:spcAft>
            </a:pPr>
            <a:r>
              <a:rPr lang="en-US" dirty="0">
                <a:solidFill>
                  <a:schemeClr val="bg1"/>
                </a:solidFill>
              </a:rPr>
              <a:t>During the last supper with His disciples — the evening before His death — </a:t>
            </a:r>
            <a:r>
              <a:rPr lang="en-US" b="1" dirty="0">
                <a:solidFill>
                  <a:srgbClr val="0000CC"/>
                </a:solidFill>
              </a:rPr>
              <a:t>Yahusha</a:t>
            </a:r>
            <a:r>
              <a:rPr lang="en-US" dirty="0">
                <a:solidFill>
                  <a:srgbClr val="0000CC"/>
                </a:solidFill>
              </a:rPr>
              <a:t> </a:t>
            </a:r>
            <a:r>
              <a:rPr lang="en-US" dirty="0">
                <a:solidFill>
                  <a:schemeClr val="bg1"/>
                </a:solidFill>
              </a:rPr>
              <a:t>showed them </a:t>
            </a:r>
            <a:r>
              <a:rPr lang="en-US" b="1" u="sng" dirty="0">
                <a:solidFill>
                  <a:srgbClr val="996633"/>
                </a:solidFill>
              </a:rPr>
              <a:t>how</a:t>
            </a:r>
            <a:r>
              <a:rPr lang="en-US" dirty="0">
                <a:solidFill>
                  <a:srgbClr val="996633"/>
                </a:solidFill>
              </a:rPr>
              <a:t> </a:t>
            </a:r>
            <a:r>
              <a:rPr lang="en-US" dirty="0">
                <a:solidFill>
                  <a:schemeClr val="bg1"/>
                </a:solidFill>
              </a:rPr>
              <a:t>they were to </a:t>
            </a:r>
            <a:r>
              <a:rPr lang="en-US" b="1" dirty="0">
                <a:solidFill>
                  <a:srgbClr val="FF3399"/>
                </a:solidFill>
                <a:effectLst>
                  <a:outerShdw blurRad="38100" dist="38100" dir="2700000" algn="tl">
                    <a:srgbClr val="000000">
                      <a:alpha val="43137"/>
                    </a:srgbClr>
                  </a:outerShdw>
                </a:effectLst>
              </a:rPr>
              <a:t>celebrate</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the </a:t>
            </a:r>
            <a:r>
              <a:rPr lang="en-US" b="1" dirty="0">
                <a:solidFill>
                  <a:srgbClr val="006600"/>
                </a:solidFill>
                <a:effectLst>
                  <a:outerShdw blurRad="38100" dist="38100" dir="2700000" algn="tl">
                    <a:srgbClr val="000000">
                      <a:alpha val="43137"/>
                    </a:srgbClr>
                  </a:outerShdw>
                </a:effectLst>
              </a:rPr>
              <a:t>Passover</a:t>
            </a:r>
            <a:r>
              <a:rPr lang="en-US" dirty="0">
                <a:solidFill>
                  <a:srgbClr val="006600"/>
                </a:solidFill>
                <a:effectLst>
                  <a:outerShdw blurRad="38100" dist="38100" dir="2700000" algn="tl">
                    <a:srgbClr val="000000">
                      <a:alpha val="43137"/>
                    </a:srgbClr>
                  </a:outerShdw>
                </a:effectLst>
              </a:rPr>
              <a:t> </a:t>
            </a:r>
            <a:r>
              <a:rPr lang="en-US" b="1" u="sng" dirty="0">
                <a:solidFill>
                  <a:srgbClr val="996633"/>
                </a:solidFill>
                <a:effectLst>
                  <a:glow rad="101600">
                    <a:schemeClr val="accent5">
                      <a:satMod val="175000"/>
                      <a:alpha val="40000"/>
                    </a:schemeClr>
                  </a:glow>
                </a:effectLst>
              </a:rPr>
              <a:t>after</a:t>
            </a:r>
            <a:r>
              <a:rPr lang="en-US" dirty="0">
                <a:solidFill>
                  <a:schemeClr val="bg1"/>
                </a:solidFill>
                <a:effectLst>
                  <a:glow rad="101600">
                    <a:schemeClr val="accent5">
                      <a:satMod val="175000"/>
                      <a:alpha val="40000"/>
                    </a:schemeClr>
                  </a:glow>
                </a:effectLst>
              </a:rPr>
              <a:t> </a:t>
            </a:r>
            <a:r>
              <a:rPr lang="en-US" b="1" u="sng" dirty="0">
                <a:solidFill>
                  <a:srgbClr val="0000CC"/>
                </a:solidFill>
              </a:rPr>
              <a:t>His</a:t>
            </a:r>
            <a:r>
              <a:rPr lang="en-US" dirty="0">
                <a:solidFill>
                  <a:srgbClr val="0000CC"/>
                </a:solidFill>
              </a:rPr>
              <a:t> </a:t>
            </a:r>
            <a:r>
              <a:rPr lang="en-US" b="1" u="sng" dirty="0">
                <a:solidFill>
                  <a:srgbClr val="996633"/>
                </a:solidFill>
                <a:effectLst>
                  <a:outerShdw blurRad="38100" dist="38100" dir="2700000" algn="tl">
                    <a:srgbClr val="000000">
                      <a:alpha val="43137"/>
                    </a:srgbClr>
                  </a:outerShdw>
                </a:effectLst>
              </a:rPr>
              <a:t>death</a:t>
            </a:r>
            <a:r>
              <a:rPr lang="en-US" b="1" dirty="0">
                <a:solidFill>
                  <a:srgbClr val="996633"/>
                </a:solidFill>
                <a:effectLst>
                  <a:outerShdw blurRad="38100" dist="38100" dir="2700000" algn="tl">
                    <a:srgbClr val="000000">
                      <a:alpha val="43137"/>
                    </a:srgbClr>
                  </a:outerShdw>
                </a:effectLst>
              </a:rPr>
              <a:t>.</a:t>
            </a:r>
            <a:r>
              <a:rPr lang="en-US" sz="3200" dirty="0">
                <a:solidFill>
                  <a:schemeClr val="bg1"/>
                </a:solidFill>
              </a:rPr>
              <a:t>		</a:t>
            </a:r>
            <a:r>
              <a:rPr lang="en-US" sz="2400" dirty="0">
                <a:solidFill>
                  <a:schemeClr val="bg1"/>
                </a:solidFill>
              </a:rPr>
              <a:t>(see </a:t>
            </a:r>
            <a:r>
              <a:rPr lang="en-US" sz="2400" dirty="0">
                <a:solidFill>
                  <a:srgbClr val="FF6600"/>
                </a:solidFill>
              </a:rPr>
              <a:t>John 13:1-17</a:t>
            </a:r>
            <a:r>
              <a:rPr lang="en-US" sz="2400" dirty="0">
                <a:solidFill>
                  <a:schemeClr val="bg1"/>
                </a:solidFill>
              </a:rPr>
              <a:t>)</a:t>
            </a:r>
          </a:p>
        </p:txBody>
      </p:sp>
      <p:sp>
        <p:nvSpPr>
          <p:cNvPr id="4" name="Slide Number Placeholder 3"/>
          <p:cNvSpPr>
            <a:spLocks noGrp="1"/>
          </p:cNvSpPr>
          <p:nvPr>
            <p:ph type="sldNum" sz="quarter" idx="12"/>
          </p:nvPr>
        </p:nvSpPr>
        <p:spPr>
          <a:xfrm>
            <a:off x="8153400" y="6248400"/>
            <a:ext cx="762000" cy="365125"/>
          </a:xfrm>
        </p:spPr>
        <p:txBody>
          <a:bodyPr/>
          <a:lstStyle/>
          <a:p>
            <a:fld id="{9A7ECC3E-4170-412F-8B33-8063B7BB8A4D}" type="slidenum">
              <a:rPr lang="en-US" b="1" smtClean="0">
                <a:solidFill>
                  <a:schemeClr val="bg1"/>
                </a:solidFill>
              </a:rPr>
              <a:t>47</a:t>
            </a:fld>
            <a:endParaRPr lang="en-US" b="1" dirty="0">
              <a:solidFill>
                <a:schemeClr val="bg1"/>
              </a:solidFill>
            </a:endParaRPr>
          </a:p>
        </p:txBody>
      </p:sp>
      <p:sp>
        <p:nvSpPr>
          <p:cNvPr id="5" name="Title 1"/>
          <p:cNvSpPr>
            <a:spLocks noGrp="1"/>
          </p:cNvSpPr>
          <p:nvPr>
            <p:ph type="ctrTitle"/>
          </p:nvPr>
        </p:nvSpPr>
        <p:spPr>
          <a:xfrm>
            <a:off x="685800" y="152400"/>
            <a:ext cx="7772400" cy="990600"/>
          </a:xfrm>
          <a:solidFill>
            <a:schemeClr val="accent6">
              <a:lumMod val="75000"/>
            </a:schemeClr>
          </a:solidFill>
          <a:ln w="57150">
            <a:solidFill>
              <a:schemeClr val="accent6">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cap="none" dirty="0">
                <a:solidFill>
                  <a:schemeClr val="accent6">
                    <a:lumMod val="20000"/>
                    <a:lumOff val="80000"/>
                  </a:schemeClr>
                </a:solidFill>
                <a:latin typeface="Comic Sans MS" panose="030F0702030302020204" pitchFamily="66" charset="0"/>
              </a:rPr>
              <a:t>Feast Fulfilled at Cross?</a:t>
            </a:r>
          </a:p>
        </p:txBody>
      </p:sp>
    </p:spTree>
    <p:extLst>
      <p:ext uri="{BB962C8B-B14F-4D97-AF65-F5344CB8AC3E}">
        <p14:creationId xmlns:p14="http://schemas.microsoft.com/office/powerpoint/2010/main" val="39425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534400" cy="4876800"/>
          </a:xfrm>
          <a:solidFill>
            <a:schemeClr val="accent6">
              <a:lumMod val="20000"/>
              <a:lumOff val="80000"/>
            </a:schemeClr>
          </a:solidFill>
          <a:ln w="57150">
            <a:solidFill>
              <a:schemeClr val="accent6">
                <a:lumMod val="75000"/>
              </a:schemeClr>
            </a:solidFill>
          </a:ln>
          <a:scene3d>
            <a:camera prst="orthographicFront"/>
            <a:lightRig rig="threePt" dir="t"/>
          </a:scene3d>
          <a:sp3d>
            <a:bevelT w="139700" h="139700" prst="divot"/>
          </a:sp3d>
        </p:spPr>
        <p:txBody>
          <a:bodyPr lIns="274320" tIns="182880">
            <a:normAutofit/>
          </a:bodyPr>
          <a:lstStyle/>
          <a:p>
            <a:pPr algn="l">
              <a:spcBef>
                <a:spcPts val="0"/>
              </a:spcBef>
              <a:spcAft>
                <a:spcPts val="1800"/>
              </a:spcAft>
            </a:pPr>
            <a:r>
              <a:rPr lang="en-US" dirty="0">
                <a:solidFill>
                  <a:schemeClr val="bg1"/>
                </a:solidFill>
              </a:rPr>
              <a:t>If the </a:t>
            </a:r>
            <a:r>
              <a:rPr lang="en-US" b="1" dirty="0">
                <a:solidFill>
                  <a:srgbClr val="C00000"/>
                </a:solidFill>
              </a:rPr>
              <a:t>“Feasts”</a:t>
            </a:r>
            <a:r>
              <a:rPr lang="en-US" dirty="0">
                <a:solidFill>
                  <a:schemeClr val="bg1"/>
                </a:solidFill>
              </a:rPr>
              <a:t> or </a:t>
            </a:r>
            <a:r>
              <a:rPr lang="en-US" b="1" dirty="0">
                <a:solidFill>
                  <a:srgbClr val="FF3399"/>
                </a:solidFill>
              </a:rPr>
              <a:t>“appointed times” </a:t>
            </a:r>
            <a:r>
              <a:rPr lang="en-US" dirty="0">
                <a:solidFill>
                  <a:schemeClr val="bg1"/>
                </a:solidFill>
              </a:rPr>
              <a:t>had been </a:t>
            </a:r>
            <a:r>
              <a:rPr lang="en-US" b="1" dirty="0">
                <a:solidFill>
                  <a:srgbClr val="CC00CC"/>
                </a:solidFill>
              </a:rPr>
              <a:t>fulfilled</a:t>
            </a:r>
            <a:r>
              <a:rPr lang="en-US" dirty="0">
                <a:solidFill>
                  <a:srgbClr val="CC00CC"/>
                </a:solidFill>
              </a:rPr>
              <a:t> </a:t>
            </a:r>
            <a:r>
              <a:rPr lang="en-US" dirty="0">
                <a:solidFill>
                  <a:schemeClr val="bg1"/>
                </a:solidFill>
              </a:rPr>
              <a:t>and </a:t>
            </a:r>
            <a:r>
              <a:rPr lang="en-US" b="1" dirty="0">
                <a:solidFill>
                  <a:srgbClr val="0070C0"/>
                </a:solidFill>
              </a:rPr>
              <a:t>“nailed to the cross” —</a:t>
            </a:r>
          </a:p>
          <a:p>
            <a:pPr marL="457200" indent="-457200" algn="l">
              <a:spcBef>
                <a:spcPts val="0"/>
              </a:spcBef>
              <a:spcAft>
                <a:spcPts val="1800"/>
              </a:spcAft>
              <a:buClr>
                <a:schemeClr val="accent6">
                  <a:lumMod val="75000"/>
                </a:schemeClr>
              </a:buClr>
              <a:buSzPct val="75000"/>
              <a:buFont typeface="Wingdings" panose="05000000000000000000" pitchFamily="2" charset="2"/>
              <a:buChar char="Ø"/>
            </a:pPr>
            <a:r>
              <a:rPr lang="en-US" dirty="0">
                <a:solidFill>
                  <a:schemeClr val="bg1"/>
                </a:solidFill>
              </a:rPr>
              <a:t>Why did </a:t>
            </a:r>
            <a:r>
              <a:rPr lang="en-US" b="1" dirty="0">
                <a:solidFill>
                  <a:srgbClr val="0000CC"/>
                </a:solidFill>
              </a:rPr>
              <a:t>Yahusha</a:t>
            </a:r>
            <a:r>
              <a:rPr lang="en-US" dirty="0">
                <a:solidFill>
                  <a:srgbClr val="0000CC"/>
                </a:solidFill>
              </a:rPr>
              <a:t> </a:t>
            </a:r>
            <a:r>
              <a:rPr lang="en-US" dirty="0">
                <a:solidFill>
                  <a:schemeClr val="bg1"/>
                </a:solidFill>
              </a:rPr>
              <a:t>take the time to show His followers how they were to </a:t>
            </a:r>
            <a:r>
              <a:rPr lang="en-US" b="1" dirty="0">
                <a:solidFill>
                  <a:srgbClr val="006600"/>
                </a:solidFill>
              </a:rPr>
              <a:t>celebrate Passover </a:t>
            </a:r>
            <a:r>
              <a:rPr lang="en-US" dirty="0">
                <a:solidFill>
                  <a:schemeClr val="bg1"/>
                </a:solidFill>
              </a:rPr>
              <a:t>after His death and resurrection?</a:t>
            </a:r>
          </a:p>
          <a:p>
            <a:pPr marL="457200" indent="-457200" algn="l">
              <a:spcBef>
                <a:spcPts val="0"/>
              </a:spcBef>
              <a:spcAft>
                <a:spcPts val="1800"/>
              </a:spcAft>
              <a:buClr>
                <a:schemeClr val="accent6">
                  <a:lumMod val="75000"/>
                </a:schemeClr>
              </a:buClr>
              <a:buSzPct val="75000"/>
              <a:buFont typeface="Wingdings" panose="05000000000000000000" pitchFamily="2" charset="2"/>
              <a:buChar char="Ø"/>
            </a:pPr>
            <a:r>
              <a:rPr lang="en-US" dirty="0">
                <a:solidFill>
                  <a:schemeClr val="bg1"/>
                </a:solidFill>
              </a:rPr>
              <a:t>Why did </a:t>
            </a:r>
            <a:r>
              <a:rPr lang="en-US" b="1" dirty="0">
                <a:solidFill>
                  <a:srgbClr val="0000CC"/>
                </a:solidFill>
              </a:rPr>
              <a:t>Yahusha</a:t>
            </a:r>
            <a:r>
              <a:rPr lang="en-US" dirty="0">
                <a:solidFill>
                  <a:srgbClr val="0000CC"/>
                </a:solidFill>
              </a:rPr>
              <a:t> </a:t>
            </a:r>
            <a:r>
              <a:rPr lang="en-US" dirty="0">
                <a:solidFill>
                  <a:schemeClr val="bg1"/>
                </a:solidFill>
              </a:rPr>
              <a:t>tell His followers </a:t>
            </a:r>
            <a:r>
              <a:rPr lang="en-US" sz="2400" dirty="0">
                <a:solidFill>
                  <a:schemeClr val="bg1"/>
                </a:solidFill>
              </a:rPr>
              <a:t>(in Luke 22:15-16) </a:t>
            </a:r>
            <a:r>
              <a:rPr lang="en-US" dirty="0">
                <a:solidFill>
                  <a:schemeClr val="bg1"/>
                </a:solidFill>
              </a:rPr>
              <a:t>that He would be </a:t>
            </a:r>
            <a:r>
              <a:rPr lang="en-US" b="1" dirty="0">
                <a:solidFill>
                  <a:srgbClr val="006600"/>
                </a:solidFill>
              </a:rPr>
              <a:t>eating the Passover </a:t>
            </a:r>
            <a:r>
              <a:rPr lang="en-US" dirty="0">
                <a:solidFill>
                  <a:schemeClr val="bg1"/>
                </a:solidFill>
              </a:rPr>
              <a:t>with them </a:t>
            </a:r>
            <a:r>
              <a:rPr lang="en-US" b="1" u="sng" dirty="0">
                <a:solidFill>
                  <a:srgbClr val="FF0000"/>
                </a:solidFill>
              </a:rPr>
              <a:t>again</a:t>
            </a:r>
            <a:r>
              <a:rPr lang="en-US" dirty="0">
                <a:solidFill>
                  <a:srgbClr val="FF0000"/>
                </a:solidFill>
              </a:rPr>
              <a:t> </a:t>
            </a:r>
            <a:r>
              <a:rPr lang="en-US" b="1" u="sng" dirty="0">
                <a:solidFill>
                  <a:srgbClr val="0070C0"/>
                </a:solidFill>
              </a:rPr>
              <a:t>when it was fulfilled</a:t>
            </a:r>
            <a:r>
              <a:rPr lang="en-US" b="1" dirty="0">
                <a:solidFill>
                  <a:srgbClr val="0070C0"/>
                </a:solidFill>
              </a:rPr>
              <a:t> </a:t>
            </a:r>
            <a:r>
              <a:rPr lang="en-US" dirty="0">
                <a:solidFill>
                  <a:schemeClr val="bg1"/>
                </a:solidFill>
              </a:rPr>
              <a:t>in His Kingdom?</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48</a:t>
            </a:fld>
            <a:endParaRPr lang="en-US" b="1" dirty="0">
              <a:solidFill>
                <a:schemeClr val="bg1"/>
              </a:solidFill>
            </a:endParaRPr>
          </a:p>
        </p:txBody>
      </p:sp>
      <p:sp>
        <p:nvSpPr>
          <p:cNvPr id="5" name="Title 1"/>
          <p:cNvSpPr txBox="1">
            <a:spLocks/>
          </p:cNvSpPr>
          <p:nvPr/>
        </p:nvSpPr>
        <p:spPr>
          <a:xfrm>
            <a:off x="685800" y="228600"/>
            <a:ext cx="7772400" cy="990600"/>
          </a:xfrm>
          <a:prstGeom prst="rect">
            <a:avLst/>
          </a:prstGeom>
          <a:solidFill>
            <a:schemeClr val="accent6">
              <a:lumMod val="75000"/>
            </a:schemeClr>
          </a:solidFill>
          <a:ln w="57150">
            <a:solidFill>
              <a:schemeClr val="accent6">
                <a:lumMod val="20000"/>
                <a:lumOff val="80000"/>
              </a:schemeClr>
            </a:solidFill>
          </a:ln>
          <a:scene3d>
            <a:camera prst="orthographicFront"/>
            <a:lightRig rig="soft" dir="t">
              <a:rot lat="0" lon="0" rev="17220000"/>
            </a:lightRig>
          </a:scene3d>
          <a:sp3d>
            <a:bevelT w="114300" prst="artDeco"/>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cap="none">
                <a:solidFill>
                  <a:schemeClr val="accent6">
                    <a:lumMod val="20000"/>
                    <a:lumOff val="80000"/>
                  </a:schemeClr>
                </a:solidFill>
                <a:latin typeface="Comic Sans MS" panose="030F0702030302020204" pitchFamily="66" charset="0"/>
              </a:rPr>
              <a:t>Feast Fulfilled at Cross?</a:t>
            </a:r>
            <a:endParaRPr lang="en-US" cap="none" dirty="0">
              <a:solidFill>
                <a:schemeClr val="accent6">
                  <a:lumMod val="20000"/>
                  <a:lumOff val="80000"/>
                </a:schemeClr>
              </a:solidFill>
              <a:latin typeface="Comic Sans MS" panose="030F0702030302020204" pitchFamily="66" charset="0"/>
            </a:endParaRPr>
          </a:p>
        </p:txBody>
      </p:sp>
    </p:spTree>
    <p:extLst>
      <p:ext uri="{BB962C8B-B14F-4D97-AF65-F5344CB8AC3E}">
        <p14:creationId xmlns:p14="http://schemas.microsoft.com/office/powerpoint/2010/main" val="14577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752600"/>
            <a:ext cx="7924800" cy="4572000"/>
          </a:xfrm>
          <a:solidFill>
            <a:schemeClr val="accent6">
              <a:lumMod val="20000"/>
              <a:lumOff val="80000"/>
            </a:schemeClr>
          </a:solidFill>
          <a:ln w="57150">
            <a:solidFill>
              <a:schemeClr val="accent6">
                <a:lumMod val="75000"/>
              </a:schemeClr>
            </a:solidFill>
          </a:ln>
          <a:scene3d>
            <a:camera prst="orthographicFront"/>
            <a:lightRig rig="threePt" dir="t"/>
          </a:scene3d>
          <a:sp3d>
            <a:bevelT w="139700" h="139700" prst="divot"/>
          </a:sp3d>
        </p:spPr>
        <p:txBody>
          <a:bodyPr lIns="182880" tIns="91440" anchor="ctr">
            <a:normAutofit/>
          </a:bodyPr>
          <a:lstStyle/>
          <a:p>
            <a:pPr marL="0" lvl="2" algn="l">
              <a:spcBef>
                <a:spcPts val="0"/>
              </a:spcBef>
              <a:spcAft>
                <a:spcPts val="2400"/>
              </a:spcAft>
              <a:buClr>
                <a:srgbClr val="006600"/>
              </a:buClr>
            </a:pPr>
            <a:r>
              <a:rPr lang="en-US" sz="2800" dirty="0">
                <a:solidFill>
                  <a:schemeClr val="bg1"/>
                </a:solidFill>
              </a:rPr>
              <a:t>Clearly, the </a:t>
            </a:r>
            <a:r>
              <a:rPr lang="en-US" sz="2800" b="1" dirty="0">
                <a:solidFill>
                  <a:schemeClr val="accent3">
                    <a:lumMod val="50000"/>
                  </a:schemeClr>
                </a:solidFill>
              </a:rPr>
              <a:t>Ordinances, </a:t>
            </a:r>
            <a:r>
              <a:rPr lang="en-US" sz="2800" b="1" dirty="0">
                <a:solidFill>
                  <a:srgbClr val="0070C0"/>
                </a:solidFill>
              </a:rPr>
              <a:t>Oblations, Offerings, Sacrifices </a:t>
            </a:r>
            <a:r>
              <a:rPr lang="en-US" sz="2800" dirty="0">
                <a:solidFill>
                  <a:schemeClr val="bg1"/>
                </a:solidFill>
              </a:rPr>
              <a:t>and</a:t>
            </a:r>
            <a:r>
              <a:rPr lang="en-US" sz="2800" b="1" dirty="0">
                <a:solidFill>
                  <a:schemeClr val="bg1"/>
                </a:solidFill>
              </a:rPr>
              <a:t> </a:t>
            </a:r>
            <a:r>
              <a:rPr lang="en-US" sz="2800" b="1" dirty="0">
                <a:solidFill>
                  <a:srgbClr val="FF3399"/>
                </a:solidFill>
              </a:rPr>
              <a:t>Ceremonial Laws,</a:t>
            </a:r>
            <a:r>
              <a:rPr lang="en-US" sz="2800" b="1" dirty="0">
                <a:solidFill>
                  <a:schemeClr val="bg1"/>
                </a:solidFill>
              </a:rPr>
              <a:t> </a:t>
            </a:r>
            <a:r>
              <a:rPr lang="en-US" sz="2800" dirty="0">
                <a:solidFill>
                  <a:schemeClr val="bg1"/>
                </a:solidFill>
              </a:rPr>
              <a:t>(that pertained to the Sacrificial system and temple services) were the                        that were 			  and/or </a:t>
            </a:r>
            <a:r>
              <a:rPr lang="en-US" sz="2800" b="1" dirty="0">
                <a:solidFill>
                  <a:schemeClr val="accent6">
                    <a:lumMod val="75000"/>
                  </a:schemeClr>
                </a:solidFill>
                <a:effectLst>
                  <a:outerShdw blurRad="38100" dist="38100" dir="2700000" algn="tl">
                    <a:srgbClr val="000000">
                      <a:alpha val="43137"/>
                    </a:srgbClr>
                  </a:outerShdw>
                </a:effectLst>
              </a:rPr>
              <a:t>“nailed to the stake.”</a:t>
            </a:r>
          </a:p>
          <a:p>
            <a:pPr marL="0" lvl="2" algn="l">
              <a:spcBef>
                <a:spcPts val="0"/>
              </a:spcBef>
              <a:spcAft>
                <a:spcPts val="2400"/>
              </a:spcAft>
              <a:buClr>
                <a:srgbClr val="006600"/>
              </a:buClr>
            </a:pPr>
            <a:r>
              <a:rPr lang="en-US" sz="2800" dirty="0">
                <a:solidFill>
                  <a:schemeClr val="bg1"/>
                </a:solidFill>
              </a:rPr>
              <a:t>The </a:t>
            </a:r>
            <a:r>
              <a:rPr lang="en-US" sz="2800" b="1" dirty="0">
                <a:solidFill>
                  <a:srgbClr val="0000CC"/>
                </a:solidFill>
                <a:effectLst>
                  <a:outerShdw blurRad="38100" dist="38100" dir="2700000" algn="tl">
                    <a:srgbClr val="000000">
                      <a:alpha val="43137"/>
                    </a:srgbClr>
                  </a:outerShdw>
                </a:effectLst>
              </a:rPr>
              <a:t>Sabbaths</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00000"/>
                </a:solidFill>
                <a:effectLst>
                  <a:outerShdw blurRad="38100" dist="38100" dir="2700000" algn="tl">
                    <a:srgbClr val="000000">
                      <a:alpha val="43137"/>
                    </a:srgbClr>
                  </a:outerShdw>
                </a:effectLst>
              </a:rPr>
              <a:t>Feast days </a:t>
            </a:r>
            <a:r>
              <a:rPr lang="en-US" sz="2800" dirty="0">
                <a:solidFill>
                  <a:schemeClr val="bg1"/>
                </a:solidFill>
              </a:rPr>
              <a:t>are              a part of the </a:t>
            </a:r>
            <a:r>
              <a:rPr lang="en-US" sz="2800" b="1" dirty="0">
                <a:solidFill>
                  <a:srgbClr val="006600"/>
                </a:solidFill>
              </a:rPr>
              <a:t>Ordinances, </a:t>
            </a:r>
            <a:r>
              <a:rPr lang="en-US" sz="2800" b="1" dirty="0">
                <a:solidFill>
                  <a:srgbClr val="0070C0"/>
                </a:solidFill>
              </a:rPr>
              <a:t>Oblations, Offerings  Sacrifices </a:t>
            </a:r>
            <a:r>
              <a:rPr lang="en-US" sz="2800" dirty="0">
                <a:solidFill>
                  <a:schemeClr val="bg1"/>
                </a:solidFill>
              </a:rPr>
              <a:t>and </a:t>
            </a:r>
            <a:r>
              <a:rPr lang="en-US" sz="2800" b="1" dirty="0">
                <a:solidFill>
                  <a:srgbClr val="FF3399"/>
                </a:solidFill>
              </a:rPr>
              <a:t>Ceremonial Laws, </a:t>
            </a:r>
            <a:r>
              <a:rPr lang="en-US" sz="2800" dirty="0">
                <a:solidFill>
                  <a:schemeClr val="bg1"/>
                </a:solidFill>
              </a:rPr>
              <a:t> and they were             </a:t>
            </a:r>
            <a:r>
              <a:rPr lang="en-US" sz="2800" b="1" dirty="0">
                <a:solidFill>
                  <a:srgbClr val="006600"/>
                </a:solidFill>
                <a:effectLst>
                  <a:outerShdw blurRad="38100" dist="38100" dir="2700000" algn="tl">
                    <a:srgbClr val="000000">
                      <a:alpha val="43137"/>
                    </a:srgbClr>
                  </a:outerShdw>
                </a:effectLst>
              </a:rPr>
              <a:t>“</a:t>
            </a:r>
            <a:r>
              <a:rPr lang="en-US" sz="2800" b="1" u="sng" dirty="0">
                <a:solidFill>
                  <a:srgbClr val="006600"/>
                </a:solidFill>
                <a:effectLst>
                  <a:outerShdw blurRad="38100" dist="38100" dir="2700000" algn="tl">
                    <a:srgbClr val="000000">
                      <a:alpha val="43137"/>
                    </a:srgbClr>
                  </a:outerShdw>
                </a:effectLst>
              </a:rPr>
              <a:t>fulfilled</a:t>
            </a:r>
            <a:r>
              <a:rPr lang="en-US" sz="2800" b="1" dirty="0">
                <a:solidFill>
                  <a:srgbClr val="006600"/>
                </a:solidFill>
                <a:effectLst>
                  <a:outerShdw blurRad="38100" dist="38100" dir="2700000" algn="tl">
                    <a:srgbClr val="000000">
                      <a:alpha val="43137"/>
                    </a:srgbClr>
                  </a:outerShdw>
                </a:effectLst>
              </a:rPr>
              <a:t>” </a:t>
            </a:r>
            <a:r>
              <a:rPr lang="en-US" sz="2800" dirty="0">
                <a:solidFill>
                  <a:schemeClr val="bg1"/>
                </a:solidFill>
              </a:rPr>
              <a:t>or </a:t>
            </a:r>
            <a:r>
              <a:rPr lang="en-US" sz="2800" b="1" dirty="0">
                <a:solidFill>
                  <a:schemeClr val="accent6">
                    <a:lumMod val="75000"/>
                  </a:schemeClr>
                </a:solidFill>
                <a:effectLst>
                  <a:outerShdw blurRad="38100" dist="38100" dir="2700000" algn="tl">
                    <a:srgbClr val="000000">
                      <a:alpha val="43137"/>
                    </a:srgbClr>
                  </a:outerShdw>
                </a:effectLst>
              </a:rPr>
              <a:t>“</a:t>
            </a:r>
            <a:r>
              <a:rPr lang="en-US" sz="2800" b="1" u="sng" dirty="0">
                <a:solidFill>
                  <a:schemeClr val="accent6">
                    <a:lumMod val="75000"/>
                  </a:schemeClr>
                </a:solidFill>
                <a:effectLst>
                  <a:outerShdw blurRad="38100" dist="38100" dir="2700000" algn="tl">
                    <a:srgbClr val="000000">
                      <a:alpha val="43137"/>
                    </a:srgbClr>
                  </a:outerShdw>
                </a:effectLst>
              </a:rPr>
              <a:t>nailed to the stake</a:t>
            </a:r>
            <a:r>
              <a:rPr lang="en-US" sz="2800" b="1" dirty="0">
                <a:solidFill>
                  <a:schemeClr val="accent6">
                    <a:lumMod val="75000"/>
                  </a:schemeClr>
                </a:solidFill>
                <a:effectLst>
                  <a:outerShdw blurRad="38100" dist="38100" dir="2700000" algn="tl">
                    <a:srgbClr val="000000">
                      <a:alpha val="43137"/>
                    </a:srgbClr>
                  </a:outerShdw>
                </a:effectLst>
              </a:rPr>
              <a:t>.”</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49</a:t>
            </a:fld>
            <a:endParaRPr lang="en-US" b="1" dirty="0">
              <a:solidFill>
                <a:schemeClr val="bg1"/>
              </a:solidFill>
            </a:endParaRPr>
          </a:p>
        </p:txBody>
      </p:sp>
      <p:sp>
        <p:nvSpPr>
          <p:cNvPr id="5" name="Title 1"/>
          <p:cNvSpPr>
            <a:spLocks noGrp="1"/>
          </p:cNvSpPr>
          <p:nvPr>
            <p:ph type="ctrTitle"/>
          </p:nvPr>
        </p:nvSpPr>
        <p:spPr>
          <a:xfrm>
            <a:off x="685800" y="228600"/>
            <a:ext cx="7772400" cy="990600"/>
          </a:xfrm>
          <a:solidFill>
            <a:schemeClr val="accent6">
              <a:lumMod val="75000"/>
            </a:schemeClr>
          </a:solidFill>
          <a:ln w="57150">
            <a:solidFill>
              <a:schemeClr val="accent6">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cap="none" dirty="0">
                <a:solidFill>
                  <a:schemeClr val="accent6">
                    <a:lumMod val="20000"/>
                    <a:lumOff val="80000"/>
                  </a:schemeClr>
                </a:solidFill>
                <a:latin typeface="Comic Sans MS" panose="030F0702030302020204" pitchFamily="66" charset="0"/>
              </a:rPr>
              <a:t>Feast Fulfilled at Cross?</a:t>
            </a:r>
          </a:p>
        </p:txBody>
      </p:sp>
      <p:sp>
        <p:nvSpPr>
          <p:cNvPr id="2" name="TextBox 1"/>
          <p:cNvSpPr txBox="1"/>
          <p:nvPr/>
        </p:nvSpPr>
        <p:spPr>
          <a:xfrm>
            <a:off x="6096000" y="4292025"/>
            <a:ext cx="1143000" cy="584775"/>
          </a:xfrm>
          <a:prstGeom prst="rect">
            <a:avLst/>
          </a:prstGeom>
          <a:noFill/>
        </p:spPr>
        <p:txBody>
          <a:bodyPr wrap="square" rtlCol="0">
            <a:spAutoFit/>
          </a:bodyPr>
          <a:lstStyle/>
          <a:p>
            <a:r>
              <a:rPr lang="en-US" sz="3200" b="1" u="sng" dirty="0">
                <a:solidFill>
                  <a:srgbClr val="FF0000"/>
                </a:solidFill>
                <a:effectLst>
                  <a:glow rad="139700">
                    <a:schemeClr val="accent2">
                      <a:satMod val="175000"/>
                      <a:alpha val="40000"/>
                    </a:schemeClr>
                  </a:glow>
                </a:effectLst>
                <a:latin typeface="Comic Sans MS" panose="030F0702030302020204" pitchFamily="66" charset="0"/>
              </a:rPr>
              <a:t>NOT</a:t>
            </a:r>
            <a:endParaRPr lang="en-US" u="sng" dirty="0">
              <a:solidFill>
                <a:srgbClr val="FF0000"/>
              </a:solidFill>
              <a:effectLst>
                <a:glow rad="139700">
                  <a:schemeClr val="accent2">
                    <a:satMod val="175000"/>
                    <a:alpha val="40000"/>
                  </a:schemeClr>
                </a:glow>
              </a:effectLst>
            </a:endParaRPr>
          </a:p>
        </p:txBody>
      </p:sp>
      <p:sp>
        <p:nvSpPr>
          <p:cNvPr id="6" name="TextBox 5"/>
          <p:cNvSpPr txBox="1"/>
          <p:nvPr/>
        </p:nvSpPr>
        <p:spPr>
          <a:xfrm>
            <a:off x="1600200" y="5587425"/>
            <a:ext cx="1143000" cy="584775"/>
          </a:xfrm>
          <a:prstGeom prst="rect">
            <a:avLst/>
          </a:prstGeom>
          <a:noFill/>
        </p:spPr>
        <p:txBody>
          <a:bodyPr wrap="square" rtlCol="0">
            <a:spAutoFit/>
          </a:bodyPr>
          <a:lstStyle/>
          <a:p>
            <a:r>
              <a:rPr lang="en-US" sz="3200" b="1" u="sng" dirty="0">
                <a:solidFill>
                  <a:srgbClr val="FF0000"/>
                </a:solidFill>
                <a:effectLst>
                  <a:glow rad="139700">
                    <a:schemeClr val="accent2">
                      <a:satMod val="175000"/>
                      <a:alpha val="40000"/>
                    </a:schemeClr>
                  </a:glow>
                </a:effectLst>
                <a:latin typeface="Comic Sans MS" panose="030F0702030302020204" pitchFamily="66" charset="0"/>
              </a:rPr>
              <a:t>NOT</a:t>
            </a:r>
            <a:endParaRPr lang="en-US" u="sng" dirty="0">
              <a:solidFill>
                <a:srgbClr val="FF0000"/>
              </a:solidFill>
              <a:effectLst>
                <a:glow rad="139700">
                  <a:schemeClr val="accent2">
                    <a:satMod val="175000"/>
                    <a:alpha val="40000"/>
                  </a:schemeClr>
                </a:glow>
              </a:effectLst>
            </a:endParaRPr>
          </a:p>
        </p:txBody>
      </p:sp>
      <p:sp>
        <p:nvSpPr>
          <p:cNvPr id="7" name="TextBox 6"/>
          <p:cNvSpPr txBox="1"/>
          <p:nvPr/>
        </p:nvSpPr>
        <p:spPr>
          <a:xfrm>
            <a:off x="3694151" y="3149025"/>
            <a:ext cx="2097049" cy="584775"/>
          </a:xfrm>
          <a:prstGeom prst="rect">
            <a:avLst/>
          </a:prstGeom>
          <a:noFill/>
        </p:spPr>
        <p:txBody>
          <a:bodyPr wrap="none" rtlCol="0">
            <a:spAutoFit/>
          </a:bodyPr>
          <a:lstStyle/>
          <a:p>
            <a:r>
              <a:rPr lang="en-US" sz="3200" b="1" u="sng" dirty="0">
                <a:solidFill>
                  <a:srgbClr val="FF0000"/>
                </a:solidFill>
                <a:effectLst>
                  <a:outerShdw blurRad="38100" dist="38100" dir="2700000" algn="tl">
                    <a:srgbClr val="000000">
                      <a:alpha val="43137"/>
                    </a:srgbClr>
                  </a:outerShdw>
                </a:effectLst>
              </a:rPr>
              <a:t>only laws</a:t>
            </a:r>
            <a:r>
              <a:rPr lang="en-US" sz="3200" b="1" dirty="0">
                <a:solidFill>
                  <a:srgbClr val="FF0000"/>
                </a:solidFill>
                <a:effectLst>
                  <a:outerShdw blurRad="38100" dist="38100" dir="2700000" algn="tl">
                    <a:srgbClr val="000000">
                      <a:alpha val="43137"/>
                    </a:srgbClr>
                  </a:outerShdw>
                </a:effectLst>
              </a:rPr>
              <a:t> </a:t>
            </a:r>
            <a:endParaRPr lang="en-US" sz="3200" dirty="0"/>
          </a:p>
        </p:txBody>
      </p:sp>
      <p:sp>
        <p:nvSpPr>
          <p:cNvPr id="9" name="TextBox 8"/>
          <p:cNvSpPr txBox="1"/>
          <p:nvPr/>
        </p:nvSpPr>
        <p:spPr>
          <a:xfrm>
            <a:off x="685801" y="3593812"/>
            <a:ext cx="2209800" cy="584775"/>
          </a:xfrm>
          <a:prstGeom prst="rect">
            <a:avLst/>
          </a:prstGeom>
          <a:noFill/>
        </p:spPr>
        <p:txBody>
          <a:bodyPr wrap="square" rtlCol="0">
            <a:spAutoFit/>
          </a:bodyPr>
          <a:lstStyle/>
          <a:p>
            <a:r>
              <a:rPr lang="en-US" sz="3200" b="1" dirty="0">
                <a:solidFill>
                  <a:srgbClr val="006600"/>
                </a:solidFill>
                <a:effectLst>
                  <a:outerShdw blurRad="38100" dist="38100" dir="2700000" algn="tl">
                    <a:srgbClr val="000000">
                      <a:alpha val="43137"/>
                    </a:srgbClr>
                  </a:outerShdw>
                </a:effectLst>
              </a:rPr>
              <a:t>“</a:t>
            </a:r>
            <a:r>
              <a:rPr lang="en-US" sz="3200" b="1" u="sng" dirty="0">
                <a:solidFill>
                  <a:srgbClr val="006600"/>
                </a:solidFill>
                <a:effectLst>
                  <a:outerShdw blurRad="38100" dist="38100" dir="2700000" algn="tl">
                    <a:srgbClr val="000000">
                      <a:alpha val="43137"/>
                    </a:srgbClr>
                  </a:outerShdw>
                </a:effectLst>
              </a:rPr>
              <a:t>fulfilled</a:t>
            </a:r>
            <a:r>
              <a:rPr lang="en-US" sz="3200" b="1" dirty="0">
                <a:solidFill>
                  <a:srgbClr val="006600"/>
                </a:solidFill>
                <a:effectLst>
                  <a:outerShdw blurRad="38100" dist="38100" dir="2700000" algn="tl">
                    <a:srgbClr val="000000">
                      <a:alpha val="43137"/>
                    </a:srgbClr>
                  </a:outerShdw>
                </a:effectLst>
              </a:rPr>
              <a:t>” </a:t>
            </a:r>
            <a:endParaRPr lang="en-US" sz="3200" dirty="0"/>
          </a:p>
        </p:txBody>
      </p:sp>
    </p:spTree>
    <p:extLst>
      <p:ext uri="{BB962C8B-B14F-4D97-AF65-F5344CB8AC3E}">
        <p14:creationId xmlns:p14="http://schemas.microsoft.com/office/powerpoint/2010/main" val="4364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arn(inVertic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2"/>
                                        </p:tgtEl>
                                        <p:attrNameLst>
                                          <p:attrName>style.visibility</p:attrName>
                                        </p:attrNameLst>
                                      </p:cBhvr>
                                      <p:to>
                                        <p:strVal val="visible"/>
                                      </p:to>
                                    </p:set>
                                    <p:set>
                                      <p:cBhvr>
                                        <p:cTn id="40" dur="455" fill="hold">
                                          <p:stCondLst>
                                            <p:cond delay="0"/>
                                          </p:stCondLst>
                                        </p:cTn>
                                        <p:tgtEl>
                                          <p:spTgt spid="2"/>
                                        </p:tgtEl>
                                        <p:attrNameLst>
                                          <p:attrName>style.rotation</p:attrName>
                                        </p:attrNameLst>
                                      </p:cBhvr>
                                      <p:to>
                                        <p:strVal val="-45.0"/>
                                      </p:to>
                                    </p:set>
                                    <p:anim calcmode="lin" valueType="num">
                                      <p:cBhvr>
                                        <p:cTn id="41"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382000" cy="5943600"/>
          </a:xfrm>
          <a:blipFill>
            <a:blip r:embed="rId3"/>
            <a:tile tx="0" ty="0" sx="100000" sy="100000" flip="none" algn="tl"/>
          </a:blipFill>
          <a:ln w="57150">
            <a:solidFill>
              <a:srgbClr val="0000CC"/>
            </a:solidFill>
          </a:ln>
          <a:scene3d>
            <a:camera prst="orthographicFront"/>
            <a:lightRig rig="threePt" dir="t"/>
          </a:scene3d>
          <a:sp3d>
            <a:bevelT prst="angle"/>
          </a:sp3d>
        </p:spPr>
        <p:txBody>
          <a:bodyPr lIns="182880" tIns="91440">
            <a:normAutofit lnSpcReduction="10000"/>
          </a:bodyPr>
          <a:lstStyle/>
          <a:p>
            <a:pPr algn="l">
              <a:spcBef>
                <a:spcPts val="0"/>
              </a:spcBef>
              <a:spcAft>
                <a:spcPts val="3000"/>
              </a:spcAft>
              <a:buClr>
                <a:srgbClr val="0000FF"/>
              </a:buClr>
            </a:pPr>
            <a:r>
              <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sz="3200"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All Scripture will be taken from </a:t>
            </a:r>
            <a:r>
              <a:rPr lang="en-US" sz="3200" b="1" i="1" u="sng" dirty="0">
                <a:solidFill>
                  <a:schemeClr val="accent6">
                    <a:lumMod val="75000"/>
                  </a:schemeClr>
                </a:solidFill>
                <a:latin typeface="Georgia" panose="02040502050405020303" pitchFamily="18" charset="0"/>
                <a:ea typeface="Calibri" panose="020F0502020204030204" pitchFamily="34" charset="0"/>
                <a:cs typeface="Times New Roman" panose="02020603050405020304" pitchFamily="18" charset="0"/>
              </a:rPr>
              <a:t>The Scriptures</a:t>
            </a:r>
            <a:r>
              <a:rPr lang="en-US" sz="32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edition unless otherwise noted. </a:t>
            </a:r>
            <a:endPar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endParaRPr>
          </a:p>
          <a:p>
            <a:pPr algn="l">
              <a:spcBef>
                <a:spcPts val="0"/>
              </a:spcBef>
              <a:spcAft>
                <a:spcPts val="1200"/>
              </a:spcAft>
              <a:buClr>
                <a:srgbClr val="0000FF"/>
              </a:buClr>
            </a:pPr>
            <a:r>
              <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sz="3200"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This study will use the words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Yahuah,</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Yahusha</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and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Elohim</a:t>
            </a:r>
            <a:r>
              <a:rPr lang="en-US" sz="3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(instead of the words God, Jesus, Lord, etc.), because of the pagan background associated with the commonly used terms for our Father, Creator and Saviour.  It is my intention to stay as close to the original pronunciation of the names for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Elohim</a:t>
            </a:r>
            <a:r>
              <a:rPr lang="en-US" sz="3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as possible.</a:t>
            </a:r>
          </a:p>
          <a:p>
            <a:pPr lvl="1" algn="l">
              <a:lnSpc>
                <a:spcPct val="80000"/>
              </a:lnSpc>
              <a:spcBef>
                <a:spcPts val="0"/>
              </a:spcBef>
              <a:spcAft>
                <a:spcPts val="1200"/>
              </a:spcAft>
              <a:buClr>
                <a:srgbClr val="0000FF"/>
              </a:buClr>
            </a:pPr>
            <a:r>
              <a:rPr lang="en-US" sz="3600" b="1" i="1" dirty="0">
                <a:solidFill>
                  <a:srgbClr val="9900CC"/>
                </a:solidFill>
                <a:latin typeface="Browallia New" panose="020B0604020202020204" pitchFamily="34" charset="-34"/>
                <a:cs typeface="Browallia New" panose="020B0604020202020204" pitchFamily="34" charset="-34"/>
              </a:rPr>
              <a:t>“…What is His Name, And what is His Son’s Name, If you know it?”</a:t>
            </a:r>
            <a:r>
              <a:rPr lang="en-US" sz="3600" dirty="0">
                <a:solidFill>
                  <a:srgbClr val="9900CC"/>
                </a:solidFill>
                <a:latin typeface="Browallia New" panose="020B0604020202020204" pitchFamily="34" charset="-34"/>
                <a:cs typeface="Browallia New" panose="020B0604020202020204" pitchFamily="34" charset="-34"/>
              </a:rPr>
              <a:t>   </a:t>
            </a:r>
            <a:r>
              <a:rPr lang="en-US" sz="3600" i="1" dirty="0">
                <a:solidFill>
                  <a:schemeClr val="bg1"/>
                </a:solidFill>
                <a:latin typeface="Browallia New" panose="020B0604020202020204" pitchFamily="34" charset="-34"/>
                <a:cs typeface="Browallia New" panose="020B0604020202020204" pitchFamily="34" charset="-34"/>
              </a:rPr>
              <a:t>Proverbs 30:4</a:t>
            </a:r>
            <a:r>
              <a:rPr lang="en-US" sz="3600" b="1" i="1" dirty="0">
                <a:solidFill>
                  <a:schemeClr val="bg1"/>
                </a:solidFill>
                <a:latin typeface="Browallia New" panose="020B0604020202020204" pitchFamily="34" charset="-34"/>
                <a:cs typeface="Browallia New" panose="020B0604020202020204" pitchFamily="34" charset="-34"/>
              </a:rPr>
              <a:t>  </a:t>
            </a:r>
          </a:p>
        </p:txBody>
      </p:sp>
      <p:sp>
        <p:nvSpPr>
          <p:cNvPr id="5" name="Slide Number Placeholder 4"/>
          <p:cNvSpPr>
            <a:spLocks noGrp="1"/>
          </p:cNvSpPr>
          <p:nvPr>
            <p:ph type="sldNum" sz="quarter" idx="12"/>
          </p:nvPr>
        </p:nvSpPr>
        <p:spPr>
          <a:xfrm>
            <a:off x="7848600" y="5943600"/>
            <a:ext cx="762000" cy="365125"/>
          </a:xfrm>
        </p:spPr>
        <p:txBody>
          <a:bodyPr/>
          <a:lstStyle/>
          <a:p>
            <a:fld id="{9A7ECC3E-4170-412F-8B33-8063B7BB8A4D}" type="slidenum">
              <a:rPr lang="en-US" b="1" smtClean="0">
                <a:solidFill>
                  <a:schemeClr val="bg1"/>
                </a:solidFill>
              </a:rPr>
              <a:t>5</a:t>
            </a:fld>
            <a:endParaRPr lang="en-US" b="1" dirty="0">
              <a:solidFill>
                <a:schemeClr val="bg1"/>
              </a:solidFill>
            </a:endParaRPr>
          </a:p>
        </p:txBody>
      </p:sp>
    </p:spTree>
    <p:extLst>
      <p:ext uri="{BB962C8B-B14F-4D97-AF65-F5344CB8AC3E}">
        <p14:creationId xmlns:p14="http://schemas.microsoft.com/office/powerpoint/2010/main" val="1918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6" presetClass="emph" presetSubtype="0" fill="hold" nodeType="afterEffect">
                                  <p:stCondLst>
                                    <p:cond delay="0"/>
                                  </p:stCondLst>
                                  <p:iterate type="lt">
                                    <p:tmPct val="10000"/>
                                  </p:iterate>
                                  <p:childTnLst>
                                    <p:animScale>
                                      <p:cBhvr>
                                        <p:cTn id="17" dur="250" autoRev="1" fill="hold">
                                          <p:stCondLst>
                                            <p:cond delay="0"/>
                                          </p:stCondLst>
                                        </p:cTn>
                                        <p:tgtEl>
                                          <p:spTgt spid="3">
                                            <p:txEl>
                                              <p:pRg st="2" end="2"/>
                                            </p:txEl>
                                          </p:spTgt>
                                        </p:tgtEl>
                                      </p:cBhvr>
                                      <p:to x="80000" y="100000"/>
                                    </p:animScale>
                                    <p:anim by="(#ppt_w*0.10)" calcmode="lin" valueType="num">
                                      <p:cBhvr>
                                        <p:cTn id="18" dur="250" autoRev="1" fill="hold">
                                          <p:stCondLst>
                                            <p:cond delay="0"/>
                                          </p:stCondLst>
                                        </p:cTn>
                                        <p:tgtEl>
                                          <p:spTgt spid="3">
                                            <p:txEl>
                                              <p:pRg st="2" end="2"/>
                                            </p:txEl>
                                          </p:spTgt>
                                        </p:tgtEl>
                                        <p:attrNameLst>
                                          <p:attrName>ppt_x</p:attrName>
                                        </p:attrNameLst>
                                      </p:cBhvr>
                                    </p:anim>
                                    <p:anim by="(-#ppt_w*0.10)" calcmode="lin" valueType="num">
                                      <p:cBhvr>
                                        <p:cTn id="19" dur="250" autoRev="1" fill="hold">
                                          <p:stCondLst>
                                            <p:cond delay="0"/>
                                          </p:stCondLst>
                                        </p:cTn>
                                        <p:tgtEl>
                                          <p:spTgt spid="3">
                                            <p:txEl>
                                              <p:pRg st="2" end="2"/>
                                            </p:txEl>
                                          </p:spTgt>
                                        </p:tgtEl>
                                        <p:attrNameLst>
                                          <p:attrName>ppt_y</p:attrName>
                                        </p:attrNameLst>
                                      </p:cBhvr>
                                    </p:anim>
                                    <p:animRot by="-480000">
                                      <p:cBhvr>
                                        <p:cTn id="20"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5257800" cy="838200"/>
          </a:xfrm>
          <a:solidFill>
            <a:srgbClr val="FF6600"/>
          </a:solidFill>
          <a:ln w="57150">
            <a:solidFill>
              <a:srgbClr val="FFFFCC"/>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FFCC"/>
                </a:solidFill>
              </a:rPr>
              <a:t>Our Example!</a:t>
            </a:r>
          </a:p>
        </p:txBody>
      </p:sp>
      <p:sp>
        <p:nvSpPr>
          <p:cNvPr id="3" name="Subtitle 2"/>
          <p:cNvSpPr>
            <a:spLocks noGrp="1"/>
          </p:cNvSpPr>
          <p:nvPr>
            <p:ph type="subTitle" idx="1"/>
          </p:nvPr>
        </p:nvSpPr>
        <p:spPr>
          <a:xfrm>
            <a:off x="304800" y="1219200"/>
            <a:ext cx="8534400" cy="5257800"/>
          </a:xfrm>
          <a:solidFill>
            <a:srgbClr val="FFFFCC"/>
          </a:solidFill>
          <a:ln w="57150">
            <a:solidFill>
              <a:srgbClr val="FF6600"/>
            </a:solidFill>
          </a:ln>
          <a:scene3d>
            <a:camera prst="orthographicFront"/>
            <a:lightRig rig="threePt" dir="t"/>
          </a:scene3d>
          <a:sp3d>
            <a:bevelT w="114300" prst="artDeco"/>
          </a:sp3d>
        </p:spPr>
        <p:txBody>
          <a:bodyPr lIns="182880" tIns="91440" anchor="t">
            <a:normAutofit/>
          </a:bodyPr>
          <a:lstStyle/>
          <a:p>
            <a:pPr marL="2011680" indent="-2011680" algn="l">
              <a:spcBef>
                <a:spcPts val="0"/>
              </a:spcBef>
              <a:spcAft>
                <a:spcPts val="1800"/>
              </a:spcAft>
            </a:pPr>
            <a:r>
              <a:rPr lang="en-US" dirty="0">
                <a:solidFill>
                  <a:schemeClr val="bg1"/>
                </a:solidFill>
                <a:latin typeface="Georgia"/>
              </a:rPr>
              <a:t>We are told that </a:t>
            </a:r>
            <a:r>
              <a:rPr lang="en-US" b="1" dirty="0">
                <a:solidFill>
                  <a:srgbClr val="0000CC"/>
                </a:solidFill>
                <a:latin typeface="Georgia"/>
              </a:rPr>
              <a:t>Yahusha</a:t>
            </a:r>
            <a:r>
              <a:rPr lang="en-US" dirty="0">
                <a:solidFill>
                  <a:srgbClr val="0000CC"/>
                </a:solidFill>
                <a:latin typeface="Georgia"/>
              </a:rPr>
              <a:t> </a:t>
            </a:r>
            <a:r>
              <a:rPr lang="en-US" dirty="0">
                <a:solidFill>
                  <a:schemeClr val="bg1"/>
                </a:solidFill>
                <a:latin typeface="Georgia"/>
              </a:rPr>
              <a:t>is our </a:t>
            </a:r>
            <a:r>
              <a:rPr lang="en-US" b="1" dirty="0">
                <a:solidFill>
                  <a:srgbClr val="FF0066"/>
                </a:solidFill>
                <a:latin typeface="Georgia"/>
              </a:rPr>
              <a:t>EXAMPLE !!!</a:t>
            </a:r>
          </a:p>
          <a:p>
            <a:pPr marL="2011680" indent="-2011680" algn="l">
              <a:spcBef>
                <a:spcPts val="0"/>
              </a:spcBef>
              <a:spcAft>
                <a:spcPts val="1800"/>
              </a:spcAft>
            </a:pPr>
            <a:r>
              <a:rPr lang="en-US" dirty="0">
                <a:solidFill>
                  <a:srgbClr val="00B050"/>
                </a:solidFill>
                <a:latin typeface="Georgia"/>
              </a:rPr>
              <a:t>1 Peter 2:21</a:t>
            </a:r>
            <a:r>
              <a:rPr lang="en-US" dirty="0">
                <a:solidFill>
                  <a:schemeClr val="bg1"/>
                </a:solidFill>
                <a:latin typeface="Georgia"/>
              </a:rPr>
              <a:t>	For to this you were called, because </a:t>
            </a:r>
            <a:r>
              <a:rPr lang="en-US" b="1" dirty="0">
                <a:solidFill>
                  <a:srgbClr val="0000CC"/>
                </a:solidFill>
                <a:latin typeface="Georgia"/>
              </a:rPr>
              <a:t>Messiah</a:t>
            </a:r>
            <a:r>
              <a:rPr lang="en-US" dirty="0">
                <a:solidFill>
                  <a:srgbClr val="0000CC"/>
                </a:solidFill>
                <a:latin typeface="Georgia"/>
              </a:rPr>
              <a:t> </a:t>
            </a:r>
            <a:r>
              <a:rPr lang="en-US" dirty="0">
                <a:solidFill>
                  <a:schemeClr val="bg1"/>
                </a:solidFill>
                <a:latin typeface="Georgia"/>
              </a:rPr>
              <a:t>also suffered for us, </a:t>
            </a:r>
            <a:r>
              <a:rPr lang="en-US" b="1" dirty="0">
                <a:solidFill>
                  <a:srgbClr val="FF3399"/>
                </a:solidFill>
                <a:latin typeface="Georgia"/>
              </a:rPr>
              <a:t>leaving us an </a:t>
            </a:r>
            <a:r>
              <a:rPr lang="en-US" b="1" u="sng" dirty="0">
                <a:solidFill>
                  <a:srgbClr val="FF3399"/>
                </a:solidFill>
                <a:latin typeface="Georgia"/>
              </a:rPr>
              <a:t>example</a:t>
            </a:r>
            <a:r>
              <a:rPr lang="en-US" b="1" dirty="0">
                <a:solidFill>
                  <a:srgbClr val="FF3399"/>
                </a:solidFill>
                <a:latin typeface="Georgia"/>
              </a:rPr>
              <a:t>,</a:t>
            </a:r>
            <a:r>
              <a:rPr lang="en-US" dirty="0">
                <a:solidFill>
                  <a:schemeClr val="bg1"/>
                </a:solidFill>
                <a:latin typeface="Georgia"/>
              </a:rPr>
              <a:t> that you should follow His steps. </a:t>
            </a:r>
          </a:p>
          <a:p>
            <a:pPr marL="2011680" indent="-2011680" algn="l">
              <a:spcBef>
                <a:spcPts val="0"/>
              </a:spcBef>
              <a:spcAft>
                <a:spcPts val="1800"/>
              </a:spcAft>
            </a:pPr>
            <a:r>
              <a:rPr lang="en-US" dirty="0">
                <a:solidFill>
                  <a:srgbClr val="00B050"/>
                </a:solidFill>
                <a:latin typeface="Georgia" panose="02040502050405020303" pitchFamily="18" charset="0"/>
              </a:rPr>
              <a:t>John 13:15</a:t>
            </a:r>
            <a:r>
              <a:rPr lang="en-US" dirty="0">
                <a:solidFill>
                  <a:schemeClr val="bg1"/>
                </a:solidFill>
                <a:latin typeface="Georgia" panose="02040502050405020303" pitchFamily="18" charset="0"/>
              </a:rPr>
              <a:t>	</a:t>
            </a:r>
            <a:r>
              <a:rPr lang="en-US" dirty="0">
                <a:solidFill>
                  <a:schemeClr val="bg1"/>
                </a:solidFill>
              </a:rPr>
              <a:t>“For </a:t>
            </a:r>
            <a:r>
              <a:rPr lang="en-US" b="1" dirty="0">
                <a:solidFill>
                  <a:srgbClr val="FF3399"/>
                </a:solidFill>
              </a:rPr>
              <a:t>I gave you an </a:t>
            </a:r>
            <a:r>
              <a:rPr lang="en-US" b="1" u="sng" dirty="0">
                <a:solidFill>
                  <a:srgbClr val="FF3399"/>
                </a:solidFill>
              </a:rPr>
              <a:t>example</a:t>
            </a:r>
            <a:r>
              <a:rPr lang="en-US" b="1" dirty="0">
                <a:solidFill>
                  <a:srgbClr val="FF3399"/>
                </a:solidFill>
              </a:rPr>
              <a:t>, </a:t>
            </a:r>
            <a:r>
              <a:rPr lang="en-US" dirty="0">
                <a:solidFill>
                  <a:schemeClr val="bg1"/>
                </a:solidFill>
              </a:rPr>
              <a:t>that you should do as I have done to you.”</a:t>
            </a:r>
          </a:p>
          <a:p>
            <a:pPr marL="2011680" indent="-2011680" algn="l">
              <a:spcBef>
                <a:spcPts val="0"/>
              </a:spcBef>
              <a:spcAft>
                <a:spcPts val="1800"/>
              </a:spcAft>
            </a:pPr>
            <a:r>
              <a:rPr lang="en-US" dirty="0">
                <a:solidFill>
                  <a:srgbClr val="00B050"/>
                </a:solidFill>
                <a:latin typeface="Georgia"/>
              </a:rPr>
              <a:t>1 John 2:6</a:t>
            </a:r>
            <a:r>
              <a:rPr lang="en-US" dirty="0">
                <a:solidFill>
                  <a:schemeClr val="bg1"/>
                </a:solidFill>
                <a:latin typeface="Georgia"/>
              </a:rPr>
              <a:t>	The one who says he stays in Him ought himself also to </a:t>
            </a:r>
            <a:r>
              <a:rPr lang="en-US" b="1" u="sng" dirty="0">
                <a:solidFill>
                  <a:srgbClr val="FF3399"/>
                </a:solidFill>
                <a:latin typeface="Georgia"/>
              </a:rPr>
              <a:t>walk</a:t>
            </a:r>
            <a:r>
              <a:rPr lang="en-US" b="1" dirty="0">
                <a:solidFill>
                  <a:srgbClr val="FF3399"/>
                </a:solidFill>
                <a:latin typeface="Georgia"/>
              </a:rPr>
              <a:t>, even </a:t>
            </a:r>
            <a:r>
              <a:rPr lang="en-US" b="1" u="sng" dirty="0">
                <a:solidFill>
                  <a:srgbClr val="FF3399"/>
                </a:solidFill>
                <a:latin typeface="Georgia"/>
              </a:rPr>
              <a:t>as He walked</a:t>
            </a:r>
            <a:r>
              <a:rPr lang="en-US" b="1" dirty="0">
                <a:solidFill>
                  <a:srgbClr val="FF3399"/>
                </a:solidFill>
                <a:latin typeface="Georgia"/>
              </a:rPr>
              <a:t>.</a:t>
            </a:r>
          </a:p>
        </p:txBody>
      </p:sp>
      <p:sp>
        <p:nvSpPr>
          <p:cNvPr id="4" name="Slide Number Placeholder 3"/>
          <p:cNvSpPr>
            <a:spLocks noGrp="1"/>
          </p:cNvSpPr>
          <p:nvPr>
            <p:ph type="sldNum" sz="quarter" idx="12"/>
          </p:nvPr>
        </p:nvSpPr>
        <p:spPr>
          <a:xfrm>
            <a:off x="7924800" y="6019800"/>
            <a:ext cx="762000" cy="365125"/>
          </a:xfrm>
        </p:spPr>
        <p:txBody>
          <a:bodyPr/>
          <a:lstStyle/>
          <a:p>
            <a:fld id="{9A7ECC3E-4170-412F-8B33-8063B7BB8A4D}" type="slidenum">
              <a:rPr lang="en-US" b="1" smtClean="0">
                <a:solidFill>
                  <a:schemeClr val="bg1"/>
                </a:solidFill>
              </a:rPr>
              <a:t>50</a:t>
            </a:fld>
            <a:endParaRPr lang="en-US" b="1" dirty="0">
              <a:solidFill>
                <a:schemeClr val="bg1"/>
              </a:solidFill>
            </a:endParaRPr>
          </a:p>
        </p:txBody>
      </p:sp>
    </p:spTree>
    <p:extLst>
      <p:ext uri="{BB962C8B-B14F-4D97-AF65-F5344CB8AC3E}">
        <p14:creationId xmlns:p14="http://schemas.microsoft.com/office/powerpoint/2010/main" val="31928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5257800" cy="838200"/>
          </a:xfrm>
          <a:solidFill>
            <a:srgbClr val="FF6600"/>
          </a:solidFill>
          <a:ln w="57150">
            <a:solidFill>
              <a:srgbClr val="FFFF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FFCC"/>
                </a:solidFill>
              </a:rPr>
              <a:t>Our Example!</a:t>
            </a:r>
          </a:p>
        </p:txBody>
      </p:sp>
      <p:sp>
        <p:nvSpPr>
          <p:cNvPr id="3" name="Subtitle 2"/>
          <p:cNvSpPr>
            <a:spLocks noGrp="1"/>
          </p:cNvSpPr>
          <p:nvPr>
            <p:ph type="subTitle" idx="1"/>
          </p:nvPr>
        </p:nvSpPr>
        <p:spPr>
          <a:xfrm>
            <a:off x="304800" y="1295400"/>
            <a:ext cx="8534400" cy="5257800"/>
          </a:xfrm>
          <a:solidFill>
            <a:srgbClr val="FFFFCC"/>
          </a:solidFill>
          <a:ln w="57150">
            <a:solidFill>
              <a:srgbClr val="FF6600"/>
            </a:solidFill>
          </a:ln>
          <a:scene3d>
            <a:camera prst="orthographicFront"/>
            <a:lightRig rig="threePt" dir="t"/>
          </a:scene3d>
          <a:sp3d>
            <a:bevelT w="139700" h="139700" prst="divot"/>
          </a:sp3d>
        </p:spPr>
        <p:txBody>
          <a:bodyPr lIns="182880" tIns="91440" anchor="t">
            <a:normAutofit/>
          </a:bodyPr>
          <a:lstStyle/>
          <a:p>
            <a:pPr algn="l">
              <a:spcBef>
                <a:spcPts val="0"/>
              </a:spcBef>
              <a:spcAft>
                <a:spcPts val="2400"/>
              </a:spcAft>
            </a:pPr>
            <a:r>
              <a:rPr lang="en-US" b="1" dirty="0">
                <a:solidFill>
                  <a:srgbClr val="0000CC"/>
                </a:solidFill>
                <a:latin typeface="Georgia"/>
              </a:rPr>
              <a:t>Yahusha</a:t>
            </a:r>
            <a:r>
              <a:rPr lang="en-US" dirty="0">
                <a:solidFill>
                  <a:srgbClr val="0000CC"/>
                </a:solidFill>
                <a:latin typeface="Georgia"/>
              </a:rPr>
              <a:t> </a:t>
            </a:r>
            <a:r>
              <a:rPr lang="en-US" dirty="0">
                <a:solidFill>
                  <a:schemeClr val="bg1"/>
                </a:solidFill>
                <a:latin typeface="Georgia"/>
              </a:rPr>
              <a:t>left us an </a:t>
            </a:r>
            <a:r>
              <a:rPr lang="en-US" b="1" dirty="0">
                <a:solidFill>
                  <a:srgbClr val="FF6600"/>
                </a:solidFill>
                <a:latin typeface="Georgia"/>
              </a:rPr>
              <a:t>example</a:t>
            </a:r>
            <a:r>
              <a:rPr lang="en-US" dirty="0">
                <a:solidFill>
                  <a:srgbClr val="FF6600"/>
                </a:solidFill>
                <a:latin typeface="Georgia"/>
              </a:rPr>
              <a:t> </a:t>
            </a:r>
            <a:r>
              <a:rPr lang="en-US" dirty="0">
                <a:solidFill>
                  <a:schemeClr val="bg1"/>
                </a:solidFill>
                <a:latin typeface="Georgia"/>
              </a:rPr>
              <a:t>to follow, after His death, in relationship to keeping </a:t>
            </a:r>
            <a:r>
              <a:rPr lang="en-US" b="1" dirty="0">
                <a:solidFill>
                  <a:srgbClr val="0000CC"/>
                </a:solidFill>
                <a:latin typeface="Georgia"/>
              </a:rPr>
              <a:t>His </a:t>
            </a:r>
            <a:r>
              <a:rPr lang="en-US" b="1" dirty="0">
                <a:solidFill>
                  <a:srgbClr val="9900CC"/>
                </a:solidFill>
                <a:latin typeface="Georgia"/>
              </a:rPr>
              <a:t>set apart gatherings </a:t>
            </a:r>
            <a:r>
              <a:rPr lang="en-US" dirty="0">
                <a:solidFill>
                  <a:schemeClr val="bg1"/>
                </a:solidFill>
                <a:latin typeface="Georgia"/>
              </a:rPr>
              <a:t>and </a:t>
            </a:r>
            <a:r>
              <a:rPr lang="en-US" b="1" dirty="0">
                <a:solidFill>
                  <a:srgbClr val="FF3399"/>
                </a:solidFill>
                <a:latin typeface="Georgia"/>
              </a:rPr>
              <a:t>appointed times.</a:t>
            </a:r>
            <a:endParaRPr lang="en-US" b="1" dirty="0">
              <a:solidFill>
                <a:srgbClr val="FF3399"/>
              </a:solidFill>
            </a:endParaRPr>
          </a:p>
          <a:p>
            <a:pPr algn="l">
              <a:spcBef>
                <a:spcPts val="0"/>
              </a:spcBef>
              <a:spcAft>
                <a:spcPts val="2400"/>
              </a:spcAft>
            </a:pPr>
            <a:r>
              <a:rPr lang="en-US" b="1" dirty="0">
                <a:solidFill>
                  <a:srgbClr val="0000CC"/>
                </a:solidFill>
                <a:latin typeface="Georgia" panose="02040502050405020303" pitchFamily="18" charset="0"/>
              </a:rPr>
              <a:t>He</a:t>
            </a:r>
            <a:r>
              <a:rPr lang="en-US" dirty="0">
                <a:solidFill>
                  <a:srgbClr val="0000CC"/>
                </a:solidFill>
                <a:latin typeface="Georgia" panose="02040502050405020303" pitchFamily="18" charset="0"/>
              </a:rPr>
              <a:t> </a:t>
            </a:r>
            <a:r>
              <a:rPr lang="en-US" dirty="0">
                <a:solidFill>
                  <a:schemeClr val="bg1"/>
                </a:solidFill>
                <a:latin typeface="Georgia" panose="02040502050405020303" pitchFamily="18" charset="0"/>
              </a:rPr>
              <a:t>observed the day of </a:t>
            </a:r>
            <a:r>
              <a:rPr lang="en-US" b="1" dirty="0">
                <a:solidFill>
                  <a:srgbClr val="009900"/>
                </a:solidFill>
                <a:latin typeface="Georgia" panose="02040502050405020303" pitchFamily="18" charset="0"/>
              </a:rPr>
              <a:t>“First-Fruits” or Wave-Sheaf, </a:t>
            </a:r>
            <a:r>
              <a:rPr lang="en-US" sz="3000" b="1" dirty="0">
                <a:solidFill>
                  <a:srgbClr val="FF0000"/>
                </a:solidFill>
                <a:effectLst>
                  <a:outerShdw blurRad="38100" dist="38100" dir="2700000" algn="tl">
                    <a:srgbClr val="000000">
                      <a:alpha val="43137"/>
                    </a:srgbClr>
                  </a:outerShdw>
                </a:effectLst>
                <a:latin typeface="Georgia" panose="02040502050405020303" pitchFamily="18" charset="0"/>
              </a:rPr>
              <a:t>AFTER </a:t>
            </a:r>
            <a:r>
              <a:rPr lang="en-US" dirty="0">
                <a:solidFill>
                  <a:schemeClr val="bg1"/>
                </a:solidFill>
                <a:latin typeface="Georgia" panose="02040502050405020303" pitchFamily="18" charset="0"/>
              </a:rPr>
              <a:t>His resurrection.  He presented Himself before the Father, as </a:t>
            </a:r>
            <a:r>
              <a:rPr lang="en-US" b="1" dirty="0">
                <a:solidFill>
                  <a:srgbClr val="009900"/>
                </a:solidFill>
                <a:latin typeface="Georgia" panose="02040502050405020303" pitchFamily="18" charset="0"/>
              </a:rPr>
              <a:t>“the First-Fruit of those having fallen asleep.”</a:t>
            </a:r>
          </a:p>
          <a:p>
            <a:pPr algn="l">
              <a:spcBef>
                <a:spcPts val="0"/>
              </a:spcBef>
              <a:spcAft>
                <a:spcPts val="2400"/>
              </a:spcAft>
            </a:pPr>
            <a:r>
              <a:rPr lang="en-US" b="1" dirty="0">
                <a:solidFill>
                  <a:srgbClr val="0000CC"/>
                </a:solidFill>
                <a:latin typeface="Georgia" panose="02040502050405020303" pitchFamily="18" charset="0"/>
              </a:rPr>
              <a:t>He</a:t>
            </a:r>
            <a:r>
              <a:rPr lang="en-US" dirty="0">
                <a:solidFill>
                  <a:schemeClr val="bg1"/>
                </a:solidFill>
                <a:latin typeface="Georgia" panose="02040502050405020303" pitchFamily="18" charset="0"/>
              </a:rPr>
              <a:t> observed</a:t>
            </a:r>
            <a:r>
              <a:rPr lang="en-US" b="1" dirty="0">
                <a:solidFill>
                  <a:srgbClr val="CC00CC"/>
                </a:solidFill>
                <a:latin typeface="Georgia" panose="02040502050405020303" pitchFamily="18" charset="0"/>
              </a:rPr>
              <a:t> “Wave-Sheaf” </a:t>
            </a:r>
            <a:r>
              <a:rPr lang="en-US" dirty="0">
                <a:solidFill>
                  <a:schemeClr val="bg1"/>
                </a:solidFill>
                <a:latin typeface="Georgia" panose="02040502050405020303" pitchFamily="18" charset="0"/>
              </a:rPr>
              <a:t> at the proper time – the </a:t>
            </a:r>
            <a:r>
              <a:rPr lang="en-US" b="1" dirty="0">
                <a:solidFill>
                  <a:srgbClr val="FF3300"/>
                </a:solidFill>
                <a:latin typeface="Georgia" panose="02040502050405020303" pitchFamily="18" charset="0"/>
              </a:rPr>
              <a:t>morning of the first cycle of the week </a:t>
            </a:r>
            <a:r>
              <a:rPr lang="en-US" dirty="0">
                <a:solidFill>
                  <a:schemeClr val="bg1"/>
                </a:solidFill>
                <a:latin typeface="Georgia" panose="02040502050405020303" pitchFamily="18" charset="0"/>
              </a:rPr>
              <a:t>(Sunday) – well before He met with His Disciples.</a:t>
            </a:r>
          </a:p>
        </p:txBody>
      </p:sp>
      <p:sp>
        <p:nvSpPr>
          <p:cNvPr id="4" name="Slide Number Placeholder 3"/>
          <p:cNvSpPr>
            <a:spLocks noGrp="1"/>
          </p:cNvSpPr>
          <p:nvPr>
            <p:ph type="sldNum" sz="quarter" idx="12"/>
          </p:nvPr>
        </p:nvSpPr>
        <p:spPr>
          <a:xfrm>
            <a:off x="7924800" y="6096000"/>
            <a:ext cx="762000" cy="365125"/>
          </a:xfrm>
        </p:spPr>
        <p:txBody>
          <a:bodyPr/>
          <a:lstStyle/>
          <a:p>
            <a:fld id="{9A7ECC3E-4170-412F-8B33-8063B7BB8A4D}" type="slidenum">
              <a:rPr lang="en-US" b="1" smtClean="0">
                <a:solidFill>
                  <a:schemeClr val="bg1"/>
                </a:solidFill>
              </a:rPr>
              <a:t>51</a:t>
            </a:fld>
            <a:endParaRPr lang="en-US" b="1" dirty="0">
              <a:solidFill>
                <a:schemeClr val="bg1"/>
              </a:solidFill>
            </a:endParaRPr>
          </a:p>
        </p:txBody>
      </p:sp>
    </p:spTree>
    <p:extLst>
      <p:ext uri="{BB962C8B-B14F-4D97-AF65-F5344CB8AC3E}">
        <p14:creationId xmlns:p14="http://schemas.microsoft.com/office/powerpoint/2010/main" val="36355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143000"/>
            <a:ext cx="8534400" cy="5410200"/>
          </a:xfrm>
          <a:solidFill>
            <a:srgbClr val="FFFFCC"/>
          </a:solidFill>
          <a:ln w="57150">
            <a:solidFill>
              <a:srgbClr val="FF6600"/>
            </a:solidFill>
          </a:ln>
          <a:scene3d>
            <a:camera prst="orthographicFront"/>
            <a:lightRig rig="threePt" dir="t"/>
          </a:scene3d>
          <a:sp3d>
            <a:bevelT w="114300" prst="artDeco"/>
          </a:sp3d>
        </p:spPr>
        <p:txBody>
          <a:bodyPr lIns="182880" tIns="182880">
            <a:normAutofit/>
          </a:bodyPr>
          <a:lstStyle/>
          <a:p>
            <a:pPr algn="l">
              <a:spcBef>
                <a:spcPts val="0"/>
              </a:spcBef>
              <a:spcAft>
                <a:spcPts val="1800"/>
              </a:spcAft>
            </a:pPr>
            <a:r>
              <a:rPr lang="en-US" b="1" dirty="0">
                <a:solidFill>
                  <a:srgbClr val="0000CC"/>
                </a:solidFill>
              </a:rPr>
              <a:t>Yahusha</a:t>
            </a:r>
            <a:r>
              <a:rPr lang="en-US" dirty="0">
                <a:solidFill>
                  <a:srgbClr val="0000CC"/>
                </a:solidFill>
              </a:rPr>
              <a:t> </a:t>
            </a:r>
            <a:r>
              <a:rPr lang="en-US" dirty="0">
                <a:solidFill>
                  <a:schemeClr val="bg1"/>
                </a:solidFill>
              </a:rPr>
              <a:t>briefly met with Mary at the tomb — </a:t>
            </a:r>
          </a:p>
          <a:p>
            <a:pPr marL="457200" indent="-457200" algn="l">
              <a:spcBef>
                <a:spcPts val="0"/>
              </a:spcBef>
              <a:spcAft>
                <a:spcPts val="1800"/>
              </a:spcAft>
            </a:pPr>
            <a:r>
              <a:rPr lang="en-US" dirty="0">
                <a:solidFill>
                  <a:srgbClr val="00B050"/>
                </a:solidFill>
              </a:rPr>
              <a:t>John 20:17</a:t>
            </a:r>
            <a:r>
              <a:rPr lang="en-US" dirty="0">
                <a:solidFill>
                  <a:schemeClr val="bg1"/>
                </a:solidFill>
              </a:rPr>
              <a:t>	</a:t>
            </a:r>
            <a:r>
              <a:rPr lang="he-IL" b="1" dirty="0">
                <a:solidFill>
                  <a:srgbClr val="0000CC"/>
                </a:solidFill>
              </a:rPr>
              <a:t>יהושע</a:t>
            </a:r>
            <a:r>
              <a:rPr lang="he-IL" dirty="0">
                <a:solidFill>
                  <a:srgbClr val="0000CC"/>
                </a:solidFill>
              </a:rPr>
              <a:t> </a:t>
            </a:r>
            <a:r>
              <a:rPr lang="en-US" dirty="0">
                <a:solidFill>
                  <a:srgbClr val="0000CC"/>
                </a:solidFill>
              </a:rPr>
              <a:t> </a:t>
            </a:r>
            <a:r>
              <a:rPr lang="en-US" sz="2400" b="1" dirty="0">
                <a:solidFill>
                  <a:srgbClr val="0000CC"/>
                </a:solidFill>
              </a:rPr>
              <a:t>[Yahusha] </a:t>
            </a:r>
            <a:r>
              <a:rPr lang="en-US" dirty="0">
                <a:solidFill>
                  <a:schemeClr val="bg1"/>
                </a:solidFill>
              </a:rPr>
              <a:t>said to her </a:t>
            </a:r>
            <a:r>
              <a:rPr lang="en-US" sz="2400" dirty="0">
                <a:solidFill>
                  <a:schemeClr val="bg1"/>
                </a:solidFill>
              </a:rPr>
              <a:t>[Mary], </a:t>
            </a:r>
            <a:r>
              <a:rPr lang="en-US" dirty="0">
                <a:solidFill>
                  <a:schemeClr val="bg1"/>
                </a:solidFill>
              </a:rPr>
              <a:t>“Do not hold on to Me, for </a:t>
            </a:r>
            <a:r>
              <a:rPr lang="en-US" b="1" u="sng" dirty="0">
                <a:solidFill>
                  <a:srgbClr val="996633"/>
                </a:solidFill>
              </a:rPr>
              <a:t>I have not yet ascended to My Father</a:t>
            </a:r>
            <a:r>
              <a:rPr lang="en-US" b="1" dirty="0">
                <a:solidFill>
                  <a:srgbClr val="996633"/>
                </a:solidFill>
              </a:rPr>
              <a:t>. </a:t>
            </a:r>
            <a:r>
              <a:rPr lang="en-US" dirty="0">
                <a:solidFill>
                  <a:schemeClr val="bg1"/>
                </a:solidFill>
              </a:rPr>
              <a:t>But go to My brothers and say to them, </a:t>
            </a:r>
            <a:r>
              <a:rPr lang="en-US" b="1" dirty="0">
                <a:solidFill>
                  <a:srgbClr val="C00000"/>
                </a:solidFill>
              </a:rPr>
              <a:t>‘</a:t>
            </a:r>
            <a:r>
              <a:rPr lang="en-US" b="1" u="sng" dirty="0">
                <a:solidFill>
                  <a:srgbClr val="C00000"/>
                </a:solidFill>
              </a:rPr>
              <a:t>I am ascending to</a:t>
            </a:r>
            <a:r>
              <a:rPr lang="en-US" b="1" dirty="0">
                <a:solidFill>
                  <a:srgbClr val="C00000"/>
                </a:solidFill>
              </a:rPr>
              <a:t> </a:t>
            </a:r>
            <a:r>
              <a:rPr lang="en-US" b="1" u="sng" dirty="0">
                <a:solidFill>
                  <a:srgbClr val="0000CC"/>
                </a:solidFill>
              </a:rPr>
              <a:t>My Father</a:t>
            </a:r>
            <a:r>
              <a:rPr lang="en-US" b="1" dirty="0">
                <a:solidFill>
                  <a:srgbClr val="0000CC"/>
                </a:solidFill>
              </a:rPr>
              <a:t> </a:t>
            </a:r>
            <a:r>
              <a:rPr lang="en-US" b="1" u="sng" dirty="0">
                <a:solidFill>
                  <a:srgbClr val="C00000"/>
                </a:solidFill>
              </a:rPr>
              <a:t>and</a:t>
            </a:r>
            <a:r>
              <a:rPr lang="en-US" b="1" dirty="0">
                <a:solidFill>
                  <a:srgbClr val="C00000"/>
                </a:solidFill>
              </a:rPr>
              <a:t> </a:t>
            </a:r>
            <a:r>
              <a:rPr lang="en-US" b="1" u="sng" dirty="0">
                <a:solidFill>
                  <a:srgbClr val="CC00CC"/>
                </a:solidFill>
              </a:rPr>
              <a:t>your </a:t>
            </a:r>
            <a:r>
              <a:rPr lang="en-US" b="1" u="sng" dirty="0">
                <a:solidFill>
                  <a:srgbClr val="0000CC"/>
                </a:solidFill>
              </a:rPr>
              <a:t>Father</a:t>
            </a:r>
            <a:r>
              <a:rPr lang="en-US" b="1" dirty="0">
                <a:solidFill>
                  <a:srgbClr val="0000CC"/>
                </a:solidFill>
              </a:rPr>
              <a:t>,</a:t>
            </a:r>
            <a:r>
              <a:rPr lang="en-US" b="1" dirty="0">
                <a:solidFill>
                  <a:srgbClr val="C00000"/>
                </a:solidFill>
              </a:rPr>
              <a:t> </a:t>
            </a:r>
            <a:r>
              <a:rPr lang="en-US" dirty="0">
                <a:solidFill>
                  <a:schemeClr val="bg1"/>
                </a:solidFill>
              </a:rPr>
              <a:t>and to </a:t>
            </a:r>
            <a:r>
              <a:rPr lang="en-US" b="1" dirty="0">
                <a:solidFill>
                  <a:srgbClr val="0000CC"/>
                </a:solidFill>
              </a:rPr>
              <a:t>My Elohim </a:t>
            </a:r>
            <a:r>
              <a:rPr lang="en-US" dirty="0">
                <a:solidFill>
                  <a:schemeClr val="bg1"/>
                </a:solidFill>
              </a:rPr>
              <a:t>and </a:t>
            </a:r>
            <a:r>
              <a:rPr lang="en-US" b="1" dirty="0">
                <a:solidFill>
                  <a:srgbClr val="CC00CC"/>
                </a:solidFill>
              </a:rPr>
              <a:t>your</a:t>
            </a:r>
            <a:r>
              <a:rPr lang="en-US" dirty="0">
                <a:solidFill>
                  <a:srgbClr val="CC00CC"/>
                </a:solidFill>
              </a:rPr>
              <a:t> </a:t>
            </a:r>
            <a:r>
              <a:rPr lang="en-US" b="1" dirty="0">
                <a:solidFill>
                  <a:srgbClr val="0000CC"/>
                </a:solidFill>
              </a:rPr>
              <a:t>Elohim.’ ”</a:t>
            </a:r>
          </a:p>
          <a:p>
            <a:pPr algn="l">
              <a:spcBef>
                <a:spcPts val="0"/>
              </a:spcBef>
              <a:spcAft>
                <a:spcPts val="1800"/>
              </a:spcAft>
            </a:pPr>
            <a:r>
              <a:rPr lang="en-US" b="1" dirty="0">
                <a:solidFill>
                  <a:srgbClr val="0000CC"/>
                </a:solidFill>
              </a:rPr>
              <a:t>Yahusha</a:t>
            </a:r>
            <a:r>
              <a:rPr lang="en-US" dirty="0">
                <a:solidFill>
                  <a:srgbClr val="0000CC"/>
                </a:solidFill>
              </a:rPr>
              <a:t> </a:t>
            </a:r>
            <a:r>
              <a:rPr lang="en-US" dirty="0">
                <a:solidFill>
                  <a:schemeClr val="bg1"/>
                </a:solidFill>
              </a:rPr>
              <a:t>celebrated </a:t>
            </a:r>
            <a:r>
              <a:rPr lang="en-US" b="1" dirty="0">
                <a:solidFill>
                  <a:srgbClr val="009900"/>
                </a:solidFill>
              </a:rPr>
              <a:t>“</a:t>
            </a:r>
            <a:r>
              <a:rPr lang="en-US" b="1" dirty="0" err="1">
                <a:solidFill>
                  <a:srgbClr val="009900"/>
                </a:solidFill>
              </a:rPr>
              <a:t>Firstfruits</a:t>
            </a:r>
            <a:r>
              <a:rPr lang="en-US" b="1" dirty="0">
                <a:solidFill>
                  <a:srgbClr val="009900"/>
                </a:solidFill>
              </a:rPr>
              <a:t>” </a:t>
            </a:r>
            <a:r>
              <a:rPr lang="en-US" b="1" u="sng" dirty="0">
                <a:solidFill>
                  <a:srgbClr val="FF0000"/>
                </a:solidFill>
              </a:rPr>
              <a:t>AFTER</a:t>
            </a:r>
            <a:r>
              <a:rPr lang="en-US" dirty="0">
                <a:solidFill>
                  <a:srgbClr val="FF0000"/>
                </a:solidFill>
              </a:rPr>
              <a:t> </a:t>
            </a:r>
            <a:r>
              <a:rPr lang="en-US" b="1" u="sng" dirty="0">
                <a:solidFill>
                  <a:srgbClr val="0000CC"/>
                </a:solidFill>
              </a:rPr>
              <a:t>HIS</a:t>
            </a:r>
            <a:r>
              <a:rPr lang="en-US" dirty="0">
                <a:solidFill>
                  <a:srgbClr val="0000CC"/>
                </a:solidFill>
              </a:rPr>
              <a:t> </a:t>
            </a:r>
            <a:r>
              <a:rPr lang="en-US" b="1" u="sng" dirty="0">
                <a:solidFill>
                  <a:srgbClr val="FF0000"/>
                </a:solidFill>
              </a:rPr>
              <a:t>DEATH</a:t>
            </a:r>
            <a:r>
              <a:rPr lang="en-US" b="1" dirty="0">
                <a:solidFill>
                  <a:srgbClr val="FF0000"/>
                </a:solidFill>
              </a:rPr>
              <a:t>!!</a:t>
            </a:r>
            <a:r>
              <a:rPr lang="en-US" dirty="0">
                <a:solidFill>
                  <a:schemeClr val="bg1"/>
                </a:solidFill>
              </a:rPr>
              <a:t>  Had He “nailed” His </a:t>
            </a:r>
            <a:r>
              <a:rPr lang="en-US" b="1" dirty="0">
                <a:solidFill>
                  <a:srgbClr val="FF3399"/>
                </a:solidFill>
              </a:rPr>
              <a:t>“appointed times”</a:t>
            </a:r>
            <a:r>
              <a:rPr lang="en-US" dirty="0">
                <a:solidFill>
                  <a:srgbClr val="FF3399"/>
                </a:solidFill>
              </a:rPr>
              <a:t> </a:t>
            </a:r>
            <a:r>
              <a:rPr lang="en-US" dirty="0">
                <a:solidFill>
                  <a:schemeClr val="bg1"/>
                </a:solidFill>
              </a:rPr>
              <a:t>“to the cross,” why would He celebrate </a:t>
            </a:r>
            <a:r>
              <a:rPr lang="en-US" b="1" dirty="0">
                <a:solidFill>
                  <a:srgbClr val="009900"/>
                </a:solidFill>
              </a:rPr>
              <a:t>“</a:t>
            </a:r>
            <a:r>
              <a:rPr lang="en-US" b="1" dirty="0" err="1">
                <a:solidFill>
                  <a:srgbClr val="009900"/>
                </a:solidFill>
              </a:rPr>
              <a:t>Firstfruits</a:t>
            </a:r>
            <a:r>
              <a:rPr lang="en-US" b="1" dirty="0">
                <a:solidFill>
                  <a:srgbClr val="009900"/>
                </a:solidFill>
              </a:rPr>
              <a:t>” </a:t>
            </a:r>
            <a:r>
              <a:rPr lang="en-US" b="1" u="sng" dirty="0">
                <a:solidFill>
                  <a:srgbClr val="FF0000"/>
                </a:solidFill>
              </a:rPr>
              <a:t>AFTER</a:t>
            </a:r>
            <a:r>
              <a:rPr lang="en-US" dirty="0">
                <a:solidFill>
                  <a:schemeClr val="bg1"/>
                </a:solidFill>
              </a:rPr>
              <a:t> </a:t>
            </a:r>
            <a:r>
              <a:rPr lang="en-US" b="1" dirty="0">
                <a:solidFill>
                  <a:srgbClr val="0000CC"/>
                </a:solidFill>
              </a:rPr>
              <a:t>His</a:t>
            </a:r>
            <a:r>
              <a:rPr lang="en-US" dirty="0">
                <a:solidFill>
                  <a:srgbClr val="0000CC"/>
                </a:solidFill>
              </a:rPr>
              <a:t> </a:t>
            </a:r>
            <a:r>
              <a:rPr lang="en-US" b="1" u="sng" dirty="0">
                <a:solidFill>
                  <a:srgbClr val="FF0000"/>
                </a:solidFill>
              </a:rPr>
              <a:t>Resurrection</a:t>
            </a:r>
            <a:r>
              <a:rPr lang="en-US" b="1" dirty="0">
                <a:solidFill>
                  <a:srgbClr val="FF0000"/>
                </a:solidFill>
              </a:rPr>
              <a:t>??</a:t>
            </a:r>
          </a:p>
        </p:txBody>
      </p:sp>
      <p:sp>
        <p:nvSpPr>
          <p:cNvPr id="5" name="Title 1"/>
          <p:cNvSpPr>
            <a:spLocks noGrp="1"/>
          </p:cNvSpPr>
          <p:nvPr>
            <p:ph type="ctrTitle"/>
          </p:nvPr>
        </p:nvSpPr>
        <p:spPr>
          <a:xfrm>
            <a:off x="1905000" y="152400"/>
            <a:ext cx="5257800" cy="838200"/>
          </a:xfrm>
          <a:solidFill>
            <a:srgbClr val="FF6600"/>
          </a:solidFill>
          <a:ln w="57150">
            <a:solidFill>
              <a:srgbClr val="FFFF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FFCC"/>
                </a:solidFill>
              </a:rPr>
              <a:t>Our Example!</a:t>
            </a:r>
          </a:p>
        </p:txBody>
      </p:sp>
      <p:grpSp>
        <p:nvGrpSpPr>
          <p:cNvPr id="18" name="Group 17"/>
          <p:cNvGrpSpPr/>
          <p:nvPr/>
        </p:nvGrpSpPr>
        <p:grpSpPr>
          <a:xfrm>
            <a:off x="4882247" y="5638800"/>
            <a:ext cx="3652153" cy="1066800"/>
            <a:chOff x="4882247" y="5486400"/>
            <a:chExt cx="3652153" cy="1066800"/>
          </a:xfrm>
        </p:grpSpPr>
        <p:cxnSp>
          <p:nvCxnSpPr>
            <p:cNvPr id="7" name="Straight Arrow Connector 6"/>
            <p:cNvCxnSpPr/>
            <p:nvPr/>
          </p:nvCxnSpPr>
          <p:spPr>
            <a:xfrm flipH="1" flipV="1">
              <a:off x="4882247" y="5743326"/>
              <a:ext cx="2051953" cy="138237"/>
            </a:xfrm>
            <a:prstGeom prst="straightConnector1">
              <a:avLst/>
            </a:prstGeom>
            <a:ln w="76200">
              <a:solidFill>
                <a:schemeClr val="accent2">
                  <a:lumMod val="75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6629400" y="5486400"/>
              <a:ext cx="1905000" cy="1066800"/>
            </a:xfrm>
            <a:prstGeom prst="cloud">
              <a:avLst/>
            </a:prstGeom>
            <a:solidFill>
              <a:schemeClr val="accent6">
                <a:lumMod val="20000"/>
                <a:lumOff val="80000"/>
              </a:schemeClr>
            </a:solidFill>
            <a:ln w="57150">
              <a:solidFill>
                <a:schemeClr val="accent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en-US" sz="3200" b="1" dirty="0">
                  <a:solidFill>
                    <a:srgbClr val="FF0000"/>
                  </a:solidFill>
                  <a:effectLst>
                    <a:glow rad="139700">
                      <a:schemeClr val="accent1">
                        <a:satMod val="175000"/>
                        <a:alpha val="40000"/>
                      </a:schemeClr>
                    </a:glow>
                    <a:reflection blurRad="6350" stA="55000" endA="300" endPos="45500" dir="5400000" sy="-100000" algn="bl" rotWithShape="0"/>
                  </a:effectLst>
                </a:rPr>
                <a:t>Why?</a:t>
              </a:r>
            </a:p>
          </p:txBody>
        </p:sp>
      </p:grpSp>
      <p:sp>
        <p:nvSpPr>
          <p:cNvPr id="4" name="Slide Number Placeholder 3"/>
          <p:cNvSpPr>
            <a:spLocks noGrp="1"/>
          </p:cNvSpPr>
          <p:nvPr>
            <p:ph type="sldNum" sz="quarter" idx="12"/>
          </p:nvPr>
        </p:nvSpPr>
        <p:spPr>
          <a:xfrm>
            <a:off x="8001000" y="6188075"/>
            <a:ext cx="762000" cy="365125"/>
          </a:xfrm>
        </p:spPr>
        <p:txBody>
          <a:bodyPr/>
          <a:lstStyle/>
          <a:p>
            <a:fld id="{9A7ECC3E-4170-412F-8B33-8063B7BB8A4D}" type="slidenum">
              <a:rPr lang="en-US" b="1" smtClean="0">
                <a:solidFill>
                  <a:schemeClr val="bg1"/>
                </a:solidFill>
              </a:rPr>
              <a:t>52</a:t>
            </a:fld>
            <a:endParaRPr lang="en-US" b="1" dirty="0">
              <a:solidFill>
                <a:schemeClr val="bg1"/>
              </a:solidFill>
            </a:endParaRPr>
          </a:p>
        </p:txBody>
      </p:sp>
    </p:spTree>
    <p:extLst>
      <p:ext uri="{BB962C8B-B14F-4D97-AF65-F5344CB8AC3E}">
        <p14:creationId xmlns:p14="http://schemas.microsoft.com/office/powerpoint/2010/main" val="4028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anim calcmode="lin" valueType="num">
                                      <p:cBhvr>
                                        <p:cTn id="32" dur="2000" fill="hold"/>
                                        <p:tgtEl>
                                          <p:spTgt spid="18"/>
                                        </p:tgtEl>
                                        <p:attrNameLst>
                                          <p:attrName>style.rotation</p:attrName>
                                        </p:attrNameLst>
                                      </p:cBhvr>
                                      <p:tavLst>
                                        <p:tav tm="0">
                                          <p:val>
                                            <p:fltVal val="720"/>
                                          </p:val>
                                        </p:tav>
                                        <p:tav tm="100000">
                                          <p:val>
                                            <p:fltVal val="0"/>
                                          </p:val>
                                        </p:tav>
                                      </p:tavLst>
                                    </p:anim>
                                    <p:anim calcmode="lin" valueType="num">
                                      <p:cBhvr>
                                        <p:cTn id="33" dur="2000" fill="hold"/>
                                        <p:tgtEl>
                                          <p:spTgt spid="18"/>
                                        </p:tgtEl>
                                        <p:attrNameLst>
                                          <p:attrName>ppt_h</p:attrName>
                                        </p:attrNameLst>
                                      </p:cBhvr>
                                      <p:tavLst>
                                        <p:tav tm="0">
                                          <p:val>
                                            <p:fltVal val="0"/>
                                          </p:val>
                                        </p:tav>
                                        <p:tav tm="100000">
                                          <p:val>
                                            <p:strVal val="#ppt_h"/>
                                          </p:val>
                                        </p:tav>
                                      </p:tavLst>
                                    </p:anim>
                                    <p:anim calcmode="lin" valueType="num">
                                      <p:cBhvr>
                                        <p:cTn id="34" dur="2000" fill="hold"/>
                                        <p:tgtEl>
                                          <p:spTgt spid="18"/>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35" presetClass="emph" presetSubtype="0" repeatCount="5000" fill="hold" nodeType="afterEffect">
                                  <p:stCondLst>
                                    <p:cond delay="0"/>
                                  </p:stCondLst>
                                  <p:childTnLst>
                                    <p:anim calcmode="discrete" valueType="str">
                                      <p:cBhvr>
                                        <p:cTn id="37"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8534400" cy="5562600"/>
          </a:xfrm>
          <a:solidFill>
            <a:srgbClr val="FFFFCC"/>
          </a:solidFill>
          <a:ln w="57150">
            <a:solidFill>
              <a:srgbClr val="FF6600"/>
            </a:solidFill>
          </a:ln>
          <a:scene3d>
            <a:camera prst="orthographicFront"/>
            <a:lightRig rig="threePt" dir="t"/>
          </a:scene3d>
          <a:sp3d>
            <a:bevelT w="114300" prst="artDeco"/>
          </a:sp3d>
        </p:spPr>
        <p:txBody>
          <a:bodyPr lIns="182880" tIns="182880">
            <a:normAutofit/>
          </a:bodyPr>
          <a:lstStyle/>
          <a:p>
            <a:pPr marL="1920240" indent="-1920240" algn="l">
              <a:spcBef>
                <a:spcPts val="0"/>
              </a:spcBef>
              <a:spcAft>
                <a:spcPts val="1200"/>
              </a:spcAft>
            </a:pPr>
            <a:r>
              <a:rPr lang="en-US" dirty="0">
                <a:solidFill>
                  <a:srgbClr val="00B050"/>
                </a:solidFill>
              </a:rPr>
              <a:t>1 </a:t>
            </a:r>
            <a:r>
              <a:rPr lang="en-US" dirty="0" err="1">
                <a:solidFill>
                  <a:srgbClr val="00B050"/>
                </a:solidFill>
              </a:rPr>
              <a:t>Cor</a:t>
            </a:r>
            <a:r>
              <a:rPr lang="en-US" dirty="0">
                <a:solidFill>
                  <a:srgbClr val="00B050"/>
                </a:solidFill>
              </a:rPr>
              <a:t> 15:4</a:t>
            </a:r>
            <a:r>
              <a:rPr lang="en-US" dirty="0">
                <a:solidFill>
                  <a:schemeClr val="bg1"/>
                </a:solidFill>
              </a:rPr>
              <a:t>	And that He was buried, and that He was </a:t>
            </a:r>
            <a:r>
              <a:rPr lang="en-US" b="1" dirty="0">
                <a:solidFill>
                  <a:schemeClr val="accent2">
                    <a:lumMod val="75000"/>
                  </a:schemeClr>
                </a:solidFill>
              </a:rPr>
              <a:t>raised the third day, </a:t>
            </a:r>
            <a:r>
              <a:rPr lang="en-US" dirty="0">
                <a:solidFill>
                  <a:schemeClr val="bg1"/>
                </a:solidFill>
              </a:rPr>
              <a:t>according to the Scriptures,</a:t>
            </a:r>
          </a:p>
          <a:p>
            <a:pPr marL="1920240" indent="-1920240" algn="l">
              <a:spcBef>
                <a:spcPts val="0"/>
              </a:spcBef>
              <a:spcAft>
                <a:spcPts val="1800"/>
              </a:spcAft>
            </a:pPr>
            <a:r>
              <a:rPr lang="en-US" dirty="0">
                <a:solidFill>
                  <a:srgbClr val="00B050"/>
                </a:solidFill>
              </a:rPr>
              <a:t>1 </a:t>
            </a:r>
            <a:r>
              <a:rPr lang="en-US" dirty="0" err="1">
                <a:solidFill>
                  <a:srgbClr val="00B050"/>
                </a:solidFill>
              </a:rPr>
              <a:t>Cor</a:t>
            </a:r>
            <a:r>
              <a:rPr lang="en-US" dirty="0">
                <a:solidFill>
                  <a:srgbClr val="00B050"/>
                </a:solidFill>
              </a:rPr>
              <a:t> 15:20</a:t>
            </a:r>
            <a:r>
              <a:rPr lang="en-US" dirty="0">
                <a:solidFill>
                  <a:schemeClr val="bg1"/>
                </a:solidFill>
              </a:rPr>
              <a:t>	But now </a:t>
            </a:r>
            <a:r>
              <a:rPr lang="en-US" b="1" dirty="0">
                <a:solidFill>
                  <a:srgbClr val="0000CC"/>
                </a:solidFill>
              </a:rPr>
              <a:t>Messiah</a:t>
            </a:r>
            <a:r>
              <a:rPr lang="en-US" dirty="0">
                <a:solidFill>
                  <a:srgbClr val="0000CC"/>
                </a:solidFill>
              </a:rPr>
              <a:t> </a:t>
            </a:r>
            <a:r>
              <a:rPr lang="en-US" dirty="0">
                <a:solidFill>
                  <a:schemeClr val="bg1"/>
                </a:solidFill>
              </a:rPr>
              <a:t>has been raised from the dead, and has become the </a:t>
            </a:r>
            <a:r>
              <a:rPr lang="en-US" b="1" dirty="0">
                <a:solidFill>
                  <a:srgbClr val="009900"/>
                </a:solidFill>
              </a:rPr>
              <a:t>first-fruit</a:t>
            </a:r>
            <a:r>
              <a:rPr lang="en-US" dirty="0">
                <a:solidFill>
                  <a:srgbClr val="009900"/>
                </a:solidFill>
              </a:rPr>
              <a:t> </a:t>
            </a:r>
            <a:r>
              <a:rPr lang="en-US" dirty="0">
                <a:solidFill>
                  <a:schemeClr val="bg1"/>
                </a:solidFill>
              </a:rPr>
              <a:t>of those having fallen asleep.</a:t>
            </a:r>
          </a:p>
          <a:p>
            <a:pPr algn="l">
              <a:spcBef>
                <a:spcPts val="0"/>
              </a:spcBef>
              <a:spcAft>
                <a:spcPts val="1800"/>
              </a:spcAft>
            </a:pPr>
            <a:r>
              <a:rPr lang="en-US" dirty="0">
                <a:solidFill>
                  <a:schemeClr val="bg1"/>
                </a:solidFill>
              </a:rPr>
              <a:t>Paul, as a second witness, is saying that </a:t>
            </a:r>
            <a:r>
              <a:rPr lang="en-US" b="1" dirty="0">
                <a:solidFill>
                  <a:srgbClr val="0000CC"/>
                </a:solidFill>
              </a:rPr>
              <a:t>Yahusha</a:t>
            </a:r>
            <a:r>
              <a:rPr lang="en-US" dirty="0">
                <a:solidFill>
                  <a:srgbClr val="0000CC"/>
                </a:solidFill>
              </a:rPr>
              <a:t> </a:t>
            </a:r>
            <a:r>
              <a:rPr lang="en-US" dirty="0">
                <a:solidFill>
                  <a:schemeClr val="bg1"/>
                </a:solidFill>
              </a:rPr>
              <a:t>was buried and rose again, according to the Scriptures, He </a:t>
            </a:r>
            <a:r>
              <a:rPr lang="en-US" u="sng" dirty="0">
                <a:solidFill>
                  <a:schemeClr val="bg1"/>
                </a:solidFill>
              </a:rPr>
              <a:t>then became</a:t>
            </a:r>
            <a:r>
              <a:rPr lang="en-US" dirty="0">
                <a:solidFill>
                  <a:schemeClr val="bg1"/>
                </a:solidFill>
              </a:rPr>
              <a:t> the </a:t>
            </a:r>
            <a:r>
              <a:rPr lang="en-US" b="1" dirty="0">
                <a:solidFill>
                  <a:srgbClr val="009900"/>
                </a:solidFill>
              </a:rPr>
              <a:t>“First-Fruit of those having fallen asleep” — </a:t>
            </a:r>
          </a:p>
          <a:p>
            <a:pPr algn="l">
              <a:spcBef>
                <a:spcPts val="0"/>
              </a:spcBef>
              <a:spcAft>
                <a:spcPts val="2400"/>
              </a:spcAft>
            </a:pPr>
            <a:r>
              <a:rPr lang="en-US" dirty="0">
                <a:solidFill>
                  <a:schemeClr val="bg1"/>
                </a:solidFill>
              </a:rPr>
              <a:t>Yes, indeed, </a:t>
            </a:r>
            <a:r>
              <a:rPr lang="en-US" b="1" dirty="0">
                <a:solidFill>
                  <a:srgbClr val="0000CC"/>
                </a:solidFill>
              </a:rPr>
              <a:t>Yahusha</a:t>
            </a:r>
            <a:r>
              <a:rPr lang="en-US" dirty="0">
                <a:solidFill>
                  <a:srgbClr val="0000CC"/>
                </a:solidFill>
              </a:rPr>
              <a:t> </a:t>
            </a:r>
            <a:r>
              <a:rPr lang="en-US" dirty="0">
                <a:solidFill>
                  <a:schemeClr val="bg1"/>
                </a:solidFill>
              </a:rPr>
              <a:t>is our true </a:t>
            </a:r>
            <a:r>
              <a:rPr lang="en-US" b="1" dirty="0">
                <a:solidFill>
                  <a:srgbClr val="FF6600"/>
                </a:solidFill>
              </a:rPr>
              <a:t>example!!</a:t>
            </a:r>
          </a:p>
        </p:txBody>
      </p:sp>
      <p:sp>
        <p:nvSpPr>
          <p:cNvPr id="5" name="Title 1"/>
          <p:cNvSpPr>
            <a:spLocks noGrp="1"/>
          </p:cNvSpPr>
          <p:nvPr>
            <p:ph type="ctrTitle"/>
          </p:nvPr>
        </p:nvSpPr>
        <p:spPr>
          <a:xfrm>
            <a:off x="1905000" y="76200"/>
            <a:ext cx="5257800" cy="838200"/>
          </a:xfrm>
          <a:solidFill>
            <a:srgbClr val="FF6600"/>
          </a:solidFill>
          <a:ln w="57150">
            <a:solidFill>
              <a:srgbClr val="FFFF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FFCC"/>
                </a:solidFill>
              </a:rPr>
              <a:t>Our Example!</a:t>
            </a:r>
          </a:p>
        </p:txBody>
      </p:sp>
      <p:sp>
        <p:nvSpPr>
          <p:cNvPr id="4" name="Slide Number Placeholder 3"/>
          <p:cNvSpPr>
            <a:spLocks noGrp="1"/>
          </p:cNvSpPr>
          <p:nvPr>
            <p:ph type="sldNum" sz="quarter" idx="12"/>
          </p:nvPr>
        </p:nvSpPr>
        <p:spPr>
          <a:xfrm>
            <a:off x="7924800" y="6096000"/>
            <a:ext cx="762000" cy="365125"/>
          </a:xfrm>
        </p:spPr>
        <p:txBody>
          <a:bodyPr/>
          <a:lstStyle/>
          <a:p>
            <a:fld id="{9A7ECC3E-4170-412F-8B33-8063B7BB8A4D}" type="slidenum">
              <a:rPr lang="en-US" b="1" smtClean="0">
                <a:solidFill>
                  <a:schemeClr val="bg1"/>
                </a:solidFill>
              </a:rPr>
              <a:t>53</a:t>
            </a:fld>
            <a:endParaRPr lang="en-US" b="1" dirty="0">
              <a:solidFill>
                <a:schemeClr val="bg1"/>
              </a:solidFill>
            </a:endParaRPr>
          </a:p>
        </p:txBody>
      </p:sp>
      <p:grpSp>
        <p:nvGrpSpPr>
          <p:cNvPr id="8" name="Group 7"/>
          <p:cNvGrpSpPr/>
          <p:nvPr/>
        </p:nvGrpSpPr>
        <p:grpSpPr>
          <a:xfrm>
            <a:off x="7391400" y="5562600"/>
            <a:ext cx="1371600" cy="762000"/>
            <a:chOff x="7391400" y="5562600"/>
            <a:chExt cx="1371600" cy="762000"/>
          </a:xfrm>
        </p:grpSpPr>
        <p:cxnSp>
          <p:nvCxnSpPr>
            <p:cNvPr id="7" name="Straight Arrow Connector 6"/>
            <p:cNvCxnSpPr/>
            <p:nvPr/>
          </p:nvCxnSpPr>
          <p:spPr>
            <a:xfrm flipH="1">
              <a:off x="7391400" y="6096000"/>
              <a:ext cx="609600" cy="228600"/>
            </a:xfrm>
            <a:prstGeom prst="straightConnector1">
              <a:avLst/>
            </a:prstGeom>
            <a:ln w="76200">
              <a:solidFill>
                <a:schemeClr val="accent6">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7924800" y="5562600"/>
              <a:ext cx="838200" cy="685800"/>
            </a:xfrm>
            <a:prstGeom prst="cloud">
              <a:avLst/>
            </a:prstGeom>
            <a:solidFill>
              <a:schemeClr val="accent6">
                <a:lumMod val="20000"/>
                <a:lumOff val="80000"/>
              </a:schemeClr>
            </a:solidFill>
            <a:ln w="57150">
              <a:solidFill>
                <a:schemeClr val="accent6">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8153400" y="5674179"/>
              <a:ext cx="394607" cy="421821"/>
            </a:xfrm>
            <a:prstGeom prst="smileyFace">
              <a:avLst/>
            </a:prstGeom>
            <a:solidFill>
              <a:srgbClr val="FF99CC"/>
            </a:solidFill>
            <a:ln w="38100">
              <a:solidFill>
                <a:srgbClr val="C00000"/>
              </a:solidFill>
            </a:ln>
            <a:effectLst>
              <a:outerShdw blurRad="107950" dist="12700" dir="5400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419600" y="5486400"/>
            <a:ext cx="3048000" cy="430887"/>
          </a:xfrm>
          <a:prstGeom prst="rect">
            <a:avLst/>
          </a:prstGeom>
          <a:blipFill>
            <a:blip r:embed="rId3"/>
            <a:tile tx="0" ty="0" sx="100000" sy="100000" flip="none" algn="tl"/>
          </a:blipFill>
          <a:ln w="38100">
            <a:solidFill>
              <a:srgbClr val="0000CC"/>
            </a:solidFill>
          </a:ln>
          <a:scene3d>
            <a:camera prst="orthographicFront"/>
            <a:lightRig rig="threePt" dir="t"/>
          </a:scene3d>
          <a:sp3d>
            <a:bevelT w="114300" prst="artDeco"/>
          </a:sp3d>
        </p:spPr>
        <p:txBody>
          <a:bodyPr wrap="square" tIns="0" bIns="0" rtlCol="0" anchor="ctr">
            <a:spAutoFit/>
          </a:bodyPr>
          <a:lstStyle/>
          <a:p>
            <a:pPr algn="ctr"/>
            <a:r>
              <a:rPr lang="en-US" sz="2800" b="1" dirty="0">
                <a:solidFill>
                  <a:srgbClr val="FF0000"/>
                </a:solidFill>
              </a:rPr>
              <a:t>After</a:t>
            </a:r>
            <a:r>
              <a:rPr lang="en-US" sz="2800" b="1" dirty="0">
                <a:solidFill>
                  <a:srgbClr val="009900"/>
                </a:solidFill>
              </a:rPr>
              <a:t> </a:t>
            </a:r>
            <a:r>
              <a:rPr lang="en-US" sz="2800" b="1" dirty="0">
                <a:solidFill>
                  <a:srgbClr val="0000CC"/>
                </a:solidFill>
              </a:rPr>
              <a:t>His</a:t>
            </a:r>
            <a:r>
              <a:rPr lang="en-US" sz="2800" b="1" dirty="0">
                <a:solidFill>
                  <a:srgbClr val="009900"/>
                </a:solidFill>
              </a:rPr>
              <a:t> </a:t>
            </a:r>
            <a:r>
              <a:rPr lang="en-US" sz="2800" b="1" dirty="0">
                <a:solidFill>
                  <a:srgbClr val="FF0000"/>
                </a:solidFill>
              </a:rPr>
              <a:t>Death!!</a:t>
            </a:r>
            <a:r>
              <a:rPr lang="en-US" sz="2800" b="1" dirty="0">
                <a:solidFill>
                  <a:schemeClr val="bg1"/>
                </a:solidFill>
              </a:rPr>
              <a:t> </a:t>
            </a:r>
            <a:endParaRPr lang="en-US" sz="2800" dirty="0"/>
          </a:p>
        </p:txBody>
      </p:sp>
    </p:spTree>
    <p:extLst>
      <p:ext uri="{BB962C8B-B14F-4D97-AF65-F5344CB8AC3E}">
        <p14:creationId xmlns:p14="http://schemas.microsoft.com/office/powerpoint/2010/main" val="235561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anim calcmode="lin" valueType="num">
                                      <p:cBhvr>
                                        <p:cTn id="3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barn(inVertical)">
                                      <p:cBhvr>
                                        <p:cTn id="43" dur="500"/>
                                        <p:tgtEl>
                                          <p:spTgt spid="3">
                                            <p:txEl>
                                              <p:pRg st="3" end="3"/>
                                            </p:txEl>
                                          </p:spTgt>
                                        </p:tgtEl>
                                      </p:cBhvr>
                                    </p:animEffect>
                                  </p:childTnLst>
                                </p:cTn>
                              </p:par>
                            </p:childTnLst>
                          </p:cTn>
                        </p:par>
                        <p:par>
                          <p:cTn id="44" fill="hold">
                            <p:stCondLst>
                              <p:cond delay="500"/>
                            </p:stCondLst>
                            <p:childTnLst>
                              <p:par>
                                <p:cTn id="45" presetID="15" presetClass="entr" presetSubtype="0" fill="hold" nodeType="after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5257800" cy="838200"/>
          </a:xfrm>
          <a:solidFill>
            <a:srgbClr val="FF6600"/>
          </a:solidFill>
          <a:ln w="57150">
            <a:solidFill>
              <a:srgbClr val="FFFF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FFCC"/>
                </a:solidFill>
              </a:rPr>
              <a:t>Our Example!</a:t>
            </a:r>
          </a:p>
        </p:txBody>
      </p:sp>
      <p:sp>
        <p:nvSpPr>
          <p:cNvPr id="3" name="Subtitle 2"/>
          <p:cNvSpPr>
            <a:spLocks noGrp="1"/>
          </p:cNvSpPr>
          <p:nvPr>
            <p:ph type="subTitle" idx="1"/>
          </p:nvPr>
        </p:nvSpPr>
        <p:spPr>
          <a:xfrm>
            <a:off x="304800" y="1295400"/>
            <a:ext cx="8534400" cy="5029200"/>
          </a:xfrm>
          <a:solidFill>
            <a:srgbClr val="FFFFCC"/>
          </a:solidFill>
          <a:ln w="57150">
            <a:solidFill>
              <a:srgbClr val="FF6600"/>
            </a:solidFill>
          </a:ln>
          <a:scene3d>
            <a:camera prst="orthographicFront"/>
            <a:lightRig rig="threePt" dir="t"/>
          </a:scene3d>
          <a:sp3d>
            <a:bevelT w="139700" h="139700" prst="divot"/>
          </a:sp3d>
        </p:spPr>
        <p:txBody>
          <a:bodyPr lIns="182880" tIns="91440" anchor="t">
            <a:normAutofit lnSpcReduction="10000"/>
          </a:bodyPr>
          <a:lstStyle/>
          <a:p>
            <a:pPr algn="l">
              <a:spcBef>
                <a:spcPts val="0"/>
              </a:spcBef>
              <a:spcAft>
                <a:spcPts val="1800"/>
              </a:spcAft>
              <a:buClr>
                <a:srgbClr val="663300"/>
              </a:buClr>
              <a:buSzPct val="100000"/>
            </a:pPr>
            <a:r>
              <a:rPr lang="en-US" b="1" dirty="0">
                <a:solidFill>
                  <a:srgbClr val="0000CC"/>
                </a:solidFill>
              </a:rPr>
              <a:t>Yahusha</a:t>
            </a:r>
            <a:r>
              <a:rPr lang="en-US" dirty="0">
                <a:solidFill>
                  <a:srgbClr val="0000CC"/>
                </a:solidFill>
              </a:rPr>
              <a:t> </a:t>
            </a:r>
            <a:r>
              <a:rPr lang="en-US" dirty="0">
                <a:solidFill>
                  <a:schemeClr val="bg1"/>
                </a:solidFill>
              </a:rPr>
              <a:t>also celebrated </a:t>
            </a:r>
            <a:r>
              <a:rPr lang="en-US" b="1" dirty="0">
                <a:solidFill>
                  <a:srgbClr val="CC00FF"/>
                </a:solidFill>
              </a:rPr>
              <a:t>Shavuot</a:t>
            </a:r>
            <a:r>
              <a:rPr lang="en-US" dirty="0">
                <a:solidFill>
                  <a:srgbClr val="CC00FF"/>
                </a:solidFill>
              </a:rPr>
              <a:t> </a:t>
            </a:r>
            <a:r>
              <a:rPr lang="en-US" dirty="0">
                <a:solidFill>
                  <a:schemeClr val="bg1"/>
                </a:solidFill>
              </a:rPr>
              <a:t>(Pentecost) on the appropriate date by bestowing the promised </a:t>
            </a:r>
            <a:r>
              <a:rPr lang="en-US" b="1" dirty="0">
                <a:solidFill>
                  <a:srgbClr val="0000CC"/>
                </a:solidFill>
              </a:rPr>
              <a:t>Ruach</a:t>
            </a:r>
            <a:r>
              <a:rPr lang="en-US" dirty="0">
                <a:solidFill>
                  <a:srgbClr val="0000CC"/>
                </a:solidFill>
              </a:rPr>
              <a:t> </a:t>
            </a:r>
            <a:r>
              <a:rPr lang="en-US" dirty="0">
                <a:solidFill>
                  <a:schemeClr val="bg1"/>
                </a:solidFill>
              </a:rPr>
              <a:t>on His people during </a:t>
            </a:r>
            <a:r>
              <a:rPr lang="en-US" b="1" dirty="0">
                <a:solidFill>
                  <a:srgbClr val="CC00FF"/>
                </a:solidFill>
              </a:rPr>
              <a:t>Shavuot.</a:t>
            </a:r>
            <a:r>
              <a:rPr lang="en-US" dirty="0">
                <a:solidFill>
                  <a:schemeClr val="bg1"/>
                </a:solidFill>
              </a:rPr>
              <a:t> </a:t>
            </a:r>
          </a:p>
          <a:p>
            <a:pPr algn="l">
              <a:spcBef>
                <a:spcPts val="0"/>
              </a:spcBef>
              <a:spcAft>
                <a:spcPts val="1800"/>
              </a:spcAft>
              <a:buClr>
                <a:srgbClr val="663300"/>
              </a:buClr>
              <a:buSzPct val="100000"/>
            </a:pPr>
            <a:r>
              <a:rPr lang="en-US" dirty="0">
                <a:solidFill>
                  <a:schemeClr val="bg1"/>
                </a:solidFill>
              </a:rPr>
              <a:t>It is obvious, from His actions, that </a:t>
            </a:r>
            <a:r>
              <a:rPr lang="en-US" b="1" dirty="0">
                <a:solidFill>
                  <a:srgbClr val="0000CC"/>
                </a:solidFill>
              </a:rPr>
              <a:t>Yahusha</a:t>
            </a:r>
            <a:r>
              <a:rPr lang="en-US" dirty="0">
                <a:solidFill>
                  <a:srgbClr val="0000CC"/>
                </a:solidFill>
              </a:rPr>
              <a:t> </a:t>
            </a:r>
            <a:r>
              <a:rPr lang="en-US" dirty="0">
                <a:solidFill>
                  <a:schemeClr val="bg1"/>
                </a:solidFill>
              </a:rPr>
              <a:t>understood full well that </a:t>
            </a:r>
            <a:r>
              <a:rPr lang="en-US" b="1" u="sng" dirty="0">
                <a:solidFill>
                  <a:srgbClr val="0000CC"/>
                </a:solidFill>
              </a:rPr>
              <a:t>He</a:t>
            </a:r>
            <a:r>
              <a:rPr lang="en-US" dirty="0">
                <a:solidFill>
                  <a:srgbClr val="0000CC"/>
                </a:solidFill>
              </a:rPr>
              <a:t> </a:t>
            </a:r>
            <a:r>
              <a:rPr lang="en-US" b="1" u="sng" dirty="0">
                <a:solidFill>
                  <a:srgbClr val="006600"/>
                </a:solidFill>
              </a:rPr>
              <a:t>HAD</a:t>
            </a:r>
            <a:r>
              <a:rPr lang="en-US" dirty="0">
                <a:solidFill>
                  <a:srgbClr val="006600"/>
                </a:solidFill>
              </a:rPr>
              <a:t> </a:t>
            </a:r>
            <a:r>
              <a:rPr lang="en-US" b="1" u="sng" dirty="0">
                <a:solidFill>
                  <a:srgbClr val="FF0000"/>
                </a:solidFill>
              </a:rPr>
              <a:t>NOT</a:t>
            </a:r>
            <a:r>
              <a:rPr lang="en-US" dirty="0">
                <a:solidFill>
                  <a:srgbClr val="FF0000"/>
                </a:solidFill>
              </a:rPr>
              <a:t> </a:t>
            </a:r>
            <a:r>
              <a:rPr lang="en-US" dirty="0">
                <a:solidFill>
                  <a:schemeClr val="bg1"/>
                </a:solidFill>
              </a:rPr>
              <a:t>abolished the </a:t>
            </a:r>
            <a:r>
              <a:rPr lang="en-US" b="1" dirty="0">
                <a:solidFill>
                  <a:srgbClr val="008000"/>
                </a:solidFill>
              </a:rPr>
              <a:t>Feast Days </a:t>
            </a:r>
            <a:r>
              <a:rPr lang="en-US" dirty="0">
                <a:solidFill>
                  <a:schemeClr val="bg1"/>
                </a:solidFill>
              </a:rPr>
              <a:t>(or </a:t>
            </a:r>
            <a:r>
              <a:rPr lang="en-US" b="1" dirty="0">
                <a:solidFill>
                  <a:srgbClr val="FF3399"/>
                </a:solidFill>
              </a:rPr>
              <a:t>appointed times) </a:t>
            </a:r>
            <a:r>
              <a:rPr lang="en-US" dirty="0">
                <a:solidFill>
                  <a:schemeClr val="bg1"/>
                </a:solidFill>
              </a:rPr>
              <a:t>by nailing them to the tree with Him.</a:t>
            </a:r>
          </a:p>
          <a:p>
            <a:pPr algn="l">
              <a:spcBef>
                <a:spcPts val="0"/>
              </a:spcBef>
              <a:spcAft>
                <a:spcPts val="1800"/>
              </a:spcAft>
              <a:buClr>
                <a:srgbClr val="663300"/>
              </a:buClr>
              <a:buSzPct val="100000"/>
            </a:pPr>
            <a:r>
              <a:rPr lang="en-US" dirty="0">
                <a:solidFill>
                  <a:schemeClr val="bg1"/>
                </a:solidFill>
              </a:rPr>
              <a:t>Had He done so He would have been violating the abolishing process and going against His Father’s Word by observing </a:t>
            </a:r>
            <a:r>
              <a:rPr lang="en-US" b="1" dirty="0">
                <a:solidFill>
                  <a:srgbClr val="FF3399"/>
                </a:solidFill>
              </a:rPr>
              <a:t>appointed times </a:t>
            </a:r>
            <a:r>
              <a:rPr lang="en-US" dirty="0">
                <a:solidFill>
                  <a:schemeClr val="bg1"/>
                </a:solidFill>
              </a:rPr>
              <a:t>after His death.</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tx1"/>
                </a:solidFill>
              </a:rPr>
              <a:t>54</a:t>
            </a:fld>
            <a:endParaRPr lang="en-US" b="1" dirty="0">
              <a:solidFill>
                <a:schemeClr val="tx1"/>
              </a:solidFill>
            </a:endParaRPr>
          </a:p>
        </p:txBody>
      </p:sp>
    </p:spTree>
    <p:extLst>
      <p:ext uri="{BB962C8B-B14F-4D97-AF65-F5344CB8AC3E}">
        <p14:creationId xmlns:p14="http://schemas.microsoft.com/office/powerpoint/2010/main" val="375158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6553200" cy="1447800"/>
          </a:xfrm>
          <a:solidFill>
            <a:srgbClr val="0000CC"/>
          </a:solidFill>
          <a:ln w="38100">
            <a:solidFill>
              <a:schemeClr val="tx1">
                <a:lumMod val="85000"/>
              </a:schemeClr>
            </a:solidFill>
          </a:ln>
          <a:scene3d>
            <a:camera prst="orthographicFront"/>
            <a:lightRig rig="soft" dir="t">
              <a:rot lat="0" lon="0" rev="17220000"/>
            </a:lightRig>
          </a:scene3d>
          <a:sp3d>
            <a:bevelT w="139700" h="139700" prst="divot"/>
          </a:sp3d>
        </p:spPr>
        <p:txBody>
          <a:bodyPr anchor="ctr">
            <a:normAutofit fontScale="90000"/>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Yahuah’s Sabbath </a:t>
            </a:r>
            <a:br>
              <a:rPr lang="en-US" dirty="0">
                <a:solidFill>
                  <a:schemeClr val="tx1">
                    <a:lumMod val="85000"/>
                  </a:schemeClr>
                </a:solidFill>
              </a:rPr>
            </a:br>
            <a:r>
              <a:rPr lang="en-US" dirty="0">
                <a:solidFill>
                  <a:schemeClr val="tx1">
                    <a:lumMod val="85000"/>
                  </a:schemeClr>
                </a:solidFill>
              </a:rPr>
              <a:t>Sign and covenant</a:t>
            </a:r>
          </a:p>
        </p:txBody>
      </p:sp>
      <p:sp>
        <p:nvSpPr>
          <p:cNvPr id="3" name="Subtitle 2"/>
          <p:cNvSpPr>
            <a:spLocks noGrp="1"/>
          </p:cNvSpPr>
          <p:nvPr>
            <p:ph type="subTitle" idx="1"/>
          </p:nvPr>
        </p:nvSpPr>
        <p:spPr>
          <a:xfrm>
            <a:off x="457200" y="1752600"/>
            <a:ext cx="8229600" cy="48768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91440">
            <a:normAutofit fontScale="92500" lnSpcReduction="10000"/>
          </a:bodyPr>
          <a:lstStyle/>
          <a:p>
            <a:pPr>
              <a:lnSpc>
                <a:spcPct val="150000"/>
              </a:lnSpc>
              <a:spcBef>
                <a:spcPts val="0"/>
              </a:spcBef>
              <a:spcAft>
                <a:spcPts val="2400"/>
              </a:spcAft>
            </a:pPr>
            <a:r>
              <a:rPr lang="en-US" sz="4000" dirty="0">
                <a:solidFill>
                  <a:schemeClr val="bg1"/>
                </a:solidFill>
              </a:rPr>
              <a:t>We will change gears now and take a closer look at </a:t>
            </a:r>
            <a:r>
              <a:rPr lang="en-US" sz="4000" b="1" dirty="0">
                <a:solidFill>
                  <a:srgbClr val="0000CC"/>
                </a:solidFill>
                <a:effectLst>
                  <a:outerShdw blurRad="38100" dist="38100" dir="2700000" algn="tl">
                    <a:srgbClr val="000000">
                      <a:alpha val="43137"/>
                    </a:srgbClr>
                  </a:outerShdw>
                </a:effectLst>
              </a:rPr>
              <a:t>Yahuah’s</a:t>
            </a:r>
            <a:r>
              <a:rPr lang="en-US" sz="4000" dirty="0">
                <a:solidFill>
                  <a:srgbClr val="0000CC"/>
                </a:solidFill>
                <a:effectLst>
                  <a:outerShdw blurRad="38100" dist="38100" dir="2700000" algn="tl">
                    <a:srgbClr val="000000">
                      <a:alpha val="43137"/>
                    </a:srgbClr>
                  </a:outerShdw>
                </a:effectLst>
              </a:rPr>
              <a:t> </a:t>
            </a:r>
            <a:r>
              <a:rPr lang="en-US" sz="4000" b="1" dirty="0">
                <a:solidFill>
                  <a:srgbClr val="0070C0"/>
                </a:solidFill>
                <a:effectLst>
                  <a:outerShdw blurRad="38100" dist="38100" dir="2700000" algn="tl">
                    <a:srgbClr val="000000">
                      <a:alpha val="43137"/>
                    </a:srgbClr>
                  </a:outerShdw>
                </a:effectLst>
              </a:rPr>
              <a:t>Sabbath</a:t>
            </a:r>
            <a:r>
              <a:rPr lang="en-US" sz="4000" dirty="0">
                <a:solidFill>
                  <a:srgbClr val="0070C0"/>
                </a:solidFill>
                <a:effectLst>
                  <a:outerShdw blurRad="38100" dist="38100" dir="2700000" algn="tl">
                    <a:srgbClr val="000000">
                      <a:alpha val="43137"/>
                    </a:srgbClr>
                  </a:outerShdw>
                </a:effectLst>
              </a:rPr>
              <a:t> </a:t>
            </a:r>
            <a:br>
              <a:rPr lang="en-US" sz="4000" dirty="0">
                <a:solidFill>
                  <a:srgbClr val="0070C0"/>
                </a:solidFill>
                <a:effectLst>
                  <a:outerShdw blurRad="38100" dist="38100" dir="2700000" algn="tl">
                    <a:srgbClr val="000000">
                      <a:alpha val="43137"/>
                    </a:srgbClr>
                  </a:outerShdw>
                </a:effectLst>
              </a:rPr>
            </a:br>
            <a:br>
              <a:rPr lang="en-US" sz="4000" dirty="0">
                <a:solidFill>
                  <a:srgbClr val="FF0000"/>
                </a:solidFill>
                <a:effectLst>
                  <a:outerShdw blurRad="38100" dist="38100" dir="2700000" algn="tl">
                    <a:srgbClr val="000000">
                      <a:alpha val="43137"/>
                    </a:srgbClr>
                  </a:outerShdw>
                </a:effectLst>
              </a:rPr>
            </a:br>
            <a:r>
              <a:rPr lang="en-US" sz="4000" dirty="0">
                <a:solidFill>
                  <a:schemeClr val="bg1"/>
                </a:solidFill>
              </a:rPr>
              <a:t>and </a:t>
            </a:r>
            <a:br>
              <a:rPr lang="en-US" sz="4000" dirty="0">
                <a:solidFill>
                  <a:schemeClr val="bg1"/>
                </a:solidFill>
              </a:rPr>
            </a:br>
            <a:br>
              <a:rPr lang="en-US" sz="4000" dirty="0">
                <a:solidFill>
                  <a:schemeClr val="bg1"/>
                </a:solidFill>
              </a:rPr>
            </a:br>
            <a:r>
              <a:rPr lang="en-US" sz="4000" dirty="0">
                <a:solidFill>
                  <a:schemeClr val="bg1"/>
                </a:solidFill>
              </a:rPr>
              <a:t>that He first made with Abraham.</a:t>
            </a:r>
            <a:endParaRPr lang="en-US" sz="4000" b="1" dirty="0">
              <a:solidFill>
                <a:srgbClr val="CC00CC"/>
              </a:solidFill>
            </a:endParaRPr>
          </a:p>
        </p:txBody>
      </p:sp>
      <p:sp>
        <p:nvSpPr>
          <p:cNvPr id="4" name="Slide Number Placeholder 3"/>
          <p:cNvSpPr>
            <a:spLocks noGrp="1"/>
          </p:cNvSpPr>
          <p:nvPr>
            <p:ph type="sldNum" sz="quarter" idx="12"/>
          </p:nvPr>
        </p:nvSpPr>
        <p:spPr>
          <a:xfrm>
            <a:off x="7848600" y="6172200"/>
            <a:ext cx="762000" cy="365125"/>
          </a:xfrm>
        </p:spPr>
        <p:txBody>
          <a:bodyPr/>
          <a:lstStyle/>
          <a:p>
            <a:fld id="{9A7ECC3E-4170-412F-8B33-8063B7BB8A4D}" type="slidenum">
              <a:rPr lang="en-US" b="1" smtClean="0">
                <a:solidFill>
                  <a:schemeClr val="bg1"/>
                </a:solidFill>
              </a:rPr>
              <a:t>55</a:t>
            </a:fld>
            <a:endParaRPr lang="en-US" b="1" dirty="0">
              <a:solidFill>
                <a:schemeClr val="bg1"/>
              </a:solidFill>
            </a:endParaRPr>
          </a:p>
        </p:txBody>
      </p:sp>
      <p:sp>
        <p:nvSpPr>
          <p:cNvPr id="5" name="Lightning Bolt 4"/>
          <p:cNvSpPr/>
          <p:nvPr/>
        </p:nvSpPr>
        <p:spPr>
          <a:xfrm rot="8871513">
            <a:off x="5957269" y="3208894"/>
            <a:ext cx="2139465" cy="1688744"/>
          </a:xfrm>
          <a:prstGeom prst="lightningBolt">
            <a:avLst/>
          </a:prstGeom>
          <a:blipFill>
            <a:blip r:embed="rId2"/>
            <a:tile tx="0" ty="0" sx="100000" sy="100000" flip="none" algn="tl"/>
          </a:blip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3491231"/>
            <a:ext cx="1905000" cy="707886"/>
          </a:xfrm>
          <a:prstGeom prst="rect">
            <a:avLst/>
          </a:prstGeom>
          <a:blipFill>
            <a:blip r:embed="rId2"/>
            <a:tile tx="0" ty="0" sx="100000" sy="100000" flip="none" algn="tl"/>
          </a:blipFill>
          <a:ln w="38100">
            <a:solidFill>
              <a:srgbClr val="FF0000"/>
            </a:solidFill>
          </a:ln>
          <a:scene3d>
            <a:camera prst="orthographicFront"/>
            <a:lightRig rig="threePt" dir="t"/>
          </a:scene3d>
          <a:sp3d>
            <a:bevelT w="114300" prst="artDeco"/>
          </a:sp3d>
        </p:spPr>
        <p:txBody>
          <a:bodyPr wrap="square" rtlCol="0">
            <a:spAutoFit/>
          </a:bodyPr>
          <a:lstStyle/>
          <a:p>
            <a:r>
              <a:rPr lang="en-US" sz="4000" b="1" dirty="0">
                <a:solidFill>
                  <a:srgbClr val="FF0000"/>
                </a:solidFill>
                <a:effectLst>
                  <a:outerShdw blurRad="38100" dist="38100" dir="2700000" algn="tl">
                    <a:srgbClr val="000000">
                      <a:alpha val="43137"/>
                    </a:srgbClr>
                  </a:outerShdw>
                </a:effectLst>
              </a:rPr>
              <a:t>“Sign”</a:t>
            </a:r>
            <a:r>
              <a:rPr lang="en-US" sz="4000" dirty="0">
                <a:solidFill>
                  <a:srgbClr val="FF0000"/>
                </a:solidFill>
                <a:effectLst>
                  <a:outerShdw blurRad="38100" dist="38100" dir="2700000" algn="tl">
                    <a:srgbClr val="000000">
                      <a:alpha val="43137"/>
                    </a:srgbClr>
                  </a:outerShdw>
                </a:effectLst>
              </a:rPr>
              <a:t> </a:t>
            </a:r>
            <a:endParaRPr lang="en-US" sz="4000" dirty="0"/>
          </a:p>
        </p:txBody>
      </p:sp>
      <p:sp>
        <p:nvSpPr>
          <p:cNvPr id="7" name="TextBox 6"/>
          <p:cNvSpPr txBox="1"/>
          <p:nvPr/>
        </p:nvSpPr>
        <p:spPr>
          <a:xfrm>
            <a:off x="1600200" y="5029200"/>
            <a:ext cx="5943600" cy="707886"/>
          </a:xfrm>
          <a:prstGeom prst="rect">
            <a:avLst/>
          </a:prstGeom>
          <a:blipFill>
            <a:blip r:embed="rId3"/>
            <a:tile tx="0" ty="0" sx="100000" sy="100000" flip="none" algn="tl"/>
          </a:blipFill>
          <a:ln w="38100">
            <a:solidFill>
              <a:srgbClr val="CC00CC"/>
            </a:solidFill>
          </a:ln>
          <a:scene3d>
            <a:camera prst="orthographicFront"/>
            <a:lightRig rig="threePt" dir="t"/>
          </a:scene3d>
          <a:sp3d>
            <a:bevelT w="114300" prst="artDeco"/>
          </a:sp3d>
        </p:spPr>
        <p:txBody>
          <a:bodyPr wrap="square" rtlCol="0">
            <a:spAutoFit/>
          </a:bodyPr>
          <a:lstStyle/>
          <a:p>
            <a:pPr algn="ctr"/>
            <a:r>
              <a:rPr lang="en-US" sz="4000" b="1" dirty="0">
                <a:solidFill>
                  <a:srgbClr val="CC00CC"/>
                </a:solidFill>
                <a:effectLst>
                  <a:outerShdw blurRad="38100" dist="38100" dir="2700000" algn="tl">
                    <a:srgbClr val="000000">
                      <a:alpha val="43137"/>
                    </a:srgbClr>
                  </a:outerShdw>
                </a:effectLst>
              </a:rPr>
              <a:t>“Everlasting Covenant” </a:t>
            </a:r>
            <a:endParaRPr lang="en-US" sz="4000" dirty="0"/>
          </a:p>
        </p:txBody>
      </p:sp>
      <p:sp>
        <p:nvSpPr>
          <p:cNvPr id="12" name="Lightning Bolt 11"/>
          <p:cNvSpPr/>
          <p:nvPr/>
        </p:nvSpPr>
        <p:spPr>
          <a:xfrm rot="21339960">
            <a:off x="136603" y="3262319"/>
            <a:ext cx="1701624" cy="1662961"/>
          </a:xfrm>
          <a:prstGeom prst="lightningBolt">
            <a:avLst/>
          </a:prstGeom>
          <a:blipFill>
            <a:blip r:embed="rId3"/>
            <a:tile tx="0" ty="0" sx="100000" sy="100000" flip="none" algn="tl"/>
          </a:blipFill>
          <a:ln w="57150">
            <a:solidFill>
              <a:srgbClr val="CC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067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500" autoRev="1" fill="hold">
                                          <p:stCondLst>
                                            <p:cond delay="0"/>
                                          </p:stCondLst>
                                        </p:cTn>
                                        <p:tgtEl>
                                          <p:spTgt spid="6"/>
                                        </p:tgtEl>
                                        <p:attrNameLst>
                                          <p:attrName>ppt_w</p:attrName>
                                        </p:attrNameLst>
                                      </p:cBhvr>
                                    </p:anim>
                                    <p:anim by="(#ppt_w*0.50)" calcmode="lin" valueType="num">
                                      <p:cBhvr>
                                        <p:cTn id="18" dur="500" decel="50000" autoRev="1" fill="hold">
                                          <p:stCondLst>
                                            <p:cond delay="0"/>
                                          </p:stCondLst>
                                        </p:cTn>
                                        <p:tgtEl>
                                          <p:spTgt spid="6"/>
                                        </p:tgtEl>
                                        <p:attrNameLst>
                                          <p:attrName>ppt_x</p:attrName>
                                        </p:attrNameLst>
                                      </p:cBhvr>
                                    </p:anim>
                                    <p:anim from="(-#ppt_h/2)" to="(#ppt_y)" calcmode="lin" valueType="num">
                                      <p:cBhvr>
                                        <p:cTn id="19" dur="1000" fill="hold">
                                          <p:stCondLst>
                                            <p:cond delay="0"/>
                                          </p:stCondLst>
                                        </p:cTn>
                                        <p:tgtEl>
                                          <p:spTgt spid="6"/>
                                        </p:tgtEl>
                                        <p:attrNameLst>
                                          <p:attrName>ppt_y</p:attrName>
                                        </p:attrNameLst>
                                      </p:cBhvr>
                                    </p:anim>
                                    <p:animRot by="21600000">
                                      <p:cBhvr>
                                        <p:cTn id="20" dur="1000" fill="hold">
                                          <p:stCondLst>
                                            <p:cond delay="0"/>
                                          </p:stCondLst>
                                        </p:cTn>
                                        <p:tgtEl>
                                          <p:spTgt spid="6"/>
                                        </p:tgtEl>
                                        <p:attrNameLst>
                                          <p:attrName>r</p:attrName>
                                        </p:attrNameLst>
                                      </p:cBhvr>
                                    </p:animRot>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3500"/>
                            </p:stCondLst>
                            <p:childTnLst>
                              <p:par>
                                <p:cTn id="39" presetID="26" presetClass="emph" presetSubtype="0" repeatCount="2000" fill="hold" grpId="1" nodeType="afterEffect">
                                  <p:stCondLst>
                                    <p:cond delay="0"/>
                                  </p:stCondLst>
                                  <p:childTnLst>
                                    <p:animEffect transition="out" filter="fade">
                                      <p:cBhvr>
                                        <p:cTn id="40" dur="1000" tmFilter="0, 0; .2, .5; .8, .5; 1, 0"/>
                                        <p:tgtEl>
                                          <p:spTgt spid="5"/>
                                        </p:tgtEl>
                                      </p:cBhvr>
                                    </p:animEffect>
                                    <p:animScale>
                                      <p:cBhvr>
                                        <p:cTn id="41" dur="500" autoRev="1" fill="hold"/>
                                        <p:tgtEl>
                                          <p:spTgt spid="5"/>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iterate type="lt">
                                    <p:tmPct val="0"/>
                                  </p:iterate>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 calcmode="lin" valueType="num">
                                      <p:cBhvr>
                                        <p:cTn id="48" dur="500" fill="hold"/>
                                        <p:tgtEl>
                                          <p:spTgt spid="7"/>
                                        </p:tgtEl>
                                        <p:attrNameLst>
                                          <p:attrName>style.rotation</p:attrName>
                                        </p:attrNameLst>
                                      </p:cBhvr>
                                      <p:tavLst>
                                        <p:tav tm="0">
                                          <p:val>
                                            <p:fltVal val="360"/>
                                          </p:val>
                                        </p:tav>
                                        <p:tav tm="100000">
                                          <p:val>
                                            <p:fltVal val="0"/>
                                          </p:val>
                                        </p:tav>
                                      </p:tavLst>
                                    </p:anim>
                                    <p:animEffect transition="in" filter="fade">
                                      <p:cBhvr>
                                        <p:cTn id="49" dur="500"/>
                                        <p:tgtEl>
                                          <p:spTgt spid="7"/>
                                        </p:tgtEl>
                                      </p:cBhvr>
                                    </p:animEffect>
                                  </p:childTnLst>
                                </p:cTn>
                              </p:par>
                            </p:childTnLst>
                          </p:cTn>
                        </p:par>
                        <p:par>
                          <p:cTn id="50" fill="hold">
                            <p:stCondLst>
                              <p:cond delay="500"/>
                            </p:stCondLst>
                            <p:childTnLst>
                              <p:par>
                                <p:cTn id="51" presetID="34" presetClass="emph" presetSubtype="0" fill="hold" grpId="1"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7"/>
                                        </p:tgtEl>
                                        <p:attrNameLst>
                                          <p:attrName>ppt_x</p:attrName>
                                          <p:attrName>ppt_y</p:attrName>
                                        </p:attrNameLst>
                                      </p:cBhvr>
                                    </p:animMotion>
                                    <p:animRot by="1500000">
                                      <p:cBhvr>
                                        <p:cTn id="53" dur="125" fill="hold">
                                          <p:stCondLst>
                                            <p:cond delay="0"/>
                                          </p:stCondLst>
                                        </p:cTn>
                                        <p:tgtEl>
                                          <p:spTgt spid="7"/>
                                        </p:tgtEl>
                                        <p:attrNameLst>
                                          <p:attrName>r</p:attrName>
                                        </p:attrNameLst>
                                      </p:cBhvr>
                                    </p:animRot>
                                    <p:animRot by="-1500000">
                                      <p:cBhvr>
                                        <p:cTn id="54" dur="125" fill="hold">
                                          <p:stCondLst>
                                            <p:cond delay="125"/>
                                          </p:stCondLst>
                                        </p:cTn>
                                        <p:tgtEl>
                                          <p:spTgt spid="7"/>
                                        </p:tgtEl>
                                        <p:attrNameLst>
                                          <p:attrName>r</p:attrName>
                                        </p:attrNameLst>
                                      </p:cBhvr>
                                    </p:animRot>
                                    <p:animRot by="-1500000">
                                      <p:cBhvr>
                                        <p:cTn id="55" dur="125" fill="hold">
                                          <p:stCondLst>
                                            <p:cond delay="250"/>
                                          </p:stCondLst>
                                        </p:cTn>
                                        <p:tgtEl>
                                          <p:spTgt spid="7"/>
                                        </p:tgtEl>
                                        <p:attrNameLst>
                                          <p:attrName>r</p:attrName>
                                        </p:attrNameLst>
                                      </p:cBhvr>
                                    </p:animRot>
                                    <p:animRot by="1500000">
                                      <p:cBhvr>
                                        <p:cTn id="56" dur="125" fill="hold">
                                          <p:stCondLst>
                                            <p:cond delay="375"/>
                                          </p:stCondLst>
                                        </p:cTn>
                                        <p:tgtEl>
                                          <p:spTgt spid="7"/>
                                        </p:tgtEl>
                                        <p:attrNameLst>
                                          <p:attrName>r</p:attrName>
                                        </p:attrNameLst>
                                      </p:cBhvr>
                                    </p:animRot>
                                  </p:childTnLst>
                                </p:cTn>
                              </p:par>
                            </p:childTnLst>
                          </p:cTn>
                        </p:par>
                        <p:par>
                          <p:cTn id="57" fill="hold">
                            <p:stCondLst>
                              <p:cond delay="2000"/>
                            </p:stCondLst>
                            <p:childTnLst>
                              <p:par>
                                <p:cTn id="58" presetID="26"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par>
                          <p:cTn id="74" fill="hold">
                            <p:stCondLst>
                              <p:cond delay="4000"/>
                            </p:stCondLst>
                            <p:childTnLst>
                              <p:par>
                                <p:cTn id="75" presetID="26" presetClass="emph" presetSubtype="0" repeatCount="2000" fill="hold" grpId="1" nodeType="afterEffect">
                                  <p:stCondLst>
                                    <p:cond delay="0"/>
                                  </p:stCondLst>
                                  <p:childTnLst>
                                    <p:animEffect transition="out" filter="fade">
                                      <p:cBhvr>
                                        <p:cTn id="76" dur="1000" tmFilter="0, 0; .2, .5; .8, .5; 1, 0"/>
                                        <p:tgtEl>
                                          <p:spTgt spid="12"/>
                                        </p:tgtEl>
                                      </p:cBhvr>
                                    </p:animEffect>
                                    <p:animScale>
                                      <p:cBhvr>
                                        <p:cTn id="7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7" grpId="0" animBg="1"/>
      <p:bldP spid="7" grpId="1" animBg="1"/>
      <p:bldP spid="12" grpId="0" animBg="1"/>
      <p:bldP spid="12"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6553200" cy="914400"/>
          </a:xfrm>
          <a:solidFill>
            <a:srgbClr val="0000CC"/>
          </a:solidFill>
          <a:ln w="38100">
            <a:solidFill>
              <a:schemeClr val="tx1">
                <a:lumMod val="85000"/>
              </a:schemeClr>
            </a:solidFill>
          </a:ln>
          <a:scene3d>
            <a:camera prst="orthographicFront"/>
            <a:lightRig rig="soft" dir="t">
              <a:rot lat="0" lon="0" rev="17220000"/>
            </a:lightRig>
          </a:scene3d>
          <a:sp3d>
            <a:bevelT w="139700" h="139700" prst="divot"/>
          </a:sp3d>
        </p:spPr>
        <p:txBody>
          <a:bodyPr anchor="ctr">
            <a:normAutofit fontScale="90000"/>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Sign and covenant</a:t>
            </a:r>
          </a:p>
        </p:txBody>
      </p:sp>
      <p:sp>
        <p:nvSpPr>
          <p:cNvPr id="3" name="Subtitle 2"/>
          <p:cNvSpPr>
            <a:spLocks noGrp="1"/>
          </p:cNvSpPr>
          <p:nvPr>
            <p:ph type="subTitle" idx="1"/>
          </p:nvPr>
        </p:nvSpPr>
        <p:spPr>
          <a:xfrm>
            <a:off x="304800" y="1524000"/>
            <a:ext cx="8458200" cy="48768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91440">
            <a:normAutofit/>
          </a:bodyPr>
          <a:lstStyle/>
          <a:p>
            <a:pPr>
              <a:spcBef>
                <a:spcPts val="0"/>
              </a:spcBef>
              <a:spcAft>
                <a:spcPts val="2400"/>
              </a:spcAft>
            </a:pPr>
            <a:r>
              <a:rPr lang="en-US" b="1" dirty="0">
                <a:solidFill>
                  <a:srgbClr val="0000CC"/>
                </a:solidFill>
              </a:rPr>
              <a:t>Yahuah’s</a:t>
            </a:r>
            <a:r>
              <a:rPr lang="en-US" dirty="0">
                <a:solidFill>
                  <a:srgbClr val="0000CC"/>
                </a:solidFill>
              </a:rPr>
              <a:t> </a:t>
            </a:r>
            <a:r>
              <a:rPr lang="en-US" b="1" dirty="0">
                <a:solidFill>
                  <a:srgbClr val="0070C0"/>
                </a:solidFill>
                <a:effectLst>
                  <a:outerShdw blurRad="38100" dist="38100" dir="2700000" algn="tl">
                    <a:srgbClr val="000000">
                      <a:alpha val="43137"/>
                    </a:srgbClr>
                  </a:outerShdw>
                </a:effectLst>
              </a:rPr>
              <a:t>Sabbath</a:t>
            </a:r>
            <a:r>
              <a:rPr lang="en-US" dirty="0">
                <a:solidFill>
                  <a:srgbClr val="0070C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Sign</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and </a:t>
            </a:r>
            <a:r>
              <a:rPr lang="en-US" b="1" dirty="0">
                <a:solidFill>
                  <a:srgbClr val="CC00CC"/>
                </a:solidFill>
                <a:effectLst>
                  <a:outerShdw blurRad="38100" dist="38100" dir="2700000" algn="tl">
                    <a:srgbClr val="000000">
                      <a:alpha val="43137"/>
                    </a:srgbClr>
                  </a:outerShdw>
                </a:effectLst>
              </a:rPr>
              <a:t>Covenant</a:t>
            </a:r>
            <a:endParaRPr lang="en-US" b="1" dirty="0">
              <a:solidFill>
                <a:srgbClr val="CC00CC"/>
              </a:solidFill>
            </a:endParaRPr>
          </a:p>
          <a:p>
            <a:pPr marL="1737360" indent="-1737360" algn="l">
              <a:spcBef>
                <a:spcPts val="0"/>
              </a:spcBef>
              <a:spcAft>
                <a:spcPts val="1200"/>
              </a:spcAft>
            </a:pPr>
            <a:r>
              <a:rPr lang="en-US" dirty="0" err="1">
                <a:solidFill>
                  <a:schemeClr val="bg1"/>
                </a:solidFill>
              </a:rPr>
              <a:t>Ezk</a:t>
            </a:r>
            <a:r>
              <a:rPr lang="en-US" dirty="0">
                <a:solidFill>
                  <a:schemeClr val="bg1"/>
                </a:solidFill>
              </a:rPr>
              <a:t> 20:12	“And I also gave them My </a:t>
            </a:r>
            <a:r>
              <a:rPr lang="en-US" b="1" dirty="0">
                <a:solidFill>
                  <a:srgbClr val="0070C0"/>
                </a:solidFill>
                <a:effectLst>
                  <a:outerShdw blurRad="38100" dist="38100" dir="2700000" algn="tl">
                    <a:srgbClr val="000000">
                      <a:alpha val="43137"/>
                    </a:srgbClr>
                  </a:outerShdw>
                </a:effectLst>
              </a:rPr>
              <a:t>Sabbath</a:t>
            </a:r>
            <a:r>
              <a:rPr lang="en-US" b="1" dirty="0">
                <a:solidFill>
                  <a:srgbClr val="FF3399"/>
                </a:solidFill>
              </a:rPr>
              <a:t>(</a:t>
            </a:r>
            <a:r>
              <a:rPr lang="en-US" sz="4000" b="1" dirty="0">
                <a:solidFill>
                  <a:srgbClr val="0070C0"/>
                </a:solidFill>
                <a:effectLst>
                  <a:outerShdw blurRad="38100" dist="38100" dir="2700000" algn="tl">
                    <a:srgbClr val="000000">
                      <a:alpha val="43137"/>
                    </a:srgbClr>
                  </a:outerShdw>
                </a:effectLst>
              </a:rPr>
              <a:t>s</a:t>
            </a:r>
            <a:r>
              <a:rPr lang="en-US" b="1" dirty="0">
                <a:solidFill>
                  <a:srgbClr val="FF3399"/>
                </a:solidFill>
              </a:rPr>
              <a:t>)</a:t>
            </a:r>
            <a:r>
              <a:rPr lang="en-US" b="1" dirty="0">
                <a:solidFill>
                  <a:srgbClr val="0070C0"/>
                </a:solidFill>
              </a:rPr>
              <a:t>, </a:t>
            </a:r>
            <a:r>
              <a:rPr lang="en-US" dirty="0">
                <a:solidFill>
                  <a:schemeClr val="bg1"/>
                </a:solidFill>
              </a:rPr>
              <a:t>to be a </a:t>
            </a:r>
            <a:r>
              <a:rPr lang="en-US" b="1" dirty="0">
                <a:solidFill>
                  <a:srgbClr val="FF0000"/>
                </a:solidFill>
                <a:effectLst>
                  <a:outerShdw blurRad="38100" dist="38100" dir="2700000" algn="tl">
                    <a:srgbClr val="000000">
                      <a:alpha val="43137"/>
                    </a:srgbClr>
                  </a:outerShdw>
                </a:effectLst>
              </a:rPr>
              <a:t>sign</a:t>
            </a:r>
            <a:r>
              <a:rPr lang="en-US" b="1" baseline="30000" dirty="0">
                <a:solidFill>
                  <a:schemeClr val="accent5">
                    <a:lumMod val="50000"/>
                  </a:schemeClr>
                </a:solidFill>
              </a:rPr>
              <a:t>H226 </a:t>
            </a:r>
            <a:r>
              <a:rPr lang="en-US" b="1" baseline="30000" dirty="0">
                <a:solidFill>
                  <a:srgbClr val="009900"/>
                </a:solidFill>
              </a:rPr>
              <a:t>- 1</a:t>
            </a:r>
            <a:r>
              <a:rPr lang="en-US" b="1" dirty="0">
                <a:solidFill>
                  <a:srgbClr val="009900"/>
                </a:solidFill>
              </a:rPr>
              <a:t> </a:t>
            </a:r>
            <a:r>
              <a:rPr lang="en-US" dirty="0">
                <a:solidFill>
                  <a:schemeClr val="bg1"/>
                </a:solidFill>
              </a:rPr>
              <a:t>between them and Me, to know that I am </a:t>
            </a:r>
            <a:r>
              <a:rPr lang="he-IL" b="1" dirty="0">
                <a:solidFill>
                  <a:srgbClr val="0000CC"/>
                </a:solidFill>
              </a:rPr>
              <a:t>יהוה</a:t>
            </a:r>
            <a:r>
              <a:rPr lang="en-US" dirty="0">
                <a:solidFill>
                  <a:srgbClr val="0000CC"/>
                </a:solidFill>
              </a:rPr>
              <a:t> </a:t>
            </a:r>
            <a:r>
              <a:rPr lang="en-US" dirty="0">
                <a:solidFill>
                  <a:schemeClr val="bg1"/>
                </a:solidFill>
              </a:rPr>
              <a:t>who sets them apart.” </a:t>
            </a:r>
            <a:r>
              <a:rPr lang="en-US" b="1" u="sng" dirty="0">
                <a:solidFill>
                  <a:srgbClr val="996600"/>
                </a:solidFill>
                <a:effectLst>
                  <a:outerShdw blurRad="38100" dist="38100" dir="2700000" algn="tl">
                    <a:srgbClr val="000000">
                      <a:alpha val="43137"/>
                    </a:srgbClr>
                  </a:outerShdw>
                  <a:reflection blurRad="6350" stA="60000" endA="900" endPos="58000" dir="5400000" sy="-100000" algn="bl" rotWithShape="0"/>
                </a:effectLst>
              </a:rPr>
              <a:t>Footnote</a:t>
            </a:r>
            <a:r>
              <a:rPr lang="en-US" b="1" dirty="0">
                <a:solidFill>
                  <a:srgbClr val="996600"/>
                </a:solidFill>
                <a:effectLst>
                  <a:outerShdw blurRad="38100" dist="38100" dir="2700000" algn="tl">
                    <a:srgbClr val="000000">
                      <a:alpha val="43137"/>
                    </a:srgbClr>
                  </a:outerShdw>
                  <a:reflection blurRad="6350" stA="60000" endA="900" endPos="58000" dir="5400000" sy="-100000" algn="bl" rotWithShape="0"/>
                </a:effectLst>
              </a:rPr>
              <a:t>: </a:t>
            </a:r>
            <a:r>
              <a:rPr lang="en-US" b="1" baseline="30000" dirty="0">
                <a:solidFill>
                  <a:srgbClr val="009900"/>
                </a:solidFill>
              </a:rPr>
              <a:t>1</a:t>
            </a:r>
            <a:r>
              <a:rPr lang="en-US" b="1" dirty="0">
                <a:solidFill>
                  <a:srgbClr val="009900"/>
                </a:solidFill>
              </a:rPr>
              <a:t>See Ex. 31:13-17. </a:t>
            </a:r>
          </a:p>
          <a:p>
            <a:pPr marL="1737360" indent="-1737360" algn="l">
              <a:spcBef>
                <a:spcPts val="0"/>
              </a:spcBef>
              <a:spcAft>
                <a:spcPts val="1200"/>
              </a:spcAft>
            </a:pPr>
            <a:r>
              <a:rPr lang="en-US" dirty="0" err="1">
                <a:solidFill>
                  <a:schemeClr val="bg1"/>
                </a:solidFill>
              </a:rPr>
              <a:t>Ezk</a:t>
            </a:r>
            <a:r>
              <a:rPr lang="en-US" dirty="0">
                <a:solidFill>
                  <a:schemeClr val="bg1"/>
                </a:solidFill>
              </a:rPr>
              <a:t> 20:20	‘And set apart My </a:t>
            </a:r>
            <a:r>
              <a:rPr lang="en-US" b="1" dirty="0">
                <a:solidFill>
                  <a:srgbClr val="0070C0"/>
                </a:solidFill>
                <a:effectLst>
                  <a:outerShdw blurRad="38100" dist="38100" dir="2700000" algn="tl">
                    <a:srgbClr val="000000">
                      <a:alpha val="43137"/>
                    </a:srgbClr>
                  </a:outerShdw>
                </a:effectLst>
              </a:rPr>
              <a:t>Sabbath</a:t>
            </a:r>
            <a:r>
              <a:rPr lang="en-US" b="1" dirty="0">
                <a:solidFill>
                  <a:srgbClr val="FF3399"/>
                </a:solidFill>
              </a:rPr>
              <a:t>(</a:t>
            </a:r>
            <a:r>
              <a:rPr lang="en-US" sz="4000" b="1" dirty="0">
                <a:solidFill>
                  <a:srgbClr val="0070C0"/>
                </a:solidFill>
                <a:effectLst>
                  <a:outerShdw blurRad="38100" dist="38100" dir="2700000" algn="tl">
                    <a:srgbClr val="000000">
                      <a:alpha val="43137"/>
                    </a:srgbClr>
                  </a:outerShdw>
                </a:effectLst>
              </a:rPr>
              <a:t>s</a:t>
            </a:r>
            <a:r>
              <a:rPr lang="en-US" b="1" dirty="0">
                <a:solidFill>
                  <a:srgbClr val="FF3399"/>
                </a:solidFill>
              </a:rPr>
              <a:t>)</a:t>
            </a:r>
            <a:r>
              <a:rPr lang="en-US" b="1" dirty="0">
                <a:solidFill>
                  <a:srgbClr val="0070C0"/>
                </a:solidFill>
              </a:rPr>
              <a:t>, </a:t>
            </a:r>
            <a:r>
              <a:rPr lang="en-US" dirty="0">
                <a:solidFill>
                  <a:schemeClr val="bg1"/>
                </a:solidFill>
              </a:rPr>
              <a:t>and they shall be a </a:t>
            </a:r>
            <a:r>
              <a:rPr lang="en-US" b="1" dirty="0">
                <a:solidFill>
                  <a:srgbClr val="FF0000"/>
                </a:solidFill>
                <a:effectLst>
                  <a:outerShdw blurRad="38100" dist="38100" dir="2700000" algn="tl">
                    <a:srgbClr val="000000">
                      <a:alpha val="43137"/>
                    </a:srgbClr>
                  </a:outerShdw>
                </a:effectLst>
              </a:rPr>
              <a:t>sign</a:t>
            </a:r>
            <a:r>
              <a:rPr lang="en-US" b="1" baseline="30000" dirty="0">
                <a:solidFill>
                  <a:schemeClr val="accent5">
                    <a:lumMod val="50000"/>
                  </a:schemeClr>
                </a:solidFill>
              </a:rPr>
              <a:t>H226</a:t>
            </a:r>
            <a:r>
              <a:rPr lang="en-US" dirty="0">
                <a:solidFill>
                  <a:schemeClr val="bg1"/>
                </a:solidFill>
              </a:rPr>
              <a:t> between Me and you, to know that I am </a:t>
            </a:r>
            <a:r>
              <a:rPr lang="he-IL" b="1" dirty="0">
                <a:solidFill>
                  <a:srgbClr val="0000CC"/>
                </a:solidFill>
              </a:rPr>
              <a:t>יהוה</a:t>
            </a:r>
            <a:r>
              <a:rPr lang="en-US" dirty="0">
                <a:solidFill>
                  <a:srgbClr val="0000CC"/>
                </a:solidFill>
              </a:rPr>
              <a:t> </a:t>
            </a:r>
            <a:r>
              <a:rPr lang="en-US" dirty="0">
                <a:solidFill>
                  <a:schemeClr val="bg1"/>
                </a:solidFill>
              </a:rPr>
              <a:t>your </a:t>
            </a:r>
            <a:r>
              <a:rPr lang="en-US" b="1" dirty="0">
                <a:solidFill>
                  <a:srgbClr val="0000CC"/>
                </a:solidFill>
              </a:rPr>
              <a:t>Elohim.’</a:t>
            </a:r>
          </a:p>
        </p:txBody>
      </p:sp>
      <p:sp>
        <p:nvSpPr>
          <p:cNvPr id="4" name="Slide Number Placeholder 3"/>
          <p:cNvSpPr>
            <a:spLocks noGrp="1"/>
          </p:cNvSpPr>
          <p:nvPr>
            <p:ph type="sldNum" sz="quarter" idx="12"/>
          </p:nvPr>
        </p:nvSpPr>
        <p:spPr>
          <a:xfrm>
            <a:off x="7772400" y="5867400"/>
            <a:ext cx="762000" cy="365125"/>
          </a:xfrm>
        </p:spPr>
        <p:txBody>
          <a:bodyPr/>
          <a:lstStyle/>
          <a:p>
            <a:fld id="{9A7ECC3E-4170-412F-8B33-8063B7BB8A4D}" type="slidenum">
              <a:rPr lang="en-US" b="1" smtClean="0">
                <a:solidFill>
                  <a:schemeClr val="bg1"/>
                </a:solidFill>
              </a:rPr>
              <a:t>56</a:t>
            </a:fld>
            <a:endParaRPr lang="en-US" b="1" dirty="0">
              <a:solidFill>
                <a:schemeClr val="bg1"/>
              </a:solidFill>
            </a:endParaRPr>
          </a:p>
        </p:txBody>
      </p:sp>
      <p:sp>
        <p:nvSpPr>
          <p:cNvPr id="5" name="Lightning Bolt 4"/>
          <p:cNvSpPr/>
          <p:nvPr/>
        </p:nvSpPr>
        <p:spPr>
          <a:xfrm rot="3867257">
            <a:off x="7867344" y="1415972"/>
            <a:ext cx="857819" cy="847410"/>
          </a:xfrm>
          <a:prstGeom prst="lightningBolt">
            <a:avLst/>
          </a:prstGeom>
          <a:solidFill>
            <a:srgbClr val="FFCCFF"/>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ghtning Bolt 11"/>
          <p:cNvSpPr/>
          <p:nvPr/>
        </p:nvSpPr>
        <p:spPr>
          <a:xfrm rot="5927169">
            <a:off x="7578041" y="3471386"/>
            <a:ext cx="894619" cy="1662961"/>
          </a:xfrm>
          <a:prstGeom prst="lightningBolt">
            <a:avLst/>
          </a:prstGeom>
          <a:solidFill>
            <a:srgbClr val="FFCCFF"/>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7768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par>
                          <p:cTn id="34" fill="hold">
                            <p:stCondLst>
                              <p:cond delay="500"/>
                            </p:stCondLst>
                            <p:childTnLst>
                              <p:par>
                                <p:cTn id="35" presetID="4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46482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Definitions</a:t>
            </a:r>
          </a:p>
        </p:txBody>
      </p:sp>
      <p:sp>
        <p:nvSpPr>
          <p:cNvPr id="3" name="Subtitle 2"/>
          <p:cNvSpPr>
            <a:spLocks noGrp="1"/>
          </p:cNvSpPr>
          <p:nvPr>
            <p:ph type="subTitle" idx="1"/>
          </p:nvPr>
        </p:nvSpPr>
        <p:spPr>
          <a:xfrm>
            <a:off x="304800" y="1295400"/>
            <a:ext cx="8458200" cy="51816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91440">
            <a:normAutofit/>
          </a:bodyPr>
          <a:lstStyle/>
          <a:p>
            <a:pPr algn="l">
              <a:spcBef>
                <a:spcPts val="0"/>
              </a:spcBef>
              <a:spcAft>
                <a:spcPts val="1200"/>
              </a:spcAft>
            </a:pPr>
            <a:r>
              <a:rPr lang="en-US" b="1" u="sng" dirty="0">
                <a:solidFill>
                  <a:srgbClr val="FF0000"/>
                </a:solidFill>
                <a:effectLst>
                  <a:outerShdw blurRad="38100" dist="38100" dir="2700000" algn="tl">
                    <a:srgbClr val="000000">
                      <a:alpha val="43137"/>
                    </a:srgbClr>
                  </a:outerShdw>
                </a:effectLst>
              </a:rPr>
              <a:t>Sign</a:t>
            </a:r>
            <a:r>
              <a:rPr lang="en-US" b="1" dirty="0">
                <a:solidFill>
                  <a:schemeClr val="bg1"/>
                </a:solidFill>
              </a:rPr>
              <a:t>		H226		</a:t>
            </a:r>
            <a:r>
              <a:rPr lang="he-IL" dirty="0">
                <a:solidFill>
                  <a:schemeClr val="bg1"/>
                </a:solidFill>
              </a:rPr>
              <a:t>אוֹת</a:t>
            </a:r>
            <a:r>
              <a:rPr lang="en-US" dirty="0">
                <a:solidFill>
                  <a:schemeClr val="bg1"/>
                </a:solidFill>
              </a:rPr>
              <a:t>	'</a:t>
            </a:r>
            <a:r>
              <a:rPr lang="en-US" dirty="0" err="1">
                <a:solidFill>
                  <a:schemeClr val="bg1"/>
                </a:solidFill>
              </a:rPr>
              <a:t>ôth</a:t>
            </a:r>
            <a:r>
              <a:rPr lang="en-US" dirty="0">
                <a:solidFill>
                  <a:schemeClr val="bg1"/>
                </a:solidFill>
              </a:rPr>
              <a:t>		</a:t>
            </a:r>
            <a:r>
              <a:rPr lang="en-US" i="1" dirty="0" err="1">
                <a:solidFill>
                  <a:schemeClr val="bg1"/>
                </a:solidFill>
              </a:rPr>
              <a:t>oth</a:t>
            </a:r>
            <a:endParaRPr lang="en-US" dirty="0">
              <a:solidFill>
                <a:schemeClr val="bg1"/>
              </a:solidFill>
            </a:endParaRPr>
          </a:p>
          <a:p>
            <a:pPr algn="l">
              <a:spcBef>
                <a:spcPts val="0"/>
              </a:spcBef>
              <a:spcAft>
                <a:spcPts val="1800"/>
              </a:spcAft>
            </a:pPr>
            <a:r>
              <a:rPr lang="en-US" dirty="0">
                <a:solidFill>
                  <a:schemeClr val="bg1"/>
                </a:solidFill>
              </a:rPr>
              <a:t>Probably from H225 (in the sense of </a:t>
            </a:r>
            <a:r>
              <a:rPr lang="en-US" i="1" dirty="0">
                <a:solidFill>
                  <a:schemeClr val="bg1"/>
                </a:solidFill>
              </a:rPr>
              <a:t>appearing</a:t>
            </a:r>
            <a:r>
              <a:rPr lang="en-US" dirty="0">
                <a:solidFill>
                  <a:schemeClr val="bg1"/>
                </a:solidFill>
              </a:rPr>
              <a:t>); a </a:t>
            </a:r>
            <a:r>
              <a:rPr lang="en-US" b="1" i="1" u="sng" dirty="0">
                <a:solidFill>
                  <a:schemeClr val="bg1"/>
                </a:solidFill>
              </a:rPr>
              <a:t>signal</a:t>
            </a:r>
            <a:r>
              <a:rPr lang="en-US" dirty="0">
                <a:solidFill>
                  <a:schemeClr val="bg1"/>
                </a:solidFill>
              </a:rPr>
              <a:t> (literally or figuratively), as a </a:t>
            </a:r>
            <a:r>
              <a:rPr lang="en-US" i="1" dirty="0">
                <a:solidFill>
                  <a:schemeClr val="bg1"/>
                </a:solidFill>
              </a:rPr>
              <a:t>flag</a:t>
            </a:r>
            <a:r>
              <a:rPr lang="en-US" dirty="0">
                <a:solidFill>
                  <a:schemeClr val="bg1"/>
                </a:solidFill>
              </a:rPr>
              <a:t>, </a:t>
            </a:r>
            <a:r>
              <a:rPr lang="en-US" i="1" dirty="0">
                <a:solidFill>
                  <a:schemeClr val="bg1"/>
                </a:solidFill>
              </a:rPr>
              <a:t>beacon</a:t>
            </a:r>
            <a:r>
              <a:rPr lang="en-US" dirty="0">
                <a:solidFill>
                  <a:schemeClr val="bg1"/>
                </a:solidFill>
              </a:rPr>
              <a:t>, </a:t>
            </a:r>
            <a:r>
              <a:rPr lang="en-US" b="1" i="1" u="sng" dirty="0">
                <a:solidFill>
                  <a:schemeClr val="bg1"/>
                </a:solidFill>
              </a:rPr>
              <a:t>monument</a:t>
            </a:r>
            <a:r>
              <a:rPr lang="en-US" b="1" dirty="0">
                <a:solidFill>
                  <a:schemeClr val="bg1"/>
                </a:solidFill>
              </a:rPr>
              <a:t>, </a:t>
            </a:r>
            <a:r>
              <a:rPr lang="en-US" i="1" dirty="0">
                <a:solidFill>
                  <a:schemeClr val="bg1"/>
                </a:solidFill>
              </a:rPr>
              <a:t>omen</a:t>
            </a:r>
            <a:r>
              <a:rPr lang="en-US" dirty="0">
                <a:solidFill>
                  <a:schemeClr val="bg1"/>
                </a:solidFill>
              </a:rPr>
              <a:t>, </a:t>
            </a:r>
            <a:r>
              <a:rPr lang="en-US" i="1" dirty="0">
                <a:solidFill>
                  <a:schemeClr val="bg1"/>
                </a:solidFill>
              </a:rPr>
              <a:t>prodigy</a:t>
            </a:r>
            <a:r>
              <a:rPr lang="en-US" dirty="0">
                <a:solidFill>
                  <a:schemeClr val="bg1"/>
                </a:solidFill>
              </a:rPr>
              <a:t>, </a:t>
            </a:r>
            <a:r>
              <a:rPr lang="en-US" i="1" dirty="0">
                <a:solidFill>
                  <a:schemeClr val="bg1"/>
                </a:solidFill>
              </a:rPr>
              <a:t>evidence</a:t>
            </a:r>
            <a:r>
              <a:rPr lang="en-US" dirty="0">
                <a:solidFill>
                  <a:schemeClr val="bg1"/>
                </a:solidFill>
              </a:rPr>
              <a:t>, etc.: - </a:t>
            </a:r>
            <a:r>
              <a:rPr lang="en-US" b="1" u="sng" dirty="0">
                <a:solidFill>
                  <a:schemeClr val="bg1"/>
                </a:solidFill>
              </a:rPr>
              <a:t>mark</a:t>
            </a:r>
            <a:r>
              <a:rPr lang="en-US" b="1" dirty="0">
                <a:solidFill>
                  <a:schemeClr val="bg1"/>
                </a:solidFill>
              </a:rPr>
              <a:t>, </a:t>
            </a:r>
            <a:r>
              <a:rPr lang="en-US" b="1" u="sng" dirty="0">
                <a:solidFill>
                  <a:schemeClr val="bg1"/>
                </a:solidFill>
              </a:rPr>
              <a:t>miracle</a:t>
            </a:r>
            <a:r>
              <a:rPr lang="en-US" b="1" dirty="0">
                <a:solidFill>
                  <a:schemeClr val="bg1"/>
                </a:solidFill>
              </a:rPr>
              <a:t>, (en-) </a:t>
            </a:r>
            <a:r>
              <a:rPr lang="en-US" b="1" u="sng" dirty="0">
                <a:solidFill>
                  <a:schemeClr val="bg1"/>
                </a:solidFill>
              </a:rPr>
              <a:t>sign</a:t>
            </a:r>
            <a:r>
              <a:rPr lang="en-US" b="1" dirty="0">
                <a:solidFill>
                  <a:schemeClr val="bg1"/>
                </a:solidFill>
              </a:rPr>
              <a:t>, </a:t>
            </a:r>
          </a:p>
          <a:p>
            <a:pPr algn="l">
              <a:spcBef>
                <a:spcPts val="0"/>
              </a:spcBef>
              <a:spcAft>
                <a:spcPts val="1200"/>
              </a:spcAft>
            </a:pPr>
            <a:r>
              <a:rPr lang="en-US" b="1" u="sng" dirty="0">
                <a:solidFill>
                  <a:srgbClr val="CC00CC"/>
                </a:solidFill>
                <a:effectLst>
                  <a:outerShdw blurRad="38100" dist="38100" dir="2700000" algn="tl">
                    <a:srgbClr val="000000">
                      <a:alpha val="43137"/>
                    </a:srgbClr>
                  </a:outerShdw>
                </a:effectLst>
              </a:rPr>
              <a:t>Covenant</a:t>
            </a:r>
            <a:r>
              <a:rPr lang="en-US" dirty="0">
                <a:solidFill>
                  <a:schemeClr val="bg1"/>
                </a:solidFill>
              </a:rPr>
              <a:t>	</a:t>
            </a:r>
            <a:r>
              <a:rPr lang="en-US" b="1" dirty="0">
                <a:solidFill>
                  <a:schemeClr val="bg1"/>
                </a:solidFill>
              </a:rPr>
              <a:t>H1285	</a:t>
            </a:r>
            <a:r>
              <a:rPr lang="he-IL" dirty="0">
                <a:solidFill>
                  <a:schemeClr val="bg1"/>
                </a:solidFill>
              </a:rPr>
              <a:t> בְּרִית</a:t>
            </a:r>
            <a:r>
              <a:rPr lang="en-US" dirty="0">
                <a:solidFill>
                  <a:schemeClr val="bg1"/>
                </a:solidFill>
              </a:rPr>
              <a:t>	</a:t>
            </a:r>
            <a:r>
              <a:rPr lang="en-US" dirty="0" err="1">
                <a:solidFill>
                  <a:schemeClr val="bg1"/>
                </a:solidFill>
              </a:rPr>
              <a:t>b</a:t>
            </a:r>
            <a:r>
              <a:rPr lang="en-US" baseline="30000" dirty="0" err="1">
                <a:solidFill>
                  <a:schemeClr val="bg1"/>
                </a:solidFill>
              </a:rPr>
              <a:t>e</a:t>
            </a:r>
            <a:r>
              <a:rPr lang="en-US" dirty="0" err="1">
                <a:solidFill>
                  <a:schemeClr val="bg1"/>
                </a:solidFill>
              </a:rPr>
              <a:t>rı̂yth</a:t>
            </a:r>
            <a:r>
              <a:rPr lang="en-US" dirty="0">
                <a:solidFill>
                  <a:schemeClr val="bg1"/>
                </a:solidFill>
              </a:rPr>
              <a:t>	</a:t>
            </a:r>
            <a:r>
              <a:rPr lang="en-US" i="1" dirty="0" err="1">
                <a:solidFill>
                  <a:schemeClr val="bg1"/>
                </a:solidFill>
              </a:rPr>
              <a:t>ber-eeth</a:t>
            </a:r>
            <a:r>
              <a:rPr lang="en-US" i="1" dirty="0">
                <a:solidFill>
                  <a:schemeClr val="bg1"/>
                </a:solidFill>
              </a:rPr>
              <a:t>'</a:t>
            </a:r>
            <a:endParaRPr lang="en-US" dirty="0">
              <a:solidFill>
                <a:schemeClr val="bg1"/>
              </a:solidFill>
            </a:endParaRPr>
          </a:p>
          <a:p>
            <a:pPr algn="l">
              <a:spcBef>
                <a:spcPts val="0"/>
              </a:spcBef>
              <a:spcAft>
                <a:spcPts val="1200"/>
              </a:spcAft>
            </a:pPr>
            <a:r>
              <a:rPr lang="en-US" dirty="0">
                <a:solidFill>
                  <a:schemeClr val="bg1"/>
                </a:solidFill>
              </a:rPr>
              <a:t>From H1262 (in the sense of </a:t>
            </a:r>
            <a:r>
              <a:rPr lang="en-US" i="1" dirty="0">
                <a:solidFill>
                  <a:schemeClr val="bg1"/>
                </a:solidFill>
              </a:rPr>
              <a:t>cutting</a:t>
            </a:r>
            <a:r>
              <a:rPr lang="en-US" dirty="0">
                <a:solidFill>
                  <a:schemeClr val="bg1"/>
                </a:solidFill>
              </a:rPr>
              <a:t> (like H1254)); </a:t>
            </a:r>
            <a:r>
              <a:rPr lang="en-US" b="1" dirty="0">
                <a:solidFill>
                  <a:schemeClr val="bg1"/>
                </a:solidFill>
              </a:rPr>
              <a:t>a</a:t>
            </a:r>
            <a:r>
              <a:rPr lang="en-US" dirty="0">
                <a:solidFill>
                  <a:schemeClr val="bg1"/>
                </a:solidFill>
              </a:rPr>
              <a:t> </a:t>
            </a:r>
            <a:r>
              <a:rPr lang="en-US" b="1" i="1" u="sng" dirty="0">
                <a:solidFill>
                  <a:schemeClr val="bg1"/>
                </a:solidFill>
              </a:rPr>
              <a:t>compact</a:t>
            </a:r>
            <a:r>
              <a:rPr lang="en-US" dirty="0">
                <a:solidFill>
                  <a:schemeClr val="bg1"/>
                </a:solidFill>
              </a:rPr>
              <a:t> (because made by passing between </a:t>
            </a:r>
            <a:r>
              <a:rPr lang="en-US" i="1" dirty="0">
                <a:solidFill>
                  <a:schemeClr val="bg1"/>
                </a:solidFill>
              </a:rPr>
              <a:t>pieces</a:t>
            </a:r>
            <a:r>
              <a:rPr lang="en-US" dirty="0">
                <a:solidFill>
                  <a:schemeClr val="bg1"/>
                </a:solidFill>
              </a:rPr>
              <a:t> of flesh): - </a:t>
            </a:r>
            <a:r>
              <a:rPr lang="en-US" b="1" u="sng" dirty="0">
                <a:solidFill>
                  <a:schemeClr val="bg1"/>
                </a:solidFill>
              </a:rPr>
              <a:t>confederacy</a:t>
            </a:r>
            <a:r>
              <a:rPr lang="en-US" b="1" dirty="0">
                <a:solidFill>
                  <a:schemeClr val="bg1"/>
                </a:solidFill>
              </a:rPr>
              <a:t>, </a:t>
            </a:r>
            <a:r>
              <a:rPr lang="en-US" dirty="0">
                <a:solidFill>
                  <a:schemeClr val="bg1"/>
                </a:solidFill>
              </a:rPr>
              <a:t>[con-]</a:t>
            </a:r>
            <a:r>
              <a:rPr lang="en-US" dirty="0" err="1">
                <a:solidFill>
                  <a:schemeClr val="bg1"/>
                </a:solidFill>
              </a:rPr>
              <a:t>feder</a:t>
            </a:r>
            <a:r>
              <a:rPr lang="en-US" dirty="0">
                <a:solidFill>
                  <a:schemeClr val="bg1"/>
                </a:solidFill>
              </a:rPr>
              <a:t>[-ate], </a:t>
            </a:r>
            <a:r>
              <a:rPr lang="en-US" b="1" u="sng" dirty="0">
                <a:solidFill>
                  <a:schemeClr val="bg1"/>
                </a:solidFill>
              </a:rPr>
              <a:t>covenant</a:t>
            </a:r>
            <a:r>
              <a:rPr lang="en-US" b="1" dirty="0">
                <a:solidFill>
                  <a:schemeClr val="bg1"/>
                </a:solidFill>
              </a:rPr>
              <a:t>, </a:t>
            </a:r>
            <a:r>
              <a:rPr lang="en-US" b="1" u="sng" dirty="0">
                <a:solidFill>
                  <a:schemeClr val="bg1"/>
                </a:solidFill>
              </a:rPr>
              <a:t>league</a:t>
            </a:r>
            <a:r>
              <a:rPr lang="en-US" b="1" dirty="0">
                <a:solidFill>
                  <a:schemeClr val="bg1"/>
                </a:solidFill>
              </a:rPr>
              <a:t>.</a:t>
            </a:r>
          </a:p>
        </p:txBody>
      </p:sp>
      <p:sp>
        <p:nvSpPr>
          <p:cNvPr id="4" name="Slide Number Placeholder 3"/>
          <p:cNvSpPr>
            <a:spLocks noGrp="1"/>
          </p:cNvSpPr>
          <p:nvPr>
            <p:ph type="sldNum" sz="quarter" idx="12"/>
          </p:nvPr>
        </p:nvSpPr>
        <p:spPr>
          <a:xfrm>
            <a:off x="7848600" y="6019800"/>
            <a:ext cx="762000" cy="365125"/>
          </a:xfrm>
        </p:spPr>
        <p:txBody>
          <a:bodyPr/>
          <a:lstStyle/>
          <a:p>
            <a:fld id="{9A7ECC3E-4170-412F-8B33-8063B7BB8A4D}" type="slidenum">
              <a:rPr lang="en-US" b="1" smtClean="0">
                <a:solidFill>
                  <a:schemeClr val="bg1"/>
                </a:solidFill>
              </a:rPr>
              <a:t>57</a:t>
            </a:fld>
            <a:endParaRPr lang="en-US" b="1" dirty="0">
              <a:solidFill>
                <a:schemeClr val="bg1"/>
              </a:solidFill>
            </a:endParaRPr>
          </a:p>
        </p:txBody>
      </p:sp>
      <p:sp>
        <p:nvSpPr>
          <p:cNvPr id="5" name="TextBox 4"/>
          <p:cNvSpPr txBox="1"/>
          <p:nvPr/>
        </p:nvSpPr>
        <p:spPr>
          <a:xfrm>
            <a:off x="6172200" y="251936"/>
            <a:ext cx="2057400" cy="738664"/>
          </a:xfrm>
          <a:prstGeom prst="rect">
            <a:avLst/>
          </a:prstGeom>
          <a:solidFill>
            <a:schemeClr val="accent6">
              <a:lumMod val="20000"/>
              <a:lumOff val="80000"/>
            </a:schemeClr>
          </a:solidFill>
        </p:spPr>
        <p:txBody>
          <a:bodyPr wrap="square" tIns="0" bIns="0" rtlCol="0">
            <a:spAutoFit/>
          </a:bodyPr>
          <a:lstStyle/>
          <a:p>
            <a:pPr algn="ctr"/>
            <a:r>
              <a:rPr lang="en-US" sz="2400" b="1" dirty="0">
                <a:solidFill>
                  <a:srgbClr val="CC00CC"/>
                </a:solidFill>
              </a:rPr>
              <a:t>Strong’s  Concordance</a:t>
            </a:r>
          </a:p>
        </p:txBody>
      </p:sp>
    </p:spTree>
    <p:extLst>
      <p:ext uri="{BB962C8B-B14F-4D97-AF65-F5344CB8AC3E}">
        <p14:creationId xmlns:p14="http://schemas.microsoft.com/office/powerpoint/2010/main" val="294763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763000" cy="5562600"/>
          </a:xfrm>
          <a:solidFill>
            <a:schemeClr val="tx1">
              <a:lumMod val="85000"/>
            </a:schemeClr>
          </a:solidFill>
          <a:ln w="57150">
            <a:solidFill>
              <a:srgbClr val="FF0066"/>
            </a:solidFill>
          </a:ln>
          <a:scene3d>
            <a:camera prst="orthographicFront"/>
            <a:lightRig rig="threePt" dir="t"/>
          </a:scene3d>
          <a:sp3d>
            <a:bevelT w="139700" h="139700" prst="divot"/>
          </a:sp3d>
        </p:spPr>
        <p:txBody>
          <a:bodyPr lIns="182880" tIns="182880">
            <a:normAutofit/>
          </a:bodyPr>
          <a:lstStyle/>
          <a:p>
            <a:pPr marL="1645920" indent="-1645920" algn="l">
              <a:spcBef>
                <a:spcPts val="0"/>
              </a:spcBef>
              <a:spcAft>
                <a:spcPts val="1800"/>
              </a:spcAft>
            </a:pPr>
            <a:r>
              <a:rPr lang="en-US" dirty="0">
                <a:solidFill>
                  <a:schemeClr val="bg1"/>
                </a:solidFill>
              </a:rPr>
              <a:t>Ex 31:13	“And you, speak to the children of</a:t>
            </a:r>
          </a:p>
          <a:p>
            <a:pPr marL="1645920" indent="-1645920" algn="l">
              <a:spcBef>
                <a:spcPts val="0"/>
              </a:spcBef>
              <a:spcAft>
                <a:spcPts val="1800"/>
              </a:spcAft>
            </a:pPr>
            <a:r>
              <a:rPr lang="en-US" dirty="0">
                <a:solidFill>
                  <a:schemeClr val="bg1"/>
                </a:solidFill>
              </a:rPr>
              <a:t>	</a:t>
            </a:r>
            <a:r>
              <a:rPr lang="en-US" dirty="0" err="1">
                <a:solidFill>
                  <a:schemeClr val="bg1"/>
                </a:solidFill>
              </a:rPr>
              <a:t>Yisra’ĕl</a:t>
            </a:r>
            <a:r>
              <a:rPr lang="en-US" dirty="0">
                <a:solidFill>
                  <a:schemeClr val="bg1"/>
                </a:solidFill>
              </a:rPr>
              <a:t>, saying, ‘My </a:t>
            </a:r>
            <a:r>
              <a:rPr lang="en-US" b="1" dirty="0">
                <a:solidFill>
                  <a:srgbClr val="0070C0"/>
                </a:solidFill>
                <a:effectLst>
                  <a:outerShdw blurRad="38100" dist="38100" dir="2700000" algn="tl">
                    <a:srgbClr val="000000">
                      <a:alpha val="43137"/>
                    </a:srgbClr>
                  </a:outerShdw>
                </a:effectLst>
              </a:rPr>
              <a:t>Sabbath</a:t>
            </a:r>
            <a:r>
              <a:rPr lang="en-US" b="1" dirty="0">
                <a:solidFill>
                  <a:srgbClr val="FF3399"/>
                </a:solidFill>
              </a:rPr>
              <a:t>(</a:t>
            </a:r>
            <a:r>
              <a:rPr lang="en-US" sz="3200" b="1" dirty="0">
                <a:solidFill>
                  <a:srgbClr val="0070C0"/>
                </a:solidFill>
                <a:effectLst>
                  <a:outerShdw blurRad="38100" dist="38100" dir="2700000" algn="tl">
                    <a:srgbClr val="000000">
                      <a:alpha val="43137"/>
                    </a:srgbClr>
                  </a:outerShdw>
                </a:effectLst>
              </a:rPr>
              <a:t>s</a:t>
            </a:r>
            <a:r>
              <a:rPr lang="en-US" b="1" dirty="0">
                <a:solidFill>
                  <a:srgbClr val="FF3399"/>
                </a:solidFill>
              </a:rPr>
              <a:t>)</a:t>
            </a:r>
            <a:r>
              <a:rPr lang="en-US" dirty="0">
                <a:solidFill>
                  <a:srgbClr val="0070C0"/>
                </a:solidFill>
              </a:rPr>
              <a:t> </a:t>
            </a:r>
            <a:r>
              <a:rPr lang="en-US" dirty="0">
                <a:solidFill>
                  <a:schemeClr val="bg1"/>
                </a:solidFill>
              </a:rPr>
              <a:t>you are to guard, by all means, for it is a </a:t>
            </a:r>
            <a:r>
              <a:rPr lang="en-US" b="1" dirty="0">
                <a:solidFill>
                  <a:srgbClr val="FF0000"/>
                </a:solidFill>
                <a:effectLst>
                  <a:outerShdw blurRad="38100" dist="38100" dir="2700000" algn="tl">
                    <a:srgbClr val="000000">
                      <a:alpha val="43137"/>
                    </a:srgbClr>
                  </a:outerShdw>
                </a:effectLst>
              </a:rPr>
              <a:t>sign</a:t>
            </a:r>
            <a:r>
              <a:rPr lang="en-US" sz="2000" b="1" baseline="30000" dirty="0">
                <a:solidFill>
                  <a:schemeClr val="accent5">
                    <a:lumMod val="50000"/>
                  </a:schemeClr>
                </a:solidFill>
              </a:rPr>
              <a:t>H226</a:t>
            </a:r>
            <a:r>
              <a:rPr lang="en-US" sz="2000" baseline="30000" dirty="0">
                <a:solidFill>
                  <a:schemeClr val="bg1"/>
                </a:solidFill>
              </a:rPr>
              <a:t> </a:t>
            </a:r>
            <a:r>
              <a:rPr lang="en-US" sz="2000" b="1" baseline="30000" dirty="0">
                <a:solidFill>
                  <a:srgbClr val="009900"/>
                </a:solidFill>
              </a:rPr>
              <a:t>- 1</a:t>
            </a:r>
            <a:r>
              <a:rPr lang="en-US" sz="2000" b="1" dirty="0">
                <a:solidFill>
                  <a:srgbClr val="009900"/>
                </a:solidFill>
              </a:rPr>
              <a:t> </a:t>
            </a:r>
            <a:r>
              <a:rPr lang="en-US" dirty="0">
                <a:solidFill>
                  <a:schemeClr val="bg1"/>
                </a:solidFill>
              </a:rPr>
              <a:t>between Me and you </a:t>
            </a:r>
            <a:r>
              <a:rPr lang="en-US" b="1" dirty="0">
                <a:solidFill>
                  <a:srgbClr val="C00000"/>
                </a:solidFill>
                <a:effectLst>
                  <a:outerShdw blurRad="38100" dist="38100" dir="2700000" algn="tl">
                    <a:srgbClr val="000000">
                      <a:alpha val="43137"/>
                    </a:srgbClr>
                  </a:outerShdw>
                </a:effectLst>
              </a:rPr>
              <a:t>throughout your generations,</a:t>
            </a:r>
            <a:r>
              <a:rPr lang="en-US" dirty="0">
                <a:solidFill>
                  <a:schemeClr val="bg1"/>
                </a:solidFill>
              </a:rPr>
              <a:t> to know that I, </a:t>
            </a:r>
            <a:r>
              <a:rPr lang="he-IL" b="1" dirty="0">
                <a:solidFill>
                  <a:srgbClr val="0000CC"/>
                </a:solidFill>
              </a:rPr>
              <a:t>יהוה</a:t>
            </a:r>
            <a:r>
              <a:rPr lang="en-US" b="1" dirty="0">
                <a:solidFill>
                  <a:srgbClr val="0000CC"/>
                </a:solidFill>
              </a:rPr>
              <a:t>,</a:t>
            </a:r>
            <a:r>
              <a:rPr lang="en-US" dirty="0">
                <a:solidFill>
                  <a:schemeClr val="bg1"/>
                </a:solidFill>
              </a:rPr>
              <a:t> am setting you apart. </a:t>
            </a:r>
            <a:r>
              <a:rPr lang="en-US" b="1" u="sng" dirty="0">
                <a:solidFill>
                  <a:srgbClr val="996600"/>
                </a:solidFill>
                <a:effectLst>
                  <a:outerShdw blurRad="38100" dist="38100" dir="2700000" algn="tl">
                    <a:srgbClr val="000000">
                      <a:alpha val="43137"/>
                    </a:srgbClr>
                  </a:outerShdw>
                </a:effectLst>
              </a:rPr>
              <a:t>Footnote</a:t>
            </a:r>
            <a:r>
              <a:rPr lang="en-US" b="1" dirty="0">
                <a:solidFill>
                  <a:srgbClr val="996600"/>
                </a:solidFill>
                <a:effectLst>
                  <a:outerShdw blurRad="38100" dist="38100" dir="2700000" algn="tl">
                    <a:srgbClr val="000000">
                      <a:alpha val="43137"/>
                    </a:srgbClr>
                  </a:outerShdw>
                </a:effectLst>
              </a:rPr>
              <a:t>: </a:t>
            </a:r>
            <a:r>
              <a:rPr lang="en-US" b="1" baseline="30000" dirty="0">
                <a:solidFill>
                  <a:srgbClr val="009900"/>
                </a:solidFill>
              </a:rPr>
              <a:t>1</a:t>
            </a:r>
            <a:r>
              <a:rPr lang="en-US" b="1" dirty="0">
                <a:solidFill>
                  <a:srgbClr val="009900"/>
                </a:solidFill>
              </a:rPr>
              <a:t>The only </a:t>
            </a:r>
            <a:r>
              <a:rPr lang="en-US" b="1" dirty="0">
                <a:solidFill>
                  <a:srgbClr val="FF0000"/>
                </a:solidFill>
                <a:effectLst>
                  <a:outerShdw blurRad="38100" dist="38100" dir="2700000" algn="tl">
                    <a:srgbClr val="000000">
                      <a:alpha val="43137"/>
                    </a:srgbClr>
                  </a:outerShdw>
                </a:effectLst>
              </a:rPr>
              <a:t>sign</a:t>
            </a:r>
            <a:r>
              <a:rPr lang="en-US" b="1" dirty="0">
                <a:solidFill>
                  <a:srgbClr val="009900"/>
                </a:solidFill>
              </a:rPr>
              <a:t> of </a:t>
            </a:r>
            <a:r>
              <a:rPr lang="he-IL" b="1" dirty="0">
                <a:solidFill>
                  <a:srgbClr val="0000CC"/>
                </a:solidFill>
              </a:rPr>
              <a:t>יהוה</a:t>
            </a:r>
            <a:r>
              <a:rPr lang="en-US" b="1" dirty="0">
                <a:solidFill>
                  <a:srgbClr val="009900"/>
                </a:solidFill>
              </a:rPr>
              <a:t> setting us apart, the only </a:t>
            </a:r>
            <a:r>
              <a:rPr lang="en-US" b="1" dirty="0">
                <a:solidFill>
                  <a:srgbClr val="FF0000"/>
                </a:solidFill>
                <a:effectLst>
                  <a:outerShdw blurRad="38100" dist="38100" dir="2700000" algn="tl">
                    <a:srgbClr val="000000">
                      <a:alpha val="43137"/>
                    </a:srgbClr>
                  </a:outerShdw>
                </a:effectLst>
              </a:rPr>
              <a:t>sign</a:t>
            </a:r>
            <a:r>
              <a:rPr lang="en-US" b="1" dirty="0">
                <a:solidFill>
                  <a:srgbClr val="009900"/>
                </a:solidFill>
              </a:rPr>
              <a:t> of the </a:t>
            </a:r>
            <a:r>
              <a:rPr lang="en-US" b="1" dirty="0">
                <a:solidFill>
                  <a:srgbClr val="CC00CC"/>
                </a:solidFill>
                <a:effectLst>
                  <a:outerShdw blurRad="38100" dist="38100" dir="2700000" algn="tl">
                    <a:srgbClr val="000000">
                      <a:alpha val="43137"/>
                    </a:srgbClr>
                  </a:outerShdw>
                </a:effectLst>
              </a:rPr>
              <a:t>everlasting covenant, </a:t>
            </a:r>
            <a:r>
              <a:rPr lang="en-US" b="1" dirty="0">
                <a:solidFill>
                  <a:srgbClr val="009900"/>
                </a:solidFill>
              </a:rPr>
              <a:t>is His </a:t>
            </a:r>
            <a:r>
              <a:rPr lang="en-US" b="1" dirty="0">
                <a:solidFill>
                  <a:srgbClr val="0070C0"/>
                </a:solidFill>
                <a:effectLst>
                  <a:outerShdw blurRad="38100" dist="38100" dir="2700000" algn="tl">
                    <a:srgbClr val="000000">
                      <a:alpha val="43137"/>
                    </a:srgbClr>
                  </a:outerShdw>
                </a:effectLst>
              </a:rPr>
              <a:t>Sabbath</a:t>
            </a:r>
            <a:r>
              <a:rPr lang="en-US" b="1" dirty="0">
                <a:solidFill>
                  <a:srgbClr val="FF3399"/>
                </a:solidFill>
              </a:rPr>
              <a:t>(</a:t>
            </a:r>
            <a:r>
              <a:rPr lang="en-US" b="1" dirty="0">
                <a:solidFill>
                  <a:srgbClr val="0070C0"/>
                </a:solidFill>
                <a:effectLst>
                  <a:outerShdw blurRad="38100" dist="38100" dir="2700000" algn="tl">
                    <a:srgbClr val="000000">
                      <a:alpha val="43137"/>
                    </a:srgbClr>
                  </a:outerShdw>
                </a:effectLst>
              </a:rPr>
              <a:t>s</a:t>
            </a:r>
            <a:r>
              <a:rPr lang="en-US" b="1" dirty="0">
                <a:solidFill>
                  <a:srgbClr val="FF3399"/>
                </a:solidFill>
              </a:rPr>
              <a:t>)</a:t>
            </a:r>
            <a:r>
              <a:rPr lang="en-US" b="1" dirty="0">
                <a:solidFill>
                  <a:srgbClr val="009900"/>
                </a:solidFill>
              </a:rPr>
              <a:t>, </a:t>
            </a:r>
            <a:r>
              <a:rPr lang="en-US" b="1" u="sng" dirty="0">
                <a:solidFill>
                  <a:srgbClr val="FF3399"/>
                </a:solidFill>
                <a:effectLst>
                  <a:outerShdw blurRad="38100" dist="38100" dir="2700000" algn="tl">
                    <a:srgbClr val="000000">
                      <a:alpha val="43137"/>
                    </a:srgbClr>
                  </a:outerShdw>
                </a:effectLst>
              </a:rPr>
              <a:t>one</a:t>
            </a:r>
            <a:r>
              <a:rPr lang="en-US" b="1" dirty="0">
                <a:solidFill>
                  <a:srgbClr val="009900"/>
                </a:solidFill>
                <a:effectLst>
                  <a:outerShdw blurRad="38100" dist="38100" dir="2700000" algn="tl">
                    <a:srgbClr val="000000">
                      <a:alpha val="43137"/>
                    </a:srgbClr>
                  </a:outerShdw>
                </a:effectLst>
              </a:rPr>
              <a:t> </a:t>
            </a:r>
            <a:r>
              <a:rPr lang="en-US" b="1" u="sng" dirty="0">
                <a:solidFill>
                  <a:srgbClr val="009900"/>
                </a:solidFill>
              </a:rPr>
              <a:t>of them being the seventh day</a:t>
            </a:r>
            <a:r>
              <a:rPr lang="en-US" b="1" dirty="0">
                <a:solidFill>
                  <a:srgbClr val="009900"/>
                </a:solidFill>
              </a:rPr>
              <a:t> </a:t>
            </a:r>
            <a:r>
              <a:rPr lang="en-US" b="1" u="sng" dirty="0">
                <a:solidFill>
                  <a:srgbClr val="0070C0"/>
                </a:solidFill>
                <a:effectLst>
                  <a:outerShdw blurRad="38100" dist="38100" dir="2700000" algn="tl">
                    <a:srgbClr val="000000">
                      <a:alpha val="43137"/>
                    </a:srgbClr>
                  </a:outerShdw>
                </a:effectLst>
              </a:rPr>
              <a:t>Sabbath</a:t>
            </a:r>
            <a:r>
              <a:rPr lang="en-US" b="1" dirty="0">
                <a:solidFill>
                  <a:srgbClr val="0070C0"/>
                </a:solidFill>
              </a:rPr>
              <a:t>….</a:t>
            </a:r>
            <a:r>
              <a:rPr lang="en-US" b="1" dirty="0">
                <a:solidFill>
                  <a:srgbClr val="009900"/>
                </a:solidFill>
              </a:rPr>
              <a:t>repeated in </a:t>
            </a:r>
            <a:r>
              <a:rPr lang="en-US" b="1" dirty="0" err="1">
                <a:solidFill>
                  <a:srgbClr val="009900"/>
                </a:solidFill>
              </a:rPr>
              <a:t>Ezk</a:t>
            </a:r>
            <a:r>
              <a:rPr lang="en-US" b="1" dirty="0">
                <a:solidFill>
                  <a:srgbClr val="009900"/>
                </a:solidFill>
              </a:rPr>
              <a:t> 20:12 &amp; 20.</a:t>
            </a:r>
          </a:p>
          <a:p>
            <a:pPr marL="1645920" indent="-1645920" algn="l">
              <a:spcBef>
                <a:spcPts val="0"/>
              </a:spcBef>
              <a:spcAft>
                <a:spcPts val="1800"/>
              </a:spcAft>
            </a:pPr>
            <a:r>
              <a:rPr lang="en-US" sz="2400" dirty="0">
                <a:solidFill>
                  <a:schemeClr val="bg1"/>
                </a:solidFill>
              </a:rPr>
              <a:t>How many </a:t>
            </a:r>
            <a:r>
              <a:rPr lang="en-US" sz="2400" b="1" u="sng" dirty="0">
                <a:solidFill>
                  <a:srgbClr val="C00000"/>
                </a:solidFill>
                <a:effectLst>
                  <a:outerShdw blurRad="38100" dist="38100" dir="2700000" algn="tl">
                    <a:srgbClr val="000000">
                      <a:alpha val="43137"/>
                    </a:srgbClr>
                  </a:outerShdw>
                </a:effectLst>
              </a:rPr>
              <a:t>Generations</a:t>
            </a:r>
            <a:r>
              <a:rPr lang="en-US" sz="2400" b="1" dirty="0">
                <a:solidFill>
                  <a:srgbClr val="C00000"/>
                </a:solidFill>
              </a:rPr>
              <a:t> </a:t>
            </a:r>
            <a:r>
              <a:rPr lang="en-US" sz="2400" dirty="0">
                <a:solidFill>
                  <a:schemeClr val="bg1"/>
                </a:solidFill>
              </a:rPr>
              <a:t>does the </a:t>
            </a:r>
            <a:r>
              <a:rPr lang="en-US" sz="2400" b="1" dirty="0">
                <a:solidFill>
                  <a:srgbClr val="CC00CC"/>
                </a:solidFill>
                <a:effectLst>
                  <a:outerShdw blurRad="38100" dist="38100" dir="2700000" algn="tl">
                    <a:srgbClr val="000000">
                      <a:alpha val="43137"/>
                    </a:srgbClr>
                  </a:outerShdw>
                </a:effectLst>
              </a:rPr>
              <a:t>“covenant”</a:t>
            </a:r>
            <a:r>
              <a:rPr lang="en-US" sz="2400" b="1" dirty="0">
                <a:solidFill>
                  <a:srgbClr val="009900"/>
                </a:solidFill>
                <a:effectLst>
                  <a:outerShdw blurRad="38100" dist="38100" dir="2700000" algn="tl">
                    <a:srgbClr val="000000">
                      <a:alpha val="43137"/>
                    </a:srgbClr>
                  </a:outerShdw>
                </a:effectLst>
              </a:rPr>
              <a:t> </a:t>
            </a:r>
            <a:r>
              <a:rPr lang="en-US" sz="2400" dirty="0">
                <a:solidFill>
                  <a:schemeClr val="bg1"/>
                </a:solidFill>
              </a:rPr>
              <a:t>&amp; </a:t>
            </a:r>
            <a:r>
              <a:rPr lang="en-US" sz="2400" b="1" dirty="0">
                <a:solidFill>
                  <a:srgbClr val="FF0000"/>
                </a:solidFill>
                <a:effectLst>
                  <a:outerShdw blurRad="38100" dist="38100" dir="2700000" algn="tl">
                    <a:srgbClr val="000000">
                      <a:alpha val="43137"/>
                    </a:srgbClr>
                  </a:outerShdw>
                </a:effectLst>
              </a:rPr>
              <a:t>“Sign”</a:t>
            </a:r>
            <a:r>
              <a:rPr lang="en-US" sz="2400" b="1" dirty="0">
                <a:solidFill>
                  <a:srgbClr val="FF0000"/>
                </a:solidFill>
              </a:rPr>
              <a:t> </a:t>
            </a:r>
            <a:r>
              <a:rPr lang="en-US" sz="2400" dirty="0">
                <a:solidFill>
                  <a:schemeClr val="bg1"/>
                </a:solidFill>
              </a:rPr>
              <a:t>entail? </a:t>
            </a:r>
          </a:p>
        </p:txBody>
      </p:sp>
      <p:sp>
        <p:nvSpPr>
          <p:cNvPr id="4" name="Slide Number Placeholder 3"/>
          <p:cNvSpPr>
            <a:spLocks noGrp="1"/>
          </p:cNvSpPr>
          <p:nvPr>
            <p:ph type="sldNum" sz="quarter" idx="12"/>
          </p:nvPr>
        </p:nvSpPr>
        <p:spPr>
          <a:xfrm>
            <a:off x="8022772" y="6291944"/>
            <a:ext cx="762000" cy="365125"/>
          </a:xfrm>
        </p:spPr>
        <p:txBody>
          <a:bodyPr/>
          <a:lstStyle/>
          <a:p>
            <a:fld id="{9A7ECC3E-4170-412F-8B33-8063B7BB8A4D}" type="slidenum">
              <a:rPr lang="en-US" b="1" smtClean="0">
                <a:solidFill>
                  <a:schemeClr val="bg1"/>
                </a:solidFill>
              </a:rPr>
              <a:t>58</a:t>
            </a:fld>
            <a:endParaRPr lang="en-US" b="1" dirty="0">
              <a:solidFill>
                <a:schemeClr val="bg1"/>
              </a:solidFill>
            </a:endParaRPr>
          </a:p>
        </p:txBody>
      </p:sp>
      <p:sp>
        <p:nvSpPr>
          <p:cNvPr id="5" name="Title 1"/>
          <p:cNvSpPr>
            <a:spLocks noGrp="1"/>
          </p:cNvSpPr>
          <p:nvPr>
            <p:ph type="ctrTitle"/>
          </p:nvPr>
        </p:nvSpPr>
        <p:spPr>
          <a:xfrm>
            <a:off x="762000" y="152400"/>
            <a:ext cx="73914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Sign and Covenant</a:t>
            </a:r>
          </a:p>
        </p:txBody>
      </p:sp>
      <p:sp>
        <p:nvSpPr>
          <p:cNvPr id="2" name="Down Arrow 1"/>
          <p:cNvSpPr/>
          <p:nvPr/>
        </p:nvSpPr>
        <p:spPr>
          <a:xfrm rot="16200000">
            <a:off x="1132115" y="4757057"/>
            <a:ext cx="484632" cy="978408"/>
          </a:xfrm>
          <a:prstGeom prst="downArrow">
            <a:avLst/>
          </a:prstGeom>
          <a:solidFill>
            <a:srgbClr val="FFCCFF"/>
          </a:solidFill>
          <a:ln w="38100">
            <a:solidFill>
              <a:srgbClr val="FF0066"/>
            </a:solid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467236">
            <a:off x="7217002" y="1089756"/>
            <a:ext cx="393319" cy="1300880"/>
          </a:xfrm>
          <a:prstGeom prst="downArrow">
            <a:avLst/>
          </a:prstGeom>
          <a:solidFill>
            <a:srgbClr val="CC66FF"/>
          </a:solidFill>
          <a:ln w="38100">
            <a:solidFill>
              <a:srgbClr val="CC00FF"/>
            </a:solidFill>
          </a:ln>
          <a:effectLst>
            <a:outerShdw blurRad="107950" dist="12700" dir="5400000" algn="ctr">
              <a:srgbClr val="000000"/>
            </a:outerShdw>
          </a:effectLst>
          <a:scene3d>
            <a:camera prst="isometricLeftDown"/>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928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style.rotation</p:attrName>
                                        </p:attrNameLst>
                                      </p:cBhvr>
                                      <p:tavLst>
                                        <p:tav tm="0">
                                          <p:val>
                                            <p:fltVal val="720"/>
                                          </p:val>
                                        </p:tav>
                                        <p:tav tm="100000">
                                          <p:val>
                                            <p:fltVal val="0"/>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35"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style.rotation</p:attrName>
                                        </p:attrNameLst>
                                      </p:cBhvr>
                                      <p:tavLst>
                                        <p:tav tm="0">
                                          <p:val>
                                            <p:fltVal val="720"/>
                                          </p:val>
                                        </p:tav>
                                        <p:tav tm="100000">
                                          <p:val>
                                            <p:fltVal val="0"/>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 calcmode="lin" valueType="num">
                                      <p:cBhvr>
                                        <p:cTn id="2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8763000" cy="52578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a:bodyPr>
          <a:lstStyle/>
          <a:p>
            <a:pPr marL="457200" indent="-457200" algn="l">
              <a:spcBef>
                <a:spcPts val="0"/>
              </a:spcBef>
              <a:spcAft>
                <a:spcPts val="1800"/>
              </a:spcAft>
            </a:pPr>
            <a:r>
              <a:rPr lang="en-US" dirty="0" err="1">
                <a:solidFill>
                  <a:schemeClr val="bg1"/>
                </a:solidFill>
              </a:rPr>
              <a:t>Deut</a:t>
            </a:r>
            <a:r>
              <a:rPr lang="en-US" dirty="0">
                <a:solidFill>
                  <a:schemeClr val="bg1"/>
                </a:solidFill>
              </a:rPr>
              <a:t> 7:9  “And you shall know that </a:t>
            </a:r>
            <a:r>
              <a:rPr lang="he-IL" b="1" dirty="0">
                <a:solidFill>
                  <a:srgbClr val="0000CC"/>
                </a:solidFill>
              </a:rPr>
              <a:t>יהוה</a:t>
            </a:r>
            <a:r>
              <a:rPr lang="he-IL" dirty="0">
                <a:solidFill>
                  <a:srgbClr val="0000CC"/>
                </a:solidFill>
              </a:rPr>
              <a:t> </a:t>
            </a:r>
            <a:r>
              <a:rPr lang="en-US" dirty="0">
                <a:solidFill>
                  <a:srgbClr val="0000CC"/>
                </a:solidFill>
              </a:rPr>
              <a:t> </a:t>
            </a:r>
            <a:r>
              <a:rPr lang="en-US" dirty="0">
                <a:solidFill>
                  <a:schemeClr val="bg1"/>
                </a:solidFill>
              </a:rPr>
              <a:t>your </a:t>
            </a:r>
            <a:r>
              <a:rPr lang="en-US" b="1" dirty="0">
                <a:solidFill>
                  <a:srgbClr val="0000CC"/>
                </a:solidFill>
              </a:rPr>
              <a:t>Elohim,</a:t>
            </a:r>
            <a:r>
              <a:rPr lang="en-US" dirty="0">
                <a:solidFill>
                  <a:schemeClr val="bg1"/>
                </a:solidFill>
              </a:rPr>
              <a:t> He is </a:t>
            </a:r>
            <a:r>
              <a:rPr lang="en-US" b="1" dirty="0">
                <a:solidFill>
                  <a:srgbClr val="0000CC"/>
                </a:solidFill>
              </a:rPr>
              <a:t>Elohim</a:t>
            </a:r>
            <a:r>
              <a:rPr lang="en-US" dirty="0">
                <a:solidFill>
                  <a:schemeClr val="bg1"/>
                </a:solidFill>
              </a:rPr>
              <a:t>, the trustworthy </a:t>
            </a:r>
            <a:r>
              <a:rPr lang="en-US" b="1" dirty="0" err="1">
                <a:solidFill>
                  <a:srgbClr val="0000CC"/>
                </a:solidFill>
              </a:rPr>
              <a:t>Ěl</a:t>
            </a:r>
            <a:r>
              <a:rPr lang="en-US" dirty="0">
                <a:solidFill>
                  <a:srgbClr val="0000CC"/>
                </a:solidFill>
              </a:rPr>
              <a:t> </a:t>
            </a:r>
            <a:r>
              <a:rPr lang="en-US" dirty="0">
                <a:solidFill>
                  <a:schemeClr val="bg1"/>
                </a:solidFill>
              </a:rPr>
              <a:t>guarding </a:t>
            </a:r>
            <a:r>
              <a:rPr lang="en-US" b="1" u="sng" dirty="0">
                <a:solidFill>
                  <a:srgbClr val="CC00CC"/>
                </a:solidFill>
              </a:rPr>
              <a:t>covenant</a:t>
            </a:r>
            <a:r>
              <a:rPr lang="en-US" dirty="0">
                <a:solidFill>
                  <a:srgbClr val="CC00CC"/>
                </a:solidFill>
              </a:rPr>
              <a:t> </a:t>
            </a:r>
            <a:r>
              <a:rPr lang="en-US" dirty="0">
                <a:solidFill>
                  <a:schemeClr val="bg1"/>
                </a:solidFill>
              </a:rPr>
              <a:t>and kindness for a </a:t>
            </a:r>
            <a:r>
              <a:rPr lang="en-US" b="1" u="sng" dirty="0">
                <a:solidFill>
                  <a:srgbClr val="996600"/>
                </a:solidFill>
                <a:effectLst>
                  <a:glow rad="63500">
                    <a:schemeClr val="accent2">
                      <a:satMod val="175000"/>
                      <a:alpha val="40000"/>
                    </a:schemeClr>
                  </a:glow>
                </a:effectLst>
              </a:rPr>
              <a:t>thousand generations</a:t>
            </a:r>
            <a:r>
              <a:rPr lang="en-US" b="1" dirty="0">
                <a:solidFill>
                  <a:srgbClr val="996600"/>
                </a:solidFill>
                <a:effectLst>
                  <a:glow rad="139700">
                    <a:schemeClr val="accent2">
                      <a:satMod val="175000"/>
                      <a:alpha val="40000"/>
                    </a:schemeClr>
                  </a:glow>
                </a:effectLst>
              </a:rPr>
              <a:t> </a:t>
            </a:r>
            <a:r>
              <a:rPr lang="en-US" dirty="0">
                <a:solidFill>
                  <a:schemeClr val="bg1"/>
                </a:solidFill>
              </a:rPr>
              <a:t>with those who love Him, and those who </a:t>
            </a:r>
            <a:r>
              <a:rPr lang="en-US" b="1" dirty="0">
                <a:solidFill>
                  <a:srgbClr val="009900"/>
                </a:solidFill>
              </a:rPr>
              <a:t>guard His commands.” </a:t>
            </a:r>
          </a:p>
          <a:p>
            <a:pPr marL="457200" indent="-457200" algn="l">
              <a:spcBef>
                <a:spcPts val="0"/>
              </a:spcBef>
              <a:spcAft>
                <a:spcPts val="1800"/>
              </a:spcAft>
            </a:pPr>
            <a:r>
              <a:rPr lang="en-US" dirty="0">
                <a:solidFill>
                  <a:schemeClr val="bg1"/>
                </a:solidFill>
              </a:rPr>
              <a:t>1 </a:t>
            </a:r>
            <a:r>
              <a:rPr lang="en-US" dirty="0" err="1">
                <a:solidFill>
                  <a:schemeClr val="bg1"/>
                </a:solidFill>
              </a:rPr>
              <a:t>Chron</a:t>
            </a:r>
            <a:r>
              <a:rPr lang="en-US" dirty="0">
                <a:solidFill>
                  <a:schemeClr val="bg1"/>
                </a:solidFill>
              </a:rPr>
              <a:t> 16:15  </a:t>
            </a:r>
            <a:r>
              <a:rPr lang="en-US" b="1" dirty="0">
                <a:solidFill>
                  <a:srgbClr val="009900"/>
                </a:solidFill>
              </a:rPr>
              <a:t>Remember His </a:t>
            </a:r>
            <a:r>
              <a:rPr lang="en-US" b="1" u="sng" dirty="0">
                <a:solidFill>
                  <a:srgbClr val="CC00CC"/>
                </a:solidFill>
              </a:rPr>
              <a:t>covenant</a:t>
            </a:r>
            <a:r>
              <a:rPr lang="en-US" b="1" dirty="0">
                <a:solidFill>
                  <a:srgbClr val="009900"/>
                </a:solidFill>
              </a:rPr>
              <a:t> </a:t>
            </a:r>
            <a:r>
              <a:rPr lang="en-US" b="1" u="sng" dirty="0">
                <a:solidFill>
                  <a:srgbClr val="009900"/>
                </a:solidFill>
              </a:rPr>
              <a:t>forever</a:t>
            </a:r>
            <a:r>
              <a:rPr lang="en-US" b="1" dirty="0">
                <a:solidFill>
                  <a:srgbClr val="009900"/>
                </a:solidFill>
              </a:rPr>
              <a:t>, </a:t>
            </a:r>
            <a:r>
              <a:rPr lang="en-US" dirty="0">
                <a:solidFill>
                  <a:schemeClr val="bg1"/>
                </a:solidFill>
              </a:rPr>
              <a:t>The Word He commanded for a </a:t>
            </a:r>
            <a:r>
              <a:rPr lang="en-US" b="1" u="sng" dirty="0">
                <a:solidFill>
                  <a:srgbClr val="996600"/>
                </a:solidFill>
                <a:effectLst>
                  <a:glow rad="63500">
                    <a:schemeClr val="accent2">
                      <a:satMod val="175000"/>
                      <a:alpha val="40000"/>
                    </a:schemeClr>
                  </a:glow>
                </a:effectLst>
              </a:rPr>
              <a:t>thousand generations</a:t>
            </a:r>
            <a:r>
              <a:rPr lang="en-US" b="1" dirty="0">
                <a:solidFill>
                  <a:srgbClr val="996600"/>
                </a:solidFill>
                <a:effectLst>
                  <a:glow rad="63500">
                    <a:schemeClr val="accent2">
                      <a:satMod val="175000"/>
                      <a:alpha val="40000"/>
                    </a:schemeClr>
                  </a:glow>
                </a:effectLst>
              </a:rPr>
              <a:t>. </a:t>
            </a:r>
          </a:p>
          <a:p>
            <a:pPr marL="457200" indent="-457200" algn="l">
              <a:spcBef>
                <a:spcPts val="0"/>
              </a:spcBef>
              <a:spcAft>
                <a:spcPts val="1800"/>
              </a:spcAft>
            </a:pPr>
            <a:r>
              <a:rPr lang="en-US" dirty="0">
                <a:solidFill>
                  <a:schemeClr val="bg1"/>
                </a:solidFill>
              </a:rPr>
              <a:t>Ps 105:8  He has remembered </a:t>
            </a:r>
            <a:r>
              <a:rPr lang="en-US" b="1" dirty="0">
                <a:solidFill>
                  <a:srgbClr val="009900"/>
                </a:solidFill>
              </a:rPr>
              <a:t>His </a:t>
            </a:r>
            <a:r>
              <a:rPr lang="en-US" b="1" u="sng" dirty="0">
                <a:solidFill>
                  <a:srgbClr val="CC00CC"/>
                </a:solidFill>
              </a:rPr>
              <a:t>covenant</a:t>
            </a:r>
            <a:r>
              <a:rPr lang="en-US" b="1" dirty="0">
                <a:solidFill>
                  <a:srgbClr val="009900"/>
                </a:solidFill>
              </a:rPr>
              <a:t> </a:t>
            </a:r>
            <a:r>
              <a:rPr lang="en-US" b="1" u="sng" dirty="0">
                <a:solidFill>
                  <a:srgbClr val="009900"/>
                </a:solidFill>
              </a:rPr>
              <a:t>forever</a:t>
            </a:r>
            <a:r>
              <a:rPr lang="en-US" b="1" dirty="0">
                <a:solidFill>
                  <a:srgbClr val="009900"/>
                </a:solidFill>
              </a:rPr>
              <a:t>, </a:t>
            </a:r>
            <a:r>
              <a:rPr lang="en-US" dirty="0">
                <a:solidFill>
                  <a:schemeClr val="bg1"/>
                </a:solidFill>
              </a:rPr>
              <a:t>The Word He commanded, for a </a:t>
            </a:r>
            <a:r>
              <a:rPr lang="en-US" b="1" u="sng" dirty="0">
                <a:solidFill>
                  <a:srgbClr val="996600"/>
                </a:solidFill>
                <a:effectLst>
                  <a:glow rad="63500">
                    <a:schemeClr val="accent2">
                      <a:satMod val="175000"/>
                      <a:alpha val="40000"/>
                    </a:schemeClr>
                  </a:glow>
                </a:effectLst>
              </a:rPr>
              <a:t>thousand generations</a:t>
            </a:r>
            <a:r>
              <a:rPr lang="en-US" b="1" dirty="0">
                <a:solidFill>
                  <a:srgbClr val="996600"/>
                </a:solidFill>
                <a:effectLst>
                  <a:glow rad="63500">
                    <a:schemeClr val="accent2">
                      <a:satMod val="175000"/>
                      <a:alpha val="40000"/>
                    </a:schemeClr>
                  </a:glow>
                </a:effectLst>
              </a:rPr>
              <a:t>.</a:t>
            </a:r>
            <a:r>
              <a:rPr lang="en-US" dirty="0">
                <a:solidFill>
                  <a:schemeClr val="bg1"/>
                </a:solidFill>
              </a:rPr>
              <a:t>   </a:t>
            </a:r>
          </a:p>
        </p:txBody>
      </p:sp>
      <p:sp>
        <p:nvSpPr>
          <p:cNvPr id="4" name="Slide Number Placeholder 3"/>
          <p:cNvSpPr>
            <a:spLocks noGrp="1"/>
          </p:cNvSpPr>
          <p:nvPr>
            <p:ph type="sldNum" sz="quarter" idx="12"/>
          </p:nvPr>
        </p:nvSpPr>
        <p:spPr>
          <a:xfrm>
            <a:off x="8093340" y="6209846"/>
            <a:ext cx="762000" cy="365125"/>
          </a:xfrm>
        </p:spPr>
        <p:txBody>
          <a:bodyPr/>
          <a:lstStyle/>
          <a:p>
            <a:fld id="{9A7ECC3E-4170-412F-8B33-8063B7BB8A4D}" type="slidenum">
              <a:rPr lang="en-US" b="1" smtClean="0">
                <a:solidFill>
                  <a:schemeClr val="bg1"/>
                </a:solidFill>
              </a:rPr>
              <a:t>59</a:t>
            </a:fld>
            <a:endParaRPr lang="en-US" b="1" dirty="0">
              <a:solidFill>
                <a:schemeClr val="bg1"/>
              </a:solidFill>
            </a:endParaRPr>
          </a:p>
        </p:txBody>
      </p:sp>
      <p:sp>
        <p:nvSpPr>
          <p:cNvPr id="5" name="Title 1"/>
          <p:cNvSpPr>
            <a:spLocks noGrp="1"/>
          </p:cNvSpPr>
          <p:nvPr>
            <p:ph type="ctrTitle"/>
          </p:nvPr>
        </p:nvSpPr>
        <p:spPr>
          <a:xfrm>
            <a:off x="228600" y="228600"/>
            <a:ext cx="8686800" cy="838200"/>
          </a:xfrm>
          <a:solidFill>
            <a:srgbClr val="FFEFC1"/>
          </a:solidFill>
          <a:ln w="57150">
            <a:solidFill>
              <a:srgbClr val="996633"/>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996633"/>
                </a:solidFill>
                <a:effectLst>
                  <a:glow rad="63500">
                    <a:schemeClr val="accent2">
                      <a:satMod val="175000"/>
                      <a:alpha val="40000"/>
                    </a:schemeClr>
                  </a:glow>
                  <a:outerShdw blurRad="127000" dist="200000" dir="2700000" algn="tl" rotWithShape="0">
                    <a:srgbClr val="000000">
                      <a:alpha val="30000"/>
                    </a:srgbClr>
                  </a:outerShdw>
                </a:effectLst>
              </a:rPr>
              <a:t>Thousand Generations</a:t>
            </a:r>
          </a:p>
        </p:txBody>
      </p:sp>
      <p:grpSp>
        <p:nvGrpSpPr>
          <p:cNvPr id="6" name="Group 5"/>
          <p:cNvGrpSpPr/>
          <p:nvPr/>
        </p:nvGrpSpPr>
        <p:grpSpPr>
          <a:xfrm>
            <a:off x="8001001" y="1600200"/>
            <a:ext cx="728311" cy="838200"/>
            <a:chOff x="7625797" y="3799115"/>
            <a:chExt cx="728311" cy="838200"/>
          </a:xfrm>
        </p:grpSpPr>
        <p:cxnSp>
          <p:nvCxnSpPr>
            <p:cNvPr id="7" name="Straight Arrow Connector 6"/>
            <p:cNvCxnSpPr>
              <a:stCxn id="8" idx="5"/>
            </p:cNvCxnSpPr>
            <p:nvPr/>
          </p:nvCxnSpPr>
          <p:spPr>
            <a:xfrm flipH="1">
              <a:off x="7625797" y="4225688"/>
              <a:ext cx="356836" cy="411627"/>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8" name="12-Point Star 7"/>
            <p:cNvSpPr/>
            <p:nvPr/>
          </p:nvSpPr>
          <p:spPr>
            <a:xfrm>
              <a:off x="7858808" y="3799115"/>
              <a:ext cx="495300" cy="457200"/>
            </a:xfrm>
            <a:prstGeom prst="star12">
              <a:avLst/>
            </a:prstGeom>
            <a:solidFill>
              <a:srgbClr val="FF99FF"/>
            </a:solidFill>
            <a:ln w="57150">
              <a:solidFill>
                <a:srgbClr val="FF3399"/>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96200" y="4800600"/>
            <a:ext cx="1143000" cy="1491346"/>
            <a:chOff x="7696200" y="4800600"/>
            <a:chExt cx="1143000" cy="1491346"/>
          </a:xfrm>
        </p:grpSpPr>
        <p:cxnSp>
          <p:nvCxnSpPr>
            <p:cNvPr id="18" name="Straight Arrow Connector 17"/>
            <p:cNvCxnSpPr>
              <a:stCxn id="19" idx="1"/>
            </p:cNvCxnSpPr>
            <p:nvPr/>
          </p:nvCxnSpPr>
          <p:spPr>
            <a:xfrm flipV="1">
              <a:off x="8610600" y="4800600"/>
              <a:ext cx="118712" cy="996046"/>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19" name="12-Point Star 18"/>
            <p:cNvSpPr/>
            <p:nvPr/>
          </p:nvSpPr>
          <p:spPr>
            <a:xfrm rot="16200000">
              <a:off x="8362950" y="5815696"/>
              <a:ext cx="495300" cy="457200"/>
            </a:xfrm>
            <a:prstGeom prst="star12">
              <a:avLst/>
            </a:prstGeom>
            <a:solidFill>
              <a:srgbClr val="FF99FF"/>
            </a:solidFill>
            <a:ln w="57150">
              <a:solidFill>
                <a:srgbClr val="FF3399"/>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flipV="1">
              <a:off x="7696200" y="5638800"/>
              <a:ext cx="785462" cy="239485"/>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2239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5"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ppt_w</p:attrName>
                                        </p:attrNameLst>
                                      </p:cBhvr>
                                      <p:tavLst>
                                        <p:tav tm="0" fmla="#ppt_w*sin(2.5*pi*$)">
                                          <p:val>
                                            <p:fltVal val="0"/>
                                          </p:val>
                                        </p:tav>
                                        <p:tav tm="100000">
                                          <p:val>
                                            <p:fltVal val="1"/>
                                          </p:val>
                                        </p:tav>
                                      </p:tavLst>
                                    </p:anim>
                                    <p:anim calcmode="lin" valueType="num">
                                      <p:cBhvr>
                                        <p:cTn id="4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382000" cy="5943600"/>
          </a:xfrm>
          <a:blipFill>
            <a:blip r:embed="rId3"/>
            <a:tile tx="0" ty="0" sx="100000" sy="100000" flip="none" algn="tl"/>
          </a:blipFill>
          <a:ln w="57150">
            <a:solidFill>
              <a:srgbClr val="FF0066"/>
            </a:solidFill>
          </a:ln>
          <a:scene3d>
            <a:camera prst="orthographicFront"/>
            <a:lightRig rig="threePt" dir="t"/>
          </a:scene3d>
          <a:sp3d>
            <a:bevelT/>
          </a:sp3d>
        </p:spPr>
        <p:txBody>
          <a:bodyPr lIns="182880" tIns="91440">
            <a:normAutofit fontScale="85000" lnSpcReduction="10000"/>
          </a:bodyPr>
          <a:lstStyle/>
          <a:p>
            <a:pPr algn="l">
              <a:spcBef>
                <a:spcPts val="0"/>
              </a:spcBef>
              <a:spcAft>
                <a:spcPts val="1200"/>
              </a:spcAft>
              <a:buClr>
                <a:srgbClr val="0000FF"/>
              </a:buClr>
            </a:pPr>
            <a:r>
              <a:rPr lang="en-US"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b="1" dirty="0">
                <a:solidFill>
                  <a:srgbClr val="31849B"/>
                </a:solidFill>
                <a:latin typeface="Comic Sans MS" panose="030F0702030302020204" pitchFamily="66" charset="0"/>
                <a:ea typeface="Calibri" panose="020F0502020204030204" pitchFamily="34" charset="0"/>
                <a:cs typeface="Calibri" panose="020F0502020204030204" pitchFamily="34" charset="0"/>
              </a:rPr>
              <a:t>Cycle/Season Definitions: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We prefer to refrain from using the word “day” that has been translated from the original Hebrew word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&lt;</a:t>
            </a:r>
            <a:r>
              <a:rPr lang="en-US" b="1" dirty="0" err="1">
                <a:solidFill>
                  <a:srgbClr val="00B050"/>
                </a:solidFill>
                <a:latin typeface="Calibri" panose="020F0502020204030204" pitchFamily="34" charset="0"/>
                <a:ea typeface="Calibri" panose="020F0502020204030204" pitchFamily="34" charset="0"/>
                <a:cs typeface="Calibri" panose="020F0502020204030204" pitchFamily="34" charset="0"/>
              </a:rPr>
              <a:t>yowm</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&gt;.</a:t>
            </a:r>
            <a:r>
              <a:rPr lang="en-US"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The word “Day” can indicate 12 or 24 hours, day or night, or both!  To understand Scripture correctly we need to be more accurate.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Preference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given to the word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when referring to 24 hours, in place of the word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When quoting Scripture, citing the </a:t>
            </a:r>
            <a:r>
              <a:rPr lang="en-US" u="sng" dirty="0">
                <a:solidFill>
                  <a:srgbClr val="0D0D0D"/>
                </a:solidFill>
                <a:latin typeface="Calibri" panose="020F0502020204030204" pitchFamily="34" charset="0"/>
                <a:ea typeface="Calibri" panose="020F0502020204030204" pitchFamily="34" charset="0"/>
                <a:cs typeface="Calibri" panose="020F0502020204030204" pitchFamily="34" charset="0"/>
              </a:rPr>
              <a:t>Sabbath</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b="1" u="sng" dirty="0">
                <a:solidFill>
                  <a:srgbClr val="FF0066"/>
                </a:solid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and/or the Feast </a:t>
            </a:r>
            <a:r>
              <a:rPr lang="en-US" b="1" u="sng" dirty="0">
                <a:solidFill>
                  <a:srgbClr val="FF0066"/>
                </a:solidFill>
                <a:latin typeface="Calibri" panose="020F0502020204030204" pitchFamily="34" charset="0"/>
                <a:ea typeface="Calibri" panose="020F0502020204030204" pitchFamily="34" charset="0"/>
                <a:cs typeface="Calibri" panose="020F0502020204030204" pitchFamily="34" charset="0"/>
              </a:rPr>
              <a:t>day</a:t>
            </a:r>
            <a:r>
              <a:rPr lang="en-US" b="1" dirty="0">
                <a:solidFill>
                  <a:srgbClr val="FF0066"/>
                </a:solidFill>
                <a:latin typeface="Calibri" panose="020F0502020204030204" pitchFamily="34" charset="0"/>
                <a:ea typeface="Calibri" panose="020F0502020204030204" pitchFamily="34" charset="0"/>
                <a:cs typeface="Calibri" panose="020F0502020204030204" pitchFamily="34" charset="0"/>
              </a:rPr>
              <a:t>(s)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you will see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Otherwise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the word of choice.  The 24 hour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further defined to pinpoint the </a:t>
            </a:r>
            <a:r>
              <a:rPr lang="en-US" b="1" u="sng" dirty="0">
                <a:solidFill>
                  <a:srgbClr val="0D0D0D"/>
                </a:solidFill>
                <a:latin typeface="Calibri" panose="020F0502020204030204" pitchFamily="34" charset="0"/>
                <a:ea typeface="Calibri" panose="020F0502020204030204" pitchFamily="34" charset="0"/>
                <a:cs typeface="Calibri" panose="020F0502020204030204" pitchFamily="34" charset="0"/>
              </a:rPr>
              <a:t>two seasons</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a:t>
            </a:r>
          </a:p>
          <a:p>
            <a:pPr marL="457200" indent="-457200" algn="l">
              <a:spcBef>
                <a:spcPts val="0"/>
              </a:spcBef>
              <a:spcAft>
                <a:spcPts val="1200"/>
              </a:spcAft>
              <a:buClr>
                <a:srgbClr val="0000FF"/>
              </a:buClr>
              <a:buFont typeface="+mj-lt"/>
              <a:buAutoNum type="arabicPeriod"/>
            </a:pPr>
            <a:r>
              <a:rPr lang="en-US" sz="3200"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24 hours containing the 2 </a:t>
            </a:r>
            <a:r>
              <a:rPr lang="en-US" sz="3200" u="sng" dirty="0">
                <a:solidFill>
                  <a:srgbClr val="0D0D0D"/>
                </a:solidFill>
                <a:uFill>
                  <a:solidFill>
                    <a:srgbClr val="9933FF"/>
                  </a:solidFill>
                </a:uFill>
                <a:latin typeface="Calibri" panose="020F0502020204030204" pitchFamily="34" charset="0"/>
                <a:ea typeface="Calibri" panose="020F0502020204030204" pitchFamily="34" charset="0"/>
                <a:cs typeface="Calibri" panose="020F0502020204030204" pitchFamily="34" charset="0"/>
              </a:rPr>
              <a:t>seasons</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of: </a:t>
            </a:r>
            <a:r>
              <a:rPr lang="en-US" sz="3200" dirty="0">
                <a:solidFill>
                  <a:srgbClr val="31849B"/>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light</a:t>
            </a:r>
            <a:r>
              <a:rPr lang="en-US" sz="3200" dirty="0">
                <a:solidFill>
                  <a:srgbClr val="31849B"/>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H216</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&lt;</a:t>
            </a:r>
            <a:r>
              <a:rPr lang="en-US" sz="32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3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owr</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&gt;</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0070C0"/>
                </a:solidFill>
                <a:latin typeface="Calibri" panose="020F0502020204030204" pitchFamily="34" charset="0"/>
                <a:ea typeface="Calibri" panose="020F0502020204030204" pitchFamily="34" charset="0"/>
                <a:cs typeface="Calibri" panose="020F0502020204030204" pitchFamily="34" charset="0"/>
              </a:rPr>
              <a:t>and</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night</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H3915</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&lt;</a:t>
            </a:r>
            <a:r>
              <a:rPr lang="en-US" sz="3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layil</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&gt;.</a:t>
            </a:r>
            <a:endPar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ts val="0"/>
              </a:spcBef>
              <a:spcAft>
                <a:spcPts val="1200"/>
              </a:spcAft>
              <a:buClr>
                <a:srgbClr val="0000FF"/>
              </a:buClr>
              <a:buFont typeface="+mj-lt"/>
              <a:buAutoNum type="arabicPeriod"/>
            </a:pPr>
            <a:r>
              <a:rPr lang="en-US" sz="3200" b="1" dirty="0">
                <a:solidFill>
                  <a:srgbClr val="9900FF"/>
                </a:solidFill>
                <a:latin typeface="Calibri" panose="020F0502020204030204" pitchFamily="34" charset="0"/>
                <a:ea typeface="Calibri" panose="020F0502020204030204" pitchFamily="34" charset="0"/>
                <a:cs typeface="Calibri" panose="020F0502020204030204" pitchFamily="34" charset="0"/>
              </a:rPr>
              <a:t>Season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H6256</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 &lt;</a:t>
            </a:r>
            <a:r>
              <a:rPr lang="en-US" sz="3200" b="1" dirty="0">
                <a:solidFill>
                  <a:srgbClr val="00B050"/>
                </a:solidFill>
                <a:latin typeface="Calibri" panose="020F0502020204030204" pitchFamily="34" charset="0"/>
                <a:ea typeface="Calibri" panose="020F0502020204030204" pitchFamily="34" charset="0"/>
                <a:cs typeface="Calibri" panose="020F0502020204030204" pitchFamily="34" charset="0"/>
              </a:rPr>
              <a:t>‘eth</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&gt;; 12 segments of time whether it is the </a:t>
            </a:r>
            <a:r>
              <a:rPr lang="en-US" sz="3200" b="1" u="sng" dirty="0">
                <a:solidFill>
                  <a:srgbClr val="9933FF"/>
                </a:solidFill>
                <a:latin typeface="Calibri" panose="020F0502020204030204" pitchFamily="34" charset="0"/>
                <a:ea typeface="Calibri" panose="020F0502020204030204" pitchFamily="34" charset="0"/>
                <a:cs typeface="Calibri" panose="020F0502020204030204" pitchFamily="34" charset="0"/>
              </a:rPr>
              <a:t>Light Season</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or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en-US" sz="3200" b="1" u="sng" dirty="0">
                <a:solidFill>
                  <a:srgbClr val="9933FF"/>
                </a:solidFill>
                <a:latin typeface="Calibri" panose="020F0502020204030204" pitchFamily="34" charset="0"/>
                <a:ea typeface="Calibri" panose="020F0502020204030204" pitchFamily="34" charset="0"/>
                <a:cs typeface="Calibri" panose="020F0502020204030204" pitchFamily="34" charset="0"/>
              </a:rPr>
              <a:t>Night Season</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1200"/>
              </a:spcAft>
              <a:buClr>
                <a:srgbClr val="0000FF"/>
              </a:buCl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An excellent application example for the word </a:t>
            </a:r>
            <a:r>
              <a:rPr lang="en-US" sz="2800" b="1" dirty="0">
                <a:solidFill>
                  <a:srgbClr val="9933FF"/>
                </a:solidFill>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9933FF"/>
                </a:solidFill>
                <a:latin typeface="Calibri" panose="020F0502020204030204" pitchFamily="34" charset="0"/>
                <a:ea typeface="Calibri" panose="020F0502020204030204" pitchFamily="34" charset="0"/>
                <a:cs typeface="Calibri" panose="020F0502020204030204" pitchFamily="34" charset="0"/>
              </a:rPr>
              <a:t>Season</a:t>
            </a:r>
            <a:r>
              <a:rPr lang="en-US" sz="2800" b="1" dirty="0">
                <a:solidFill>
                  <a:srgbClr val="9933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is found in </a:t>
            </a:r>
            <a:r>
              <a:rPr lang="en-US" sz="2800" b="1" dirty="0" err="1">
                <a:solidFill>
                  <a:srgbClr val="00B050"/>
                </a:solidFill>
                <a:latin typeface="Calibri" panose="020F0502020204030204" pitchFamily="34" charset="0"/>
                <a:ea typeface="Calibri" panose="020F0502020204030204" pitchFamily="34" charset="0"/>
                <a:cs typeface="Calibri" panose="020F0502020204030204" pitchFamily="34" charset="0"/>
              </a:rPr>
              <a:t>Yerimyahu</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(Jeremiah) </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33:20-25.</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7903028" y="5943600"/>
            <a:ext cx="762000" cy="365125"/>
          </a:xfrm>
        </p:spPr>
        <p:txBody>
          <a:bodyPr/>
          <a:lstStyle/>
          <a:p>
            <a:fld id="{9A7ECC3E-4170-412F-8B33-8063B7BB8A4D}" type="slidenum">
              <a:rPr lang="en-US" b="1" smtClean="0">
                <a:solidFill>
                  <a:schemeClr val="bg1"/>
                </a:solidFill>
              </a:rPr>
              <a:t>6</a:t>
            </a:fld>
            <a:endParaRPr lang="en-US" b="1" dirty="0">
              <a:solidFill>
                <a:schemeClr val="bg1"/>
              </a:solidFill>
            </a:endParaRPr>
          </a:p>
        </p:txBody>
      </p:sp>
    </p:spTree>
    <p:extLst>
      <p:ext uri="{BB962C8B-B14F-4D97-AF65-F5344CB8AC3E}">
        <p14:creationId xmlns:p14="http://schemas.microsoft.com/office/powerpoint/2010/main" val="34023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366"/>
            <a:ext cx="9144000" cy="6858000"/>
          </a:xfrm>
          <a:blipFill>
            <a:blip r:embed="rId2"/>
            <a:tile tx="0" ty="0" sx="100000" sy="100000" flip="none" algn="tl"/>
          </a:blipFill>
          <a:ln w="57150">
            <a:solidFill>
              <a:srgbClr val="0000CC"/>
            </a:solidFill>
          </a:ln>
          <a:scene3d>
            <a:camera prst="orthographicFront"/>
            <a:lightRig rig="threePt" dir="t"/>
          </a:scene3d>
          <a:sp3d>
            <a:bevelT w="139700" h="139700" prst="divot"/>
          </a:sp3d>
        </p:spPr>
        <p:txBody>
          <a:bodyPr lIns="365760" tIns="182880" rIns="365760">
            <a:normAutofit/>
          </a:bodyPr>
          <a:lstStyle/>
          <a:p>
            <a:pPr>
              <a:spcBef>
                <a:spcPts val="0"/>
              </a:spcBef>
              <a:spcAft>
                <a:spcPts val="3600"/>
              </a:spcAft>
            </a:pPr>
            <a:r>
              <a:rPr lang="en-US" b="1" dirty="0">
                <a:blipFill>
                  <a:blip r:embed="rId2"/>
                  <a:tile tx="0" ty="0" sx="100000" sy="100000" flip="none" algn="tl"/>
                </a:blipFill>
              </a:rPr>
              <a:t>I</a:t>
            </a:r>
          </a:p>
          <a:p>
            <a:pPr algn="l">
              <a:spcBef>
                <a:spcPts val="0"/>
              </a:spcBef>
              <a:spcAft>
                <a:spcPts val="600"/>
              </a:spcAft>
            </a:pPr>
            <a:r>
              <a:rPr lang="en-US" dirty="0">
                <a:solidFill>
                  <a:srgbClr val="333399"/>
                </a:solidFill>
              </a:rPr>
              <a:t>Scriptural </a:t>
            </a:r>
            <a:r>
              <a:rPr lang="en-US" b="1" u="sng" dirty="0">
                <a:solidFill>
                  <a:srgbClr val="333399"/>
                </a:solidFill>
                <a:effectLst>
                  <a:glow rad="63500">
                    <a:schemeClr val="accent2">
                      <a:satMod val="175000"/>
                      <a:alpha val="40000"/>
                    </a:schemeClr>
                  </a:glow>
                </a:effectLst>
              </a:rPr>
              <a:t>thousand generations</a:t>
            </a:r>
            <a:endParaRPr lang="en-US" u="sng" dirty="0">
              <a:solidFill>
                <a:srgbClr val="333399"/>
              </a:solidFill>
            </a:endParaRPr>
          </a:p>
          <a:p>
            <a:pPr algn="l">
              <a:spcBef>
                <a:spcPts val="0"/>
              </a:spcBef>
              <a:spcAft>
                <a:spcPts val="600"/>
              </a:spcAft>
            </a:pPr>
            <a:r>
              <a:rPr lang="en-US" dirty="0">
                <a:solidFill>
                  <a:srgbClr val="333399"/>
                </a:solidFill>
              </a:rPr>
              <a:t>Allow </a:t>
            </a:r>
            <a:r>
              <a:rPr lang="en-US" b="1" dirty="0">
                <a:solidFill>
                  <a:srgbClr val="0066FF"/>
                </a:solidFill>
                <a:effectLst>
                  <a:outerShdw blurRad="38100" dist="38100" dir="2700000" algn="tl">
                    <a:srgbClr val="000000">
                      <a:alpha val="43137"/>
                    </a:srgbClr>
                  </a:outerShdw>
                </a:effectLst>
              </a:rPr>
              <a:t>25</a:t>
            </a:r>
            <a:r>
              <a:rPr lang="en-US" dirty="0">
                <a:solidFill>
                  <a:srgbClr val="0066FF"/>
                </a:solidFill>
                <a:effectLst>
                  <a:outerShdw blurRad="38100" dist="38100" dir="2700000" algn="tl">
                    <a:srgbClr val="000000">
                      <a:alpha val="43137"/>
                    </a:srgbClr>
                  </a:outerShdw>
                </a:effectLst>
              </a:rPr>
              <a:t> </a:t>
            </a:r>
            <a:r>
              <a:rPr lang="en-US" b="1" dirty="0">
                <a:solidFill>
                  <a:srgbClr val="0066FF"/>
                </a:solidFill>
                <a:effectLst>
                  <a:outerShdw blurRad="38100" dist="38100" dir="2700000" algn="tl">
                    <a:srgbClr val="000000">
                      <a:alpha val="43137"/>
                    </a:srgbClr>
                  </a:outerShdw>
                </a:effectLst>
              </a:rPr>
              <a:t>years</a:t>
            </a:r>
            <a:r>
              <a:rPr lang="en-US" dirty="0">
                <a:solidFill>
                  <a:srgbClr val="0066FF"/>
                </a:solidFill>
                <a:effectLst>
                  <a:outerShdw blurRad="38100" dist="38100" dir="2700000" algn="tl">
                    <a:srgbClr val="000000">
                      <a:alpha val="43137"/>
                    </a:srgbClr>
                  </a:outerShdw>
                </a:effectLst>
              </a:rPr>
              <a:t> </a:t>
            </a:r>
            <a:r>
              <a:rPr lang="en-US" dirty="0">
                <a:solidFill>
                  <a:srgbClr val="333399"/>
                </a:solidFill>
              </a:rPr>
              <a:t>per </a:t>
            </a:r>
            <a:r>
              <a:rPr lang="en-US" b="1" dirty="0">
                <a:solidFill>
                  <a:srgbClr val="333399"/>
                </a:solidFill>
                <a:effectLst>
                  <a:glow rad="63500">
                    <a:schemeClr val="accent2">
                      <a:satMod val="175000"/>
                      <a:alpha val="40000"/>
                    </a:schemeClr>
                  </a:glow>
                </a:effectLst>
              </a:rPr>
              <a:t>generation        </a:t>
            </a:r>
            <a:r>
              <a:rPr lang="en-US" b="1" dirty="0">
                <a:solidFill>
                  <a:srgbClr val="0066FF"/>
                </a:solidFill>
                <a:effectLst>
                  <a:outerShdw blurRad="38100" dist="38100" dir="2700000" algn="tl">
                    <a:srgbClr val="000000">
                      <a:alpha val="43137"/>
                    </a:srgbClr>
                  </a:outerShdw>
                </a:effectLst>
              </a:rPr>
              <a:t> </a:t>
            </a:r>
            <a:endParaRPr lang="en-US" dirty="0">
              <a:solidFill>
                <a:srgbClr val="0066FF"/>
              </a:solidFill>
              <a:effectLst>
                <a:outerShdw blurRad="38100" dist="38100" dir="2700000" algn="tl">
                  <a:srgbClr val="000000">
                    <a:alpha val="43137"/>
                  </a:srgbClr>
                </a:outerShdw>
              </a:effectLst>
            </a:endParaRPr>
          </a:p>
          <a:p>
            <a:pPr algn="l">
              <a:spcBef>
                <a:spcPts val="0"/>
              </a:spcBef>
              <a:spcAft>
                <a:spcPts val="600"/>
              </a:spcAft>
            </a:pPr>
            <a:r>
              <a:rPr lang="en-US" dirty="0">
                <a:solidFill>
                  <a:srgbClr val="333399"/>
                </a:solidFill>
              </a:rPr>
              <a:t>Total </a:t>
            </a:r>
            <a:r>
              <a:rPr lang="en-US" b="1" dirty="0">
                <a:solidFill>
                  <a:srgbClr val="0066FF"/>
                </a:solidFill>
                <a:effectLst>
                  <a:outerShdw blurRad="38100" dist="38100" dir="2700000" algn="tl">
                    <a:srgbClr val="000000">
                      <a:alpha val="43137"/>
                    </a:srgbClr>
                  </a:outerShdw>
                </a:effectLst>
              </a:rPr>
              <a:t>years</a:t>
            </a:r>
            <a:r>
              <a:rPr lang="en-US" dirty="0">
                <a:solidFill>
                  <a:srgbClr val="0066FF"/>
                </a:solidFill>
                <a:effectLst>
                  <a:outerShdw blurRad="38100" dist="38100" dir="2700000" algn="tl">
                    <a:srgbClr val="000000">
                      <a:alpha val="43137"/>
                    </a:srgbClr>
                  </a:outerShdw>
                </a:effectLst>
              </a:rPr>
              <a:t> </a:t>
            </a:r>
            <a:r>
              <a:rPr lang="en-US" dirty="0">
                <a:solidFill>
                  <a:srgbClr val="333399"/>
                </a:solidFill>
              </a:rPr>
              <a:t>for </a:t>
            </a:r>
            <a:r>
              <a:rPr lang="en-US" b="1" dirty="0">
                <a:solidFill>
                  <a:srgbClr val="333399"/>
                </a:solidFill>
                <a:effectLst>
                  <a:glow rad="63500">
                    <a:schemeClr val="accent2">
                      <a:satMod val="175000"/>
                      <a:alpha val="40000"/>
                    </a:schemeClr>
                  </a:glow>
                </a:effectLst>
              </a:rPr>
              <a:t>1,000</a:t>
            </a:r>
            <a:r>
              <a:rPr lang="en-US" dirty="0">
                <a:solidFill>
                  <a:srgbClr val="333399"/>
                </a:solidFill>
              </a:rPr>
              <a:t> </a:t>
            </a:r>
            <a:r>
              <a:rPr lang="en-US" b="1" dirty="0">
                <a:solidFill>
                  <a:srgbClr val="333399"/>
                </a:solidFill>
                <a:effectLst>
                  <a:glow rad="63500">
                    <a:schemeClr val="accent2">
                      <a:satMod val="175000"/>
                      <a:alpha val="40000"/>
                    </a:schemeClr>
                  </a:glow>
                </a:effectLst>
              </a:rPr>
              <a:t>generation</a:t>
            </a:r>
            <a:endParaRPr lang="en-US" dirty="0">
              <a:solidFill>
                <a:srgbClr val="333399"/>
              </a:solidFill>
              <a:effectLst>
                <a:glow rad="139700">
                  <a:schemeClr val="accent2">
                    <a:satMod val="175000"/>
                    <a:alpha val="40000"/>
                  </a:schemeClr>
                </a:glow>
                <a:outerShdw blurRad="38100" dist="38100" dir="2700000" algn="tl">
                  <a:srgbClr val="000000">
                    <a:alpha val="43137"/>
                  </a:srgbClr>
                </a:outerShdw>
              </a:effectLst>
            </a:endParaRPr>
          </a:p>
          <a:p>
            <a:pPr algn="l">
              <a:spcBef>
                <a:spcPts val="0"/>
              </a:spcBef>
              <a:spcAft>
                <a:spcPts val="600"/>
              </a:spcAft>
            </a:pPr>
            <a:r>
              <a:rPr lang="en-US" dirty="0">
                <a:solidFill>
                  <a:srgbClr val="333399"/>
                </a:solidFill>
              </a:rPr>
              <a:t>Less approximate </a:t>
            </a:r>
            <a:r>
              <a:rPr lang="en-US" b="1" dirty="0">
                <a:solidFill>
                  <a:srgbClr val="0066FF"/>
                </a:solidFill>
                <a:effectLst>
                  <a:outerShdw blurRad="38100" dist="38100" dir="2700000" algn="tl">
                    <a:srgbClr val="000000">
                      <a:alpha val="43137"/>
                    </a:srgbClr>
                  </a:outerShdw>
                </a:effectLst>
              </a:rPr>
              <a:t>years</a:t>
            </a:r>
            <a:r>
              <a:rPr lang="en-US" dirty="0">
                <a:solidFill>
                  <a:srgbClr val="0066FF"/>
                </a:solidFill>
                <a:effectLst>
                  <a:outerShdw blurRad="38100" dist="38100" dir="2700000" algn="tl">
                    <a:srgbClr val="000000">
                      <a:alpha val="43137"/>
                    </a:srgbClr>
                  </a:outerShdw>
                </a:effectLst>
              </a:rPr>
              <a:t> </a:t>
            </a:r>
            <a:r>
              <a:rPr lang="en-US" dirty="0">
                <a:solidFill>
                  <a:srgbClr val="333399"/>
                </a:solidFill>
              </a:rPr>
              <a:t>used to date</a:t>
            </a:r>
            <a:endParaRPr lang="en-US" u="sng" dirty="0">
              <a:solidFill>
                <a:srgbClr val="333399"/>
              </a:solidFill>
            </a:endParaRPr>
          </a:p>
          <a:p>
            <a:pPr algn="l">
              <a:spcBef>
                <a:spcPts val="0"/>
              </a:spcBef>
              <a:spcAft>
                <a:spcPts val="1800"/>
              </a:spcAft>
            </a:pPr>
            <a:r>
              <a:rPr lang="en-US" dirty="0">
                <a:solidFill>
                  <a:srgbClr val="333399"/>
                </a:solidFill>
              </a:rPr>
              <a:t>	Balance of remaining </a:t>
            </a:r>
            <a:r>
              <a:rPr lang="en-US" b="1" dirty="0">
                <a:solidFill>
                  <a:srgbClr val="0066FF"/>
                </a:solidFill>
                <a:effectLst>
                  <a:outerShdw blurRad="38100" dist="38100" dir="2700000" algn="tl">
                    <a:srgbClr val="000000">
                      <a:alpha val="43137"/>
                    </a:srgbClr>
                  </a:outerShdw>
                </a:effectLst>
              </a:rPr>
              <a:t>years</a:t>
            </a:r>
            <a:r>
              <a:rPr lang="en-US" dirty="0">
                <a:solidFill>
                  <a:srgbClr val="333399"/>
                </a:solidFill>
              </a:rPr>
              <a:t>   		         </a:t>
            </a:r>
          </a:p>
          <a:p>
            <a:pPr algn="l">
              <a:spcBef>
                <a:spcPts val="0"/>
              </a:spcBef>
              <a:spcAft>
                <a:spcPts val="1800"/>
              </a:spcAft>
            </a:pPr>
            <a:r>
              <a:rPr lang="en-US" dirty="0">
                <a:solidFill>
                  <a:srgbClr val="333399"/>
                </a:solidFill>
              </a:rPr>
              <a:t>We have at least </a:t>
            </a:r>
            <a:r>
              <a:rPr lang="en-US" b="1" dirty="0">
                <a:solidFill>
                  <a:srgbClr val="0066FF"/>
                </a:solidFill>
                <a:effectLst>
                  <a:outerShdw blurRad="38100" dist="38100" dir="2700000" algn="tl">
                    <a:srgbClr val="000000">
                      <a:alpha val="43137"/>
                    </a:srgbClr>
                  </a:outerShdw>
                </a:effectLst>
              </a:rPr>
              <a:t>19,000</a:t>
            </a:r>
            <a:r>
              <a:rPr lang="en-US" b="1" dirty="0">
                <a:solidFill>
                  <a:srgbClr val="333399"/>
                </a:solidFill>
                <a:effectLst>
                  <a:outerShdw blurRad="38100" dist="38100" dir="2700000" algn="tl">
                    <a:srgbClr val="000000">
                      <a:alpha val="43137"/>
                    </a:srgbClr>
                  </a:outerShdw>
                </a:effectLst>
              </a:rPr>
              <a:t> </a:t>
            </a:r>
            <a:r>
              <a:rPr lang="en-US" b="1" dirty="0">
                <a:solidFill>
                  <a:srgbClr val="0066FF"/>
                </a:solidFill>
                <a:effectLst>
                  <a:outerShdw blurRad="38100" dist="38100" dir="2700000" algn="tl">
                    <a:srgbClr val="000000">
                      <a:alpha val="43137"/>
                    </a:srgbClr>
                  </a:outerShdw>
                </a:effectLst>
              </a:rPr>
              <a:t>years</a:t>
            </a:r>
            <a:r>
              <a:rPr lang="en-US" dirty="0">
                <a:solidFill>
                  <a:srgbClr val="0066FF"/>
                </a:solidFill>
                <a:effectLst>
                  <a:outerShdw blurRad="38100" dist="38100" dir="2700000" algn="tl">
                    <a:srgbClr val="000000">
                      <a:alpha val="43137"/>
                    </a:srgbClr>
                  </a:outerShdw>
                </a:effectLst>
              </a:rPr>
              <a:t> </a:t>
            </a:r>
            <a:r>
              <a:rPr lang="en-US" dirty="0">
                <a:solidFill>
                  <a:srgbClr val="333399"/>
                </a:solidFill>
              </a:rPr>
              <a:t>remaining before the </a:t>
            </a:r>
            <a:r>
              <a:rPr lang="en-US" b="1" u="sng" dirty="0">
                <a:solidFill>
                  <a:srgbClr val="333399"/>
                </a:solidFill>
                <a:effectLst>
                  <a:glow rad="63500">
                    <a:schemeClr val="accent2">
                      <a:satMod val="175000"/>
                      <a:alpha val="40000"/>
                    </a:schemeClr>
                  </a:glow>
                </a:effectLst>
              </a:rPr>
              <a:t>thousand generation</a:t>
            </a:r>
            <a:r>
              <a:rPr lang="en-US" b="1" dirty="0">
                <a:solidFill>
                  <a:srgbClr val="333399"/>
                </a:solidFill>
                <a:effectLst>
                  <a:glow rad="139700">
                    <a:schemeClr val="accent2">
                      <a:satMod val="175000"/>
                      <a:alpha val="40000"/>
                    </a:schemeClr>
                  </a:glow>
                </a:effectLst>
              </a:rPr>
              <a:t> </a:t>
            </a:r>
            <a:r>
              <a:rPr lang="en-US" dirty="0">
                <a:solidFill>
                  <a:srgbClr val="333399"/>
                </a:solidFill>
              </a:rPr>
              <a:t>time period expires; which would put the one </a:t>
            </a:r>
            <a:r>
              <a:rPr lang="en-US" b="1" u="sng" dirty="0">
                <a:solidFill>
                  <a:srgbClr val="333399"/>
                </a:solidFill>
                <a:effectLst>
                  <a:glow rad="63500">
                    <a:schemeClr val="accent2">
                      <a:satMod val="175000"/>
                      <a:alpha val="40000"/>
                    </a:schemeClr>
                  </a:glow>
                </a:effectLst>
              </a:rPr>
              <a:t>thousand generations</a:t>
            </a:r>
            <a:r>
              <a:rPr lang="en-US" b="1" dirty="0">
                <a:solidFill>
                  <a:srgbClr val="333399"/>
                </a:solidFill>
                <a:effectLst>
                  <a:glow rad="139700">
                    <a:schemeClr val="accent2">
                      <a:satMod val="175000"/>
                      <a:alpha val="40000"/>
                    </a:schemeClr>
                  </a:glow>
                </a:effectLst>
              </a:rPr>
              <a:t> </a:t>
            </a:r>
            <a:r>
              <a:rPr lang="en-US" dirty="0">
                <a:solidFill>
                  <a:srgbClr val="333399"/>
                </a:solidFill>
              </a:rPr>
              <a:t>expiration date well after </a:t>
            </a:r>
            <a:r>
              <a:rPr lang="en-US" b="1" u="sng" dirty="0">
                <a:solidFill>
                  <a:srgbClr val="009900"/>
                </a:solidFill>
                <a:effectLst>
                  <a:outerShdw blurRad="38100" dist="38100" dir="2700000" algn="tl">
                    <a:srgbClr val="000000">
                      <a:alpha val="43137"/>
                    </a:srgbClr>
                  </a:outerShdw>
                </a:effectLst>
              </a:rPr>
              <a:t>21,000</a:t>
            </a:r>
            <a:r>
              <a:rPr lang="en-US" b="1" dirty="0">
                <a:solidFill>
                  <a:srgbClr val="009900"/>
                </a:solidFill>
              </a:rPr>
              <a:t> A.D.</a:t>
            </a:r>
            <a:r>
              <a:rPr lang="en-US" sz="2000" b="1" dirty="0">
                <a:solidFill>
                  <a:srgbClr val="009900"/>
                </a:solidFill>
              </a:rPr>
              <a:t> </a:t>
            </a:r>
          </a:p>
          <a:p>
            <a:pPr algn="l">
              <a:spcBef>
                <a:spcPts val="0"/>
              </a:spcBef>
              <a:spcAft>
                <a:spcPts val="1800"/>
              </a:spcAft>
            </a:pPr>
            <a:r>
              <a:rPr lang="en-US" dirty="0">
                <a:solidFill>
                  <a:srgbClr val="333399"/>
                </a:solidFill>
              </a:rPr>
              <a:t>So, as you can see, we still have many      </a:t>
            </a:r>
            <a:r>
              <a:rPr lang="en-US" b="1" dirty="0">
                <a:solidFill>
                  <a:srgbClr val="0066FF"/>
                </a:solidFill>
                <a:effectLst>
                  <a:outerShdw blurRad="38100" dist="38100" dir="2700000" algn="tl">
                    <a:srgbClr val="000000">
                      <a:alpha val="43137"/>
                    </a:srgbClr>
                  </a:outerShdw>
                </a:effectLst>
              </a:rPr>
              <a:t>years</a:t>
            </a:r>
            <a:r>
              <a:rPr lang="en-US" dirty="0">
                <a:solidFill>
                  <a:srgbClr val="0066FF"/>
                </a:solidFill>
                <a:effectLst>
                  <a:outerShdw blurRad="38100" dist="38100" dir="2700000" algn="tl">
                    <a:srgbClr val="000000">
                      <a:alpha val="43137"/>
                    </a:srgbClr>
                  </a:outerShdw>
                </a:effectLst>
              </a:rPr>
              <a:t> </a:t>
            </a:r>
            <a:r>
              <a:rPr lang="en-US" dirty="0">
                <a:solidFill>
                  <a:srgbClr val="333399"/>
                </a:solidFill>
              </a:rPr>
              <a:t>to go before </a:t>
            </a:r>
            <a:r>
              <a:rPr lang="en-US" b="1" dirty="0">
                <a:solidFill>
                  <a:srgbClr val="333399"/>
                </a:solidFill>
              </a:rPr>
              <a:t>Yahuah’s</a:t>
            </a:r>
            <a:r>
              <a:rPr lang="en-US" dirty="0">
                <a:solidFill>
                  <a:srgbClr val="333399"/>
                </a:solidFill>
              </a:rPr>
              <a:t>  </a:t>
            </a:r>
            <a:r>
              <a:rPr lang="en-US" b="1" dirty="0">
                <a:solidFill>
                  <a:srgbClr val="333399"/>
                </a:solidFill>
                <a:effectLst>
                  <a:outerShdw blurRad="38100" dist="38100" dir="2700000" algn="tl">
                    <a:srgbClr val="000000">
                      <a:alpha val="43137"/>
                    </a:srgbClr>
                  </a:outerShdw>
                </a:effectLst>
              </a:rPr>
              <a:t>“</a:t>
            </a:r>
            <a:r>
              <a:rPr lang="en-US" b="1" u="sng" dirty="0">
                <a:solidFill>
                  <a:srgbClr val="333399"/>
                </a:solidFill>
                <a:effectLst>
                  <a:outerShdw blurRad="38100" dist="38100" dir="2700000" algn="tl">
                    <a:srgbClr val="000000">
                      <a:alpha val="43137"/>
                    </a:srgbClr>
                  </a:outerShdw>
                </a:effectLst>
              </a:rPr>
              <a:t>Everlasting Covenant</a:t>
            </a:r>
            <a:r>
              <a:rPr lang="en-US" b="1" dirty="0">
                <a:solidFill>
                  <a:srgbClr val="333399"/>
                </a:solidFill>
                <a:effectLst>
                  <a:outerShdw blurRad="38100" dist="38100" dir="2700000" algn="tl">
                    <a:srgbClr val="000000">
                      <a:alpha val="43137"/>
                    </a:srgbClr>
                  </a:outerShdw>
                </a:effectLst>
              </a:rPr>
              <a:t>” </a:t>
            </a:r>
            <a:r>
              <a:rPr lang="en-US" dirty="0">
                <a:solidFill>
                  <a:srgbClr val="333399"/>
                </a:solidFill>
              </a:rPr>
              <a:t>expires.  </a:t>
            </a:r>
            <a:endParaRPr lang="en-US" b="1" dirty="0">
              <a:solidFill>
                <a:srgbClr val="333399"/>
              </a:solidFill>
            </a:endParaRPr>
          </a:p>
        </p:txBody>
      </p:sp>
      <p:sp>
        <p:nvSpPr>
          <p:cNvPr id="4" name="Slide Number Placeholder 3"/>
          <p:cNvSpPr>
            <a:spLocks noGrp="1"/>
          </p:cNvSpPr>
          <p:nvPr>
            <p:ph type="sldNum" sz="quarter" idx="12"/>
          </p:nvPr>
        </p:nvSpPr>
        <p:spPr>
          <a:xfrm>
            <a:off x="8670662" y="6416675"/>
            <a:ext cx="320938" cy="365125"/>
          </a:xfrm>
        </p:spPr>
        <p:txBody>
          <a:bodyPr/>
          <a:lstStyle/>
          <a:p>
            <a:fld id="{9A7ECC3E-4170-412F-8B33-8063B7BB8A4D}" type="slidenum">
              <a:rPr lang="en-US" b="1" smtClean="0">
                <a:solidFill>
                  <a:schemeClr val="bg1"/>
                </a:solidFill>
              </a:rPr>
              <a:t>60</a:t>
            </a:fld>
            <a:endParaRPr lang="en-US" b="1" dirty="0">
              <a:solidFill>
                <a:schemeClr val="bg1"/>
              </a:solidFill>
            </a:endParaRPr>
          </a:p>
        </p:txBody>
      </p:sp>
      <p:grpSp>
        <p:nvGrpSpPr>
          <p:cNvPr id="6" name="Group 5"/>
          <p:cNvGrpSpPr/>
          <p:nvPr/>
        </p:nvGrpSpPr>
        <p:grpSpPr>
          <a:xfrm>
            <a:off x="7919146" y="381000"/>
            <a:ext cx="843854" cy="758049"/>
            <a:chOff x="7510254" y="3799115"/>
            <a:chExt cx="843854" cy="758049"/>
          </a:xfrm>
        </p:grpSpPr>
        <p:cxnSp>
          <p:nvCxnSpPr>
            <p:cNvPr id="7" name="Straight Arrow Connector 6"/>
            <p:cNvCxnSpPr/>
            <p:nvPr/>
          </p:nvCxnSpPr>
          <p:spPr>
            <a:xfrm flipH="1">
              <a:off x="7510254" y="4136576"/>
              <a:ext cx="539054" cy="420588"/>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8" name="12-Point Star 7"/>
            <p:cNvSpPr/>
            <p:nvPr/>
          </p:nvSpPr>
          <p:spPr>
            <a:xfrm>
              <a:off x="7858808" y="3799115"/>
              <a:ext cx="495300" cy="457200"/>
            </a:xfrm>
            <a:prstGeom prst="star12">
              <a:avLst/>
            </a:prstGeom>
            <a:blipFill>
              <a:blip r:embed="rId3"/>
              <a:tile tx="0" ty="0" sx="100000" sy="100000" flip="none" algn="tl"/>
            </a:blipFill>
            <a:ln w="57150">
              <a:solidFill>
                <a:srgbClr val="FF3399"/>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415698" y="5191804"/>
            <a:ext cx="632132" cy="1056596"/>
            <a:chOff x="8016699" y="5654450"/>
            <a:chExt cx="632132" cy="1056596"/>
          </a:xfrm>
        </p:grpSpPr>
        <p:cxnSp>
          <p:nvCxnSpPr>
            <p:cNvPr id="36" name="Straight Arrow Connector 35"/>
            <p:cNvCxnSpPr/>
            <p:nvPr/>
          </p:nvCxnSpPr>
          <p:spPr>
            <a:xfrm flipH="1">
              <a:off x="8016699" y="6066069"/>
              <a:ext cx="304800" cy="644977"/>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19" name="12-Point Star 18"/>
            <p:cNvSpPr/>
            <p:nvPr/>
          </p:nvSpPr>
          <p:spPr>
            <a:xfrm rot="16200000">
              <a:off x="8172581" y="5673500"/>
              <a:ext cx="495300" cy="457200"/>
            </a:xfrm>
            <a:prstGeom prst="star12">
              <a:avLst/>
            </a:prstGeom>
            <a:blipFill>
              <a:blip r:embed="rId3"/>
              <a:tile tx="0" ty="0" sx="100000" sy="100000" flip="none" algn="tl"/>
            </a:blipFill>
            <a:ln w="57150">
              <a:solidFill>
                <a:srgbClr val="FF3399"/>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724400" y="5039403"/>
            <a:ext cx="1371600" cy="495300"/>
            <a:chOff x="6606529" y="5679284"/>
            <a:chExt cx="1371600" cy="495300"/>
          </a:xfrm>
        </p:grpSpPr>
        <p:cxnSp>
          <p:nvCxnSpPr>
            <p:cNvPr id="25" name="Straight Arrow Connector 24"/>
            <p:cNvCxnSpPr/>
            <p:nvPr/>
          </p:nvCxnSpPr>
          <p:spPr>
            <a:xfrm flipH="1" flipV="1">
              <a:off x="6606529" y="5926933"/>
              <a:ext cx="1043927" cy="1"/>
            </a:xfrm>
            <a:prstGeom prst="straightConnector1">
              <a:avLst/>
            </a:prstGeom>
            <a:ln w="76200">
              <a:solidFill>
                <a:srgbClr val="9966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26" name="12-Point Star 25"/>
            <p:cNvSpPr/>
            <p:nvPr/>
          </p:nvSpPr>
          <p:spPr>
            <a:xfrm rot="16200000">
              <a:off x="7501879" y="5698334"/>
              <a:ext cx="495300" cy="457200"/>
            </a:xfrm>
            <a:prstGeom prst="star12">
              <a:avLst/>
            </a:prstGeom>
            <a:blipFill>
              <a:blip r:embed="rId3"/>
              <a:tile tx="0" ty="0" sx="100000" sy="100000" flip="none" algn="tl"/>
            </a:blipFill>
            <a:ln w="57150">
              <a:solidFill>
                <a:srgbClr val="FF3399"/>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835673" y="1043547"/>
            <a:ext cx="1060135" cy="556653"/>
          </a:xfrm>
          <a:prstGeom prst="rect">
            <a:avLst/>
          </a:prstGeom>
          <a:noFill/>
        </p:spPr>
        <p:txBody>
          <a:bodyPr wrap="none" rtlCol="0">
            <a:spAutoFit/>
          </a:bodyPr>
          <a:lstStyle/>
          <a:p>
            <a:pPr algn="r">
              <a:spcAft>
                <a:spcPts val="600"/>
              </a:spcAft>
            </a:pPr>
            <a:r>
              <a:rPr lang="en-US" sz="2800" b="1" dirty="0">
                <a:solidFill>
                  <a:srgbClr val="333399"/>
                </a:solidFill>
                <a:effectLst>
                  <a:glow rad="63500">
                    <a:schemeClr val="accent2">
                      <a:satMod val="175000"/>
                      <a:alpha val="40000"/>
                    </a:schemeClr>
                  </a:glow>
                </a:effectLst>
              </a:rPr>
              <a:t>1,000</a:t>
            </a:r>
            <a:endParaRPr lang="en-US" sz="2800" dirty="0">
              <a:solidFill>
                <a:schemeClr val="bg1"/>
              </a:solidFill>
            </a:endParaRPr>
          </a:p>
        </p:txBody>
      </p:sp>
      <p:sp>
        <p:nvSpPr>
          <p:cNvPr id="17" name="TextBox 16"/>
          <p:cNvSpPr txBox="1"/>
          <p:nvPr/>
        </p:nvSpPr>
        <p:spPr>
          <a:xfrm>
            <a:off x="6019794" y="1566598"/>
            <a:ext cx="1890507" cy="556653"/>
          </a:xfrm>
          <a:prstGeom prst="rect">
            <a:avLst/>
          </a:prstGeom>
          <a:noFill/>
        </p:spPr>
        <p:txBody>
          <a:bodyPr wrap="none" rtlCol="0">
            <a:spAutoFit/>
          </a:bodyPr>
          <a:lstStyle/>
          <a:p>
            <a:pPr algn="r">
              <a:spcAft>
                <a:spcPts val="600"/>
              </a:spcAft>
            </a:pPr>
            <a:r>
              <a:rPr lang="en-US" sz="2800" b="1" dirty="0">
                <a:solidFill>
                  <a:srgbClr val="0066FF"/>
                </a:solidFill>
                <a:effectLst>
                  <a:outerShdw blurRad="38100" dist="38100" dir="2700000" algn="tl">
                    <a:srgbClr val="000000">
                      <a:alpha val="43137"/>
                    </a:srgbClr>
                  </a:outerShdw>
                </a:effectLst>
              </a:rPr>
              <a:t>x   </a:t>
            </a:r>
            <a:r>
              <a:rPr lang="en-US" sz="2800" dirty="0">
                <a:solidFill>
                  <a:srgbClr val="FFFFCC"/>
                </a:solidFill>
              </a:rPr>
              <a:t> </a:t>
            </a:r>
            <a:r>
              <a:rPr lang="en-US" sz="2800" b="1" u="sng" dirty="0">
                <a:solidFill>
                  <a:srgbClr val="0066FF"/>
                </a:solidFill>
                <a:effectLst>
                  <a:outerShdw blurRad="38100" dist="38100" dir="2700000" algn="tl">
                    <a:srgbClr val="000000">
                      <a:alpha val="43137"/>
                    </a:srgbClr>
                  </a:outerShdw>
                </a:effectLst>
              </a:rPr>
              <a:t>       25</a:t>
            </a:r>
          </a:p>
        </p:txBody>
      </p:sp>
      <p:sp>
        <p:nvSpPr>
          <p:cNvPr id="18" name="TextBox 17"/>
          <p:cNvSpPr txBox="1"/>
          <p:nvPr/>
        </p:nvSpPr>
        <p:spPr>
          <a:xfrm>
            <a:off x="6056543" y="2057399"/>
            <a:ext cx="1868249" cy="556653"/>
          </a:xfrm>
          <a:prstGeom prst="rect">
            <a:avLst/>
          </a:prstGeom>
          <a:noFill/>
        </p:spPr>
        <p:txBody>
          <a:bodyPr wrap="none" rtlCol="0">
            <a:spAutoFit/>
          </a:bodyPr>
          <a:lstStyle/>
          <a:p>
            <a:pPr algn="r">
              <a:spcAft>
                <a:spcPts val="600"/>
              </a:spcAft>
            </a:pPr>
            <a:r>
              <a:rPr lang="en-US" sz="2800" b="1" dirty="0">
                <a:solidFill>
                  <a:srgbClr val="0066FF"/>
                </a:solidFill>
                <a:effectLst>
                  <a:outerShdw blurRad="38100" dist="38100" dir="2700000" algn="tl">
                    <a:srgbClr val="000000">
                      <a:alpha val="43137"/>
                    </a:srgbClr>
                  </a:outerShdw>
                </a:effectLst>
              </a:rPr>
              <a:t>=    25,000</a:t>
            </a:r>
          </a:p>
        </p:txBody>
      </p:sp>
      <p:sp>
        <p:nvSpPr>
          <p:cNvPr id="20" name="TextBox 19"/>
          <p:cNvSpPr txBox="1"/>
          <p:nvPr/>
        </p:nvSpPr>
        <p:spPr>
          <a:xfrm>
            <a:off x="6214067" y="2514600"/>
            <a:ext cx="1710725" cy="523220"/>
          </a:xfrm>
          <a:prstGeom prst="rect">
            <a:avLst/>
          </a:prstGeom>
          <a:noFill/>
        </p:spPr>
        <p:txBody>
          <a:bodyPr wrap="none" rtlCol="0">
            <a:spAutoFit/>
          </a:bodyPr>
          <a:lstStyle/>
          <a:p>
            <a:pPr algn="r">
              <a:spcAft>
                <a:spcPts val="600"/>
              </a:spcAft>
            </a:pPr>
            <a:r>
              <a:rPr lang="en-US" sz="2800" b="1" dirty="0">
                <a:solidFill>
                  <a:srgbClr val="0066FF"/>
                </a:solidFill>
                <a:effectLst>
                  <a:outerShdw blurRad="38100" dist="38100" dir="2700000" algn="tl">
                    <a:srgbClr val="000000">
                      <a:alpha val="43137"/>
                    </a:srgbClr>
                  </a:outerShdw>
                </a:effectLst>
              </a:rPr>
              <a:t>–    </a:t>
            </a:r>
            <a:r>
              <a:rPr lang="en-US" sz="2800" b="1" u="sng" dirty="0">
                <a:solidFill>
                  <a:srgbClr val="0066FF"/>
                </a:solidFill>
                <a:effectLst>
                  <a:outerShdw blurRad="38100" dist="38100" dir="2700000" algn="tl">
                    <a:srgbClr val="000000">
                      <a:alpha val="43137"/>
                    </a:srgbClr>
                  </a:outerShdw>
                </a:effectLst>
              </a:rPr>
              <a:t>  6,000</a:t>
            </a:r>
          </a:p>
        </p:txBody>
      </p:sp>
      <p:sp>
        <p:nvSpPr>
          <p:cNvPr id="21" name="TextBox 20"/>
          <p:cNvSpPr txBox="1"/>
          <p:nvPr/>
        </p:nvSpPr>
        <p:spPr>
          <a:xfrm>
            <a:off x="6056543" y="3047999"/>
            <a:ext cx="1868249" cy="556653"/>
          </a:xfrm>
          <a:prstGeom prst="rect">
            <a:avLst/>
          </a:prstGeom>
          <a:noFill/>
        </p:spPr>
        <p:txBody>
          <a:bodyPr wrap="none" rtlCol="0">
            <a:spAutoFit/>
          </a:bodyPr>
          <a:lstStyle/>
          <a:p>
            <a:pPr algn="r">
              <a:spcAft>
                <a:spcPts val="600"/>
              </a:spcAft>
            </a:pPr>
            <a:r>
              <a:rPr lang="en-US" sz="2800" b="1" dirty="0">
                <a:solidFill>
                  <a:srgbClr val="0066FF"/>
                </a:solidFill>
                <a:effectLst>
                  <a:outerShdw blurRad="38100" dist="38100" dir="2700000" algn="tl">
                    <a:srgbClr val="000000">
                      <a:alpha val="43137"/>
                    </a:srgbClr>
                  </a:outerShdw>
                </a:effectLst>
              </a:rPr>
              <a:t>=    19,000</a:t>
            </a:r>
          </a:p>
        </p:txBody>
      </p:sp>
      <p:sp>
        <p:nvSpPr>
          <p:cNvPr id="27" name="Title 1"/>
          <p:cNvSpPr>
            <a:spLocks noGrp="1"/>
          </p:cNvSpPr>
          <p:nvPr>
            <p:ph type="ctrTitle"/>
          </p:nvPr>
        </p:nvSpPr>
        <p:spPr>
          <a:xfrm>
            <a:off x="1752600" y="0"/>
            <a:ext cx="5638800" cy="838200"/>
          </a:xfrm>
          <a:blipFill>
            <a:blip r:embed="rId4"/>
            <a:tile tx="0" ty="0" sx="100000" sy="100000" flip="none" algn="tl"/>
          </a:blipFill>
          <a:ln w="38100">
            <a:solidFill>
              <a:srgbClr val="0000CC"/>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prstMaterial="softEdge">
              <a:bevelT w="38100" h="38100"/>
            </a:sp3d>
          </a:bodyPr>
          <a:lstStyle/>
          <a:p>
            <a:r>
              <a:rPr lang="en-US" dirty="0">
                <a:ln w="6350">
                  <a:solidFill>
                    <a:srgbClr val="333399"/>
                  </a:solidFill>
                </a:ln>
                <a:solidFill>
                  <a:srgbClr val="0066FF"/>
                </a:solidFill>
                <a:effectLst>
                  <a:glow rad="63500">
                    <a:srgbClr val="333399">
                      <a:alpha val="40000"/>
                    </a:srgbClr>
                  </a:glow>
                  <a:outerShdw blurRad="127000" dist="200000" dir="2700000" algn="tl" rotWithShape="0">
                    <a:srgbClr val="000000">
                      <a:alpha val="30000"/>
                    </a:srgbClr>
                  </a:outerShdw>
                </a:effectLst>
              </a:rPr>
              <a:t>It’s Math Time</a:t>
            </a:r>
          </a:p>
        </p:txBody>
      </p:sp>
    </p:spTree>
    <p:extLst>
      <p:ext uri="{BB962C8B-B14F-4D97-AF65-F5344CB8AC3E}">
        <p14:creationId xmlns:p14="http://schemas.microsoft.com/office/powerpoint/2010/main" val="384687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41" presetClass="entr" presetSubtype="0" fill="hold" nodeType="afterEffect">
                                  <p:stCondLst>
                                    <p:cond delay="500"/>
                                  </p:stCondLst>
                                  <p:iterate type="lt">
                                    <p:tmPct val="10000"/>
                                  </p:iterate>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p:cTn id="18"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
                                            <p:txEl>
                                              <p:pRg st="0" end="0"/>
                                            </p:txEl>
                                          </p:spTgt>
                                        </p:tgtEl>
                                      </p:cBhvr>
                                    </p:animEffect>
                                  </p:childTnLst>
                                </p:cTn>
                              </p:par>
                            </p:childTnLst>
                          </p:cTn>
                        </p:par>
                        <p:par>
                          <p:cTn id="23" fill="hold">
                            <p:stCondLst>
                              <p:cond delay="1700"/>
                            </p:stCondLst>
                            <p:childTnLst>
                              <p:par>
                                <p:cTn id="24" presetID="3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decel="100000"/>
                                        <p:tgtEl>
                                          <p:spTgt spid="6"/>
                                        </p:tgtEl>
                                      </p:cBhvr>
                                    </p:animEffect>
                                    <p:anim calcmode="lin" valueType="num">
                                      <p:cBhvr>
                                        <p:cTn id="27" dur="1000" decel="100000" fill="hold"/>
                                        <p:tgtEl>
                                          <p:spTgt spid="6"/>
                                        </p:tgtEl>
                                        <p:attrNameLst>
                                          <p:attrName>style.rotation</p:attrName>
                                        </p:attrNameLst>
                                      </p:cBhvr>
                                      <p:tavLst>
                                        <p:tav tm="0">
                                          <p:val>
                                            <p:fltVal val="-90"/>
                                          </p:val>
                                        </p:tav>
                                        <p:tav tm="100000">
                                          <p:val>
                                            <p:fltVal val="0"/>
                                          </p:val>
                                        </p:tav>
                                      </p:tavLst>
                                    </p:anim>
                                    <p:anim calcmode="lin" valueType="num">
                                      <p:cBhvr>
                                        <p:cTn id="28" dur="1000" decel="100000" fill="hold"/>
                                        <p:tgtEl>
                                          <p:spTgt spid="6"/>
                                        </p:tgtEl>
                                        <p:attrNameLst>
                                          <p:attrName>ppt_x</p:attrName>
                                        </p:attrNameLst>
                                      </p:cBhvr>
                                      <p:tavLst>
                                        <p:tav tm="0">
                                          <p:val>
                                            <p:strVal val="#ppt_x+0.4"/>
                                          </p:val>
                                        </p:tav>
                                        <p:tav tm="100000">
                                          <p:val>
                                            <p:strVal val="#ppt_x-0.05"/>
                                          </p:val>
                                        </p:tav>
                                      </p:tavLst>
                                    </p:anim>
                                    <p:anim calcmode="lin" valueType="num">
                                      <p:cBhvr>
                                        <p:cTn id="29" dur="1000" decel="100000" fill="hold"/>
                                        <p:tgtEl>
                                          <p:spTgt spid="6"/>
                                        </p:tgtEl>
                                        <p:attrNameLst>
                                          <p:attrName>ppt_y</p:attrName>
                                        </p:attrNameLst>
                                      </p:cBhvr>
                                      <p:tavLst>
                                        <p:tav tm="0">
                                          <p:val>
                                            <p:strVal val="#ppt_y-0.4"/>
                                          </p:val>
                                        </p:tav>
                                        <p:tav tm="100000">
                                          <p:val>
                                            <p:strVal val="#ppt_y+0.1"/>
                                          </p:val>
                                        </p:tav>
                                      </p:tavLst>
                                    </p:anim>
                                    <p:anim calcmode="lin" valueType="num">
                                      <p:cBhvr>
                                        <p:cTn id="30" dur="250" accel="100000" fill="hold">
                                          <p:stCondLst>
                                            <p:cond delay="1000"/>
                                          </p:stCondLst>
                                        </p:cTn>
                                        <p:tgtEl>
                                          <p:spTgt spid="6"/>
                                        </p:tgtEl>
                                        <p:attrNameLst>
                                          <p:attrName>ppt_x</p:attrName>
                                        </p:attrNameLst>
                                      </p:cBhvr>
                                      <p:tavLst>
                                        <p:tav tm="0">
                                          <p:val>
                                            <p:strVal val="#ppt_x-0.05"/>
                                          </p:val>
                                        </p:tav>
                                        <p:tav tm="100000">
                                          <p:val>
                                            <p:strVal val="#ppt_x"/>
                                          </p:val>
                                        </p:tav>
                                      </p:tavLst>
                                    </p:anim>
                                    <p:anim calcmode="lin" valueType="num">
                                      <p:cBhvr>
                                        <p:cTn id="31" dur="250" accel="100000" fill="hold">
                                          <p:stCondLst>
                                            <p:cond delay="1000"/>
                                          </p:stCondLst>
                                        </p:cTn>
                                        <p:tgtEl>
                                          <p:spTgt spid="6"/>
                                        </p:tgtEl>
                                        <p:attrNameLst>
                                          <p:attrName>ppt_y</p:attrName>
                                        </p:attrNameLst>
                                      </p:cBhvr>
                                      <p:tavLst>
                                        <p:tav tm="0">
                                          <p:val>
                                            <p:strVal val="#ppt_y+0.1"/>
                                          </p:val>
                                        </p:tav>
                                        <p:tav tm="100000">
                                          <p:val>
                                            <p:strVal val="#ppt_y"/>
                                          </p:val>
                                        </p:tav>
                                      </p:tavLst>
                                    </p:anim>
                                  </p:childTnLst>
                                </p:cTn>
                              </p:par>
                            </p:childTnLst>
                          </p:cTn>
                        </p:par>
                        <p:par>
                          <p:cTn id="32" fill="hold">
                            <p:stCondLst>
                              <p:cond delay="2950"/>
                            </p:stCondLst>
                            <p:childTnLst>
                              <p:par>
                                <p:cTn id="33" presetID="35" presetClass="emph" presetSubtype="0" repeatCount="3000" fill="hold" nodeType="afterEffect">
                                  <p:stCondLst>
                                    <p:cond delay="0"/>
                                  </p:stCondLst>
                                  <p:childTnLst>
                                    <p:anim calcmode="discrete" valueType="str">
                                      <p:cBhvr>
                                        <p:cTn id="34"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17">
                                            <p:txEl>
                                              <p:pRg st="0" end="0"/>
                                            </p:txEl>
                                          </p:spTgt>
                                        </p:tgtEl>
                                        <p:attrNameLst>
                                          <p:attrName>style.visibility</p:attrName>
                                        </p:attrNameLst>
                                      </p:cBhvr>
                                      <p:to>
                                        <p:strVal val="visible"/>
                                      </p:to>
                                    </p:set>
                                    <p:anim calcmode="lin" valueType="num">
                                      <p:cBhvr>
                                        <p:cTn id="46"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nodeType="clickEffect">
                                  <p:stCondLst>
                                    <p:cond delay="0"/>
                                  </p:stCondLst>
                                  <p:iterate type="lt">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p:cTn id="62"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nodeType="clickEffect">
                                  <p:stCondLst>
                                    <p:cond delay="0"/>
                                  </p:stCondLst>
                                  <p:iterate type="lt">
                                    <p:tmPct val="10000"/>
                                  </p:iterate>
                                  <p:childTnLst>
                                    <p:set>
                                      <p:cBhvr>
                                        <p:cTn id="77" dur="1" fill="hold">
                                          <p:stCondLst>
                                            <p:cond delay="0"/>
                                          </p:stCondLst>
                                        </p:cTn>
                                        <p:tgtEl>
                                          <p:spTgt spid="20">
                                            <p:txEl>
                                              <p:pRg st="0" end="0"/>
                                            </p:txEl>
                                          </p:spTgt>
                                        </p:tgtEl>
                                        <p:attrNameLst>
                                          <p:attrName>style.visibility</p:attrName>
                                        </p:attrNameLst>
                                      </p:cBhvr>
                                      <p:to>
                                        <p:strVal val="visible"/>
                                      </p:to>
                                    </p:set>
                                    <p:anim calcmode="lin" valueType="num">
                                      <p:cBhvr>
                                        <p:cTn id="78"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80"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 calcmode="lin" valueType="num">
                                      <p:cBhvr>
                                        <p:cTn id="8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89" dur="500"/>
                                        <p:tgtEl>
                                          <p:spTgt spid="3">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nodeType="clickEffect">
                                  <p:stCondLst>
                                    <p:cond delay="0"/>
                                  </p:stCondLst>
                                  <p:iterate type="lt">
                                    <p:tmPct val="10000"/>
                                  </p:iterate>
                                  <p:childTnLst>
                                    <p:set>
                                      <p:cBhvr>
                                        <p:cTn id="93" dur="1" fill="hold">
                                          <p:stCondLst>
                                            <p:cond delay="0"/>
                                          </p:stCondLst>
                                        </p:cTn>
                                        <p:tgtEl>
                                          <p:spTgt spid="21">
                                            <p:txEl>
                                              <p:pRg st="0" end="0"/>
                                            </p:txEl>
                                          </p:spTgt>
                                        </p:tgtEl>
                                        <p:attrNameLst>
                                          <p:attrName>style.visibility</p:attrName>
                                        </p:attrNameLst>
                                      </p:cBhvr>
                                      <p:to>
                                        <p:strVal val="visible"/>
                                      </p:to>
                                    </p:set>
                                    <p:anim calcmode="lin" valueType="num">
                                      <p:cBhvr>
                                        <p:cTn id="94"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96"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1">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 calcmode="lin" valueType="num">
                                      <p:cBhvr>
                                        <p:cTn id="10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05" dur="500"/>
                                        <p:tgtEl>
                                          <p:spTgt spid="3">
                                            <p:txEl>
                                              <p:pRg st="6" end="6"/>
                                            </p:txEl>
                                          </p:spTgt>
                                        </p:tgtEl>
                                      </p:cBhvr>
                                    </p:animEffect>
                                  </p:childTnLst>
                                </p:cTn>
                              </p:par>
                            </p:childTnLst>
                          </p:cTn>
                        </p:par>
                        <p:par>
                          <p:cTn id="106" fill="hold">
                            <p:stCondLst>
                              <p:cond delay="500"/>
                            </p:stCondLst>
                            <p:childTnLst>
                              <p:par>
                                <p:cTn id="107" presetID="26" presetClass="entr" presetSubtype="0" fill="hold" nodeType="afterEffect">
                                  <p:stCondLst>
                                    <p:cond delay="25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80">
                                          <p:stCondLst>
                                            <p:cond delay="0"/>
                                          </p:stCondLst>
                                        </p:cTn>
                                        <p:tgtEl>
                                          <p:spTgt spid="24"/>
                                        </p:tgtEl>
                                      </p:cBhvr>
                                    </p:animEffect>
                                    <p:anim calcmode="lin" valueType="num">
                                      <p:cBhvr>
                                        <p:cTn id="11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5" dur="26">
                                          <p:stCondLst>
                                            <p:cond delay="650"/>
                                          </p:stCondLst>
                                        </p:cTn>
                                        <p:tgtEl>
                                          <p:spTgt spid="24"/>
                                        </p:tgtEl>
                                      </p:cBhvr>
                                      <p:to x="100000" y="60000"/>
                                    </p:animScale>
                                    <p:animScale>
                                      <p:cBhvr>
                                        <p:cTn id="116" dur="166" decel="50000">
                                          <p:stCondLst>
                                            <p:cond delay="676"/>
                                          </p:stCondLst>
                                        </p:cTn>
                                        <p:tgtEl>
                                          <p:spTgt spid="24"/>
                                        </p:tgtEl>
                                      </p:cBhvr>
                                      <p:to x="100000" y="100000"/>
                                    </p:animScale>
                                    <p:animScale>
                                      <p:cBhvr>
                                        <p:cTn id="117" dur="26">
                                          <p:stCondLst>
                                            <p:cond delay="1312"/>
                                          </p:stCondLst>
                                        </p:cTn>
                                        <p:tgtEl>
                                          <p:spTgt spid="24"/>
                                        </p:tgtEl>
                                      </p:cBhvr>
                                      <p:to x="100000" y="80000"/>
                                    </p:animScale>
                                    <p:animScale>
                                      <p:cBhvr>
                                        <p:cTn id="118" dur="166" decel="50000">
                                          <p:stCondLst>
                                            <p:cond delay="1338"/>
                                          </p:stCondLst>
                                        </p:cTn>
                                        <p:tgtEl>
                                          <p:spTgt spid="24"/>
                                        </p:tgtEl>
                                      </p:cBhvr>
                                      <p:to x="100000" y="100000"/>
                                    </p:animScale>
                                    <p:animScale>
                                      <p:cBhvr>
                                        <p:cTn id="119" dur="26">
                                          <p:stCondLst>
                                            <p:cond delay="1642"/>
                                          </p:stCondLst>
                                        </p:cTn>
                                        <p:tgtEl>
                                          <p:spTgt spid="24"/>
                                        </p:tgtEl>
                                      </p:cBhvr>
                                      <p:to x="100000" y="90000"/>
                                    </p:animScale>
                                    <p:animScale>
                                      <p:cBhvr>
                                        <p:cTn id="120" dur="166" decel="50000">
                                          <p:stCondLst>
                                            <p:cond delay="1668"/>
                                          </p:stCondLst>
                                        </p:cTn>
                                        <p:tgtEl>
                                          <p:spTgt spid="24"/>
                                        </p:tgtEl>
                                      </p:cBhvr>
                                      <p:to x="100000" y="100000"/>
                                    </p:animScale>
                                    <p:animScale>
                                      <p:cBhvr>
                                        <p:cTn id="121" dur="26">
                                          <p:stCondLst>
                                            <p:cond delay="1808"/>
                                          </p:stCondLst>
                                        </p:cTn>
                                        <p:tgtEl>
                                          <p:spTgt spid="24"/>
                                        </p:tgtEl>
                                      </p:cBhvr>
                                      <p:to x="100000" y="95000"/>
                                    </p:animScale>
                                    <p:animScale>
                                      <p:cBhvr>
                                        <p:cTn id="122" dur="166" decel="50000">
                                          <p:stCondLst>
                                            <p:cond delay="1834"/>
                                          </p:stCondLst>
                                        </p:cTn>
                                        <p:tgtEl>
                                          <p:spTgt spid="2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3">
                                            <p:txEl>
                                              <p:pRg st="7" end="7"/>
                                            </p:txEl>
                                          </p:spTgt>
                                        </p:tgtEl>
                                        <p:attrNameLst>
                                          <p:attrName>style.visibility</p:attrName>
                                        </p:attrNameLst>
                                      </p:cBhvr>
                                      <p:to>
                                        <p:strVal val="visible"/>
                                      </p:to>
                                    </p:set>
                                    <p:anim calcmode="lin" valueType="num">
                                      <p:cBhvr>
                                        <p:cTn id="1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29" dur="500"/>
                                        <p:tgtEl>
                                          <p:spTgt spid="3">
                                            <p:txEl>
                                              <p:pRg st="7" end="7"/>
                                            </p:txEl>
                                          </p:spTgt>
                                        </p:tgtEl>
                                      </p:cBhvr>
                                    </p:animEffect>
                                  </p:childTnLst>
                                </p:cTn>
                              </p:par>
                            </p:childTnLst>
                          </p:cTn>
                        </p:par>
                        <p:par>
                          <p:cTn id="130" fill="hold">
                            <p:stCondLst>
                              <p:cond delay="500"/>
                            </p:stCondLst>
                            <p:childTnLst>
                              <p:par>
                                <p:cTn id="131" presetID="26" presetClass="entr" presetSubtype="0" fill="hold"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wipe(down)">
                                      <p:cBhvr>
                                        <p:cTn id="133" dur="580">
                                          <p:stCondLst>
                                            <p:cond delay="0"/>
                                          </p:stCondLst>
                                        </p:cTn>
                                        <p:tgtEl>
                                          <p:spTgt spid="40"/>
                                        </p:tgtEl>
                                      </p:cBhvr>
                                    </p:animEffect>
                                    <p:anim calcmode="lin" valueType="num">
                                      <p:cBhvr>
                                        <p:cTn id="13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9" dur="26">
                                          <p:stCondLst>
                                            <p:cond delay="650"/>
                                          </p:stCondLst>
                                        </p:cTn>
                                        <p:tgtEl>
                                          <p:spTgt spid="40"/>
                                        </p:tgtEl>
                                      </p:cBhvr>
                                      <p:to x="100000" y="60000"/>
                                    </p:animScale>
                                    <p:animScale>
                                      <p:cBhvr>
                                        <p:cTn id="140" dur="166" decel="50000">
                                          <p:stCondLst>
                                            <p:cond delay="676"/>
                                          </p:stCondLst>
                                        </p:cTn>
                                        <p:tgtEl>
                                          <p:spTgt spid="40"/>
                                        </p:tgtEl>
                                      </p:cBhvr>
                                      <p:to x="100000" y="100000"/>
                                    </p:animScale>
                                    <p:animScale>
                                      <p:cBhvr>
                                        <p:cTn id="141" dur="26">
                                          <p:stCondLst>
                                            <p:cond delay="1312"/>
                                          </p:stCondLst>
                                        </p:cTn>
                                        <p:tgtEl>
                                          <p:spTgt spid="40"/>
                                        </p:tgtEl>
                                      </p:cBhvr>
                                      <p:to x="100000" y="80000"/>
                                    </p:animScale>
                                    <p:animScale>
                                      <p:cBhvr>
                                        <p:cTn id="142" dur="166" decel="50000">
                                          <p:stCondLst>
                                            <p:cond delay="1338"/>
                                          </p:stCondLst>
                                        </p:cTn>
                                        <p:tgtEl>
                                          <p:spTgt spid="40"/>
                                        </p:tgtEl>
                                      </p:cBhvr>
                                      <p:to x="100000" y="100000"/>
                                    </p:animScale>
                                    <p:animScale>
                                      <p:cBhvr>
                                        <p:cTn id="143" dur="26">
                                          <p:stCondLst>
                                            <p:cond delay="1642"/>
                                          </p:stCondLst>
                                        </p:cTn>
                                        <p:tgtEl>
                                          <p:spTgt spid="40"/>
                                        </p:tgtEl>
                                      </p:cBhvr>
                                      <p:to x="100000" y="90000"/>
                                    </p:animScale>
                                    <p:animScale>
                                      <p:cBhvr>
                                        <p:cTn id="144" dur="166" decel="50000">
                                          <p:stCondLst>
                                            <p:cond delay="1668"/>
                                          </p:stCondLst>
                                        </p:cTn>
                                        <p:tgtEl>
                                          <p:spTgt spid="40"/>
                                        </p:tgtEl>
                                      </p:cBhvr>
                                      <p:to x="100000" y="100000"/>
                                    </p:animScale>
                                    <p:animScale>
                                      <p:cBhvr>
                                        <p:cTn id="145" dur="26">
                                          <p:stCondLst>
                                            <p:cond delay="1808"/>
                                          </p:stCondLst>
                                        </p:cTn>
                                        <p:tgtEl>
                                          <p:spTgt spid="40"/>
                                        </p:tgtEl>
                                      </p:cBhvr>
                                      <p:to x="100000" y="95000"/>
                                    </p:animScale>
                                    <p:animScale>
                                      <p:cBhvr>
                                        <p:cTn id="146"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458200" cy="49530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lnSpcReduction="10000"/>
          </a:bodyPr>
          <a:lstStyle/>
          <a:p>
            <a:pPr marL="1554480" indent="-1554480" algn="l">
              <a:spcBef>
                <a:spcPts val="0"/>
              </a:spcBef>
              <a:spcAft>
                <a:spcPts val="1800"/>
              </a:spcAft>
            </a:pPr>
            <a:r>
              <a:rPr lang="en-US" dirty="0">
                <a:solidFill>
                  <a:schemeClr val="bg1"/>
                </a:solidFill>
              </a:rPr>
              <a:t>Ex 31:14	‘And you shall guard the </a:t>
            </a:r>
            <a:r>
              <a:rPr lang="en-US" b="1" dirty="0">
                <a:solidFill>
                  <a:srgbClr val="0070C0"/>
                </a:solidFill>
                <a:effectLst>
                  <a:outerShdw blurRad="38100" dist="38100" dir="2700000" algn="tl">
                    <a:srgbClr val="000000">
                      <a:alpha val="43137"/>
                    </a:srgbClr>
                  </a:outerShdw>
                </a:effectLst>
              </a:rPr>
              <a:t>Sabbath, </a:t>
            </a:r>
            <a:r>
              <a:rPr lang="en-US" dirty="0">
                <a:solidFill>
                  <a:schemeClr val="bg1"/>
                </a:solidFill>
              </a:rPr>
              <a:t>for it is </a:t>
            </a:r>
            <a:r>
              <a:rPr lang="en-US" b="1" dirty="0">
                <a:solidFill>
                  <a:srgbClr val="FF3399"/>
                </a:solidFill>
              </a:rPr>
              <a:t>set-apart</a:t>
            </a:r>
            <a:r>
              <a:rPr lang="en-US" dirty="0">
                <a:solidFill>
                  <a:schemeClr val="bg1"/>
                </a:solidFill>
              </a:rPr>
              <a:t> to you. Everyone who profanes it </a:t>
            </a:r>
            <a:r>
              <a:rPr lang="en-US" b="1" u="sng" dirty="0">
                <a:solidFill>
                  <a:schemeClr val="bg1"/>
                </a:solidFill>
              </a:rPr>
              <a:t>shall certainly be put to death</a:t>
            </a:r>
            <a:r>
              <a:rPr lang="en-US" b="1" dirty="0">
                <a:solidFill>
                  <a:schemeClr val="bg1"/>
                </a:solidFill>
              </a:rPr>
              <a:t>, </a:t>
            </a:r>
            <a:r>
              <a:rPr lang="en-US" dirty="0">
                <a:solidFill>
                  <a:schemeClr val="bg1"/>
                </a:solidFill>
              </a:rPr>
              <a:t>for anyone who does work on it, that being shall be cut off from among his people. </a:t>
            </a:r>
          </a:p>
          <a:p>
            <a:pPr marL="1554480" indent="-1554480" algn="l">
              <a:spcBef>
                <a:spcPts val="0"/>
              </a:spcBef>
              <a:spcAft>
                <a:spcPts val="1200"/>
              </a:spcAft>
            </a:pPr>
            <a:r>
              <a:rPr lang="en-US" dirty="0">
                <a:solidFill>
                  <a:schemeClr val="bg1"/>
                </a:solidFill>
              </a:rPr>
              <a:t>Ex 31:15	‘Six days work is done, and on the </a:t>
            </a:r>
            <a:r>
              <a:rPr lang="en-US" b="1" dirty="0">
                <a:solidFill>
                  <a:srgbClr val="FF3399"/>
                </a:solidFill>
              </a:rPr>
              <a:t>seventh</a:t>
            </a:r>
            <a:r>
              <a:rPr lang="en-US" dirty="0">
                <a:solidFill>
                  <a:schemeClr val="bg1"/>
                </a:solidFill>
              </a:rPr>
              <a:t> is a </a:t>
            </a:r>
            <a:r>
              <a:rPr lang="en-US" b="1" dirty="0">
                <a:solidFill>
                  <a:srgbClr val="0070C0"/>
                </a:solidFill>
                <a:effectLst>
                  <a:outerShdw blurRad="38100" dist="38100" dir="2700000" algn="tl">
                    <a:srgbClr val="000000">
                      <a:alpha val="43137"/>
                    </a:srgbClr>
                  </a:outerShdw>
                </a:effectLst>
              </a:rPr>
              <a:t>Sabbath</a:t>
            </a:r>
            <a:r>
              <a:rPr lang="en-US" dirty="0">
                <a:solidFill>
                  <a:srgbClr val="0070C0"/>
                </a:solidFill>
                <a:effectLst>
                  <a:outerShdw blurRad="38100" dist="38100" dir="2700000" algn="tl">
                    <a:srgbClr val="000000">
                      <a:alpha val="43137"/>
                    </a:srgbClr>
                  </a:outerShdw>
                </a:effectLst>
              </a:rPr>
              <a:t> </a:t>
            </a:r>
            <a:r>
              <a:rPr lang="en-US" dirty="0">
                <a:solidFill>
                  <a:schemeClr val="bg1"/>
                </a:solidFill>
              </a:rPr>
              <a:t>of rest, </a:t>
            </a:r>
            <a:r>
              <a:rPr lang="en-US" b="1" dirty="0">
                <a:solidFill>
                  <a:srgbClr val="FF3399"/>
                </a:solidFill>
              </a:rPr>
              <a:t>set-apart</a:t>
            </a:r>
            <a:r>
              <a:rPr lang="en-US" dirty="0">
                <a:solidFill>
                  <a:srgbClr val="FF3399"/>
                </a:solidFill>
              </a:rPr>
              <a:t> </a:t>
            </a:r>
            <a:r>
              <a:rPr lang="en-US" dirty="0">
                <a:solidFill>
                  <a:schemeClr val="bg1"/>
                </a:solidFill>
              </a:rPr>
              <a:t>to </a:t>
            </a:r>
            <a:r>
              <a:rPr lang="he-IL" b="1" dirty="0">
                <a:solidFill>
                  <a:srgbClr val="0000CC"/>
                </a:solidFill>
              </a:rPr>
              <a:t>יהוה</a:t>
            </a:r>
            <a:r>
              <a:rPr lang="en-US" b="1" dirty="0">
                <a:solidFill>
                  <a:srgbClr val="0000CC"/>
                </a:solidFill>
              </a:rPr>
              <a:t>. </a:t>
            </a:r>
            <a:r>
              <a:rPr lang="en-US" dirty="0">
                <a:solidFill>
                  <a:schemeClr val="bg1"/>
                </a:solidFill>
              </a:rPr>
              <a:t>Everyone doing work on the </a:t>
            </a:r>
            <a:r>
              <a:rPr lang="en-US" b="1" dirty="0">
                <a:solidFill>
                  <a:srgbClr val="0070C0"/>
                </a:solidFill>
                <a:effectLst>
                  <a:outerShdw blurRad="38100" dist="38100" dir="2700000" algn="tl">
                    <a:srgbClr val="000000">
                      <a:alpha val="43137"/>
                    </a:srgbClr>
                  </a:outerShdw>
                </a:effectLst>
              </a:rPr>
              <a:t>Sabbath</a:t>
            </a:r>
            <a:r>
              <a:rPr lang="en-US" dirty="0">
                <a:solidFill>
                  <a:srgbClr val="0070C0"/>
                </a:solidFill>
                <a:effectLst>
                  <a:outerShdw blurRad="38100" dist="38100" dir="2700000" algn="tl">
                    <a:srgbClr val="000000">
                      <a:alpha val="43137"/>
                    </a:srgbClr>
                  </a:outerShdw>
                </a:effectLst>
              </a:rPr>
              <a:t> </a:t>
            </a:r>
            <a:r>
              <a:rPr lang="en-US" dirty="0">
                <a:solidFill>
                  <a:schemeClr val="bg1"/>
                </a:solidFill>
              </a:rPr>
              <a:t>day </a:t>
            </a:r>
            <a:r>
              <a:rPr lang="en-US" b="1" u="sng" dirty="0">
                <a:solidFill>
                  <a:schemeClr val="bg1"/>
                </a:solidFill>
              </a:rPr>
              <a:t>shall certainly be put to death</a:t>
            </a:r>
            <a:r>
              <a:rPr lang="en-US" b="1" dirty="0">
                <a:solidFill>
                  <a:schemeClr val="bg1"/>
                </a:solidFill>
              </a:rPr>
              <a:t>.</a:t>
            </a:r>
            <a:r>
              <a:rPr lang="en-US" dirty="0">
                <a:solidFill>
                  <a:schemeClr val="bg1"/>
                </a:solidFill>
              </a:rPr>
              <a:t> </a:t>
            </a:r>
          </a:p>
        </p:txBody>
      </p:sp>
      <p:sp>
        <p:nvSpPr>
          <p:cNvPr id="5" name="Title 1"/>
          <p:cNvSpPr>
            <a:spLocks noGrp="1"/>
          </p:cNvSpPr>
          <p:nvPr>
            <p:ph type="ctrTitle"/>
          </p:nvPr>
        </p:nvSpPr>
        <p:spPr>
          <a:xfrm>
            <a:off x="990600" y="304800"/>
            <a:ext cx="70866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Set-Apart Sabbath</a:t>
            </a:r>
          </a:p>
        </p:txBody>
      </p:sp>
      <p:sp>
        <p:nvSpPr>
          <p:cNvPr id="4" name="Slide Number Placeholder 3"/>
          <p:cNvSpPr>
            <a:spLocks noGrp="1"/>
          </p:cNvSpPr>
          <p:nvPr>
            <p:ph type="sldNum" sz="quarter" idx="12"/>
          </p:nvPr>
        </p:nvSpPr>
        <p:spPr>
          <a:xfrm>
            <a:off x="7826827" y="6013903"/>
            <a:ext cx="762000" cy="365125"/>
          </a:xfrm>
        </p:spPr>
        <p:txBody>
          <a:bodyPr/>
          <a:lstStyle/>
          <a:p>
            <a:fld id="{9A7ECC3E-4170-412F-8B33-8063B7BB8A4D}" type="slidenum">
              <a:rPr lang="en-US" b="1" smtClean="0">
                <a:solidFill>
                  <a:schemeClr val="bg1"/>
                </a:solidFill>
              </a:rPr>
              <a:t>61</a:t>
            </a:fld>
            <a:endParaRPr lang="en-US" b="1" dirty="0">
              <a:solidFill>
                <a:schemeClr val="bg1"/>
              </a:solidFill>
            </a:endParaRPr>
          </a:p>
        </p:txBody>
      </p:sp>
    </p:spTree>
    <p:extLst>
      <p:ext uri="{BB962C8B-B14F-4D97-AF65-F5344CB8AC3E}">
        <p14:creationId xmlns:p14="http://schemas.microsoft.com/office/powerpoint/2010/main" val="1789895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752600"/>
            <a:ext cx="8305800" cy="47244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a:normAutofit/>
          </a:bodyPr>
          <a:lstStyle/>
          <a:p>
            <a:pPr marL="1463040" indent="-1463040" algn="l">
              <a:spcBef>
                <a:spcPts val="0"/>
              </a:spcBef>
              <a:spcAft>
                <a:spcPts val="2400"/>
              </a:spcAft>
            </a:pPr>
            <a:r>
              <a:rPr lang="en-US" dirty="0">
                <a:solidFill>
                  <a:schemeClr val="bg1"/>
                </a:solidFill>
              </a:rPr>
              <a:t>Ex 31:16	“‘And the children of </a:t>
            </a:r>
            <a:r>
              <a:rPr lang="en-US" dirty="0" err="1">
                <a:solidFill>
                  <a:schemeClr val="bg1"/>
                </a:solidFill>
              </a:rPr>
              <a:t>Yisra’ĕl</a:t>
            </a:r>
            <a:r>
              <a:rPr lang="en-US" dirty="0">
                <a:solidFill>
                  <a:schemeClr val="bg1"/>
                </a:solidFill>
              </a:rPr>
              <a:t> shall guard the </a:t>
            </a:r>
            <a:r>
              <a:rPr lang="en-US" b="1" dirty="0">
                <a:solidFill>
                  <a:srgbClr val="0070C0"/>
                </a:solidFill>
                <a:effectLst>
                  <a:outerShdw blurRad="38100" dist="38100" dir="2700000" algn="tl">
                    <a:srgbClr val="000000">
                      <a:alpha val="43137"/>
                    </a:srgbClr>
                  </a:outerShdw>
                </a:effectLst>
              </a:rPr>
              <a:t>Sabbath</a:t>
            </a:r>
            <a:r>
              <a:rPr lang="en-US" b="1" dirty="0">
                <a:solidFill>
                  <a:srgbClr val="0070C0"/>
                </a:solidFill>
              </a:rPr>
              <a:t>,</a:t>
            </a:r>
            <a:r>
              <a:rPr lang="en-US" dirty="0">
                <a:solidFill>
                  <a:schemeClr val="bg1"/>
                </a:solidFill>
              </a:rPr>
              <a:t> to observe the </a:t>
            </a:r>
            <a:r>
              <a:rPr lang="en-US" b="1" dirty="0">
                <a:solidFill>
                  <a:srgbClr val="0070C0"/>
                </a:solidFill>
                <a:effectLst>
                  <a:outerShdw blurRad="38100" dist="38100" dir="2700000" algn="tl">
                    <a:srgbClr val="000000">
                      <a:alpha val="43137"/>
                    </a:srgbClr>
                  </a:outerShdw>
                </a:effectLst>
              </a:rPr>
              <a:t>Sabbath</a:t>
            </a:r>
            <a:r>
              <a:rPr lang="en-US" dirty="0">
                <a:solidFill>
                  <a:srgbClr val="0070C0"/>
                </a:solidFill>
                <a:effectLst>
                  <a:outerShdw blurRad="38100" dist="38100" dir="2700000" algn="tl">
                    <a:srgbClr val="000000">
                      <a:alpha val="43137"/>
                    </a:srgbClr>
                  </a:outerShdw>
                </a:effectLst>
              </a:rPr>
              <a:t> </a:t>
            </a:r>
            <a:r>
              <a:rPr lang="en-US" dirty="0">
                <a:solidFill>
                  <a:schemeClr val="bg1"/>
                </a:solidFill>
              </a:rPr>
              <a:t>throughout their generations as an </a:t>
            </a:r>
            <a:r>
              <a:rPr lang="en-US" b="1" dirty="0">
                <a:solidFill>
                  <a:srgbClr val="CC00CC"/>
                </a:solidFill>
                <a:effectLst>
                  <a:outerShdw blurRad="38100" dist="38100" dir="2700000" algn="tl">
                    <a:srgbClr val="000000">
                      <a:alpha val="43137"/>
                    </a:srgbClr>
                  </a:outerShdw>
                </a:effectLst>
              </a:rPr>
              <a:t>everlasting</a:t>
            </a:r>
            <a:r>
              <a:rPr lang="en-US" dirty="0">
                <a:solidFill>
                  <a:srgbClr val="CC00CC"/>
                </a:solidFill>
                <a:effectLst>
                  <a:outerShdw blurRad="38100" dist="38100" dir="2700000" algn="tl">
                    <a:srgbClr val="000000">
                      <a:alpha val="43137"/>
                    </a:srgbClr>
                  </a:outerShdw>
                </a:effectLst>
              </a:rPr>
              <a:t> </a:t>
            </a:r>
            <a:r>
              <a:rPr lang="en-US" b="1" dirty="0">
                <a:solidFill>
                  <a:srgbClr val="CC00CC"/>
                </a:solidFill>
                <a:effectLst>
                  <a:outerShdw blurRad="38100" dist="38100" dir="2700000" algn="tl">
                    <a:srgbClr val="000000">
                      <a:alpha val="43137"/>
                    </a:srgbClr>
                  </a:outerShdw>
                </a:effectLst>
              </a:rPr>
              <a:t>covenant</a:t>
            </a:r>
            <a:r>
              <a:rPr lang="en-US" b="1" baseline="30000" dirty="0">
                <a:solidFill>
                  <a:schemeClr val="accent5">
                    <a:lumMod val="50000"/>
                  </a:schemeClr>
                </a:solidFill>
              </a:rPr>
              <a:t>H1285</a:t>
            </a:r>
            <a:r>
              <a:rPr lang="en-US" dirty="0">
                <a:solidFill>
                  <a:schemeClr val="bg1"/>
                </a:solidFill>
              </a:rPr>
              <a:t>. </a:t>
            </a:r>
          </a:p>
          <a:p>
            <a:pPr marL="1463040" indent="-1463040" algn="l">
              <a:spcBef>
                <a:spcPts val="0"/>
              </a:spcBef>
              <a:spcAft>
                <a:spcPts val="1800"/>
              </a:spcAft>
            </a:pPr>
            <a:r>
              <a:rPr lang="en-US" dirty="0">
                <a:solidFill>
                  <a:schemeClr val="bg1"/>
                </a:solidFill>
              </a:rPr>
              <a:t>Ex 31:17	‘Between Me and the children of </a:t>
            </a:r>
            <a:r>
              <a:rPr lang="en-US" dirty="0" err="1">
                <a:solidFill>
                  <a:schemeClr val="bg1"/>
                </a:solidFill>
              </a:rPr>
              <a:t>Yisra’ĕl</a:t>
            </a:r>
            <a:r>
              <a:rPr lang="en-US" dirty="0">
                <a:solidFill>
                  <a:schemeClr val="bg1"/>
                </a:solidFill>
              </a:rPr>
              <a:t> it is a </a:t>
            </a:r>
            <a:r>
              <a:rPr lang="en-US" b="1" dirty="0">
                <a:solidFill>
                  <a:srgbClr val="FF0000"/>
                </a:solidFill>
                <a:effectLst>
                  <a:outerShdw blurRad="38100" dist="38100" dir="2700000" algn="tl">
                    <a:srgbClr val="000000">
                      <a:alpha val="43137"/>
                    </a:srgbClr>
                  </a:outerShdw>
                </a:effectLst>
              </a:rPr>
              <a:t>sign</a:t>
            </a:r>
            <a:r>
              <a:rPr lang="en-US" b="1" baseline="30000" dirty="0">
                <a:solidFill>
                  <a:schemeClr val="accent5">
                    <a:lumMod val="50000"/>
                  </a:schemeClr>
                </a:solidFill>
              </a:rPr>
              <a:t>H226</a:t>
            </a:r>
            <a:r>
              <a:rPr lang="en-US" dirty="0">
                <a:solidFill>
                  <a:schemeClr val="bg1"/>
                </a:solidFill>
              </a:rPr>
              <a:t> </a:t>
            </a:r>
            <a:r>
              <a:rPr lang="en-US" b="1" u="sng" dirty="0">
                <a:solidFill>
                  <a:srgbClr val="FF3399"/>
                </a:solidFill>
              </a:rPr>
              <a:t>forever</a:t>
            </a:r>
            <a:r>
              <a:rPr lang="en-US" b="1" dirty="0">
                <a:solidFill>
                  <a:srgbClr val="FF3399"/>
                </a:solidFill>
              </a:rPr>
              <a:t>. </a:t>
            </a:r>
            <a:r>
              <a:rPr lang="en-US" dirty="0">
                <a:solidFill>
                  <a:schemeClr val="bg1"/>
                </a:solidFill>
              </a:rPr>
              <a:t>For in six days </a:t>
            </a:r>
            <a:r>
              <a:rPr lang="he-IL" b="1" dirty="0">
                <a:solidFill>
                  <a:srgbClr val="0000CC"/>
                </a:solidFill>
              </a:rPr>
              <a:t>יהוה</a:t>
            </a:r>
            <a:r>
              <a:rPr lang="en-US" dirty="0">
                <a:solidFill>
                  <a:srgbClr val="0000CC"/>
                </a:solidFill>
              </a:rPr>
              <a:t> </a:t>
            </a:r>
            <a:r>
              <a:rPr lang="en-US" dirty="0">
                <a:solidFill>
                  <a:schemeClr val="bg1"/>
                </a:solidFill>
              </a:rPr>
              <a:t>made the heavens and the earth, and on the seventh day He rested and was refreshed.’ ” </a:t>
            </a:r>
          </a:p>
        </p:txBody>
      </p:sp>
      <p:sp>
        <p:nvSpPr>
          <p:cNvPr id="5" name="Title 1"/>
          <p:cNvSpPr>
            <a:spLocks noGrp="1"/>
          </p:cNvSpPr>
          <p:nvPr>
            <p:ph type="ctrTitle"/>
          </p:nvPr>
        </p:nvSpPr>
        <p:spPr>
          <a:xfrm>
            <a:off x="381000" y="228600"/>
            <a:ext cx="83058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Everlasting Covenant</a:t>
            </a:r>
          </a:p>
        </p:txBody>
      </p:sp>
      <p:sp>
        <p:nvSpPr>
          <p:cNvPr id="4" name="Slide Number Placeholder 3"/>
          <p:cNvSpPr>
            <a:spLocks noGrp="1"/>
          </p:cNvSpPr>
          <p:nvPr>
            <p:ph type="sldNum" sz="quarter" idx="12"/>
          </p:nvPr>
        </p:nvSpPr>
        <p:spPr>
          <a:xfrm>
            <a:off x="7750628" y="5948589"/>
            <a:ext cx="762000" cy="365125"/>
          </a:xfrm>
        </p:spPr>
        <p:txBody>
          <a:bodyPr/>
          <a:lstStyle/>
          <a:p>
            <a:fld id="{9A7ECC3E-4170-412F-8B33-8063B7BB8A4D}" type="slidenum">
              <a:rPr lang="en-US" b="1" smtClean="0">
                <a:solidFill>
                  <a:schemeClr val="bg1"/>
                </a:solidFill>
              </a:rPr>
              <a:t>62</a:t>
            </a:fld>
            <a:endParaRPr lang="en-US" b="1" dirty="0">
              <a:solidFill>
                <a:schemeClr val="bg1"/>
              </a:solidFill>
            </a:endParaRPr>
          </a:p>
        </p:txBody>
      </p:sp>
    </p:spTree>
    <p:extLst>
      <p:ext uri="{BB962C8B-B14F-4D97-AF65-F5344CB8AC3E}">
        <p14:creationId xmlns:p14="http://schemas.microsoft.com/office/powerpoint/2010/main" val="2433852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458200" cy="53340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a:normAutofit lnSpcReduction="10000"/>
          </a:bodyPr>
          <a:lstStyle/>
          <a:p>
            <a:pPr algn="l">
              <a:spcBef>
                <a:spcPts val="0"/>
              </a:spcBef>
              <a:spcAft>
                <a:spcPts val="1800"/>
              </a:spcAft>
            </a:pPr>
            <a:r>
              <a:rPr lang="en-US" dirty="0">
                <a:solidFill>
                  <a:schemeClr val="bg1"/>
                </a:solidFill>
              </a:rPr>
              <a:t>Is this </a:t>
            </a:r>
            <a:r>
              <a:rPr lang="en-US" b="1" dirty="0">
                <a:solidFill>
                  <a:srgbClr val="0070C0"/>
                </a:solidFill>
                <a:effectLst>
                  <a:outerShdw blurRad="38100" dist="38100" dir="2700000" algn="tl">
                    <a:srgbClr val="000000">
                      <a:alpha val="43137"/>
                    </a:srgbClr>
                  </a:outerShdw>
                </a:effectLst>
              </a:rPr>
              <a:t>Sabbath</a:t>
            </a:r>
            <a:r>
              <a:rPr lang="en-US" dirty="0">
                <a:solidFill>
                  <a:srgbClr val="0070C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sign</a:t>
            </a:r>
            <a:r>
              <a:rPr lang="en-US" b="1" baseline="30000" dirty="0">
                <a:solidFill>
                  <a:schemeClr val="accent5">
                    <a:lumMod val="50000"/>
                  </a:schemeClr>
                </a:solidFill>
              </a:rPr>
              <a:t>H226</a:t>
            </a:r>
            <a:r>
              <a:rPr lang="en-US" dirty="0">
                <a:solidFill>
                  <a:schemeClr val="bg1"/>
                </a:solidFill>
              </a:rPr>
              <a:t>  that </a:t>
            </a:r>
            <a:r>
              <a:rPr lang="en-US" b="1" dirty="0">
                <a:solidFill>
                  <a:srgbClr val="0000CC"/>
                </a:solidFill>
              </a:rPr>
              <a:t>Yahuah</a:t>
            </a:r>
            <a:r>
              <a:rPr lang="en-US" dirty="0">
                <a:solidFill>
                  <a:srgbClr val="0000CC"/>
                </a:solidFill>
              </a:rPr>
              <a:t> </a:t>
            </a:r>
            <a:r>
              <a:rPr lang="en-US" dirty="0">
                <a:solidFill>
                  <a:schemeClr val="bg1"/>
                </a:solidFill>
              </a:rPr>
              <a:t>is speaking of something that He is serious about??</a:t>
            </a:r>
          </a:p>
          <a:p>
            <a:pPr algn="l">
              <a:spcBef>
                <a:spcPts val="0"/>
              </a:spcBef>
              <a:spcAft>
                <a:spcPts val="1800"/>
              </a:spcAft>
            </a:pPr>
            <a:r>
              <a:rPr lang="en-US" dirty="0">
                <a:solidFill>
                  <a:schemeClr val="bg1"/>
                </a:solidFill>
              </a:rPr>
              <a:t> </a:t>
            </a:r>
          </a:p>
          <a:p>
            <a:pPr algn="l">
              <a:spcBef>
                <a:spcPts val="0"/>
              </a:spcBef>
              <a:spcAft>
                <a:spcPts val="1800"/>
              </a:spcAft>
            </a:pPr>
            <a:r>
              <a:rPr lang="en-US" dirty="0">
                <a:solidFill>
                  <a:schemeClr val="bg1"/>
                </a:solidFill>
              </a:rPr>
              <a:t>He says we are to:</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bg1"/>
                </a:solidFill>
              </a:rPr>
              <a:t>Guard the </a:t>
            </a:r>
            <a:r>
              <a:rPr lang="en-US" b="1" dirty="0">
                <a:solidFill>
                  <a:srgbClr val="0070C0"/>
                </a:solidFill>
                <a:effectLst>
                  <a:outerShdw blurRad="38100" dist="38100" dir="2700000" algn="tl">
                    <a:srgbClr val="000000">
                      <a:alpha val="43137"/>
                    </a:srgbClr>
                  </a:outerShdw>
                </a:effectLst>
              </a:rPr>
              <a:t>Sabbath,</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bg1"/>
                </a:solidFill>
              </a:rPr>
              <a:t>“Be put to death” if we work on His Day,</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bg1"/>
                </a:solidFill>
              </a:rPr>
              <a:t>Observe it </a:t>
            </a:r>
            <a:r>
              <a:rPr lang="en-US" b="1" u="sng" dirty="0">
                <a:solidFill>
                  <a:srgbClr val="C00000"/>
                </a:solidFill>
                <a:effectLst>
                  <a:outerShdw blurRad="38100" dist="38100" dir="2700000" algn="tl">
                    <a:srgbClr val="000000">
                      <a:alpha val="43137"/>
                    </a:srgbClr>
                  </a:outerShdw>
                </a:effectLst>
              </a:rPr>
              <a:t>throughout</a:t>
            </a:r>
            <a:r>
              <a:rPr lang="en-US" b="1" dirty="0">
                <a:solidFill>
                  <a:srgbClr val="C00000"/>
                </a:solidFill>
                <a:effectLst>
                  <a:outerShdw blurRad="38100" dist="38100" dir="2700000" algn="tl">
                    <a:srgbClr val="000000">
                      <a:alpha val="43137"/>
                    </a:srgbClr>
                  </a:outerShdw>
                </a:effectLst>
              </a:rPr>
              <a:t> </a:t>
            </a:r>
            <a:r>
              <a:rPr lang="en-US" b="1" u="sng" dirty="0">
                <a:solidFill>
                  <a:srgbClr val="C00000"/>
                </a:solidFill>
                <a:effectLst>
                  <a:outerShdw blurRad="38100" dist="38100" dir="2700000" algn="tl">
                    <a:srgbClr val="000000">
                      <a:alpha val="43137"/>
                    </a:srgbClr>
                  </a:outerShdw>
                </a:effectLst>
              </a:rPr>
              <a:t>our</a:t>
            </a:r>
            <a:r>
              <a:rPr lang="en-US" b="1" dirty="0">
                <a:solidFill>
                  <a:srgbClr val="C00000"/>
                </a:solidFill>
                <a:effectLst>
                  <a:outerShdw blurRad="38100" dist="38100" dir="2700000" algn="tl">
                    <a:srgbClr val="000000">
                      <a:alpha val="43137"/>
                    </a:srgbClr>
                  </a:outerShdw>
                </a:effectLst>
              </a:rPr>
              <a:t> </a:t>
            </a:r>
            <a:r>
              <a:rPr lang="en-US" b="1" u="sng" dirty="0">
                <a:solidFill>
                  <a:srgbClr val="C00000"/>
                </a:solidFill>
                <a:effectLst>
                  <a:outerShdw blurRad="38100" dist="38100" dir="2700000" algn="tl">
                    <a:srgbClr val="000000">
                      <a:alpha val="43137"/>
                    </a:srgbClr>
                  </a:outerShdw>
                </a:effectLst>
              </a:rPr>
              <a:t>generations</a:t>
            </a:r>
            <a:r>
              <a:rPr lang="en-US" b="1" dirty="0">
                <a:solidFill>
                  <a:srgbClr val="C00000"/>
                </a:solidFill>
                <a:effectLst>
                  <a:outerShdw blurRad="38100" dist="38100" dir="2700000" algn="tl">
                    <a:srgbClr val="000000">
                      <a:alpha val="43137"/>
                    </a:srgbClr>
                  </a:outerShdw>
                </a:effectLst>
              </a:rPr>
              <a:t>,</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bg1"/>
                </a:solidFill>
              </a:rPr>
              <a:t>Accept it as an </a:t>
            </a:r>
            <a:r>
              <a:rPr lang="en-US" b="1" dirty="0">
                <a:solidFill>
                  <a:srgbClr val="CC00CC"/>
                </a:solidFill>
                <a:effectLst>
                  <a:outerShdw blurRad="38100" dist="38100" dir="2700000" algn="tl">
                    <a:srgbClr val="000000">
                      <a:alpha val="43137"/>
                    </a:srgbClr>
                  </a:outerShdw>
                </a:effectLst>
              </a:rPr>
              <a:t>“Everlasting Covenant</a:t>
            </a:r>
            <a:r>
              <a:rPr lang="en-US" b="1" baseline="30000" dirty="0">
                <a:solidFill>
                  <a:schemeClr val="accent5">
                    <a:lumMod val="50000"/>
                  </a:schemeClr>
                </a:solidFill>
              </a:rPr>
              <a:t>H1285</a:t>
            </a:r>
            <a:r>
              <a:rPr lang="en-US" b="1" dirty="0">
                <a:solidFill>
                  <a:srgbClr val="CC00CC"/>
                </a:solidFill>
                <a:effectLst>
                  <a:outerShdw blurRad="38100" dist="38100" dir="2700000" algn="tl">
                    <a:srgbClr val="000000">
                      <a:alpha val="43137"/>
                    </a:srgbClr>
                  </a:outerShdw>
                </a:effectLst>
              </a:rPr>
              <a:t>,”</a:t>
            </a:r>
          </a:p>
          <a:p>
            <a:pPr marL="457200" indent="-457200" algn="l">
              <a:spcBef>
                <a:spcPts val="0"/>
              </a:spcBef>
              <a:spcAft>
                <a:spcPts val="1800"/>
              </a:spcAft>
              <a:buClr>
                <a:srgbClr val="0000CC"/>
              </a:buClr>
              <a:buSzPct val="75000"/>
              <a:buFont typeface="Wingdings" panose="05000000000000000000" pitchFamily="2" charset="2"/>
              <a:buChar char="Ø"/>
            </a:pPr>
            <a:r>
              <a:rPr lang="en-US" dirty="0">
                <a:solidFill>
                  <a:schemeClr val="bg1"/>
                </a:solidFill>
              </a:rPr>
              <a:t>Accept that it has been </a:t>
            </a:r>
            <a:r>
              <a:rPr lang="en-US" b="1" dirty="0">
                <a:solidFill>
                  <a:srgbClr val="FF3399"/>
                </a:solidFill>
                <a:effectLst>
                  <a:outerShdw blurRad="38100" dist="38100" dir="2700000" algn="tl">
                    <a:srgbClr val="000000">
                      <a:alpha val="43137"/>
                    </a:srgbClr>
                  </a:outerShdw>
                </a:effectLst>
              </a:rPr>
              <a:t>“set apart” </a:t>
            </a:r>
            <a:r>
              <a:rPr lang="en-US" dirty="0">
                <a:solidFill>
                  <a:schemeClr val="bg1"/>
                </a:solidFill>
              </a:rPr>
              <a:t>for us.</a:t>
            </a:r>
          </a:p>
        </p:txBody>
      </p:sp>
      <p:sp>
        <p:nvSpPr>
          <p:cNvPr id="5" name="Title 1"/>
          <p:cNvSpPr>
            <a:spLocks noGrp="1"/>
          </p:cNvSpPr>
          <p:nvPr>
            <p:ph type="ctrTitle"/>
          </p:nvPr>
        </p:nvSpPr>
        <p:spPr>
          <a:xfrm>
            <a:off x="228600" y="228600"/>
            <a:ext cx="86106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Everlasting Covenant</a:t>
            </a:r>
          </a:p>
        </p:txBody>
      </p:sp>
      <p:sp>
        <p:nvSpPr>
          <p:cNvPr id="2" name="TextBox 1"/>
          <p:cNvSpPr txBox="1"/>
          <p:nvPr/>
        </p:nvSpPr>
        <p:spPr>
          <a:xfrm>
            <a:off x="457200" y="2264973"/>
            <a:ext cx="2514600" cy="584775"/>
          </a:xfrm>
          <a:prstGeom prst="rect">
            <a:avLst/>
          </a:prstGeom>
          <a:noFill/>
        </p:spPr>
        <p:txBody>
          <a:bodyPr wrap="square" rtlCol="0">
            <a:spAutoFit/>
          </a:bodyPr>
          <a:lstStyle/>
          <a:p>
            <a:pPr>
              <a:spcAft>
                <a:spcPts val="1800"/>
              </a:spcAft>
            </a:pPr>
            <a:r>
              <a:rPr lang="en-US" sz="3200" b="1" dirty="0">
                <a:solidFill>
                  <a:srgbClr val="009900"/>
                </a:solidFill>
                <a:effectLst>
                  <a:glow rad="228600">
                    <a:schemeClr val="accent3">
                      <a:satMod val="175000"/>
                      <a:alpha val="40000"/>
                    </a:schemeClr>
                  </a:glow>
                  <a:outerShdw blurRad="38100" dist="38100" dir="2700000" algn="tl">
                    <a:srgbClr val="000000">
                      <a:alpha val="43137"/>
                    </a:srgbClr>
                  </a:outerShdw>
                </a:effectLst>
              </a:rPr>
              <a:t>Absolutely!!</a:t>
            </a:r>
          </a:p>
        </p:txBody>
      </p:sp>
      <p:pic>
        <p:nvPicPr>
          <p:cNvPr id="6" name="Picture 5" descr="retro rose">
            <a:hlinkClick r:id="rId2"/>
          </p:cNvPr>
          <p:cNvPicPr/>
          <p:nvPr/>
        </p:nvPicPr>
        <p:blipFill rotWithShape="1">
          <a:blip r:embed="rId3">
            <a:extLst>
              <a:ext uri="{28A0092B-C50C-407E-A947-70E740481C1C}">
                <a14:useLocalDpi xmlns:a14="http://schemas.microsoft.com/office/drawing/2010/main" val="0"/>
              </a:ext>
            </a:extLst>
          </a:blip>
          <a:srcRect l="5316" r="25581"/>
          <a:stretch/>
        </p:blipFill>
        <p:spPr bwMode="auto">
          <a:xfrm rot="16200000">
            <a:off x="6153151" y="1809749"/>
            <a:ext cx="2362200" cy="2400301"/>
          </a:xfrm>
          <a:prstGeom prst="ellipse">
            <a:avLst/>
          </a:prstGeom>
          <a:ln w="63500" cap="rnd">
            <a:solidFill>
              <a:srgbClr val="FF5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a:xfrm>
            <a:off x="7815946" y="6046560"/>
            <a:ext cx="762000" cy="365125"/>
          </a:xfrm>
        </p:spPr>
        <p:txBody>
          <a:bodyPr/>
          <a:lstStyle/>
          <a:p>
            <a:fld id="{9A7ECC3E-4170-412F-8B33-8063B7BB8A4D}" type="slidenum">
              <a:rPr lang="en-US" b="1" smtClean="0">
                <a:solidFill>
                  <a:schemeClr val="bg1"/>
                </a:solidFill>
              </a:rPr>
              <a:t>63</a:t>
            </a:fld>
            <a:endParaRPr lang="en-US" b="1" dirty="0">
              <a:solidFill>
                <a:schemeClr val="bg1"/>
              </a:solidFill>
            </a:endParaRPr>
          </a:p>
        </p:txBody>
      </p:sp>
    </p:spTree>
    <p:extLst>
      <p:ext uri="{BB962C8B-B14F-4D97-AF65-F5344CB8AC3E}">
        <p14:creationId xmlns:p14="http://schemas.microsoft.com/office/powerpoint/2010/main" val="1482207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3027" y="1295400"/>
            <a:ext cx="8512629" cy="51816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a:bodyPr>
          <a:lstStyle/>
          <a:p>
            <a:pPr algn="l">
              <a:spcBef>
                <a:spcPts val="0"/>
              </a:spcBef>
              <a:spcAft>
                <a:spcPts val="1800"/>
              </a:spcAft>
            </a:pPr>
            <a:r>
              <a:rPr lang="en-US" dirty="0">
                <a:solidFill>
                  <a:schemeClr val="bg1"/>
                </a:solidFill>
              </a:rPr>
              <a:t>When </a:t>
            </a:r>
            <a:r>
              <a:rPr lang="en-US" b="1" dirty="0">
                <a:solidFill>
                  <a:srgbClr val="0000CC"/>
                </a:solidFill>
              </a:rPr>
              <a:t>Yahuah</a:t>
            </a:r>
            <a:r>
              <a:rPr lang="en-US" dirty="0">
                <a:solidFill>
                  <a:srgbClr val="0000CC"/>
                </a:solidFill>
              </a:rPr>
              <a:t> </a:t>
            </a:r>
            <a:r>
              <a:rPr lang="en-US" dirty="0">
                <a:solidFill>
                  <a:schemeClr val="bg1"/>
                </a:solidFill>
              </a:rPr>
              <a:t>gives us a </a:t>
            </a:r>
            <a:r>
              <a:rPr lang="en-US" b="1" dirty="0">
                <a:solidFill>
                  <a:srgbClr val="FF0000"/>
                </a:solidFill>
                <a:effectLst>
                  <a:outerShdw blurRad="38100" dist="38100" dir="2700000" algn="tl">
                    <a:srgbClr val="000000">
                      <a:alpha val="43137"/>
                    </a:srgbClr>
                  </a:outerShdw>
                </a:effectLst>
              </a:rPr>
              <a:t>“sign</a:t>
            </a:r>
            <a:r>
              <a:rPr lang="en-US" b="1" baseline="30000" dirty="0">
                <a:solidFill>
                  <a:schemeClr val="accent5">
                    <a:lumMod val="50000"/>
                  </a:schemeClr>
                </a:solidFill>
              </a:rPr>
              <a:t>H226</a:t>
            </a:r>
            <a:r>
              <a:rPr lang="en-US" b="1" dirty="0">
                <a:solidFill>
                  <a:srgbClr val="FF0000"/>
                </a:solidFill>
                <a:effectLst>
                  <a:outerShdw blurRad="38100" dist="38100" dir="2700000" algn="tl">
                    <a:srgbClr val="000000">
                      <a:alpha val="43137"/>
                    </a:srgbClr>
                  </a:outerShdw>
                </a:effectLst>
              </a:rPr>
              <a:t>,”</a:t>
            </a:r>
            <a:r>
              <a:rPr lang="en-US" dirty="0">
                <a:solidFill>
                  <a:schemeClr val="bg1"/>
                </a:solidFill>
              </a:rPr>
              <a:t> and makes a </a:t>
            </a:r>
            <a:r>
              <a:rPr lang="en-US" b="1" dirty="0">
                <a:solidFill>
                  <a:srgbClr val="CC00CC"/>
                </a:solidFill>
                <a:effectLst>
                  <a:outerShdw blurRad="38100" dist="38100" dir="2700000" algn="tl">
                    <a:srgbClr val="000000">
                      <a:alpha val="43137"/>
                    </a:srgbClr>
                  </a:outerShdw>
                </a:effectLst>
              </a:rPr>
              <a:t>“Covenant</a:t>
            </a:r>
            <a:r>
              <a:rPr lang="en-US" b="1" baseline="30000" dirty="0">
                <a:solidFill>
                  <a:schemeClr val="accent5">
                    <a:lumMod val="50000"/>
                  </a:schemeClr>
                </a:solidFill>
              </a:rPr>
              <a:t>H1285</a:t>
            </a:r>
            <a:r>
              <a:rPr lang="en-US" b="1" dirty="0">
                <a:solidFill>
                  <a:srgbClr val="CC00CC"/>
                </a:solidFill>
                <a:effectLst>
                  <a:outerShdw blurRad="38100" dist="38100" dir="2700000" algn="tl">
                    <a:srgbClr val="000000">
                      <a:alpha val="43137"/>
                    </a:srgbClr>
                  </a:outerShdw>
                </a:effectLst>
              </a:rPr>
              <a:t>”</a:t>
            </a:r>
            <a:r>
              <a:rPr lang="en-US" b="1" dirty="0">
                <a:solidFill>
                  <a:srgbClr val="FF3399"/>
                </a:solidFill>
              </a:rPr>
              <a:t> </a:t>
            </a:r>
            <a:r>
              <a:rPr lang="en-US" dirty="0">
                <a:solidFill>
                  <a:schemeClr val="bg1"/>
                </a:solidFill>
              </a:rPr>
              <a:t>with us, as He did with His </a:t>
            </a:r>
            <a:r>
              <a:rPr lang="en-US" b="1" dirty="0">
                <a:solidFill>
                  <a:srgbClr val="0070C0"/>
                </a:solidFill>
                <a:effectLst>
                  <a:outerShdw blurRad="38100" dist="38100" dir="2700000" algn="tl">
                    <a:srgbClr val="000000">
                      <a:alpha val="43137"/>
                    </a:srgbClr>
                  </a:outerShdw>
                </a:effectLst>
              </a:rPr>
              <a:t>“Sabbath</a:t>
            </a:r>
            <a:r>
              <a:rPr lang="en-US" b="1" dirty="0">
                <a:solidFill>
                  <a:srgbClr val="FF3399"/>
                </a:solidFill>
                <a:effectLst>
                  <a:outerShdw blurRad="38100" dist="38100" dir="2700000" algn="tl">
                    <a:srgbClr val="000000">
                      <a:alpha val="43137"/>
                    </a:srgbClr>
                  </a:outerShdw>
                </a:effectLst>
              </a:rPr>
              <a:t>(</a:t>
            </a:r>
            <a:r>
              <a:rPr lang="en-US" sz="4000" b="1" dirty="0">
                <a:solidFill>
                  <a:srgbClr val="0070C0"/>
                </a:solidFill>
                <a:effectLst>
                  <a:outerShdw blurRad="38100" dist="38100" dir="2700000" algn="tl">
                    <a:srgbClr val="000000">
                      <a:alpha val="43137"/>
                    </a:srgbClr>
                  </a:outerShdw>
                </a:effectLst>
              </a:rPr>
              <a:t>s</a:t>
            </a:r>
            <a:r>
              <a:rPr lang="en-US" b="1" dirty="0">
                <a:solidFill>
                  <a:srgbClr val="FF3399"/>
                </a:solidFill>
                <a:effectLst>
                  <a:outerShdw blurRad="38100" dist="38100" dir="2700000" algn="tl">
                    <a:srgbClr val="000000">
                      <a:alpha val="43137"/>
                    </a:srgbClr>
                  </a:outerShdw>
                </a:effectLst>
              </a:rPr>
              <a:t>)</a:t>
            </a:r>
            <a:r>
              <a:rPr lang="en-US" b="1" dirty="0">
                <a:solidFill>
                  <a:srgbClr val="0070C0"/>
                </a:solidFill>
                <a:effectLst>
                  <a:outerShdw blurRad="38100" dist="38100" dir="2700000" algn="tl">
                    <a:srgbClr val="000000">
                      <a:alpha val="43137"/>
                    </a:srgbClr>
                  </a:outerShdw>
                </a:effectLst>
              </a:rPr>
              <a:t>,“ </a:t>
            </a:r>
            <a:r>
              <a:rPr lang="en-US" dirty="0">
                <a:solidFill>
                  <a:schemeClr val="bg1"/>
                </a:solidFill>
              </a:rPr>
              <a:t>then we are to take Him seriously.</a:t>
            </a:r>
          </a:p>
          <a:p>
            <a:pPr algn="l">
              <a:spcBef>
                <a:spcPts val="0"/>
              </a:spcBef>
              <a:spcAft>
                <a:spcPts val="1800"/>
              </a:spcAft>
            </a:pPr>
            <a:r>
              <a:rPr lang="en-US" dirty="0">
                <a:solidFill>
                  <a:schemeClr val="bg1"/>
                </a:solidFill>
              </a:rPr>
              <a:t>Many people are aware of the fact that </a:t>
            </a:r>
            <a:r>
              <a:rPr lang="en-US" b="1" dirty="0">
                <a:solidFill>
                  <a:srgbClr val="0000CC"/>
                </a:solidFill>
              </a:rPr>
              <a:t>Yahuah</a:t>
            </a:r>
            <a:r>
              <a:rPr lang="en-US" dirty="0">
                <a:solidFill>
                  <a:srgbClr val="0000CC"/>
                </a:solidFill>
              </a:rPr>
              <a:t> </a:t>
            </a:r>
            <a:r>
              <a:rPr lang="en-US" dirty="0">
                <a:solidFill>
                  <a:schemeClr val="bg1"/>
                </a:solidFill>
              </a:rPr>
              <a:t>gave us a </a:t>
            </a:r>
            <a:r>
              <a:rPr lang="en-US" b="1" dirty="0">
                <a:solidFill>
                  <a:srgbClr val="FF0000"/>
                </a:solidFill>
                <a:effectLst>
                  <a:outerShdw blurRad="38100" dist="38100" dir="2700000" algn="tl">
                    <a:srgbClr val="000000">
                      <a:alpha val="43137"/>
                    </a:srgbClr>
                  </a:outerShdw>
                </a:effectLst>
              </a:rPr>
              <a:t>“sign” </a:t>
            </a:r>
            <a:r>
              <a:rPr lang="en-US" dirty="0">
                <a:solidFill>
                  <a:schemeClr val="bg1"/>
                </a:solidFill>
              </a:rPr>
              <a:t>and made an </a:t>
            </a:r>
            <a:r>
              <a:rPr lang="en-US" b="1" dirty="0">
                <a:solidFill>
                  <a:srgbClr val="CC00CC"/>
                </a:solidFill>
                <a:effectLst>
                  <a:outerShdw blurRad="38100" dist="38100" dir="2700000" algn="tl">
                    <a:srgbClr val="000000">
                      <a:alpha val="43137"/>
                    </a:srgbClr>
                  </a:outerShdw>
                </a:effectLst>
              </a:rPr>
              <a:t>“Everlasting Covenant” </a:t>
            </a:r>
            <a:r>
              <a:rPr lang="en-US" dirty="0">
                <a:solidFill>
                  <a:schemeClr val="bg1"/>
                </a:solidFill>
              </a:rPr>
              <a:t>with us regarding His </a:t>
            </a:r>
            <a:r>
              <a:rPr lang="en-US" b="1" dirty="0">
                <a:solidFill>
                  <a:srgbClr val="FF3399"/>
                </a:solidFill>
              </a:rPr>
              <a:t>set-apart,</a:t>
            </a:r>
            <a:r>
              <a:rPr lang="en-US" dirty="0">
                <a:solidFill>
                  <a:schemeClr val="bg1"/>
                </a:solidFill>
              </a:rPr>
              <a:t> </a:t>
            </a:r>
            <a:r>
              <a:rPr lang="en-US" b="1" dirty="0">
                <a:solidFill>
                  <a:srgbClr val="0070C0"/>
                </a:solidFill>
              </a:rPr>
              <a:t>7</a:t>
            </a:r>
            <a:r>
              <a:rPr lang="en-US" b="1" baseline="30000" dirty="0">
                <a:solidFill>
                  <a:srgbClr val="0070C0"/>
                </a:solidFill>
              </a:rPr>
              <a:t>th</a:t>
            </a:r>
            <a:r>
              <a:rPr lang="en-US" b="1" dirty="0">
                <a:solidFill>
                  <a:srgbClr val="0070C0"/>
                </a:solidFill>
              </a:rPr>
              <a:t> Day </a:t>
            </a:r>
            <a:r>
              <a:rPr lang="en-US" b="1" dirty="0">
                <a:solidFill>
                  <a:srgbClr val="0070C0"/>
                </a:solidFill>
                <a:effectLst>
                  <a:outerShdw blurRad="38100" dist="38100" dir="2700000" algn="tl">
                    <a:srgbClr val="000000">
                      <a:alpha val="43137"/>
                    </a:srgbClr>
                  </a:outerShdw>
                </a:effectLst>
              </a:rPr>
              <a:t>Sabbath;</a:t>
            </a:r>
            <a:r>
              <a:rPr lang="en-US" dirty="0">
                <a:solidFill>
                  <a:schemeClr val="bg1"/>
                </a:solidFill>
              </a:rPr>
              <a:t>  however, we question if He actually included the 7 Annual </a:t>
            </a:r>
            <a:r>
              <a:rPr lang="en-US" b="1" dirty="0">
                <a:solidFill>
                  <a:srgbClr val="0070C0"/>
                </a:solidFill>
                <a:effectLst>
                  <a:outerShdw blurRad="38100" dist="38100" dir="2700000" algn="tl">
                    <a:srgbClr val="000000">
                      <a:alpha val="43137"/>
                    </a:srgbClr>
                  </a:outerShdw>
                </a:effectLst>
              </a:rPr>
              <a:t>Sabbaths</a:t>
            </a:r>
            <a:r>
              <a:rPr lang="en-US" dirty="0">
                <a:solidFill>
                  <a:srgbClr val="0070C0"/>
                </a:solidFill>
              </a:rPr>
              <a:t> </a:t>
            </a:r>
            <a:r>
              <a:rPr lang="en-US" dirty="0">
                <a:solidFill>
                  <a:schemeClr val="bg1"/>
                </a:solidFill>
              </a:rPr>
              <a:t>in His </a:t>
            </a:r>
            <a:r>
              <a:rPr lang="en-US" b="1" dirty="0">
                <a:solidFill>
                  <a:srgbClr val="FF0000"/>
                </a:solidFill>
                <a:effectLst>
                  <a:outerShdw blurRad="38100" dist="38100" dir="2700000" algn="tl">
                    <a:srgbClr val="000000">
                      <a:alpha val="43137"/>
                    </a:srgbClr>
                  </a:outerShdw>
                </a:effectLst>
              </a:rPr>
              <a:t>“sign” </a:t>
            </a:r>
            <a:r>
              <a:rPr lang="en-US" dirty="0">
                <a:solidFill>
                  <a:schemeClr val="bg1"/>
                </a:solidFill>
              </a:rPr>
              <a:t>and </a:t>
            </a:r>
            <a:r>
              <a:rPr lang="en-US" b="1" dirty="0">
                <a:solidFill>
                  <a:srgbClr val="CC00CC"/>
                </a:solidFill>
                <a:effectLst>
                  <a:outerShdw blurRad="38100" dist="38100" dir="2700000" algn="tl">
                    <a:srgbClr val="000000">
                      <a:alpha val="43137"/>
                    </a:srgbClr>
                  </a:outerShdw>
                </a:effectLst>
              </a:rPr>
              <a:t>“Everlasting Covenant.”</a:t>
            </a:r>
          </a:p>
          <a:p>
            <a:pPr algn="l">
              <a:spcBef>
                <a:spcPts val="0"/>
              </a:spcBef>
              <a:spcAft>
                <a:spcPts val="1800"/>
              </a:spcAft>
            </a:pPr>
            <a:r>
              <a:rPr lang="en-US" dirty="0">
                <a:solidFill>
                  <a:schemeClr val="bg1"/>
                </a:solidFill>
              </a:rPr>
              <a:t>Let’s continue with this thought….</a:t>
            </a:r>
            <a:endParaRPr lang="en-US" dirty="0">
              <a:solidFill>
                <a:srgbClr val="FF3399"/>
              </a:solidFill>
            </a:endParaRPr>
          </a:p>
        </p:txBody>
      </p:sp>
      <p:sp>
        <p:nvSpPr>
          <p:cNvPr id="5" name="Title 1"/>
          <p:cNvSpPr>
            <a:spLocks noGrp="1"/>
          </p:cNvSpPr>
          <p:nvPr>
            <p:ph type="ctrTitle"/>
          </p:nvPr>
        </p:nvSpPr>
        <p:spPr>
          <a:xfrm>
            <a:off x="685800" y="228600"/>
            <a:ext cx="75438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Sign and Covenant</a:t>
            </a:r>
          </a:p>
        </p:txBody>
      </p:sp>
      <p:sp>
        <p:nvSpPr>
          <p:cNvPr id="2" name="Bent Arrow 1"/>
          <p:cNvSpPr/>
          <p:nvPr/>
        </p:nvSpPr>
        <p:spPr>
          <a:xfrm rot="5400000">
            <a:off x="6701683" y="5544747"/>
            <a:ext cx="413658" cy="1755648"/>
          </a:xfrm>
          <a:prstGeom prst="bentArrow">
            <a:avLst/>
          </a:prstGeom>
          <a:solidFill>
            <a:srgbClr val="92D050"/>
          </a:solidFill>
          <a:ln w="28575">
            <a:solidFill>
              <a:srgbClr val="0099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a:xfrm>
            <a:off x="7859484" y="5998022"/>
            <a:ext cx="762000" cy="365125"/>
          </a:xfrm>
        </p:spPr>
        <p:txBody>
          <a:bodyPr/>
          <a:lstStyle/>
          <a:p>
            <a:fld id="{9A7ECC3E-4170-412F-8B33-8063B7BB8A4D}" type="slidenum">
              <a:rPr lang="en-US" b="1" smtClean="0">
                <a:solidFill>
                  <a:schemeClr val="bg1"/>
                </a:solidFill>
              </a:rPr>
              <a:t>64</a:t>
            </a:fld>
            <a:endParaRPr lang="en-US" b="1" dirty="0">
              <a:solidFill>
                <a:schemeClr val="bg1"/>
              </a:solidFill>
            </a:endParaRPr>
          </a:p>
        </p:txBody>
      </p:sp>
    </p:spTree>
    <p:extLst>
      <p:ext uri="{BB962C8B-B14F-4D97-AF65-F5344CB8AC3E}">
        <p14:creationId xmlns:p14="http://schemas.microsoft.com/office/powerpoint/2010/main" val="18884164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par>
                          <p:cTn id="35" fill="hold">
                            <p:stCondLst>
                              <p:cond delay="3000"/>
                            </p:stCondLst>
                            <p:childTnLst>
                              <p:par>
                                <p:cTn id="36" presetID="35" presetClass="emph" presetSubtype="0" repeatCount="5000" fill="hold" grpId="1" nodeType="afterEffect">
                                  <p:stCondLst>
                                    <p:cond delay="0"/>
                                  </p:stCondLst>
                                  <p:childTnLst>
                                    <p:anim calcmode="discrete" valueType="str">
                                      <p:cBhvr>
                                        <p:cTn id="37"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80452"/>
            <a:ext cx="8458200" cy="48768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91440">
            <a:normAutofit/>
          </a:bodyPr>
          <a:lstStyle/>
          <a:p>
            <a:pPr marL="1371600" indent="-1371600" algn="l">
              <a:spcBef>
                <a:spcPts val="0"/>
              </a:spcBef>
              <a:spcAft>
                <a:spcPts val="1800"/>
              </a:spcAft>
            </a:pPr>
            <a:r>
              <a:rPr lang="en-US" sz="3200" dirty="0">
                <a:solidFill>
                  <a:srgbClr val="993300"/>
                </a:solidFill>
              </a:rPr>
              <a:t>Ex 13:7	</a:t>
            </a:r>
            <a:r>
              <a:rPr lang="en-US" sz="3200" b="1" dirty="0">
                <a:solidFill>
                  <a:srgbClr val="FF3399"/>
                </a:solidFill>
              </a:rPr>
              <a:t>“</a:t>
            </a:r>
            <a:r>
              <a:rPr lang="en-US" sz="3200" b="1" u="sng" dirty="0">
                <a:solidFill>
                  <a:srgbClr val="FF3399"/>
                </a:solidFill>
                <a:effectLst>
                  <a:outerShdw blurRad="38100" dist="38100" dir="2700000" algn="tl">
                    <a:srgbClr val="000000">
                      <a:alpha val="43137"/>
                    </a:srgbClr>
                  </a:outerShdw>
                </a:effectLst>
              </a:rPr>
              <a:t>Unleavened bread</a:t>
            </a:r>
            <a:r>
              <a:rPr lang="en-US" sz="3200" b="1" dirty="0">
                <a:solidFill>
                  <a:srgbClr val="FF3399"/>
                </a:solidFill>
                <a:effectLst>
                  <a:outerShdw blurRad="38100" dist="38100" dir="2700000" algn="tl">
                    <a:srgbClr val="000000">
                      <a:alpha val="43137"/>
                    </a:srgbClr>
                  </a:outerShdw>
                </a:effectLst>
              </a:rPr>
              <a:t> </a:t>
            </a:r>
            <a:r>
              <a:rPr lang="en-US" sz="3200" dirty="0">
                <a:solidFill>
                  <a:srgbClr val="993300"/>
                </a:solidFill>
              </a:rPr>
              <a:t>is to be eaten the seven days, and whatever is leavened is not to be seen with you, and leaven is not to be seen with you within all your border. </a:t>
            </a:r>
          </a:p>
          <a:p>
            <a:pPr marL="1371600" indent="-1371600" algn="l">
              <a:spcBef>
                <a:spcPts val="0"/>
              </a:spcBef>
              <a:spcAft>
                <a:spcPts val="1800"/>
              </a:spcAft>
            </a:pPr>
            <a:r>
              <a:rPr lang="en-US" sz="3200" dirty="0">
                <a:solidFill>
                  <a:srgbClr val="993300"/>
                </a:solidFill>
              </a:rPr>
              <a:t>Ex 13:8	“And you shall inform your son in that day, saying, ‘It is because of what </a:t>
            </a:r>
            <a:r>
              <a:rPr lang="he-IL" sz="3200" b="1" dirty="0">
                <a:solidFill>
                  <a:srgbClr val="0000CC"/>
                </a:solidFill>
              </a:rPr>
              <a:t>יהוה</a:t>
            </a:r>
            <a:r>
              <a:rPr lang="en-US" sz="3200" dirty="0">
                <a:solidFill>
                  <a:srgbClr val="993300"/>
                </a:solidFill>
              </a:rPr>
              <a:t> did for me when I came up from </a:t>
            </a:r>
            <a:r>
              <a:rPr lang="en-US" sz="3200" dirty="0" err="1">
                <a:solidFill>
                  <a:srgbClr val="993300"/>
                </a:solidFill>
              </a:rPr>
              <a:t>Mitsrayim</a:t>
            </a:r>
            <a:r>
              <a:rPr lang="en-US" sz="3200" dirty="0">
                <a:solidFill>
                  <a:srgbClr val="993300"/>
                </a:solidFill>
              </a:rPr>
              <a:t> </a:t>
            </a:r>
            <a:r>
              <a:rPr lang="en-US" sz="2400" dirty="0">
                <a:solidFill>
                  <a:schemeClr val="bg1"/>
                </a:solidFill>
              </a:rPr>
              <a:t>[Egypt]</a:t>
            </a:r>
            <a:r>
              <a:rPr lang="en-US" sz="2400" dirty="0">
                <a:solidFill>
                  <a:srgbClr val="993300"/>
                </a:solidFill>
              </a:rPr>
              <a:t>.’ </a:t>
            </a:r>
          </a:p>
        </p:txBody>
      </p:sp>
      <p:sp>
        <p:nvSpPr>
          <p:cNvPr id="5" name="Title 1">
            <a:hlinkHover r:id="" action="ppaction://noaction">
              <a:snd r:embed="rId2" name="applause.wav"/>
            </a:hlinkHover>
          </p:cNvPr>
          <p:cNvSpPr txBox="1">
            <a:spLocks/>
          </p:cNvSpPr>
          <p:nvPr/>
        </p:nvSpPr>
        <p:spPr>
          <a:xfrm>
            <a:off x="685800" y="228600"/>
            <a:ext cx="7543800"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chemeClr val="tx1">
                    <a:lumMod val="85000"/>
                  </a:schemeClr>
                </a:solidFill>
              </a:rPr>
              <a:t>Sign and Covenant</a:t>
            </a:r>
          </a:p>
        </p:txBody>
      </p:sp>
      <p:sp>
        <p:nvSpPr>
          <p:cNvPr id="4" name="Slide Number Placeholder 3"/>
          <p:cNvSpPr>
            <a:spLocks noGrp="1"/>
          </p:cNvSpPr>
          <p:nvPr>
            <p:ph type="sldNum" sz="quarter" idx="12"/>
          </p:nvPr>
        </p:nvSpPr>
        <p:spPr>
          <a:xfrm>
            <a:off x="7837714" y="5850618"/>
            <a:ext cx="762000" cy="365125"/>
          </a:xfrm>
        </p:spPr>
        <p:txBody>
          <a:bodyPr/>
          <a:lstStyle/>
          <a:p>
            <a:fld id="{9A7ECC3E-4170-412F-8B33-8063B7BB8A4D}" type="slidenum">
              <a:rPr lang="en-US" b="1" smtClean="0">
                <a:solidFill>
                  <a:schemeClr val="bg1"/>
                </a:solidFill>
              </a:rPr>
              <a:t>65</a:t>
            </a:fld>
            <a:endParaRPr lang="en-US" b="1" dirty="0">
              <a:solidFill>
                <a:schemeClr val="bg1"/>
              </a:solidFill>
            </a:endParaRPr>
          </a:p>
        </p:txBody>
      </p:sp>
    </p:spTree>
    <p:extLst>
      <p:ext uri="{BB962C8B-B14F-4D97-AF65-F5344CB8AC3E}">
        <p14:creationId xmlns:p14="http://schemas.microsoft.com/office/powerpoint/2010/main" val="1465716567"/>
      </p:ext>
    </p:extLst>
  </p:cSld>
  <p:clrMapOvr>
    <a:masterClrMapping/>
  </p:clrMapOvr>
  <mc:AlternateContent xmlns:mc="http://schemas.openxmlformats.org/markup-compatibility/2006" xmlns:p14="http://schemas.microsoft.com/office/powerpoint/2010/main">
    <mc:Choice Requires="p14">
      <p:transition p14:dur="10">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3000"/>
            <a:ext cx="8229600" cy="54102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91440">
            <a:normAutofit/>
          </a:bodyPr>
          <a:lstStyle/>
          <a:p>
            <a:pPr marL="1645920" indent="-1645920" algn="l">
              <a:spcBef>
                <a:spcPts val="0"/>
              </a:spcBef>
              <a:spcAft>
                <a:spcPts val="2400"/>
              </a:spcAft>
            </a:pPr>
            <a:r>
              <a:rPr lang="en-US" sz="3200" dirty="0">
                <a:solidFill>
                  <a:srgbClr val="993300"/>
                </a:solidFill>
              </a:rPr>
              <a:t>Ex 13:9	“And it </a:t>
            </a:r>
            <a:r>
              <a:rPr lang="en-US" dirty="0">
                <a:solidFill>
                  <a:schemeClr val="bg1"/>
                </a:solidFill>
              </a:rPr>
              <a:t>[Unleavened Bread] </a:t>
            </a:r>
            <a:r>
              <a:rPr lang="en-US" sz="3200" dirty="0">
                <a:solidFill>
                  <a:srgbClr val="993300"/>
                </a:solidFill>
              </a:rPr>
              <a:t>shall be as a </a:t>
            </a:r>
            <a:r>
              <a:rPr lang="en-US" sz="3200" b="1" dirty="0">
                <a:solidFill>
                  <a:srgbClr val="FF0000"/>
                </a:solidFill>
                <a:effectLst>
                  <a:outerShdw blurRad="38100" dist="38100" dir="2700000" algn="tl">
                    <a:srgbClr val="000000">
                      <a:alpha val="43137"/>
                    </a:srgbClr>
                  </a:outerShdw>
                </a:effectLst>
              </a:rPr>
              <a:t>sign</a:t>
            </a:r>
            <a:r>
              <a:rPr lang="en-US" sz="3200" b="1" baseline="30000" dirty="0">
                <a:solidFill>
                  <a:schemeClr val="accent5">
                    <a:lumMod val="50000"/>
                  </a:schemeClr>
                </a:solidFill>
              </a:rPr>
              <a:t>H226</a:t>
            </a:r>
            <a:r>
              <a:rPr lang="en-US" sz="3200" dirty="0">
                <a:solidFill>
                  <a:srgbClr val="993300"/>
                </a:solidFill>
              </a:rPr>
              <a:t> to you on your hand and as a reminder between your eyes, that the Torah of </a:t>
            </a:r>
            <a:r>
              <a:rPr lang="he-IL" sz="3200" b="1" dirty="0">
                <a:solidFill>
                  <a:srgbClr val="0000CC"/>
                </a:solidFill>
              </a:rPr>
              <a:t>יהוה</a:t>
            </a:r>
            <a:r>
              <a:rPr lang="en-US" sz="3200" dirty="0">
                <a:solidFill>
                  <a:srgbClr val="0000CC"/>
                </a:solidFill>
              </a:rPr>
              <a:t> </a:t>
            </a:r>
            <a:r>
              <a:rPr lang="en-US" sz="3200" dirty="0">
                <a:solidFill>
                  <a:srgbClr val="993300"/>
                </a:solidFill>
              </a:rPr>
              <a:t>is to be in your mouth, for with a strong hand </a:t>
            </a:r>
            <a:r>
              <a:rPr lang="he-IL" sz="3200" b="1" dirty="0">
                <a:solidFill>
                  <a:srgbClr val="0000CC"/>
                </a:solidFill>
              </a:rPr>
              <a:t>יהוה</a:t>
            </a:r>
            <a:r>
              <a:rPr lang="en-US" sz="3200" dirty="0">
                <a:solidFill>
                  <a:srgbClr val="0000CC"/>
                </a:solidFill>
              </a:rPr>
              <a:t> </a:t>
            </a:r>
            <a:r>
              <a:rPr lang="en-US" sz="3200" dirty="0">
                <a:solidFill>
                  <a:srgbClr val="993300"/>
                </a:solidFill>
              </a:rPr>
              <a:t>has brought you out of </a:t>
            </a:r>
            <a:r>
              <a:rPr lang="en-US" sz="3200" dirty="0" err="1">
                <a:solidFill>
                  <a:srgbClr val="993300"/>
                </a:solidFill>
              </a:rPr>
              <a:t>Mitsrayim</a:t>
            </a:r>
            <a:r>
              <a:rPr lang="en-US" sz="3200" dirty="0">
                <a:solidFill>
                  <a:srgbClr val="993300"/>
                </a:solidFill>
              </a:rPr>
              <a:t>. </a:t>
            </a:r>
          </a:p>
          <a:p>
            <a:pPr marL="1645920" indent="-1645920" algn="l">
              <a:spcBef>
                <a:spcPts val="0"/>
              </a:spcBef>
              <a:spcAft>
                <a:spcPts val="1200"/>
              </a:spcAft>
            </a:pPr>
            <a:r>
              <a:rPr lang="en-US" sz="3200" dirty="0">
                <a:solidFill>
                  <a:srgbClr val="993300"/>
                </a:solidFill>
              </a:rPr>
              <a:t>Ex 13:10	“And you shall </a:t>
            </a:r>
            <a:r>
              <a:rPr lang="en-US" sz="3200" b="1" u="sng" dirty="0">
                <a:solidFill>
                  <a:srgbClr val="009900"/>
                </a:solidFill>
              </a:rPr>
              <a:t>guard</a:t>
            </a:r>
            <a:r>
              <a:rPr lang="en-US" sz="3200" b="1" dirty="0">
                <a:solidFill>
                  <a:srgbClr val="009900"/>
                </a:solidFill>
              </a:rPr>
              <a:t> </a:t>
            </a:r>
            <a:r>
              <a:rPr lang="en-US" sz="3200" b="1" dirty="0">
                <a:solidFill>
                  <a:srgbClr val="FF3399"/>
                </a:solidFill>
              </a:rPr>
              <a:t>this </a:t>
            </a:r>
            <a:r>
              <a:rPr lang="en-US" sz="3200" b="1" u="sng" dirty="0">
                <a:solidFill>
                  <a:srgbClr val="009900"/>
                </a:solidFill>
              </a:rPr>
              <a:t>law</a:t>
            </a:r>
            <a:r>
              <a:rPr lang="en-US" sz="3200" b="1" dirty="0">
                <a:solidFill>
                  <a:srgbClr val="009900"/>
                </a:solidFill>
              </a:rPr>
              <a:t> </a:t>
            </a:r>
            <a:r>
              <a:rPr lang="en-US" sz="3200" b="1" u="sng" dirty="0">
                <a:solidFill>
                  <a:srgbClr val="7030A0"/>
                </a:solidFill>
              </a:rPr>
              <a:t>at its appointed time</a:t>
            </a:r>
            <a:r>
              <a:rPr lang="en-US" sz="3200" b="1" dirty="0">
                <a:solidFill>
                  <a:srgbClr val="7030A0"/>
                </a:solidFill>
              </a:rPr>
              <a:t> </a:t>
            </a:r>
            <a:r>
              <a:rPr lang="en-US" sz="3200" b="1" dirty="0">
                <a:solidFill>
                  <a:srgbClr val="FF3399"/>
                </a:solidFill>
              </a:rPr>
              <a:t>from </a:t>
            </a:r>
            <a:r>
              <a:rPr lang="en-US" sz="3200" b="1" u="sng" dirty="0">
                <a:solidFill>
                  <a:srgbClr val="009900"/>
                </a:solidFill>
              </a:rPr>
              <a:t>year</a:t>
            </a:r>
            <a:r>
              <a:rPr lang="en-US" sz="3200" b="1" dirty="0">
                <a:solidFill>
                  <a:srgbClr val="009900"/>
                </a:solidFill>
              </a:rPr>
              <a:t> </a:t>
            </a:r>
            <a:r>
              <a:rPr lang="en-US" sz="3200" b="1" dirty="0">
                <a:solidFill>
                  <a:srgbClr val="FF3399"/>
                </a:solidFill>
              </a:rPr>
              <a:t>to </a:t>
            </a:r>
            <a:r>
              <a:rPr lang="en-US" sz="3200" b="1" u="sng" dirty="0">
                <a:solidFill>
                  <a:srgbClr val="009900"/>
                </a:solidFill>
              </a:rPr>
              <a:t>year</a:t>
            </a:r>
            <a:r>
              <a:rPr lang="en-US" sz="3200" b="1" dirty="0">
                <a:solidFill>
                  <a:srgbClr val="FF3399"/>
                </a:solidFill>
              </a:rPr>
              <a:t>.”</a:t>
            </a:r>
          </a:p>
        </p:txBody>
      </p:sp>
      <p:sp>
        <p:nvSpPr>
          <p:cNvPr id="5" name="Title 1"/>
          <p:cNvSpPr txBox="1">
            <a:spLocks/>
          </p:cNvSpPr>
          <p:nvPr/>
        </p:nvSpPr>
        <p:spPr>
          <a:xfrm>
            <a:off x="228600" y="152400"/>
            <a:ext cx="8686800"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vert="horz" lIns="45720" tIns="0" rIns="45720" bIns="0" anchor="ctr">
            <a:normAutofit fontScale="92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chemeClr val="tx1">
                    <a:lumMod val="85000"/>
                  </a:schemeClr>
                </a:solidFill>
              </a:rPr>
              <a:t>Another Sign &amp; Covenant</a:t>
            </a:r>
          </a:p>
        </p:txBody>
      </p:sp>
      <p:sp>
        <p:nvSpPr>
          <p:cNvPr id="4" name="Slide Number Placeholder 3"/>
          <p:cNvSpPr>
            <a:spLocks noGrp="1"/>
          </p:cNvSpPr>
          <p:nvPr>
            <p:ph type="sldNum" sz="quarter" idx="12"/>
          </p:nvPr>
        </p:nvSpPr>
        <p:spPr>
          <a:xfrm>
            <a:off x="7772400" y="6079218"/>
            <a:ext cx="762000" cy="365125"/>
          </a:xfrm>
        </p:spPr>
        <p:txBody>
          <a:bodyPr/>
          <a:lstStyle/>
          <a:p>
            <a:fld id="{9A7ECC3E-4170-412F-8B33-8063B7BB8A4D}" type="slidenum">
              <a:rPr lang="en-US" b="1" smtClean="0">
                <a:solidFill>
                  <a:schemeClr val="bg1"/>
                </a:solidFill>
              </a:rPr>
              <a:t>66</a:t>
            </a:fld>
            <a:endParaRPr lang="en-US" b="1" dirty="0">
              <a:solidFill>
                <a:schemeClr val="bg1"/>
              </a:solidFill>
            </a:endParaRPr>
          </a:p>
        </p:txBody>
      </p:sp>
    </p:spTree>
    <p:extLst>
      <p:ext uri="{BB962C8B-B14F-4D97-AF65-F5344CB8AC3E}">
        <p14:creationId xmlns:p14="http://schemas.microsoft.com/office/powerpoint/2010/main" val="28914745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8458200" cy="51054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a:bodyPr>
          <a:lstStyle/>
          <a:p>
            <a:pPr marL="1463040" indent="-1463040" algn="l">
              <a:spcBef>
                <a:spcPts val="0"/>
              </a:spcBef>
              <a:spcAft>
                <a:spcPts val="1800"/>
              </a:spcAft>
            </a:pPr>
            <a:r>
              <a:rPr lang="en-US" dirty="0">
                <a:solidFill>
                  <a:schemeClr val="bg1"/>
                </a:solidFill>
              </a:rPr>
              <a:t>Ex 34:21	Six days thou shalt work, but on the </a:t>
            </a:r>
            <a:r>
              <a:rPr lang="en-US" b="1" dirty="0">
                <a:solidFill>
                  <a:srgbClr val="FF3399"/>
                </a:solidFill>
                <a:effectLst>
                  <a:outerShdw blurRad="38100" dist="38100" dir="2700000" algn="tl">
                    <a:srgbClr val="000000">
                      <a:alpha val="43137"/>
                    </a:srgbClr>
                  </a:outerShdw>
                </a:effectLst>
              </a:rPr>
              <a:t>seventh day </a:t>
            </a:r>
            <a:r>
              <a:rPr lang="en-US" dirty="0">
                <a:solidFill>
                  <a:schemeClr val="bg1"/>
                </a:solidFill>
              </a:rPr>
              <a:t>thou shalt rest: in earing time and in harvest thou shalt rest. </a:t>
            </a:r>
          </a:p>
          <a:p>
            <a:pPr marL="1463040" indent="-1463040" algn="l">
              <a:spcBef>
                <a:spcPts val="0"/>
              </a:spcBef>
              <a:spcAft>
                <a:spcPts val="1800"/>
              </a:spcAft>
            </a:pPr>
            <a:r>
              <a:rPr lang="en-US" dirty="0">
                <a:solidFill>
                  <a:schemeClr val="bg1"/>
                </a:solidFill>
              </a:rPr>
              <a:t>Ex 34:22	And thou shalt observe the </a:t>
            </a:r>
            <a:r>
              <a:rPr lang="en-US" b="1" dirty="0">
                <a:solidFill>
                  <a:srgbClr val="FF3399"/>
                </a:solidFill>
                <a:effectLst>
                  <a:outerShdw blurRad="38100" dist="38100" dir="2700000" algn="tl">
                    <a:srgbClr val="000000">
                      <a:alpha val="43137"/>
                    </a:srgbClr>
                  </a:outerShdw>
                </a:effectLst>
              </a:rPr>
              <a:t>feast of weeks, </a:t>
            </a:r>
            <a:r>
              <a:rPr lang="en-US" dirty="0">
                <a:solidFill>
                  <a:schemeClr val="bg1"/>
                </a:solidFill>
              </a:rPr>
              <a:t>of the </a:t>
            </a:r>
            <a:r>
              <a:rPr lang="en-US" b="1" dirty="0" err="1">
                <a:solidFill>
                  <a:srgbClr val="FF3399"/>
                </a:solidFill>
                <a:effectLst>
                  <a:outerShdw blurRad="38100" dist="38100" dir="2700000" algn="tl">
                    <a:srgbClr val="000000">
                      <a:alpha val="43137"/>
                    </a:srgbClr>
                  </a:outerShdw>
                </a:effectLst>
              </a:rPr>
              <a:t>firstfruits</a:t>
            </a:r>
            <a:r>
              <a:rPr lang="en-US" dirty="0">
                <a:solidFill>
                  <a:srgbClr val="FF3399"/>
                </a:solidFill>
                <a:effectLst>
                  <a:outerShdw blurRad="38100" dist="38100" dir="2700000" algn="tl">
                    <a:srgbClr val="000000">
                      <a:alpha val="43137"/>
                    </a:srgbClr>
                  </a:outerShdw>
                </a:effectLst>
              </a:rPr>
              <a:t> </a:t>
            </a:r>
            <a:r>
              <a:rPr lang="en-US" dirty="0">
                <a:solidFill>
                  <a:schemeClr val="bg1"/>
                </a:solidFill>
              </a:rPr>
              <a:t>of wheat harvest, and the </a:t>
            </a:r>
            <a:r>
              <a:rPr lang="en-US" b="1" dirty="0">
                <a:solidFill>
                  <a:srgbClr val="FF3399"/>
                </a:solidFill>
                <a:effectLst>
                  <a:outerShdw blurRad="38100" dist="38100" dir="2700000" algn="tl">
                    <a:srgbClr val="000000">
                      <a:alpha val="43137"/>
                    </a:srgbClr>
                  </a:outerShdw>
                </a:effectLst>
              </a:rPr>
              <a:t>feast of ingathering </a:t>
            </a:r>
            <a:r>
              <a:rPr lang="en-US" dirty="0">
                <a:solidFill>
                  <a:schemeClr val="bg1"/>
                </a:solidFill>
              </a:rPr>
              <a:t>at the year's end. </a:t>
            </a:r>
          </a:p>
          <a:p>
            <a:pPr marL="1463040" indent="-1463040" algn="l">
              <a:spcBef>
                <a:spcPts val="0"/>
              </a:spcBef>
              <a:spcAft>
                <a:spcPts val="1800"/>
              </a:spcAft>
            </a:pPr>
            <a:r>
              <a:rPr lang="en-US" dirty="0">
                <a:solidFill>
                  <a:schemeClr val="bg1"/>
                </a:solidFill>
              </a:rPr>
              <a:t>Ex 34:23	</a:t>
            </a:r>
            <a:r>
              <a:rPr lang="en-US" b="1" dirty="0">
                <a:solidFill>
                  <a:srgbClr val="C00000"/>
                </a:solidFill>
              </a:rPr>
              <a:t>Thrice in the year </a:t>
            </a:r>
            <a:r>
              <a:rPr lang="en-US" dirty="0">
                <a:solidFill>
                  <a:schemeClr val="bg1"/>
                </a:solidFill>
              </a:rPr>
              <a:t>shall all your men children appear before </a:t>
            </a:r>
            <a:r>
              <a:rPr lang="en-US" b="1" dirty="0">
                <a:solidFill>
                  <a:srgbClr val="0000CC"/>
                </a:solidFill>
              </a:rPr>
              <a:t>[Yahuah Elohim], </a:t>
            </a:r>
            <a:r>
              <a:rPr lang="en-US" dirty="0">
                <a:solidFill>
                  <a:schemeClr val="bg1"/>
                </a:solidFill>
              </a:rPr>
              <a:t>the </a:t>
            </a:r>
            <a:r>
              <a:rPr lang="en-US" b="1" dirty="0">
                <a:solidFill>
                  <a:srgbClr val="0000CC"/>
                </a:solidFill>
              </a:rPr>
              <a:t>[Elohim] </a:t>
            </a:r>
            <a:r>
              <a:rPr lang="en-US" dirty="0">
                <a:solidFill>
                  <a:schemeClr val="bg1"/>
                </a:solidFill>
              </a:rPr>
              <a:t>of Israel. </a:t>
            </a:r>
          </a:p>
        </p:txBody>
      </p:sp>
      <p:sp>
        <p:nvSpPr>
          <p:cNvPr id="6" name="Title 1"/>
          <p:cNvSpPr txBox="1">
            <a:spLocks/>
          </p:cNvSpPr>
          <p:nvPr/>
        </p:nvSpPr>
        <p:spPr>
          <a:xfrm>
            <a:off x="152400" y="228600"/>
            <a:ext cx="8763000"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vert="horz" lIns="45720" tIns="0" rIns="45720" bIns="0" anchor="ctr">
            <a:normAutofit fontScale="92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chemeClr val="tx1">
                    <a:lumMod val="85000"/>
                  </a:schemeClr>
                </a:solidFill>
              </a:rPr>
              <a:t>Another Sign &amp; Covenant</a:t>
            </a:r>
          </a:p>
        </p:txBody>
      </p:sp>
      <p:sp>
        <p:nvSpPr>
          <p:cNvPr id="4" name="Slide Number Placeholder 3"/>
          <p:cNvSpPr>
            <a:spLocks noGrp="1"/>
          </p:cNvSpPr>
          <p:nvPr>
            <p:ph type="sldNum" sz="quarter" idx="12"/>
          </p:nvPr>
        </p:nvSpPr>
        <p:spPr>
          <a:xfrm>
            <a:off x="7826828" y="6024788"/>
            <a:ext cx="762000" cy="365125"/>
          </a:xfrm>
        </p:spPr>
        <p:txBody>
          <a:bodyPr/>
          <a:lstStyle/>
          <a:p>
            <a:fld id="{9A7ECC3E-4170-412F-8B33-8063B7BB8A4D}" type="slidenum">
              <a:rPr lang="en-US" b="1" smtClean="0">
                <a:solidFill>
                  <a:schemeClr val="bg1"/>
                </a:solidFill>
              </a:rPr>
              <a:t>67</a:t>
            </a:fld>
            <a:endParaRPr lang="en-US" b="1" dirty="0">
              <a:solidFill>
                <a:schemeClr val="bg1"/>
              </a:solidFill>
            </a:endParaRPr>
          </a:p>
        </p:txBody>
      </p:sp>
    </p:spTree>
    <p:extLst>
      <p:ext uri="{BB962C8B-B14F-4D97-AF65-F5344CB8AC3E}">
        <p14:creationId xmlns:p14="http://schemas.microsoft.com/office/powerpoint/2010/main" val="24764224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458200" cy="46482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a:normAutofit/>
          </a:bodyPr>
          <a:lstStyle/>
          <a:p>
            <a:pPr marL="1463040" indent="-1463040" algn="l">
              <a:spcBef>
                <a:spcPts val="0"/>
              </a:spcBef>
              <a:spcAft>
                <a:spcPts val="1800"/>
              </a:spcAft>
            </a:pPr>
            <a:r>
              <a:rPr lang="en-US" dirty="0">
                <a:solidFill>
                  <a:schemeClr val="bg1"/>
                </a:solidFill>
              </a:rPr>
              <a:t>Ex 34:24	For I will cast out the nations before thee, and enlarge thy borders: neither shall any man desire thy land, when thou shalt go up to appear before </a:t>
            </a:r>
            <a:r>
              <a:rPr lang="en-US" b="1" dirty="0">
                <a:solidFill>
                  <a:srgbClr val="0000CC"/>
                </a:solidFill>
              </a:rPr>
              <a:t>[Yahuah] </a:t>
            </a:r>
            <a:r>
              <a:rPr lang="en-US" dirty="0">
                <a:solidFill>
                  <a:schemeClr val="bg1"/>
                </a:solidFill>
              </a:rPr>
              <a:t>thy </a:t>
            </a:r>
            <a:r>
              <a:rPr lang="en-US" b="1" dirty="0">
                <a:solidFill>
                  <a:srgbClr val="0000CC"/>
                </a:solidFill>
              </a:rPr>
              <a:t>[Elohim] </a:t>
            </a:r>
            <a:r>
              <a:rPr lang="en-US" b="1" dirty="0">
                <a:solidFill>
                  <a:srgbClr val="C00000"/>
                </a:solidFill>
              </a:rPr>
              <a:t>thrice in the year. </a:t>
            </a:r>
          </a:p>
          <a:p>
            <a:pPr marL="1463040" indent="-1463040" algn="l">
              <a:spcBef>
                <a:spcPts val="0"/>
              </a:spcBef>
              <a:spcAft>
                <a:spcPts val="1800"/>
              </a:spcAft>
            </a:pPr>
            <a:r>
              <a:rPr lang="en-US" dirty="0">
                <a:solidFill>
                  <a:schemeClr val="bg1"/>
                </a:solidFill>
              </a:rPr>
              <a:t>Ex 34:25	Thou shalt not offer the blood of my sacrifice with leaven; neither shall the sacrifice of the feast of the </a:t>
            </a:r>
            <a:r>
              <a:rPr lang="en-US" b="1" dirty="0" err="1">
                <a:solidFill>
                  <a:srgbClr val="FF3399"/>
                </a:solidFill>
                <a:effectLst>
                  <a:outerShdw blurRad="38100" dist="38100" dir="2700000" algn="tl">
                    <a:srgbClr val="000000">
                      <a:alpha val="43137"/>
                    </a:srgbClr>
                  </a:outerShdw>
                </a:effectLst>
              </a:rPr>
              <a:t>passover</a:t>
            </a:r>
            <a:r>
              <a:rPr lang="en-US" dirty="0">
                <a:solidFill>
                  <a:srgbClr val="FF3399"/>
                </a:solidFill>
                <a:effectLst>
                  <a:outerShdw blurRad="38100" dist="38100" dir="2700000" algn="tl">
                    <a:srgbClr val="000000">
                      <a:alpha val="43137"/>
                    </a:srgbClr>
                  </a:outerShdw>
                </a:effectLst>
              </a:rPr>
              <a:t> </a:t>
            </a:r>
            <a:r>
              <a:rPr lang="en-US" dirty="0">
                <a:solidFill>
                  <a:schemeClr val="bg1"/>
                </a:solidFill>
              </a:rPr>
              <a:t>be left unto the morning. </a:t>
            </a:r>
          </a:p>
        </p:txBody>
      </p:sp>
      <p:sp>
        <p:nvSpPr>
          <p:cNvPr id="6" name="Title 1"/>
          <p:cNvSpPr txBox="1">
            <a:spLocks/>
          </p:cNvSpPr>
          <p:nvPr/>
        </p:nvSpPr>
        <p:spPr>
          <a:xfrm>
            <a:off x="152400" y="304800"/>
            <a:ext cx="8763000"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vert="horz" lIns="45720" tIns="0" rIns="45720" bIns="0" anchor="ctr">
            <a:normAutofit fontScale="92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chemeClr val="tx1">
                    <a:lumMod val="85000"/>
                  </a:schemeClr>
                </a:solidFill>
              </a:rPr>
              <a:t>Another Sign &amp; Covenant</a:t>
            </a:r>
          </a:p>
        </p:txBody>
      </p:sp>
      <p:sp>
        <p:nvSpPr>
          <p:cNvPr id="4" name="Slide Number Placeholder 3"/>
          <p:cNvSpPr>
            <a:spLocks noGrp="1"/>
          </p:cNvSpPr>
          <p:nvPr>
            <p:ph type="sldNum" sz="quarter" idx="12"/>
          </p:nvPr>
        </p:nvSpPr>
        <p:spPr>
          <a:xfrm>
            <a:off x="7826829" y="5730875"/>
            <a:ext cx="762000" cy="365125"/>
          </a:xfrm>
        </p:spPr>
        <p:txBody>
          <a:bodyPr/>
          <a:lstStyle/>
          <a:p>
            <a:fld id="{9A7ECC3E-4170-412F-8B33-8063B7BB8A4D}" type="slidenum">
              <a:rPr lang="en-US" b="1" smtClean="0">
                <a:solidFill>
                  <a:schemeClr val="bg1"/>
                </a:solidFill>
              </a:rPr>
              <a:t>68</a:t>
            </a:fld>
            <a:endParaRPr lang="en-US" b="1" dirty="0">
              <a:solidFill>
                <a:schemeClr val="bg1"/>
              </a:solidFill>
            </a:endParaRPr>
          </a:p>
        </p:txBody>
      </p:sp>
    </p:spTree>
    <p:extLst>
      <p:ext uri="{BB962C8B-B14F-4D97-AF65-F5344CB8AC3E}">
        <p14:creationId xmlns:p14="http://schemas.microsoft.com/office/powerpoint/2010/main" val="38318341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905000"/>
            <a:ext cx="8458200" cy="4648200"/>
          </a:xfrm>
          <a:solidFill>
            <a:schemeClr val="tx1">
              <a:lumMod val="85000"/>
            </a:schemeClr>
          </a:solidFill>
          <a:ln w="57150">
            <a:solidFill>
              <a:srgbClr val="0000CC"/>
            </a:solidFill>
          </a:ln>
          <a:effectLst/>
          <a:scene3d>
            <a:camera prst="orthographicFront"/>
            <a:lightRig rig="threePt" dir="t"/>
          </a:scene3d>
          <a:sp3d>
            <a:bevelT w="139700" h="139700" prst="divot"/>
          </a:sp3d>
        </p:spPr>
        <p:txBody>
          <a:bodyPr lIns="182880" tIns="182880">
            <a:normAutofit/>
          </a:bodyPr>
          <a:lstStyle/>
          <a:p>
            <a:pPr marL="1554480" indent="-1554480" algn="l">
              <a:spcBef>
                <a:spcPts val="0"/>
              </a:spcBef>
              <a:spcAft>
                <a:spcPts val="1800"/>
              </a:spcAft>
            </a:pPr>
            <a:r>
              <a:rPr lang="en-US" dirty="0">
                <a:solidFill>
                  <a:schemeClr val="bg1"/>
                </a:solidFill>
                <a:effectLst/>
              </a:rPr>
              <a:t>Ex 34:26	The first of the </a:t>
            </a:r>
            <a:r>
              <a:rPr lang="en-US" b="1" dirty="0" err="1">
                <a:solidFill>
                  <a:srgbClr val="FF3399"/>
                </a:solidFill>
                <a:effectLst/>
              </a:rPr>
              <a:t>firstfruits</a:t>
            </a:r>
            <a:r>
              <a:rPr lang="en-US" dirty="0">
                <a:solidFill>
                  <a:srgbClr val="FF3399"/>
                </a:solidFill>
                <a:effectLst/>
              </a:rPr>
              <a:t> </a:t>
            </a:r>
            <a:r>
              <a:rPr lang="en-US" dirty="0">
                <a:solidFill>
                  <a:schemeClr val="bg1"/>
                </a:solidFill>
                <a:effectLst/>
              </a:rPr>
              <a:t>of thy land thou shalt bring unto the house of </a:t>
            </a:r>
            <a:r>
              <a:rPr lang="en-US" b="1" dirty="0">
                <a:solidFill>
                  <a:srgbClr val="0000CC"/>
                </a:solidFill>
                <a:effectLst/>
              </a:rPr>
              <a:t>[Yahuah] </a:t>
            </a:r>
            <a:r>
              <a:rPr lang="en-US" dirty="0">
                <a:solidFill>
                  <a:schemeClr val="bg1"/>
                </a:solidFill>
                <a:effectLst/>
              </a:rPr>
              <a:t>thy </a:t>
            </a:r>
            <a:r>
              <a:rPr lang="en-US" b="1" dirty="0">
                <a:solidFill>
                  <a:srgbClr val="0000CC"/>
                </a:solidFill>
                <a:effectLst/>
              </a:rPr>
              <a:t>[Elohim]. </a:t>
            </a:r>
            <a:r>
              <a:rPr lang="en-US" dirty="0">
                <a:solidFill>
                  <a:schemeClr val="bg1"/>
                </a:solidFill>
                <a:effectLst/>
              </a:rPr>
              <a:t>Thou shalt not seethe a kid in his mother's milk. </a:t>
            </a:r>
          </a:p>
          <a:p>
            <a:pPr marL="1554480" indent="-1554480" algn="l">
              <a:spcBef>
                <a:spcPts val="0"/>
              </a:spcBef>
            </a:pPr>
            <a:r>
              <a:rPr lang="en-US" dirty="0">
                <a:solidFill>
                  <a:schemeClr val="bg1"/>
                </a:solidFill>
                <a:effectLst/>
              </a:rPr>
              <a:t>Ex 34:27	And </a:t>
            </a:r>
            <a:r>
              <a:rPr lang="en-US" b="1" dirty="0">
                <a:solidFill>
                  <a:srgbClr val="0000CC"/>
                </a:solidFill>
                <a:effectLst/>
              </a:rPr>
              <a:t>[Yahuah] </a:t>
            </a:r>
            <a:r>
              <a:rPr lang="en-US" dirty="0">
                <a:solidFill>
                  <a:schemeClr val="bg1"/>
                </a:solidFill>
                <a:effectLst/>
              </a:rPr>
              <a:t>said unto Moses, Write thou these words: for after the tenor of these words I have made a </a:t>
            </a:r>
          </a:p>
          <a:p>
            <a:pPr marL="1554480" indent="-1554480" algn="l">
              <a:spcBef>
                <a:spcPts val="0"/>
              </a:spcBef>
              <a:spcAft>
                <a:spcPts val="1800"/>
              </a:spcAft>
            </a:pPr>
            <a:r>
              <a:rPr lang="en-US" dirty="0">
                <a:solidFill>
                  <a:schemeClr val="bg1"/>
                </a:solidFill>
                <a:effectLst/>
              </a:rPr>
              <a:t>	with thee and with Israel.      </a:t>
            </a:r>
            <a:r>
              <a:rPr lang="en-US" sz="2000" dirty="0">
                <a:solidFill>
                  <a:schemeClr val="bg1"/>
                </a:solidFill>
                <a:effectLst/>
              </a:rPr>
              <a:t>KJV</a:t>
            </a:r>
            <a:r>
              <a:rPr lang="en-US" dirty="0">
                <a:solidFill>
                  <a:schemeClr val="bg1"/>
                </a:solidFill>
                <a:effectLst/>
              </a:rPr>
              <a:t> </a:t>
            </a:r>
          </a:p>
        </p:txBody>
      </p:sp>
      <p:sp>
        <p:nvSpPr>
          <p:cNvPr id="10" name="Title 1"/>
          <p:cNvSpPr txBox="1">
            <a:spLocks/>
          </p:cNvSpPr>
          <p:nvPr/>
        </p:nvSpPr>
        <p:spPr>
          <a:xfrm>
            <a:off x="152400" y="304800"/>
            <a:ext cx="8763000"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vert="horz" lIns="45720" tIns="0" rIns="45720" bIns="0" anchor="ctr">
            <a:normAutofit fontScale="92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chemeClr val="tx1">
                    <a:lumMod val="85000"/>
                  </a:schemeClr>
                </a:solidFill>
              </a:rPr>
              <a:t>Another Sign &amp; Covenant</a:t>
            </a:r>
          </a:p>
        </p:txBody>
      </p:sp>
      <p:sp>
        <p:nvSpPr>
          <p:cNvPr id="2" name="TextBox 1"/>
          <p:cNvSpPr txBox="1"/>
          <p:nvPr/>
        </p:nvSpPr>
        <p:spPr>
          <a:xfrm>
            <a:off x="6291945" y="4849585"/>
            <a:ext cx="2383971" cy="523220"/>
          </a:xfrm>
          <a:prstGeom prst="rect">
            <a:avLst/>
          </a:prstGeom>
          <a:blipFill>
            <a:blip r:embed="rId2"/>
            <a:tile tx="0" ty="0" sx="100000" sy="100000" flip="none" algn="tl"/>
          </a:blipFill>
          <a:ln w="28575">
            <a:solidFill>
              <a:srgbClr val="CC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dirty="0">
                <a:solidFill>
                  <a:srgbClr val="CC00CC"/>
                </a:solidFill>
                <a:effectLst>
                  <a:outerShdw blurRad="50800" dist="38100" dir="2700000" algn="tl" rotWithShape="0">
                    <a:prstClr val="black">
                      <a:alpha val="40000"/>
                    </a:prstClr>
                  </a:outerShdw>
                </a:effectLst>
              </a:rPr>
              <a:t>covenant</a:t>
            </a:r>
            <a:r>
              <a:rPr lang="en-US" sz="2800" b="1" baseline="30000" dirty="0">
                <a:solidFill>
                  <a:schemeClr val="accent5">
                    <a:lumMod val="50000"/>
                  </a:schemeClr>
                </a:solidFill>
              </a:rPr>
              <a:t>H1285</a:t>
            </a:r>
            <a:endParaRPr lang="en-US" sz="2800" dirty="0"/>
          </a:p>
        </p:txBody>
      </p:sp>
      <p:grpSp>
        <p:nvGrpSpPr>
          <p:cNvPr id="9" name="Group 8"/>
          <p:cNvGrpSpPr/>
          <p:nvPr/>
        </p:nvGrpSpPr>
        <p:grpSpPr>
          <a:xfrm>
            <a:off x="7239000" y="5295900"/>
            <a:ext cx="1371600" cy="1181100"/>
            <a:chOff x="7162800" y="5181600"/>
            <a:chExt cx="1371600" cy="1181100"/>
          </a:xfrm>
        </p:grpSpPr>
        <p:cxnSp>
          <p:nvCxnSpPr>
            <p:cNvPr id="6" name="Straight Arrow Connector 5"/>
            <p:cNvCxnSpPr/>
            <p:nvPr/>
          </p:nvCxnSpPr>
          <p:spPr>
            <a:xfrm flipH="1" flipV="1">
              <a:off x="7162800" y="5181600"/>
              <a:ext cx="609600" cy="457200"/>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 name="Cloud 6"/>
            <p:cNvSpPr/>
            <p:nvPr/>
          </p:nvSpPr>
          <p:spPr>
            <a:xfrm>
              <a:off x="7620000" y="5448300"/>
              <a:ext cx="914400" cy="914400"/>
            </a:xfrm>
            <a:prstGeom prst="cloud">
              <a:avLst/>
            </a:prstGeom>
            <a:solidFill>
              <a:srgbClr val="FFC000"/>
            </a:solidFill>
            <a:ln w="76200">
              <a:solidFill>
                <a:srgbClr val="FF6600"/>
              </a:solidFill>
            </a:ln>
            <a:scene3d>
              <a:camera prst="isometricOffAxis2Lef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00FF"/>
                  </a:solidFill>
                  <a:effectLst>
                    <a:glow rad="63500">
                      <a:schemeClr val="accent6">
                        <a:satMod val="175000"/>
                        <a:alpha val="40000"/>
                      </a:schemeClr>
                    </a:glow>
                    <a:outerShdw blurRad="60007" dir="1500000" sy="-30000" kx="800400" algn="bl" rotWithShape="0">
                      <a:prstClr val="black">
                        <a:alpha val="20000"/>
                      </a:prstClr>
                    </a:outerShdw>
                  </a:effectLst>
                </a:rPr>
                <a:t>Yes</a:t>
              </a:r>
            </a:p>
          </p:txBody>
        </p:sp>
      </p:grpSp>
      <p:sp>
        <p:nvSpPr>
          <p:cNvPr id="4" name="Slide Number Placeholder 3"/>
          <p:cNvSpPr>
            <a:spLocks noGrp="1"/>
          </p:cNvSpPr>
          <p:nvPr>
            <p:ph type="sldNum" sz="quarter" idx="12"/>
          </p:nvPr>
        </p:nvSpPr>
        <p:spPr>
          <a:xfrm>
            <a:off x="7924800" y="6188075"/>
            <a:ext cx="762000" cy="365125"/>
          </a:xfrm>
        </p:spPr>
        <p:txBody>
          <a:bodyPr/>
          <a:lstStyle/>
          <a:p>
            <a:fld id="{9A7ECC3E-4170-412F-8B33-8063B7BB8A4D}" type="slidenum">
              <a:rPr lang="en-US" b="1" smtClean="0">
                <a:solidFill>
                  <a:schemeClr val="bg1"/>
                </a:solidFill>
              </a:rPr>
              <a:t>69</a:t>
            </a:fld>
            <a:endParaRPr lang="en-US" b="1" dirty="0">
              <a:solidFill>
                <a:schemeClr val="bg1"/>
              </a:solidFill>
            </a:endParaRPr>
          </a:p>
        </p:txBody>
      </p:sp>
    </p:spTree>
    <p:extLst>
      <p:ext uri="{BB962C8B-B14F-4D97-AF65-F5344CB8AC3E}">
        <p14:creationId xmlns:p14="http://schemas.microsoft.com/office/powerpoint/2010/main" val="785246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8" presetClass="emph" presetSubtype="0" fill="hold" grpId="1" nodeType="afterEffect">
                                  <p:stCondLst>
                                    <p:cond delay="0"/>
                                  </p:stCondLst>
                                  <p:childTnLst>
                                    <p:animRot by="21600000">
                                      <p:cBhvr>
                                        <p:cTn id="18" dur="2000" fill="hold"/>
                                        <p:tgtEl>
                                          <p:spTgt spid="2"/>
                                        </p:tgtEl>
                                        <p:attrNameLst>
                                          <p:attrName>r</p:attrName>
                                        </p:attrNameLst>
                                      </p:cBhvr>
                                    </p:animRot>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6"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533400"/>
            <a:ext cx="8382000" cy="5715000"/>
          </a:xfrm>
          <a:blipFill>
            <a:blip r:embed="rId3"/>
            <a:tile tx="0" ty="0" sx="100000" sy="100000" flip="none" algn="tl"/>
          </a:blipFill>
          <a:ln w="57150">
            <a:solidFill>
              <a:srgbClr val="0000CC"/>
            </a:solidFill>
          </a:ln>
          <a:scene3d>
            <a:camera prst="orthographicFront"/>
            <a:lightRig rig="threePt" dir="t"/>
          </a:scene3d>
          <a:sp3d>
            <a:bevelT prst="angle"/>
          </a:sp3d>
        </p:spPr>
        <p:txBody>
          <a:bodyPr lIns="182880" tIns="91440" anchor="ctr">
            <a:normAutofit/>
          </a:bodyPr>
          <a:lstStyle/>
          <a:p>
            <a:pPr algn="l">
              <a:spcBef>
                <a:spcPts val="0"/>
              </a:spcBef>
              <a:spcAft>
                <a:spcPts val="1800"/>
              </a:spcAft>
              <a:buClr>
                <a:srgbClr val="0000FF"/>
              </a:buClr>
            </a:pPr>
            <a:r>
              <a:rPr lang="en-US" b="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Note</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Many times, during this study, you will see the terms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being used. When using these terms we are not always referring to just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7</a:t>
            </a:r>
            <a:r>
              <a:rPr lang="en-US" b="1" baseline="30000"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th</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Day Sabbath and the 7 Annual Qodesh Sabbaths.</a:t>
            </a:r>
          </a:p>
          <a:p>
            <a:pPr algn="l">
              <a:spcBef>
                <a:spcPts val="0"/>
              </a:spcBef>
              <a:spcAft>
                <a:spcPts val="3000"/>
              </a:spcAft>
              <a:buClr>
                <a:srgbClr val="0000FF"/>
              </a:buClr>
            </a:pP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Keep in mind that </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“Passover,” </a:t>
            </a:r>
            <a:r>
              <a:rPr lang="en-US" b="1" dirty="0">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“First-fruits”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cycles between the 1</a:t>
            </a:r>
            <a:r>
              <a:rPr lang="en-US" baseline="300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and last </a:t>
            </a:r>
            <a:r>
              <a:rPr 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Sabbaths</a:t>
            </a:r>
            <a:r>
              <a:rPr lang="en-US"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of </a:t>
            </a:r>
            <a:r>
              <a:rPr lang="en-US" b="1" dirty="0">
                <a:solidFill>
                  <a:srgbClr val="996633"/>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“Unleavened Bread”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a:t>
            </a:r>
            <a:r>
              <a:rPr lang="en-US" b="1" dirty="0">
                <a:solidFill>
                  <a:srgbClr val="CC00FF"/>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of Tabernacles”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are also </a:t>
            </a:r>
            <a:r>
              <a:rPr lang="en-US" b="1"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Yahuah’s</a:t>
            </a:r>
            <a:r>
              <a:rPr lang="en-US"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They are just not considered to be one of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Annual Qodesh Sabbaths</a:t>
            </a:r>
            <a:r>
              <a:rPr lang="en-US"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b="1" u="sng" dirty="0">
              <a:solidFill>
                <a:srgbClr val="FF0000"/>
              </a:solidFill>
              <a:latin typeface="Comic Sans MS" panose="030F0702030302020204" pitchFamily="66"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7848600" y="5791200"/>
            <a:ext cx="762000" cy="365125"/>
          </a:xfrm>
        </p:spPr>
        <p:txBody>
          <a:bodyPr/>
          <a:lstStyle/>
          <a:p>
            <a:fld id="{9A7ECC3E-4170-412F-8B33-8063B7BB8A4D}" type="slidenum">
              <a:rPr lang="en-US" b="1" smtClean="0">
                <a:solidFill>
                  <a:schemeClr val="bg1"/>
                </a:solidFill>
              </a:rPr>
              <a:t>7</a:t>
            </a:fld>
            <a:endParaRPr lang="en-US" b="1" dirty="0">
              <a:solidFill>
                <a:schemeClr val="bg1"/>
              </a:solidFill>
            </a:endParaRPr>
          </a:p>
        </p:txBody>
      </p:sp>
    </p:spTree>
    <p:extLst>
      <p:ext uri="{BB962C8B-B14F-4D97-AF65-F5344CB8AC3E}">
        <p14:creationId xmlns:p14="http://schemas.microsoft.com/office/powerpoint/2010/main" val="26344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shingle">
          <a:fgClr>
            <a:srgbClr val="663300"/>
          </a:fgClr>
          <a:bgClr>
            <a:schemeClr val="tx1">
              <a:lumMod val="95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19200"/>
            <a:ext cx="8305800" cy="5334000"/>
          </a:xfrm>
          <a:solidFill>
            <a:schemeClr val="tx1">
              <a:lumMod val="85000"/>
            </a:schemeClr>
          </a:solidFill>
          <a:ln w="57150">
            <a:solidFill>
              <a:srgbClr val="0000CC"/>
            </a:solidFill>
          </a:ln>
          <a:scene3d>
            <a:camera prst="orthographicFront"/>
            <a:lightRig rig="threePt" dir="t"/>
          </a:scene3d>
          <a:sp3d>
            <a:bevelT w="101600" prst="riblet"/>
          </a:sp3d>
        </p:spPr>
        <p:txBody>
          <a:bodyPr lIns="182880" tIns="182880">
            <a:normAutofit/>
          </a:bodyPr>
          <a:lstStyle/>
          <a:p>
            <a:pPr algn="l">
              <a:spcBef>
                <a:spcPts val="0"/>
              </a:spcBef>
              <a:spcAft>
                <a:spcPts val="2400"/>
              </a:spcAft>
            </a:pPr>
            <a:r>
              <a:rPr lang="en-US" sz="3000" dirty="0">
                <a:solidFill>
                  <a:srgbClr val="993300"/>
                </a:solidFill>
              </a:rPr>
              <a:t>In Exodus 13:7-10 and in Exodus 34:21-27 we saw clearly that the annual </a:t>
            </a:r>
            <a:r>
              <a:rPr lang="en-US" sz="3000" b="1" dirty="0">
                <a:solidFill>
                  <a:srgbClr val="FF3399"/>
                </a:solidFill>
                <a:effectLst>
                  <a:outerShdw blurRad="38100" dist="38100" dir="2700000" algn="tl">
                    <a:srgbClr val="000000">
                      <a:alpha val="43137"/>
                    </a:srgbClr>
                  </a:outerShdw>
                </a:effectLst>
              </a:rPr>
              <a:t>Feasts</a:t>
            </a:r>
            <a:r>
              <a:rPr lang="en-US" sz="3000" b="1" dirty="0">
                <a:solidFill>
                  <a:srgbClr val="FF3399"/>
                </a:solidFill>
              </a:rPr>
              <a:t> </a:t>
            </a:r>
            <a:r>
              <a:rPr lang="en-US" sz="3000" dirty="0">
                <a:solidFill>
                  <a:srgbClr val="993300"/>
                </a:solidFill>
              </a:rPr>
              <a:t>of </a:t>
            </a:r>
            <a:r>
              <a:rPr lang="en-US" sz="3000" b="1" dirty="0">
                <a:solidFill>
                  <a:srgbClr val="0000CC"/>
                </a:solidFill>
                <a:effectLst>
                  <a:outerShdw blurRad="38100" dist="38100" dir="2700000" algn="tl">
                    <a:srgbClr val="000000">
                      <a:alpha val="43137"/>
                    </a:srgbClr>
                  </a:outerShdw>
                </a:effectLst>
              </a:rPr>
              <a:t>Yahuah</a:t>
            </a:r>
            <a:r>
              <a:rPr lang="en-US" sz="3000" dirty="0">
                <a:solidFill>
                  <a:schemeClr val="bg1"/>
                </a:solidFill>
                <a:effectLst>
                  <a:outerShdw blurRad="38100" dist="38100" dir="2700000" algn="tl">
                    <a:srgbClr val="000000">
                      <a:alpha val="43137"/>
                    </a:srgbClr>
                  </a:outerShdw>
                </a:effectLst>
              </a:rPr>
              <a:t> </a:t>
            </a:r>
            <a:r>
              <a:rPr lang="en-US" sz="3000" dirty="0">
                <a:solidFill>
                  <a:srgbClr val="993300"/>
                </a:solidFill>
              </a:rPr>
              <a:t>are also a </a:t>
            </a:r>
            <a:r>
              <a:rPr lang="en-US" sz="3000" b="1" dirty="0">
                <a:solidFill>
                  <a:srgbClr val="FF0000"/>
                </a:solidFill>
              </a:rPr>
              <a:t>“</a:t>
            </a:r>
            <a:r>
              <a:rPr lang="en-US" sz="3000" b="1" dirty="0">
                <a:solidFill>
                  <a:srgbClr val="FF0000"/>
                </a:solidFill>
                <a:effectLst>
                  <a:outerShdw blurRad="38100" dist="38100" dir="2700000" algn="tl">
                    <a:srgbClr val="000000">
                      <a:alpha val="43137"/>
                    </a:srgbClr>
                  </a:outerShdw>
                </a:effectLst>
              </a:rPr>
              <a:t>sign</a:t>
            </a:r>
            <a:r>
              <a:rPr lang="en-US" sz="3000" b="1" baseline="30000" dirty="0">
                <a:solidFill>
                  <a:schemeClr val="accent5">
                    <a:lumMod val="50000"/>
                  </a:schemeClr>
                </a:solidFill>
              </a:rPr>
              <a:t>H226</a:t>
            </a:r>
            <a:r>
              <a:rPr lang="en-US" sz="3000" b="1" dirty="0">
                <a:solidFill>
                  <a:srgbClr val="FF0000"/>
                </a:solidFill>
              </a:rPr>
              <a:t>” </a:t>
            </a:r>
            <a:r>
              <a:rPr lang="en-US" sz="3000" dirty="0">
                <a:solidFill>
                  <a:srgbClr val="993300"/>
                </a:solidFill>
              </a:rPr>
              <a:t>and a </a:t>
            </a:r>
            <a:r>
              <a:rPr lang="en-US" sz="3000" b="1" dirty="0">
                <a:solidFill>
                  <a:srgbClr val="CC00CC"/>
                </a:solidFill>
              </a:rPr>
              <a:t>“</a:t>
            </a:r>
            <a:r>
              <a:rPr lang="en-US" sz="3000" b="1" dirty="0">
                <a:solidFill>
                  <a:srgbClr val="CC00CC"/>
                </a:solidFill>
                <a:effectLst>
                  <a:outerShdw blurRad="38100" dist="38100" dir="2700000" algn="tl">
                    <a:srgbClr val="000000">
                      <a:alpha val="43137"/>
                    </a:srgbClr>
                  </a:outerShdw>
                </a:effectLst>
              </a:rPr>
              <a:t>covenant</a:t>
            </a:r>
            <a:r>
              <a:rPr lang="en-US" sz="3000" b="1" baseline="30000" dirty="0">
                <a:solidFill>
                  <a:schemeClr val="accent5">
                    <a:lumMod val="50000"/>
                  </a:schemeClr>
                </a:solidFill>
              </a:rPr>
              <a:t>H1285</a:t>
            </a:r>
            <a:r>
              <a:rPr lang="en-US" sz="3000" b="1" dirty="0">
                <a:solidFill>
                  <a:srgbClr val="CC00CC"/>
                </a:solidFill>
              </a:rPr>
              <a:t>”</a:t>
            </a:r>
            <a:r>
              <a:rPr lang="en-US" sz="3000" dirty="0">
                <a:solidFill>
                  <a:srgbClr val="993300"/>
                </a:solidFill>
              </a:rPr>
              <a:t> and we were admonished to </a:t>
            </a:r>
            <a:r>
              <a:rPr lang="en-US" sz="3000" b="1" dirty="0">
                <a:solidFill>
                  <a:srgbClr val="009900"/>
                </a:solidFill>
              </a:rPr>
              <a:t>“…guard this law </a:t>
            </a:r>
            <a:r>
              <a:rPr lang="en-US" sz="3000" b="1" u="sng" dirty="0">
                <a:solidFill>
                  <a:srgbClr val="009900"/>
                </a:solidFill>
              </a:rPr>
              <a:t>at its</a:t>
            </a:r>
            <a:r>
              <a:rPr lang="en-US" sz="3000" b="1" dirty="0">
                <a:solidFill>
                  <a:srgbClr val="009900"/>
                </a:solidFill>
              </a:rPr>
              <a:t> </a:t>
            </a:r>
            <a:r>
              <a:rPr lang="en-US" sz="3000" b="1" dirty="0">
                <a:solidFill>
                  <a:srgbClr val="FF3399"/>
                </a:solidFill>
              </a:rPr>
              <a:t>appointed time </a:t>
            </a:r>
            <a:r>
              <a:rPr lang="en-US" sz="3000" b="1" dirty="0">
                <a:solidFill>
                  <a:srgbClr val="009900"/>
                </a:solidFill>
              </a:rPr>
              <a:t>from </a:t>
            </a:r>
            <a:r>
              <a:rPr lang="en-US" sz="3000" b="1" dirty="0">
                <a:solidFill>
                  <a:srgbClr val="FF3399"/>
                </a:solidFill>
              </a:rPr>
              <a:t>year to year.”  </a:t>
            </a:r>
          </a:p>
          <a:p>
            <a:pPr algn="l">
              <a:spcBef>
                <a:spcPts val="0"/>
              </a:spcBef>
              <a:spcAft>
                <a:spcPts val="1800"/>
              </a:spcAft>
            </a:pPr>
            <a:r>
              <a:rPr lang="en-US" sz="3000" dirty="0">
                <a:solidFill>
                  <a:srgbClr val="993300"/>
                </a:solidFill>
              </a:rPr>
              <a:t>Can it be made more plain to us?  The same </a:t>
            </a:r>
            <a:r>
              <a:rPr lang="en-US" sz="3000" b="1" dirty="0">
                <a:solidFill>
                  <a:srgbClr val="FF0000"/>
                </a:solidFill>
              </a:rPr>
              <a:t>“</a:t>
            </a:r>
            <a:r>
              <a:rPr lang="en-US" sz="3000" b="1" dirty="0">
                <a:solidFill>
                  <a:srgbClr val="FF0000"/>
                </a:solidFill>
                <a:effectLst>
                  <a:outerShdw blurRad="38100" dist="38100" dir="2700000" algn="tl">
                    <a:srgbClr val="000000">
                      <a:alpha val="43137"/>
                    </a:srgbClr>
                  </a:outerShdw>
                </a:effectLst>
              </a:rPr>
              <a:t>sign</a:t>
            </a:r>
            <a:r>
              <a:rPr lang="en-US" sz="3000" b="1" dirty="0">
                <a:solidFill>
                  <a:srgbClr val="FF0000"/>
                </a:solidFill>
              </a:rPr>
              <a:t>” </a:t>
            </a:r>
            <a:r>
              <a:rPr lang="en-US" sz="3000" dirty="0">
                <a:solidFill>
                  <a:srgbClr val="993300"/>
                </a:solidFill>
              </a:rPr>
              <a:t>that </a:t>
            </a:r>
            <a:r>
              <a:rPr lang="en-US" sz="3000" b="1" dirty="0">
                <a:solidFill>
                  <a:srgbClr val="0000CC"/>
                </a:solidFill>
                <a:effectLst>
                  <a:outerShdw blurRad="38100" dist="38100" dir="2700000" algn="tl">
                    <a:srgbClr val="000000">
                      <a:alpha val="43137"/>
                    </a:srgbClr>
                  </a:outerShdw>
                </a:effectLst>
              </a:rPr>
              <a:t>Yahuah</a:t>
            </a:r>
            <a:r>
              <a:rPr lang="en-US" sz="3000" dirty="0">
                <a:solidFill>
                  <a:srgbClr val="0000CC"/>
                </a:solidFill>
                <a:effectLst>
                  <a:outerShdw blurRad="38100" dist="38100" dir="2700000" algn="tl">
                    <a:srgbClr val="000000">
                      <a:alpha val="43137"/>
                    </a:srgbClr>
                  </a:outerShdw>
                </a:effectLst>
              </a:rPr>
              <a:t> </a:t>
            </a:r>
            <a:r>
              <a:rPr lang="en-US" sz="3000" dirty="0">
                <a:solidFill>
                  <a:srgbClr val="993300"/>
                </a:solidFill>
              </a:rPr>
              <a:t>associated with the </a:t>
            </a:r>
            <a:r>
              <a:rPr lang="en-US" sz="3000" b="1" dirty="0">
                <a:solidFill>
                  <a:srgbClr val="0070C0"/>
                </a:solidFill>
                <a:effectLst>
                  <a:outerShdw blurRad="38100" dist="38100" dir="2700000" algn="tl">
                    <a:srgbClr val="000000">
                      <a:alpha val="43137"/>
                    </a:srgbClr>
                  </a:outerShdw>
                </a:effectLst>
              </a:rPr>
              <a:t>7</a:t>
            </a:r>
            <a:r>
              <a:rPr lang="en-US" sz="3000" b="1" baseline="30000" dirty="0">
                <a:solidFill>
                  <a:srgbClr val="0070C0"/>
                </a:solidFill>
                <a:effectLst>
                  <a:outerShdw blurRad="38100" dist="38100" dir="2700000" algn="tl">
                    <a:srgbClr val="000000">
                      <a:alpha val="43137"/>
                    </a:srgbClr>
                  </a:outerShdw>
                </a:effectLst>
              </a:rPr>
              <a:t>th</a:t>
            </a:r>
            <a:r>
              <a:rPr lang="en-US" sz="3000" b="1" dirty="0">
                <a:solidFill>
                  <a:srgbClr val="0070C0"/>
                </a:solidFill>
                <a:effectLst>
                  <a:outerShdw blurRad="38100" dist="38100" dir="2700000" algn="tl">
                    <a:srgbClr val="000000">
                      <a:alpha val="43137"/>
                    </a:srgbClr>
                  </a:outerShdw>
                </a:effectLst>
              </a:rPr>
              <a:t> Day Sabbath,</a:t>
            </a:r>
            <a:r>
              <a:rPr lang="en-US" sz="3000" dirty="0">
                <a:solidFill>
                  <a:srgbClr val="993300"/>
                </a:solidFill>
                <a:effectLst>
                  <a:outerShdw blurRad="38100" dist="38100" dir="2700000" algn="tl">
                    <a:srgbClr val="000000">
                      <a:alpha val="43137"/>
                    </a:srgbClr>
                  </a:outerShdw>
                </a:effectLst>
              </a:rPr>
              <a:t> </a:t>
            </a:r>
            <a:r>
              <a:rPr lang="en-US" sz="3000" dirty="0">
                <a:solidFill>
                  <a:srgbClr val="993300"/>
                </a:solidFill>
              </a:rPr>
              <a:t>He also associated with His </a:t>
            </a:r>
            <a:r>
              <a:rPr lang="en-US" sz="3000" b="1" dirty="0">
                <a:solidFill>
                  <a:srgbClr val="FF3399"/>
                </a:solidFill>
                <a:effectLst>
                  <a:outerShdw blurRad="38100" dist="38100" dir="2700000" algn="tl">
                    <a:srgbClr val="000000">
                      <a:alpha val="43137"/>
                    </a:srgbClr>
                  </a:outerShdw>
                </a:effectLst>
              </a:rPr>
              <a:t>Annual</a:t>
            </a:r>
            <a:r>
              <a:rPr lang="en-US" sz="3000" dirty="0">
                <a:solidFill>
                  <a:srgbClr val="FF3399"/>
                </a:solidFill>
                <a:effectLst>
                  <a:outerShdw blurRad="38100" dist="38100" dir="2700000" algn="tl">
                    <a:srgbClr val="000000">
                      <a:alpha val="43137"/>
                    </a:srgbClr>
                  </a:outerShdw>
                </a:effectLst>
              </a:rPr>
              <a:t> </a:t>
            </a:r>
            <a:r>
              <a:rPr lang="en-US" sz="3000" b="1" dirty="0">
                <a:solidFill>
                  <a:srgbClr val="FF3399"/>
                </a:solidFill>
                <a:effectLst>
                  <a:outerShdw blurRad="38100" dist="38100" dir="2700000" algn="tl">
                    <a:srgbClr val="000000">
                      <a:alpha val="43137"/>
                    </a:srgbClr>
                  </a:outerShdw>
                </a:effectLst>
              </a:rPr>
              <a:t>Feast</a:t>
            </a:r>
            <a:r>
              <a:rPr lang="en-US" sz="3000" dirty="0">
                <a:solidFill>
                  <a:srgbClr val="FF3399"/>
                </a:solidFill>
                <a:effectLst>
                  <a:outerShdw blurRad="38100" dist="38100" dir="2700000" algn="tl">
                    <a:srgbClr val="000000">
                      <a:alpha val="43137"/>
                    </a:srgbClr>
                  </a:outerShdw>
                </a:effectLst>
              </a:rPr>
              <a:t> </a:t>
            </a:r>
            <a:r>
              <a:rPr lang="en-US" sz="3000" dirty="0">
                <a:solidFill>
                  <a:srgbClr val="993300"/>
                </a:solidFill>
              </a:rPr>
              <a:t>days, and we are </a:t>
            </a:r>
            <a:r>
              <a:rPr lang="en-US" sz="3000" b="1" dirty="0">
                <a:solidFill>
                  <a:srgbClr val="996600"/>
                </a:solidFill>
                <a:effectLst>
                  <a:glow rad="63500">
                    <a:schemeClr val="accent2">
                      <a:satMod val="175000"/>
                      <a:alpha val="40000"/>
                    </a:schemeClr>
                  </a:glow>
                </a:effectLst>
              </a:rPr>
              <a:t>“commanded” </a:t>
            </a:r>
            <a:r>
              <a:rPr lang="en-US" sz="3000" dirty="0">
                <a:solidFill>
                  <a:srgbClr val="993300"/>
                </a:solidFill>
              </a:rPr>
              <a:t>to keep them </a:t>
            </a:r>
            <a:r>
              <a:rPr lang="en-US" sz="3000" b="1" u="sng" dirty="0">
                <a:solidFill>
                  <a:srgbClr val="996600"/>
                </a:solidFill>
                <a:effectLst>
                  <a:glow rad="63500">
                    <a:schemeClr val="accent2">
                      <a:satMod val="175000"/>
                      <a:alpha val="40000"/>
                    </a:schemeClr>
                  </a:glow>
                </a:effectLst>
              </a:rPr>
              <a:t>for</a:t>
            </a:r>
            <a:r>
              <a:rPr lang="en-US" sz="3000" b="1" dirty="0">
                <a:solidFill>
                  <a:srgbClr val="996600"/>
                </a:solidFill>
                <a:effectLst>
                  <a:glow rad="63500">
                    <a:schemeClr val="accent2">
                      <a:satMod val="175000"/>
                      <a:alpha val="40000"/>
                    </a:schemeClr>
                  </a:glow>
                </a:effectLst>
              </a:rPr>
              <a:t> a</a:t>
            </a:r>
            <a:r>
              <a:rPr lang="en-US" sz="3000" b="1" dirty="0">
                <a:solidFill>
                  <a:srgbClr val="996600"/>
                </a:solidFill>
              </a:rPr>
              <a:t> </a:t>
            </a:r>
            <a:r>
              <a:rPr lang="en-US" sz="3200" b="1" dirty="0">
                <a:solidFill>
                  <a:srgbClr val="996600"/>
                </a:solidFill>
                <a:effectLst>
                  <a:glow rad="63500">
                    <a:schemeClr val="accent2">
                      <a:satMod val="175000"/>
                      <a:alpha val="40000"/>
                    </a:schemeClr>
                  </a:glow>
                </a:effectLst>
              </a:rPr>
              <a:t>“</a:t>
            </a:r>
            <a:r>
              <a:rPr lang="en-US" sz="3200" b="1" u="sng" dirty="0">
                <a:solidFill>
                  <a:srgbClr val="996600"/>
                </a:solidFill>
                <a:effectLst>
                  <a:glow rad="63500">
                    <a:schemeClr val="accent2">
                      <a:satMod val="175000"/>
                      <a:alpha val="40000"/>
                    </a:schemeClr>
                  </a:glow>
                </a:effectLst>
              </a:rPr>
              <a:t>thousand generations</a:t>
            </a:r>
            <a:r>
              <a:rPr lang="en-US" sz="3200" b="1" dirty="0">
                <a:solidFill>
                  <a:srgbClr val="996600"/>
                </a:solidFill>
                <a:effectLst>
                  <a:glow rad="63500">
                    <a:schemeClr val="accent2">
                      <a:satMod val="175000"/>
                      <a:alpha val="40000"/>
                    </a:schemeClr>
                  </a:glow>
                </a:effectLst>
              </a:rPr>
              <a:t>.”</a:t>
            </a:r>
            <a:endParaRPr lang="en-US" sz="3000" dirty="0">
              <a:solidFill>
                <a:srgbClr val="993300"/>
              </a:solidFill>
            </a:endParaRPr>
          </a:p>
        </p:txBody>
      </p:sp>
      <p:sp>
        <p:nvSpPr>
          <p:cNvPr id="5" name="Title 1"/>
          <p:cNvSpPr>
            <a:spLocks noGrp="1"/>
          </p:cNvSpPr>
          <p:nvPr>
            <p:ph type="ctrTitle"/>
          </p:nvPr>
        </p:nvSpPr>
        <p:spPr>
          <a:xfrm>
            <a:off x="685800" y="228600"/>
            <a:ext cx="75438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Sign and Covenant</a:t>
            </a:r>
          </a:p>
        </p:txBody>
      </p:sp>
      <p:grpSp>
        <p:nvGrpSpPr>
          <p:cNvPr id="16" name="Group 15"/>
          <p:cNvGrpSpPr/>
          <p:nvPr/>
        </p:nvGrpSpPr>
        <p:grpSpPr>
          <a:xfrm>
            <a:off x="7064829" y="3505200"/>
            <a:ext cx="1545771" cy="2590800"/>
            <a:chOff x="6988629" y="3505200"/>
            <a:chExt cx="1545771" cy="2590800"/>
          </a:xfrm>
        </p:grpSpPr>
        <p:cxnSp>
          <p:nvCxnSpPr>
            <p:cNvPr id="7" name="Straight Arrow Connector 6"/>
            <p:cNvCxnSpPr/>
            <p:nvPr/>
          </p:nvCxnSpPr>
          <p:spPr>
            <a:xfrm flipH="1">
              <a:off x="6988629" y="6096000"/>
              <a:ext cx="1545771" cy="0"/>
            </a:xfrm>
            <a:prstGeom prst="straightConnector1">
              <a:avLst/>
            </a:prstGeom>
            <a:ln w="57150">
              <a:solidFill>
                <a:srgbClr val="996600"/>
              </a:solidFill>
              <a:tailEnd type="arrow"/>
            </a:ln>
            <a:effectLst>
              <a:glow rad="63500">
                <a:schemeClr val="accent2">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34400" y="3505200"/>
              <a:ext cx="0" cy="2590800"/>
            </a:xfrm>
            <a:prstGeom prst="line">
              <a:avLst/>
            </a:prstGeom>
            <a:ln w="57150">
              <a:solidFill>
                <a:srgbClr val="996600"/>
              </a:solidFill>
            </a:ln>
            <a:effectLst>
              <a:glow rad="63500">
                <a:schemeClr val="accent2">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86600" y="3505200"/>
              <a:ext cx="1447800" cy="0"/>
            </a:xfrm>
            <a:prstGeom prst="line">
              <a:avLst/>
            </a:prstGeom>
            <a:ln w="57150">
              <a:solidFill>
                <a:srgbClr val="996600"/>
              </a:solidFill>
            </a:ln>
            <a:effectLst>
              <a:glow rad="63500">
                <a:schemeClr val="accent2">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a:xfrm>
            <a:off x="7777842" y="6085114"/>
            <a:ext cx="762000" cy="365125"/>
          </a:xfrm>
        </p:spPr>
        <p:txBody>
          <a:bodyPr/>
          <a:lstStyle/>
          <a:p>
            <a:fld id="{9A7ECC3E-4170-412F-8B33-8063B7BB8A4D}" type="slidenum">
              <a:rPr lang="en-US" b="1" smtClean="0">
                <a:solidFill>
                  <a:schemeClr val="bg1"/>
                </a:solidFill>
              </a:rPr>
              <a:t>70</a:t>
            </a:fld>
            <a:endParaRPr lang="en-US" b="1" dirty="0">
              <a:solidFill>
                <a:schemeClr val="bg1"/>
              </a:solidFill>
            </a:endParaRPr>
          </a:p>
        </p:txBody>
      </p:sp>
    </p:spTree>
    <p:extLst>
      <p:ext uri="{BB962C8B-B14F-4D97-AF65-F5344CB8AC3E}">
        <p14:creationId xmlns:p14="http://schemas.microsoft.com/office/powerpoint/2010/main" val="4224964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par>
                          <p:cTn id="14" fill="hold">
                            <p:stCondLst>
                              <p:cond delay="2500"/>
                            </p:stCondLst>
                            <p:childTnLst>
                              <p:par>
                                <p:cTn id="15" presetID="8" presetClass="emph" presetSubtype="0" fill="hold" nodeType="afterEffect">
                                  <p:stCondLst>
                                    <p:cond delay="0"/>
                                  </p:stCondLst>
                                  <p:childTnLst>
                                    <p:animRot by="21600000">
                                      <p:cBhvr>
                                        <p:cTn id="16" dur="2000" fill="hold"/>
                                        <p:tgtEl>
                                          <p:spTgt spid="16"/>
                                        </p:tgtEl>
                                        <p:attrNameLst>
                                          <p:attrName>r</p:attrName>
                                        </p:attrNameLst>
                                      </p:cBhvr>
                                    </p:animRot>
                                  </p:childTnLst>
                                </p:cTn>
                              </p:par>
                            </p:childTnLst>
                          </p:cTn>
                        </p:par>
                        <p:par>
                          <p:cTn id="17" fill="hold">
                            <p:stCondLst>
                              <p:cond delay="4500"/>
                            </p:stCondLst>
                            <p:childTnLst>
                              <p:par>
                                <p:cTn id="18" presetID="35" presetClass="emph" presetSubtype="0" repeatCount="3000" fill="hold" nodeType="afterEffect">
                                  <p:stCondLst>
                                    <p:cond delay="0"/>
                                  </p:stCondLst>
                                  <p:childTnLst>
                                    <p:anim calcmode="discrete" valueType="str">
                                      <p:cBhvr>
                                        <p:cTn id="19"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534400" cy="5334000"/>
          </a:xfrm>
          <a:solidFill>
            <a:schemeClr val="accent3">
              <a:lumMod val="20000"/>
              <a:lumOff val="80000"/>
            </a:schemeClr>
          </a:solidFill>
          <a:ln w="57150">
            <a:solidFill>
              <a:srgbClr val="006600"/>
            </a:solidFill>
          </a:ln>
          <a:scene3d>
            <a:camera prst="orthographicFront"/>
            <a:lightRig rig="threePt" dir="t"/>
          </a:scene3d>
          <a:sp3d>
            <a:bevelT w="139700" h="139700" prst="divot"/>
          </a:sp3d>
        </p:spPr>
        <p:txBody>
          <a:bodyPr lIns="182880" tIns="182880">
            <a:normAutofit lnSpcReduction="10000"/>
          </a:bodyPr>
          <a:lstStyle/>
          <a:p>
            <a:pPr lvl="1" indent="-457200" algn="l">
              <a:spcBef>
                <a:spcPts val="0"/>
              </a:spcBef>
              <a:spcAft>
                <a:spcPts val="1800"/>
              </a:spcAft>
              <a:buClr>
                <a:srgbClr val="FF0000"/>
              </a:buClr>
              <a:buSzPct val="100000"/>
              <a:buFont typeface="Comic Sans MS" panose="030F0702030302020204" pitchFamily="66" charset="0"/>
              <a:buChar char="Q"/>
            </a:pPr>
            <a:r>
              <a:rPr lang="en-US" sz="2800" dirty="0">
                <a:solidFill>
                  <a:schemeClr val="bg1"/>
                </a:solidFill>
              </a:rPr>
              <a:t>What was </a:t>
            </a:r>
            <a:r>
              <a:rPr lang="en-US" sz="2800" b="1" dirty="0">
                <a:solidFill>
                  <a:schemeClr val="accent6">
                    <a:lumMod val="75000"/>
                  </a:schemeClr>
                </a:solidFill>
                <a:effectLst>
                  <a:outerShdw blurRad="38100" dist="38100" dir="2700000" algn="tl">
                    <a:srgbClr val="000000">
                      <a:alpha val="43137"/>
                    </a:srgbClr>
                  </a:outerShdw>
                </a:effectLst>
              </a:rPr>
              <a:t>“nailed to the tree” -</a:t>
            </a:r>
            <a:r>
              <a:rPr lang="en-US" sz="2800" dirty="0">
                <a:solidFill>
                  <a:schemeClr val="bg1"/>
                </a:solidFill>
              </a:rPr>
              <a:t> the </a:t>
            </a:r>
            <a:r>
              <a:rPr lang="en-US" sz="2800" b="1" dirty="0">
                <a:solidFill>
                  <a:srgbClr val="9900CC"/>
                </a:solidFill>
                <a:effectLst>
                  <a:outerShdw blurRad="38100" dist="38100" dir="2700000" algn="tl">
                    <a:srgbClr val="000000">
                      <a:alpha val="43137"/>
                    </a:srgbClr>
                  </a:outerShdw>
                </a:effectLst>
              </a:rPr>
              <a:t>Ordinances,</a:t>
            </a:r>
            <a:r>
              <a:rPr lang="en-US" sz="2800" b="1" dirty="0">
                <a:solidFill>
                  <a:srgbClr val="009900"/>
                </a:solidFill>
                <a:effectLst>
                  <a:outerShdw blurRad="38100" dist="38100" dir="2700000" algn="tl">
                    <a:srgbClr val="000000">
                      <a:alpha val="43137"/>
                    </a:srgbClr>
                  </a:outerShdw>
                </a:effectLst>
              </a:rPr>
              <a:t>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70C0"/>
                </a:solidFill>
                <a:effectLst>
                  <a:outerShdw blurRad="38100" dist="38100" dir="2700000" algn="tl">
                    <a:srgbClr val="000000">
                      <a:alpha val="43137"/>
                    </a:srgbClr>
                  </a:outerShdw>
                </a:effectLst>
              </a:rPr>
              <a:t>Offerings,</a:t>
            </a:r>
            <a:r>
              <a:rPr lang="en-US" sz="2800" b="1" dirty="0">
                <a:solidFill>
                  <a:srgbClr val="009900"/>
                </a:solidFill>
                <a:effectLst>
                  <a:outerShdw blurRad="38100" dist="38100" dir="2700000" algn="tl">
                    <a:srgbClr val="000000">
                      <a:alpha val="43137"/>
                    </a:srgbClr>
                  </a:outerShdw>
                </a:effectLst>
              </a:rPr>
              <a:t> </a:t>
            </a:r>
            <a:r>
              <a:rPr lang="en-US" sz="2800" b="1" dirty="0">
                <a:solidFill>
                  <a:srgbClr val="C00000"/>
                </a:solidFill>
                <a:effectLst>
                  <a:outerShdw blurRad="38100" dist="38100" dir="2700000" algn="tl">
                    <a:srgbClr val="000000">
                      <a:alpha val="43137"/>
                    </a:srgbClr>
                  </a:outerShdw>
                </a:effectLst>
              </a:rPr>
              <a:t>Sacrifices, </a:t>
            </a:r>
            <a:r>
              <a:rPr lang="en-US" sz="2800" b="1" dirty="0">
                <a:solidFill>
                  <a:srgbClr val="FF0000"/>
                </a:solidFill>
                <a:effectLst>
                  <a:outerShdw blurRad="38100" dist="38100" dir="2700000" algn="tl">
                    <a:srgbClr val="000000">
                      <a:alpha val="43137"/>
                    </a:srgbClr>
                  </a:outerShdw>
                </a:effectLst>
              </a:rPr>
              <a:t>Ceremonial Law, </a:t>
            </a:r>
            <a:r>
              <a:rPr lang="en-US" sz="2800" b="1" dirty="0">
                <a:solidFill>
                  <a:srgbClr val="0070C0"/>
                </a:solidFill>
                <a:effectLst>
                  <a:outerShdw blurRad="38100" dist="38100" dir="2700000" algn="tl">
                    <a:srgbClr val="000000">
                      <a:alpha val="43137"/>
                    </a:srgbClr>
                  </a:outerShdw>
                </a:effectLst>
              </a:rPr>
              <a:t>Mosaic Law </a:t>
            </a:r>
            <a:r>
              <a:rPr lang="en-US" sz="2800" dirty="0">
                <a:solidFill>
                  <a:schemeClr val="bg1"/>
                </a:solidFill>
              </a:rPr>
              <a:t>or all of the above</a:t>
            </a:r>
            <a:r>
              <a:rPr lang="en-US" sz="2800" b="1" dirty="0">
                <a:solidFill>
                  <a:schemeClr val="bg1"/>
                </a:solidFill>
                <a:effectLst>
                  <a:outerShdw blurRad="38100" dist="38100" dir="2700000" algn="tl">
                    <a:srgbClr val="000000">
                      <a:alpha val="43137"/>
                    </a:srgbClr>
                  </a:outerShdw>
                </a:effectLst>
              </a:rPr>
              <a:t>?</a:t>
            </a:r>
          </a:p>
          <a:p>
            <a:pPr lvl="1" indent="-457200" algn="l">
              <a:spcBef>
                <a:spcPts val="0"/>
              </a:spcBef>
              <a:spcAft>
                <a:spcPts val="1800"/>
              </a:spcAft>
              <a:buClr>
                <a:srgbClr val="0000CC"/>
              </a:buClr>
              <a:buSzPct val="100000"/>
              <a:buFont typeface="Comic Sans MS" panose="030F0702030302020204" pitchFamily="66" charset="0"/>
              <a:buChar char="A"/>
            </a:pPr>
            <a:r>
              <a:rPr lang="en-US" sz="2800" dirty="0">
                <a:solidFill>
                  <a:schemeClr val="bg1"/>
                </a:solidFill>
              </a:rPr>
              <a:t>The </a:t>
            </a:r>
            <a:r>
              <a:rPr lang="en-US" sz="2800" b="1" dirty="0">
                <a:solidFill>
                  <a:srgbClr val="9900CC"/>
                </a:solidFill>
                <a:effectLst>
                  <a:outerShdw blurRad="38100" dist="38100" dir="2700000" algn="tl">
                    <a:srgbClr val="000000">
                      <a:alpha val="43137"/>
                    </a:srgbClr>
                  </a:outerShdw>
                </a:effectLst>
              </a:rPr>
              <a:t>Ordinances,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70C0"/>
                </a:solidFill>
                <a:effectLst>
                  <a:outerShdw blurRad="38100" dist="38100" dir="2700000" algn="tl">
                    <a:srgbClr val="000000">
                      <a:alpha val="43137"/>
                    </a:srgbClr>
                  </a:outerShdw>
                </a:effectLst>
              </a:rPr>
              <a:t>Offerings, </a:t>
            </a:r>
            <a:r>
              <a:rPr lang="en-US" sz="2800" dirty="0">
                <a:solidFill>
                  <a:schemeClr val="bg1"/>
                </a:solidFill>
              </a:rPr>
              <a:t>and </a:t>
            </a:r>
            <a:r>
              <a:rPr lang="en-US" sz="2800" b="1" dirty="0">
                <a:solidFill>
                  <a:srgbClr val="FF0000"/>
                </a:solidFill>
                <a:effectLst>
                  <a:outerShdw blurRad="38100" dist="38100" dir="2700000" algn="tl">
                    <a:srgbClr val="000000">
                      <a:alpha val="43137"/>
                    </a:srgbClr>
                  </a:outerShdw>
                </a:effectLst>
              </a:rPr>
              <a:t>Ceremonial Laws </a:t>
            </a:r>
            <a:r>
              <a:rPr lang="en-US" sz="2800" b="1" dirty="0">
                <a:solidFill>
                  <a:schemeClr val="bg1"/>
                </a:solidFill>
                <a:effectLst>
                  <a:outerShdw blurRad="38100" dist="38100" dir="2700000" algn="tl">
                    <a:srgbClr val="000000">
                      <a:alpha val="43137"/>
                    </a:srgbClr>
                  </a:outerShdw>
                </a:effectLst>
              </a:rPr>
              <a:t>(Book of the Law) </a:t>
            </a:r>
            <a:r>
              <a:rPr lang="en-US" sz="2800" dirty="0">
                <a:solidFill>
                  <a:schemeClr val="bg1"/>
                </a:solidFill>
              </a:rPr>
              <a:t>relating to the </a:t>
            </a:r>
            <a:r>
              <a:rPr lang="en-US" sz="2800" b="1" dirty="0">
                <a:solidFill>
                  <a:srgbClr val="009900"/>
                </a:solidFill>
                <a:effectLst>
                  <a:outerShdw blurRad="38100" dist="38100" dir="2700000" algn="tl">
                    <a:srgbClr val="000000">
                      <a:alpha val="43137"/>
                    </a:srgbClr>
                  </a:outerShdw>
                </a:effectLst>
              </a:rPr>
              <a:t>Sacrifices</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and temple services were the only things </a:t>
            </a:r>
            <a:r>
              <a:rPr lang="en-US" sz="2800" b="1" dirty="0">
                <a:solidFill>
                  <a:schemeClr val="accent6">
                    <a:lumMod val="75000"/>
                  </a:schemeClr>
                </a:solidFill>
                <a:effectLst>
                  <a:outerShdw blurRad="38100" dist="38100" dir="2700000" algn="tl">
                    <a:srgbClr val="000000">
                      <a:alpha val="43137"/>
                    </a:srgbClr>
                  </a:outerShdw>
                </a:effectLst>
              </a:rPr>
              <a:t>“nailed to the cross,” </a:t>
            </a:r>
            <a:r>
              <a:rPr lang="en-US" sz="2800" dirty="0">
                <a:solidFill>
                  <a:schemeClr val="bg1"/>
                </a:solidFill>
              </a:rPr>
              <a:t>along with </a:t>
            </a:r>
            <a:r>
              <a:rPr lang="en-US" sz="2800" b="1" dirty="0">
                <a:solidFill>
                  <a:srgbClr val="0000CC"/>
                </a:solidFill>
                <a:effectLst>
                  <a:outerShdw blurRad="38100" dist="38100" dir="2700000" algn="tl">
                    <a:srgbClr val="000000">
                      <a:alpha val="43137"/>
                    </a:srgbClr>
                  </a:outerShdw>
                </a:effectLst>
              </a:rPr>
              <a:t>Yahusha.</a:t>
            </a:r>
            <a:r>
              <a:rPr lang="en-US" sz="2800" b="1" dirty="0">
                <a:solidFill>
                  <a:schemeClr val="bg1"/>
                </a:solidFill>
                <a:effectLst>
                  <a:outerShdw blurRad="38100" dist="38100" dir="2700000" algn="tl">
                    <a:srgbClr val="000000">
                      <a:alpha val="43137"/>
                    </a:srgbClr>
                  </a:outerShdw>
                </a:effectLst>
              </a:rPr>
              <a:t> </a:t>
            </a:r>
          </a:p>
          <a:p>
            <a:pPr lvl="1" indent="-457200" algn="l">
              <a:spcBef>
                <a:spcPts val="0"/>
              </a:spcBef>
              <a:spcAft>
                <a:spcPts val="1800"/>
              </a:spcAft>
              <a:buClr>
                <a:srgbClr val="FF0000"/>
              </a:buClr>
              <a:buSzPct val="100000"/>
              <a:buFont typeface="Comic Sans MS" panose="030F0702030302020204" pitchFamily="66" charset="0"/>
              <a:buChar char="Q"/>
            </a:pPr>
            <a:r>
              <a:rPr lang="en-US" sz="2800" dirty="0">
                <a:solidFill>
                  <a:schemeClr val="bg1"/>
                </a:solidFill>
              </a:rPr>
              <a:t>How many </a:t>
            </a:r>
            <a:r>
              <a:rPr lang="en-US" sz="2800" b="1" dirty="0">
                <a:solidFill>
                  <a:srgbClr val="C00000"/>
                </a:solidFill>
                <a:effectLst>
                  <a:outerShdw blurRad="38100" dist="38100" dir="2700000" algn="tl">
                    <a:srgbClr val="000000">
                      <a:alpha val="43137"/>
                    </a:srgbClr>
                  </a:outerShdw>
                </a:effectLst>
              </a:rPr>
              <a:t>feasts</a:t>
            </a:r>
            <a:r>
              <a:rPr lang="en-US" sz="2800" dirty="0">
                <a:solidFill>
                  <a:srgbClr val="C00000"/>
                </a:solidFill>
                <a:effectLst>
                  <a:outerShdw blurRad="38100" dist="38100" dir="2700000" algn="tl">
                    <a:srgbClr val="000000">
                      <a:alpha val="43137"/>
                    </a:srgbClr>
                  </a:outerShdw>
                </a:effectLst>
              </a:rPr>
              <a:t> </a:t>
            </a:r>
            <a:r>
              <a:rPr lang="en-US" sz="2800" dirty="0">
                <a:solidFill>
                  <a:schemeClr val="bg1"/>
                </a:solidFill>
              </a:rPr>
              <a:t>were </a:t>
            </a:r>
            <a:r>
              <a:rPr lang="en-US" sz="2800" b="1" dirty="0">
                <a:solidFill>
                  <a:srgbClr val="009900"/>
                </a:solidFill>
                <a:effectLst>
                  <a:outerShdw blurRad="38100" dist="38100" dir="2700000" algn="tl">
                    <a:srgbClr val="000000">
                      <a:alpha val="43137"/>
                    </a:srgbClr>
                  </a:outerShdw>
                </a:effectLst>
              </a:rPr>
              <a:t>“fulfilled” </a:t>
            </a:r>
            <a:r>
              <a:rPr lang="en-US" sz="2800" dirty="0">
                <a:solidFill>
                  <a:schemeClr val="bg1"/>
                </a:solidFill>
              </a:rPr>
              <a:t>at the cross</a:t>
            </a:r>
            <a:r>
              <a:rPr lang="en-US" sz="2800" b="1" dirty="0">
                <a:solidFill>
                  <a:schemeClr val="bg1"/>
                </a:solidFill>
                <a:effectLst>
                  <a:outerShdw blurRad="38100" dist="38100" dir="2700000" algn="tl">
                    <a:srgbClr val="000000">
                      <a:alpha val="43137"/>
                    </a:srgbClr>
                  </a:outerShdw>
                </a:effectLst>
              </a:rPr>
              <a:t>?</a:t>
            </a:r>
          </a:p>
          <a:p>
            <a:pPr marL="457200" indent="-457200" algn="l">
              <a:spcBef>
                <a:spcPts val="0"/>
              </a:spcBef>
              <a:spcAft>
                <a:spcPts val="1800"/>
              </a:spcAft>
              <a:buClr>
                <a:srgbClr val="0000CC"/>
              </a:buClr>
              <a:buSzPct val="100000"/>
              <a:buFont typeface="Comic Sans MS" panose="030F0702030302020204" pitchFamily="66" charset="0"/>
              <a:buChar char="A"/>
            </a:pPr>
            <a:r>
              <a:rPr lang="en-US" dirty="0">
                <a:solidFill>
                  <a:schemeClr val="bg1"/>
                </a:solidFill>
              </a:rPr>
              <a:t>None of the </a:t>
            </a:r>
            <a:r>
              <a:rPr lang="en-US" b="1" dirty="0">
                <a:solidFill>
                  <a:srgbClr val="C00000"/>
                </a:solidFill>
                <a:effectLst>
                  <a:outerShdw blurRad="38100" dist="38100" dir="2700000" algn="tl">
                    <a:srgbClr val="000000">
                      <a:alpha val="43137"/>
                    </a:srgbClr>
                  </a:outerShdw>
                </a:effectLst>
              </a:rPr>
              <a:t>feasts</a:t>
            </a:r>
            <a:r>
              <a:rPr lang="en-US" dirty="0">
                <a:solidFill>
                  <a:srgbClr val="C00000"/>
                </a:solidFill>
                <a:effectLst>
                  <a:outerShdw blurRad="38100" dist="38100" dir="2700000" algn="tl">
                    <a:srgbClr val="000000">
                      <a:alpha val="43137"/>
                    </a:srgbClr>
                  </a:outerShdw>
                </a:effectLst>
              </a:rPr>
              <a:t> </a:t>
            </a:r>
            <a:r>
              <a:rPr lang="en-US" dirty="0">
                <a:solidFill>
                  <a:schemeClr val="bg1"/>
                </a:solidFill>
              </a:rPr>
              <a:t>were completely </a:t>
            </a:r>
            <a:r>
              <a:rPr lang="en-US" b="1" dirty="0">
                <a:solidFill>
                  <a:srgbClr val="009900"/>
                </a:solidFill>
                <a:effectLst>
                  <a:outerShdw blurRad="38100" dist="38100" dir="2700000" algn="tl">
                    <a:srgbClr val="000000">
                      <a:alpha val="43137"/>
                    </a:srgbClr>
                  </a:outerShdw>
                </a:effectLst>
              </a:rPr>
              <a:t>“fulfilled” </a:t>
            </a:r>
            <a:r>
              <a:rPr lang="en-US" dirty="0">
                <a:solidFill>
                  <a:schemeClr val="bg1"/>
                </a:solidFill>
              </a:rPr>
              <a:t>at the cross – </a:t>
            </a:r>
            <a:r>
              <a:rPr lang="en-US" b="1" dirty="0">
                <a:solidFill>
                  <a:srgbClr val="006600"/>
                </a:solidFill>
                <a:effectLst>
                  <a:outerShdw blurRad="38100" dist="38100" dir="2700000" algn="tl">
                    <a:srgbClr val="000000">
                      <a:alpha val="43137"/>
                    </a:srgbClr>
                  </a:outerShdw>
                </a:effectLst>
              </a:rPr>
              <a:t>Passover</a:t>
            </a:r>
            <a:r>
              <a:rPr lang="en-US" dirty="0">
                <a:solidFill>
                  <a:srgbClr val="006600"/>
                </a:solidFill>
                <a:effectLst>
                  <a:outerShdw blurRad="38100" dist="38100" dir="2700000" algn="tl">
                    <a:srgbClr val="000000">
                      <a:alpha val="43137"/>
                    </a:srgbClr>
                  </a:outerShdw>
                </a:effectLst>
              </a:rPr>
              <a:t> </a:t>
            </a:r>
            <a:r>
              <a:rPr lang="en-US" dirty="0">
                <a:solidFill>
                  <a:schemeClr val="bg1"/>
                </a:solidFill>
              </a:rPr>
              <a:t>was only partially fulfilled</a:t>
            </a:r>
            <a:r>
              <a:rPr lang="en-US" b="1" dirty="0">
                <a:solidFill>
                  <a:schemeClr val="bg1"/>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smtClean="0">
                <a:solidFill>
                  <a:schemeClr val="bg1"/>
                </a:solidFill>
              </a:rPr>
              <a:t>71</a:t>
            </a:fld>
            <a:endParaRPr lang="en-US" dirty="0">
              <a:solidFill>
                <a:schemeClr val="bg1"/>
              </a:solidFill>
            </a:endParaRPr>
          </a:p>
        </p:txBody>
      </p:sp>
      <p:sp>
        <p:nvSpPr>
          <p:cNvPr id="5" name="Title 1"/>
          <p:cNvSpPr>
            <a:spLocks noGrp="1"/>
          </p:cNvSpPr>
          <p:nvPr>
            <p:ph type="ctrTitle"/>
          </p:nvPr>
        </p:nvSpPr>
        <p:spPr>
          <a:xfrm>
            <a:off x="2286000" y="228600"/>
            <a:ext cx="4572000" cy="838200"/>
          </a:xfrm>
          <a:blipFill>
            <a:blip r:embed="rId2"/>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Review Quiz</a:t>
            </a:r>
          </a:p>
        </p:txBody>
      </p:sp>
    </p:spTree>
    <p:extLst>
      <p:ext uri="{BB962C8B-B14F-4D97-AF65-F5344CB8AC3E}">
        <p14:creationId xmlns:p14="http://schemas.microsoft.com/office/powerpoint/2010/main" val="32846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066800"/>
            <a:ext cx="8686800" cy="5562600"/>
          </a:xfrm>
          <a:solidFill>
            <a:schemeClr val="accent3">
              <a:lumMod val="20000"/>
              <a:lumOff val="80000"/>
            </a:schemeClr>
          </a:solidFill>
          <a:ln w="57150">
            <a:solidFill>
              <a:srgbClr val="006600"/>
            </a:solidFill>
          </a:ln>
          <a:scene3d>
            <a:camera prst="orthographicFront"/>
            <a:lightRig rig="threePt" dir="t"/>
          </a:scene3d>
          <a:sp3d>
            <a:bevelT w="139700" h="139700" prst="divot"/>
          </a:sp3d>
        </p:spPr>
        <p:txBody>
          <a:bodyPr lIns="182880" tIns="182880">
            <a:normAutofit/>
          </a:bodyPr>
          <a:lstStyle/>
          <a:p>
            <a:pPr lvl="1" indent="-457200" algn="l">
              <a:spcBef>
                <a:spcPts val="0"/>
              </a:spcBef>
              <a:spcAft>
                <a:spcPts val="1800"/>
              </a:spcAft>
              <a:buClr>
                <a:srgbClr val="FF0000"/>
              </a:buClr>
              <a:buSzPct val="100000"/>
              <a:buFont typeface="Comic Sans MS" panose="030F0702030302020204" pitchFamily="66" charset="0"/>
              <a:buChar char="Q"/>
            </a:pPr>
            <a:r>
              <a:rPr lang="en-US" sz="2800" dirty="0">
                <a:solidFill>
                  <a:schemeClr val="bg1"/>
                </a:solidFill>
              </a:rPr>
              <a:t>Are we safe in using </a:t>
            </a:r>
            <a:r>
              <a:rPr lang="en-US" sz="2800" b="1" dirty="0">
                <a:solidFill>
                  <a:srgbClr val="0000CC"/>
                </a:solidFill>
                <a:effectLst>
                  <a:outerShdw blurRad="38100" dist="38100" dir="2700000" algn="tl">
                    <a:srgbClr val="000000">
                      <a:alpha val="43137"/>
                    </a:srgbClr>
                  </a:outerShdw>
                </a:effectLst>
              </a:rPr>
              <a:t>Yahusha</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as our </a:t>
            </a:r>
            <a:r>
              <a:rPr lang="en-US" sz="2800" b="1" dirty="0">
                <a:solidFill>
                  <a:srgbClr val="FF9900"/>
                </a:solidFill>
                <a:effectLst>
                  <a:outerShdw blurRad="38100" dist="38100" dir="2700000" algn="tl">
                    <a:srgbClr val="000000">
                      <a:alpha val="43137"/>
                    </a:srgbClr>
                  </a:outerShdw>
                </a:effectLst>
              </a:rPr>
              <a:t>example?</a:t>
            </a:r>
            <a:endParaRPr lang="en-US" sz="2800" dirty="0">
              <a:solidFill>
                <a:srgbClr val="00B050"/>
              </a:solidFill>
              <a:latin typeface="Georgia" panose="02040502050405020303" pitchFamily="18" charset="0"/>
            </a:endParaRPr>
          </a:p>
          <a:p>
            <a:pPr lvl="1" indent="-457200" algn="l">
              <a:spcBef>
                <a:spcPts val="0"/>
              </a:spcBef>
              <a:spcAft>
                <a:spcPts val="1800"/>
              </a:spcAft>
              <a:buClr>
                <a:srgbClr val="0000CC"/>
              </a:buClr>
              <a:buSzPct val="100000"/>
              <a:buFont typeface="Comic Sans MS" panose="030F0702030302020204" pitchFamily="66" charset="0"/>
              <a:buChar char="A"/>
            </a:pPr>
            <a:r>
              <a:rPr lang="en-US" sz="2800" dirty="0">
                <a:solidFill>
                  <a:schemeClr val="bg1"/>
                </a:solidFill>
              </a:rPr>
              <a:t>“For </a:t>
            </a:r>
            <a:r>
              <a:rPr lang="en-US" sz="2800" b="1" dirty="0">
                <a:solidFill>
                  <a:srgbClr val="FF3399"/>
                </a:solidFill>
              </a:rPr>
              <a:t>I gave you an </a:t>
            </a:r>
            <a:r>
              <a:rPr lang="en-US" sz="2800" b="1" u="sng" dirty="0">
                <a:solidFill>
                  <a:srgbClr val="FF9900"/>
                </a:solidFill>
                <a:effectLst>
                  <a:outerShdw blurRad="38100" dist="38100" dir="2700000" algn="tl">
                    <a:srgbClr val="000000">
                      <a:alpha val="43137"/>
                    </a:srgbClr>
                  </a:outerShdw>
                </a:effectLst>
              </a:rPr>
              <a:t>example</a:t>
            </a:r>
            <a:r>
              <a:rPr lang="en-US" sz="2800" b="1" dirty="0">
                <a:solidFill>
                  <a:srgbClr val="FF9900"/>
                </a:solidFill>
                <a:effectLst>
                  <a:outerShdw blurRad="38100" dist="38100" dir="2700000" algn="tl">
                    <a:srgbClr val="000000">
                      <a:alpha val="43137"/>
                    </a:srgbClr>
                  </a:outerShdw>
                </a:effectLst>
              </a:rPr>
              <a:t>, </a:t>
            </a:r>
            <a:r>
              <a:rPr lang="en-US" sz="2800" dirty="0">
                <a:solidFill>
                  <a:schemeClr val="bg1"/>
                </a:solidFill>
              </a:rPr>
              <a:t>that you should </a:t>
            </a:r>
            <a:r>
              <a:rPr lang="en-US" sz="2800" b="1" u="sng" dirty="0">
                <a:solidFill>
                  <a:srgbClr val="996633"/>
                </a:solidFill>
                <a:effectLst>
                  <a:outerShdw blurRad="38100" dist="38100" dir="2700000" algn="tl">
                    <a:srgbClr val="000000">
                      <a:alpha val="43137"/>
                    </a:srgbClr>
                  </a:outerShdw>
                </a:effectLst>
              </a:rPr>
              <a:t>do as</a:t>
            </a:r>
            <a:r>
              <a:rPr lang="en-US" sz="2800" b="1" dirty="0">
                <a:solidFill>
                  <a:srgbClr val="996633"/>
                </a:solidFill>
                <a:effectLst>
                  <a:outerShdw blurRad="38100" dist="38100" dir="2700000" algn="tl">
                    <a:srgbClr val="000000">
                      <a:alpha val="43137"/>
                    </a:srgbClr>
                  </a:outerShdw>
                </a:effectLst>
              </a:rPr>
              <a:t> </a:t>
            </a:r>
            <a:r>
              <a:rPr lang="en-US" sz="2800" b="1" u="sng" dirty="0">
                <a:solidFill>
                  <a:srgbClr val="0000CC"/>
                </a:solidFill>
                <a:effectLst>
                  <a:outerShdw blurRad="38100" dist="38100" dir="2700000" algn="tl">
                    <a:srgbClr val="000000">
                      <a:alpha val="43137"/>
                    </a:srgbClr>
                  </a:outerShdw>
                </a:effectLst>
              </a:rPr>
              <a:t>I</a:t>
            </a:r>
            <a:r>
              <a:rPr lang="en-US" sz="2800" b="1" dirty="0">
                <a:solidFill>
                  <a:srgbClr val="996633"/>
                </a:solidFill>
                <a:effectLst>
                  <a:outerShdw blurRad="38100" dist="38100" dir="2700000" algn="tl">
                    <a:srgbClr val="000000">
                      <a:alpha val="43137"/>
                    </a:srgbClr>
                  </a:outerShdw>
                </a:effectLst>
              </a:rPr>
              <a:t> </a:t>
            </a:r>
            <a:r>
              <a:rPr lang="en-US" sz="2800" b="1" u="sng" dirty="0">
                <a:solidFill>
                  <a:srgbClr val="996633"/>
                </a:solidFill>
                <a:effectLst>
                  <a:outerShdw blurRad="38100" dist="38100" dir="2700000" algn="tl">
                    <a:srgbClr val="000000">
                      <a:alpha val="43137"/>
                    </a:srgbClr>
                  </a:outerShdw>
                </a:effectLst>
              </a:rPr>
              <a:t>have done</a:t>
            </a:r>
            <a:r>
              <a:rPr lang="en-US" sz="2800" b="1" dirty="0">
                <a:solidFill>
                  <a:srgbClr val="996633"/>
                </a:solidFill>
                <a:effectLst>
                  <a:outerShdw blurRad="38100" dist="38100" dir="2700000" algn="tl">
                    <a:srgbClr val="000000">
                      <a:alpha val="43137"/>
                    </a:srgbClr>
                  </a:outerShdw>
                </a:effectLst>
              </a:rPr>
              <a:t> </a:t>
            </a:r>
            <a:r>
              <a:rPr lang="en-US" sz="2800" b="1" dirty="0">
                <a:solidFill>
                  <a:schemeClr val="bg1"/>
                </a:solidFill>
              </a:rPr>
              <a:t>to you.” </a:t>
            </a:r>
            <a:r>
              <a:rPr lang="en-US" sz="2000" b="1" dirty="0">
                <a:solidFill>
                  <a:schemeClr val="accent5">
                    <a:lumMod val="50000"/>
                  </a:schemeClr>
                </a:solidFill>
              </a:rPr>
              <a:t>John 13:15</a:t>
            </a:r>
            <a:endParaRPr lang="en-US" sz="2000" b="1" dirty="0">
              <a:solidFill>
                <a:schemeClr val="accent5">
                  <a:lumMod val="50000"/>
                </a:schemeClr>
              </a:solidFill>
              <a:effectLst>
                <a:outerShdw blurRad="38100" dist="38100" dir="2700000" algn="tl">
                  <a:srgbClr val="000000">
                    <a:alpha val="43137"/>
                  </a:srgbClr>
                </a:outerShdw>
              </a:effectLst>
            </a:endParaRPr>
          </a:p>
          <a:p>
            <a:pPr marL="457200" lvl="2" algn="l">
              <a:spcBef>
                <a:spcPts val="0"/>
              </a:spcBef>
              <a:spcAft>
                <a:spcPts val="1800"/>
              </a:spcAft>
              <a:buClr>
                <a:srgbClr val="0000CC"/>
              </a:buClr>
              <a:buSzPct val="100000"/>
            </a:pPr>
            <a:r>
              <a:rPr lang="en-US" sz="2800" b="1" dirty="0">
                <a:solidFill>
                  <a:srgbClr val="0000CC"/>
                </a:solidFill>
              </a:rPr>
              <a:t>Yahusha</a:t>
            </a:r>
            <a:r>
              <a:rPr lang="en-US" sz="2800" dirty="0">
                <a:solidFill>
                  <a:srgbClr val="0000CC"/>
                </a:solidFill>
              </a:rPr>
              <a:t> </a:t>
            </a:r>
            <a:r>
              <a:rPr lang="en-US" sz="2800" dirty="0">
                <a:solidFill>
                  <a:schemeClr val="bg1"/>
                </a:solidFill>
              </a:rPr>
              <a:t>is our example in all things and He celebrated </a:t>
            </a:r>
            <a:r>
              <a:rPr lang="en-US" sz="2800" b="1" dirty="0">
                <a:solidFill>
                  <a:srgbClr val="006600"/>
                </a:solidFill>
              </a:rPr>
              <a:t>“First-fruits” </a:t>
            </a:r>
            <a:r>
              <a:rPr lang="en-US" sz="2800" b="1" u="sng" dirty="0">
                <a:solidFill>
                  <a:srgbClr val="7030A0"/>
                </a:solidFill>
              </a:rPr>
              <a:t>AFTER</a:t>
            </a:r>
            <a:r>
              <a:rPr lang="en-US" sz="2800" b="1" dirty="0">
                <a:solidFill>
                  <a:srgbClr val="FF0000"/>
                </a:solidFill>
              </a:rPr>
              <a:t> </a:t>
            </a:r>
            <a:r>
              <a:rPr lang="en-US" sz="2800" b="1" u="sng" dirty="0">
                <a:solidFill>
                  <a:srgbClr val="FF0000"/>
                </a:solidFill>
              </a:rPr>
              <a:t>His death</a:t>
            </a:r>
            <a:r>
              <a:rPr lang="en-US" sz="2800" b="1" dirty="0">
                <a:solidFill>
                  <a:srgbClr val="FF0000"/>
                </a:solidFill>
              </a:rPr>
              <a:t> </a:t>
            </a:r>
            <a:r>
              <a:rPr lang="en-US" sz="2800" dirty="0">
                <a:solidFill>
                  <a:schemeClr val="bg1"/>
                </a:solidFill>
              </a:rPr>
              <a:t>and resurrection.</a:t>
            </a:r>
          </a:p>
          <a:p>
            <a:pPr lvl="1" algn="l">
              <a:spcBef>
                <a:spcPts val="0"/>
              </a:spcBef>
              <a:spcAft>
                <a:spcPts val="1800"/>
              </a:spcAft>
              <a:buClr>
                <a:srgbClr val="663300"/>
              </a:buClr>
              <a:buSzPct val="100000"/>
            </a:pPr>
            <a:r>
              <a:rPr lang="en-US" sz="2800" b="1" dirty="0">
                <a:solidFill>
                  <a:srgbClr val="0000CC"/>
                </a:solidFill>
              </a:rPr>
              <a:t>Yahusha</a:t>
            </a:r>
            <a:r>
              <a:rPr lang="en-US" sz="2800" dirty="0">
                <a:solidFill>
                  <a:srgbClr val="0000CC"/>
                </a:solidFill>
              </a:rPr>
              <a:t> </a:t>
            </a:r>
            <a:r>
              <a:rPr lang="en-US" sz="2800" dirty="0">
                <a:solidFill>
                  <a:schemeClr val="bg1"/>
                </a:solidFill>
              </a:rPr>
              <a:t>also celebrated </a:t>
            </a:r>
            <a:r>
              <a:rPr lang="en-US" sz="2800" b="1" dirty="0">
                <a:solidFill>
                  <a:srgbClr val="CC00FF"/>
                </a:solidFill>
              </a:rPr>
              <a:t>Shavuot</a:t>
            </a:r>
            <a:r>
              <a:rPr lang="en-US" sz="2800" dirty="0">
                <a:solidFill>
                  <a:srgbClr val="CC00FF"/>
                </a:solidFill>
              </a:rPr>
              <a:t> </a:t>
            </a:r>
            <a:r>
              <a:rPr lang="en-US" sz="2800" dirty="0">
                <a:solidFill>
                  <a:schemeClr val="bg1"/>
                </a:solidFill>
              </a:rPr>
              <a:t>(Pentecost), on the appropriate date, by bestowing His promised </a:t>
            </a:r>
            <a:r>
              <a:rPr lang="en-US" sz="2800" b="1" dirty="0">
                <a:solidFill>
                  <a:srgbClr val="0000CC"/>
                </a:solidFill>
              </a:rPr>
              <a:t>Ruach</a:t>
            </a:r>
            <a:r>
              <a:rPr lang="en-US" sz="2800" dirty="0">
                <a:solidFill>
                  <a:srgbClr val="0000CC"/>
                </a:solidFill>
              </a:rPr>
              <a:t> </a:t>
            </a:r>
            <a:r>
              <a:rPr lang="en-US" sz="2800" dirty="0">
                <a:solidFill>
                  <a:schemeClr val="bg1"/>
                </a:solidFill>
              </a:rPr>
              <a:t>on His people during </a:t>
            </a:r>
            <a:r>
              <a:rPr lang="en-US" sz="2800" b="1" dirty="0">
                <a:solidFill>
                  <a:srgbClr val="CC00FF"/>
                </a:solidFill>
              </a:rPr>
              <a:t>Shavuot — </a:t>
            </a:r>
            <a:r>
              <a:rPr lang="en-US" sz="2800" b="1" u="sng" dirty="0">
                <a:solidFill>
                  <a:srgbClr val="CC00FF"/>
                </a:solidFill>
              </a:rPr>
              <a:t>after the cross</a:t>
            </a:r>
            <a:r>
              <a:rPr lang="en-US" sz="2800" b="1" dirty="0">
                <a:solidFill>
                  <a:srgbClr val="CC00FF"/>
                </a:solidFill>
              </a:rPr>
              <a:t>.</a:t>
            </a:r>
            <a:r>
              <a:rPr lang="en-US" sz="2800" dirty="0">
                <a:solidFill>
                  <a:schemeClr val="bg1"/>
                </a:solidFill>
              </a:rPr>
              <a:t> </a:t>
            </a:r>
          </a:p>
        </p:txBody>
      </p:sp>
      <p:sp>
        <p:nvSpPr>
          <p:cNvPr id="4" name="Slide Number Placeholder 3"/>
          <p:cNvSpPr>
            <a:spLocks noGrp="1"/>
          </p:cNvSpPr>
          <p:nvPr>
            <p:ph type="sldNum" sz="quarter" idx="12"/>
          </p:nvPr>
        </p:nvSpPr>
        <p:spPr>
          <a:xfrm>
            <a:off x="8001000" y="6096000"/>
            <a:ext cx="762000" cy="365125"/>
          </a:xfrm>
        </p:spPr>
        <p:txBody>
          <a:bodyPr/>
          <a:lstStyle/>
          <a:p>
            <a:fld id="{9A7ECC3E-4170-412F-8B33-8063B7BB8A4D}" type="slidenum">
              <a:rPr lang="en-US" b="1" smtClean="0">
                <a:solidFill>
                  <a:schemeClr val="bg1"/>
                </a:solidFill>
              </a:rPr>
              <a:t>72</a:t>
            </a:fld>
            <a:endParaRPr lang="en-US" b="1" dirty="0">
              <a:solidFill>
                <a:schemeClr val="bg1"/>
              </a:solidFill>
            </a:endParaRPr>
          </a:p>
        </p:txBody>
      </p:sp>
      <p:sp>
        <p:nvSpPr>
          <p:cNvPr id="8" name="Title 1"/>
          <p:cNvSpPr>
            <a:spLocks noGrp="1"/>
          </p:cNvSpPr>
          <p:nvPr>
            <p:ph type="ctrTitle"/>
          </p:nvPr>
        </p:nvSpPr>
        <p:spPr>
          <a:xfrm>
            <a:off x="2286000" y="152400"/>
            <a:ext cx="4572000" cy="838200"/>
          </a:xfrm>
          <a:blipFill>
            <a:blip r:embed="rId2"/>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Review Quiz</a:t>
            </a:r>
          </a:p>
        </p:txBody>
      </p:sp>
    </p:spTree>
    <p:extLst>
      <p:ext uri="{BB962C8B-B14F-4D97-AF65-F5344CB8AC3E}">
        <p14:creationId xmlns:p14="http://schemas.microsoft.com/office/powerpoint/2010/main" val="4129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6200" y="1066800"/>
            <a:ext cx="8991600" cy="5715000"/>
          </a:xfrm>
          <a:solidFill>
            <a:schemeClr val="accent3">
              <a:lumMod val="20000"/>
              <a:lumOff val="80000"/>
            </a:schemeClr>
          </a:solidFill>
          <a:ln w="57150">
            <a:solidFill>
              <a:srgbClr val="006600"/>
            </a:solidFill>
          </a:ln>
          <a:scene3d>
            <a:camera prst="orthographicFront"/>
            <a:lightRig rig="threePt" dir="t"/>
          </a:scene3d>
          <a:sp3d>
            <a:bevelT w="114300" prst="artDeco"/>
          </a:sp3d>
        </p:spPr>
        <p:txBody>
          <a:bodyPr lIns="182880" tIns="182880">
            <a:normAutofit/>
          </a:bodyPr>
          <a:lstStyle/>
          <a:p>
            <a:pPr algn="l">
              <a:spcBef>
                <a:spcPts val="0"/>
              </a:spcBef>
              <a:spcAft>
                <a:spcPts val="6600"/>
              </a:spcAft>
              <a:buClr>
                <a:srgbClr val="9900CC"/>
              </a:buClr>
              <a:buSzPct val="100000"/>
            </a:pPr>
            <a:r>
              <a:rPr lang="en-US" dirty="0">
                <a:solidFill>
                  <a:schemeClr val="bg1"/>
                </a:solidFill>
              </a:rPr>
              <a:t>The fact that </a:t>
            </a:r>
            <a:r>
              <a:rPr lang="en-US" b="1" dirty="0">
                <a:solidFill>
                  <a:srgbClr val="0000CC"/>
                </a:solidFill>
              </a:rPr>
              <a:t>Yahusha </a:t>
            </a:r>
            <a:r>
              <a:rPr lang="en-US" b="1" dirty="0">
                <a:solidFill>
                  <a:srgbClr val="0070C0"/>
                </a:solidFill>
              </a:rPr>
              <a:t>celebrated</a:t>
            </a:r>
            <a:r>
              <a:rPr lang="en-US" dirty="0">
                <a:solidFill>
                  <a:schemeClr val="bg1"/>
                </a:solidFill>
              </a:rPr>
              <a:t> </a:t>
            </a:r>
            <a:r>
              <a:rPr lang="en-US" b="1" dirty="0">
                <a:solidFill>
                  <a:srgbClr val="CC00FF"/>
                </a:solidFill>
              </a:rPr>
              <a:t>“</a:t>
            </a:r>
            <a:r>
              <a:rPr lang="en-US" b="1" dirty="0">
                <a:solidFill>
                  <a:srgbClr val="9900CC"/>
                </a:solidFill>
              </a:rPr>
              <a:t>set apart, </a:t>
            </a:r>
            <a:r>
              <a:rPr lang="en-US" b="1" dirty="0">
                <a:solidFill>
                  <a:srgbClr val="FF3399"/>
                </a:solidFill>
              </a:rPr>
              <a:t>appointed times,” </a:t>
            </a:r>
            <a:r>
              <a:rPr lang="en-US" dirty="0">
                <a:solidFill>
                  <a:schemeClr val="bg1"/>
                </a:solidFill>
                <a:effectLst>
                  <a:glow rad="127000">
                    <a:srgbClr val="00FF00"/>
                  </a:glow>
                </a:effectLst>
                <a:latin typeface="Arial Black" panose="020B0A04020102020204" pitchFamily="34" charset="0"/>
              </a:rPr>
              <a:t>AFTER</a:t>
            </a:r>
            <a:r>
              <a:rPr lang="en-US" dirty="0">
                <a:solidFill>
                  <a:schemeClr val="bg1"/>
                </a:solidFill>
              </a:rPr>
              <a:t> </a:t>
            </a:r>
            <a:r>
              <a:rPr lang="en-US" b="1" dirty="0">
                <a:solidFill>
                  <a:schemeClr val="bg1"/>
                </a:solidFill>
                <a:effectLst>
                  <a:glow rad="127000">
                    <a:srgbClr val="00FF00"/>
                  </a:glow>
                </a:effectLst>
              </a:rPr>
              <a:t>the cross, </a:t>
            </a:r>
            <a:r>
              <a:rPr lang="en-US" dirty="0">
                <a:solidFill>
                  <a:schemeClr val="bg1"/>
                </a:solidFill>
              </a:rPr>
              <a:t>—brings up some serious…</a:t>
            </a: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Why would </a:t>
            </a:r>
            <a:r>
              <a:rPr lang="en-US" b="1" dirty="0">
                <a:solidFill>
                  <a:srgbClr val="0000FF"/>
                </a:solidFill>
              </a:rPr>
              <a:t>Yahusha</a:t>
            </a:r>
            <a:r>
              <a:rPr lang="en-US" dirty="0">
                <a:solidFill>
                  <a:srgbClr val="0000FF"/>
                </a:solidFill>
              </a:rPr>
              <a:t> </a:t>
            </a:r>
            <a:r>
              <a:rPr lang="en-US" dirty="0">
                <a:solidFill>
                  <a:schemeClr val="bg1"/>
                </a:solidFill>
              </a:rPr>
              <a:t>observe a feast(s) </a:t>
            </a:r>
            <a:r>
              <a:rPr lang="en-US" b="1" dirty="0">
                <a:solidFill>
                  <a:schemeClr val="bg1"/>
                </a:solidFill>
                <a:effectLst>
                  <a:glow rad="127000">
                    <a:schemeClr val="accent5">
                      <a:lumMod val="60000"/>
                      <a:lumOff val="40000"/>
                    </a:schemeClr>
                  </a:glow>
                </a:effectLst>
              </a:rPr>
              <a:t>after the cross, </a:t>
            </a:r>
            <a:r>
              <a:rPr lang="en-US" dirty="0">
                <a:solidFill>
                  <a:schemeClr val="bg1"/>
                </a:solidFill>
              </a:rPr>
              <a:t>if they had already been abolished </a:t>
            </a:r>
            <a:r>
              <a:rPr lang="en-US" b="1" dirty="0">
                <a:solidFill>
                  <a:schemeClr val="bg1"/>
                </a:solidFill>
                <a:effectLst>
                  <a:glow rad="127000">
                    <a:srgbClr val="00FF00"/>
                  </a:glow>
                </a:effectLst>
              </a:rPr>
              <a:t>at the cross? </a:t>
            </a:r>
            <a:endParaRPr lang="en-US" dirty="0">
              <a:solidFill>
                <a:schemeClr val="bg1"/>
              </a:solidFill>
            </a:endParaRP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Would this not have been a violation of the abolishing process? </a:t>
            </a: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Would His feast observance </a:t>
            </a:r>
            <a:r>
              <a:rPr lang="en-US" b="1" dirty="0">
                <a:solidFill>
                  <a:schemeClr val="bg1"/>
                </a:solidFill>
                <a:effectLst>
                  <a:glow rad="127000">
                    <a:schemeClr val="accent5">
                      <a:lumMod val="60000"/>
                      <a:lumOff val="40000"/>
                    </a:schemeClr>
                  </a:glow>
                </a:effectLst>
              </a:rPr>
              <a:t>after the cross </a:t>
            </a:r>
            <a:r>
              <a:rPr lang="en-US" dirty="0">
                <a:solidFill>
                  <a:schemeClr val="bg1"/>
                </a:solidFill>
              </a:rPr>
              <a:t>then place </a:t>
            </a:r>
            <a:r>
              <a:rPr lang="en-US" b="1" dirty="0">
                <a:solidFill>
                  <a:srgbClr val="0000FF"/>
                </a:solidFill>
              </a:rPr>
              <a:t>Yahusha</a:t>
            </a:r>
            <a:r>
              <a:rPr lang="en-US" dirty="0">
                <a:solidFill>
                  <a:srgbClr val="0000FF"/>
                </a:solidFill>
              </a:rPr>
              <a:t> </a:t>
            </a:r>
            <a:r>
              <a:rPr lang="en-US" dirty="0">
                <a:solidFill>
                  <a:schemeClr val="bg1"/>
                </a:solidFill>
              </a:rPr>
              <a:t>in conflict with the Torah had </a:t>
            </a:r>
            <a:r>
              <a:rPr lang="en-US" b="1" dirty="0">
                <a:solidFill>
                  <a:srgbClr val="0000FF"/>
                </a:solidFill>
              </a:rPr>
              <a:t>Yahuah </a:t>
            </a:r>
            <a:r>
              <a:rPr lang="en-US" dirty="0">
                <a:solidFill>
                  <a:schemeClr val="bg1"/>
                </a:solidFill>
              </a:rPr>
              <a:t>desired to abolish the feasts </a:t>
            </a:r>
            <a:r>
              <a:rPr lang="en-US" b="1" dirty="0">
                <a:solidFill>
                  <a:schemeClr val="bg1"/>
                </a:solidFill>
                <a:effectLst>
                  <a:glow rad="127000">
                    <a:srgbClr val="00FF00"/>
                  </a:glow>
                </a:effectLst>
              </a:rPr>
              <a:t>at the cross?</a:t>
            </a:r>
            <a:endParaRPr lang="en-US" dirty="0">
              <a:solidFill>
                <a:schemeClr val="bg1"/>
              </a:solidFill>
            </a:endParaRPr>
          </a:p>
        </p:txBody>
      </p:sp>
      <p:sp>
        <p:nvSpPr>
          <p:cNvPr id="9" name="TextBox 8"/>
          <p:cNvSpPr txBox="1"/>
          <p:nvPr/>
        </p:nvSpPr>
        <p:spPr>
          <a:xfrm>
            <a:off x="2590800" y="2133600"/>
            <a:ext cx="4027714" cy="538609"/>
          </a:xfrm>
          <a:prstGeom prst="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a:ln w="38100">
            <a:solidFill>
              <a:schemeClr val="tx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0" rtlCol="0" anchor="t">
            <a:spAutoFit/>
          </a:bodyPr>
          <a:lstStyle/>
          <a:p>
            <a:pPr algn="ctr"/>
            <a:r>
              <a:rPr lang="en-US" sz="3200" b="1" dirty="0">
                <a:solidFill>
                  <a:srgbClr val="9900CC"/>
                </a:solidFill>
                <a:effectLst>
                  <a:outerShdw blurRad="38100" dist="38100" dir="2700000" algn="tl">
                    <a:srgbClr val="000000">
                      <a:alpha val="43137"/>
                    </a:srgbClr>
                  </a:outerShdw>
                </a:effectLst>
              </a:rPr>
              <a:t>Thought Questions</a:t>
            </a:r>
          </a:p>
        </p:txBody>
      </p:sp>
      <p:sp>
        <p:nvSpPr>
          <p:cNvPr id="7" name="Title 1"/>
          <p:cNvSpPr>
            <a:spLocks noGrp="1"/>
          </p:cNvSpPr>
          <p:nvPr>
            <p:ph type="ctrTitle"/>
          </p:nvPr>
        </p:nvSpPr>
        <p:spPr>
          <a:xfrm>
            <a:off x="2286000" y="76200"/>
            <a:ext cx="4572000" cy="838200"/>
          </a:xfrm>
          <a:blipFill>
            <a:blip r:embed="rId2"/>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Review Quiz</a:t>
            </a:r>
          </a:p>
        </p:txBody>
      </p:sp>
      <p:sp>
        <p:nvSpPr>
          <p:cNvPr id="4" name="Slide Number Placeholder 3"/>
          <p:cNvSpPr>
            <a:spLocks noGrp="1"/>
          </p:cNvSpPr>
          <p:nvPr>
            <p:ph type="sldNum" sz="quarter" idx="12"/>
          </p:nvPr>
        </p:nvSpPr>
        <p:spPr>
          <a:xfrm>
            <a:off x="8153400" y="6340475"/>
            <a:ext cx="762000" cy="365125"/>
          </a:xfrm>
        </p:spPr>
        <p:txBody>
          <a:bodyPr/>
          <a:lstStyle/>
          <a:p>
            <a:fld id="{9A7ECC3E-4170-412F-8B33-8063B7BB8A4D}" type="slidenum">
              <a:rPr lang="en-US" b="1" smtClean="0">
                <a:solidFill>
                  <a:schemeClr val="bg1"/>
                </a:solidFill>
              </a:rPr>
              <a:t>73</a:t>
            </a:fld>
            <a:endParaRPr lang="en-US" b="1" dirty="0">
              <a:solidFill>
                <a:schemeClr val="bg1"/>
              </a:solidFill>
            </a:endParaRPr>
          </a:p>
        </p:txBody>
      </p:sp>
    </p:spTree>
    <p:extLst>
      <p:ext uri="{BB962C8B-B14F-4D97-AF65-F5344CB8AC3E}">
        <p14:creationId xmlns:p14="http://schemas.microsoft.com/office/powerpoint/2010/main" val="11065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iterate type="lt">
                                    <p:tmPct val="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6" presetClass="emph" presetSubtype="0" fill="hold" grpId="1" nodeType="afterEffect">
                                  <p:stCondLst>
                                    <p:cond delay="0"/>
                                  </p:stCondLst>
                                  <p:iterate type="lt">
                                    <p:tmPct val="10000"/>
                                  </p:iterate>
                                  <p:childTnLst>
                                    <p:animScale>
                                      <p:cBhvr>
                                        <p:cTn id="19" dur="250" autoRev="1" fill="hold">
                                          <p:stCondLst>
                                            <p:cond delay="0"/>
                                          </p:stCondLst>
                                        </p:cTn>
                                        <p:tgtEl>
                                          <p:spTgt spid="9"/>
                                        </p:tgtEl>
                                      </p:cBhvr>
                                      <p:to x="80000" y="100000"/>
                                    </p:animScale>
                                    <p:anim by="(#ppt_w*0.10)" calcmode="lin" valueType="num">
                                      <p:cBhvr>
                                        <p:cTn id="20" dur="250" autoRev="1" fill="hold">
                                          <p:stCondLst>
                                            <p:cond delay="0"/>
                                          </p:stCondLst>
                                        </p:cTn>
                                        <p:tgtEl>
                                          <p:spTgt spid="9"/>
                                        </p:tgtEl>
                                        <p:attrNameLst>
                                          <p:attrName>ppt_x</p:attrName>
                                        </p:attrNameLst>
                                      </p:cBhvr>
                                    </p:anim>
                                    <p:anim by="(-#ppt_w*0.10)" calcmode="lin" valueType="num">
                                      <p:cBhvr>
                                        <p:cTn id="21" dur="250" autoRev="1" fill="hold">
                                          <p:stCondLst>
                                            <p:cond delay="0"/>
                                          </p:stCondLst>
                                        </p:cTn>
                                        <p:tgtEl>
                                          <p:spTgt spid="9"/>
                                        </p:tgtEl>
                                        <p:attrNameLst>
                                          <p:attrName>ppt_y</p:attrName>
                                        </p:attrNameLst>
                                      </p:cBhvr>
                                    </p:anim>
                                    <p:animRot by="-480000">
                                      <p:cBhvr>
                                        <p:cTn id="22" dur="250" autoRev="1" fill="hold">
                                          <p:stCondLst>
                                            <p:cond delay="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arn(inVertical)">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47800"/>
            <a:ext cx="8305800" cy="5029200"/>
          </a:xfrm>
          <a:solidFill>
            <a:schemeClr val="accent3">
              <a:lumMod val="20000"/>
              <a:lumOff val="80000"/>
            </a:schemeClr>
          </a:solidFill>
          <a:ln w="57150">
            <a:solidFill>
              <a:srgbClr val="006600"/>
            </a:solidFill>
          </a:ln>
          <a:scene3d>
            <a:camera prst="orthographicFront"/>
            <a:lightRig rig="threePt" dir="t"/>
          </a:scene3d>
          <a:sp3d>
            <a:bevelT w="139700" h="139700" prst="divot"/>
          </a:sp3d>
        </p:spPr>
        <p:txBody>
          <a:bodyPr lIns="182880" tIns="182880">
            <a:normAutofit/>
          </a:bodyPr>
          <a:lstStyle/>
          <a:p>
            <a:pPr marL="457200" indent="-457200" algn="l">
              <a:spcBef>
                <a:spcPts val="0"/>
              </a:spcBef>
              <a:spcAft>
                <a:spcPts val="1000"/>
              </a:spcAft>
              <a:buClr>
                <a:srgbClr val="FF0000"/>
              </a:buClr>
              <a:buSzPct val="100000"/>
              <a:buFont typeface="Comic Sans MS" panose="030F0702030302020204" pitchFamily="66" charset="0"/>
              <a:buChar char="Q"/>
            </a:pPr>
            <a:r>
              <a:rPr lang="en-US" dirty="0">
                <a:solidFill>
                  <a:schemeClr val="bg1"/>
                </a:solidFill>
              </a:rPr>
              <a:t>Is </a:t>
            </a:r>
            <a:r>
              <a:rPr lang="en-US" b="1" dirty="0">
                <a:solidFill>
                  <a:srgbClr val="0000CC"/>
                </a:solidFill>
                <a:effectLst>
                  <a:outerShdw blurRad="38100" dist="38100" dir="2700000" algn="tl">
                    <a:srgbClr val="000000">
                      <a:alpha val="43137"/>
                    </a:srgbClr>
                  </a:outerShdw>
                </a:effectLst>
              </a:rPr>
              <a:t>Yahusha’s</a:t>
            </a:r>
            <a:r>
              <a:rPr lang="en-US" dirty="0">
                <a:solidFill>
                  <a:srgbClr val="0000CC"/>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Sign</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and </a:t>
            </a:r>
            <a:r>
              <a:rPr lang="en-US" b="1" dirty="0">
                <a:solidFill>
                  <a:srgbClr val="9900CC"/>
                </a:solidFill>
                <a:effectLst>
                  <a:outerShdw blurRad="38100" dist="38100" dir="2700000" algn="tl">
                    <a:srgbClr val="000000">
                      <a:alpha val="43137"/>
                    </a:srgbClr>
                  </a:outerShdw>
                </a:effectLst>
              </a:rPr>
              <a:t>Covenant</a:t>
            </a:r>
            <a:r>
              <a:rPr lang="en-US" dirty="0">
                <a:solidFill>
                  <a:srgbClr val="9900CC"/>
                </a:solidFill>
                <a:effectLst>
                  <a:outerShdw blurRad="38100" dist="38100" dir="2700000" algn="tl">
                    <a:srgbClr val="000000">
                      <a:alpha val="43137"/>
                    </a:srgbClr>
                  </a:outerShdw>
                </a:effectLst>
              </a:rPr>
              <a:t> </a:t>
            </a:r>
            <a:r>
              <a:rPr lang="en-US" dirty="0">
                <a:solidFill>
                  <a:schemeClr val="bg1"/>
                </a:solidFill>
              </a:rPr>
              <a:t>only attached to the</a:t>
            </a:r>
            <a:r>
              <a:rPr lang="en-US" b="1" dirty="0">
                <a:solidFill>
                  <a:srgbClr val="0070C0"/>
                </a:solidFill>
                <a:effectLst>
                  <a:outerShdw blurRad="38100" dist="38100" dir="2700000" algn="tl">
                    <a:srgbClr val="000000">
                      <a:alpha val="43137"/>
                    </a:srgbClr>
                  </a:outerShdw>
                </a:effectLst>
              </a:rPr>
              <a:t> 7</a:t>
            </a:r>
            <a:r>
              <a:rPr lang="en-US" b="1" baseline="30000" dirty="0">
                <a:solidFill>
                  <a:srgbClr val="0070C0"/>
                </a:solidFill>
                <a:effectLst>
                  <a:outerShdw blurRad="38100" dist="38100" dir="2700000" algn="tl">
                    <a:srgbClr val="000000">
                      <a:alpha val="43137"/>
                    </a:srgbClr>
                  </a:outerShdw>
                </a:effectLst>
              </a:rPr>
              <a:t>th</a:t>
            </a:r>
            <a:r>
              <a:rPr lang="en-US" b="1" dirty="0">
                <a:solidFill>
                  <a:srgbClr val="0070C0"/>
                </a:solidFill>
                <a:effectLst>
                  <a:outerShdw blurRad="38100" dist="38100" dir="2700000" algn="tl">
                    <a:srgbClr val="000000">
                      <a:alpha val="43137"/>
                    </a:srgbClr>
                  </a:outerShdw>
                </a:effectLst>
              </a:rPr>
              <a:t> Day Sabbath</a:t>
            </a:r>
            <a:r>
              <a:rPr lang="en-US" b="1" dirty="0">
                <a:solidFill>
                  <a:srgbClr val="0000CC"/>
                </a:solidFill>
                <a:effectLst>
                  <a:outerShdw blurRad="38100" dist="38100" dir="2700000" algn="tl">
                    <a:srgbClr val="000000">
                      <a:alpha val="43137"/>
                    </a:srgbClr>
                  </a:outerShdw>
                </a:effectLst>
              </a:rPr>
              <a:t>?</a:t>
            </a:r>
            <a:r>
              <a:rPr lang="en-US" dirty="0">
                <a:solidFill>
                  <a:schemeClr val="bg1"/>
                </a:solidFill>
              </a:rPr>
              <a:t> </a:t>
            </a:r>
          </a:p>
          <a:p>
            <a:pPr marL="457200" indent="-457200" algn="l">
              <a:spcBef>
                <a:spcPts val="0"/>
              </a:spcBef>
              <a:spcAft>
                <a:spcPts val="1000"/>
              </a:spcAft>
              <a:buClr>
                <a:srgbClr val="0000CC"/>
              </a:buClr>
              <a:buSzPct val="100000"/>
              <a:buFont typeface="Comic Sans MS" panose="030F0702030302020204" pitchFamily="66" charset="0"/>
              <a:buChar char="A"/>
            </a:pPr>
            <a:r>
              <a:rPr lang="en-US" dirty="0">
                <a:solidFill>
                  <a:schemeClr val="bg1"/>
                </a:solidFill>
              </a:rPr>
              <a:t>All of the </a:t>
            </a:r>
            <a:r>
              <a:rPr lang="en-US" b="1" dirty="0">
                <a:solidFill>
                  <a:srgbClr val="006600"/>
                </a:solidFill>
                <a:effectLst>
                  <a:outerShdw blurRad="38100" dist="38100" dir="2700000" algn="tl">
                    <a:srgbClr val="000000">
                      <a:alpha val="43137"/>
                    </a:srgbClr>
                  </a:outerShdw>
                </a:effectLst>
              </a:rPr>
              <a:t>Feast days </a:t>
            </a:r>
            <a:r>
              <a:rPr lang="en-US" dirty="0">
                <a:solidFill>
                  <a:schemeClr val="bg1"/>
                </a:solidFill>
              </a:rPr>
              <a:t>were, and still are, a part of the </a:t>
            </a:r>
            <a:r>
              <a:rPr lang="en-US" b="1" u="sng" dirty="0">
                <a:solidFill>
                  <a:srgbClr val="CC00FF"/>
                </a:solidFill>
                <a:effectLst>
                  <a:outerShdw blurRad="38100" dist="38100" dir="2700000" algn="tl">
                    <a:srgbClr val="000000">
                      <a:alpha val="43137"/>
                    </a:srgbClr>
                  </a:outerShdw>
                </a:effectLst>
              </a:rPr>
              <a:t>Everlasting Covenant</a:t>
            </a:r>
            <a:r>
              <a:rPr lang="en-US" b="1" dirty="0">
                <a:solidFill>
                  <a:srgbClr val="CC00FF"/>
                </a:solidFill>
                <a:effectLst>
                  <a:outerShdw blurRad="38100" dist="38100" dir="2700000" algn="tl">
                    <a:srgbClr val="000000">
                      <a:alpha val="43137"/>
                    </a:srgbClr>
                  </a:outerShdw>
                </a:effectLst>
              </a:rPr>
              <a:t> </a:t>
            </a:r>
            <a:r>
              <a:rPr lang="en-US" dirty="0">
                <a:solidFill>
                  <a:schemeClr val="bg1"/>
                </a:solidFill>
              </a:rPr>
              <a:t>ratified by </a:t>
            </a:r>
            <a:r>
              <a:rPr lang="en-US" dirty="0" err="1">
                <a:solidFill>
                  <a:schemeClr val="bg1"/>
                </a:solidFill>
              </a:rPr>
              <a:t>Mosheh</a:t>
            </a:r>
            <a:r>
              <a:rPr lang="en-US" dirty="0">
                <a:solidFill>
                  <a:schemeClr val="bg1"/>
                </a:solidFill>
              </a:rPr>
              <a:t> at Sinai.</a:t>
            </a:r>
          </a:p>
          <a:p>
            <a:pPr marL="457200" indent="-457200" algn="l">
              <a:spcBef>
                <a:spcPts val="0"/>
              </a:spcBef>
              <a:spcAft>
                <a:spcPts val="1000"/>
              </a:spcAft>
              <a:buClr>
                <a:srgbClr val="FF0000"/>
              </a:buClr>
              <a:buSzPct val="100000"/>
              <a:buFont typeface="Comic Sans MS" panose="030F0702030302020204" pitchFamily="66" charset="0"/>
              <a:buChar char="Q"/>
            </a:pPr>
            <a:r>
              <a:rPr lang="en-US" dirty="0">
                <a:solidFill>
                  <a:schemeClr val="bg1"/>
                </a:solidFill>
              </a:rPr>
              <a:t>For how many </a:t>
            </a:r>
            <a:r>
              <a:rPr lang="en-US" b="1" dirty="0">
                <a:solidFill>
                  <a:srgbClr val="996600"/>
                </a:solidFill>
                <a:effectLst>
                  <a:glow rad="63500">
                    <a:schemeClr val="accent2">
                      <a:satMod val="175000"/>
                      <a:alpha val="40000"/>
                    </a:schemeClr>
                  </a:glow>
                </a:effectLst>
              </a:rPr>
              <a:t>Generations </a:t>
            </a:r>
            <a:r>
              <a:rPr lang="en-US" dirty="0">
                <a:solidFill>
                  <a:schemeClr val="bg1"/>
                </a:solidFill>
              </a:rPr>
              <a:t>was </a:t>
            </a:r>
            <a:r>
              <a:rPr lang="en-US" b="1" dirty="0">
                <a:solidFill>
                  <a:srgbClr val="0000CC"/>
                </a:solidFill>
                <a:effectLst>
                  <a:outerShdw blurRad="38100" dist="38100" dir="2700000" algn="tl">
                    <a:srgbClr val="000000">
                      <a:alpha val="43137"/>
                    </a:srgbClr>
                  </a:outerShdw>
                </a:effectLst>
              </a:rPr>
              <a:t>Yahuah’s</a:t>
            </a:r>
            <a:r>
              <a:rPr lang="en-US" b="1" dirty="0">
                <a:solidFill>
                  <a:srgbClr val="FF0000"/>
                </a:solidFill>
                <a:effectLst>
                  <a:outerShdw blurRad="38100" dist="38100" dir="2700000" algn="tl">
                    <a:srgbClr val="000000">
                      <a:alpha val="43137"/>
                    </a:srgbClr>
                  </a:outerShdw>
                </a:effectLst>
              </a:rPr>
              <a:t> Sign</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and </a:t>
            </a:r>
            <a:r>
              <a:rPr lang="en-US" b="1" dirty="0">
                <a:solidFill>
                  <a:srgbClr val="CC00CC"/>
                </a:solidFill>
                <a:effectLst>
                  <a:outerShdw blurRad="38100" dist="38100" dir="2700000" algn="tl">
                    <a:srgbClr val="000000">
                      <a:alpha val="43137"/>
                    </a:srgbClr>
                  </a:outerShdw>
                </a:effectLst>
              </a:rPr>
              <a:t>Covenant</a:t>
            </a:r>
            <a:r>
              <a:rPr lang="en-US" dirty="0">
                <a:solidFill>
                  <a:srgbClr val="CC00CC"/>
                </a:solidFill>
                <a:effectLst>
                  <a:outerShdw blurRad="38100" dist="38100" dir="2700000" algn="tl">
                    <a:srgbClr val="000000">
                      <a:alpha val="43137"/>
                    </a:srgbClr>
                  </a:outerShdw>
                </a:effectLst>
              </a:rPr>
              <a:t> </a:t>
            </a:r>
            <a:r>
              <a:rPr lang="en-US" dirty="0">
                <a:solidFill>
                  <a:schemeClr val="bg1"/>
                </a:solidFill>
              </a:rPr>
              <a:t>to remain valid? </a:t>
            </a:r>
          </a:p>
          <a:p>
            <a:pPr marL="457200" indent="-457200" algn="l">
              <a:spcBef>
                <a:spcPts val="0"/>
              </a:spcBef>
              <a:spcAft>
                <a:spcPts val="1000"/>
              </a:spcAft>
              <a:buClr>
                <a:srgbClr val="0000CC"/>
              </a:buClr>
              <a:buSzPct val="100000"/>
              <a:buFont typeface="Comic Sans MS" panose="030F0702030302020204" pitchFamily="66" charset="0"/>
              <a:buChar char="A"/>
            </a:pPr>
            <a:r>
              <a:rPr lang="en-US" dirty="0">
                <a:solidFill>
                  <a:schemeClr val="bg1"/>
                </a:solidFill>
              </a:rPr>
              <a:t>“He has remembered </a:t>
            </a:r>
            <a:r>
              <a:rPr lang="en-US" b="1" dirty="0">
                <a:solidFill>
                  <a:srgbClr val="009900"/>
                </a:solidFill>
                <a:effectLst>
                  <a:outerShdw blurRad="38100" dist="38100" dir="2700000" algn="tl">
                    <a:srgbClr val="000000">
                      <a:alpha val="43137"/>
                    </a:srgbClr>
                  </a:outerShdw>
                </a:effectLst>
              </a:rPr>
              <a:t>His </a:t>
            </a:r>
            <a:r>
              <a:rPr lang="en-US" b="1" u="sng" dirty="0">
                <a:solidFill>
                  <a:srgbClr val="CC00CC"/>
                </a:solidFill>
                <a:effectLst>
                  <a:outerShdw blurRad="38100" dist="38100" dir="2700000" algn="tl">
                    <a:srgbClr val="000000">
                      <a:alpha val="43137"/>
                    </a:srgbClr>
                  </a:outerShdw>
                </a:effectLst>
              </a:rPr>
              <a:t>covenant</a:t>
            </a:r>
            <a:r>
              <a:rPr lang="en-US" b="1" dirty="0">
                <a:solidFill>
                  <a:srgbClr val="009900"/>
                </a:solidFill>
                <a:effectLst>
                  <a:outerShdw blurRad="38100" dist="38100" dir="2700000" algn="tl">
                    <a:srgbClr val="000000">
                      <a:alpha val="43137"/>
                    </a:srgbClr>
                  </a:outerShdw>
                </a:effectLst>
              </a:rPr>
              <a:t> </a:t>
            </a:r>
            <a:r>
              <a:rPr lang="en-US" b="1" u="sng" dirty="0">
                <a:solidFill>
                  <a:srgbClr val="009900"/>
                </a:solidFill>
                <a:effectLst>
                  <a:outerShdw blurRad="38100" dist="38100" dir="2700000" algn="tl">
                    <a:srgbClr val="000000">
                      <a:alpha val="43137"/>
                    </a:srgbClr>
                  </a:outerShdw>
                </a:effectLst>
              </a:rPr>
              <a:t>forever</a:t>
            </a:r>
            <a:r>
              <a:rPr lang="en-US" b="1" dirty="0">
                <a:solidFill>
                  <a:srgbClr val="009900"/>
                </a:solidFill>
                <a:effectLst>
                  <a:outerShdw blurRad="38100" dist="38100" dir="2700000" algn="tl">
                    <a:srgbClr val="000000">
                      <a:alpha val="43137"/>
                    </a:srgbClr>
                  </a:outerShdw>
                </a:effectLst>
              </a:rPr>
              <a:t>, </a:t>
            </a:r>
            <a:r>
              <a:rPr lang="en-US" dirty="0">
                <a:solidFill>
                  <a:schemeClr val="bg1"/>
                </a:solidFill>
              </a:rPr>
              <a:t>The </a:t>
            </a:r>
            <a:r>
              <a:rPr lang="en-US" b="1" dirty="0">
                <a:solidFill>
                  <a:srgbClr val="0000CC"/>
                </a:solidFill>
                <a:effectLst>
                  <a:outerShdw blurRad="38100" dist="38100" dir="2700000" algn="tl">
                    <a:srgbClr val="000000">
                      <a:alpha val="43137"/>
                    </a:srgbClr>
                  </a:outerShdw>
                </a:effectLst>
              </a:rPr>
              <a:t>Word He </a:t>
            </a:r>
            <a:r>
              <a:rPr lang="en-US" dirty="0">
                <a:solidFill>
                  <a:schemeClr val="bg1"/>
                </a:solidFill>
              </a:rPr>
              <a:t>commanded, for a </a:t>
            </a:r>
            <a:r>
              <a:rPr lang="en-US" b="1" u="sng" dirty="0">
                <a:solidFill>
                  <a:srgbClr val="996600"/>
                </a:solidFill>
                <a:effectLst>
                  <a:glow rad="63500">
                    <a:schemeClr val="accent2">
                      <a:satMod val="175000"/>
                      <a:alpha val="40000"/>
                    </a:schemeClr>
                  </a:glow>
                </a:effectLst>
              </a:rPr>
              <a:t>thousand generations</a:t>
            </a:r>
            <a:r>
              <a:rPr lang="en-US" b="1" dirty="0">
                <a:solidFill>
                  <a:srgbClr val="996600"/>
                </a:solidFill>
                <a:effectLst>
                  <a:glow rad="63500">
                    <a:schemeClr val="accent2">
                      <a:satMod val="175000"/>
                      <a:alpha val="40000"/>
                    </a:schemeClr>
                  </a:glow>
                </a:effectLst>
              </a:rPr>
              <a:t>.”</a:t>
            </a:r>
            <a:r>
              <a:rPr lang="en-US" dirty="0">
                <a:solidFill>
                  <a:schemeClr val="bg1"/>
                </a:solidFill>
              </a:rPr>
              <a:t>   Ps 105:8  </a:t>
            </a:r>
          </a:p>
        </p:txBody>
      </p:sp>
      <p:sp>
        <p:nvSpPr>
          <p:cNvPr id="4" name="Slide Number Placeholder 3"/>
          <p:cNvSpPr>
            <a:spLocks noGrp="1"/>
          </p:cNvSpPr>
          <p:nvPr>
            <p:ph type="sldNum" sz="quarter" idx="12"/>
          </p:nvPr>
        </p:nvSpPr>
        <p:spPr>
          <a:xfrm>
            <a:off x="8229600" y="6340475"/>
            <a:ext cx="762000" cy="365125"/>
          </a:xfrm>
        </p:spPr>
        <p:txBody>
          <a:bodyPr/>
          <a:lstStyle/>
          <a:p>
            <a:fld id="{9A7ECC3E-4170-412F-8B33-8063B7BB8A4D}" type="slidenum">
              <a:rPr lang="en-US" b="1" smtClean="0">
                <a:solidFill>
                  <a:schemeClr val="bg1"/>
                </a:solidFill>
              </a:rPr>
              <a:t>74</a:t>
            </a:fld>
            <a:endParaRPr lang="en-US" b="1" dirty="0">
              <a:solidFill>
                <a:schemeClr val="bg1"/>
              </a:solidFill>
            </a:endParaRPr>
          </a:p>
        </p:txBody>
      </p:sp>
      <p:sp>
        <p:nvSpPr>
          <p:cNvPr id="6" name="Title 1"/>
          <p:cNvSpPr>
            <a:spLocks noGrp="1"/>
          </p:cNvSpPr>
          <p:nvPr>
            <p:ph type="ctrTitle"/>
          </p:nvPr>
        </p:nvSpPr>
        <p:spPr>
          <a:xfrm>
            <a:off x="2286000" y="304800"/>
            <a:ext cx="4572000" cy="838200"/>
          </a:xfrm>
          <a:blipFill>
            <a:blip r:embed="rId2"/>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Review Quiz</a:t>
            </a:r>
          </a:p>
        </p:txBody>
      </p:sp>
    </p:spTree>
    <p:extLst>
      <p:ext uri="{BB962C8B-B14F-4D97-AF65-F5344CB8AC3E}">
        <p14:creationId xmlns:p14="http://schemas.microsoft.com/office/powerpoint/2010/main" val="33406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86"/>
            <a:ext cx="9144000" cy="6847114"/>
          </a:xfrm>
          <a:prstGeom prst="rect">
            <a:avLst/>
          </a:prstGeom>
          <a:blipFill>
            <a:blip r:embed="rId2"/>
            <a:tile tx="0" ty="0" sx="100000" sy="100000" flip="none" algn="tl"/>
          </a:blipFill>
          <a:ln w="57150">
            <a:solidFill>
              <a:srgbClr val="CC00CC"/>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381000" y="990600"/>
            <a:ext cx="8305800" cy="5638800"/>
          </a:xfrm>
          <a:blipFill>
            <a:blip r:embed="rId3"/>
            <a:tile tx="0" ty="0" sx="100000" sy="100000" flip="none" algn="tl"/>
          </a:blipFill>
          <a:ln w="57150">
            <a:solidFill>
              <a:srgbClr val="CC00CC"/>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We have come to the end of </a:t>
            </a:r>
            <a:r>
              <a:rPr lang="en-US" b="1" dirty="0">
                <a:solidFill>
                  <a:srgbClr val="CC00FF"/>
                </a:solidFill>
              </a:rPr>
              <a:t>Part 2 </a:t>
            </a:r>
            <a:r>
              <a:rPr lang="en-US" dirty="0">
                <a:solidFill>
                  <a:schemeClr val="bg1"/>
                </a:solidFill>
              </a:rPr>
              <a:t>of this study.  In </a:t>
            </a:r>
            <a:r>
              <a:rPr lang="en-US" b="1" dirty="0">
                <a:solidFill>
                  <a:srgbClr val="CC00FF"/>
                </a:solidFill>
              </a:rPr>
              <a:t>Part 3 </a:t>
            </a:r>
            <a:r>
              <a:rPr lang="en-US" dirty="0">
                <a:solidFill>
                  <a:schemeClr val="bg1"/>
                </a:solidFill>
              </a:rPr>
              <a:t>we will answer the following questions: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Did </a:t>
            </a:r>
            <a:r>
              <a:rPr lang="en-US" b="1" dirty="0">
                <a:solidFill>
                  <a:srgbClr val="0000CC"/>
                </a:solidFill>
              </a:rPr>
              <a:t>Yahusha’s</a:t>
            </a:r>
            <a:r>
              <a:rPr lang="en-US" dirty="0">
                <a:solidFill>
                  <a:srgbClr val="0000CC"/>
                </a:solidFill>
              </a:rPr>
              <a:t> </a:t>
            </a:r>
            <a:r>
              <a:rPr lang="en-US" dirty="0">
                <a:solidFill>
                  <a:schemeClr val="bg1"/>
                </a:solidFill>
              </a:rPr>
              <a:t>followers celebrate the </a:t>
            </a:r>
            <a:r>
              <a:rPr lang="en-US" b="1" dirty="0">
                <a:solidFill>
                  <a:srgbClr val="FF0066"/>
                </a:solidFill>
              </a:rPr>
              <a:t>“appointed times” </a:t>
            </a:r>
            <a:r>
              <a:rPr lang="en-US" dirty="0">
                <a:solidFill>
                  <a:schemeClr val="bg1"/>
                </a:solidFill>
              </a:rPr>
              <a:t>after His resurrection?</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Who “changed” the </a:t>
            </a:r>
            <a:r>
              <a:rPr lang="en-US" b="1" dirty="0">
                <a:solidFill>
                  <a:srgbClr val="FF0066"/>
                </a:solidFill>
              </a:rPr>
              <a:t>“appointed times”?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Were </a:t>
            </a:r>
            <a:r>
              <a:rPr lang="en-US" b="1" dirty="0">
                <a:solidFill>
                  <a:srgbClr val="0000CC"/>
                </a:solidFill>
              </a:rPr>
              <a:t>Yahuah’s</a:t>
            </a:r>
            <a:r>
              <a:rPr lang="en-US" dirty="0">
                <a:solidFill>
                  <a:srgbClr val="0000CC"/>
                </a:solidFill>
              </a:rPr>
              <a:t> </a:t>
            </a:r>
            <a:r>
              <a:rPr lang="en-US" b="1" dirty="0">
                <a:solidFill>
                  <a:srgbClr val="FF0066"/>
                </a:solidFill>
              </a:rPr>
              <a:t>“appointed times” </a:t>
            </a:r>
            <a:r>
              <a:rPr lang="en-US" dirty="0">
                <a:solidFill>
                  <a:schemeClr val="bg1"/>
                </a:solidFill>
              </a:rPr>
              <a:t>replaced with other holidays?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If </a:t>
            </a:r>
            <a:r>
              <a:rPr lang="en-US" b="1" dirty="0">
                <a:solidFill>
                  <a:srgbClr val="0000CC"/>
                </a:solidFill>
              </a:rPr>
              <a:t>Yahuah’s</a:t>
            </a:r>
            <a:r>
              <a:rPr lang="en-US" dirty="0">
                <a:solidFill>
                  <a:srgbClr val="0000CC"/>
                </a:solidFill>
              </a:rPr>
              <a:t> </a:t>
            </a:r>
            <a:r>
              <a:rPr lang="en-US" b="1" dirty="0">
                <a:solidFill>
                  <a:srgbClr val="FF0066"/>
                </a:solidFill>
              </a:rPr>
              <a:t>“appointed times” </a:t>
            </a:r>
            <a:r>
              <a:rPr lang="en-US" dirty="0">
                <a:solidFill>
                  <a:schemeClr val="bg1"/>
                </a:solidFill>
              </a:rPr>
              <a:t>were replaced, what were they replaced with?   And More!  </a:t>
            </a:r>
            <a:r>
              <a:rPr lang="en-US" sz="3200" b="1" dirty="0">
                <a:solidFill>
                  <a:schemeClr val="bg1"/>
                </a:solidFill>
                <a:effectLst>
                  <a:outerShdw blurRad="38100" dist="38100" dir="2700000" algn="tl">
                    <a:srgbClr val="000000">
                      <a:alpha val="43137"/>
                    </a:srgbClr>
                  </a:outerShdw>
                </a:effectLst>
                <a:sym typeface="Wingdings" panose="05000000000000000000" pitchFamily="2" charset="2"/>
              </a:rPr>
              <a:t></a:t>
            </a:r>
            <a:r>
              <a:rPr lang="en-US" dirty="0">
                <a:solidFill>
                  <a:schemeClr val="bg1"/>
                </a:solidFill>
                <a:sym typeface="Wingdings" panose="05000000000000000000" pitchFamily="2" charset="2"/>
              </a:rPr>
              <a:t> </a:t>
            </a:r>
            <a:endParaRPr lang="en-US" dirty="0">
              <a:solidFill>
                <a:schemeClr val="bg1"/>
              </a:solidFill>
            </a:endParaRP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75</a:t>
            </a:fld>
            <a:endParaRPr lang="en-US" b="1" dirty="0">
              <a:solidFill>
                <a:schemeClr val="bg1"/>
              </a:solidFill>
            </a:endParaRPr>
          </a:p>
        </p:txBody>
      </p:sp>
      <p:sp>
        <p:nvSpPr>
          <p:cNvPr id="5" name="Title 1"/>
          <p:cNvSpPr>
            <a:spLocks noGrp="1"/>
          </p:cNvSpPr>
          <p:nvPr>
            <p:ph type="ctrTitle"/>
          </p:nvPr>
        </p:nvSpPr>
        <p:spPr>
          <a:xfrm>
            <a:off x="457200" y="76200"/>
            <a:ext cx="8153400" cy="838200"/>
          </a:xfrm>
          <a:solidFill>
            <a:srgbClr val="CC00CC"/>
          </a:solidFill>
          <a:ln w="57150">
            <a:solidFill>
              <a:srgbClr val="FFCC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CC"/>
                </a:solidFill>
              </a:rPr>
              <a:t>Coming up in – Part 3</a:t>
            </a:r>
          </a:p>
        </p:txBody>
      </p:sp>
    </p:spTree>
    <p:extLst>
      <p:ext uri="{BB962C8B-B14F-4D97-AF65-F5344CB8AC3E}">
        <p14:creationId xmlns:p14="http://schemas.microsoft.com/office/powerpoint/2010/main" val="21710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86"/>
            <a:ext cx="9144000" cy="6847114"/>
          </a:xfrm>
          <a:prstGeom prst="rect">
            <a:avLst/>
          </a:prstGeom>
          <a:blipFill>
            <a:blip r:embed="rId2"/>
            <a:tile tx="0" ty="0" sx="100000" sy="100000" flip="none" algn="tl"/>
          </a:blipFill>
          <a:ln w="57150">
            <a:solidFill>
              <a:srgbClr val="CC00CC"/>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304800" y="938134"/>
            <a:ext cx="8534400" cy="5715000"/>
          </a:xfrm>
          <a:blipFill>
            <a:blip r:embed="rId3"/>
            <a:tile tx="0" ty="0" sx="100000" sy="100000" flip="none" algn="tl"/>
          </a:blipFill>
          <a:ln w="57150">
            <a:solidFill>
              <a:srgbClr val="CC00CC"/>
            </a:solidFill>
          </a:ln>
          <a:scene3d>
            <a:camera prst="orthographicFront"/>
            <a:lightRig rig="threePt" dir="t"/>
          </a:scene3d>
          <a:sp3d>
            <a:bevelT w="139700" h="139700" prst="divot"/>
          </a:sp3d>
        </p:spPr>
        <p:txBody>
          <a:bodyPr lIns="182880" tIns="91440">
            <a:normAutofit fontScale="70000" lnSpcReduction="20000"/>
          </a:bodyPr>
          <a:lstStyle/>
          <a:p>
            <a:pPr algn="l">
              <a:spcBef>
                <a:spcPts val="0"/>
              </a:spcBef>
              <a:spcAft>
                <a:spcPts val="1800"/>
              </a:spcAft>
            </a:pPr>
            <a:r>
              <a:rPr lang="en-US" sz="2400" dirty="0">
                <a:solidFill>
                  <a:schemeClr val="bg1"/>
                </a:solidFill>
              </a:rPr>
              <a:t>The following PowerPoint studies are available to help clarify some of the points that were briefly mentioned in this presentation:</a:t>
            </a:r>
            <a:r>
              <a:rPr lang="en-US" sz="2400" b="1" dirty="0">
                <a:solidFill>
                  <a:srgbClr val="7030A0"/>
                </a:solidFill>
              </a:rPr>
              <a:t> </a:t>
            </a:r>
          </a:p>
          <a:p>
            <a:pPr algn="l">
              <a:spcBef>
                <a:spcPts val="0"/>
              </a:spcBef>
              <a:spcAft>
                <a:spcPts val="1200"/>
              </a:spcAft>
              <a:buClr>
                <a:srgbClr val="CC00FF"/>
              </a:buClr>
              <a:buSzPct val="75000"/>
            </a:pPr>
            <a:r>
              <a:rPr lang="en-US" sz="2400" b="1" i="1">
                <a:solidFill>
                  <a:srgbClr val="FF0066"/>
                </a:solidFill>
              </a:rPr>
              <a:t>Moses' </a:t>
            </a:r>
            <a:r>
              <a:rPr lang="en-US" sz="2400" b="1" i="1" dirty="0">
                <a:solidFill>
                  <a:srgbClr val="FF0066"/>
                </a:solidFill>
              </a:rPr>
              <a:t>10 Encounters with Mount Sinai</a:t>
            </a:r>
          </a:p>
          <a:p>
            <a:pPr algn="l">
              <a:spcBef>
                <a:spcPts val="0"/>
              </a:spcBef>
              <a:spcAft>
                <a:spcPts val="1200"/>
              </a:spcAft>
              <a:buClr>
                <a:srgbClr val="CC00FF"/>
              </a:buClr>
              <a:buSzPct val="75000"/>
            </a:pPr>
            <a:r>
              <a:rPr lang="en-CA" sz="2200" b="1" u="sng" dirty="0">
                <a:solidFill>
                  <a:srgbClr val="FF0066"/>
                </a:solidFill>
                <a:hlinkClick r:id="rId4">
                  <a:extLst>
                    <a:ext uri="{A12FA001-AC4F-418D-AE19-62706E023703}">
                      <ahyp:hlinkClr xmlns:ahyp="http://schemas.microsoft.com/office/drawing/2018/hyperlinkcolor" val="tx"/>
                    </a:ext>
                  </a:extLst>
                </a:hlinkClick>
              </a:rPr>
              <a:t>https://studythecalendar.com/10-trips-mt-sinai/</a:t>
            </a:r>
            <a:endParaRPr lang="en-CA" sz="2200" b="1" dirty="0">
              <a:solidFill>
                <a:srgbClr val="FF0066"/>
              </a:solidFill>
            </a:endParaRPr>
          </a:p>
          <a:p>
            <a:pPr algn="l">
              <a:spcBef>
                <a:spcPts val="0"/>
              </a:spcBef>
              <a:spcAft>
                <a:spcPts val="1200"/>
              </a:spcAft>
              <a:buClr>
                <a:srgbClr val="CC00FF"/>
              </a:buClr>
              <a:buSzPct val="75000"/>
            </a:pPr>
            <a:endParaRPr lang="en-US" sz="2400" b="1" i="1" dirty="0">
              <a:solidFill>
                <a:srgbClr val="0000CC"/>
              </a:solidFill>
            </a:endParaRPr>
          </a:p>
          <a:p>
            <a:pPr algn="l">
              <a:spcBef>
                <a:spcPts val="0"/>
              </a:spcBef>
              <a:spcAft>
                <a:spcPts val="1200"/>
              </a:spcAft>
              <a:buClr>
                <a:srgbClr val="CC00FF"/>
              </a:buClr>
              <a:buSzPct val="75000"/>
            </a:pPr>
            <a:r>
              <a:rPr lang="en-US" sz="2400" b="1" i="1" dirty="0" err="1">
                <a:solidFill>
                  <a:srgbClr val="0000CC"/>
                </a:solidFill>
              </a:rPr>
              <a:t>Beyn</a:t>
            </a:r>
            <a:r>
              <a:rPr lang="en-US" sz="2400" b="1" i="1" dirty="0">
                <a:solidFill>
                  <a:srgbClr val="0000CC"/>
                </a:solidFill>
              </a:rPr>
              <a:t> Ha </a:t>
            </a:r>
            <a:r>
              <a:rPr lang="en-US" sz="2400" b="1" i="1" dirty="0" err="1">
                <a:solidFill>
                  <a:srgbClr val="0000CC"/>
                </a:solidFill>
              </a:rPr>
              <a:t>Arbayim</a:t>
            </a:r>
            <a:r>
              <a:rPr lang="en-US" sz="2400" b="1" i="1" dirty="0">
                <a:solidFill>
                  <a:srgbClr val="0000CC"/>
                </a:solidFill>
              </a:rPr>
              <a:t> (Between the Evenings)</a:t>
            </a:r>
          </a:p>
          <a:p>
            <a:pPr algn="l">
              <a:spcBef>
                <a:spcPts val="0"/>
              </a:spcBef>
              <a:spcAft>
                <a:spcPts val="1200"/>
              </a:spcAft>
              <a:buClr>
                <a:srgbClr val="CC00FF"/>
              </a:buClr>
              <a:buSzPct val="75000"/>
            </a:pPr>
            <a:r>
              <a:rPr lang="en-CA" sz="2200" u="sng" dirty="0">
                <a:hlinkClick r:id="rId5"/>
              </a:rPr>
              <a:t>https://studythecalendar.com/exodus-12-beyn-ha-</a:t>
            </a:r>
          </a:p>
          <a:p>
            <a:pPr algn="l">
              <a:spcBef>
                <a:spcPts val="0"/>
              </a:spcBef>
              <a:spcAft>
                <a:spcPts val="1200"/>
              </a:spcAft>
              <a:buClr>
                <a:srgbClr val="CC00FF"/>
              </a:buClr>
              <a:buSzPct val="75000"/>
            </a:pPr>
            <a:r>
              <a:rPr lang="en-CA" sz="2200" u="sng" dirty="0" err="1">
                <a:hlinkClick r:id="rId5"/>
              </a:rPr>
              <a:t>arbayim</a:t>
            </a:r>
            <a:r>
              <a:rPr lang="en-CA" sz="2200" u="sng" dirty="0">
                <a:hlinkClick r:id="rId5"/>
              </a:rPr>
              <a:t>/</a:t>
            </a:r>
            <a:endParaRPr lang="en-CA" sz="2200" dirty="0"/>
          </a:p>
          <a:p>
            <a:pPr algn="l">
              <a:spcBef>
                <a:spcPts val="0"/>
              </a:spcBef>
              <a:spcAft>
                <a:spcPts val="1200"/>
              </a:spcAft>
              <a:buClr>
                <a:srgbClr val="CC00FF"/>
              </a:buClr>
              <a:buSzPct val="75000"/>
            </a:pPr>
            <a:endParaRPr lang="en-US" sz="2400" b="1" i="1" dirty="0">
              <a:solidFill>
                <a:srgbClr val="CC00CC"/>
              </a:solidFill>
            </a:endParaRPr>
          </a:p>
          <a:p>
            <a:pPr algn="l">
              <a:spcBef>
                <a:spcPts val="0"/>
              </a:spcBef>
              <a:spcAft>
                <a:spcPts val="1200"/>
              </a:spcAft>
              <a:buClr>
                <a:srgbClr val="CC00FF"/>
              </a:buClr>
              <a:buSzPct val="75000"/>
            </a:pPr>
            <a:r>
              <a:rPr lang="en-US" sz="2400" b="1" i="1" dirty="0">
                <a:solidFill>
                  <a:srgbClr val="CC00CC"/>
                </a:solidFill>
              </a:rPr>
              <a:t>Calculating Atonement Correctly</a:t>
            </a:r>
          </a:p>
          <a:p>
            <a:pPr algn="l">
              <a:spcBef>
                <a:spcPts val="0"/>
              </a:spcBef>
              <a:spcAft>
                <a:spcPts val="1200"/>
              </a:spcAft>
              <a:buClr>
                <a:srgbClr val="CC00FF"/>
              </a:buClr>
              <a:buSzPct val="75000"/>
            </a:pPr>
            <a:r>
              <a:rPr lang="en-CA" sz="2200" b="1" u="sng" dirty="0">
                <a:solidFill>
                  <a:srgbClr val="CC00CC"/>
                </a:solidFill>
                <a:hlinkClick r:id="rId6">
                  <a:extLst>
                    <a:ext uri="{A12FA001-AC4F-418D-AE19-62706E023703}">
                      <ahyp:hlinkClr xmlns:ahyp="http://schemas.microsoft.com/office/drawing/2018/hyperlinkcolor" val="tx"/>
                    </a:ext>
                  </a:extLst>
                </a:hlinkClick>
              </a:rPr>
              <a:t>https://studythecalendar.com/calculating-atonement-correctly</a:t>
            </a:r>
            <a:r>
              <a:rPr lang="en-CA" sz="2200" b="1" u="sng" dirty="0">
                <a:solidFill>
                  <a:srgbClr val="FF66FF"/>
                </a:solidFill>
                <a:hlinkClick r:id="rId6">
                  <a:extLst>
                    <a:ext uri="{A12FA001-AC4F-418D-AE19-62706E023703}">
                      <ahyp:hlinkClr xmlns:ahyp="http://schemas.microsoft.com/office/drawing/2018/hyperlinkcolor" val="tx"/>
                    </a:ext>
                  </a:extLst>
                </a:hlinkClick>
              </a:rPr>
              <a:t>/</a:t>
            </a:r>
            <a:r>
              <a:rPr lang="en-CA" sz="2200" b="1" dirty="0">
                <a:solidFill>
                  <a:srgbClr val="FF66FF"/>
                </a:solidFill>
              </a:rPr>
              <a:t> </a:t>
            </a:r>
          </a:p>
          <a:p>
            <a:pPr algn="l">
              <a:spcBef>
                <a:spcPts val="0"/>
              </a:spcBef>
              <a:spcAft>
                <a:spcPts val="1200"/>
              </a:spcAft>
              <a:buClr>
                <a:srgbClr val="CC00FF"/>
              </a:buClr>
              <a:buSzPct val="75000"/>
            </a:pPr>
            <a:endParaRPr lang="en-US" sz="2400" b="1" i="1" dirty="0">
              <a:solidFill>
                <a:srgbClr val="FF0000"/>
              </a:solidFill>
            </a:endParaRPr>
          </a:p>
          <a:p>
            <a:pPr algn="l">
              <a:spcBef>
                <a:spcPts val="0"/>
              </a:spcBef>
              <a:spcAft>
                <a:spcPts val="1200"/>
              </a:spcAft>
              <a:buClr>
                <a:srgbClr val="CC00FF"/>
              </a:buClr>
              <a:buSzPct val="75000"/>
            </a:pPr>
            <a:r>
              <a:rPr lang="en-US" sz="2400" b="1" i="1" dirty="0">
                <a:solidFill>
                  <a:srgbClr val="FF0000"/>
                </a:solidFill>
              </a:rPr>
              <a:t>Closing Minutes of Sabbath  – Matthew 28:1</a:t>
            </a:r>
          </a:p>
          <a:p>
            <a:pPr algn="l">
              <a:spcBef>
                <a:spcPts val="0"/>
              </a:spcBef>
              <a:spcAft>
                <a:spcPts val="1200"/>
              </a:spcAft>
              <a:buClr>
                <a:srgbClr val="CC00FF"/>
              </a:buClr>
              <a:buSzPct val="75000"/>
            </a:pPr>
            <a:r>
              <a:rPr lang="en-CA" sz="2400" u="sng" dirty="0">
                <a:solidFill>
                  <a:srgbClr val="FF0000"/>
                </a:solidFill>
                <a:hlinkClick r:id="rId7">
                  <a:extLst>
                    <a:ext uri="{A12FA001-AC4F-418D-AE19-62706E023703}">
                      <ahyp:hlinkClr xmlns:ahyp="http://schemas.microsoft.com/office/drawing/2018/hyperlinkcolor" val="tx"/>
                    </a:ext>
                  </a:extLst>
                </a:hlinkClick>
              </a:rPr>
              <a:t>https://studythecalendar.com/closing-minutes-of-shabbat/</a:t>
            </a:r>
            <a:r>
              <a:rPr lang="en-CA" sz="2400" dirty="0">
                <a:solidFill>
                  <a:srgbClr val="FF0000"/>
                </a:solidFill>
              </a:rPr>
              <a:t> </a:t>
            </a:r>
          </a:p>
          <a:p>
            <a:pPr algn="l">
              <a:spcBef>
                <a:spcPts val="0"/>
              </a:spcBef>
              <a:spcAft>
                <a:spcPts val="1200"/>
              </a:spcAft>
              <a:buClr>
                <a:srgbClr val="CC00FF"/>
              </a:buClr>
              <a:buSzPct val="75000"/>
            </a:pPr>
            <a:r>
              <a:rPr lang="en-US" sz="2400" b="1" i="1" dirty="0">
                <a:solidFill>
                  <a:srgbClr val="FF0066"/>
                </a:solidFill>
              </a:rPr>
              <a:t> </a:t>
            </a:r>
          </a:p>
          <a:p>
            <a:pPr marL="457200" indent="-457200" algn="l">
              <a:spcBef>
                <a:spcPts val="0"/>
              </a:spcBef>
              <a:spcAft>
                <a:spcPts val="1200"/>
              </a:spcAft>
              <a:buClr>
                <a:srgbClr val="CC00FF"/>
              </a:buClr>
              <a:buSzPct val="75000"/>
              <a:buFont typeface="Wingdings" panose="05000000000000000000" pitchFamily="2" charset="2"/>
              <a:buChar char="§"/>
            </a:pPr>
            <a:endParaRPr lang="en-US" b="1" i="1" dirty="0">
              <a:solidFill>
                <a:srgbClr val="0070C0"/>
              </a:solidFill>
            </a:endParaRP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76</a:t>
            </a:fld>
            <a:endParaRPr lang="en-US" b="1" dirty="0">
              <a:solidFill>
                <a:schemeClr val="bg1"/>
              </a:solidFill>
            </a:endParaRPr>
          </a:p>
        </p:txBody>
      </p:sp>
      <p:sp>
        <p:nvSpPr>
          <p:cNvPr id="5" name="Title 1"/>
          <p:cNvSpPr>
            <a:spLocks noGrp="1"/>
          </p:cNvSpPr>
          <p:nvPr>
            <p:ph type="ctrTitle"/>
          </p:nvPr>
        </p:nvSpPr>
        <p:spPr>
          <a:xfrm>
            <a:off x="2819400" y="76200"/>
            <a:ext cx="3352800" cy="657068"/>
          </a:xfrm>
          <a:solidFill>
            <a:srgbClr val="CC00CC"/>
          </a:solidFill>
          <a:ln w="57150">
            <a:solidFill>
              <a:srgbClr val="FFCC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rgbClr val="FFCCCC"/>
                </a:solidFill>
              </a:rPr>
              <a:t>The End</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5648" y="1927980"/>
            <a:ext cx="2457450" cy="3498850"/>
          </a:xfrm>
          <a:prstGeom prst="ellipse">
            <a:avLst/>
          </a:prstGeom>
          <a:ln w="57150">
            <a:solidFill>
              <a:srgbClr val="CC00CC"/>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B4F088F2-6F13-4E81-A5C4-395E4F908E3A}"/>
              </a:ext>
            </a:extLst>
          </p:cNvPr>
          <p:cNvSpPr/>
          <p:nvPr/>
        </p:nvSpPr>
        <p:spPr>
          <a:xfrm>
            <a:off x="1736361" y="6079760"/>
            <a:ext cx="518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Bef>
                <a:spcPts val="0"/>
              </a:spcBef>
              <a:spcAft>
                <a:spcPts val="1800"/>
              </a:spcAft>
            </a:pPr>
            <a:r>
              <a:rPr lang="en-US" sz="2000" dirty="0">
                <a:solidFill>
                  <a:schemeClr val="bg1"/>
                </a:solidFill>
              </a:rPr>
              <a:t>Contact:  </a:t>
            </a:r>
            <a:r>
              <a:rPr lang="en-US" sz="2000" b="1" dirty="0">
                <a:solidFill>
                  <a:srgbClr val="7030A0"/>
                </a:solidFill>
              </a:rPr>
              <a:t>questions@studythecalendar.com</a:t>
            </a:r>
          </a:p>
        </p:txBody>
      </p:sp>
    </p:spTree>
    <p:extLst>
      <p:ext uri="{BB962C8B-B14F-4D97-AF65-F5344CB8AC3E}">
        <p14:creationId xmlns:p14="http://schemas.microsoft.com/office/powerpoint/2010/main" val="20321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3">
                                            <p:txEl>
                                              <p:pRg st="2" end="2"/>
                                            </p:txEl>
                                          </p:spTgt>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3">
                                            <p:txEl>
                                              <p:pRg st="8" end="8"/>
                                            </p:txEl>
                                          </p:spTgt>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8" dur="500"/>
                                        <p:tgtEl>
                                          <p:spTgt spid="3">
                                            <p:txEl>
                                              <p:pRg st="9" end="9"/>
                                            </p:txEl>
                                          </p:spTgt>
                                        </p:tgtEl>
                                      </p:cBhvr>
                                    </p:animEffect>
                                  </p:childTnLst>
                                </p:cTn>
                              </p:par>
                            </p:childTnLst>
                          </p:cTn>
                        </p:par>
                        <p:par>
                          <p:cTn id="69" fill="hold">
                            <p:stCondLst>
                              <p:cond delay="6000"/>
                            </p:stCondLst>
                            <p:childTnLst>
                              <p:par>
                                <p:cTn id="70" presetID="53" presetClass="entr" presetSubtype="16" fill="hold" nodeType="after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p:cTn id="7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4" dur="500"/>
                                        <p:tgtEl>
                                          <p:spTgt spid="3">
                                            <p:txEl>
                                              <p:pRg st="11" end="11"/>
                                            </p:txEl>
                                          </p:spTgt>
                                        </p:tgtEl>
                                      </p:cBhvr>
                                    </p:animEffect>
                                  </p:childTnLst>
                                </p:cTn>
                              </p:par>
                            </p:childTnLst>
                          </p:cTn>
                        </p:par>
                        <p:par>
                          <p:cTn id="75" fill="hold">
                            <p:stCondLst>
                              <p:cond delay="6500"/>
                            </p:stCondLst>
                            <p:childTnLst>
                              <p:par>
                                <p:cTn id="76" presetID="53" presetClass="entr" presetSubtype="16" fill="hold" nodeType="after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p:cTn id="7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0" dur="500"/>
                                        <p:tgtEl>
                                          <p:spTgt spid="3">
                                            <p:txEl>
                                              <p:pRg st="12" end="12"/>
                                            </p:txEl>
                                          </p:spTgt>
                                        </p:tgtEl>
                                      </p:cBhvr>
                                    </p:animEffect>
                                  </p:childTnLst>
                                </p:cTn>
                              </p:par>
                            </p:childTnLst>
                          </p:cTn>
                        </p:par>
                        <p:par>
                          <p:cTn id="81" fill="hold">
                            <p:stCondLst>
                              <p:cond delay="7000"/>
                            </p:stCondLst>
                            <p:childTnLst>
                              <p:par>
                                <p:cTn id="82" presetID="53" presetClass="entr" presetSubtype="16" fill="hold" nodeType="after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p:cTn id="8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305800" cy="53340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First, let’s do a Review of Part 1 of this study.</a:t>
            </a:r>
          </a:p>
          <a:p>
            <a:pPr algn="l">
              <a:spcBef>
                <a:spcPts val="0"/>
              </a:spcBef>
              <a:spcAft>
                <a:spcPts val="1800"/>
              </a:spcAft>
            </a:pPr>
            <a:r>
              <a:rPr lang="en-US" dirty="0">
                <a:solidFill>
                  <a:schemeClr val="bg1"/>
                </a:solidFill>
              </a:rPr>
              <a:t>We looked at all </a:t>
            </a:r>
            <a:r>
              <a:rPr lang="en-US" b="1" dirty="0">
                <a:solidFill>
                  <a:srgbClr val="C00000"/>
                </a:solidFill>
              </a:rPr>
              <a:t>Ten</a:t>
            </a:r>
            <a:r>
              <a:rPr lang="en-US" dirty="0">
                <a:solidFill>
                  <a:srgbClr val="C00000"/>
                </a:solidFill>
              </a:rPr>
              <a:t> </a:t>
            </a:r>
            <a:r>
              <a:rPr lang="en-US" dirty="0">
                <a:solidFill>
                  <a:schemeClr val="bg1"/>
                </a:solidFill>
              </a:rPr>
              <a:t>of </a:t>
            </a:r>
            <a:r>
              <a:rPr lang="en-US" b="1" dirty="0">
                <a:solidFill>
                  <a:srgbClr val="0000CC"/>
                </a:solidFill>
              </a:rPr>
              <a:t>Yahuah’s</a:t>
            </a:r>
            <a:r>
              <a:rPr lang="en-US" dirty="0">
                <a:solidFill>
                  <a:srgbClr val="0000CC"/>
                </a:solidFill>
              </a:rPr>
              <a:t> </a:t>
            </a:r>
            <a:r>
              <a:rPr lang="en-US" b="1" dirty="0">
                <a:solidFill>
                  <a:srgbClr val="9900CC"/>
                </a:solidFill>
              </a:rPr>
              <a:t>“set apart gatherings” </a:t>
            </a:r>
            <a:r>
              <a:rPr lang="en-US" b="1" dirty="0">
                <a:solidFill>
                  <a:srgbClr val="996633"/>
                </a:solidFill>
              </a:rPr>
              <a:t>— in Leviticus 23 — </a:t>
            </a:r>
            <a:r>
              <a:rPr lang="en-US" dirty="0">
                <a:solidFill>
                  <a:schemeClr val="bg1"/>
                </a:solidFill>
              </a:rPr>
              <a:t>which are:</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8</a:t>
            </a:fld>
            <a:endParaRPr lang="en-US" b="1" dirty="0">
              <a:solidFill>
                <a:schemeClr val="bg1"/>
              </a:solidFill>
            </a:endParaRPr>
          </a:p>
        </p:txBody>
      </p:sp>
      <p:sp>
        <p:nvSpPr>
          <p:cNvPr id="5" name="Title 1"/>
          <p:cNvSpPr>
            <a:spLocks noGrp="1"/>
          </p:cNvSpPr>
          <p:nvPr>
            <p:ph type="ctrTitle"/>
          </p:nvPr>
        </p:nvSpPr>
        <p:spPr>
          <a:xfrm>
            <a:off x="1371600" y="228600"/>
            <a:ext cx="62484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 of Part 1</a:t>
            </a:r>
          </a:p>
        </p:txBody>
      </p:sp>
      <p:sp>
        <p:nvSpPr>
          <p:cNvPr id="2" name="TextBox 1"/>
          <p:cNvSpPr txBox="1"/>
          <p:nvPr/>
        </p:nvSpPr>
        <p:spPr>
          <a:xfrm>
            <a:off x="457200" y="3306901"/>
            <a:ext cx="38862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lIns="182880" rtlCol="0">
            <a:spAutoFit/>
          </a:bodyPr>
          <a:lstStyle/>
          <a:p>
            <a:pPr marL="457200" indent="-457200">
              <a:spcAft>
                <a:spcPts val="1800"/>
              </a:spcAft>
              <a:buFont typeface="Wingdings" panose="05000000000000000000" pitchFamily="2" charset="2"/>
              <a:buChar char="ü"/>
            </a:pPr>
            <a:r>
              <a:rPr lang="en-US" sz="2800" b="1" dirty="0">
                <a:solidFill>
                  <a:srgbClr val="0000CC"/>
                </a:solidFill>
              </a:rPr>
              <a:t>7</a:t>
            </a:r>
            <a:r>
              <a:rPr lang="en-US" sz="2800" b="1" baseline="30000" dirty="0">
                <a:solidFill>
                  <a:srgbClr val="0000CC"/>
                </a:solidFill>
              </a:rPr>
              <a:t>th</a:t>
            </a:r>
            <a:r>
              <a:rPr lang="en-US" sz="2800" b="1" dirty="0">
                <a:solidFill>
                  <a:srgbClr val="0000CC"/>
                </a:solidFill>
              </a:rPr>
              <a:t> day Sabbath</a:t>
            </a:r>
          </a:p>
          <a:p>
            <a:pPr marL="457200" indent="-457200">
              <a:spcAft>
                <a:spcPts val="1800"/>
              </a:spcAft>
              <a:buFont typeface="Wingdings" panose="05000000000000000000" pitchFamily="2" charset="2"/>
              <a:buChar char="ü"/>
            </a:pPr>
            <a:r>
              <a:rPr lang="en-US" sz="2800" b="1" dirty="0">
                <a:solidFill>
                  <a:srgbClr val="FF0000"/>
                </a:solidFill>
              </a:rPr>
              <a:t>Passover</a:t>
            </a:r>
          </a:p>
          <a:p>
            <a:pPr marL="457200" indent="-457200">
              <a:spcAft>
                <a:spcPts val="1800"/>
              </a:spcAft>
              <a:buFont typeface="Wingdings" panose="05000000000000000000" pitchFamily="2" charset="2"/>
              <a:buChar char="ü"/>
            </a:pPr>
            <a:r>
              <a:rPr lang="en-US" sz="2800" b="1" dirty="0">
                <a:solidFill>
                  <a:srgbClr val="009900"/>
                </a:solidFill>
              </a:rPr>
              <a:t>1</a:t>
            </a:r>
            <a:r>
              <a:rPr lang="en-US" sz="2800" b="1" baseline="30000" dirty="0">
                <a:solidFill>
                  <a:srgbClr val="009900"/>
                </a:solidFill>
              </a:rPr>
              <a:t>st</a:t>
            </a:r>
            <a:r>
              <a:rPr lang="en-US" sz="2800" b="1" dirty="0">
                <a:solidFill>
                  <a:srgbClr val="009900"/>
                </a:solidFill>
              </a:rPr>
              <a:t> Sabbath of UB </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First-fruits</a:t>
            </a:r>
          </a:p>
          <a:p>
            <a:pPr marL="457200" indent="-457200">
              <a:spcAft>
                <a:spcPts val="1800"/>
              </a:spcAft>
              <a:buFont typeface="Wingdings" panose="05000000000000000000" pitchFamily="2" charset="2"/>
              <a:buChar char="ü"/>
            </a:pPr>
            <a:r>
              <a:rPr lang="en-US" sz="2800" b="1" dirty="0">
                <a:solidFill>
                  <a:srgbClr val="C00000"/>
                </a:solidFill>
              </a:rPr>
              <a:t>Last Sabbath of UB</a:t>
            </a:r>
          </a:p>
        </p:txBody>
      </p:sp>
      <p:sp>
        <p:nvSpPr>
          <p:cNvPr id="6" name="TextBox 5"/>
          <p:cNvSpPr txBox="1"/>
          <p:nvPr/>
        </p:nvSpPr>
        <p:spPr>
          <a:xfrm>
            <a:off x="4495800" y="3306901"/>
            <a:ext cx="41148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rtlCol="0">
            <a:spAutoFit/>
          </a:bodyPr>
          <a:lstStyle/>
          <a:p>
            <a:pPr marL="457200" indent="-457200">
              <a:spcAft>
                <a:spcPts val="1800"/>
              </a:spcAft>
              <a:buFont typeface="Wingdings" panose="05000000000000000000" pitchFamily="2" charset="2"/>
              <a:buChar char="ü"/>
            </a:pPr>
            <a:r>
              <a:rPr lang="en-US" sz="2800" b="1" dirty="0">
                <a:solidFill>
                  <a:srgbClr val="0000CC"/>
                </a:solidFill>
              </a:rPr>
              <a:t>Pentecost - Sabbath</a:t>
            </a:r>
          </a:p>
          <a:p>
            <a:pPr marL="457200" indent="-457200">
              <a:spcAft>
                <a:spcPts val="1800"/>
              </a:spcAft>
              <a:buFont typeface="Wingdings" panose="05000000000000000000" pitchFamily="2" charset="2"/>
              <a:buChar char="ü"/>
            </a:pPr>
            <a:r>
              <a:rPr lang="en-US" sz="2800" b="1" dirty="0">
                <a:solidFill>
                  <a:srgbClr val="FF0000"/>
                </a:solidFill>
              </a:rPr>
              <a:t>Trumpet - Sabbath</a:t>
            </a:r>
          </a:p>
          <a:p>
            <a:pPr marL="457200" indent="-457200">
              <a:spcAft>
                <a:spcPts val="1800"/>
              </a:spcAft>
              <a:buFont typeface="Wingdings" panose="05000000000000000000" pitchFamily="2" charset="2"/>
              <a:buChar char="ü"/>
            </a:pPr>
            <a:r>
              <a:rPr lang="en-US" sz="2800" b="1" dirty="0">
                <a:solidFill>
                  <a:srgbClr val="009900"/>
                </a:solidFill>
              </a:rPr>
              <a:t>Atonement - Sabbath</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First Sabbath of FOT</a:t>
            </a:r>
          </a:p>
          <a:p>
            <a:pPr marL="457200" indent="-457200">
              <a:spcAft>
                <a:spcPts val="1800"/>
              </a:spcAft>
              <a:buFont typeface="Wingdings" panose="05000000000000000000" pitchFamily="2" charset="2"/>
              <a:buChar char="ü"/>
            </a:pPr>
            <a:r>
              <a:rPr lang="en-US" sz="2800" b="1" dirty="0">
                <a:solidFill>
                  <a:srgbClr val="C00000"/>
                </a:solidFill>
              </a:rPr>
              <a:t>Last Sabbath of FOT</a:t>
            </a:r>
          </a:p>
        </p:txBody>
      </p:sp>
    </p:spTree>
    <p:extLst>
      <p:ext uri="{BB962C8B-B14F-4D97-AF65-F5344CB8AC3E}">
        <p14:creationId xmlns:p14="http://schemas.microsoft.com/office/powerpoint/2010/main" val="30498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447800"/>
            <a:ext cx="8077200" cy="4724400"/>
          </a:xfrm>
          <a:solidFill>
            <a:schemeClr val="tx1">
              <a:lumMod val="85000"/>
            </a:schemeClr>
          </a:solidFill>
          <a:ln w="57150">
            <a:solidFill>
              <a:srgbClr val="0000CC"/>
            </a:solidFill>
          </a:ln>
        </p:spPr>
        <p:txBody>
          <a:bodyPr lIns="182880" tIns="91440">
            <a:normAutofit/>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a:t>
            </a:r>
            <a:r>
              <a:rPr lang="en-US" dirty="0">
                <a:solidFill>
                  <a:schemeClr val="bg1"/>
                </a:solidFill>
              </a:rPr>
              <a:t> claimed the Feasts days as being </a:t>
            </a:r>
            <a:r>
              <a:rPr lang="en-US" sz="3200" b="1" u="sng" dirty="0">
                <a:solidFill>
                  <a:srgbClr val="0000CC"/>
                </a:solidFill>
                <a:effectLst>
                  <a:outerShdw blurRad="38100" dist="38100" dir="2700000" algn="tl">
                    <a:srgbClr val="000000">
                      <a:alpha val="43137"/>
                    </a:srgbClr>
                  </a:outerShdw>
                </a:effectLst>
              </a:rPr>
              <a:t>His</a:t>
            </a:r>
            <a:r>
              <a:rPr lang="en-US" b="1" dirty="0">
                <a:solidFill>
                  <a:srgbClr val="FF3399"/>
                </a:solidFill>
              </a:rPr>
              <a:t> “appointed times,” </a:t>
            </a:r>
            <a:r>
              <a:rPr lang="en-US" dirty="0">
                <a:solidFill>
                  <a:schemeClr val="bg1"/>
                </a:solidFill>
              </a:rPr>
              <a:t>or</a:t>
            </a:r>
            <a:r>
              <a:rPr lang="en-US" b="1" dirty="0">
                <a:solidFill>
                  <a:srgbClr val="FF3399"/>
                </a:solidFill>
              </a:rPr>
              <a:t> </a:t>
            </a:r>
            <a:r>
              <a:rPr lang="en-US" b="1" dirty="0">
                <a:solidFill>
                  <a:srgbClr val="9900CC"/>
                </a:solidFill>
              </a:rPr>
              <a:t>“set apart gatherings,”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C00000"/>
                </a:solidFill>
              </a:rPr>
              <a:t>Feast</a:t>
            </a:r>
            <a:r>
              <a:rPr lang="en-US" dirty="0">
                <a:solidFill>
                  <a:srgbClr val="C00000"/>
                </a:solidFill>
              </a:rPr>
              <a:t> </a:t>
            </a:r>
            <a:r>
              <a:rPr lang="en-US" dirty="0">
                <a:solidFill>
                  <a:schemeClr val="bg1"/>
                </a:solidFill>
              </a:rPr>
              <a:t>days were not given for the Jews only — they were given to </a:t>
            </a:r>
            <a:r>
              <a:rPr lang="en-US" b="1" u="sng" dirty="0">
                <a:solidFill>
                  <a:srgbClr val="C00000"/>
                </a:solidFill>
                <a:effectLst>
                  <a:outerShdw blurRad="38100" dist="38100" dir="2700000" algn="tl">
                    <a:srgbClr val="000000">
                      <a:alpha val="43137"/>
                    </a:srgbClr>
                  </a:outerShdw>
                </a:effectLst>
              </a:rPr>
              <a:t>last forever</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and were given to </a:t>
            </a:r>
            <a:r>
              <a:rPr lang="en-US" b="1" dirty="0">
                <a:solidFill>
                  <a:srgbClr val="FF0000"/>
                </a:solidFill>
              </a:rPr>
              <a:t>ALL</a:t>
            </a:r>
            <a:r>
              <a:rPr lang="en-US" dirty="0">
                <a:solidFill>
                  <a:srgbClr val="FF0000"/>
                </a:solidFill>
              </a:rPr>
              <a:t> </a:t>
            </a:r>
            <a:r>
              <a:rPr lang="en-US" dirty="0">
                <a:solidFill>
                  <a:schemeClr val="bg1"/>
                </a:solidFill>
              </a:rPr>
              <a:t>of </a:t>
            </a:r>
            <a:r>
              <a:rPr lang="en-US" b="1" dirty="0">
                <a:solidFill>
                  <a:srgbClr val="0000CC"/>
                </a:solidFill>
              </a:rPr>
              <a:t>Yahuah’s</a:t>
            </a:r>
            <a:r>
              <a:rPr lang="en-US" dirty="0">
                <a:solidFill>
                  <a:srgbClr val="0000CC"/>
                </a:solidFill>
              </a:rPr>
              <a:t> </a:t>
            </a:r>
            <a:br>
              <a:rPr lang="en-US" dirty="0">
                <a:solidFill>
                  <a:srgbClr val="0000CC"/>
                </a:solidFill>
              </a:rPr>
            </a:br>
            <a:r>
              <a:rPr lang="en-US" dirty="0">
                <a:solidFill>
                  <a:schemeClr val="bg1"/>
                </a:solidFill>
              </a:rPr>
              <a:t>followers,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C00000"/>
                </a:solidFill>
              </a:rPr>
              <a:t>Feast</a:t>
            </a:r>
            <a:r>
              <a:rPr lang="en-US" b="1" dirty="0">
                <a:solidFill>
                  <a:srgbClr val="009900"/>
                </a:solidFill>
              </a:rPr>
              <a:t> days </a:t>
            </a:r>
            <a:r>
              <a:rPr lang="en-US" dirty="0">
                <a:solidFill>
                  <a:schemeClr val="bg1"/>
                </a:solidFill>
              </a:rPr>
              <a:t>were, and still are, a part of the </a:t>
            </a:r>
            <a:r>
              <a:rPr lang="en-US" b="1" dirty="0">
                <a:solidFill>
                  <a:srgbClr val="CC00FF"/>
                </a:solidFill>
                <a:effectLst>
                  <a:outerShdw blurRad="38100" dist="38100" dir="2700000" algn="tl">
                    <a:srgbClr val="000000">
                      <a:alpha val="43137"/>
                    </a:srgbClr>
                  </a:outerShdw>
                </a:effectLst>
              </a:rPr>
              <a:t>Everlasting Covenant </a:t>
            </a:r>
            <a:r>
              <a:rPr lang="en-US" dirty="0">
                <a:solidFill>
                  <a:schemeClr val="bg1"/>
                </a:solidFill>
              </a:rPr>
              <a:t>ratified by </a:t>
            </a:r>
            <a:r>
              <a:rPr lang="en-US" dirty="0" err="1">
                <a:solidFill>
                  <a:schemeClr val="bg1"/>
                </a:solidFill>
              </a:rPr>
              <a:t>Mosheh</a:t>
            </a:r>
            <a:r>
              <a:rPr lang="en-US" dirty="0">
                <a:solidFill>
                  <a:schemeClr val="bg1"/>
                </a:solidFill>
              </a:rPr>
              <a:t> at Sinai,</a:t>
            </a:r>
            <a:endParaRPr lang="en-US" b="1" dirty="0">
              <a:solidFill>
                <a:srgbClr val="0070C0"/>
              </a:solidFill>
            </a:endParaRP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9</a:t>
            </a:fld>
            <a:endParaRPr lang="en-US" b="1" dirty="0">
              <a:solidFill>
                <a:schemeClr val="bg1"/>
              </a:solidFill>
            </a:endParaRPr>
          </a:p>
        </p:txBody>
      </p:sp>
      <p:sp>
        <p:nvSpPr>
          <p:cNvPr id="2" name="Lightning Bolt 1"/>
          <p:cNvSpPr/>
          <p:nvPr/>
        </p:nvSpPr>
        <p:spPr>
          <a:xfrm rot="10433748">
            <a:off x="7138702" y="3534823"/>
            <a:ext cx="1281065" cy="1048236"/>
          </a:xfrm>
          <a:prstGeom prst="lightningBolt">
            <a:avLst/>
          </a:prstGeom>
          <a:solidFill>
            <a:srgbClr val="00B0F0"/>
          </a:solidFill>
          <a:ln w="38100">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1371600" y="228600"/>
            <a:ext cx="62484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 of Part 1</a:t>
            </a:r>
          </a:p>
        </p:txBody>
      </p:sp>
    </p:spTree>
    <p:extLst>
      <p:ext uri="{BB962C8B-B14F-4D97-AF65-F5344CB8AC3E}">
        <p14:creationId xmlns:p14="http://schemas.microsoft.com/office/powerpoint/2010/main" val="40443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45" presetClass="entr" presetSubtype="0" fill="hold" grpId="0"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7030A0"/>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17950</TotalTime>
  <Words>6340</Words>
  <Application>Microsoft Office PowerPoint</Application>
  <PresentationFormat>On-screen Show (4:3)</PresentationFormat>
  <Paragraphs>465</Paragraphs>
  <Slides>76</Slides>
  <Notes>3</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76</vt:i4>
      </vt:variant>
    </vt:vector>
  </HeadingPairs>
  <TitlesOfParts>
    <vt:vector size="104" baseType="lpstr">
      <vt:lpstr>Agency FB</vt:lpstr>
      <vt:lpstr>Algerian</vt:lpstr>
      <vt:lpstr>Amazone BT</vt:lpstr>
      <vt:lpstr>Aparajita</vt:lpstr>
      <vt:lpstr>Arial</vt:lpstr>
      <vt:lpstr>Arial Black</vt:lpstr>
      <vt:lpstr>Arial Rounded MT Bold</vt:lpstr>
      <vt:lpstr>Arnprior</vt:lpstr>
      <vt:lpstr>Aurora Cn BT</vt:lpstr>
      <vt:lpstr>Baveuse</vt:lpstr>
      <vt:lpstr>Bazooka</vt:lpstr>
      <vt:lpstr>Bella Donna</vt:lpstr>
      <vt:lpstr>Biondi</vt:lpstr>
      <vt:lpstr>Blackadder ITC</vt:lpstr>
      <vt:lpstr>Book Antiqua</vt:lpstr>
      <vt:lpstr>Browallia New</vt:lpstr>
      <vt:lpstr>Burnstown Dam</vt:lpstr>
      <vt:lpstr>Calibri</vt:lpstr>
      <vt:lpstr>Cezanne</vt:lpstr>
      <vt:lpstr>Comic Sans MS</vt:lpstr>
      <vt:lpstr>Georgia</vt:lpstr>
      <vt:lpstr>Jokerman</vt:lpstr>
      <vt:lpstr>Lucida Sans</vt:lpstr>
      <vt:lpstr>Times New Roman</vt:lpstr>
      <vt:lpstr>Wingdings</vt:lpstr>
      <vt:lpstr>Wingdings 2</vt:lpstr>
      <vt:lpstr>Wingdings 3</vt:lpstr>
      <vt:lpstr>Apex</vt:lpstr>
      <vt:lpstr>PowerPoint Presentation</vt:lpstr>
      <vt:lpstr>PowerPoint Presentation</vt:lpstr>
      <vt:lpstr>PowerPoint Presentation</vt:lpstr>
      <vt:lpstr>First Task</vt:lpstr>
      <vt:lpstr>PowerPoint Presentation</vt:lpstr>
      <vt:lpstr>PowerPoint Presentation</vt:lpstr>
      <vt:lpstr>PowerPoint Presentation</vt:lpstr>
      <vt:lpstr>Review of Part 1</vt:lpstr>
      <vt:lpstr>Review of Part 1</vt:lpstr>
      <vt:lpstr>Review of Part 1</vt:lpstr>
      <vt:lpstr>Purpose of this study</vt:lpstr>
      <vt:lpstr>PowerPoint Presentation</vt:lpstr>
      <vt:lpstr>PowerPoint Presentation</vt:lpstr>
      <vt:lpstr>Colossians 2:14</vt:lpstr>
      <vt:lpstr>Question</vt:lpstr>
      <vt:lpstr>PowerPoint Presentation</vt:lpstr>
      <vt:lpstr>Definitions</vt:lpstr>
      <vt:lpstr>PowerPoint Presentation</vt:lpstr>
      <vt:lpstr>Ordinances</vt:lpstr>
      <vt:lpstr>Ordinances</vt:lpstr>
      <vt:lpstr>Ordinances</vt:lpstr>
      <vt:lpstr>Ordinances</vt:lpstr>
      <vt:lpstr>Ordinances</vt:lpstr>
      <vt:lpstr>PowerPoint Presentation</vt:lpstr>
      <vt:lpstr>Oblation, Offering, Sacrifice</vt:lpstr>
      <vt:lpstr>Oblation, Offering, Sacrifice</vt:lpstr>
      <vt:lpstr>Oblation, Offering, Sacrifice</vt:lpstr>
      <vt:lpstr>Oblation, Offering, Sacrifice</vt:lpstr>
      <vt:lpstr>PowerPoint Presentation</vt:lpstr>
      <vt:lpstr>Ceremonial Laws</vt:lpstr>
      <vt:lpstr>Ceremonial Law</vt:lpstr>
      <vt:lpstr>Ceremonial Law</vt:lpstr>
      <vt:lpstr>Ceremonial Law</vt:lpstr>
      <vt:lpstr>Ceremonial Law</vt:lpstr>
      <vt:lpstr>Ceremonial Law</vt:lpstr>
      <vt:lpstr>Ceremonial Law</vt:lpstr>
      <vt:lpstr>Ceremonial Law</vt:lpstr>
      <vt:lpstr>Mosaic  Law</vt:lpstr>
      <vt:lpstr>Mosaic Law</vt:lpstr>
      <vt:lpstr>Mosaic Law</vt:lpstr>
      <vt:lpstr>Mosaic Law or Torah</vt:lpstr>
      <vt:lpstr>Mosaic Law</vt:lpstr>
      <vt:lpstr>Mosaic Law</vt:lpstr>
      <vt:lpstr>Mosaic Law</vt:lpstr>
      <vt:lpstr>Feast Fulfilled at Cross?</vt:lpstr>
      <vt:lpstr>Feast Fulfilled at Cross?</vt:lpstr>
      <vt:lpstr>Feast Fulfilled at Cross?</vt:lpstr>
      <vt:lpstr>PowerPoint Presentation</vt:lpstr>
      <vt:lpstr>Feast Fulfilled at Cross?</vt:lpstr>
      <vt:lpstr>Our Example!</vt:lpstr>
      <vt:lpstr>Our Example!</vt:lpstr>
      <vt:lpstr>Our Example!</vt:lpstr>
      <vt:lpstr>Our Example!</vt:lpstr>
      <vt:lpstr>Our Example!</vt:lpstr>
      <vt:lpstr>Yahuah’s Sabbath  Sign and covenant</vt:lpstr>
      <vt:lpstr>Sign and covenant</vt:lpstr>
      <vt:lpstr>Definitions</vt:lpstr>
      <vt:lpstr>Sign and Covenant</vt:lpstr>
      <vt:lpstr>Thousand Generations</vt:lpstr>
      <vt:lpstr>It’s Math Time</vt:lpstr>
      <vt:lpstr>Set-Apart Sabbath</vt:lpstr>
      <vt:lpstr>Everlasting Covenant</vt:lpstr>
      <vt:lpstr>Everlasting Covenant</vt:lpstr>
      <vt:lpstr>Sign and Covenant</vt:lpstr>
      <vt:lpstr>PowerPoint Presentation</vt:lpstr>
      <vt:lpstr>PowerPoint Presentation</vt:lpstr>
      <vt:lpstr>PowerPoint Presentation</vt:lpstr>
      <vt:lpstr>PowerPoint Presentation</vt:lpstr>
      <vt:lpstr>PowerPoint Presentation</vt:lpstr>
      <vt:lpstr>Sign and Covenant</vt:lpstr>
      <vt:lpstr>Review Quiz</vt:lpstr>
      <vt:lpstr>Review Quiz</vt:lpstr>
      <vt:lpstr>Review Quiz</vt:lpstr>
      <vt:lpstr>Review Quiz</vt:lpstr>
      <vt:lpstr>Coming up in – Part 3</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feastkeeping applicable for us today?</dc:title>
  <dc:creator>Sue</dc:creator>
  <cp:lastModifiedBy>Jeanette Kuruliak</cp:lastModifiedBy>
  <cp:revision>1342</cp:revision>
  <dcterms:created xsi:type="dcterms:W3CDTF">2016-10-15T21:27:04Z</dcterms:created>
  <dcterms:modified xsi:type="dcterms:W3CDTF">2021-02-23T01:25:42Z</dcterms:modified>
</cp:coreProperties>
</file>