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slideshow.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3"/>
  </p:notesMasterIdLst>
  <p:sldIdLst>
    <p:sldId id="256" r:id="rId2"/>
    <p:sldId id="262" r:id="rId3"/>
    <p:sldId id="263" r:id="rId4"/>
    <p:sldId id="264" r:id="rId5"/>
    <p:sldId id="267" r:id="rId6"/>
    <p:sldId id="300" r:id="rId7"/>
    <p:sldId id="309" r:id="rId8"/>
    <p:sldId id="304" r:id="rId9"/>
    <p:sldId id="265" r:id="rId10"/>
    <p:sldId id="302" r:id="rId11"/>
    <p:sldId id="429" r:id="rId12"/>
    <p:sldId id="437" r:id="rId13"/>
    <p:sldId id="438" r:id="rId14"/>
    <p:sldId id="439" r:id="rId15"/>
    <p:sldId id="266" r:id="rId16"/>
    <p:sldId id="335" r:id="rId17"/>
    <p:sldId id="352" r:id="rId18"/>
    <p:sldId id="276" r:id="rId19"/>
    <p:sldId id="368" r:id="rId20"/>
    <p:sldId id="277" r:id="rId21"/>
    <p:sldId id="441" r:id="rId22"/>
    <p:sldId id="332" r:id="rId23"/>
    <p:sldId id="442" r:id="rId24"/>
    <p:sldId id="278" r:id="rId25"/>
    <p:sldId id="333" r:id="rId26"/>
    <p:sldId id="443" r:id="rId27"/>
    <p:sldId id="372" r:id="rId28"/>
    <p:sldId id="279" r:id="rId29"/>
    <p:sldId id="280" r:id="rId30"/>
    <p:sldId id="421" r:id="rId31"/>
    <p:sldId id="422" r:id="rId32"/>
    <p:sldId id="423" r:id="rId33"/>
    <p:sldId id="424" r:id="rId34"/>
    <p:sldId id="425" r:id="rId35"/>
    <p:sldId id="427" r:id="rId36"/>
    <p:sldId id="444" r:id="rId37"/>
    <p:sldId id="374" r:id="rId38"/>
    <p:sldId id="375" r:id="rId39"/>
    <p:sldId id="281" r:id="rId40"/>
    <p:sldId id="416" r:id="rId41"/>
    <p:sldId id="382" r:id="rId42"/>
    <p:sldId id="376" r:id="rId43"/>
    <p:sldId id="282" r:id="rId44"/>
    <p:sldId id="334" r:id="rId45"/>
    <p:sldId id="379" r:id="rId46"/>
    <p:sldId id="283" r:id="rId47"/>
    <p:sldId id="284" r:id="rId48"/>
    <p:sldId id="285" r:id="rId49"/>
    <p:sldId id="380" r:id="rId50"/>
    <p:sldId id="387" r:id="rId51"/>
    <p:sldId id="286" r:id="rId52"/>
    <p:sldId id="331" r:id="rId53"/>
    <p:sldId id="288" r:id="rId54"/>
    <p:sldId id="389" r:id="rId55"/>
    <p:sldId id="311" r:id="rId56"/>
    <p:sldId id="390" r:id="rId57"/>
    <p:sldId id="388" r:id="rId58"/>
    <p:sldId id="417" r:id="rId59"/>
    <p:sldId id="440" r:id="rId60"/>
    <p:sldId id="384" r:id="rId61"/>
    <p:sldId id="433" r:id="rId62"/>
    <p:sldId id="435" r:id="rId63"/>
    <p:sldId id="434" r:id="rId64"/>
    <p:sldId id="436" r:id="rId65"/>
    <p:sldId id="426" r:id="rId66"/>
    <p:sldId id="411" r:id="rId67"/>
    <p:sldId id="412" r:id="rId68"/>
    <p:sldId id="419" r:id="rId69"/>
    <p:sldId id="353" r:id="rId70"/>
    <p:sldId id="414" r:id="rId71"/>
    <p:sldId id="446" r:id="rId7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mothy Astleford" initials="tA" lastIdx="35" clrIdx="0"/>
  <p:cmAuthor id="2" name="Sue" initials="S" lastIdx="66"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000CC"/>
    <a:srgbClr val="9900CC"/>
    <a:srgbClr val="009900"/>
    <a:srgbClr val="CC00CC"/>
    <a:srgbClr val="FF9900"/>
    <a:srgbClr val="FF3399"/>
    <a:srgbClr val="FFCCFF"/>
    <a:srgbClr val="FF99CC"/>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765" autoAdjust="0"/>
    <p:restoredTop sz="94660"/>
  </p:normalViewPr>
  <p:slideViewPr>
    <p:cSldViewPr>
      <p:cViewPr varScale="1">
        <p:scale>
          <a:sx n="108" d="100"/>
          <a:sy n="108" d="100"/>
        </p:scale>
        <p:origin x="130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A86367-B788-4958-AE34-49558DBBE4CD}" type="datetimeFigureOut">
              <a:rPr lang="en-US" smtClean="0"/>
              <a:t>2/15/2021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2BAD4E-3204-4106-BD72-F414FECFA670}" type="slidenum">
              <a:rPr lang="en-US" smtClean="0"/>
              <a:t>‹#›</a:t>
            </a:fld>
            <a:endParaRPr lang="en-US"/>
          </a:p>
        </p:txBody>
      </p:sp>
    </p:spTree>
    <p:extLst>
      <p:ext uri="{BB962C8B-B14F-4D97-AF65-F5344CB8AC3E}">
        <p14:creationId xmlns:p14="http://schemas.microsoft.com/office/powerpoint/2010/main" val="27338837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BAD4E-3204-4106-BD72-F414FECFA670}" type="slidenum">
              <a:rPr lang="en-US" smtClean="0"/>
              <a:t>6</a:t>
            </a:fld>
            <a:endParaRPr lang="en-US"/>
          </a:p>
        </p:txBody>
      </p:sp>
    </p:spTree>
    <p:extLst>
      <p:ext uri="{BB962C8B-B14F-4D97-AF65-F5344CB8AC3E}">
        <p14:creationId xmlns:p14="http://schemas.microsoft.com/office/powerpoint/2010/main" val="446721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19</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21</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23</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26</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35</a:t>
            </a:fld>
            <a:endParaRPr lang="en-US"/>
          </a:p>
        </p:txBody>
      </p:sp>
    </p:spTree>
    <p:extLst>
      <p:ext uri="{BB962C8B-B14F-4D97-AF65-F5344CB8AC3E}">
        <p14:creationId xmlns:p14="http://schemas.microsoft.com/office/powerpoint/2010/main" val="3322477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36</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37</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38</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42</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45</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2BAD4E-3204-4106-BD72-F414FECFA670}" type="slidenum">
              <a:rPr lang="en-US" smtClean="0"/>
              <a:t>49</a:t>
            </a:fld>
            <a:endParaRPr lang="en-US"/>
          </a:p>
        </p:txBody>
      </p:sp>
    </p:spTree>
    <p:extLst>
      <p:ext uri="{BB962C8B-B14F-4D97-AF65-F5344CB8AC3E}">
        <p14:creationId xmlns:p14="http://schemas.microsoft.com/office/powerpoint/2010/main" val="14642406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62BAD4E-3204-4106-BD72-F414FECFA670}" type="slidenum">
              <a:rPr lang="en-US" smtClean="0"/>
              <a:t>58</a:t>
            </a:fld>
            <a:endParaRPr lang="en-US"/>
          </a:p>
        </p:txBody>
      </p:sp>
    </p:spTree>
    <p:extLst>
      <p:ext uri="{BB962C8B-B14F-4D97-AF65-F5344CB8AC3E}">
        <p14:creationId xmlns:p14="http://schemas.microsoft.com/office/powerpoint/2010/main" val="19262633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D67B701B-A5EB-44FC-962C-E8EA46B8CF02}" type="datetime1">
              <a:rPr lang="en-US" smtClean="0"/>
              <a:t>2/15/2021</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9A7ECC3E-4170-412F-8B33-8063B7BB8A4D}" type="slidenum">
              <a:rPr lang="en-US" smtClean="0"/>
              <a:t>‹#›</a:t>
            </a:fld>
            <a:endParaRPr lang="en-US"/>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53A51646-CCA4-4ACA-8FFF-1335859535B1}" type="datetime1">
              <a:rPr lang="en-US" smtClean="0"/>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B3B2BB85-F500-49E1-AD06-5B84C28E79BC}" type="datetime1">
              <a:rPr lang="en-US" smtClean="0"/>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924800" y="6416675"/>
            <a:ext cx="762000" cy="365125"/>
          </a:xfrm>
        </p:spPr>
        <p:txBody>
          <a:bodyPr/>
          <a:lstStyle/>
          <a:p>
            <a:fld id="{9A7ECC3E-4170-412F-8B33-8063B7BB8A4D}"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7B00E5B-C342-4AFE-B03B-5051AE9B2652}" type="datetime1">
              <a:rPr lang="en-US" smtClean="0"/>
              <a:t>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A9602A7C-D7E6-4C14-9C07-F3C577239B18}" type="datetime1">
              <a:rPr lang="en-US" smtClean="0"/>
              <a:t>2/15/2021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4BBDF33B-691B-4047-B1D7-9766D1AACB0A}" type="datetime1">
              <a:rPr lang="en-US" smtClean="0"/>
              <a:t>2/15/2021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F4D56AA-8ACD-4843-8B3F-85699DA70F06}" type="datetime1">
              <a:rPr lang="en-US" smtClean="0"/>
              <a:t>2/15/2021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3002F9B4-BD4F-4164-B6B6-9068E8B251B8}" type="datetime1">
              <a:rPr lang="en-US" smtClean="0"/>
              <a:t>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4475035-953B-4AD5-8FF6-C02DB9CC0186}" type="datetime1">
              <a:rPr lang="en-US" smtClean="0"/>
              <a:t>2/15/2021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3A352B-A75D-4456-8F72-25DFE2FE1A1F}" type="datetime1">
              <a:rPr lang="en-US" smtClean="0"/>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22E5FD5-1926-4A8D-A496-3AB562D4DAF9}" type="datetime1">
              <a:rPr lang="en-US" smtClean="0"/>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7ECC3E-4170-412F-8B33-8063B7BB8A4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3CC624E-3727-46BF-BF9C-F279AE8483B1}" type="datetime1">
              <a:rPr lang="en-US" smtClean="0"/>
              <a:t>2/15/2021</a:t>
            </a:fld>
            <a:endParaRPr lang="en-US"/>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9A7ECC3E-4170-412F-8B33-8063B7BB8A4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pixabay.com/en/prayer-bible-pray-hands-folded-708389/"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hyperlink" Target="https://pixabay.com/en/wheat-grain-crops-bread-harvest-1530321/" TargetMode="External"/><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14.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hyperlink" Target="https://studythecalendar.com/intro-exodus-12-passover-to-exodus-20-pentecost/" TargetMode="External"/><Relationship Id="rId2" Type="http://schemas.openxmlformats.org/officeDocument/2006/relationships/image" Target="../media/image7.jpe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hyperlink" Target="https://studythecalendar.com/series-2-stepping-stones/" TargetMode="External"/><Relationship Id="rId4" Type="http://schemas.openxmlformats.org/officeDocument/2006/relationships/hyperlink" Target="https://studythecalendar.com/exodus-12-unleavene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6200"/>
            <a:ext cx="9144000" cy="6858000"/>
          </a:xfrm>
          <a:prstGeom prst="rect">
            <a:avLst/>
          </a:prstGeom>
          <a:noFill/>
          <a:ln w="57150">
            <a:solidFill>
              <a:srgbClr val="FFC000"/>
            </a:solidFill>
            <a:miter lim="800000"/>
            <a:headEnd/>
            <a:tailEnd/>
          </a:ln>
          <a:scene3d>
            <a:camera prst="orthographicFront"/>
            <a:lightRig rig="threePt" dir="t"/>
          </a:scene3d>
          <a:sp3d>
            <a:bevelT w="139700" h="139700" prst="divot"/>
          </a:sp3d>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1066800" y="152400"/>
            <a:ext cx="6934200" cy="2057401"/>
            <a:chOff x="1676400" y="152400"/>
            <a:chExt cx="6019800" cy="1905000"/>
          </a:xfrm>
        </p:grpSpPr>
        <p:sp>
          <p:nvSpPr>
            <p:cNvPr id="5" name="Oval Callout 4"/>
            <p:cNvSpPr/>
            <p:nvPr/>
          </p:nvSpPr>
          <p:spPr>
            <a:xfrm flipH="1">
              <a:off x="1676400" y="152400"/>
              <a:ext cx="6019800" cy="1905000"/>
            </a:xfrm>
            <a:prstGeom prst="wedgeEllipseCallout">
              <a:avLst>
                <a:gd name="adj1" fmla="val -15358"/>
                <a:gd name="adj2" fmla="val 47280"/>
              </a:avLst>
            </a:prstGeom>
            <a:solidFill>
              <a:srgbClr val="FFFFCC"/>
            </a:solidFill>
            <a:ln w="57150">
              <a:solidFill>
                <a:srgbClr val="99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676400" y="555062"/>
              <a:ext cx="6019800" cy="1367896"/>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5400" dirty="0">
                  <a:ln>
                    <a:solidFill>
                      <a:srgbClr val="FF3399"/>
                    </a:solidFill>
                  </a:ln>
                  <a:solidFill>
                    <a:srgbClr val="FFCCFF"/>
                  </a:solidFill>
                  <a:latin typeface="Comic Sans MS" panose="030F0702030302020204" pitchFamily="66" charset="0"/>
                </a:rPr>
                <a:t>Feast-Keeping  101</a:t>
              </a:r>
            </a:p>
            <a:p>
              <a:pPr algn="ctr"/>
              <a:r>
                <a:rPr lang="en-US" sz="3600" dirty="0">
                  <a:ln>
                    <a:solidFill>
                      <a:srgbClr val="FF3399"/>
                    </a:solidFill>
                  </a:ln>
                  <a:solidFill>
                    <a:srgbClr val="FFCCFF"/>
                  </a:solidFill>
                  <a:latin typeface="Comic Sans MS" panose="030F0702030302020204" pitchFamily="66" charset="0"/>
                </a:rPr>
                <a:t>Part 1</a:t>
              </a:r>
            </a:p>
          </p:txBody>
        </p:sp>
      </p:grpSp>
      <p:sp>
        <p:nvSpPr>
          <p:cNvPr id="2" name="Slide Number Placeholder 1"/>
          <p:cNvSpPr>
            <a:spLocks noGrp="1"/>
          </p:cNvSpPr>
          <p:nvPr>
            <p:ph type="sldNum" sz="quarter" idx="12"/>
          </p:nvPr>
        </p:nvSpPr>
        <p:spPr/>
        <p:txBody>
          <a:bodyPr/>
          <a:lstStyle/>
          <a:p>
            <a:fld id="{9A7ECC3E-4170-412F-8B33-8063B7BB8A4D}" type="slidenum">
              <a:rPr lang="en-US" smtClean="0"/>
              <a:t>1</a:t>
            </a:fld>
            <a:endParaRPr lang="en-US"/>
          </a:p>
        </p:txBody>
      </p:sp>
    </p:spTree>
    <p:extLst>
      <p:ext uri="{BB962C8B-B14F-4D97-AF65-F5344CB8AC3E}">
        <p14:creationId xmlns:p14="http://schemas.microsoft.com/office/powerpoint/2010/main" val="4079899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28"/>
                                        </p:tgtEl>
                                        <p:attrNameLst>
                                          <p:attrName>style.visibility</p:attrName>
                                        </p:attrNameLst>
                                      </p:cBhvr>
                                      <p:to>
                                        <p:strVal val="visible"/>
                                      </p:to>
                                    </p:set>
                                    <p:anim calcmode="lin" valueType="num">
                                      <p:cBhvr>
                                        <p:cTn id="7" dur="500" fill="hold"/>
                                        <p:tgtEl>
                                          <p:spTgt spid="1028"/>
                                        </p:tgtEl>
                                        <p:attrNameLst>
                                          <p:attrName>ppt_w</p:attrName>
                                        </p:attrNameLst>
                                      </p:cBhvr>
                                      <p:tavLst>
                                        <p:tav tm="0">
                                          <p:val>
                                            <p:fltVal val="0"/>
                                          </p:val>
                                        </p:tav>
                                        <p:tav tm="100000">
                                          <p:val>
                                            <p:strVal val="#ppt_w"/>
                                          </p:val>
                                        </p:tav>
                                      </p:tavLst>
                                    </p:anim>
                                    <p:anim calcmode="lin" valueType="num">
                                      <p:cBhvr>
                                        <p:cTn id="8" dur="500" fill="hold"/>
                                        <p:tgtEl>
                                          <p:spTgt spid="1028"/>
                                        </p:tgtEl>
                                        <p:attrNameLst>
                                          <p:attrName>ppt_h</p:attrName>
                                        </p:attrNameLst>
                                      </p:cBhvr>
                                      <p:tavLst>
                                        <p:tav tm="0">
                                          <p:val>
                                            <p:fltVal val="0"/>
                                          </p:val>
                                        </p:tav>
                                        <p:tav tm="100000">
                                          <p:val>
                                            <p:strVal val="#ppt_h"/>
                                          </p:val>
                                        </p:tav>
                                      </p:tavLst>
                                    </p:anim>
                                    <p:animEffect transition="in" filter="fade">
                                      <p:cBhvr>
                                        <p:cTn id="9"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57150">
            <a:solidFill>
              <a:srgbClr val="FFC000"/>
            </a:solidFill>
            <a:miter lim="800000"/>
            <a:headEnd/>
            <a:tailEnd/>
          </a:ln>
          <a:scene3d>
            <a:camera prst="orthographicFront"/>
            <a:lightRig rig="threePt" dir="t"/>
          </a:scene3d>
          <a:sp3d>
            <a:bevelT w="139700" h="139700" prst="divot"/>
          </a:sp3d>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1371600" y="152400"/>
            <a:ext cx="6400800" cy="1905000"/>
            <a:chOff x="1676400" y="152400"/>
            <a:chExt cx="6092328" cy="1905000"/>
          </a:xfrm>
        </p:grpSpPr>
        <p:sp>
          <p:nvSpPr>
            <p:cNvPr id="5" name="Oval Callout 4"/>
            <p:cNvSpPr/>
            <p:nvPr/>
          </p:nvSpPr>
          <p:spPr>
            <a:xfrm flipH="1">
              <a:off x="1676400" y="152400"/>
              <a:ext cx="6019800" cy="1905000"/>
            </a:xfrm>
            <a:prstGeom prst="wedgeEllipseCallout">
              <a:avLst>
                <a:gd name="adj1" fmla="val -16805"/>
                <a:gd name="adj2" fmla="val 71851"/>
              </a:avLst>
            </a:prstGeom>
            <a:solidFill>
              <a:srgbClr val="FFFFCC"/>
            </a:solidFill>
            <a:ln w="57150">
              <a:solidFill>
                <a:srgbClr val="99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748928" y="533400"/>
              <a:ext cx="6019800" cy="120032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600" dirty="0">
                  <a:ln>
                    <a:solidFill>
                      <a:srgbClr val="0000CC"/>
                    </a:solidFill>
                  </a:ln>
                  <a:solidFill>
                    <a:srgbClr val="CCFFFF"/>
                  </a:solidFill>
                  <a:latin typeface="Comic Sans MS" panose="030F0702030302020204" pitchFamily="66" charset="0"/>
                </a:rPr>
                <a:t>Elohim, </a:t>
              </a:r>
              <a:r>
                <a:rPr lang="en-US" sz="3600" dirty="0">
                  <a:ln>
                    <a:solidFill>
                      <a:srgbClr val="C00000"/>
                    </a:solidFill>
                  </a:ln>
                  <a:solidFill>
                    <a:srgbClr val="FFC000"/>
                  </a:solidFill>
                  <a:latin typeface="Comic Sans MS" panose="030F0702030302020204" pitchFamily="66" charset="0"/>
                </a:rPr>
                <a:t>is feast-keeping  applicable to me today?</a:t>
              </a:r>
            </a:p>
          </p:txBody>
        </p:sp>
      </p:grpSp>
      <p:sp>
        <p:nvSpPr>
          <p:cNvPr id="2" name="Slide Number Placeholder 1"/>
          <p:cNvSpPr>
            <a:spLocks noGrp="1"/>
          </p:cNvSpPr>
          <p:nvPr>
            <p:ph type="sldNum" sz="quarter" idx="12"/>
          </p:nvPr>
        </p:nvSpPr>
        <p:spPr>
          <a:xfrm>
            <a:off x="8077200" y="6172200"/>
            <a:ext cx="762000" cy="365125"/>
          </a:xfrm>
        </p:spPr>
        <p:txBody>
          <a:bodyPr/>
          <a:lstStyle/>
          <a:p>
            <a:fld id="{9A7ECC3E-4170-412F-8B33-8063B7BB8A4D}" type="slidenum">
              <a:rPr lang="en-US" b="1" smtClean="0">
                <a:solidFill>
                  <a:schemeClr val="tx1"/>
                </a:solidFill>
              </a:rPr>
              <a:t>2</a:t>
            </a:fld>
            <a:endParaRPr lang="en-US" b="1" dirty="0">
              <a:solidFill>
                <a:schemeClr val="tx1"/>
              </a:solidFill>
            </a:endParaRPr>
          </a:p>
        </p:txBody>
      </p:sp>
    </p:spTree>
    <p:extLst>
      <p:ext uri="{BB962C8B-B14F-4D97-AF65-F5344CB8AC3E}">
        <p14:creationId xmlns:p14="http://schemas.microsoft.com/office/powerpoint/2010/main" val="3594185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32" presetClass="emph" presetSubtype="0" fill="hold" nodeType="afterEffect">
                                  <p:stCondLst>
                                    <p:cond delay="0"/>
                                  </p:stCondLst>
                                  <p:childTnLst>
                                    <p:animRot by="120000">
                                      <p:cBhvr>
                                        <p:cTn id="9" dur="100" fill="hold">
                                          <p:stCondLst>
                                            <p:cond delay="0"/>
                                          </p:stCondLst>
                                        </p:cTn>
                                        <p:tgtEl>
                                          <p:spTgt spid="8"/>
                                        </p:tgtEl>
                                        <p:attrNameLst>
                                          <p:attrName>r</p:attrName>
                                        </p:attrNameLst>
                                      </p:cBhvr>
                                    </p:animRot>
                                    <p:animRot by="-240000">
                                      <p:cBhvr>
                                        <p:cTn id="10" dur="200" fill="hold">
                                          <p:stCondLst>
                                            <p:cond delay="200"/>
                                          </p:stCondLst>
                                        </p:cTn>
                                        <p:tgtEl>
                                          <p:spTgt spid="8"/>
                                        </p:tgtEl>
                                        <p:attrNameLst>
                                          <p:attrName>r</p:attrName>
                                        </p:attrNameLst>
                                      </p:cBhvr>
                                    </p:animRot>
                                    <p:animRot by="240000">
                                      <p:cBhvr>
                                        <p:cTn id="11" dur="200" fill="hold">
                                          <p:stCondLst>
                                            <p:cond delay="400"/>
                                          </p:stCondLst>
                                        </p:cTn>
                                        <p:tgtEl>
                                          <p:spTgt spid="8"/>
                                        </p:tgtEl>
                                        <p:attrNameLst>
                                          <p:attrName>r</p:attrName>
                                        </p:attrNameLst>
                                      </p:cBhvr>
                                    </p:animRot>
                                    <p:animRot by="-240000">
                                      <p:cBhvr>
                                        <p:cTn id="12" dur="200" fill="hold">
                                          <p:stCondLst>
                                            <p:cond delay="600"/>
                                          </p:stCondLst>
                                        </p:cTn>
                                        <p:tgtEl>
                                          <p:spTgt spid="8"/>
                                        </p:tgtEl>
                                        <p:attrNameLst>
                                          <p:attrName>r</p:attrName>
                                        </p:attrNameLst>
                                      </p:cBhvr>
                                    </p:animRot>
                                    <p:animRot by="120000">
                                      <p:cBhvr>
                                        <p:cTn id="13"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57150">
            <a:solidFill>
              <a:srgbClr val="FFC000"/>
            </a:solidFill>
            <a:miter lim="800000"/>
            <a:headEnd/>
            <a:tailEnd/>
          </a:ln>
          <a:scene3d>
            <a:camera prst="orthographicFront"/>
            <a:lightRig rig="threePt" dir="t"/>
          </a:scene3d>
          <a:sp3d>
            <a:bevelT w="139700" h="139700" prst="divot"/>
          </a:sp3d>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1676400" y="152400"/>
            <a:ext cx="6019800" cy="1905000"/>
            <a:chOff x="1676400" y="152400"/>
            <a:chExt cx="6019800" cy="1905000"/>
          </a:xfrm>
        </p:grpSpPr>
        <p:sp>
          <p:nvSpPr>
            <p:cNvPr id="5" name="Oval Callout 4"/>
            <p:cNvSpPr/>
            <p:nvPr/>
          </p:nvSpPr>
          <p:spPr>
            <a:xfrm flipH="1">
              <a:off x="1676400" y="152400"/>
              <a:ext cx="6019800" cy="1905000"/>
            </a:xfrm>
            <a:prstGeom prst="wedgeEllipseCallout">
              <a:avLst>
                <a:gd name="adj1" fmla="val 27680"/>
                <a:gd name="adj2" fmla="val 55851"/>
              </a:avLst>
            </a:prstGeom>
            <a:solidFill>
              <a:srgbClr val="FFFFCC"/>
            </a:solidFill>
            <a:ln w="57150">
              <a:solidFill>
                <a:srgbClr val="99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676400" y="685800"/>
              <a:ext cx="6019800" cy="1077218"/>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dirty="0">
                  <a:ln>
                    <a:solidFill>
                      <a:srgbClr val="C00000"/>
                    </a:solidFill>
                  </a:ln>
                  <a:solidFill>
                    <a:srgbClr val="FFC000"/>
                  </a:solidFill>
                  <a:latin typeface="Comic Sans MS" panose="030F0702030302020204" pitchFamily="66" charset="0"/>
                </a:rPr>
                <a:t>Son, where have I told you to look for answers?</a:t>
              </a:r>
            </a:p>
          </p:txBody>
        </p:sp>
      </p:grpSp>
      <p:sp>
        <p:nvSpPr>
          <p:cNvPr id="2" name="Slide Number Placeholder 1"/>
          <p:cNvSpPr>
            <a:spLocks noGrp="1"/>
          </p:cNvSpPr>
          <p:nvPr>
            <p:ph type="sldNum" sz="quarter" idx="12"/>
          </p:nvPr>
        </p:nvSpPr>
        <p:spPr>
          <a:xfrm>
            <a:off x="8077200" y="6188075"/>
            <a:ext cx="762000" cy="365125"/>
          </a:xfrm>
        </p:spPr>
        <p:txBody>
          <a:bodyPr/>
          <a:lstStyle/>
          <a:p>
            <a:fld id="{9A7ECC3E-4170-412F-8B33-8063B7BB8A4D}" type="slidenum">
              <a:rPr lang="en-US" b="1" smtClean="0"/>
              <a:t>3</a:t>
            </a:fld>
            <a:endParaRPr lang="en-US" b="1" dirty="0"/>
          </a:p>
        </p:txBody>
      </p:sp>
    </p:spTree>
    <p:extLst>
      <p:ext uri="{BB962C8B-B14F-4D97-AF65-F5344CB8AC3E}">
        <p14:creationId xmlns:p14="http://schemas.microsoft.com/office/powerpoint/2010/main" val="432240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32" presetClass="emph" presetSubtype="0" fill="hold" nodeType="afterEffect">
                                  <p:stCondLst>
                                    <p:cond delay="0"/>
                                  </p:stCondLst>
                                  <p:childTnLst>
                                    <p:animRot by="120000">
                                      <p:cBhvr>
                                        <p:cTn id="9" dur="100" fill="hold">
                                          <p:stCondLst>
                                            <p:cond delay="0"/>
                                          </p:stCondLst>
                                        </p:cTn>
                                        <p:tgtEl>
                                          <p:spTgt spid="8"/>
                                        </p:tgtEl>
                                        <p:attrNameLst>
                                          <p:attrName>r</p:attrName>
                                        </p:attrNameLst>
                                      </p:cBhvr>
                                    </p:animRot>
                                    <p:animRot by="-240000">
                                      <p:cBhvr>
                                        <p:cTn id="10" dur="200" fill="hold">
                                          <p:stCondLst>
                                            <p:cond delay="200"/>
                                          </p:stCondLst>
                                        </p:cTn>
                                        <p:tgtEl>
                                          <p:spTgt spid="8"/>
                                        </p:tgtEl>
                                        <p:attrNameLst>
                                          <p:attrName>r</p:attrName>
                                        </p:attrNameLst>
                                      </p:cBhvr>
                                    </p:animRot>
                                    <p:animRot by="240000">
                                      <p:cBhvr>
                                        <p:cTn id="11" dur="200" fill="hold">
                                          <p:stCondLst>
                                            <p:cond delay="400"/>
                                          </p:stCondLst>
                                        </p:cTn>
                                        <p:tgtEl>
                                          <p:spTgt spid="8"/>
                                        </p:tgtEl>
                                        <p:attrNameLst>
                                          <p:attrName>r</p:attrName>
                                        </p:attrNameLst>
                                      </p:cBhvr>
                                    </p:animRot>
                                    <p:animRot by="-240000">
                                      <p:cBhvr>
                                        <p:cTn id="12" dur="200" fill="hold">
                                          <p:stCondLst>
                                            <p:cond delay="600"/>
                                          </p:stCondLst>
                                        </p:cTn>
                                        <p:tgtEl>
                                          <p:spTgt spid="8"/>
                                        </p:tgtEl>
                                        <p:attrNameLst>
                                          <p:attrName>r</p:attrName>
                                        </p:attrNameLst>
                                      </p:cBhvr>
                                    </p:animRot>
                                    <p:animRot by="120000">
                                      <p:cBhvr>
                                        <p:cTn id="13"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57150">
            <a:solidFill>
              <a:srgbClr val="FFC000"/>
            </a:solidFill>
            <a:miter lim="800000"/>
            <a:headEnd/>
            <a:tailEnd/>
          </a:ln>
          <a:scene3d>
            <a:camera prst="orthographicFront"/>
            <a:lightRig rig="threePt" dir="t"/>
          </a:scene3d>
          <a:sp3d>
            <a:bevelT w="139700" h="139700" prst="divot"/>
          </a:sp3d>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1447800" y="76200"/>
            <a:ext cx="6705600" cy="1981200"/>
            <a:chOff x="1669228" y="152400"/>
            <a:chExt cx="6172200" cy="1905000"/>
          </a:xfrm>
        </p:grpSpPr>
        <p:sp>
          <p:nvSpPr>
            <p:cNvPr id="5" name="Oval Callout 4"/>
            <p:cNvSpPr/>
            <p:nvPr/>
          </p:nvSpPr>
          <p:spPr>
            <a:xfrm flipH="1">
              <a:off x="1676400" y="152400"/>
              <a:ext cx="6019800" cy="1905000"/>
            </a:xfrm>
            <a:prstGeom prst="wedgeEllipseCallout">
              <a:avLst>
                <a:gd name="adj1" fmla="val -15573"/>
                <a:gd name="adj2" fmla="val 72422"/>
              </a:avLst>
            </a:prstGeom>
            <a:solidFill>
              <a:srgbClr val="FFFFCC"/>
            </a:solidFill>
            <a:ln w="57150">
              <a:solidFill>
                <a:srgbClr val="99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1669228" y="599182"/>
              <a:ext cx="6172200" cy="103578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dirty="0">
                  <a:ln>
                    <a:solidFill>
                      <a:srgbClr val="C00000"/>
                    </a:solidFill>
                  </a:ln>
                  <a:solidFill>
                    <a:srgbClr val="FFC000"/>
                  </a:solidFill>
                  <a:latin typeface="Comic Sans MS" panose="030F0702030302020204" pitchFamily="66" charset="0"/>
                </a:rPr>
                <a:t>“Set them apart in </a:t>
              </a:r>
              <a:r>
                <a:rPr lang="en-US" sz="3200" dirty="0">
                  <a:ln>
                    <a:solidFill>
                      <a:srgbClr val="0000CC"/>
                    </a:solidFill>
                  </a:ln>
                  <a:solidFill>
                    <a:srgbClr val="99CCFF"/>
                  </a:solidFill>
                  <a:latin typeface="Comic Sans MS" panose="030F0702030302020204" pitchFamily="66" charset="0"/>
                </a:rPr>
                <a:t>Your </a:t>
              </a:r>
              <a:r>
                <a:rPr lang="en-US" sz="3200" dirty="0">
                  <a:ln>
                    <a:solidFill>
                      <a:srgbClr val="339933"/>
                    </a:solidFill>
                  </a:ln>
                  <a:solidFill>
                    <a:schemeClr val="accent3">
                      <a:lumMod val="20000"/>
                      <a:lumOff val="80000"/>
                    </a:schemeClr>
                  </a:solidFill>
                  <a:latin typeface="Comic Sans MS" panose="030F0702030302020204" pitchFamily="66" charset="0"/>
                </a:rPr>
                <a:t>truth –</a:t>
              </a:r>
              <a:r>
                <a:rPr lang="en-US" sz="3200" dirty="0">
                  <a:ln>
                    <a:solidFill>
                      <a:srgbClr val="0000CC"/>
                    </a:solidFill>
                  </a:ln>
                  <a:solidFill>
                    <a:srgbClr val="99CCFF"/>
                  </a:solidFill>
                  <a:latin typeface="Comic Sans MS" panose="030F0702030302020204" pitchFamily="66" charset="0"/>
                </a:rPr>
                <a:t>Your Word </a:t>
              </a:r>
              <a:r>
                <a:rPr lang="en-US" sz="3200" dirty="0">
                  <a:ln>
                    <a:solidFill>
                      <a:srgbClr val="C00000"/>
                    </a:solidFill>
                  </a:ln>
                  <a:solidFill>
                    <a:srgbClr val="FFC000"/>
                  </a:solidFill>
                  <a:latin typeface="Comic Sans MS" panose="030F0702030302020204" pitchFamily="66" charset="0"/>
                </a:rPr>
                <a:t>is </a:t>
              </a:r>
              <a:r>
                <a:rPr lang="en-US" sz="3200" dirty="0">
                  <a:ln>
                    <a:solidFill>
                      <a:srgbClr val="339933"/>
                    </a:solidFill>
                  </a:ln>
                  <a:solidFill>
                    <a:schemeClr val="accent3">
                      <a:lumMod val="20000"/>
                      <a:lumOff val="80000"/>
                    </a:schemeClr>
                  </a:solidFill>
                  <a:latin typeface="Comic Sans MS" panose="030F0702030302020204" pitchFamily="66" charset="0"/>
                </a:rPr>
                <a:t>truth.” </a:t>
              </a:r>
              <a:r>
                <a:rPr lang="en-US" sz="2400" dirty="0">
                  <a:ln>
                    <a:solidFill>
                      <a:srgbClr val="FF3399"/>
                    </a:solidFill>
                  </a:ln>
                  <a:solidFill>
                    <a:srgbClr val="FFCCFF"/>
                  </a:solidFill>
                  <a:latin typeface="Comic Sans MS" panose="030F0702030302020204" pitchFamily="66" charset="0"/>
                </a:rPr>
                <a:t>John 17:17</a:t>
              </a:r>
            </a:p>
          </p:txBody>
        </p:sp>
      </p:grpSp>
      <p:sp>
        <p:nvSpPr>
          <p:cNvPr id="2" name="Slide Number Placeholder 1"/>
          <p:cNvSpPr>
            <a:spLocks noGrp="1"/>
          </p:cNvSpPr>
          <p:nvPr>
            <p:ph type="sldNum" sz="quarter" idx="12"/>
          </p:nvPr>
        </p:nvSpPr>
        <p:spPr>
          <a:xfrm>
            <a:off x="8153400" y="6172200"/>
            <a:ext cx="762000" cy="365125"/>
          </a:xfrm>
        </p:spPr>
        <p:txBody>
          <a:bodyPr/>
          <a:lstStyle/>
          <a:p>
            <a:fld id="{9A7ECC3E-4170-412F-8B33-8063B7BB8A4D}" type="slidenum">
              <a:rPr lang="en-US" b="1" smtClean="0"/>
              <a:t>4</a:t>
            </a:fld>
            <a:endParaRPr lang="en-US" b="1" dirty="0"/>
          </a:p>
        </p:txBody>
      </p:sp>
    </p:spTree>
    <p:extLst>
      <p:ext uri="{BB962C8B-B14F-4D97-AF65-F5344CB8AC3E}">
        <p14:creationId xmlns:p14="http://schemas.microsoft.com/office/powerpoint/2010/main" val="411992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32" presetClass="emph" presetSubtype="0" fill="hold" nodeType="afterEffect">
                                  <p:stCondLst>
                                    <p:cond delay="0"/>
                                  </p:stCondLst>
                                  <p:childTnLst>
                                    <p:animRot by="120000">
                                      <p:cBhvr>
                                        <p:cTn id="9" dur="100" fill="hold">
                                          <p:stCondLst>
                                            <p:cond delay="0"/>
                                          </p:stCondLst>
                                        </p:cTn>
                                        <p:tgtEl>
                                          <p:spTgt spid="8"/>
                                        </p:tgtEl>
                                        <p:attrNameLst>
                                          <p:attrName>r</p:attrName>
                                        </p:attrNameLst>
                                      </p:cBhvr>
                                    </p:animRot>
                                    <p:animRot by="-240000">
                                      <p:cBhvr>
                                        <p:cTn id="10" dur="200" fill="hold">
                                          <p:stCondLst>
                                            <p:cond delay="200"/>
                                          </p:stCondLst>
                                        </p:cTn>
                                        <p:tgtEl>
                                          <p:spTgt spid="8"/>
                                        </p:tgtEl>
                                        <p:attrNameLst>
                                          <p:attrName>r</p:attrName>
                                        </p:attrNameLst>
                                      </p:cBhvr>
                                    </p:animRot>
                                    <p:animRot by="240000">
                                      <p:cBhvr>
                                        <p:cTn id="11" dur="200" fill="hold">
                                          <p:stCondLst>
                                            <p:cond delay="400"/>
                                          </p:stCondLst>
                                        </p:cTn>
                                        <p:tgtEl>
                                          <p:spTgt spid="8"/>
                                        </p:tgtEl>
                                        <p:attrNameLst>
                                          <p:attrName>r</p:attrName>
                                        </p:attrNameLst>
                                      </p:cBhvr>
                                    </p:animRot>
                                    <p:animRot by="-240000">
                                      <p:cBhvr>
                                        <p:cTn id="12" dur="200" fill="hold">
                                          <p:stCondLst>
                                            <p:cond delay="600"/>
                                          </p:stCondLst>
                                        </p:cTn>
                                        <p:tgtEl>
                                          <p:spTgt spid="8"/>
                                        </p:tgtEl>
                                        <p:attrNameLst>
                                          <p:attrName>r</p:attrName>
                                        </p:attrNameLst>
                                      </p:cBhvr>
                                    </p:animRot>
                                    <p:animRot by="120000">
                                      <p:cBhvr>
                                        <p:cTn id="13"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w="57150">
            <a:solidFill>
              <a:srgbClr val="FFC000"/>
            </a:solidFill>
            <a:miter lim="800000"/>
            <a:headEnd/>
            <a:tailEnd/>
          </a:ln>
          <a:scene3d>
            <a:camera prst="orthographicFront"/>
            <a:lightRig rig="threePt" dir="t"/>
          </a:scene3d>
          <a:sp3d>
            <a:bevelT w="139700" h="139700" prst="divot"/>
          </a:sp3d>
          <a:extLst>
            <a:ext uri="{909E8E84-426E-40DD-AFC4-6F175D3DCCD1}">
              <a14:hiddenFill xmlns:a14="http://schemas.microsoft.com/office/drawing/2010/main">
                <a:solidFill>
                  <a:schemeClr val="accent1"/>
                </a:solidFill>
              </a14:hiddenFill>
            </a:ext>
          </a:extLst>
        </p:spPr>
      </p:pic>
      <p:grpSp>
        <p:nvGrpSpPr>
          <p:cNvPr id="8" name="Group 7"/>
          <p:cNvGrpSpPr/>
          <p:nvPr/>
        </p:nvGrpSpPr>
        <p:grpSpPr>
          <a:xfrm>
            <a:off x="1455591" y="152400"/>
            <a:ext cx="6540029" cy="1752600"/>
            <a:chOff x="1676399" y="225670"/>
            <a:chExt cx="6019800" cy="1685192"/>
          </a:xfrm>
        </p:grpSpPr>
        <p:sp>
          <p:nvSpPr>
            <p:cNvPr id="5" name="Oval Callout 4"/>
            <p:cNvSpPr/>
            <p:nvPr/>
          </p:nvSpPr>
          <p:spPr>
            <a:xfrm flipH="1">
              <a:off x="1676399" y="225670"/>
              <a:ext cx="6019800" cy="1685192"/>
            </a:xfrm>
            <a:prstGeom prst="wedgeEllipseCallout">
              <a:avLst>
                <a:gd name="adj1" fmla="val 23376"/>
                <a:gd name="adj2" fmla="val 66283"/>
              </a:avLst>
            </a:prstGeom>
            <a:solidFill>
              <a:srgbClr val="FFFFCC"/>
            </a:solidFill>
            <a:ln w="57150">
              <a:solidFill>
                <a:srgbClr val="99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019922" y="599182"/>
              <a:ext cx="5330536" cy="1035787"/>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3200" dirty="0">
                  <a:ln>
                    <a:solidFill>
                      <a:srgbClr val="C00000"/>
                    </a:solidFill>
                  </a:ln>
                  <a:solidFill>
                    <a:srgbClr val="FFC000"/>
                  </a:solidFill>
                  <a:latin typeface="Comic Sans MS" panose="030F0702030302020204" pitchFamily="66" charset="0"/>
                </a:rPr>
                <a:t>Yes! go and study </a:t>
              </a:r>
              <a:r>
                <a:rPr lang="en-US" sz="3200" dirty="0">
                  <a:ln>
                    <a:solidFill>
                      <a:srgbClr val="0000CC"/>
                    </a:solidFill>
                  </a:ln>
                  <a:solidFill>
                    <a:srgbClr val="99CCFF"/>
                  </a:solidFill>
                  <a:latin typeface="Comic Sans MS" panose="030F0702030302020204" pitchFamily="66" charset="0"/>
                </a:rPr>
                <a:t>“</a:t>
              </a:r>
              <a:r>
                <a:rPr lang="en-US" sz="3200" u="sng" dirty="0">
                  <a:ln>
                    <a:solidFill>
                      <a:srgbClr val="0000CC"/>
                    </a:solidFill>
                  </a:ln>
                  <a:solidFill>
                    <a:srgbClr val="99CCFF"/>
                  </a:solidFill>
                  <a:latin typeface="Comic Sans MS" panose="030F0702030302020204" pitchFamily="66" charset="0"/>
                </a:rPr>
                <a:t>My Word</a:t>
              </a:r>
              <a:r>
                <a:rPr lang="en-US" sz="3200" dirty="0">
                  <a:ln>
                    <a:solidFill>
                      <a:srgbClr val="0000CC"/>
                    </a:solidFill>
                  </a:ln>
                  <a:solidFill>
                    <a:srgbClr val="99CCFF"/>
                  </a:solidFill>
                  <a:latin typeface="Comic Sans MS" panose="030F0702030302020204" pitchFamily="66" charset="0"/>
                </a:rPr>
                <a:t>”</a:t>
              </a:r>
              <a:r>
                <a:rPr lang="en-US" sz="3200" u="sng" dirty="0">
                  <a:ln>
                    <a:solidFill>
                      <a:srgbClr val="C00000"/>
                    </a:solidFill>
                  </a:ln>
                  <a:solidFill>
                    <a:srgbClr val="9933FF"/>
                  </a:solidFill>
                  <a:latin typeface="Comic Sans MS" panose="030F0702030302020204" pitchFamily="66" charset="0"/>
                </a:rPr>
                <a:t>      </a:t>
              </a:r>
              <a:r>
                <a:rPr lang="en-US" sz="3200" dirty="0">
                  <a:ln>
                    <a:solidFill>
                      <a:srgbClr val="C00000"/>
                    </a:solidFill>
                  </a:ln>
                  <a:solidFill>
                    <a:srgbClr val="FFC000"/>
                  </a:solidFill>
                  <a:latin typeface="Comic Sans MS" panose="030F0702030302020204" pitchFamily="66" charset="0"/>
                </a:rPr>
                <a:t>for </a:t>
              </a:r>
              <a:r>
                <a:rPr lang="en-US" sz="3200" u="sng" dirty="0">
                  <a:ln>
                    <a:solidFill>
                      <a:srgbClr val="006600"/>
                    </a:solidFill>
                  </a:ln>
                  <a:solidFill>
                    <a:srgbClr val="00B050"/>
                  </a:solidFill>
                  <a:latin typeface="Comic Sans MS" panose="030F0702030302020204" pitchFamily="66" charset="0"/>
                </a:rPr>
                <a:t>your answers</a:t>
              </a:r>
              <a:r>
                <a:rPr lang="en-US" sz="3200" dirty="0">
                  <a:ln>
                    <a:solidFill>
                      <a:srgbClr val="C00000"/>
                    </a:solidFill>
                  </a:ln>
                  <a:solidFill>
                    <a:srgbClr val="FFC000"/>
                  </a:solidFill>
                  <a:latin typeface="Comic Sans MS" panose="030F0702030302020204" pitchFamily="66" charset="0"/>
                </a:rPr>
                <a:t>!</a:t>
              </a:r>
              <a:endParaRPr lang="en-US" sz="2400" dirty="0">
                <a:ln>
                  <a:solidFill>
                    <a:srgbClr val="C00000"/>
                  </a:solidFill>
                </a:ln>
                <a:solidFill>
                  <a:srgbClr val="FFC000"/>
                </a:solidFill>
                <a:latin typeface="Comic Sans MS" panose="030F0702030302020204" pitchFamily="66" charset="0"/>
              </a:endParaRPr>
            </a:p>
          </p:txBody>
        </p:sp>
      </p:grpSp>
      <p:sp>
        <p:nvSpPr>
          <p:cNvPr id="2" name="Slide Number Placeholder 1"/>
          <p:cNvSpPr>
            <a:spLocks noGrp="1"/>
          </p:cNvSpPr>
          <p:nvPr>
            <p:ph type="sldNum" sz="quarter" idx="12"/>
          </p:nvPr>
        </p:nvSpPr>
        <p:spPr>
          <a:xfrm>
            <a:off x="8153400" y="6172200"/>
            <a:ext cx="762000" cy="365125"/>
          </a:xfrm>
        </p:spPr>
        <p:txBody>
          <a:bodyPr/>
          <a:lstStyle/>
          <a:p>
            <a:fld id="{9A7ECC3E-4170-412F-8B33-8063B7BB8A4D}" type="slidenum">
              <a:rPr lang="en-US" b="1" smtClean="0"/>
              <a:t>5</a:t>
            </a:fld>
            <a:endParaRPr lang="en-US" b="1" dirty="0"/>
          </a:p>
        </p:txBody>
      </p:sp>
    </p:spTree>
    <p:extLst>
      <p:ext uri="{BB962C8B-B14F-4D97-AF65-F5344CB8AC3E}">
        <p14:creationId xmlns:p14="http://schemas.microsoft.com/office/powerpoint/2010/main" val="3965399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par>
                          <p:cTn id="7" fill="hold">
                            <p:stCondLst>
                              <p:cond delay="0"/>
                            </p:stCondLst>
                            <p:childTnLst>
                              <p:par>
                                <p:cTn id="8" presetID="32" presetClass="emph" presetSubtype="0" fill="hold" nodeType="afterEffect">
                                  <p:stCondLst>
                                    <p:cond delay="0"/>
                                  </p:stCondLst>
                                  <p:childTnLst>
                                    <p:animRot by="120000">
                                      <p:cBhvr>
                                        <p:cTn id="9" dur="100" fill="hold">
                                          <p:stCondLst>
                                            <p:cond delay="0"/>
                                          </p:stCondLst>
                                        </p:cTn>
                                        <p:tgtEl>
                                          <p:spTgt spid="8"/>
                                        </p:tgtEl>
                                        <p:attrNameLst>
                                          <p:attrName>r</p:attrName>
                                        </p:attrNameLst>
                                      </p:cBhvr>
                                    </p:animRot>
                                    <p:animRot by="-240000">
                                      <p:cBhvr>
                                        <p:cTn id="10" dur="200" fill="hold">
                                          <p:stCondLst>
                                            <p:cond delay="200"/>
                                          </p:stCondLst>
                                        </p:cTn>
                                        <p:tgtEl>
                                          <p:spTgt spid="8"/>
                                        </p:tgtEl>
                                        <p:attrNameLst>
                                          <p:attrName>r</p:attrName>
                                        </p:attrNameLst>
                                      </p:cBhvr>
                                    </p:animRot>
                                    <p:animRot by="240000">
                                      <p:cBhvr>
                                        <p:cTn id="11" dur="200" fill="hold">
                                          <p:stCondLst>
                                            <p:cond delay="400"/>
                                          </p:stCondLst>
                                        </p:cTn>
                                        <p:tgtEl>
                                          <p:spTgt spid="8"/>
                                        </p:tgtEl>
                                        <p:attrNameLst>
                                          <p:attrName>r</p:attrName>
                                        </p:attrNameLst>
                                      </p:cBhvr>
                                    </p:animRot>
                                    <p:animRot by="-240000">
                                      <p:cBhvr>
                                        <p:cTn id="12" dur="200" fill="hold">
                                          <p:stCondLst>
                                            <p:cond delay="600"/>
                                          </p:stCondLst>
                                        </p:cTn>
                                        <p:tgtEl>
                                          <p:spTgt spid="8"/>
                                        </p:tgtEl>
                                        <p:attrNameLst>
                                          <p:attrName>r</p:attrName>
                                        </p:attrNameLst>
                                      </p:cBhvr>
                                    </p:animRot>
                                    <p:animRot by="120000">
                                      <p:cBhvr>
                                        <p:cTn id="13" dur="200" fill="hold">
                                          <p:stCondLst>
                                            <p:cond delay="8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3">
              <a:lumMod val="60000"/>
              <a:lumOff val="40000"/>
            </a:schemeClr>
          </a:solidFill>
        </p:spPr>
        <p:txBody>
          <a:bodyPr wrap="square" rtlCol="0">
            <a:spAutoFit/>
          </a:bodyPr>
          <a:lstStyle/>
          <a:p>
            <a:endParaRPr lang="en-US" dirty="0"/>
          </a:p>
        </p:txBody>
      </p:sp>
      <p:sp>
        <p:nvSpPr>
          <p:cNvPr id="6" name="TextBox 5"/>
          <p:cNvSpPr txBox="1"/>
          <p:nvPr/>
        </p:nvSpPr>
        <p:spPr>
          <a:xfrm>
            <a:off x="228600" y="228600"/>
            <a:ext cx="8686800" cy="6400800"/>
          </a:xfrm>
          <a:prstGeom prst="rect">
            <a:avLst/>
          </a:prstGeom>
          <a:solidFill>
            <a:srgbClr val="CC00CC"/>
          </a:solidFill>
        </p:spPr>
        <p:txBody>
          <a:bodyPr wrap="square" rtlCol="0">
            <a:spAutoFit/>
          </a:bodyPr>
          <a:lstStyle/>
          <a:p>
            <a:endParaRPr lang="en-US" dirty="0"/>
          </a:p>
        </p:txBody>
      </p:sp>
      <p:sp>
        <p:nvSpPr>
          <p:cNvPr id="3" name="Subtitle 2"/>
          <p:cNvSpPr>
            <a:spLocks noGrp="1"/>
          </p:cNvSpPr>
          <p:nvPr>
            <p:ph type="subTitle" idx="1"/>
          </p:nvPr>
        </p:nvSpPr>
        <p:spPr>
          <a:xfrm>
            <a:off x="533400" y="609600"/>
            <a:ext cx="8077200" cy="5715000"/>
          </a:xfrm>
          <a:blipFill>
            <a:blip r:embed="rId3"/>
            <a:tile tx="0" ty="0" sx="100000" sy="100000" flip="none" algn="tl"/>
          </a:blipFill>
          <a:ln w="76200">
            <a:solidFill>
              <a:srgbClr val="FFFF00"/>
            </a:solidFill>
          </a:ln>
        </p:spPr>
        <p:txBody>
          <a:bodyPr lIns="274320" tIns="91440" rIns="274320" numCol="1" spcCol="0" anchor="ctr">
            <a:normAutofit lnSpcReduction="10000"/>
          </a:bodyPr>
          <a:lstStyle/>
          <a:p>
            <a:r>
              <a:rPr lang="en-US" sz="4800" dirty="0">
                <a:solidFill>
                  <a:schemeClr val="accent1">
                    <a:lumMod val="20000"/>
                    <a:lumOff val="80000"/>
                  </a:schemeClr>
                </a:solidFill>
                <a:latin typeface="Algerian" panose="04020705040A02060702" pitchFamily="82" charset="0"/>
              </a:rPr>
              <a:t>If any of you </a:t>
            </a:r>
            <a:r>
              <a:rPr lang="en-US" sz="4800" dirty="0">
                <a:solidFill>
                  <a:srgbClr val="FFFF00"/>
                </a:solidFill>
                <a:latin typeface="Algerian" panose="04020705040A02060702" pitchFamily="82" charset="0"/>
              </a:rPr>
              <a:t>lacks wisdom,</a:t>
            </a:r>
            <a:r>
              <a:rPr lang="en-US" sz="4800" dirty="0">
                <a:solidFill>
                  <a:schemeClr val="accent1">
                    <a:lumMod val="20000"/>
                    <a:lumOff val="80000"/>
                  </a:schemeClr>
                </a:solidFill>
                <a:latin typeface="Algerian" panose="04020705040A02060702" pitchFamily="82" charset="0"/>
              </a:rPr>
              <a:t> let him </a:t>
            </a:r>
            <a:r>
              <a:rPr lang="en-US" sz="4800" dirty="0">
                <a:solidFill>
                  <a:srgbClr val="00B050"/>
                </a:solidFill>
                <a:latin typeface="Algerian" panose="04020705040A02060702" pitchFamily="82" charset="0"/>
              </a:rPr>
              <a:t>ask</a:t>
            </a:r>
            <a:r>
              <a:rPr lang="en-US" sz="4800" dirty="0">
                <a:solidFill>
                  <a:schemeClr val="accent1">
                    <a:lumMod val="20000"/>
                    <a:lumOff val="80000"/>
                  </a:schemeClr>
                </a:solidFill>
                <a:latin typeface="Algerian" panose="04020705040A02060702" pitchFamily="82" charset="0"/>
              </a:rPr>
              <a:t> of </a:t>
            </a:r>
            <a:r>
              <a:rPr lang="en-US" sz="4800" b="1" dirty="0">
                <a:solidFill>
                  <a:srgbClr val="7171FF"/>
                </a:solidFill>
                <a:latin typeface="Algerian" panose="04020705040A02060702" pitchFamily="82" charset="0"/>
              </a:rPr>
              <a:t>Elohim, </a:t>
            </a:r>
            <a:r>
              <a:rPr lang="en-US" sz="4800" dirty="0">
                <a:solidFill>
                  <a:schemeClr val="accent1">
                    <a:lumMod val="20000"/>
                    <a:lumOff val="80000"/>
                  </a:schemeClr>
                </a:solidFill>
                <a:latin typeface="Algerian" panose="04020705040A02060702" pitchFamily="82" charset="0"/>
              </a:rPr>
              <a:t>who </a:t>
            </a:r>
            <a:r>
              <a:rPr lang="en-US" sz="4800" dirty="0">
                <a:solidFill>
                  <a:schemeClr val="accent6">
                    <a:lumMod val="60000"/>
                    <a:lumOff val="40000"/>
                  </a:schemeClr>
                </a:solidFill>
                <a:latin typeface="Algerian" panose="04020705040A02060702" pitchFamily="82" charset="0"/>
              </a:rPr>
              <a:t>gives to all generously</a:t>
            </a:r>
            <a:r>
              <a:rPr lang="en-US" sz="4800" dirty="0">
                <a:solidFill>
                  <a:schemeClr val="accent1">
                    <a:lumMod val="20000"/>
                    <a:lumOff val="80000"/>
                  </a:schemeClr>
                </a:solidFill>
                <a:latin typeface="Algerian" panose="04020705040A02060702" pitchFamily="82" charset="0"/>
              </a:rPr>
              <a:t> and without reproach, and </a:t>
            </a:r>
            <a:r>
              <a:rPr lang="en-US" sz="4800" u="sng" dirty="0">
                <a:solidFill>
                  <a:srgbClr val="FF66FF"/>
                </a:solidFill>
                <a:latin typeface="Algerian" panose="04020705040A02060702" pitchFamily="82" charset="0"/>
              </a:rPr>
              <a:t>it shall be given to him</a:t>
            </a:r>
            <a:r>
              <a:rPr lang="en-US" sz="4800" dirty="0">
                <a:solidFill>
                  <a:srgbClr val="FF66FF"/>
                </a:solidFill>
                <a:latin typeface="Algerian" panose="04020705040A02060702" pitchFamily="82" charset="0"/>
              </a:rPr>
              <a:t>.</a:t>
            </a:r>
          </a:p>
          <a:p>
            <a:r>
              <a:rPr lang="en-US" sz="4000" dirty="0">
                <a:solidFill>
                  <a:srgbClr val="00FF00"/>
                </a:solidFill>
                <a:latin typeface="Algerian" panose="04020705040A02060702" pitchFamily="82" charset="0"/>
              </a:rPr>
              <a:t>James 1:5</a:t>
            </a:r>
          </a:p>
        </p:txBody>
      </p:sp>
      <p:sp>
        <p:nvSpPr>
          <p:cNvPr id="4" name="Slide Number Placeholder 3"/>
          <p:cNvSpPr>
            <a:spLocks noGrp="1"/>
          </p:cNvSpPr>
          <p:nvPr>
            <p:ph type="sldNum" sz="quarter" idx="12"/>
          </p:nvPr>
        </p:nvSpPr>
        <p:spPr>
          <a:xfrm>
            <a:off x="8001000" y="6172200"/>
            <a:ext cx="762000" cy="365125"/>
          </a:xfrm>
        </p:spPr>
        <p:txBody>
          <a:bodyPr/>
          <a:lstStyle/>
          <a:p>
            <a:fld id="{9A7ECC3E-4170-412F-8B33-8063B7BB8A4D}" type="slidenum">
              <a:rPr lang="en-US" b="1" smtClean="0"/>
              <a:t>6</a:t>
            </a:fld>
            <a:endParaRPr lang="en-US" b="1" dirty="0"/>
          </a:p>
        </p:txBody>
      </p:sp>
    </p:spTree>
    <p:extLst>
      <p:ext uri="{BB962C8B-B14F-4D97-AF65-F5344CB8AC3E}">
        <p14:creationId xmlns:p14="http://schemas.microsoft.com/office/powerpoint/2010/main" val="4127382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26" presetClass="entr" presetSubtype="0" fill="hold" grpId="0" nodeType="after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wipe(down)">
                                      <p:cBhvr>
                                        <p:cTn id="20" dur="580">
                                          <p:stCondLst>
                                            <p:cond delay="0"/>
                                          </p:stCondLst>
                                        </p:cTn>
                                        <p:tgtEl>
                                          <p:spTgt spid="3">
                                            <p:txEl>
                                              <p:pRg st="1" end="1"/>
                                            </p:txEl>
                                          </p:spTgt>
                                        </p:tgtEl>
                                      </p:cBhvr>
                                    </p:animEffect>
                                    <p:anim calcmode="lin" valueType="num">
                                      <p:cBhvr>
                                        <p:cTn id="21"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26" dur="26">
                                          <p:stCondLst>
                                            <p:cond delay="650"/>
                                          </p:stCondLst>
                                        </p:cTn>
                                        <p:tgtEl>
                                          <p:spTgt spid="3">
                                            <p:txEl>
                                              <p:pRg st="1" end="1"/>
                                            </p:txEl>
                                          </p:spTgt>
                                        </p:tgtEl>
                                      </p:cBhvr>
                                      <p:to x="100000" y="60000"/>
                                    </p:animScale>
                                    <p:animScale>
                                      <p:cBhvr>
                                        <p:cTn id="27" dur="166" decel="50000">
                                          <p:stCondLst>
                                            <p:cond delay="676"/>
                                          </p:stCondLst>
                                        </p:cTn>
                                        <p:tgtEl>
                                          <p:spTgt spid="3">
                                            <p:txEl>
                                              <p:pRg st="1" end="1"/>
                                            </p:txEl>
                                          </p:spTgt>
                                        </p:tgtEl>
                                      </p:cBhvr>
                                      <p:to x="100000" y="100000"/>
                                    </p:animScale>
                                    <p:animScale>
                                      <p:cBhvr>
                                        <p:cTn id="28" dur="26">
                                          <p:stCondLst>
                                            <p:cond delay="1312"/>
                                          </p:stCondLst>
                                        </p:cTn>
                                        <p:tgtEl>
                                          <p:spTgt spid="3">
                                            <p:txEl>
                                              <p:pRg st="1" end="1"/>
                                            </p:txEl>
                                          </p:spTgt>
                                        </p:tgtEl>
                                      </p:cBhvr>
                                      <p:to x="100000" y="80000"/>
                                    </p:animScale>
                                    <p:animScale>
                                      <p:cBhvr>
                                        <p:cTn id="29" dur="166" decel="50000">
                                          <p:stCondLst>
                                            <p:cond delay="1338"/>
                                          </p:stCondLst>
                                        </p:cTn>
                                        <p:tgtEl>
                                          <p:spTgt spid="3">
                                            <p:txEl>
                                              <p:pRg st="1" end="1"/>
                                            </p:txEl>
                                          </p:spTgt>
                                        </p:tgtEl>
                                      </p:cBhvr>
                                      <p:to x="100000" y="100000"/>
                                    </p:animScale>
                                    <p:animScale>
                                      <p:cBhvr>
                                        <p:cTn id="30" dur="26">
                                          <p:stCondLst>
                                            <p:cond delay="1642"/>
                                          </p:stCondLst>
                                        </p:cTn>
                                        <p:tgtEl>
                                          <p:spTgt spid="3">
                                            <p:txEl>
                                              <p:pRg st="1" end="1"/>
                                            </p:txEl>
                                          </p:spTgt>
                                        </p:tgtEl>
                                      </p:cBhvr>
                                      <p:to x="100000" y="90000"/>
                                    </p:animScale>
                                    <p:animScale>
                                      <p:cBhvr>
                                        <p:cTn id="31" dur="166" decel="50000">
                                          <p:stCondLst>
                                            <p:cond delay="1668"/>
                                          </p:stCondLst>
                                        </p:cTn>
                                        <p:tgtEl>
                                          <p:spTgt spid="3">
                                            <p:txEl>
                                              <p:pRg st="1" end="1"/>
                                            </p:txEl>
                                          </p:spTgt>
                                        </p:tgtEl>
                                      </p:cBhvr>
                                      <p:to x="100000" y="100000"/>
                                    </p:animScale>
                                    <p:animScale>
                                      <p:cBhvr>
                                        <p:cTn id="32" dur="26">
                                          <p:stCondLst>
                                            <p:cond delay="1808"/>
                                          </p:stCondLst>
                                        </p:cTn>
                                        <p:tgtEl>
                                          <p:spTgt spid="3">
                                            <p:txEl>
                                              <p:pRg st="1" end="1"/>
                                            </p:txEl>
                                          </p:spTgt>
                                        </p:tgtEl>
                                      </p:cBhvr>
                                      <p:to x="100000" y="95000"/>
                                    </p:animScale>
                                    <p:animScale>
                                      <p:cBhvr>
                                        <p:cTn id="33" dur="166" decel="50000">
                                          <p:stCondLst>
                                            <p:cond delay="1834"/>
                                          </p:stCondLst>
                                        </p:cTn>
                                        <p:tgtEl>
                                          <p:spTgt spid="3">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xfrm>
            <a:off x="8077200" y="6248400"/>
            <a:ext cx="762000" cy="365125"/>
          </a:xfrm>
        </p:spPr>
        <p:txBody>
          <a:bodyPr/>
          <a:lstStyle/>
          <a:p>
            <a:fld id="{9A7ECC3E-4170-412F-8B33-8063B7BB8A4D}" type="slidenum">
              <a:rPr lang="en-US" b="1" smtClean="0"/>
              <a:t>7</a:t>
            </a:fld>
            <a:endParaRPr lang="en-US" b="1" dirty="0"/>
          </a:p>
        </p:txBody>
      </p:sp>
      <p:pic>
        <p:nvPicPr>
          <p:cNvPr id="7" name="Picture 6" descr="Prayer, Bible, Pray, Hands, Folded">
            <a:hlinkClick r:id="rId2"/>
          </p:cNvPr>
          <p:cNvPicPr/>
          <p:nvPr/>
        </p:nvPicPr>
        <p:blipFill>
          <a:blip r:embed="rId3">
            <a:extLst>
              <a:ext uri="{28A0092B-C50C-407E-A947-70E740481C1C}">
                <a14:useLocalDpi xmlns:a14="http://schemas.microsoft.com/office/drawing/2010/main" val="0"/>
              </a:ext>
            </a:extLst>
          </a:blip>
          <a:srcRect/>
          <a:stretch>
            <a:fillRect/>
          </a:stretch>
        </p:blipFill>
        <p:spPr bwMode="auto">
          <a:xfrm>
            <a:off x="609600" y="2057400"/>
            <a:ext cx="7848600" cy="4495800"/>
          </a:xfrm>
          <a:prstGeom prst="ellipse">
            <a:avLst/>
          </a:prstGeom>
          <a:ln>
            <a:noFill/>
          </a:ln>
          <a:effectLst>
            <a:glow rad="228600">
              <a:schemeClr val="accent6">
                <a:satMod val="175000"/>
                <a:alpha val="40000"/>
              </a:schemeClr>
            </a:glow>
            <a:softEdge rad="112500"/>
          </a:effectLst>
        </p:spPr>
      </p:pic>
      <p:sp>
        <p:nvSpPr>
          <p:cNvPr id="3" name="TextBox 2"/>
          <p:cNvSpPr txBox="1"/>
          <p:nvPr/>
        </p:nvSpPr>
        <p:spPr>
          <a:xfrm>
            <a:off x="685800" y="152400"/>
            <a:ext cx="7620000" cy="1754326"/>
          </a:xfrm>
          <a:prstGeom prst="rect">
            <a:avLst/>
          </a:prstGeom>
          <a:solidFill>
            <a:srgbClr val="6600FF"/>
          </a:solidFill>
          <a:ln w="38100">
            <a:solidFill>
              <a:schemeClr val="tx1"/>
            </a:solidFill>
          </a:ln>
          <a:scene3d>
            <a:camera prst="orthographicFront"/>
            <a:lightRig rig="threePt" dir="t"/>
          </a:scene3d>
          <a:sp3d>
            <a:bevelT w="114300" prst="artDeco"/>
          </a:sp3d>
        </p:spPr>
        <p:txBody>
          <a:bodyPr wrap="square" rtlCol="0">
            <a:spAutoFit/>
          </a:bodyPr>
          <a:lstStyle/>
          <a:p>
            <a:pPr algn="ctr"/>
            <a:r>
              <a:rPr lang="en-US" sz="3600" dirty="0">
                <a:latin typeface="Comic Sans MS" panose="030F0702030302020204" pitchFamily="66" charset="0"/>
              </a:rPr>
              <a:t>Let’s ask </a:t>
            </a:r>
            <a:r>
              <a:rPr lang="en-US" sz="3600" dirty="0">
                <a:solidFill>
                  <a:schemeClr val="bg2">
                    <a:lumMod val="20000"/>
                    <a:lumOff val="80000"/>
                  </a:schemeClr>
                </a:solidFill>
                <a:latin typeface="Comic Sans MS" panose="030F0702030302020204" pitchFamily="66" charset="0"/>
              </a:rPr>
              <a:t>Elohim</a:t>
            </a:r>
            <a:r>
              <a:rPr lang="en-US" sz="3600" dirty="0">
                <a:latin typeface="Comic Sans MS" panose="030F0702030302020204" pitchFamily="66" charset="0"/>
              </a:rPr>
              <a:t> for wisdom and understanding and then go to the Scriptures for answers !</a:t>
            </a:r>
          </a:p>
        </p:txBody>
      </p:sp>
    </p:spTree>
    <p:extLst>
      <p:ext uri="{BB962C8B-B14F-4D97-AF65-F5344CB8AC3E}">
        <p14:creationId xmlns:p14="http://schemas.microsoft.com/office/powerpoint/2010/main" val="270732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3"/>
                                        </p:tgtEl>
                                        <p:attrNameLst>
                                          <p:attrName>ppt_y</p:attrName>
                                        </p:attrNameLst>
                                      </p:cBhvr>
                                      <p:tavLst>
                                        <p:tav tm="0">
                                          <p:val>
                                            <p:strVal val="#ppt_y"/>
                                          </p:val>
                                        </p:tav>
                                        <p:tav tm="100000">
                                          <p:val>
                                            <p:strVal val="#ppt_y"/>
                                          </p:val>
                                        </p:tav>
                                      </p:tavLst>
                                    </p:anim>
                                    <p:anim calcmode="lin" valueType="num">
                                      <p:cBhvr>
                                        <p:cTn id="1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2200" y="152400"/>
            <a:ext cx="4114800" cy="914400"/>
          </a:xfrm>
          <a:solidFill>
            <a:schemeClr val="bg1">
              <a:lumMod val="75000"/>
              <a:lumOff val="25000"/>
            </a:schemeClr>
          </a:solidFill>
          <a:ln w="38100">
            <a:solidFill>
              <a:schemeClr val="bg2">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t>First Task</a:t>
            </a:r>
          </a:p>
        </p:txBody>
      </p:sp>
      <p:sp>
        <p:nvSpPr>
          <p:cNvPr id="3" name="Subtitle 2"/>
          <p:cNvSpPr>
            <a:spLocks noGrp="1"/>
          </p:cNvSpPr>
          <p:nvPr>
            <p:ph type="subTitle" idx="1"/>
          </p:nvPr>
        </p:nvSpPr>
        <p:spPr>
          <a:xfrm>
            <a:off x="0" y="1219201"/>
            <a:ext cx="9144000" cy="5638800"/>
          </a:xfrm>
          <a:blipFill>
            <a:blip r:embed="rId2"/>
            <a:tile tx="0" ty="0" sx="100000" sy="100000" flip="none" algn="tl"/>
          </a:blipFill>
        </p:spPr>
        <p:txBody>
          <a:bodyPr>
            <a:normAutofit/>
          </a:bodyPr>
          <a:lstStyle/>
          <a:p>
            <a:r>
              <a:rPr lang="en-US" dirty="0"/>
              <a:t>.</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8</a:t>
            </a:fld>
            <a:endParaRPr lang="en-US" b="1" dirty="0">
              <a:solidFill>
                <a:schemeClr val="bg1"/>
              </a:solidFill>
            </a:endParaRPr>
          </a:p>
        </p:txBody>
      </p:sp>
      <p:grpSp>
        <p:nvGrpSpPr>
          <p:cNvPr id="12" name="Group 11"/>
          <p:cNvGrpSpPr/>
          <p:nvPr/>
        </p:nvGrpSpPr>
        <p:grpSpPr>
          <a:xfrm>
            <a:off x="1905000" y="2134225"/>
            <a:ext cx="5029200" cy="3733175"/>
            <a:chOff x="457200" y="3886199"/>
            <a:chExt cx="4103914" cy="2794778"/>
          </a:xfrm>
        </p:grpSpPr>
        <p:sp>
          <p:nvSpPr>
            <p:cNvPr id="11" name="Cloud 10"/>
            <p:cNvSpPr/>
            <p:nvPr/>
          </p:nvSpPr>
          <p:spPr>
            <a:xfrm>
              <a:off x="457200" y="3886199"/>
              <a:ext cx="4103914" cy="2794778"/>
            </a:xfrm>
            <a:prstGeom prst="cloud">
              <a:avLst/>
            </a:prstGeom>
            <a:solidFill>
              <a:schemeClr val="accent6">
                <a:lumMod val="75000"/>
              </a:schemeClr>
            </a:solidFill>
            <a:effectLst>
              <a:glow rad="228600">
                <a:schemeClr val="accent6">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164771" y="4608130"/>
              <a:ext cx="2514600" cy="1323439"/>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4400" dirty="0"/>
                <a:t>Review a few Notes</a:t>
              </a:r>
            </a:p>
          </p:txBody>
        </p:sp>
      </p:grpSp>
    </p:spTree>
    <p:extLst>
      <p:ext uri="{BB962C8B-B14F-4D97-AF65-F5344CB8AC3E}">
        <p14:creationId xmlns:p14="http://schemas.microsoft.com/office/powerpoint/2010/main" val="188573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50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457200"/>
            <a:ext cx="8382000" cy="5943600"/>
          </a:xfrm>
          <a:blipFill>
            <a:blip r:embed="rId2"/>
            <a:tile tx="0" ty="0" sx="100000" sy="100000" flip="none" algn="tl"/>
          </a:blipFill>
          <a:ln w="57150">
            <a:solidFill>
              <a:srgbClr val="0000CC"/>
            </a:solidFill>
          </a:ln>
          <a:scene3d>
            <a:camera prst="orthographicFront"/>
            <a:lightRig rig="threePt" dir="t"/>
          </a:scene3d>
          <a:sp3d>
            <a:bevelT prst="angle"/>
          </a:sp3d>
        </p:spPr>
        <p:txBody>
          <a:bodyPr lIns="182880" tIns="91440">
            <a:normAutofit lnSpcReduction="10000"/>
          </a:bodyPr>
          <a:lstStyle/>
          <a:p>
            <a:pPr algn="l">
              <a:spcBef>
                <a:spcPts val="0"/>
              </a:spcBef>
              <a:spcAft>
                <a:spcPts val="3000"/>
              </a:spcAft>
              <a:buClr>
                <a:srgbClr val="0000FF"/>
              </a:buClr>
            </a:pPr>
            <a:r>
              <a:rPr lang="en-US" sz="3200" b="1" u="sng" dirty="0">
                <a:solidFill>
                  <a:srgbClr val="FF0000"/>
                </a:solidFill>
                <a:latin typeface="Comic Sans MS" panose="030F0702030302020204" pitchFamily="66" charset="0"/>
                <a:ea typeface="Calibri" panose="020F0502020204030204" pitchFamily="34" charset="0"/>
                <a:cs typeface="Calibri" panose="020F0502020204030204" pitchFamily="34" charset="0"/>
              </a:rPr>
              <a:t>Note</a:t>
            </a:r>
            <a:r>
              <a:rPr lang="en-US" sz="3200" b="1" dirty="0">
                <a:solidFill>
                  <a:srgbClr val="FF0000"/>
                </a:solidFill>
                <a:latin typeface="Comic Sans MS" panose="030F0702030302020204" pitchFamily="66" charset="0"/>
                <a:ea typeface="Calibri" panose="020F0502020204030204" pitchFamily="34" charset="0"/>
                <a:cs typeface="Calibri" panose="020F0502020204030204" pitchFamily="34"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All Scripture will be taken from </a:t>
            </a:r>
            <a:r>
              <a:rPr lang="en-US" sz="3200" b="1" i="1" u="sng" dirty="0">
                <a:solidFill>
                  <a:schemeClr val="accent6">
                    <a:lumMod val="75000"/>
                  </a:schemeClr>
                </a:solidFill>
                <a:latin typeface="Georgia" panose="02040502050405020303" pitchFamily="18" charset="0"/>
                <a:ea typeface="Calibri" panose="020F0502020204030204" pitchFamily="34" charset="0"/>
                <a:cs typeface="Times New Roman" panose="02020603050405020304" pitchFamily="18" charset="0"/>
              </a:rPr>
              <a:t>The Scriptures</a:t>
            </a:r>
            <a:r>
              <a:rPr lang="en-US" sz="3200" b="1" dirty="0">
                <a:solidFill>
                  <a:schemeClr val="accent6">
                    <a:lumMod val="75000"/>
                  </a:schemeClr>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edition unless otherwise noted. </a:t>
            </a:r>
            <a:endParaRPr lang="en-US" sz="3200" b="1" u="sng" dirty="0">
              <a:solidFill>
                <a:srgbClr val="FF0000"/>
              </a:solidFill>
              <a:latin typeface="Comic Sans MS" panose="030F0702030302020204" pitchFamily="66" charset="0"/>
              <a:ea typeface="Calibri" panose="020F0502020204030204" pitchFamily="34" charset="0"/>
              <a:cs typeface="Calibri" panose="020F0502020204030204" pitchFamily="34" charset="0"/>
            </a:endParaRPr>
          </a:p>
          <a:p>
            <a:pPr algn="l">
              <a:spcBef>
                <a:spcPts val="0"/>
              </a:spcBef>
              <a:spcAft>
                <a:spcPts val="1200"/>
              </a:spcAft>
              <a:buClr>
                <a:srgbClr val="0000FF"/>
              </a:buClr>
            </a:pPr>
            <a:r>
              <a:rPr lang="en-US" sz="3200" b="1" u="sng" dirty="0">
                <a:solidFill>
                  <a:srgbClr val="FF0000"/>
                </a:solidFill>
                <a:latin typeface="Comic Sans MS" panose="030F0702030302020204" pitchFamily="66" charset="0"/>
                <a:ea typeface="Calibri" panose="020F0502020204030204" pitchFamily="34" charset="0"/>
                <a:cs typeface="Calibri" panose="020F0502020204030204" pitchFamily="34" charset="0"/>
              </a:rPr>
              <a:t>Note</a:t>
            </a:r>
            <a:r>
              <a:rPr lang="en-US" sz="3200" b="1" dirty="0">
                <a:solidFill>
                  <a:srgbClr val="FF0000"/>
                </a:solidFill>
                <a:latin typeface="Comic Sans MS" panose="030F0702030302020204" pitchFamily="66" charset="0"/>
                <a:ea typeface="Calibri" panose="020F0502020204030204" pitchFamily="34" charset="0"/>
                <a:cs typeface="Calibri" panose="020F0502020204030204" pitchFamily="34"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This study will use the words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Yahuah,</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Yahusha</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 and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Elohim</a:t>
            </a:r>
            <a:r>
              <a:rPr lang="en-US" sz="3200" dirty="0">
                <a:solidFill>
                  <a:srgbClr val="0000CC"/>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(instead of the words God, Jesus, Lord, etc.), because of the pagan background associated with the commonly used terms for our Father, Creator and Saviour.  It is my intention to stay as close to the original pronunciation of the names for </a:t>
            </a:r>
            <a:r>
              <a:rPr lang="en-US" sz="3200" b="1" dirty="0">
                <a:solidFill>
                  <a:srgbClr val="0000CC"/>
                </a:solidFill>
                <a:latin typeface="Calibri" panose="020F0502020204030204" pitchFamily="34" charset="0"/>
                <a:ea typeface="Calibri" panose="020F0502020204030204" pitchFamily="34" charset="0"/>
                <a:cs typeface="Times New Roman" panose="02020603050405020304" pitchFamily="18" charset="0"/>
              </a:rPr>
              <a:t>Elohim</a:t>
            </a:r>
            <a:r>
              <a:rPr lang="en-US" sz="3200" dirty="0">
                <a:solidFill>
                  <a:srgbClr val="0000CC"/>
                </a:solidFill>
                <a:latin typeface="Calibri" panose="020F0502020204030204" pitchFamily="34" charset="0"/>
                <a:ea typeface="Calibri" panose="020F0502020204030204" pitchFamily="34" charset="0"/>
                <a:cs typeface="Times New Roman" panose="02020603050405020304" pitchFamily="18" charset="0"/>
              </a:rPr>
              <a:t> </a:t>
            </a:r>
            <a:r>
              <a:rPr lang="en-US" sz="3200" dirty="0">
                <a:solidFill>
                  <a:srgbClr val="0D0D0D"/>
                </a:solidFill>
                <a:latin typeface="Calibri" panose="020F0502020204030204" pitchFamily="34" charset="0"/>
                <a:ea typeface="Calibri" panose="020F0502020204030204" pitchFamily="34" charset="0"/>
                <a:cs typeface="Times New Roman" panose="02020603050405020304" pitchFamily="18" charset="0"/>
              </a:rPr>
              <a:t>as possible.</a:t>
            </a:r>
          </a:p>
          <a:p>
            <a:pPr lvl="1" algn="l">
              <a:lnSpc>
                <a:spcPct val="80000"/>
              </a:lnSpc>
              <a:spcBef>
                <a:spcPts val="0"/>
              </a:spcBef>
              <a:spcAft>
                <a:spcPts val="1200"/>
              </a:spcAft>
              <a:buClr>
                <a:srgbClr val="0000FF"/>
              </a:buClr>
            </a:pPr>
            <a:r>
              <a:rPr lang="en-US" sz="3600" b="1" i="1" dirty="0">
                <a:solidFill>
                  <a:srgbClr val="9900CC"/>
                </a:solidFill>
                <a:latin typeface="Browallia New" panose="020B0604020202020204" pitchFamily="34" charset="-34"/>
                <a:cs typeface="Browallia New" panose="020B0604020202020204" pitchFamily="34" charset="-34"/>
              </a:rPr>
              <a:t>“…What is His Name, And what is His Son’s Name, If you know it?”</a:t>
            </a:r>
            <a:r>
              <a:rPr lang="en-US" sz="3600" dirty="0">
                <a:solidFill>
                  <a:srgbClr val="9900CC"/>
                </a:solidFill>
                <a:latin typeface="Browallia New" panose="020B0604020202020204" pitchFamily="34" charset="-34"/>
                <a:cs typeface="Browallia New" panose="020B0604020202020204" pitchFamily="34" charset="-34"/>
              </a:rPr>
              <a:t>   </a:t>
            </a:r>
            <a:r>
              <a:rPr lang="en-US" sz="3600" i="1" dirty="0">
                <a:solidFill>
                  <a:schemeClr val="bg1"/>
                </a:solidFill>
                <a:latin typeface="Browallia New" panose="020B0604020202020204" pitchFamily="34" charset="-34"/>
                <a:cs typeface="Browallia New" panose="020B0604020202020204" pitchFamily="34" charset="-34"/>
              </a:rPr>
              <a:t>Proverbs 30:4</a:t>
            </a:r>
            <a:r>
              <a:rPr lang="en-US" sz="3600" b="1" i="1" dirty="0">
                <a:solidFill>
                  <a:schemeClr val="bg1"/>
                </a:solidFill>
                <a:latin typeface="Browallia New" panose="020B0604020202020204" pitchFamily="34" charset="-34"/>
                <a:cs typeface="Browallia New" panose="020B0604020202020204" pitchFamily="34" charset="-34"/>
              </a:rPr>
              <a:t>  </a:t>
            </a:r>
          </a:p>
        </p:txBody>
      </p:sp>
      <p:sp>
        <p:nvSpPr>
          <p:cNvPr id="5" name="Slide Number Placeholder 4"/>
          <p:cNvSpPr>
            <a:spLocks noGrp="1"/>
          </p:cNvSpPr>
          <p:nvPr>
            <p:ph type="sldNum" sz="quarter" idx="12"/>
          </p:nvPr>
        </p:nvSpPr>
        <p:spPr>
          <a:xfrm>
            <a:off x="8153400" y="6324600"/>
            <a:ext cx="762000" cy="365125"/>
          </a:xfrm>
        </p:spPr>
        <p:txBody>
          <a:bodyPr/>
          <a:lstStyle/>
          <a:p>
            <a:fld id="{9A7ECC3E-4170-412F-8B33-8063B7BB8A4D}" type="slidenum">
              <a:rPr lang="en-US" b="1" smtClean="0"/>
              <a:t>9</a:t>
            </a:fld>
            <a:endParaRPr lang="en-US" b="1" dirty="0"/>
          </a:p>
        </p:txBody>
      </p:sp>
    </p:spTree>
    <p:extLst>
      <p:ext uri="{BB962C8B-B14F-4D97-AF65-F5344CB8AC3E}">
        <p14:creationId xmlns:p14="http://schemas.microsoft.com/office/powerpoint/2010/main" val="1918824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iterate type="lt">
                                    <p:tmPct val="0"/>
                                  </p:iterate>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par>
                          <p:cTn id="15" fill="hold">
                            <p:stCondLst>
                              <p:cond delay="500"/>
                            </p:stCondLst>
                            <p:childTnLst>
                              <p:par>
                                <p:cTn id="16" presetID="36" presetClass="emph" presetSubtype="0" fill="hold" nodeType="afterEffect">
                                  <p:stCondLst>
                                    <p:cond delay="0"/>
                                  </p:stCondLst>
                                  <p:iterate type="lt">
                                    <p:tmPct val="10000"/>
                                  </p:iterate>
                                  <p:childTnLst>
                                    <p:animScale>
                                      <p:cBhvr>
                                        <p:cTn id="17" dur="250" autoRev="1" fill="hold">
                                          <p:stCondLst>
                                            <p:cond delay="0"/>
                                          </p:stCondLst>
                                        </p:cTn>
                                        <p:tgtEl>
                                          <p:spTgt spid="3">
                                            <p:txEl>
                                              <p:pRg st="2" end="2"/>
                                            </p:txEl>
                                          </p:spTgt>
                                        </p:tgtEl>
                                      </p:cBhvr>
                                      <p:to x="80000" y="100000"/>
                                    </p:animScale>
                                    <p:anim by="(#ppt_w*0.10)" calcmode="lin" valueType="num">
                                      <p:cBhvr>
                                        <p:cTn id="18" dur="250" autoRev="1" fill="hold">
                                          <p:stCondLst>
                                            <p:cond delay="0"/>
                                          </p:stCondLst>
                                        </p:cTn>
                                        <p:tgtEl>
                                          <p:spTgt spid="3">
                                            <p:txEl>
                                              <p:pRg st="2" end="2"/>
                                            </p:txEl>
                                          </p:spTgt>
                                        </p:tgtEl>
                                        <p:attrNameLst>
                                          <p:attrName>ppt_x</p:attrName>
                                        </p:attrNameLst>
                                      </p:cBhvr>
                                    </p:anim>
                                    <p:anim by="(-#ppt_w*0.10)" calcmode="lin" valueType="num">
                                      <p:cBhvr>
                                        <p:cTn id="19" dur="250" autoRev="1" fill="hold">
                                          <p:stCondLst>
                                            <p:cond delay="0"/>
                                          </p:stCondLst>
                                        </p:cTn>
                                        <p:tgtEl>
                                          <p:spTgt spid="3">
                                            <p:txEl>
                                              <p:pRg st="2" end="2"/>
                                            </p:txEl>
                                          </p:spTgt>
                                        </p:tgtEl>
                                        <p:attrNameLst>
                                          <p:attrName>ppt_y</p:attrName>
                                        </p:attrNameLst>
                                      </p:cBhvr>
                                    </p:anim>
                                    <p:animRot by="-480000">
                                      <p:cBhvr>
                                        <p:cTn id="20" dur="250" autoRev="1" fill="hold">
                                          <p:stCondLst>
                                            <p:cond delay="0"/>
                                          </p:stCondLst>
                                        </p:cTn>
                                        <p:tgtEl>
                                          <p:spTgt spid="3">
                                            <p:txEl>
                                              <p:pRg st="2" end="2"/>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457200"/>
            <a:ext cx="8382000" cy="5943600"/>
          </a:xfrm>
          <a:blipFill>
            <a:blip r:embed="rId2"/>
            <a:tile tx="0" ty="0" sx="100000" sy="100000" flip="none" algn="tl"/>
          </a:blipFill>
          <a:ln w="57150">
            <a:solidFill>
              <a:srgbClr val="FF0066"/>
            </a:solidFill>
          </a:ln>
          <a:scene3d>
            <a:camera prst="orthographicFront"/>
            <a:lightRig rig="threePt" dir="t"/>
          </a:scene3d>
          <a:sp3d>
            <a:bevelT/>
          </a:sp3d>
        </p:spPr>
        <p:txBody>
          <a:bodyPr lIns="182880" tIns="91440">
            <a:normAutofit fontScale="85000" lnSpcReduction="10000"/>
          </a:bodyPr>
          <a:lstStyle/>
          <a:p>
            <a:pPr algn="l">
              <a:spcBef>
                <a:spcPts val="0"/>
              </a:spcBef>
              <a:spcAft>
                <a:spcPts val="1200"/>
              </a:spcAft>
              <a:buClr>
                <a:srgbClr val="0000FF"/>
              </a:buClr>
            </a:pPr>
            <a:r>
              <a:rPr lang="en-US" b="1" u="sng" dirty="0">
                <a:solidFill>
                  <a:srgbClr val="FF0000"/>
                </a:solidFill>
                <a:latin typeface="Comic Sans MS" panose="030F0702030302020204" pitchFamily="66" charset="0"/>
                <a:ea typeface="Calibri" panose="020F0502020204030204" pitchFamily="34" charset="0"/>
                <a:cs typeface="Calibri" panose="020F0502020204030204" pitchFamily="34" charset="0"/>
              </a:rPr>
              <a:t>Note</a:t>
            </a:r>
            <a:r>
              <a:rPr lang="en-US" b="1" dirty="0">
                <a:solidFill>
                  <a:srgbClr val="FF0000"/>
                </a:solidFill>
                <a:latin typeface="Comic Sans MS" panose="030F0702030302020204" pitchFamily="66" charset="0"/>
                <a:ea typeface="Calibri" panose="020F0502020204030204" pitchFamily="34" charset="0"/>
                <a:cs typeface="Calibri" panose="020F0502020204030204" pitchFamily="34" charset="0"/>
              </a:rPr>
              <a:t>: </a:t>
            </a:r>
            <a:r>
              <a:rPr lang="en-US" b="1" dirty="0">
                <a:solidFill>
                  <a:srgbClr val="31849B"/>
                </a:solidFill>
                <a:latin typeface="Comic Sans MS" panose="030F0702030302020204" pitchFamily="66" charset="0"/>
                <a:ea typeface="Calibri" panose="020F0502020204030204" pitchFamily="34" charset="0"/>
                <a:cs typeface="Calibri" panose="020F0502020204030204" pitchFamily="34" charset="0"/>
              </a:rPr>
              <a:t>Cycle/Season Definitions:</a:t>
            </a:r>
            <a:r>
              <a:rPr lang="en-US" dirty="0">
                <a:solidFill>
                  <a:srgbClr val="000000"/>
                </a:solidFill>
                <a:latin typeface="Calibri" panose="020F0502020204030204" pitchFamily="34" charset="0"/>
                <a:ea typeface="Calibri" panose="020F0502020204030204" pitchFamily="34" charset="0"/>
                <a:cs typeface="Calibri" panose="020F0502020204030204" pitchFamily="34" charset="0"/>
              </a:rPr>
              <a:t>  We prefer to refrain from using the word “day” that has been translated from the original Hebrew word </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&lt;</a:t>
            </a:r>
            <a:r>
              <a:rPr lang="en-US" b="1" dirty="0" err="1">
                <a:solidFill>
                  <a:srgbClr val="00B050"/>
                </a:solidFill>
                <a:latin typeface="Calibri" panose="020F0502020204030204" pitchFamily="34" charset="0"/>
                <a:ea typeface="Calibri" panose="020F0502020204030204" pitchFamily="34" charset="0"/>
                <a:cs typeface="Calibri" panose="020F0502020204030204" pitchFamily="34" charset="0"/>
              </a:rPr>
              <a:t>yowm</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&gt;.</a:t>
            </a:r>
            <a:r>
              <a:rPr lang="en-US" b="1"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The word “Day” can indicate 12 or 24 hours, day or night, or both!  To understand Scripture correctly we need to be more accurate.  </a:t>
            </a:r>
            <a:r>
              <a:rPr lang="en-US" u="heavy" dirty="0">
                <a:solidFill>
                  <a:srgbClr val="0D0D0D"/>
                </a:solidFill>
                <a:uFill>
                  <a:solidFill>
                    <a:srgbClr val="FF0066"/>
                  </a:solidFill>
                </a:uFill>
                <a:latin typeface="Calibri" panose="020F0502020204030204" pitchFamily="34" charset="0"/>
                <a:ea typeface="Calibri" panose="020F0502020204030204" pitchFamily="34" charset="0"/>
                <a:cs typeface="Calibri" panose="020F0502020204030204" pitchFamily="34" charset="0"/>
              </a:rPr>
              <a:t>Preference</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is given to the word </a:t>
            </a:r>
            <a:r>
              <a:rPr lang="en-US" b="1" dirty="0">
                <a:solidFill>
                  <a:srgbClr val="9900FF"/>
                </a:solidFill>
                <a:latin typeface="Calibri" panose="020F0502020204030204" pitchFamily="34" charset="0"/>
                <a:ea typeface="Calibri" panose="020F0502020204030204" pitchFamily="34" charset="0"/>
                <a:cs typeface="Calibri" panose="020F0502020204030204" pitchFamily="34" charset="0"/>
              </a:rPr>
              <a:t>cycle,</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when referring to 24 hours, in place of the word </a:t>
            </a:r>
            <a:r>
              <a:rPr lang="en-US" u="heavy" dirty="0">
                <a:solidFill>
                  <a:srgbClr val="0D0D0D"/>
                </a:solidFill>
                <a:uFill>
                  <a:solidFill>
                    <a:srgbClr val="FF0066"/>
                  </a:solidFill>
                </a:uFill>
                <a:latin typeface="Calibri" panose="020F0502020204030204" pitchFamily="34" charset="0"/>
                <a:ea typeface="Calibri" panose="020F0502020204030204" pitchFamily="34" charset="0"/>
                <a:cs typeface="Calibri" panose="020F0502020204030204" pitchFamily="34" charset="0"/>
              </a:rPr>
              <a:t>day</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When quoting Scripture, citing the </a:t>
            </a:r>
            <a:r>
              <a:rPr lang="en-US" u="sng" dirty="0">
                <a:solidFill>
                  <a:srgbClr val="0D0D0D"/>
                </a:solidFill>
                <a:latin typeface="Calibri" panose="020F0502020204030204" pitchFamily="34" charset="0"/>
                <a:ea typeface="Calibri" panose="020F0502020204030204" pitchFamily="34" charset="0"/>
                <a:cs typeface="Calibri" panose="020F0502020204030204" pitchFamily="34" charset="0"/>
              </a:rPr>
              <a:t>Sabbath</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b="1" u="sng" dirty="0">
                <a:solidFill>
                  <a:srgbClr val="FF0066"/>
                </a:solidFill>
                <a:latin typeface="Calibri" panose="020F0502020204030204" pitchFamily="34" charset="0"/>
                <a:ea typeface="Calibri" panose="020F0502020204030204" pitchFamily="34" charset="0"/>
                <a:cs typeface="Calibri" panose="020F0502020204030204" pitchFamily="34" charset="0"/>
              </a:rPr>
              <a:t>Day</a:t>
            </a:r>
            <a:r>
              <a:rPr lang="en-US" dirty="0">
                <a:solidFill>
                  <a:srgbClr val="FF0066"/>
                </a:solidFill>
                <a:latin typeface="Calibri" panose="020F0502020204030204" pitchFamily="34" charset="0"/>
                <a:ea typeface="Calibri" panose="020F0502020204030204" pitchFamily="34" charset="0"/>
                <a:cs typeface="Calibri" panose="020F0502020204030204" pitchFamily="34" charset="0"/>
              </a:rPr>
              <a:t> </a:t>
            </a: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and/or the Feast </a:t>
            </a:r>
            <a:r>
              <a:rPr lang="en-US" b="1" u="sng" dirty="0">
                <a:solidFill>
                  <a:srgbClr val="FF0066"/>
                </a:solidFill>
                <a:latin typeface="Calibri" panose="020F0502020204030204" pitchFamily="34" charset="0"/>
                <a:ea typeface="Calibri" panose="020F0502020204030204" pitchFamily="34" charset="0"/>
                <a:cs typeface="Calibri" panose="020F0502020204030204" pitchFamily="34" charset="0"/>
              </a:rPr>
              <a:t>day</a:t>
            </a:r>
            <a:r>
              <a:rPr lang="en-US" b="1" dirty="0">
                <a:solidFill>
                  <a:srgbClr val="FF0066"/>
                </a:solidFill>
                <a:latin typeface="Calibri" panose="020F0502020204030204" pitchFamily="34" charset="0"/>
                <a:ea typeface="Calibri" panose="020F0502020204030204" pitchFamily="34" charset="0"/>
                <a:cs typeface="Calibri" panose="020F0502020204030204" pitchFamily="34" charset="0"/>
              </a:rPr>
              <a:t>(s) </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you will see </a:t>
            </a:r>
            <a:r>
              <a:rPr lang="en-US" u="heavy" dirty="0">
                <a:solidFill>
                  <a:srgbClr val="0D0D0D"/>
                </a:solidFill>
                <a:uFill>
                  <a:solidFill>
                    <a:srgbClr val="FF0066"/>
                  </a:solidFill>
                </a:uFill>
                <a:latin typeface="Calibri" panose="020F0502020204030204" pitchFamily="34" charset="0"/>
                <a:ea typeface="Calibri" panose="020F0502020204030204" pitchFamily="34" charset="0"/>
                <a:cs typeface="Calibri" panose="020F0502020204030204" pitchFamily="34" charset="0"/>
              </a:rPr>
              <a:t>day</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Otherwise </a:t>
            </a:r>
            <a:r>
              <a:rPr lang="en-US" b="1" dirty="0">
                <a:solidFill>
                  <a:srgbClr val="9900FF"/>
                </a:solidFill>
                <a:latin typeface="Calibri" panose="020F0502020204030204" pitchFamily="34" charset="0"/>
                <a:ea typeface="Calibri" panose="020F0502020204030204" pitchFamily="34" charset="0"/>
                <a:cs typeface="Calibri" panose="020F0502020204030204" pitchFamily="34" charset="0"/>
              </a:rPr>
              <a:t>cycle</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is the word of choice.  The 24 hour </a:t>
            </a:r>
            <a:r>
              <a:rPr lang="en-US" b="1" dirty="0">
                <a:solidFill>
                  <a:srgbClr val="9900FF"/>
                </a:solidFill>
                <a:latin typeface="Calibri" panose="020F0502020204030204" pitchFamily="34" charset="0"/>
                <a:ea typeface="Calibri" panose="020F0502020204030204" pitchFamily="34" charset="0"/>
                <a:cs typeface="Calibri" panose="020F0502020204030204" pitchFamily="34" charset="0"/>
              </a:rPr>
              <a:t>cycle</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 is further defined to pinpoint the </a:t>
            </a:r>
            <a:r>
              <a:rPr lang="en-US" b="1" u="sng" dirty="0">
                <a:solidFill>
                  <a:srgbClr val="0D0D0D"/>
                </a:solidFill>
                <a:latin typeface="Calibri" panose="020F0502020204030204" pitchFamily="34" charset="0"/>
                <a:ea typeface="Calibri" panose="020F0502020204030204" pitchFamily="34" charset="0"/>
                <a:cs typeface="Calibri" panose="020F0502020204030204" pitchFamily="34" charset="0"/>
              </a:rPr>
              <a:t>two seasons</a:t>
            </a:r>
            <a:r>
              <a:rPr lang="en-US" dirty="0">
                <a:solidFill>
                  <a:srgbClr val="0D0D0D"/>
                </a:solidFill>
                <a:latin typeface="Calibri" panose="020F0502020204030204" pitchFamily="34" charset="0"/>
                <a:ea typeface="Calibri" panose="020F0502020204030204" pitchFamily="34" charset="0"/>
                <a:cs typeface="Calibri" panose="020F0502020204030204" pitchFamily="34" charset="0"/>
              </a:rPr>
              <a:t>.</a:t>
            </a:r>
          </a:p>
          <a:p>
            <a:pPr marL="457200" indent="-457200" algn="l">
              <a:spcBef>
                <a:spcPts val="0"/>
              </a:spcBef>
              <a:spcAft>
                <a:spcPts val="1200"/>
              </a:spcAft>
              <a:buClr>
                <a:srgbClr val="0000FF"/>
              </a:buClr>
              <a:buFont typeface="+mj-lt"/>
              <a:buAutoNum type="arabicPeriod"/>
            </a:pPr>
            <a:r>
              <a:rPr lang="en-US" sz="3200" b="1" dirty="0">
                <a:solidFill>
                  <a:srgbClr val="9900FF"/>
                </a:solidFill>
                <a:latin typeface="Calibri" panose="020F0502020204030204" pitchFamily="34" charset="0"/>
                <a:ea typeface="Calibri" panose="020F0502020204030204" pitchFamily="34" charset="0"/>
                <a:cs typeface="Calibri" panose="020F0502020204030204" pitchFamily="34" charset="0"/>
              </a:rPr>
              <a:t>Cycle</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rPr>
              <a:t>=</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24 hours containing the 2 </a:t>
            </a:r>
            <a:r>
              <a:rPr lang="en-US" sz="3200" u="sng" dirty="0">
                <a:solidFill>
                  <a:srgbClr val="0D0D0D"/>
                </a:solidFill>
                <a:uFill>
                  <a:solidFill>
                    <a:srgbClr val="9933FF"/>
                  </a:solidFill>
                </a:uFill>
                <a:latin typeface="Calibri" panose="020F0502020204030204" pitchFamily="34" charset="0"/>
                <a:ea typeface="Calibri" panose="020F0502020204030204" pitchFamily="34" charset="0"/>
                <a:cs typeface="Calibri" panose="020F0502020204030204" pitchFamily="34" charset="0"/>
              </a:rPr>
              <a:t>seasons</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of: </a:t>
            </a:r>
            <a:r>
              <a:rPr lang="en-US" sz="3200" dirty="0">
                <a:solidFill>
                  <a:srgbClr val="31849B"/>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light</a:t>
            </a:r>
            <a:r>
              <a:rPr lang="en-US" sz="3200" dirty="0">
                <a:solidFill>
                  <a:srgbClr val="31849B"/>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rPr>
              <a:t>H216</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&lt;</a:t>
            </a:r>
            <a:r>
              <a:rPr lang="en-US" sz="3200" b="1" dirty="0">
                <a:solidFill>
                  <a:srgbClr val="00B050"/>
                </a:solidFill>
                <a:latin typeface="Calibri" panose="020F0502020204030204" pitchFamily="34" charset="0"/>
                <a:ea typeface="Calibri" panose="020F0502020204030204" pitchFamily="34" charset="0"/>
                <a:cs typeface="Calibri" panose="020F0502020204030204" pitchFamily="34" charset="0"/>
              </a:rPr>
              <a:t>’</a:t>
            </a:r>
            <a:r>
              <a:rPr lang="en-US" sz="3200" b="1" dirty="0" err="1">
                <a:solidFill>
                  <a:srgbClr val="00B050"/>
                </a:solidFill>
                <a:latin typeface="Calibri" panose="020F0502020204030204" pitchFamily="34" charset="0"/>
                <a:ea typeface="Calibri" panose="020F0502020204030204" pitchFamily="34" charset="0"/>
                <a:cs typeface="Calibri" panose="020F0502020204030204" pitchFamily="34" charset="0"/>
              </a:rPr>
              <a:t>owr</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&gt;</a:t>
            </a:r>
            <a:r>
              <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b="1" u="sng" dirty="0">
                <a:solidFill>
                  <a:srgbClr val="0070C0"/>
                </a:solidFill>
                <a:latin typeface="Calibri" panose="020F0502020204030204" pitchFamily="34" charset="0"/>
                <a:ea typeface="Calibri" panose="020F0502020204030204" pitchFamily="34" charset="0"/>
                <a:cs typeface="Calibri" panose="020F0502020204030204" pitchFamily="34" charset="0"/>
              </a:rPr>
              <a:t>and</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night</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a:t>
            </a:r>
            <a:r>
              <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rPr>
              <a:t>H3915</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 &lt;</a:t>
            </a:r>
            <a:r>
              <a:rPr lang="en-US" sz="3200" b="1" dirty="0" err="1">
                <a:solidFill>
                  <a:srgbClr val="00B050"/>
                </a:solidFill>
                <a:latin typeface="Calibri" panose="020F0502020204030204" pitchFamily="34" charset="0"/>
                <a:ea typeface="Calibri" panose="020F0502020204030204" pitchFamily="34" charset="0"/>
                <a:cs typeface="Calibri" panose="020F0502020204030204" pitchFamily="34" charset="0"/>
              </a:rPr>
              <a:t>layil</a:t>
            </a:r>
            <a:r>
              <a:rPr lang="en-US" sz="3200" dirty="0">
                <a:solidFill>
                  <a:srgbClr val="0D0D0D"/>
                </a:solidFill>
                <a:latin typeface="Calibri" panose="020F0502020204030204" pitchFamily="34" charset="0"/>
                <a:ea typeface="Calibri" panose="020F0502020204030204" pitchFamily="34" charset="0"/>
                <a:cs typeface="Calibri" panose="020F0502020204030204" pitchFamily="34" charset="0"/>
              </a:rPr>
              <a:t>&gt;.</a:t>
            </a:r>
            <a:endParaRPr lang="en-US" sz="3200" b="1" dirty="0">
              <a:solidFill>
                <a:srgbClr val="0D0D0D"/>
              </a:solidFill>
              <a:latin typeface="Calibri" panose="020F0502020204030204" pitchFamily="34" charset="0"/>
              <a:ea typeface="Calibri" panose="020F0502020204030204" pitchFamily="34" charset="0"/>
              <a:cs typeface="Calibri" panose="020F0502020204030204" pitchFamily="34" charset="0"/>
            </a:endParaRPr>
          </a:p>
          <a:p>
            <a:pPr marL="457200" indent="-457200" algn="l">
              <a:spcBef>
                <a:spcPts val="0"/>
              </a:spcBef>
              <a:spcAft>
                <a:spcPts val="1200"/>
              </a:spcAft>
              <a:buClr>
                <a:srgbClr val="0000FF"/>
              </a:buClr>
              <a:buFont typeface="+mj-lt"/>
              <a:buAutoNum type="arabicPeriod"/>
            </a:pPr>
            <a:r>
              <a:rPr lang="en-US" sz="3200" b="1" dirty="0">
                <a:solidFill>
                  <a:srgbClr val="9900FF"/>
                </a:solidFill>
                <a:latin typeface="Calibri" panose="020F0502020204030204" pitchFamily="34" charset="0"/>
                <a:ea typeface="Calibri" panose="020F0502020204030204" pitchFamily="34" charset="0"/>
                <a:cs typeface="Calibri" panose="020F0502020204030204" pitchFamily="34" charset="0"/>
              </a:rPr>
              <a:t>Season </a:t>
            </a:r>
            <a:r>
              <a:rPr lang="en-US" sz="3200" b="1" dirty="0">
                <a:solidFill>
                  <a:srgbClr val="000000"/>
                </a:solidFill>
                <a:latin typeface="Calibri" panose="020F0502020204030204" pitchFamily="34" charset="0"/>
                <a:ea typeface="Calibri" panose="020F0502020204030204" pitchFamily="34" charset="0"/>
                <a:cs typeface="Calibri" panose="020F0502020204030204" pitchFamily="34" charset="0"/>
              </a:rPr>
              <a:t>= H6256</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 - &lt;</a:t>
            </a:r>
            <a:r>
              <a:rPr lang="en-US" sz="3200" b="1" dirty="0">
                <a:solidFill>
                  <a:srgbClr val="00B050"/>
                </a:solidFill>
                <a:latin typeface="Calibri" panose="020F0502020204030204" pitchFamily="34" charset="0"/>
                <a:ea typeface="Calibri" panose="020F0502020204030204" pitchFamily="34" charset="0"/>
                <a:cs typeface="Calibri" panose="020F0502020204030204" pitchFamily="34" charset="0"/>
              </a:rPr>
              <a:t>‘eth</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&gt;; 12 segments of time whether it is the </a:t>
            </a:r>
            <a:r>
              <a:rPr lang="en-US" sz="3200" b="1" u="sng" dirty="0">
                <a:solidFill>
                  <a:srgbClr val="9933FF"/>
                </a:solidFill>
                <a:latin typeface="Calibri" panose="020F0502020204030204" pitchFamily="34" charset="0"/>
                <a:ea typeface="Calibri" panose="020F0502020204030204" pitchFamily="34" charset="0"/>
                <a:cs typeface="Calibri" panose="020F0502020204030204" pitchFamily="34" charset="0"/>
              </a:rPr>
              <a:t>Light Season</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r>
              <a:rPr lang="en-US" sz="3200" b="1" u="sng" dirty="0">
                <a:solidFill>
                  <a:srgbClr val="FF0000"/>
                </a:solidFill>
                <a:latin typeface="Calibri" panose="020F0502020204030204" pitchFamily="34" charset="0"/>
                <a:ea typeface="Calibri" panose="020F0502020204030204" pitchFamily="34" charset="0"/>
                <a:cs typeface="Calibri" panose="020F0502020204030204" pitchFamily="34" charset="0"/>
              </a:rPr>
              <a:t>or</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 the </a:t>
            </a:r>
            <a:r>
              <a:rPr lang="en-US" sz="3200" b="1" u="sng" dirty="0">
                <a:solidFill>
                  <a:srgbClr val="9933FF"/>
                </a:solidFill>
                <a:latin typeface="Calibri" panose="020F0502020204030204" pitchFamily="34" charset="0"/>
                <a:ea typeface="Calibri" panose="020F0502020204030204" pitchFamily="34" charset="0"/>
                <a:cs typeface="Calibri" panose="020F0502020204030204" pitchFamily="34" charset="0"/>
              </a:rPr>
              <a:t>Night Season</a:t>
            </a:r>
            <a:r>
              <a:rPr lang="en-US" sz="3200" dirty="0">
                <a:solidFill>
                  <a:srgbClr val="000000"/>
                </a:solidFill>
                <a:latin typeface="Calibri" panose="020F0502020204030204" pitchFamily="34" charset="0"/>
                <a:ea typeface="Calibri" panose="020F0502020204030204" pitchFamily="34" charset="0"/>
                <a:cs typeface="Calibri" panose="020F0502020204030204" pitchFamily="34" charset="0"/>
              </a:rPr>
              <a:t>. </a:t>
            </a:r>
          </a:p>
          <a:p>
            <a:pPr algn="l">
              <a:spcBef>
                <a:spcPts val="0"/>
              </a:spcBef>
              <a:spcAft>
                <a:spcPts val="1200"/>
              </a:spcAft>
              <a:buClr>
                <a:srgbClr val="0000FF"/>
              </a:buClr>
            </a:pP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An excellent application example for the word </a:t>
            </a:r>
            <a:r>
              <a:rPr lang="en-US" sz="2800" b="1" dirty="0">
                <a:solidFill>
                  <a:srgbClr val="9933FF"/>
                </a:solidFill>
                <a:latin typeface="Calibri" panose="020F0502020204030204" pitchFamily="34" charset="0"/>
                <a:ea typeface="Calibri" panose="020F0502020204030204" pitchFamily="34" charset="0"/>
                <a:cs typeface="Calibri" panose="020F0502020204030204" pitchFamily="34" charset="0"/>
              </a:rPr>
              <a:t>“</a:t>
            </a:r>
            <a:r>
              <a:rPr lang="en-US" sz="2800" b="1" u="sng" dirty="0">
                <a:solidFill>
                  <a:srgbClr val="9933FF"/>
                </a:solidFill>
                <a:latin typeface="Calibri" panose="020F0502020204030204" pitchFamily="34" charset="0"/>
                <a:ea typeface="Calibri" panose="020F0502020204030204" pitchFamily="34" charset="0"/>
                <a:cs typeface="Calibri" panose="020F0502020204030204" pitchFamily="34" charset="0"/>
              </a:rPr>
              <a:t>Season</a:t>
            </a:r>
            <a:r>
              <a:rPr lang="en-US" sz="2800" b="1" dirty="0">
                <a:solidFill>
                  <a:srgbClr val="9933FF"/>
                </a:solidFill>
                <a:latin typeface="Calibri" panose="020F0502020204030204" pitchFamily="34" charset="0"/>
                <a:ea typeface="Calibri" panose="020F0502020204030204" pitchFamily="34" charset="0"/>
                <a:cs typeface="Calibri" panose="020F0502020204030204" pitchFamily="34" charset="0"/>
              </a:rPr>
              <a:t>” </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is found in </a:t>
            </a:r>
            <a:r>
              <a:rPr lang="en-US" sz="2800" b="1" dirty="0" err="1">
                <a:solidFill>
                  <a:srgbClr val="00B050"/>
                </a:solidFill>
                <a:latin typeface="Calibri" panose="020F0502020204030204" pitchFamily="34" charset="0"/>
                <a:ea typeface="Calibri" panose="020F0502020204030204" pitchFamily="34" charset="0"/>
                <a:cs typeface="Calibri" panose="020F0502020204030204" pitchFamily="34" charset="0"/>
              </a:rPr>
              <a:t>Yerimyahu</a:t>
            </a:r>
            <a:r>
              <a:rPr lang="en-US" sz="2800" dirty="0">
                <a:solidFill>
                  <a:srgbClr val="000000"/>
                </a:solidFill>
                <a:latin typeface="Calibri" panose="020F0502020204030204" pitchFamily="34" charset="0"/>
                <a:ea typeface="Calibri" panose="020F0502020204030204" pitchFamily="34" charset="0"/>
                <a:cs typeface="Calibri" panose="020F0502020204030204" pitchFamily="34" charset="0"/>
              </a:rPr>
              <a:t> (Jeremiah) </a:t>
            </a:r>
            <a:r>
              <a:rPr lang="en-US" sz="2800" b="1" dirty="0">
                <a:solidFill>
                  <a:srgbClr val="00B050"/>
                </a:solidFill>
                <a:latin typeface="Calibri" panose="020F0502020204030204" pitchFamily="34" charset="0"/>
                <a:ea typeface="Calibri" panose="020F0502020204030204" pitchFamily="34" charset="0"/>
                <a:cs typeface="Calibri" panose="020F0502020204030204" pitchFamily="34" charset="0"/>
              </a:rPr>
              <a:t>33:20-25.</a:t>
            </a:r>
            <a:endParaRPr lang="en-US" sz="2800"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5" name="Slide Number Placeholder 4"/>
          <p:cNvSpPr>
            <a:spLocks noGrp="1"/>
          </p:cNvSpPr>
          <p:nvPr>
            <p:ph type="sldNum" sz="quarter" idx="12"/>
          </p:nvPr>
        </p:nvSpPr>
        <p:spPr>
          <a:xfrm>
            <a:off x="8153400" y="6324600"/>
            <a:ext cx="762000" cy="365125"/>
          </a:xfrm>
        </p:spPr>
        <p:txBody>
          <a:bodyPr/>
          <a:lstStyle/>
          <a:p>
            <a:fld id="{9A7ECC3E-4170-412F-8B33-8063B7BB8A4D}" type="slidenum">
              <a:rPr lang="en-US" b="1" smtClean="0"/>
              <a:t>10</a:t>
            </a:fld>
            <a:endParaRPr lang="en-US" b="1" dirty="0"/>
          </a:p>
        </p:txBody>
      </p:sp>
    </p:spTree>
    <p:extLst>
      <p:ext uri="{BB962C8B-B14F-4D97-AF65-F5344CB8AC3E}">
        <p14:creationId xmlns:p14="http://schemas.microsoft.com/office/powerpoint/2010/main" val="340231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a:xfrm>
            <a:off x="8153400" y="6324600"/>
            <a:ext cx="762000" cy="365125"/>
          </a:xfrm>
        </p:spPr>
        <p:txBody>
          <a:bodyPr/>
          <a:lstStyle/>
          <a:p>
            <a:fld id="{9A7ECC3E-4170-412F-8B33-8063B7BB8A4D}" type="slidenum">
              <a:rPr lang="en-US" b="1" smtClean="0"/>
              <a:t>11</a:t>
            </a:fld>
            <a:endParaRPr lang="en-US" b="1" dirty="0"/>
          </a:p>
        </p:txBody>
      </p:sp>
      <p:sp>
        <p:nvSpPr>
          <p:cNvPr id="6" name="Subtitle 2"/>
          <p:cNvSpPr>
            <a:spLocks noGrp="1"/>
          </p:cNvSpPr>
          <p:nvPr>
            <p:ph type="subTitle" idx="1"/>
          </p:nvPr>
        </p:nvSpPr>
        <p:spPr>
          <a:xfrm>
            <a:off x="381000" y="457200"/>
            <a:ext cx="8382000" cy="5791200"/>
          </a:xfrm>
          <a:blipFill>
            <a:blip r:embed="rId2"/>
            <a:tile tx="0" ty="0" sx="100000" sy="100000" flip="none" algn="tl"/>
          </a:blipFill>
          <a:ln w="57150">
            <a:solidFill>
              <a:srgbClr val="0000CC"/>
            </a:solidFill>
          </a:ln>
          <a:scene3d>
            <a:camera prst="orthographicFront"/>
            <a:lightRig rig="threePt" dir="t"/>
          </a:scene3d>
          <a:sp3d>
            <a:bevelT prst="angle"/>
          </a:sp3d>
        </p:spPr>
        <p:txBody>
          <a:bodyPr lIns="182880" tIns="91440" anchor="ctr">
            <a:normAutofit lnSpcReduction="10000"/>
          </a:bodyPr>
          <a:lstStyle/>
          <a:p>
            <a:pPr algn="l">
              <a:spcBef>
                <a:spcPts val="0"/>
              </a:spcBef>
              <a:spcAft>
                <a:spcPts val="1800"/>
              </a:spcAft>
              <a:buClr>
                <a:srgbClr val="0000FF"/>
              </a:buClr>
            </a:pPr>
            <a:r>
              <a:rPr lang="en-US" b="1" u="sng"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Note</a:t>
            </a:r>
            <a:r>
              <a:rPr lang="en-US" b="1"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Many times, during this study, you will see the terms </a:t>
            </a:r>
            <a:r>
              <a:rPr lang="en-US" b="1" dirty="0">
                <a:solidFill>
                  <a:srgbClr val="0066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Days”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a:t>
            </a:r>
            <a:r>
              <a:rPr lang="en-US" b="1" dirty="0">
                <a:solidFill>
                  <a:srgbClr val="FF3399"/>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“Appointed Times”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being used. When using these terms I am not always referring to just the </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7</a:t>
            </a:r>
            <a:r>
              <a:rPr lang="en-US" b="1" baseline="30000"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th</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Day Sabbath and the 7 Annual Qodesh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t>
            </a:r>
            <a:r>
              <a:rPr lang="en-US" strike="sngStrike"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Holy</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 </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Sabbaths.</a:t>
            </a:r>
          </a:p>
          <a:p>
            <a:pPr algn="l">
              <a:spcBef>
                <a:spcPts val="0"/>
              </a:spcBef>
              <a:spcAft>
                <a:spcPts val="3000"/>
              </a:spcAft>
              <a:buClr>
                <a:srgbClr val="0000FF"/>
              </a:buClr>
            </a:pP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Keep in mind that </a:t>
            </a:r>
            <a:r>
              <a:rPr lang="en-US" b="1" dirty="0">
                <a:solidFill>
                  <a:srgbClr val="FF00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“Passover,” </a:t>
            </a:r>
            <a:r>
              <a:rPr lang="en-US" b="1" dirty="0">
                <a:solidFill>
                  <a:srgbClr val="00B05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“First-fruits”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the cycles between the 1</a:t>
            </a:r>
            <a:r>
              <a:rPr lang="en-US" baseline="30000"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st</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 and last </a:t>
            </a:r>
            <a:r>
              <a:rPr lang="en-US" b="1"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Sabbaths</a:t>
            </a:r>
            <a:r>
              <a:rPr lang="en-US"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of </a:t>
            </a:r>
            <a:r>
              <a:rPr lang="en-US" b="1" dirty="0">
                <a:solidFill>
                  <a:srgbClr val="996633"/>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“Unleavened Bread”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the </a:t>
            </a:r>
            <a:r>
              <a:rPr lang="en-US" b="1" dirty="0">
                <a:solidFill>
                  <a:srgbClr val="CC00FF"/>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of Tabernacles”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are also </a:t>
            </a:r>
            <a:r>
              <a:rPr lang="en-US" b="1" dirty="0">
                <a:solidFill>
                  <a:srgbClr val="0033CC"/>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Yahuah’s</a:t>
            </a:r>
            <a:r>
              <a:rPr lang="en-US" dirty="0">
                <a:solidFill>
                  <a:srgbClr val="0033CC"/>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 </a:t>
            </a:r>
            <a:r>
              <a:rPr lang="en-US" b="1" dirty="0">
                <a:solidFill>
                  <a:srgbClr val="00660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“Feast Days”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and </a:t>
            </a:r>
            <a:r>
              <a:rPr lang="en-US" b="1" dirty="0">
                <a:solidFill>
                  <a:srgbClr val="FF3399"/>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“Appointed Times.”  </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They are just not considered to be one of the </a:t>
            </a:r>
            <a:r>
              <a:rPr lang="en-US" b="1" dirty="0">
                <a:solidFill>
                  <a:srgbClr val="0070C0"/>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Annual Qodesh Sabbaths</a:t>
            </a:r>
            <a:r>
              <a:rPr lang="en-US" dirty="0">
                <a:solidFill>
                  <a:schemeClr val="bg1"/>
                </a:solidFill>
                <a:effectLst>
                  <a:outerShdw blurRad="38100" dist="38100" dir="2700000" algn="tl">
                    <a:srgbClr val="000000">
                      <a:alpha val="43137"/>
                    </a:srgbClr>
                  </a:outerShdw>
                </a:effectLst>
                <a:latin typeface="Comic Sans MS" panose="030F0702030302020204" pitchFamily="66" charset="0"/>
                <a:ea typeface="Calibri" panose="020F0502020204030204" pitchFamily="34" charset="0"/>
                <a:cs typeface="Times New Roman" panose="02020603050405020304" pitchFamily="18" charset="0"/>
              </a:rPr>
              <a:t>.</a:t>
            </a:r>
            <a:r>
              <a:rPr lang="en-US" dirty="0">
                <a:solidFill>
                  <a:schemeClr val="bg1"/>
                </a:solidFill>
                <a:latin typeface="Comic Sans MS" panose="030F0702030302020204" pitchFamily="66" charset="0"/>
                <a:ea typeface="Calibri" panose="020F0502020204030204" pitchFamily="34" charset="0"/>
                <a:cs typeface="Times New Roman" panose="02020603050405020304" pitchFamily="18" charset="0"/>
              </a:rPr>
              <a:t> </a:t>
            </a:r>
            <a:r>
              <a:rPr lang="en-US" b="1"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 </a:t>
            </a:r>
            <a:endParaRPr lang="en-US" b="1" u="sng" dirty="0">
              <a:solidFill>
                <a:srgbClr val="FF0000"/>
              </a:solidFill>
              <a:latin typeface="Comic Sans MS" panose="030F0702030302020204" pitchFamily="66"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344906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p:cTn id="7" dur="500" fill="hold"/>
                                        <p:tgtEl>
                                          <p:spTgt spid="6">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6">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A7ECC3E-4170-412F-8B33-8063B7BB8A4D}" type="slidenum">
              <a:rPr lang="en-US" smtClean="0"/>
              <a:t>12</a:t>
            </a:fld>
            <a:endParaRPr lang="en-US"/>
          </a:p>
        </p:txBody>
      </p:sp>
      <p:sp>
        <p:nvSpPr>
          <p:cNvPr id="3" name="Title 1"/>
          <p:cNvSpPr txBox="1">
            <a:spLocks/>
          </p:cNvSpPr>
          <p:nvPr/>
        </p:nvSpPr>
        <p:spPr>
          <a:xfrm>
            <a:off x="3091547" y="468094"/>
            <a:ext cx="2873830" cy="838200"/>
          </a:xfrm>
          <a:prstGeom prst="rect">
            <a:avLst/>
          </a:prstGeom>
          <a:solidFill>
            <a:schemeClr val="tx1">
              <a:lumMod val="75000"/>
            </a:schemeClr>
          </a:solidFill>
          <a:ln w="5715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en-US" sz="5400" dirty="0">
                <a:solidFill>
                  <a:schemeClr val="bg1"/>
                </a:solidFill>
              </a:rPr>
              <a:t>Bonus</a:t>
            </a:r>
          </a:p>
        </p:txBody>
      </p:sp>
      <p:sp>
        <p:nvSpPr>
          <p:cNvPr id="4" name="Subtitle 2"/>
          <p:cNvSpPr txBox="1">
            <a:spLocks/>
          </p:cNvSpPr>
          <p:nvPr/>
        </p:nvSpPr>
        <p:spPr>
          <a:xfrm>
            <a:off x="1338942" y="1817926"/>
            <a:ext cx="6411686" cy="4093033"/>
          </a:xfrm>
          <a:prstGeom prst="rect">
            <a:avLst/>
          </a:prstGeom>
          <a:blipFill>
            <a:blip r:embed="rId2"/>
            <a:tile tx="0" ty="0" sx="100000" sy="100000" flip="none" algn="tl"/>
          </a:blipFill>
          <a:ln w="57150">
            <a:solidFill>
              <a:schemeClr val="bg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txBody>
          <a:bodyPr lIns="182880" tIns="0" rIns="182880" anchor="ctr">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spcBef>
                <a:spcPts val="0"/>
              </a:spcBef>
              <a:spcAft>
                <a:spcPts val="1800"/>
              </a:spcAft>
              <a:buClr>
                <a:srgbClr val="0000CC"/>
              </a:buClr>
              <a:buSzPct val="100000"/>
              <a:buNone/>
            </a:pPr>
            <a:r>
              <a:rPr lang="en-US" sz="3600" dirty="0">
                <a:solidFill>
                  <a:schemeClr val="bg1"/>
                </a:solidFill>
              </a:rPr>
              <a:t>Before we start Part 1 of our study I have a poem (I found in an old newsletter) that I want to share with you.  It has a great message for each of us to consider.</a:t>
            </a:r>
          </a:p>
        </p:txBody>
      </p:sp>
    </p:spTree>
    <p:extLst>
      <p:ext uri="{BB962C8B-B14F-4D97-AF65-F5344CB8AC3E}">
        <p14:creationId xmlns:p14="http://schemas.microsoft.com/office/powerpoint/2010/main" val="726345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80">
                                          <p:stCondLst>
                                            <p:cond delay="0"/>
                                          </p:stCondLst>
                                        </p:cTn>
                                        <p:tgtEl>
                                          <p:spTgt spid="3"/>
                                        </p:tgtEl>
                                      </p:cBhvr>
                                    </p:animEffect>
                                    <p:anim calcmode="lin" valueType="num">
                                      <p:cBhvr>
                                        <p:cTn id="8"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gtEl>
                                      </p:cBhvr>
                                      <p:to x="100000" y="60000"/>
                                    </p:animScale>
                                    <p:animScale>
                                      <p:cBhvr>
                                        <p:cTn id="14" dur="166" decel="50000">
                                          <p:stCondLst>
                                            <p:cond delay="676"/>
                                          </p:stCondLst>
                                        </p:cTn>
                                        <p:tgtEl>
                                          <p:spTgt spid="3"/>
                                        </p:tgtEl>
                                      </p:cBhvr>
                                      <p:to x="100000" y="100000"/>
                                    </p:animScale>
                                    <p:animScale>
                                      <p:cBhvr>
                                        <p:cTn id="15" dur="26">
                                          <p:stCondLst>
                                            <p:cond delay="1312"/>
                                          </p:stCondLst>
                                        </p:cTn>
                                        <p:tgtEl>
                                          <p:spTgt spid="3"/>
                                        </p:tgtEl>
                                      </p:cBhvr>
                                      <p:to x="100000" y="80000"/>
                                    </p:animScale>
                                    <p:animScale>
                                      <p:cBhvr>
                                        <p:cTn id="16" dur="166" decel="50000">
                                          <p:stCondLst>
                                            <p:cond delay="1338"/>
                                          </p:stCondLst>
                                        </p:cTn>
                                        <p:tgtEl>
                                          <p:spTgt spid="3"/>
                                        </p:tgtEl>
                                      </p:cBhvr>
                                      <p:to x="100000" y="100000"/>
                                    </p:animScale>
                                    <p:animScale>
                                      <p:cBhvr>
                                        <p:cTn id="17" dur="26">
                                          <p:stCondLst>
                                            <p:cond delay="1642"/>
                                          </p:stCondLst>
                                        </p:cTn>
                                        <p:tgtEl>
                                          <p:spTgt spid="3"/>
                                        </p:tgtEl>
                                      </p:cBhvr>
                                      <p:to x="100000" y="90000"/>
                                    </p:animScale>
                                    <p:animScale>
                                      <p:cBhvr>
                                        <p:cTn id="18" dur="166" decel="50000">
                                          <p:stCondLst>
                                            <p:cond delay="1668"/>
                                          </p:stCondLst>
                                        </p:cTn>
                                        <p:tgtEl>
                                          <p:spTgt spid="3"/>
                                        </p:tgtEl>
                                      </p:cBhvr>
                                      <p:to x="100000" y="100000"/>
                                    </p:animScale>
                                    <p:animScale>
                                      <p:cBhvr>
                                        <p:cTn id="19" dur="26">
                                          <p:stCondLst>
                                            <p:cond delay="1808"/>
                                          </p:stCondLst>
                                        </p:cTn>
                                        <p:tgtEl>
                                          <p:spTgt spid="3"/>
                                        </p:tgtEl>
                                      </p:cBhvr>
                                      <p:to x="100000" y="95000"/>
                                    </p:animScale>
                                    <p:animScale>
                                      <p:cBhvr>
                                        <p:cTn id="20" dur="166" decel="50000">
                                          <p:stCondLst>
                                            <p:cond delay="1834"/>
                                          </p:stCondLst>
                                        </p:cTn>
                                        <p:tgtEl>
                                          <p:spTgt spid="3"/>
                                        </p:tgtEl>
                                      </p:cBhvr>
                                      <p:to x="100000" y="100000"/>
                                    </p:animScale>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4">
                                            <p:bg/>
                                          </p:spTgt>
                                        </p:tgtEl>
                                        <p:attrNameLst>
                                          <p:attrName>style.visibility</p:attrName>
                                        </p:attrNameLst>
                                      </p:cBhvr>
                                      <p:to>
                                        <p:strVal val="visible"/>
                                      </p:to>
                                    </p:set>
                                    <p:anim calcmode="lin" valueType="num">
                                      <p:cBhvr>
                                        <p:cTn id="24" dur="500" fill="hold"/>
                                        <p:tgtEl>
                                          <p:spTgt spid="4">
                                            <p:bg/>
                                          </p:spTgt>
                                        </p:tgtEl>
                                        <p:attrNameLst>
                                          <p:attrName>ppt_w</p:attrName>
                                        </p:attrNameLst>
                                      </p:cBhvr>
                                      <p:tavLst>
                                        <p:tav tm="0">
                                          <p:val>
                                            <p:fltVal val="0"/>
                                          </p:val>
                                        </p:tav>
                                        <p:tav tm="100000">
                                          <p:val>
                                            <p:strVal val="#ppt_w"/>
                                          </p:val>
                                        </p:tav>
                                      </p:tavLst>
                                    </p:anim>
                                    <p:anim calcmode="lin" valueType="num">
                                      <p:cBhvr>
                                        <p:cTn id="25" dur="500" fill="hold"/>
                                        <p:tgtEl>
                                          <p:spTgt spid="4">
                                            <p:bg/>
                                          </p:spTgt>
                                        </p:tgtEl>
                                        <p:attrNameLst>
                                          <p:attrName>ppt_h</p:attrName>
                                        </p:attrNameLst>
                                      </p:cBhvr>
                                      <p:tavLst>
                                        <p:tav tm="0">
                                          <p:val>
                                            <p:fltVal val="0"/>
                                          </p:val>
                                        </p:tav>
                                        <p:tav tm="100000">
                                          <p:val>
                                            <p:strVal val="#ppt_h"/>
                                          </p:val>
                                        </p:tav>
                                      </p:tavLst>
                                    </p:anim>
                                    <p:animEffect transition="in" filter="fade">
                                      <p:cBhvr>
                                        <p:cTn id="26" dur="500"/>
                                        <p:tgtEl>
                                          <p:spTgt spid="4">
                                            <p:bg/>
                                          </p:spTgt>
                                        </p:tgtEl>
                                      </p:cBhvr>
                                    </p:animEffect>
                                  </p:childTnLst>
                                </p:cTn>
                              </p:par>
                            </p:childTnLst>
                          </p:cTn>
                        </p:par>
                        <p:par>
                          <p:cTn id="27" fill="hold">
                            <p:stCondLst>
                              <p:cond delay="2500"/>
                            </p:stCondLst>
                            <p:childTnLst>
                              <p:par>
                                <p:cTn id="28" presetID="15" presetClass="entr" presetSubtype="0" fill="hold" grpId="0" nodeType="afterEffect">
                                  <p:stCondLst>
                                    <p:cond delay="0"/>
                                  </p:stCondLst>
                                  <p:childTnLst>
                                    <p:set>
                                      <p:cBhvr>
                                        <p:cTn id="29" dur="1" fill="hold">
                                          <p:stCondLst>
                                            <p:cond delay="0"/>
                                          </p:stCondLst>
                                        </p:cTn>
                                        <p:tgtEl>
                                          <p:spTgt spid="4">
                                            <p:txEl>
                                              <p:pRg st="0" end="0"/>
                                            </p:txEl>
                                          </p:spTgt>
                                        </p:tgtEl>
                                        <p:attrNameLst>
                                          <p:attrName>style.visibility</p:attrName>
                                        </p:attrNameLst>
                                      </p:cBhvr>
                                      <p:to>
                                        <p:strVal val="visible"/>
                                      </p:to>
                                    </p:set>
                                    <p:anim calcmode="lin" valueType="num">
                                      <p:cBhvr>
                                        <p:cTn id="30"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31" dur="1000" fill="hold"/>
                                        <p:tgtEl>
                                          <p:spTgt spid="4">
                                            <p:txEl>
                                              <p:pRg st="0" end="0"/>
                                            </p:txEl>
                                          </p:spTgt>
                                        </p:tgtEl>
                                        <p:attrNameLst>
                                          <p:attrName>ppt_h</p:attrName>
                                        </p:attrNameLst>
                                      </p:cBhvr>
                                      <p:tavLst>
                                        <p:tav tm="0">
                                          <p:val>
                                            <p:fltVal val="0"/>
                                          </p:val>
                                        </p:tav>
                                        <p:tav tm="100000">
                                          <p:val>
                                            <p:strVal val="#ppt_h"/>
                                          </p:val>
                                        </p:tav>
                                      </p:tavLst>
                                    </p:anim>
                                    <p:anim calcmode="lin" valueType="num">
                                      <p:cBhvr>
                                        <p:cTn id="32" dur="1000" fill="hold"/>
                                        <p:tgtEl>
                                          <p:spTgt spid="4">
                                            <p:txEl>
                                              <p:pRg st="0" end="0"/>
                                            </p:txEl>
                                          </p:spTgt>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4">
                                            <p:txEl>
                                              <p:pRg st="0" end="0"/>
                                            </p:txEl>
                                          </p:spTgt>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A7ECC3E-4170-412F-8B33-8063B7BB8A4D}" type="slidenum">
              <a:rPr lang="en-US" smtClean="0"/>
              <a:t>13</a:t>
            </a:fld>
            <a:endParaRPr lang="en-US"/>
          </a:p>
        </p:txBody>
      </p:sp>
      <p:sp>
        <p:nvSpPr>
          <p:cNvPr id="3" name="Title 1"/>
          <p:cNvSpPr txBox="1">
            <a:spLocks/>
          </p:cNvSpPr>
          <p:nvPr/>
        </p:nvSpPr>
        <p:spPr>
          <a:xfrm>
            <a:off x="3276640" y="152400"/>
            <a:ext cx="2558143" cy="838200"/>
          </a:xfrm>
          <a:prstGeom prst="rect">
            <a:avLst/>
          </a:prstGeom>
          <a:solidFill>
            <a:schemeClr val="tx1">
              <a:lumMod val="75000"/>
            </a:schemeClr>
          </a:solidFill>
          <a:ln w="5715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orm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en-US" sz="4800" dirty="0">
                <a:solidFill>
                  <a:schemeClr val="bg1"/>
                </a:solidFill>
              </a:rPr>
              <a:t>Poem</a:t>
            </a:r>
          </a:p>
        </p:txBody>
      </p:sp>
      <p:sp>
        <p:nvSpPr>
          <p:cNvPr id="4" name="Subtitle 2"/>
          <p:cNvSpPr txBox="1">
            <a:spLocks/>
          </p:cNvSpPr>
          <p:nvPr/>
        </p:nvSpPr>
        <p:spPr>
          <a:xfrm>
            <a:off x="751124" y="1153886"/>
            <a:ext cx="7598228" cy="5399314"/>
          </a:xfrm>
          <a:prstGeom prst="rect">
            <a:avLst/>
          </a:prstGeom>
          <a:blipFill>
            <a:blip r:embed="rId2"/>
            <a:tile tx="0" ty="0" sx="100000" sy="100000" flip="none" algn="tl"/>
          </a:blipFill>
          <a:ln w="57150">
            <a:solidFill>
              <a:schemeClr val="bg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txBody>
          <a:bodyPr lIns="91440" tIns="182880">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lnSpc>
                <a:spcPct val="80000"/>
              </a:lnSpc>
              <a:spcBef>
                <a:spcPts val="0"/>
              </a:spcBef>
              <a:buNone/>
            </a:pPr>
            <a:r>
              <a:rPr lang="en-US" sz="3500" b="1" dirty="0">
                <a:solidFill>
                  <a:schemeClr val="bg1"/>
                </a:solidFill>
              </a:rPr>
              <a:t>The Scriptures Said It</a:t>
            </a:r>
          </a:p>
          <a:p>
            <a:pPr marL="137160" indent="0" algn="ctr">
              <a:spcBef>
                <a:spcPts val="0"/>
              </a:spcBef>
              <a:spcAft>
                <a:spcPts val="3000"/>
              </a:spcAft>
              <a:buNone/>
            </a:pPr>
            <a:r>
              <a:rPr lang="en-US" sz="1600" b="1" dirty="0">
                <a:solidFill>
                  <a:schemeClr val="bg1"/>
                </a:solidFill>
              </a:rPr>
              <a:t>Thelma Burton — Adapted by Sue</a:t>
            </a:r>
            <a:r>
              <a:rPr lang="en-US" b="1" dirty="0">
                <a:solidFill>
                  <a:schemeClr val="bg1"/>
                </a:solidFill>
              </a:rPr>
              <a:t> </a:t>
            </a:r>
          </a:p>
          <a:p>
            <a:pPr marL="137160" indent="0" algn="ctr">
              <a:spcBef>
                <a:spcPts val="0"/>
              </a:spcBef>
              <a:spcAft>
                <a:spcPts val="1800"/>
              </a:spcAft>
              <a:buNone/>
            </a:pPr>
            <a:r>
              <a:rPr lang="en-US" b="1" dirty="0">
                <a:solidFill>
                  <a:schemeClr val="bg1"/>
                </a:solidFill>
              </a:rPr>
              <a:t>The </a:t>
            </a:r>
            <a:r>
              <a:rPr lang="en-US" b="1" dirty="0">
                <a:solidFill>
                  <a:schemeClr val="bg1"/>
                </a:solidFill>
                <a:effectLst>
                  <a:outerShdw blurRad="38100" dist="38100" dir="2700000" algn="tl">
                    <a:srgbClr val="000000">
                      <a:alpha val="43137"/>
                    </a:srgbClr>
                  </a:outerShdw>
                </a:effectLst>
              </a:rPr>
              <a:t>Qodesh Scriptures </a:t>
            </a:r>
            <a:r>
              <a:rPr lang="en-US" b="1" dirty="0">
                <a:solidFill>
                  <a:schemeClr val="bg1"/>
                </a:solidFill>
              </a:rPr>
              <a:t>said it—</a:t>
            </a:r>
            <a:br>
              <a:rPr lang="en-US" b="1" dirty="0">
                <a:solidFill>
                  <a:schemeClr val="bg1"/>
                </a:solidFill>
              </a:rPr>
            </a:br>
            <a:r>
              <a:rPr lang="en-US" b="1" dirty="0">
                <a:solidFill>
                  <a:schemeClr val="bg1"/>
                </a:solidFill>
              </a:rPr>
              <a:t>Well....I never really read it,</a:t>
            </a:r>
            <a:br>
              <a:rPr lang="en-US" b="1" dirty="0">
                <a:solidFill>
                  <a:schemeClr val="bg1"/>
                </a:solidFill>
              </a:rPr>
            </a:br>
            <a:r>
              <a:rPr lang="en-US" b="1" dirty="0">
                <a:solidFill>
                  <a:schemeClr val="bg1"/>
                </a:solidFill>
              </a:rPr>
              <a:t>But someone said, it said it,</a:t>
            </a:r>
            <a:br>
              <a:rPr lang="en-US" b="1" dirty="0">
                <a:solidFill>
                  <a:schemeClr val="bg1"/>
                </a:solidFill>
              </a:rPr>
            </a:br>
            <a:r>
              <a:rPr lang="en-US" b="1" dirty="0">
                <a:solidFill>
                  <a:schemeClr val="bg1"/>
                </a:solidFill>
              </a:rPr>
              <a:t>So of course it must be so.</a:t>
            </a:r>
          </a:p>
          <a:p>
            <a:pPr marL="137160" indent="0" algn="ctr">
              <a:spcBef>
                <a:spcPts val="0"/>
              </a:spcBef>
              <a:spcAft>
                <a:spcPts val="1800"/>
              </a:spcAft>
              <a:buNone/>
            </a:pPr>
            <a:r>
              <a:rPr lang="en-US" b="1" dirty="0">
                <a:solidFill>
                  <a:schemeClr val="bg1"/>
                </a:solidFill>
              </a:rPr>
              <a:t>To prove my points, I'll quote it,</a:t>
            </a:r>
            <a:br>
              <a:rPr lang="en-US" b="1" dirty="0">
                <a:solidFill>
                  <a:schemeClr val="bg1"/>
                </a:solidFill>
              </a:rPr>
            </a:br>
            <a:r>
              <a:rPr lang="en-US" b="1" dirty="0">
                <a:solidFill>
                  <a:schemeClr val="bg1"/>
                </a:solidFill>
              </a:rPr>
              <a:t>Though I can't show where they wrote it,</a:t>
            </a:r>
            <a:br>
              <a:rPr lang="en-US" b="1" dirty="0">
                <a:solidFill>
                  <a:schemeClr val="bg1"/>
                </a:solidFill>
              </a:rPr>
            </a:br>
            <a:r>
              <a:rPr lang="en-US" b="1" dirty="0">
                <a:solidFill>
                  <a:schemeClr val="bg1"/>
                </a:solidFill>
              </a:rPr>
              <a:t>But someone said, it said it,</a:t>
            </a:r>
            <a:br>
              <a:rPr lang="en-US" b="1" dirty="0">
                <a:solidFill>
                  <a:schemeClr val="bg1"/>
                </a:solidFill>
              </a:rPr>
            </a:br>
            <a:r>
              <a:rPr lang="en-US" b="1" dirty="0">
                <a:solidFill>
                  <a:schemeClr val="bg1"/>
                </a:solidFill>
              </a:rPr>
              <a:t>And that's all I need to know.</a:t>
            </a:r>
          </a:p>
        </p:txBody>
      </p:sp>
    </p:spTree>
    <p:extLst>
      <p:ext uri="{BB962C8B-B14F-4D97-AF65-F5344CB8AC3E}">
        <p14:creationId xmlns:p14="http://schemas.microsoft.com/office/powerpoint/2010/main" val="3854390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by="(-#ppt_w*2)" calcmode="lin" valueType="num">
                                      <p:cBhvr rctx="PPT">
                                        <p:cTn id="7" dur="500" autoRev="1" fill="hold">
                                          <p:stCondLst>
                                            <p:cond delay="0"/>
                                          </p:stCondLst>
                                        </p:cTn>
                                        <p:tgtEl>
                                          <p:spTgt spid="3"/>
                                        </p:tgtEl>
                                        <p:attrNameLst>
                                          <p:attrName>ppt_w</p:attrName>
                                        </p:attrNameLst>
                                      </p:cBhvr>
                                    </p:anim>
                                    <p:anim by="(#ppt_w*0.50)" calcmode="lin" valueType="num">
                                      <p:cBhvr>
                                        <p:cTn id="8" dur="500" decel="50000" autoRev="1" fill="hold">
                                          <p:stCondLst>
                                            <p:cond delay="0"/>
                                          </p:stCondLst>
                                        </p:cTn>
                                        <p:tgtEl>
                                          <p:spTgt spid="3"/>
                                        </p:tgtEl>
                                        <p:attrNameLst>
                                          <p:attrName>ppt_x</p:attrName>
                                        </p:attrNameLst>
                                      </p:cBhvr>
                                    </p:anim>
                                    <p:anim from="(-#ppt_h/2)" to="(#ppt_y)" calcmode="lin" valueType="num">
                                      <p:cBhvr>
                                        <p:cTn id="9" dur="1000" fill="hold">
                                          <p:stCondLst>
                                            <p:cond delay="0"/>
                                          </p:stCondLst>
                                        </p:cTn>
                                        <p:tgtEl>
                                          <p:spTgt spid="3"/>
                                        </p:tgtEl>
                                        <p:attrNameLst>
                                          <p:attrName>ppt_y</p:attrName>
                                        </p:attrNameLst>
                                      </p:cBhvr>
                                    </p:anim>
                                    <p:animRot by="21600000">
                                      <p:cBhvr>
                                        <p:cTn id="10" dur="1000" fill="hold">
                                          <p:stCondLst>
                                            <p:cond delay="0"/>
                                          </p:stCondLst>
                                        </p:cTn>
                                        <p:tgtEl>
                                          <p:spTgt spid="3"/>
                                        </p:tgtEl>
                                        <p:attrNameLst>
                                          <p:attrName>r</p:attrName>
                                        </p:attrNameLst>
                                      </p:cBhvr>
                                    </p:animRot>
                                  </p:childTnLst>
                                </p:cTn>
                              </p:par>
                            </p:childTnLst>
                          </p:cTn>
                        </p:par>
                        <p:par>
                          <p:cTn id="11" fill="hold">
                            <p:stCondLst>
                              <p:cond delay="1300"/>
                            </p:stCondLst>
                            <p:childTnLst>
                              <p:par>
                                <p:cTn id="12" presetID="34" presetClass="emph" presetSubtype="0" fill="hold" nodeType="afterEffect">
                                  <p:stCondLst>
                                    <p:cond delay="0"/>
                                  </p:stCondLst>
                                  <p:iterate type="lt">
                                    <p:tmPct val="10000"/>
                                  </p:iterate>
                                  <p:childTnLst>
                                    <p:animMotion origin="layout" path="M 0.0 0.0 L 0.0 -0.07213" pathEditMode="relative" ptsTypes="">
                                      <p:cBhvr>
                                        <p:cTn id="13" dur="250" accel="50000" decel="50000" autoRev="1" fill="hold">
                                          <p:stCondLst>
                                            <p:cond delay="0"/>
                                          </p:stCondLst>
                                        </p:cTn>
                                        <p:tgtEl>
                                          <p:spTgt spid="4">
                                            <p:txEl>
                                              <p:pRg st="0" end="0"/>
                                            </p:txEl>
                                          </p:spTgt>
                                        </p:tgtEl>
                                        <p:attrNameLst>
                                          <p:attrName>ppt_x</p:attrName>
                                          <p:attrName>ppt_y</p:attrName>
                                        </p:attrNameLst>
                                      </p:cBhvr>
                                    </p:animMotion>
                                    <p:animRot by="1500000">
                                      <p:cBhvr>
                                        <p:cTn id="14" dur="125" fill="hold">
                                          <p:stCondLst>
                                            <p:cond delay="0"/>
                                          </p:stCondLst>
                                        </p:cTn>
                                        <p:tgtEl>
                                          <p:spTgt spid="4">
                                            <p:txEl>
                                              <p:pRg st="0" end="0"/>
                                            </p:txEl>
                                          </p:spTgt>
                                        </p:tgtEl>
                                        <p:attrNameLst>
                                          <p:attrName>r</p:attrName>
                                        </p:attrNameLst>
                                      </p:cBhvr>
                                    </p:animRot>
                                    <p:animRot by="-1500000">
                                      <p:cBhvr>
                                        <p:cTn id="15" dur="125" fill="hold">
                                          <p:stCondLst>
                                            <p:cond delay="125"/>
                                          </p:stCondLst>
                                        </p:cTn>
                                        <p:tgtEl>
                                          <p:spTgt spid="4">
                                            <p:txEl>
                                              <p:pRg st="0" end="0"/>
                                            </p:txEl>
                                          </p:spTgt>
                                        </p:tgtEl>
                                        <p:attrNameLst>
                                          <p:attrName>r</p:attrName>
                                        </p:attrNameLst>
                                      </p:cBhvr>
                                    </p:animRot>
                                    <p:animRot by="-1500000">
                                      <p:cBhvr>
                                        <p:cTn id="16" dur="125" fill="hold">
                                          <p:stCondLst>
                                            <p:cond delay="250"/>
                                          </p:stCondLst>
                                        </p:cTn>
                                        <p:tgtEl>
                                          <p:spTgt spid="4">
                                            <p:txEl>
                                              <p:pRg st="0" end="0"/>
                                            </p:txEl>
                                          </p:spTgt>
                                        </p:tgtEl>
                                        <p:attrNameLst>
                                          <p:attrName>r</p:attrName>
                                        </p:attrNameLst>
                                      </p:cBhvr>
                                    </p:animRot>
                                    <p:animRot by="1500000">
                                      <p:cBhvr>
                                        <p:cTn id="17" dur="125" fill="hold">
                                          <p:stCondLst>
                                            <p:cond delay="375"/>
                                          </p:stCondLst>
                                        </p:cTn>
                                        <p:tgtEl>
                                          <p:spTgt spid="4">
                                            <p:txEl>
                                              <p:pRg st="0" end="0"/>
                                            </p:txEl>
                                          </p:spTgt>
                                        </p:tgtEl>
                                        <p:attrNameLst>
                                          <p:attrName>r</p:attrName>
                                        </p:attrNameLst>
                                      </p:cBhvr>
                                    </p:animRot>
                                  </p:childTnLst>
                                </p:cTn>
                              </p:par>
                            </p:childTnLst>
                          </p:cTn>
                        </p:par>
                        <p:par>
                          <p:cTn id="18" fill="hold">
                            <p:stCondLst>
                              <p:cond delay="2700"/>
                            </p:stCondLst>
                            <p:childTnLst>
                              <p:par>
                                <p:cTn id="19" presetID="1" presetClass="entr" presetSubtype="0" fill="hold" nodeType="after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4" presetClass="entr" presetSubtype="10" fill="hold" nodeType="clickEffect">
                                  <p:stCondLst>
                                    <p:cond delay="0"/>
                                  </p:stCondLst>
                                  <p:childTnLst>
                                    <p:set>
                                      <p:cBhvr>
                                        <p:cTn id="24" dur="1" fill="hold">
                                          <p:stCondLst>
                                            <p:cond delay="0"/>
                                          </p:stCondLst>
                                        </p:cTn>
                                        <p:tgtEl>
                                          <p:spTgt spid="4">
                                            <p:txEl>
                                              <p:pRg st="2" end="2"/>
                                            </p:txEl>
                                          </p:spTgt>
                                        </p:tgtEl>
                                        <p:attrNameLst>
                                          <p:attrName>style.visibility</p:attrName>
                                        </p:attrNameLst>
                                      </p:cBhvr>
                                      <p:to>
                                        <p:strVal val="visible"/>
                                      </p:to>
                                    </p:set>
                                    <p:animEffect transition="in" filter="randombar(horizontal)">
                                      <p:cBhvr>
                                        <p:cTn id="25" dur="500"/>
                                        <p:tgtEl>
                                          <p:spTgt spid="4">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4" presetClass="entr" presetSubtype="10" fill="hold" nodeType="clickEffect">
                                  <p:stCondLst>
                                    <p:cond delay="0"/>
                                  </p:stCondLst>
                                  <p:childTnLst>
                                    <p:set>
                                      <p:cBhvr>
                                        <p:cTn id="29" dur="1" fill="hold">
                                          <p:stCondLst>
                                            <p:cond delay="0"/>
                                          </p:stCondLst>
                                        </p:cTn>
                                        <p:tgtEl>
                                          <p:spTgt spid="4">
                                            <p:txEl>
                                              <p:pRg st="3" end="3"/>
                                            </p:txEl>
                                          </p:spTgt>
                                        </p:tgtEl>
                                        <p:attrNameLst>
                                          <p:attrName>style.visibility</p:attrName>
                                        </p:attrNameLst>
                                      </p:cBhvr>
                                      <p:to>
                                        <p:strVal val="visible"/>
                                      </p:to>
                                    </p:set>
                                    <p:animEffect transition="in" filter="randombar(horizontal)">
                                      <p:cBhvr>
                                        <p:cTn id="30"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5400000" scaled="0"/>
        </a:gradFill>
        <a:effectLst/>
      </p:bgPr>
    </p:bg>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9A7ECC3E-4170-412F-8B33-8063B7BB8A4D}" type="slidenum">
              <a:rPr lang="en-US" smtClean="0"/>
              <a:t>14</a:t>
            </a:fld>
            <a:endParaRPr lang="en-US"/>
          </a:p>
        </p:txBody>
      </p:sp>
      <p:sp>
        <p:nvSpPr>
          <p:cNvPr id="3" name="Title 1"/>
          <p:cNvSpPr txBox="1">
            <a:spLocks/>
          </p:cNvSpPr>
          <p:nvPr/>
        </p:nvSpPr>
        <p:spPr>
          <a:xfrm>
            <a:off x="3276640" y="435436"/>
            <a:ext cx="2743160" cy="838200"/>
          </a:xfrm>
          <a:prstGeom prst="rect">
            <a:avLst/>
          </a:prstGeom>
          <a:solidFill>
            <a:schemeClr val="tx1">
              <a:lumMod val="75000"/>
            </a:schemeClr>
          </a:solidFill>
          <a:ln w="57150">
            <a:solidFill>
              <a:schemeClr val="tx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tIns="91440" bIns="91440" anchor="ctr">
            <a:noAutofit/>
            <a:scene3d>
              <a:camera prst="orthographicFront"/>
              <a:lightRig rig="soft" dir="t">
                <a:rot lat="0" lon="0" rev="17220000"/>
              </a:lightRig>
            </a:scene3d>
            <a:sp3d prstMaterial="softEdge">
              <a:bevelT w="38100" h="38100"/>
            </a:sp3d>
          </a:bodyPr>
          <a:lst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stStyle>
          <a:p>
            <a:r>
              <a:rPr lang="en-US" sz="4800" dirty="0">
                <a:solidFill>
                  <a:schemeClr val="bg1"/>
                </a:solidFill>
              </a:rPr>
              <a:t>Poem</a:t>
            </a:r>
          </a:p>
        </p:txBody>
      </p:sp>
      <p:sp>
        <p:nvSpPr>
          <p:cNvPr id="4" name="Subtitle 2"/>
          <p:cNvSpPr txBox="1">
            <a:spLocks/>
          </p:cNvSpPr>
          <p:nvPr/>
        </p:nvSpPr>
        <p:spPr>
          <a:xfrm>
            <a:off x="457200" y="1741730"/>
            <a:ext cx="8229600" cy="4430470"/>
          </a:xfrm>
          <a:prstGeom prst="rect">
            <a:avLst/>
          </a:prstGeom>
          <a:blipFill>
            <a:blip r:embed="rId2"/>
            <a:tile tx="0" ty="0" sx="100000" sy="100000" flip="none" algn="tl"/>
          </a:blipFill>
          <a:ln w="57150">
            <a:solidFill>
              <a:schemeClr val="bg1"/>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ngle"/>
            <a:contourClr>
              <a:srgbClr val="FFFFFF"/>
            </a:contourClr>
          </a:sp3d>
        </p:spPr>
        <p:txBody>
          <a:bodyPr lIns="91440" tIns="182880">
            <a:normAutofit/>
          </a:bodyPr>
          <a:lst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7160" indent="0" algn="ctr">
              <a:spcBef>
                <a:spcPts val="0"/>
              </a:spcBef>
              <a:spcAft>
                <a:spcPts val="1800"/>
              </a:spcAft>
              <a:buNone/>
            </a:pPr>
            <a:r>
              <a:rPr lang="en-US" b="1" dirty="0">
                <a:solidFill>
                  <a:schemeClr val="bg1"/>
                </a:solidFill>
              </a:rPr>
              <a:t>It saves a lot of time for me,</a:t>
            </a:r>
            <a:br>
              <a:rPr lang="en-US" b="1" dirty="0">
                <a:solidFill>
                  <a:schemeClr val="bg1"/>
                </a:solidFill>
              </a:rPr>
            </a:br>
            <a:r>
              <a:rPr lang="en-US" b="1" dirty="0">
                <a:solidFill>
                  <a:schemeClr val="bg1"/>
                </a:solidFill>
              </a:rPr>
              <a:t>If I just listen carefully,</a:t>
            </a:r>
            <a:br>
              <a:rPr lang="en-US" b="1" dirty="0">
                <a:solidFill>
                  <a:schemeClr val="bg1"/>
                </a:solidFill>
              </a:rPr>
            </a:br>
            <a:r>
              <a:rPr lang="en-US" b="1" dirty="0">
                <a:solidFill>
                  <a:schemeClr val="bg1"/>
                </a:solidFill>
              </a:rPr>
              <a:t>When others speak with utmost glee,</a:t>
            </a:r>
            <a:br>
              <a:rPr lang="en-US" b="1" dirty="0">
                <a:solidFill>
                  <a:schemeClr val="bg1"/>
                </a:solidFill>
              </a:rPr>
            </a:br>
            <a:r>
              <a:rPr lang="en-US" b="1" dirty="0">
                <a:solidFill>
                  <a:schemeClr val="bg1"/>
                </a:solidFill>
              </a:rPr>
              <a:t>Of what they say it says—</a:t>
            </a:r>
          </a:p>
          <a:p>
            <a:pPr marL="137160" indent="0" algn="ctr">
              <a:spcBef>
                <a:spcPts val="0"/>
              </a:spcBef>
              <a:spcAft>
                <a:spcPts val="1800"/>
              </a:spcAft>
              <a:buNone/>
            </a:pPr>
            <a:r>
              <a:rPr lang="en-US" b="1" dirty="0">
                <a:solidFill>
                  <a:schemeClr val="bg1"/>
                </a:solidFill>
              </a:rPr>
              <a:t>Though I can't repeat it word for word,</a:t>
            </a:r>
            <a:br>
              <a:rPr lang="en-US" b="1" dirty="0">
                <a:solidFill>
                  <a:schemeClr val="bg1"/>
                </a:solidFill>
              </a:rPr>
            </a:br>
            <a:r>
              <a:rPr lang="en-US" b="1" dirty="0">
                <a:solidFill>
                  <a:schemeClr val="bg1"/>
                </a:solidFill>
              </a:rPr>
              <a:t>I'll tell you what I think I heard,</a:t>
            </a:r>
            <a:br>
              <a:rPr lang="en-US" b="1" dirty="0">
                <a:solidFill>
                  <a:schemeClr val="bg1"/>
                </a:solidFill>
              </a:rPr>
            </a:br>
            <a:r>
              <a:rPr lang="en-US" b="1" dirty="0">
                <a:solidFill>
                  <a:schemeClr val="bg1"/>
                </a:solidFill>
              </a:rPr>
              <a:t>And quote you things from </a:t>
            </a:r>
            <a:r>
              <a:rPr lang="en-US" b="1" dirty="0">
                <a:solidFill>
                  <a:schemeClr val="bg1"/>
                </a:solidFill>
                <a:effectLst>
                  <a:outerShdw blurRad="38100" dist="38100" dir="2700000" algn="tl">
                    <a:srgbClr val="000000">
                      <a:alpha val="43137"/>
                    </a:srgbClr>
                  </a:outerShdw>
                </a:effectLst>
              </a:rPr>
              <a:t>"Yahuah's Word" </a:t>
            </a:r>
            <a:r>
              <a:rPr lang="en-US" b="1" dirty="0">
                <a:solidFill>
                  <a:schemeClr val="bg1"/>
                </a:solidFill>
              </a:rPr>
              <a:t>??</a:t>
            </a:r>
            <a:br>
              <a:rPr lang="en-US" b="1" dirty="0">
                <a:solidFill>
                  <a:schemeClr val="bg1"/>
                </a:solidFill>
              </a:rPr>
            </a:br>
            <a:r>
              <a:rPr lang="en-US" b="1" dirty="0">
                <a:solidFill>
                  <a:schemeClr val="bg1"/>
                </a:solidFill>
              </a:rPr>
              <a:t>That no one's ever read.</a:t>
            </a:r>
          </a:p>
          <a:p>
            <a:pPr>
              <a:spcBef>
                <a:spcPts val="0"/>
              </a:spcBef>
              <a:spcAft>
                <a:spcPts val="1800"/>
              </a:spcAft>
            </a:pPr>
            <a:endParaRPr lang="en-US" b="1" dirty="0">
              <a:solidFill>
                <a:schemeClr val="bg1"/>
              </a:solidFill>
            </a:endParaRPr>
          </a:p>
        </p:txBody>
      </p:sp>
    </p:spTree>
    <p:extLst>
      <p:ext uri="{BB962C8B-B14F-4D97-AF65-F5344CB8AC3E}">
        <p14:creationId xmlns:p14="http://schemas.microsoft.com/office/powerpoint/2010/main" val="390625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25600"/>
            </a:gs>
            <a:gs pos="13000">
              <a:srgbClr val="FFA800"/>
            </a:gs>
            <a:gs pos="28000">
              <a:srgbClr val="825600"/>
            </a:gs>
            <a:gs pos="42999">
              <a:srgbClr val="FFA800"/>
            </a:gs>
            <a:gs pos="58000">
              <a:srgbClr val="825600"/>
            </a:gs>
            <a:gs pos="72000">
              <a:srgbClr val="FFA800"/>
            </a:gs>
            <a:gs pos="87000">
              <a:srgbClr val="825600"/>
            </a:gs>
            <a:gs pos="100000">
              <a:srgbClr val="FFA800"/>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0" y="76200"/>
            <a:ext cx="8153400" cy="914400"/>
          </a:xfrm>
          <a:solidFill>
            <a:schemeClr val="accent1">
              <a:lumMod val="75000"/>
            </a:schemeClr>
          </a:solidFill>
          <a:ln w="38100">
            <a:solidFill>
              <a:srgbClr val="ECF1F8"/>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ECF1F8"/>
                </a:solidFill>
              </a:rPr>
              <a:t>Purpose of this study</a:t>
            </a:r>
          </a:p>
        </p:txBody>
      </p:sp>
      <p:sp>
        <p:nvSpPr>
          <p:cNvPr id="3" name="Subtitle 2"/>
          <p:cNvSpPr>
            <a:spLocks noGrp="1"/>
          </p:cNvSpPr>
          <p:nvPr>
            <p:ph type="subTitle" idx="1"/>
          </p:nvPr>
        </p:nvSpPr>
        <p:spPr>
          <a:xfrm>
            <a:off x="152400" y="1143000"/>
            <a:ext cx="8839200" cy="5410200"/>
          </a:xfrm>
          <a:blipFill>
            <a:blip r:embed="rId2"/>
            <a:tile tx="0" ty="0" sx="100000" sy="100000" flip="none" algn="tl"/>
          </a:blipFill>
          <a:ln w="57150">
            <a:solidFill>
              <a:schemeClr val="accent6">
                <a:lumMod val="75000"/>
              </a:schemeClr>
            </a:solidFill>
          </a:ln>
          <a:scene3d>
            <a:camera prst="orthographicFront"/>
            <a:lightRig rig="threePt" dir="t"/>
          </a:scene3d>
          <a:sp3d>
            <a:bevelT w="114300" prst="artDeco"/>
          </a:sp3d>
        </p:spPr>
        <p:txBody>
          <a:bodyPr lIns="91440" tIns="91440">
            <a:normAutofit/>
          </a:bodyPr>
          <a:lstStyle/>
          <a:p>
            <a:pPr>
              <a:spcBef>
                <a:spcPts val="0"/>
              </a:spcBef>
              <a:spcAft>
                <a:spcPts val="2400"/>
              </a:spcAft>
            </a:pPr>
            <a:r>
              <a:rPr lang="en-US" b="1" dirty="0">
                <a:solidFill>
                  <a:schemeClr val="bg1"/>
                </a:solidFill>
              </a:rPr>
              <a:t>The purpose of </a:t>
            </a:r>
            <a:r>
              <a:rPr lang="en-US" b="1" dirty="0">
                <a:solidFill>
                  <a:srgbClr val="CC00FF"/>
                </a:solidFill>
              </a:rPr>
              <a:t>Part 1 </a:t>
            </a:r>
            <a:r>
              <a:rPr lang="en-US" b="1" dirty="0">
                <a:solidFill>
                  <a:schemeClr val="bg1"/>
                </a:solidFill>
              </a:rPr>
              <a:t>of this study is to find, from Scripture, answers to the following questions:</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What exactly are the </a:t>
            </a:r>
            <a:r>
              <a:rPr lang="en-US" sz="2800" b="1" dirty="0">
                <a:solidFill>
                  <a:srgbClr val="FF3399"/>
                </a:solidFill>
              </a:rPr>
              <a:t>“appointed times”?</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Are the </a:t>
            </a:r>
            <a:r>
              <a:rPr lang="en-US" sz="2800" b="1" dirty="0">
                <a:solidFill>
                  <a:srgbClr val="FF3399"/>
                </a:solidFill>
              </a:rPr>
              <a:t>“appointed times”</a:t>
            </a:r>
            <a:r>
              <a:rPr lang="en-US" sz="2800" dirty="0">
                <a:solidFill>
                  <a:schemeClr val="bg1"/>
                </a:solidFill>
              </a:rPr>
              <a:t> the </a:t>
            </a:r>
            <a:r>
              <a:rPr lang="en-US" sz="2800" b="1" u="sng" dirty="0">
                <a:solidFill>
                  <a:srgbClr val="009900"/>
                </a:solidFill>
                <a:effectLst>
                  <a:outerShdw blurRad="38100" dist="38100" dir="2700000" algn="tl">
                    <a:srgbClr val="000000">
                      <a:alpha val="43137"/>
                    </a:srgbClr>
                  </a:outerShdw>
                </a:effectLst>
              </a:rPr>
              <a:t>Jews</a:t>
            </a:r>
            <a:r>
              <a:rPr lang="en-US" sz="2800" b="1" dirty="0">
                <a:solidFill>
                  <a:srgbClr val="FF3399"/>
                </a:solidFill>
                <a:effectLst>
                  <a:outerShdw blurRad="38100" dist="38100" dir="2700000" algn="tl">
                    <a:srgbClr val="000000">
                      <a:alpha val="43137"/>
                    </a:srgbClr>
                  </a:outerShdw>
                </a:effectLst>
              </a:rPr>
              <a:t> </a:t>
            </a:r>
            <a:r>
              <a:rPr lang="en-US" sz="2800" b="1" u="sng" dirty="0">
                <a:solidFill>
                  <a:srgbClr val="C00000"/>
                </a:solidFill>
              </a:rPr>
              <a:t>feasts</a:t>
            </a:r>
            <a:r>
              <a:rPr lang="en-US" sz="2800" b="1" dirty="0">
                <a:solidFill>
                  <a:srgbClr val="C00000"/>
                </a:solidFill>
              </a:rPr>
              <a:t>?</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When (what dates) are the </a:t>
            </a:r>
            <a:r>
              <a:rPr lang="en-US" sz="2800" b="1" dirty="0">
                <a:solidFill>
                  <a:srgbClr val="FF3399"/>
                </a:solidFill>
              </a:rPr>
              <a:t>“appointed times”?</a:t>
            </a:r>
            <a:r>
              <a:rPr lang="en-US" sz="2800" dirty="0">
                <a:solidFill>
                  <a:schemeClr val="bg1"/>
                </a:solidFill>
              </a:rPr>
              <a:t> </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How do we calculate the </a:t>
            </a:r>
            <a:r>
              <a:rPr lang="en-US" sz="2800" b="1" dirty="0">
                <a:solidFill>
                  <a:srgbClr val="009900"/>
                </a:solidFill>
              </a:rPr>
              <a:t>timing</a:t>
            </a:r>
            <a:r>
              <a:rPr lang="en-US" sz="2800" dirty="0">
                <a:solidFill>
                  <a:srgbClr val="009900"/>
                </a:solidFill>
              </a:rPr>
              <a:t> </a:t>
            </a:r>
            <a:r>
              <a:rPr lang="en-US" sz="2800" dirty="0">
                <a:solidFill>
                  <a:schemeClr val="bg1"/>
                </a:solidFill>
              </a:rPr>
              <a:t>for the </a:t>
            </a:r>
            <a:r>
              <a:rPr lang="en-US" sz="2800" b="1" dirty="0">
                <a:solidFill>
                  <a:srgbClr val="FF3399"/>
                </a:solidFill>
              </a:rPr>
              <a:t>“appointed times”?</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Is there a difference between </a:t>
            </a:r>
            <a:r>
              <a:rPr lang="en-US" sz="2800" b="1" dirty="0">
                <a:solidFill>
                  <a:srgbClr val="FF3399"/>
                </a:solidFill>
              </a:rPr>
              <a:t>“appointed times” </a:t>
            </a:r>
            <a:r>
              <a:rPr lang="en-US" sz="2800" dirty="0">
                <a:solidFill>
                  <a:schemeClr val="bg1"/>
                </a:solidFill>
              </a:rPr>
              <a:t>and </a:t>
            </a:r>
            <a:r>
              <a:rPr lang="en-US" sz="2800" b="1" dirty="0">
                <a:solidFill>
                  <a:srgbClr val="0070C0"/>
                </a:solidFill>
                <a:latin typeface="Calibri" panose="020F0502020204030204" pitchFamily="34" charset="0"/>
              </a:rPr>
              <a:t>“observation themes”?</a:t>
            </a:r>
            <a:r>
              <a:rPr lang="en-US" sz="2800" dirty="0">
                <a:solidFill>
                  <a:schemeClr val="bg1"/>
                </a:solidFill>
              </a:rPr>
              <a:t> </a:t>
            </a:r>
          </a:p>
        </p:txBody>
      </p:sp>
      <p:sp>
        <p:nvSpPr>
          <p:cNvPr id="4" name="Slide Number Placeholder 3"/>
          <p:cNvSpPr>
            <a:spLocks noGrp="1"/>
          </p:cNvSpPr>
          <p:nvPr>
            <p:ph type="sldNum" sz="quarter" idx="12"/>
          </p:nvPr>
        </p:nvSpPr>
        <p:spPr>
          <a:xfrm>
            <a:off x="8077200" y="6111875"/>
            <a:ext cx="762000" cy="365125"/>
          </a:xfrm>
        </p:spPr>
        <p:txBody>
          <a:bodyPr/>
          <a:lstStyle/>
          <a:p>
            <a:fld id="{9A7ECC3E-4170-412F-8B33-8063B7BB8A4D}" type="slidenum">
              <a:rPr lang="en-US" b="1" smtClean="0">
                <a:solidFill>
                  <a:schemeClr val="bg1"/>
                </a:solidFill>
              </a:rPr>
              <a:t>15</a:t>
            </a:fld>
            <a:endParaRPr lang="en-US" b="1" dirty="0">
              <a:solidFill>
                <a:schemeClr val="bg1"/>
              </a:solidFill>
            </a:endParaRPr>
          </a:p>
        </p:txBody>
      </p:sp>
    </p:spTree>
    <p:extLst>
      <p:ext uri="{BB962C8B-B14F-4D97-AF65-F5344CB8AC3E}">
        <p14:creationId xmlns:p14="http://schemas.microsoft.com/office/powerpoint/2010/main" val="3857870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276600" y="152400"/>
            <a:ext cx="2514600" cy="914400"/>
          </a:xfrm>
          <a:solidFill>
            <a:schemeClr val="bg1">
              <a:lumMod val="75000"/>
              <a:lumOff val="25000"/>
            </a:schemeClr>
          </a:solidFill>
          <a:ln w="38100">
            <a:solidFill>
              <a:schemeClr val="bg2">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bg2">
                    <a:lumMod val="20000"/>
                    <a:lumOff val="80000"/>
                  </a:schemeClr>
                </a:solidFill>
              </a:rPr>
              <a:t>Next</a:t>
            </a:r>
          </a:p>
        </p:txBody>
      </p:sp>
      <p:sp>
        <p:nvSpPr>
          <p:cNvPr id="3" name="Subtitle 2"/>
          <p:cNvSpPr>
            <a:spLocks noGrp="1"/>
          </p:cNvSpPr>
          <p:nvPr>
            <p:ph type="subTitle" idx="1"/>
          </p:nvPr>
        </p:nvSpPr>
        <p:spPr>
          <a:xfrm>
            <a:off x="0" y="1219201"/>
            <a:ext cx="9144000" cy="5638799"/>
          </a:xfrm>
          <a:blipFill>
            <a:blip r:embed="rId2"/>
            <a:tile tx="0" ty="0" sx="100000" sy="100000" flip="none" algn="tl"/>
          </a:blipFill>
        </p:spPr>
        <p:txBody>
          <a:bodyPr>
            <a:normAutofit/>
          </a:bodyPr>
          <a:lstStyle/>
          <a:p>
            <a:r>
              <a:rPr lang="en-US" dirty="0"/>
              <a:t>.</a:t>
            </a:r>
          </a:p>
        </p:txBody>
      </p:sp>
      <p:grpSp>
        <p:nvGrpSpPr>
          <p:cNvPr id="14" name="Group 13"/>
          <p:cNvGrpSpPr/>
          <p:nvPr/>
        </p:nvGrpSpPr>
        <p:grpSpPr>
          <a:xfrm>
            <a:off x="1219200" y="1371600"/>
            <a:ext cx="6705600" cy="5105400"/>
            <a:chOff x="4441370" y="1600200"/>
            <a:chExt cx="4474029" cy="3200400"/>
          </a:xfrm>
          <a:solidFill>
            <a:srgbClr val="0070C0"/>
          </a:solidFill>
          <a:effectLst/>
        </p:grpSpPr>
        <p:sp>
          <p:nvSpPr>
            <p:cNvPr id="13" name="Cloud 12"/>
            <p:cNvSpPr/>
            <p:nvPr/>
          </p:nvSpPr>
          <p:spPr>
            <a:xfrm>
              <a:off x="4441370" y="1600200"/>
              <a:ext cx="4474029" cy="3200400"/>
            </a:xfrm>
            <a:prstGeom prst="cloud">
              <a:avLst/>
            </a:prstGeom>
            <a:grpFill/>
            <a:ln>
              <a:noFill/>
            </a:ln>
            <a:effectLst>
              <a:glow rad="228600">
                <a:srgbClr val="006600">
                  <a:alpha val="40000"/>
                </a:srgb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5137825" y="1982337"/>
              <a:ext cx="3370844" cy="1755705"/>
            </a:xfrm>
            <a:prstGeom prst="rect">
              <a:avLst/>
            </a:prstGeom>
            <a:noFill/>
            <a:ln>
              <a:noFill/>
            </a:ln>
          </p:spPr>
          <p:txBody>
            <a:bodyPr wrap="square" rtlCol="0">
              <a:spAutoFit/>
              <a:scene3d>
                <a:camera prst="orthographicFront"/>
                <a:lightRig rig="threePt" dir="t"/>
              </a:scene3d>
              <a:sp3d extrusionH="57150">
                <a:bevelT w="38100" h="38100" prst="angle"/>
              </a:sp3d>
            </a:bodyPr>
            <a:lstStyle/>
            <a:p>
              <a:pPr algn="ctr"/>
              <a:r>
                <a:rPr lang="en-US" sz="4400" dirty="0"/>
                <a:t>We will read about the Feasts Days directly from </a:t>
              </a:r>
              <a:r>
                <a:rPr lang="en-US" sz="4400" b="1" i="1" dirty="0"/>
                <a:t>The Scriptures – </a:t>
              </a:r>
            </a:p>
          </p:txBody>
        </p:sp>
      </p:grpSp>
      <p:sp>
        <p:nvSpPr>
          <p:cNvPr id="4" name="Slide Number Placeholder 3"/>
          <p:cNvSpPr>
            <a:spLocks noGrp="1"/>
          </p:cNvSpPr>
          <p:nvPr>
            <p:ph type="sldNum" sz="quarter" idx="12"/>
          </p:nvPr>
        </p:nvSpPr>
        <p:spPr>
          <a:xfrm>
            <a:off x="8153400" y="6340475"/>
            <a:ext cx="762000" cy="365125"/>
          </a:xfrm>
        </p:spPr>
        <p:txBody>
          <a:bodyPr/>
          <a:lstStyle/>
          <a:p>
            <a:fld id="{9A7ECC3E-4170-412F-8B33-8063B7BB8A4D}" type="slidenum">
              <a:rPr lang="en-US" b="1" smtClean="0">
                <a:solidFill>
                  <a:schemeClr val="bg1"/>
                </a:solidFill>
              </a:rPr>
              <a:t>16</a:t>
            </a:fld>
            <a:endParaRPr lang="en-US" b="1" dirty="0">
              <a:solidFill>
                <a:schemeClr val="bg1"/>
              </a:solidFill>
            </a:endParaRPr>
          </a:p>
        </p:txBody>
      </p:sp>
      <p:sp>
        <p:nvSpPr>
          <p:cNvPr id="5" name="TextBox 4"/>
          <p:cNvSpPr txBox="1"/>
          <p:nvPr/>
        </p:nvSpPr>
        <p:spPr>
          <a:xfrm>
            <a:off x="2765641" y="4800600"/>
            <a:ext cx="3429000" cy="769441"/>
          </a:xfrm>
          <a:prstGeom prst="rect">
            <a:avLst/>
          </a:prstGeom>
          <a:blipFill>
            <a:blip r:embed="rId3"/>
            <a:tile tx="0" ty="0" sx="100000" sy="100000" flip="none" algn="tl"/>
          </a:blipFill>
          <a:ln w="38100">
            <a:solidFill>
              <a:srgbClr val="CC00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4400" b="1" i="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Leviticus 23</a:t>
            </a:r>
          </a:p>
        </p:txBody>
      </p:sp>
    </p:spTree>
    <p:extLst>
      <p:ext uri="{BB962C8B-B14F-4D97-AF65-F5344CB8AC3E}">
        <p14:creationId xmlns:p14="http://schemas.microsoft.com/office/powerpoint/2010/main" val="2517153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14"/>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32" presetClass="emph" presetSubtype="0" fill="hold" nodeType="afterEffect">
                                  <p:stCondLst>
                                    <p:cond delay="0"/>
                                  </p:stCondLst>
                                  <p:childTnLst>
                                    <p:animRot by="120000">
                                      <p:cBhvr>
                                        <p:cTn id="13" dur="100" fill="hold">
                                          <p:stCondLst>
                                            <p:cond delay="0"/>
                                          </p:stCondLst>
                                        </p:cTn>
                                        <p:tgtEl>
                                          <p:spTgt spid="14"/>
                                        </p:tgtEl>
                                        <p:attrNameLst>
                                          <p:attrName>r</p:attrName>
                                        </p:attrNameLst>
                                      </p:cBhvr>
                                    </p:animRot>
                                    <p:animRot by="-240000">
                                      <p:cBhvr>
                                        <p:cTn id="14" dur="200" fill="hold">
                                          <p:stCondLst>
                                            <p:cond delay="200"/>
                                          </p:stCondLst>
                                        </p:cTn>
                                        <p:tgtEl>
                                          <p:spTgt spid="14"/>
                                        </p:tgtEl>
                                        <p:attrNameLst>
                                          <p:attrName>r</p:attrName>
                                        </p:attrNameLst>
                                      </p:cBhvr>
                                    </p:animRot>
                                    <p:animRot by="240000">
                                      <p:cBhvr>
                                        <p:cTn id="15" dur="200" fill="hold">
                                          <p:stCondLst>
                                            <p:cond delay="400"/>
                                          </p:stCondLst>
                                        </p:cTn>
                                        <p:tgtEl>
                                          <p:spTgt spid="14"/>
                                        </p:tgtEl>
                                        <p:attrNameLst>
                                          <p:attrName>r</p:attrName>
                                        </p:attrNameLst>
                                      </p:cBhvr>
                                    </p:animRot>
                                    <p:animRot by="-240000">
                                      <p:cBhvr>
                                        <p:cTn id="16" dur="200" fill="hold">
                                          <p:stCondLst>
                                            <p:cond delay="600"/>
                                          </p:stCondLst>
                                        </p:cTn>
                                        <p:tgtEl>
                                          <p:spTgt spid="14"/>
                                        </p:tgtEl>
                                        <p:attrNameLst>
                                          <p:attrName>r</p:attrName>
                                        </p:attrNameLst>
                                      </p:cBhvr>
                                    </p:animRot>
                                    <p:animRot by="120000">
                                      <p:cBhvr>
                                        <p:cTn id="17" dur="200" fill="hold">
                                          <p:stCondLst>
                                            <p:cond delay="800"/>
                                          </p:stCondLst>
                                        </p:cTn>
                                        <p:tgtEl>
                                          <p:spTgt spid="14"/>
                                        </p:tgtEl>
                                        <p:attrNameLst>
                                          <p:attrName>r</p:attrName>
                                        </p:attrNameLst>
                                      </p:cBhvr>
                                    </p:animRot>
                                  </p:childTnLst>
                                </p:cTn>
                              </p:par>
                            </p:childTnLst>
                          </p:cTn>
                        </p:par>
                        <p:par>
                          <p:cTn id="18" fill="hold">
                            <p:stCondLst>
                              <p:cond delay="20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5"/>
                                        </p:tgtEl>
                                        <p:attrNameLst>
                                          <p:attrName>style.visibility</p:attrName>
                                        </p:attrNameLst>
                                      </p:cBhvr>
                                      <p:to>
                                        <p:strVal val="visible"/>
                                      </p:to>
                                    </p:set>
                                    <p:anim by="(-#ppt_w*2)" calcmode="lin" valueType="num">
                                      <p:cBhvr rctx="PPT">
                                        <p:cTn id="21" dur="500" autoRev="1" fill="hold">
                                          <p:stCondLst>
                                            <p:cond delay="0"/>
                                          </p:stCondLst>
                                        </p:cTn>
                                        <p:tgtEl>
                                          <p:spTgt spid="5"/>
                                        </p:tgtEl>
                                        <p:attrNameLst>
                                          <p:attrName>ppt_w</p:attrName>
                                        </p:attrNameLst>
                                      </p:cBhvr>
                                    </p:anim>
                                    <p:anim by="(#ppt_w*0.50)" calcmode="lin" valueType="num">
                                      <p:cBhvr>
                                        <p:cTn id="22" dur="500" decel="50000" autoRev="1" fill="hold">
                                          <p:stCondLst>
                                            <p:cond delay="0"/>
                                          </p:stCondLst>
                                        </p:cTn>
                                        <p:tgtEl>
                                          <p:spTgt spid="5"/>
                                        </p:tgtEl>
                                        <p:attrNameLst>
                                          <p:attrName>ppt_x</p:attrName>
                                        </p:attrNameLst>
                                      </p:cBhvr>
                                    </p:anim>
                                    <p:anim from="(-#ppt_h/2)" to="(#ppt_y)" calcmode="lin" valueType="num">
                                      <p:cBhvr>
                                        <p:cTn id="23" dur="1000" fill="hold">
                                          <p:stCondLst>
                                            <p:cond delay="0"/>
                                          </p:stCondLst>
                                        </p:cTn>
                                        <p:tgtEl>
                                          <p:spTgt spid="5"/>
                                        </p:tgtEl>
                                        <p:attrNameLst>
                                          <p:attrName>ppt_y</p:attrName>
                                        </p:attrNameLst>
                                      </p:cBhvr>
                                    </p:anim>
                                    <p:animRot by="21600000">
                                      <p:cBhvr>
                                        <p:cTn id="24" dur="1000" fill="hold">
                                          <p:stCondLst>
                                            <p:cond delay="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14600" y="152400"/>
            <a:ext cx="3886200" cy="914400"/>
          </a:xfrm>
          <a:solidFill>
            <a:schemeClr val="bg1">
              <a:lumMod val="75000"/>
              <a:lumOff val="25000"/>
            </a:schemeClr>
          </a:solidFill>
          <a:ln w="38100">
            <a:solidFill>
              <a:schemeClr val="bg2">
                <a:lumMod val="20000"/>
                <a:lumOff val="80000"/>
              </a:schemeClr>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t>Question</a:t>
            </a:r>
          </a:p>
        </p:txBody>
      </p:sp>
      <p:sp>
        <p:nvSpPr>
          <p:cNvPr id="3" name="Subtitle 2"/>
          <p:cNvSpPr>
            <a:spLocks noGrp="1"/>
          </p:cNvSpPr>
          <p:nvPr>
            <p:ph type="subTitle" idx="1"/>
          </p:nvPr>
        </p:nvSpPr>
        <p:spPr>
          <a:xfrm>
            <a:off x="0" y="1219200"/>
            <a:ext cx="9144000" cy="5638800"/>
          </a:xfrm>
          <a:blipFill>
            <a:blip r:embed="rId2"/>
            <a:tile tx="0" ty="0" sx="100000" sy="100000" flip="none" algn="tl"/>
          </a:blipFill>
        </p:spPr>
        <p:txBody>
          <a:bodyPr>
            <a:normAutofit/>
          </a:bodyPr>
          <a:lstStyle/>
          <a:p>
            <a:r>
              <a:rPr lang="en-US" dirty="0"/>
              <a:t>.</a:t>
            </a:r>
          </a:p>
        </p:txBody>
      </p:sp>
      <p:grpSp>
        <p:nvGrpSpPr>
          <p:cNvPr id="14" name="Group 13"/>
          <p:cNvGrpSpPr/>
          <p:nvPr/>
        </p:nvGrpSpPr>
        <p:grpSpPr>
          <a:xfrm>
            <a:off x="914400" y="1537872"/>
            <a:ext cx="7391400" cy="4862928"/>
            <a:chOff x="4441370" y="1600200"/>
            <a:chExt cx="4474029" cy="3200400"/>
          </a:xfrm>
        </p:grpSpPr>
        <p:sp>
          <p:nvSpPr>
            <p:cNvPr id="13" name="Cloud 12"/>
            <p:cNvSpPr/>
            <p:nvPr/>
          </p:nvSpPr>
          <p:spPr>
            <a:xfrm>
              <a:off x="4441370" y="1600200"/>
              <a:ext cx="4474029" cy="3200400"/>
            </a:xfrm>
            <a:prstGeom prst="cloud">
              <a:avLst/>
            </a:prstGeom>
            <a:solidFill>
              <a:schemeClr val="accent5">
                <a:lumMod val="20000"/>
                <a:lumOff val="80000"/>
              </a:schemeClr>
            </a:solidFill>
            <a:ln w="38100">
              <a:solidFill>
                <a:srgbClr val="0000CC"/>
              </a:solidFill>
            </a:ln>
            <a:effectLst>
              <a:glow rad="228600">
                <a:schemeClr val="accent1">
                  <a:satMod val="175000"/>
                  <a:alpha val="40000"/>
                </a:schemeClr>
              </a:glow>
            </a:effectLst>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4948734" y="2225927"/>
              <a:ext cx="3689921" cy="1397626"/>
            </a:xfrm>
            <a:prstGeom prst="rect">
              <a:avLst/>
            </a:prstGeom>
            <a:noFill/>
          </p:spPr>
          <p:txBody>
            <a:bodyPr wrap="square" rtlCol="0">
              <a:spAutoFit/>
              <a:scene3d>
                <a:camera prst="orthographicFront"/>
                <a:lightRig rig="threePt" dir="t"/>
              </a:scene3d>
              <a:sp3d extrusionH="57150">
                <a:bevelT w="38100" h="38100" prst="angle"/>
              </a:sp3d>
            </a:bodyPr>
            <a:lstStyle/>
            <a:p>
              <a:pPr algn="ctr"/>
              <a:r>
                <a:rPr lang="en-US" sz="4400" dirty="0">
                  <a:solidFill>
                    <a:srgbClr val="0000CC"/>
                  </a:solidFill>
                </a:rPr>
                <a:t>Is the Seventh-day Sabbath considered to be a                       or  an </a:t>
              </a:r>
              <a:endParaRPr lang="en-US" sz="4400" b="1" i="1" dirty="0">
                <a:solidFill>
                  <a:srgbClr val="0000CC"/>
                </a:solidFill>
              </a:endParaRPr>
            </a:p>
          </p:txBody>
        </p:sp>
      </p:grpSp>
      <p:sp>
        <p:nvSpPr>
          <p:cNvPr id="5" name="TextBox 4"/>
          <p:cNvSpPr txBox="1"/>
          <p:nvPr/>
        </p:nvSpPr>
        <p:spPr>
          <a:xfrm>
            <a:off x="3048000" y="3864114"/>
            <a:ext cx="3200400" cy="707886"/>
          </a:xfrm>
          <a:prstGeom prst="rect">
            <a:avLst/>
          </a:prstGeom>
          <a:noFill/>
        </p:spPr>
        <p:txBody>
          <a:bodyPr wrap="square" rtlCol="0">
            <a:spAutoFit/>
            <a:scene3d>
              <a:camera prst="orthographicFront"/>
              <a:lightRig rig="threePt" dir="t"/>
            </a:scene3d>
            <a:sp3d extrusionH="57150">
              <a:bevelT w="69850" h="69850" prst="divot"/>
            </a:sp3d>
          </a:bodyPr>
          <a:lstStyle/>
          <a:p>
            <a:r>
              <a:rPr lang="en-US" sz="4000" b="1" dirty="0">
                <a:ln>
                  <a:solidFill>
                    <a:srgbClr val="006600"/>
                  </a:solidFill>
                </a:ln>
                <a:solidFill>
                  <a:srgbClr val="00FF00"/>
                </a:solidFill>
                <a:effectLst>
                  <a:glow rad="228600">
                    <a:schemeClr val="accent3">
                      <a:satMod val="175000"/>
                      <a:alpha val="40000"/>
                    </a:schemeClr>
                  </a:glow>
                </a:effectLst>
                <a:latin typeface="Comic Sans MS" panose="030F0702030302020204" pitchFamily="66" charset="0"/>
              </a:rPr>
              <a:t>“</a:t>
            </a:r>
            <a:r>
              <a:rPr lang="en-US" sz="4000" b="1" u="sng" dirty="0">
                <a:ln>
                  <a:solidFill>
                    <a:srgbClr val="006600"/>
                  </a:solidFill>
                </a:ln>
                <a:solidFill>
                  <a:srgbClr val="00FF00"/>
                </a:solidFill>
                <a:effectLst>
                  <a:glow rad="228600">
                    <a:schemeClr val="accent3">
                      <a:satMod val="175000"/>
                      <a:alpha val="40000"/>
                    </a:schemeClr>
                  </a:glow>
                </a:effectLst>
                <a:latin typeface="Comic Sans MS" panose="030F0702030302020204" pitchFamily="66" charset="0"/>
              </a:rPr>
              <a:t>Feast Day</a:t>
            </a:r>
            <a:r>
              <a:rPr lang="en-US" sz="4000" b="1" dirty="0">
                <a:ln>
                  <a:solidFill>
                    <a:srgbClr val="006600"/>
                  </a:solidFill>
                </a:ln>
                <a:solidFill>
                  <a:srgbClr val="00FF00"/>
                </a:solidFill>
                <a:effectLst>
                  <a:glow rad="228600">
                    <a:schemeClr val="accent3">
                      <a:satMod val="175000"/>
                      <a:alpha val="40000"/>
                    </a:schemeClr>
                  </a:glow>
                </a:effectLst>
                <a:latin typeface="Comic Sans MS" panose="030F0702030302020204" pitchFamily="66" charset="0"/>
              </a:rPr>
              <a:t>”</a:t>
            </a:r>
            <a:r>
              <a:rPr lang="en-US" sz="4000" b="1" dirty="0">
                <a:ln>
                  <a:solidFill>
                    <a:srgbClr val="006600"/>
                  </a:solidFill>
                </a:ln>
                <a:solidFill>
                  <a:srgbClr val="00FF00"/>
                </a:solidFill>
                <a:latin typeface="Comic Sans MS" panose="030F0702030302020204" pitchFamily="66" charset="0"/>
              </a:rPr>
              <a:t> </a:t>
            </a:r>
          </a:p>
        </p:txBody>
      </p:sp>
      <p:sp>
        <p:nvSpPr>
          <p:cNvPr id="7" name="TextBox 6"/>
          <p:cNvSpPr txBox="1"/>
          <p:nvPr/>
        </p:nvSpPr>
        <p:spPr>
          <a:xfrm>
            <a:off x="2014034" y="4626114"/>
            <a:ext cx="4746812" cy="707886"/>
          </a:xfrm>
          <a:prstGeom prst="rect">
            <a:avLst/>
          </a:prstGeom>
          <a:noFill/>
        </p:spPr>
        <p:txBody>
          <a:bodyPr wrap="none" rtlCol="0">
            <a:spAutoFit/>
            <a:scene3d>
              <a:camera prst="orthographicFront"/>
              <a:lightRig rig="threePt" dir="t"/>
            </a:scene3d>
            <a:sp3d extrusionH="57150">
              <a:bevelT w="38100" h="38100" prst="angle"/>
            </a:sp3d>
          </a:bodyPr>
          <a:lstStyle/>
          <a:p>
            <a:r>
              <a:rPr lang="en-US" sz="4000" b="1" dirty="0">
                <a:ln>
                  <a:solidFill>
                    <a:srgbClr val="FF0066"/>
                  </a:solidFill>
                </a:ln>
                <a:solidFill>
                  <a:srgbClr val="FF99FF"/>
                </a:solidFill>
                <a:effectLst>
                  <a:glow rad="139700">
                    <a:schemeClr val="accent2">
                      <a:satMod val="175000"/>
                      <a:alpha val="40000"/>
                    </a:schemeClr>
                  </a:glow>
                </a:effectLst>
                <a:latin typeface="Comic Sans MS" panose="030F0702030302020204" pitchFamily="66" charset="0"/>
              </a:rPr>
              <a:t>“</a:t>
            </a:r>
            <a:r>
              <a:rPr lang="en-US" sz="4000" b="1" u="sng" dirty="0">
                <a:ln>
                  <a:solidFill>
                    <a:srgbClr val="FF0066"/>
                  </a:solidFill>
                </a:ln>
                <a:solidFill>
                  <a:srgbClr val="FF99FF"/>
                </a:solidFill>
                <a:effectLst>
                  <a:glow rad="139700">
                    <a:schemeClr val="accent2">
                      <a:satMod val="175000"/>
                      <a:alpha val="40000"/>
                    </a:schemeClr>
                  </a:glow>
                </a:effectLst>
                <a:latin typeface="Comic Sans MS" panose="030F0702030302020204" pitchFamily="66" charset="0"/>
              </a:rPr>
              <a:t>Appointed Time</a:t>
            </a:r>
            <a:r>
              <a:rPr lang="en-US" sz="4000" b="1" dirty="0">
                <a:ln>
                  <a:solidFill>
                    <a:srgbClr val="FF0066"/>
                  </a:solidFill>
                </a:ln>
                <a:solidFill>
                  <a:srgbClr val="FF99FF"/>
                </a:solidFill>
                <a:effectLst>
                  <a:glow rad="139700">
                    <a:schemeClr val="accent2">
                      <a:satMod val="175000"/>
                      <a:alpha val="40000"/>
                    </a:schemeClr>
                  </a:glow>
                </a:effectLst>
                <a:latin typeface="Comic Sans MS" panose="030F0702030302020204" pitchFamily="66" charset="0"/>
              </a:rPr>
              <a:t>”</a:t>
            </a:r>
            <a:r>
              <a:rPr lang="en-US" sz="4000" dirty="0">
                <a:ln>
                  <a:solidFill>
                    <a:srgbClr val="0000CC"/>
                  </a:solidFill>
                </a:ln>
                <a:solidFill>
                  <a:schemeClr val="bg2">
                    <a:lumMod val="20000"/>
                    <a:lumOff val="80000"/>
                  </a:schemeClr>
                </a:solidFill>
                <a:effectLst>
                  <a:glow rad="101600">
                    <a:schemeClr val="accent1">
                      <a:satMod val="175000"/>
                      <a:alpha val="40000"/>
                    </a:schemeClr>
                  </a:glow>
                </a:effectLst>
                <a:latin typeface="Comic Sans MS" panose="030F0702030302020204" pitchFamily="66" charset="0"/>
              </a:rPr>
              <a:t>?</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17</a:t>
            </a:fld>
            <a:endParaRPr lang="en-US" b="1" dirty="0">
              <a:solidFill>
                <a:schemeClr val="bg1"/>
              </a:solidFill>
            </a:endParaRPr>
          </a:p>
        </p:txBody>
      </p:sp>
    </p:spTree>
    <p:extLst>
      <p:ext uri="{BB962C8B-B14F-4D97-AF65-F5344CB8AC3E}">
        <p14:creationId xmlns:p14="http://schemas.microsoft.com/office/powerpoint/2010/main" val="364166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80">
                                          <p:stCondLst>
                                            <p:cond delay="0"/>
                                          </p:stCondLst>
                                        </p:cTn>
                                        <p:tgtEl>
                                          <p:spTgt spid="14"/>
                                        </p:tgtEl>
                                      </p:cBhvr>
                                    </p:animEffect>
                                    <p:anim calcmode="lin" valueType="num">
                                      <p:cBhvr>
                                        <p:cTn id="8"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13" dur="26">
                                          <p:stCondLst>
                                            <p:cond delay="650"/>
                                          </p:stCondLst>
                                        </p:cTn>
                                        <p:tgtEl>
                                          <p:spTgt spid="14"/>
                                        </p:tgtEl>
                                      </p:cBhvr>
                                      <p:to x="100000" y="60000"/>
                                    </p:animScale>
                                    <p:animScale>
                                      <p:cBhvr>
                                        <p:cTn id="14" dur="166" decel="50000">
                                          <p:stCondLst>
                                            <p:cond delay="676"/>
                                          </p:stCondLst>
                                        </p:cTn>
                                        <p:tgtEl>
                                          <p:spTgt spid="14"/>
                                        </p:tgtEl>
                                      </p:cBhvr>
                                      <p:to x="100000" y="100000"/>
                                    </p:animScale>
                                    <p:animScale>
                                      <p:cBhvr>
                                        <p:cTn id="15" dur="26">
                                          <p:stCondLst>
                                            <p:cond delay="1312"/>
                                          </p:stCondLst>
                                        </p:cTn>
                                        <p:tgtEl>
                                          <p:spTgt spid="14"/>
                                        </p:tgtEl>
                                      </p:cBhvr>
                                      <p:to x="100000" y="80000"/>
                                    </p:animScale>
                                    <p:animScale>
                                      <p:cBhvr>
                                        <p:cTn id="16" dur="166" decel="50000">
                                          <p:stCondLst>
                                            <p:cond delay="1338"/>
                                          </p:stCondLst>
                                        </p:cTn>
                                        <p:tgtEl>
                                          <p:spTgt spid="14"/>
                                        </p:tgtEl>
                                      </p:cBhvr>
                                      <p:to x="100000" y="100000"/>
                                    </p:animScale>
                                    <p:animScale>
                                      <p:cBhvr>
                                        <p:cTn id="17" dur="26">
                                          <p:stCondLst>
                                            <p:cond delay="1642"/>
                                          </p:stCondLst>
                                        </p:cTn>
                                        <p:tgtEl>
                                          <p:spTgt spid="14"/>
                                        </p:tgtEl>
                                      </p:cBhvr>
                                      <p:to x="100000" y="90000"/>
                                    </p:animScale>
                                    <p:animScale>
                                      <p:cBhvr>
                                        <p:cTn id="18" dur="166" decel="50000">
                                          <p:stCondLst>
                                            <p:cond delay="1668"/>
                                          </p:stCondLst>
                                        </p:cTn>
                                        <p:tgtEl>
                                          <p:spTgt spid="14"/>
                                        </p:tgtEl>
                                      </p:cBhvr>
                                      <p:to x="100000" y="100000"/>
                                    </p:animScale>
                                    <p:animScale>
                                      <p:cBhvr>
                                        <p:cTn id="19" dur="26">
                                          <p:stCondLst>
                                            <p:cond delay="1808"/>
                                          </p:stCondLst>
                                        </p:cTn>
                                        <p:tgtEl>
                                          <p:spTgt spid="14"/>
                                        </p:tgtEl>
                                      </p:cBhvr>
                                      <p:to x="100000" y="95000"/>
                                    </p:animScale>
                                    <p:animScale>
                                      <p:cBhvr>
                                        <p:cTn id="20" dur="166" decel="50000">
                                          <p:stCondLst>
                                            <p:cond delay="1834"/>
                                          </p:stCondLst>
                                        </p:cTn>
                                        <p:tgtEl>
                                          <p:spTgt spid="14"/>
                                        </p:tgtEl>
                                      </p:cBhvr>
                                      <p:to x="100000" y="100000"/>
                                    </p:animScale>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5"/>
                                        </p:tgtEl>
                                        <p:attrNameLst>
                                          <p:attrName>ppt_y</p:attrName>
                                        </p:attrNameLst>
                                      </p:cBhvr>
                                      <p:tavLst>
                                        <p:tav tm="0">
                                          <p:val>
                                            <p:strVal val="#ppt_y"/>
                                          </p:val>
                                        </p:tav>
                                        <p:tav tm="100000">
                                          <p:val>
                                            <p:strVal val="#ppt_y"/>
                                          </p:val>
                                        </p:tav>
                                      </p:tavLst>
                                    </p:anim>
                                    <p:anim calcmode="lin" valueType="num">
                                      <p:cBhvr>
                                        <p:cTn id="26"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5"/>
                                        </p:tgtEl>
                                      </p:cBhvr>
                                    </p:animEffect>
                                  </p:childTnLst>
                                </p:cTn>
                              </p:par>
                            </p:childTnLst>
                          </p:cTn>
                        </p:par>
                        <p:par>
                          <p:cTn id="29" fill="hold">
                            <p:stCondLst>
                              <p:cond delay="29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7"/>
                                        </p:tgtEl>
                                        <p:attrNameLst>
                                          <p:attrName>ppt_y</p:attrName>
                                        </p:attrNameLst>
                                      </p:cBhvr>
                                      <p:tavLst>
                                        <p:tav tm="0">
                                          <p:val>
                                            <p:strVal val="#ppt_y"/>
                                          </p:val>
                                        </p:tav>
                                        <p:tav tm="100000">
                                          <p:val>
                                            <p:strVal val="#ppt_y"/>
                                          </p:val>
                                        </p:tav>
                                      </p:tavLst>
                                    </p:anim>
                                    <p:anim calcmode="lin" valueType="num">
                                      <p:cBhvr>
                                        <p:cTn id="34"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533400"/>
            <a:ext cx="8686800" cy="5791200"/>
          </a:xfrm>
          <a:solidFill>
            <a:schemeClr val="accent1">
              <a:lumMod val="20000"/>
              <a:lumOff val="80000"/>
            </a:schemeClr>
          </a:solidFill>
          <a:ln w="38100">
            <a:solidFill>
              <a:srgbClr val="6600FF"/>
            </a:solidFill>
          </a:ln>
          <a:effectLst>
            <a:glow rad="139700">
              <a:schemeClr val="accent1">
                <a:satMod val="175000"/>
                <a:alpha val="40000"/>
              </a:schemeClr>
            </a:glow>
          </a:effectLst>
          <a:scene3d>
            <a:camera prst="orthographicFront"/>
            <a:lightRig rig="threePt" dir="t"/>
          </a:scene3d>
          <a:sp3d>
            <a:bevelT w="114300" prst="artDeco"/>
          </a:sp3d>
        </p:spPr>
        <p:txBody>
          <a:bodyPr lIns="182880" tIns="91440">
            <a:normAutofit/>
          </a:bodyPr>
          <a:lstStyle/>
          <a:p>
            <a:pPr marL="1371600" indent="-1371600" algn="l">
              <a:spcBef>
                <a:spcPts val="0"/>
              </a:spcBef>
              <a:spcAft>
                <a:spcPts val="1200"/>
              </a:spcAft>
            </a:pPr>
            <a:r>
              <a:rPr lang="en-US" sz="3000" dirty="0">
                <a:solidFill>
                  <a:srgbClr val="FF6600"/>
                </a:solidFill>
                <a:latin typeface="Calibri" panose="020F0502020204030204" pitchFamily="34" charset="0"/>
              </a:rPr>
              <a:t>Lev 23:1</a:t>
            </a:r>
            <a:r>
              <a:rPr lang="en-US" sz="3000" dirty="0">
                <a:solidFill>
                  <a:schemeClr val="bg1"/>
                </a:solidFill>
                <a:latin typeface="Calibri" panose="020F0502020204030204" pitchFamily="34" charset="0"/>
              </a:rPr>
              <a:t>	And </a:t>
            </a:r>
            <a:r>
              <a:rPr lang="he-IL" sz="3000" b="1" dirty="0">
                <a:solidFill>
                  <a:srgbClr val="0000CC"/>
                </a:solidFill>
                <a:effectLst>
                  <a:glow rad="101600">
                    <a:schemeClr val="accent1">
                      <a:satMod val="175000"/>
                      <a:alpha val="40000"/>
                    </a:schemeClr>
                  </a:glow>
                </a:effectLst>
                <a:latin typeface="Calibri" panose="020F0502020204030204" pitchFamily="34" charset="0"/>
              </a:rPr>
              <a:t>יהוה</a:t>
            </a:r>
            <a:r>
              <a:rPr lang="en-US" sz="3000" dirty="0">
                <a:solidFill>
                  <a:srgbClr val="0000CC"/>
                </a:solidFill>
                <a:effectLst>
                  <a:glow rad="101600">
                    <a:schemeClr val="accent1">
                      <a:satMod val="175000"/>
                      <a:alpha val="40000"/>
                    </a:schemeClr>
                  </a:glow>
                </a:effectLst>
                <a:latin typeface="Calibri" panose="020F0502020204030204" pitchFamily="34" charset="0"/>
              </a:rPr>
              <a:t> </a:t>
            </a:r>
            <a:r>
              <a:rPr lang="en-US" sz="3000" dirty="0">
                <a:solidFill>
                  <a:schemeClr val="bg1"/>
                </a:solidFill>
                <a:latin typeface="Calibri" panose="020F0502020204030204" pitchFamily="34" charset="0"/>
              </a:rPr>
              <a:t>spoke to </a:t>
            </a:r>
            <a:r>
              <a:rPr lang="en-US" sz="3000" dirty="0" err="1">
                <a:solidFill>
                  <a:schemeClr val="bg1"/>
                </a:solidFill>
                <a:latin typeface="Calibri" panose="020F0502020204030204" pitchFamily="34" charset="0"/>
              </a:rPr>
              <a:t>Mosheh</a:t>
            </a:r>
            <a:r>
              <a:rPr lang="en-US" sz="3000" dirty="0">
                <a:solidFill>
                  <a:schemeClr val="bg1"/>
                </a:solidFill>
                <a:latin typeface="Calibri" panose="020F0502020204030204" pitchFamily="34" charset="0"/>
              </a:rPr>
              <a:t> </a:t>
            </a:r>
            <a:r>
              <a:rPr lang="en-US" sz="2400" dirty="0">
                <a:solidFill>
                  <a:schemeClr val="bg1"/>
                </a:solidFill>
                <a:latin typeface="Calibri" panose="020F0502020204030204" pitchFamily="34" charset="0"/>
              </a:rPr>
              <a:t>[Moses], </a:t>
            </a:r>
            <a:r>
              <a:rPr lang="en-US" sz="3000" dirty="0">
                <a:solidFill>
                  <a:schemeClr val="bg1"/>
                </a:solidFill>
                <a:latin typeface="Calibri" panose="020F0502020204030204" pitchFamily="34" charset="0"/>
              </a:rPr>
              <a:t>saying, </a:t>
            </a:r>
          </a:p>
          <a:p>
            <a:pPr marL="1371600" indent="-1371600" algn="l">
              <a:spcBef>
                <a:spcPts val="0"/>
              </a:spcBef>
              <a:spcAft>
                <a:spcPts val="5400"/>
              </a:spcAft>
            </a:pPr>
            <a:r>
              <a:rPr lang="en-US" sz="3000" dirty="0">
                <a:solidFill>
                  <a:srgbClr val="FF6600"/>
                </a:solidFill>
                <a:latin typeface="Calibri" panose="020F0502020204030204" pitchFamily="34" charset="0"/>
              </a:rPr>
              <a:t>Lev 23:2</a:t>
            </a:r>
            <a:r>
              <a:rPr lang="en-US" sz="3000" dirty="0">
                <a:solidFill>
                  <a:schemeClr val="bg1"/>
                </a:solidFill>
                <a:latin typeface="Calibri" panose="020F0502020204030204" pitchFamily="34" charset="0"/>
              </a:rPr>
              <a:t>	“Speak   to the children of </a:t>
            </a:r>
            <a:r>
              <a:rPr lang="en-US" sz="3000" dirty="0" err="1">
                <a:solidFill>
                  <a:schemeClr val="bg1"/>
                </a:solidFill>
                <a:latin typeface="Calibri" panose="020F0502020204030204" pitchFamily="34" charset="0"/>
              </a:rPr>
              <a:t>Yisra’ĕl</a:t>
            </a:r>
            <a:r>
              <a:rPr lang="en-US" sz="3000" dirty="0">
                <a:solidFill>
                  <a:schemeClr val="bg1"/>
                </a:solidFill>
                <a:latin typeface="Calibri" panose="020F0502020204030204" pitchFamily="34" charset="0"/>
              </a:rPr>
              <a:t>, and say to them,     ‘The </a:t>
            </a:r>
            <a:r>
              <a:rPr lang="en-US" sz="3000" b="1" u="sng" dirty="0">
                <a:solidFill>
                  <a:srgbClr val="FF3399"/>
                </a:solidFill>
                <a:latin typeface="Calibri" panose="020F0502020204030204" pitchFamily="34" charset="0"/>
              </a:rPr>
              <a:t>appointed times</a:t>
            </a:r>
            <a:r>
              <a:rPr lang="en-US" sz="3000" b="1" dirty="0">
                <a:solidFill>
                  <a:srgbClr val="FF3399"/>
                </a:solidFill>
                <a:latin typeface="Calibri" panose="020F0502020204030204" pitchFamily="34" charset="0"/>
              </a:rPr>
              <a:t> </a:t>
            </a:r>
            <a:r>
              <a:rPr lang="en-US" sz="3000" u="sng" dirty="0">
                <a:solidFill>
                  <a:schemeClr val="bg1"/>
                </a:solidFill>
                <a:effectLst>
                  <a:glow rad="228600">
                    <a:schemeClr val="accent1">
                      <a:satMod val="175000"/>
                      <a:alpha val="40000"/>
                    </a:schemeClr>
                  </a:glow>
                </a:effectLst>
                <a:latin typeface="Calibri" panose="020F0502020204030204" pitchFamily="34" charset="0"/>
              </a:rPr>
              <a:t>of </a:t>
            </a:r>
            <a:r>
              <a:rPr lang="he-IL" sz="3000" b="1" u="sng" dirty="0">
                <a:solidFill>
                  <a:srgbClr val="0000CC"/>
                </a:solidFill>
                <a:effectLst>
                  <a:glow rad="228600">
                    <a:schemeClr val="accent1">
                      <a:satMod val="175000"/>
                      <a:alpha val="40000"/>
                    </a:schemeClr>
                  </a:glow>
                </a:effectLst>
                <a:latin typeface="Calibri" panose="020F0502020204030204" pitchFamily="34" charset="0"/>
              </a:rPr>
              <a:t>יהוה</a:t>
            </a:r>
            <a:r>
              <a:rPr lang="en-US" sz="3000" b="1" dirty="0">
                <a:solidFill>
                  <a:srgbClr val="0000CC"/>
                </a:solidFill>
                <a:effectLst>
                  <a:glow rad="228600">
                    <a:schemeClr val="accent1">
                      <a:satMod val="175000"/>
                      <a:alpha val="40000"/>
                    </a:schemeClr>
                  </a:glow>
                </a:effectLst>
                <a:latin typeface="Calibri" panose="020F0502020204030204" pitchFamily="34" charset="0"/>
              </a:rPr>
              <a:t>, </a:t>
            </a:r>
            <a:r>
              <a:rPr lang="en-US" sz="3000" dirty="0">
                <a:solidFill>
                  <a:schemeClr val="bg1"/>
                </a:solidFill>
                <a:latin typeface="Calibri" panose="020F0502020204030204" pitchFamily="34" charset="0"/>
              </a:rPr>
              <a:t>which you are   to proclaim as </a:t>
            </a:r>
            <a:r>
              <a:rPr lang="en-US" sz="3000" b="1" dirty="0">
                <a:solidFill>
                  <a:srgbClr val="9900CC"/>
                </a:solidFill>
                <a:latin typeface="Calibri" panose="020F0502020204030204" pitchFamily="34" charset="0"/>
              </a:rPr>
              <a:t>set-apart gatherings, 		  </a:t>
            </a:r>
            <a:r>
              <a:rPr lang="en-US" sz="3000" b="1" u="sng" dirty="0">
                <a:solidFill>
                  <a:srgbClr val="FF3399"/>
                </a:solidFill>
                <a:latin typeface="Calibri" panose="020F0502020204030204" pitchFamily="34" charset="0"/>
              </a:rPr>
              <a:t>appointed times</a:t>
            </a:r>
            <a:r>
              <a:rPr lang="en-US" sz="3000" b="1" dirty="0">
                <a:solidFill>
                  <a:srgbClr val="FF3399"/>
                </a:solidFill>
                <a:latin typeface="Calibri" panose="020F0502020204030204" pitchFamily="34" charset="0"/>
              </a:rPr>
              <a:t>, </a:t>
            </a:r>
            <a:r>
              <a:rPr lang="en-US" sz="3000" dirty="0">
                <a:solidFill>
                  <a:schemeClr val="bg1"/>
                </a:solidFill>
                <a:latin typeface="Calibri" panose="020F0502020204030204" pitchFamily="34" charset="0"/>
              </a:rPr>
              <a:t>are these:</a:t>
            </a:r>
          </a:p>
          <a:p>
            <a:pPr marL="1371600" indent="-1371600" algn="l">
              <a:spcBef>
                <a:spcPts val="0"/>
              </a:spcBef>
              <a:spcAft>
                <a:spcPts val="1200"/>
              </a:spcAft>
            </a:pPr>
            <a:endParaRPr lang="en-US" sz="3000" dirty="0">
              <a:solidFill>
                <a:schemeClr val="accent5">
                  <a:lumMod val="50000"/>
                </a:schemeClr>
              </a:solidFill>
              <a:latin typeface="Calibri" panose="020F0502020204030204" pitchFamily="34" charset="0"/>
            </a:endParaRPr>
          </a:p>
          <a:p>
            <a:pPr marL="1371600" indent="-1371600" algn="l">
              <a:spcBef>
                <a:spcPts val="0"/>
              </a:spcBef>
              <a:spcAft>
                <a:spcPts val="1200"/>
              </a:spcAft>
            </a:pPr>
            <a:r>
              <a:rPr lang="en-US" sz="3000" dirty="0">
                <a:solidFill>
                  <a:srgbClr val="FF6600"/>
                </a:solidFill>
                <a:latin typeface="Calibri" panose="020F0502020204030204" pitchFamily="34" charset="0"/>
              </a:rPr>
              <a:t>Lev 23:3</a:t>
            </a:r>
            <a:r>
              <a:rPr lang="en-US" sz="3000" dirty="0">
                <a:solidFill>
                  <a:schemeClr val="bg1"/>
                </a:solidFill>
                <a:latin typeface="Calibri" panose="020F0502020204030204" pitchFamily="34" charset="0"/>
              </a:rPr>
              <a:t>	‘Six days work is done, but the </a:t>
            </a:r>
            <a:r>
              <a:rPr lang="en-US" sz="3000" b="1" u="sng" dirty="0">
                <a:solidFill>
                  <a:srgbClr val="006600"/>
                </a:solidFill>
                <a:latin typeface="Calibri" panose="020F0502020204030204" pitchFamily="34" charset="0"/>
              </a:rPr>
              <a:t>seventh day</a:t>
            </a:r>
            <a:r>
              <a:rPr lang="en-US" sz="3000" b="1" dirty="0">
                <a:solidFill>
                  <a:srgbClr val="006600"/>
                </a:solidFill>
                <a:latin typeface="Calibri" panose="020F0502020204030204" pitchFamily="34" charset="0"/>
              </a:rPr>
              <a:t> </a:t>
            </a:r>
            <a:r>
              <a:rPr lang="en-US" sz="3000" dirty="0">
                <a:solidFill>
                  <a:schemeClr val="bg1"/>
                </a:solidFill>
                <a:latin typeface="Calibri" panose="020F0502020204030204" pitchFamily="34" charset="0"/>
              </a:rPr>
              <a:t>is a </a:t>
            </a:r>
            <a:r>
              <a:rPr lang="en-US" sz="3000" b="1" dirty="0">
                <a:solidFill>
                  <a:srgbClr val="0000CC"/>
                </a:solidFill>
                <a:effectLst>
                  <a:glow rad="139700">
                    <a:schemeClr val="accent1">
                      <a:satMod val="175000"/>
                      <a:alpha val="40000"/>
                    </a:schemeClr>
                  </a:glow>
                </a:effectLst>
                <a:latin typeface="Calibri" panose="020F0502020204030204" pitchFamily="34" charset="0"/>
              </a:rPr>
              <a:t>Sabbath</a:t>
            </a:r>
            <a:r>
              <a:rPr lang="en-US" sz="3000" dirty="0">
                <a:solidFill>
                  <a:srgbClr val="0000CC"/>
                </a:solidFill>
                <a:effectLst>
                  <a:glow rad="139700">
                    <a:schemeClr val="accent1">
                      <a:satMod val="175000"/>
                      <a:alpha val="40000"/>
                    </a:schemeClr>
                  </a:glow>
                </a:effectLst>
                <a:latin typeface="Calibri" panose="020F0502020204030204" pitchFamily="34" charset="0"/>
              </a:rPr>
              <a:t> </a:t>
            </a:r>
            <a:r>
              <a:rPr lang="en-US" sz="3000" dirty="0">
                <a:solidFill>
                  <a:schemeClr val="bg1"/>
                </a:solidFill>
                <a:latin typeface="Calibri" panose="020F0502020204030204" pitchFamily="34" charset="0"/>
              </a:rPr>
              <a:t>of rest, a </a:t>
            </a:r>
            <a:r>
              <a:rPr lang="en-US" sz="3000" b="1" dirty="0">
                <a:solidFill>
                  <a:srgbClr val="9900CC"/>
                </a:solidFill>
                <a:latin typeface="Calibri" panose="020F0502020204030204" pitchFamily="34" charset="0"/>
              </a:rPr>
              <a:t>set-apart gathering. </a:t>
            </a:r>
            <a:r>
              <a:rPr lang="en-US" sz="3000" dirty="0">
                <a:solidFill>
                  <a:schemeClr val="bg1"/>
                </a:solidFill>
                <a:latin typeface="Calibri" panose="020F0502020204030204" pitchFamily="34" charset="0"/>
              </a:rPr>
              <a:t>You do </a:t>
            </a:r>
            <a:r>
              <a:rPr lang="en-US" sz="3000" b="1" u="sng" dirty="0">
                <a:solidFill>
                  <a:schemeClr val="bg1"/>
                </a:solidFill>
                <a:latin typeface="Calibri" panose="020F0502020204030204" pitchFamily="34" charset="0"/>
              </a:rPr>
              <a:t>no work</a:t>
            </a:r>
            <a:r>
              <a:rPr lang="en-US" sz="3000" b="1" dirty="0">
                <a:solidFill>
                  <a:schemeClr val="bg1"/>
                </a:solidFill>
                <a:latin typeface="Calibri" panose="020F0502020204030204" pitchFamily="34" charset="0"/>
              </a:rPr>
              <a:t>, </a:t>
            </a:r>
            <a:r>
              <a:rPr lang="en-US" sz="3000" dirty="0">
                <a:solidFill>
                  <a:schemeClr val="bg1"/>
                </a:solidFill>
                <a:latin typeface="Calibri" panose="020F0502020204030204" pitchFamily="34" charset="0"/>
              </a:rPr>
              <a:t>it is a </a:t>
            </a:r>
            <a:r>
              <a:rPr lang="en-US" sz="3000" b="1" dirty="0">
                <a:solidFill>
                  <a:srgbClr val="0000CC"/>
                </a:solidFill>
                <a:effectLst>
                  <a:glow rad="139700">
                    <a:schemeClr val="accent1">
                      <a:satMod val="175000"/>
                      <a:alpha val="40000"/>
                    </a:schemeClr>
                  </a:glow>
                </a:effectLst>
                <a:latin typeface="Calibri" panose="020F0502020204030204" pitchFamily="34" charset="0"/>
              </a:rPr>
              <a:t>Sabbath </a:t>
            </a:r>
            <a:r>
              <a:rPr lang="en-US" sz="3000" dirty="0">
                <a:solidFill>
                  <a:srgbClr val="0000CC"/>
                </a:solidFill>
                <a:effectLst>
                  <a:glow rad="139700">
                    <a:schemeClr val="accent1">
                      <a:satMod val="175000"/>
                      <a:alpha val="40000"/>
                    </a:schemeClr>
                  </a:glow>
                </a:effectLst>
                <a:latin typeface="Calibri" panose="020F0502020204030204" pitchFamily="34" charset="0"/>
              </a:rPr>
              <a:t> </a:t>
            </a:r>
            <a:r>
              <a:rPr lang="en-US" sz="3000" u="sng" dirty="0">
                <a:solidFill>
                  <a:schemeClr val="bg1"/>
                </a:solidFill>
                <a:effectLst>
                  <a:glow rad="101600">
                    <a:schemeClr val="accent1">
                      <a:satMod val="175000"/>
                      <a:alpha val="40000"/>
                    </a:schemeClr>
                  </a:glow>
                </a:effectLst>
                <a:latin typeface="Calibri" panose="020F0502020204030204" pitchFamily="34" charset="0"/>
              </a:rPr>
              <a:t>to </a:t>
            </a:r>
            <a:r>
              <a:rPr lang="he-IL" sz="3000" b="1" u="sng" dirty="0">
                <a:solidFill>
                  <a:srgbClr val="0000CC"/>
                </a:solidFill>
                <a:effectLst>
                  <a:glow rad="101600">
                    <a:schemeClr val="accent1">
                      <a:satMod val="175000"/>
                      <a:alpha val="40000"/>
                    </a:schemeClr>
                  </a:glow>
                </a:effectLst>
                <a:latin typeface="Calibri" panose="020F0502020204030204" pitchFamily="34" charset="0"/>
              </a:rPr>
              <a:t>יהוה</a:t>
            </a:r>
            <a:r>
              <a:rPr lang="en-US" sz="3000" dirty="0">
                <a:solidFill>
                  <a:srgbClr val="0000CC"/>
                </a:solidFill>
                <a:latin typeface="Calibri" panose="020F0502020204030204" pitchFamily="34" charset="0"/>
              </a:rPr>
              <a:t> </a:t>
            </a:r>
            <a:r>
              <a:rPr lang="en-US" sz="3000" dirty="0">
                <a:solidFill>
                  <a:schemeClr val="bg1"/>
                </a:solidFill>
                <a:latin typeface="Calibri" panose="020F0502020204030204" pitchFamily="34" charset="0"/>
              </a:rPr>
              <a:t>in all your dwellings’.”</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t>18</a:t>
            </a:fld>
            <a:endParaRPr lang="en-US" b="1" dirty="0"/>
          </a:p>
        </p:txBody>
      </p:sp>
      <p:cxnSp>
        <p:nvCxnSpPr>
          <p:cNvPr id="8" name="Straight Arrow Connector 7"/>
          <p:cNvCxnSpPr/>
          <p:nvPr/>
        </p:nvCxnSpPr>
        <p:spPr>
          <a:xfrm>
            <a:off x="5486400" y="3124200"/>
            <a:ext cx="1600200" cy="1295400"/>
          </a:xfrm>
          <a:prstGeom prst="straightConnector1">
            <a:avLst/>
          </a:prstGeom>
          <a:ln w="57150">
            <a:solidFill>
              <a:srgbClr val="FF66FF"/>
            </a:solidFill>
            <a:tailEnd type="arrow"/>
          </a:ln>
          <a:scene3d>
            <a:camera prst="orthographicFront"/>
            <a:lightRig rig="threePt" dir="t"/>
          </a:scene3d>
          <a:sp3d>
            <a:bevelT w="101600" prst="riblet"/>
          </a:sp3d>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507381" y="3528536"/>
            <a:ext cx="5283819" cy="738664"/>
          </a:xfrm>
          <a:prstGeom prst="rect">
            <a:avLst/>
          </a:prstGeom>
          <a:blipFill>
            <a:blip r:embed="rId2"/>
            <a:tile tx="0" ty="0" sx="100000" sy="100000" flip="none" algn="tl"/>
          </a:blipFill>
          <a:ln w="38100">
            <a:solidFill>
              <a:srgbClr val="FF33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tIns="91440" rIns="0" bIns="91440" rtlCol="0" anchor="ctr">
            <a:spAutoFit/>
          </a:bodyPr>
          <a:lstStyle/>
          <a:p>
            <a:pPr marL="1371600" indent="-1371600" algn="ctr">
              <a:spcAft>
                <a:spcPts val="3000"/>
              </a:spcAft>
            </a:pPr>
            <a:r>
              <a:rPr lang="en-US" sz="3600" b="1" u="sng" dirty="0">
                <a:solidFill>
                  <a:srgbClr val="C00000"/>
                </a:solidFill>
                <a:effectLst>
                  <a:glow rad="101600">
                    <a:schemeClr val="accent2">
                      <a:satMod val="175000"/>
                      <a:alpha val="40000"/>
                    </a:schemeClr>
                  </a:glow>
                </a:effectLst>
                <a:latin typeface="Comic Sans MS" panose="030F0702030302020204" pitchFamily="66" charset="0"/>
              </a:rPr>
              <a:t>Seventh Day Sabbath</a:t>
            </a:r>
            <a:r>
              <a:rPr lang="en-US" sz="3600" b="1" dirty="0">
                <a:solidFill>
                  <a:srgbClr val="C00000"/>
                </a:solidFill>
                <a:effectLst>
                  <a:glow rad="101600">
                    <a:schemeClr val="accent2">
                      <a:satMod val="175000"/>
                      <a:alpha val="40000"/>
                    </a:schemeClr>
                  </a:glow>
                </a:effectLst>
                <a:latin typeface="Comic Sans MS" panose="030F0702030302020204" pitchFamily="66" charset="0"/>
              </a:rPr>
              <a:t> </a:t>
            </a:r>
          </a:p>
        </p:txBody>
      </p:sp>
      <p:grpSp>
        <p:nvGrpSpPr>
          <p:cNvPr id="14" name="Group 13"/>
          <p:cNvGrpSpPr/>
          <p:nvPr/>
        </p:nvGrpSpPr>
        <p:grpSpPr>
          <a:xfrm>
            <a:off x="6941258" y="2971800"/>
            <a:ext cx="1600200" cy="1401990"/>
            <a:chOff x="6941258" y="2687579"/>
            <a:chExt cx="1600200" cy="1401990"/>
          </a:xfrm>
        </p:grpSpPr>
        <p:sp>
          <p:nvSpPr>
            <p:cNvPr id="10" name="Explosion 2 9"/>
            <p:cNvSpPr/>
            <p:nvPr/>
          </p:nvSpPr>
          <p:spPr>
            <a:xfrm rot="10358111">
              <a:off x="6941258" y="2687579"/>
              <a:ext cx="1600200" cy="1401990"/>
            </a:xfrm>
            <a:prstGeom prst="irregularSeal2">
              <a:avLst/>
            </a:prstGeom>
            <a:solidFill>
              <a:schemeClr val="accent6">
                <a:lumMod val="60000"/>
                <a:lumOff val="40000"/>
              </a:schemeClr>
            </a:solidFill>
            <a:ln w="38100">
              <a:solidFill>
                <a:schemeClr val="accent6">
                  <a:lumMod val="75000"/>
                </a:schemeClr>
              </a:solidFill>
              <a:prstDash val="solid"/>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Explosion 1 10"/>
            <p:cNvSpPr/>
            <p:nvPr/>
          </p:nvSpPr>
          <p:spPr>
            <a:xfrm rot="5400000">
              <a:off x="7368567" y="2822749"/>
              <a:ext cx="844943" cy="1016581"/>
            </a:xfrm>
            <a:prstGeom prst="irregularSeal1">
              <a:avLst/>
            </a:prstGeom>
            <a:solidFill>
              <a:srgbClr val="FFB9C6"/>
            </a:solidFill>
            <a:ln>
              <a:solidFill>
                <a:srgbClr val="FF0066"/>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B9C6"/>
                </a:solidFill>
              </a:endParaRPr>
            </a:p>
          </p:txBody>
        </p:sp>
        <p:sp>
          <p:nvSpPr>
            <p:cNvPr id="13" name="Explosion 2 12"/>
            <p:cNvSpPr/>
            <p:nvPr/>
          </p:nvSpPr>
          <p:spPr>
            <a:xfrm>
              <a:off x="7620000" y="3056308"/>
              <a:ext cx="391886" cy="467258"/>
            </a:xfrm>
            <a:prstGeom prst="irregularSeal2">
              <a:avLst/>
            </a:prstGeom>
            <a:solidFill>
              <a:schemeClr val="accent5">
                <a:lumMod val="40000"/>
                <a:lumOff val="60000"/>
              </a:schemeClr>
            </a:solidFill>
            <a:ln w="19050">
              <a:solidFill>
                <a:srgbClr val="0000CC"/>
              </a:solid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Cloud 1"/>
          <p:cNvSpPr/>
          <p:nvPr/>
        </p:nvSpPr>
        <p:spPr>
          <a:xfrm>
            <a:off x="1752600" y="2590800"/>
            <a:ext cx="1447800" cy="762000"/>
          </a:xfrm>
          <a:prstGeom prst="cloud">
            <a:avLst/>
          </a:prstGeom>
          <a:solidFill>
            <a:srgbClr val="CCECFF"/>
          </a:solidFill>
          <a:ln w="57150">
            <a:solidFill>
              <a:srgbClr val="0000CC"/>
            </a:solidFill>
          </a:ln>
          <a:effectLst>
            <a:glow rad="635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extrusionH="57150">
              <a:bevelT w="69850" h="69850" prst="divot"/>
            </a:sp3d>
          </a:bodyPr>
          <a:lstStyle/>
          <a:p>
            <a:pPr algn="ctr"/>
            <a:r>
              <a:rPr lang="en-US" sz="4000" b="1" dirty="0">
                <a:solidFill>
                  <a:srgbClr val="0000CC"/>
                </a:solidFill>
                <a:effectLst>
                  <a:glow rad="139700">
                    <a:schemeClr val="accent1">
                      <a:satMod val="175000"/>
                      <a:alpha val="40000"/>
                    </a:schemeClr>
                  </a:glow>
                </a:effectLst>
                <a:latin typeface="Comic Sans MS" panose="030F0702030302020204" pitchFamily="66" charset="0"/>
              </a:rPr>
              <a:t>My</a:t>
            </a:r>
            <a:endParaRPr lang="en-US" sz="4000" dirty="0">
              <a:effectLst>
                <a:glow rad="139700">
                  <a:schemeClr val="accent1">
                    <a:satMod val="175000"/>
                    <a:alpha val="40000"/>
                  </a:schemeClr>
                </a:glow>
              </a:effectLst>
              <a:latin typeface="Comic Sans MS" panose="030F0702030302020204" pitchFamily="66" charset="0"/>
            </a:endParaRPr>
          </a:p>
        </p:txBody>
      </p:sp>
      <p:cxnSp>
        <p:nvCxnSpPr>
          <p:cNvPr id="7" name="Straight Arrow Connector 6"/>
          <p:cNvCxnSpPr/>
          <p:nvPr/>
        </p:nvCxnSpPr>
        <p:spPr>
          <a:xfrm flipV="1">
            <a:off x="3022909" y="990600"/>
            <a:ext cx="0" cy="1524000"/>
          </a:xfrm>
          <a:prstGeom prst="straightConnector1">
            <a:avLst/>
          </a:prstGeom>
          <a:ln w="57150">
            <a:solidFill>
              <a:srgbClr val="0070C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2981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250"/>
                            </p:stCondLst>
                            <p:childTnLst>
                              <p:par>
                                <p:cTn id="22" presetID="2" presetClass="entr" presetSubtype="4" fill="hold"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ppt_x"/>
                                          </p:val>
                                        </p:tav>
                                        <p:tav tm="100000">
                                          <p:val>
                                            <p:strVal val="#ppt_x"/>
                                          </p:val>
                                        </p:tav>
                                      </p:tavLst>
                                    </p:anim>
                                    <p:anim calcmode="lin" valueType="num">
                                      <p:cBhvr additive="base">
                                        <p:cTn id="2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6" presetClass="entr" presetSubtype="0" fill="hold" grpId="0" nodeType="clickEffect">
                                  <p:stCondLst>
                                    <p:cond delay="0"/>
                                  </p:stCondLst>
                                  <p:iterate type="lt">
                                    <p:tmPct val="0"/>
                                  </p:iterate>
                                  <p:childTnLst>
                                    <p:set>
                                      <p:cBhvr>
                                        <p:cTn id="29" dur="1" fill="hold">
                                          <p:stCondLst>
                                            <p:cond delay="0"/>
                                          </p:stCondLst>
                                        </p:cTn>
                                        <p:tgtEl>
                                          <p:spTgt spid="6"/>
                                        </p:tgtEl>
                                        <p:attrNameLst>
                                          <p:attrName>style.visibility</p:attrName>
                                        </p:attrNameLst>
                                      </p:cBhvr>
                                      <p:to>
                                        <p:strVal val="visible"/>
                                      </p:to>
                                    </p:set>
                                    <p:animEffect transition="in" filter="wipe(down)">
                                      <p:cBhvr>
                                        <p:cTn id="30" dur="580">
                                          <p:stCondLst>
                                            <p:cond delay="0"/>
                                          </p:stCondLst>
                                        </p:cTn>
                                        <p:tgtEl>
                                          <p:spTgt spid="6"/>
                                        </p:tgtEl>
                                      </p:cBhvr>
                                    </p:animEffect>
                                    <p:anim calcmode="lin" valueType="num">
                                      <p:cBhvr>
                                        <p:cTn id="31"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36" dur="26">
                                          <p:stCondLst>
                                            <p:cond delay="650"/>
                                          </p:stCondLst>
                                        </p:cTn>
                                        <p:tgtEl>
                                          <p:spTgt spid="6"/>
                                        </p:tgtEl>
                                      </p:cBhvr>
                                      <p:to x="100000" y="60000"/>
                                    </p:animScale>
                                    <p:animScale>
                                      <p:cBhvr>
                                        <p:cTn id="37" dur="166" decel="50000">
                                          <p:stCondLst>
                                            <p:cond delay="676"/>
                                          </p:stCondLst>
                                        </p:cTn>
                                        <p:tgtEl>
                                          <p:spTgt spid="6"/>
                                        </p:tgtEl>
                                      </p:cBhvr>
                                      <p:to x="100000" y="100000"/>
                                    </p:animScale>
                                    <p:animScale>
                                      <p:cBhvr>
                                        <p:cTn id="38" dur="26">
                                          <p:stCondLst>
                                            <p:cond delay="1312"/>
                                          </p:stCondLst>
                                        </p:cTn>
                                        <p:tgtEl>
                                          <p:spTgt spid="6"/>
                                        </p:tgtEl>
                                      </p:cBhvr>
                                      <p:to x="100000" y="80000"/>
                                    </p:animScale>
                                    <p:animScale>
                                      <p:cBhvr>
                                        <p:cTn id="39" dur="166" decel="50000">
                                          <p:stCondLst>
                                            <p:cond delay="1338"/>
                                          </p:stCondLst>
                                        </p:cTn>
                                        <p:tgtEl>
                                          <p:spTgt spid="6"/>
                                        </p:tgtEl>
                                      </p:cBhvr>
                                      <p:to x="100000" y="100000"/>
                                    </p:animScale>
                                    <p:animScale>
                                      <p:cBhvr>
                                        <p:cTn id="40" dur="26">
                                          <p:stCondLst>
                                            <p:cond delay="1642"/>
                                          </p:stCondLst>
                                        </p:cTn>
                                        <p:tgtEl>
                                          <p:spTgt spid="6"/>
                                        </p:tgtEl>
                                      </p:cBhvr>
                                      <p:to x="100000" y="90000"/>
                                    </p:animScale>
                                    <p:animScale>
                                      <p:cBhvr>
                                        <p:cTn id="41" dur="166" decel="50000">
                                          <p:stCondLst>
                                            <p:cond delay="1668"/>
                                          </p:stCondLst>
                                        </p:cTn>
                                        <p:tgtEl>
                                          <p:spTgt spid="6"/>
                                        </p:tgtEl>
                                      </p:cBhvr>
                                      <p:to x="100000" y="100000"/>
                                    </p:animScale>
                                    <p:animScale>
                                      <p:cBhvr>
                                        <p:cTn id="42" dur="26">
                                          <p:stCondLst>
                                            <p:cond delay="1808"/>
                                          </p:stCondLst>
                                        </p:cTn>
                                        <p:tgtEl>
                                          <p:spTgt spid="6"/>
                                        </p:tgtEl>
                                      </p:cBhvr>
                                      <p:to x="100000" y="95000"/>
                                    </p:animScale>
                                    <p:animScale>
                                      <p:cBhvr>
                                        <p:cTn id="43" dur="166" decel="50000">
                                          <p:stCondLst>
                                            <p:cond delay="1834"/>
                                          </p:stCondLst>
                                        </p:cTn>
                                        <p:tgtEl>
                                          <p:spTgt spid="6"/>
                                        </p:tgtEl>
                                      </p:cBhvr>
                                      <p:to x="100000" y="100000"/>
                                    </p:animScale>
                                  </p:childTnLst>
                                </p:cTn>
                              </p:par>
                            </p:childTnLst>
                          </p:cTn>
                        </p:par>
                        <p:par>
                          <p:cTn id="44" fill="hold">
                            <p:stCondLst>
                              <p:cond delay="2000"/>
                            </p:stCondLst>
                            <p:childTnLst>
                              <p:par>
                                <p:cTn id="45" presetID="41" presetClass="entr" presetSubtype="0" fill="hold" grpId="1" nodeType="afterEffect">
                                  <p:stCondLst>
                                    <p:cond delay="0"/>
                                  </p:stCondLst>
                                  <p:iterate type="lt">
                                    <p:tmPct val="10000"/>
                                  </p:iterate>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6"/>
                                        </p:tgtEl>
                                        <p:attrNameLst>
                                          <p:attrName>ppt_y</p:attrName>
                                        </p:attrNameLst>
                                      </p:cBhvr>
                                      <p:tavLst>
                                        <p:tav tm="0">
                                          <p:val>
                                            <p:strVal val="#ppt_y"/>
                                          </p:val>
                                        </p:tav>
                                        <p:tav tm="100000">
                                          <p:val>
                                            <p:strVal val="#ppt_y"/>
                                          </p:val>
                                        </p:tav>
                                      </p:tavLst>
                                    </p:anim>
                                    <p:anim calcmode="lin" valueType="num">
                                      <p:cBhvr>
                                        <p:cTn id="49"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6"/>
                                        </p:tgtEl>
                                      </p:cBhvr>
                                    </p:animEffect>
                                  </p:childTnLst>
                                </p:cTn>
                              </p:par>
                            </p:childTnLst>
                          </p:cTn>
                        </p:par>
                        <p:par>
                          <p:cTn id="52" fill="hold">
                            <p:stCondLst>
                              <p:cond delay="3300"/>
                            </p:stCondLst>
                            <p:childTnLst>
                              <p:par>
                                <p:cTn id="53" presetID="16" presetClass="entr" presetSubtype="21" fill="hold" nodeType="afterEffect">
                                  <p:stCondLst>
                                    <p:cond delay="0"/>
                                  </p:stCondLst>
                                  <p:childTnLst>
                                    <p:set>
                                      <p:cBhvr>
                                        <p:cTn id="54" dur="1" fill="hold">
                                          <p:stCondLst>
                                            <p:cond delay="0"/>
                                          </p:stCondLst>
                                        </p:cTn>
                                        <p:tgtEl>
                                          <p:spTgt spid="3">
                                            <p:txEl>
                                              <p:pRg st="3" end="3"/>
                                            </p:txEl>
                                          </p:spTgt>
                                        </p:tgtEl>
                                        <p:attrNameLst>
                                          <p:attrName>style.visibility</p:attrName>
                                        </p:attrNameLst>
                                      </p:cBhvr>
                                      <p:to>
                                        <p:strVal val="visible"/>
                                      </p:to>
                                    </p:set>
                                    <p:animEffect transition="in" filter="barn(inVertical)">
                                      <p:cBhvr>
                                        <p:cTn id="55" dur="500"/>
                                        <p:tgtEl>
                                          <p:spTgt spid="3">
                                            <p:txEl>
                                              <p:pRg st="3" end="3"/>
                                            </p:txEl>
                                          </p:spTgt>
                                        </p:tgtEl>
                                      </p:cBhvr>
                                    </p:animEffect>
                                  </p:childTnLst>
                                </p:cTn>
                              </p:par>
                            </p:childTnLst>
                          </p:cTn>
                        </p:par>
                        <p:par>
                          <p:cTn id="56" fill="hold">
                            <p:stCondLst>
                              <p:cond delay="3800"/>
                            </p:stCondLst>
                            <p:childTnLst>
                              <p:par>
                                <p:cTn id="57" presetID="49" presetClass="entr" presetSubtype="0" decel="100000" fill="hold" nodeType="afterEffect">
                                  <p:stCondLst>
                                    <p:cond delay="0"/>
                                  </p:stCondLst>
                                  <p:childTnLst>
                                    <p:set>
                                      <p:cBhvr>
                                        <p:cTn id="58" dur="1" fill="hold">
                                          <p:stCondLst>
                                            <p:cond delay="0"/>
                                          </p:stCondLst>
                                        </p:cTn>
                                        <p:tgtEl>
                                          <p:spTgt spid="8"/>
                                        </p:tgtEl>
                                        <p:attrNameLst>
                                          <p:attrName>style.visibility</p:attrName>
                                        </p:attrNameLst>
                                      </p:cBhvr>
                                      <p:to>
                                        <p:strVal val="visible"/>
                                      </p:to>
                                    </p:set>
                                    <p:anim calcmode="lin" valueType="num">
                                      <p:cBhvr>
                                        <p:cTn id="59" dur="500" fill="hold"/>
                                        <p:tgtEl>
                                          <p:spTgt spid="8"/>
                                        </p:tgtEl>
                                        <p:attrNameLst>
                                          <p:attrName>ppt_w</p:attrName>
                                        </p:attrNameLst>
                                      </p:cBhvr>
                                      <p:tavLst>
                                        <p:tav tm="0">
                                          <p:val>
                                            <p:fltVal val="0"/>
                                          </p:val>
                                        </p:tav>
                                        <p:tav tm="100000">
                                          <p:val>
                                            <p:strVal val="#ppt_w"/>
                                          </p:val>
                                        </p:tav>
                                      </p:tavLst>
                                    </p:anim>
                                    <p:anim calcmode="lin" valueType="num">
                                      <p:cBhvr>
                                        <p:cTn id="60" dur="500" fill="hold"/>
                                        <p:tgtEl>
                                          <p:spTgt spid="8"/>
                                        </p:tgtEl>
                                        <p:attrNameLst>
                                          <p:attrName>ppt_h</p:attrName>
                                        </p:attrNameLst>
                                      </p:cBhvr>
                                      <p:tavLst>
                                        <p:tav tm="0">
                                          <p:val>
                                            <p:fltVal val="0"/>
                                          </p:val>
                                        </p:tav>
                                        <p:tav tm="100000">
                                          <p:val>
                                            <p:strVal val="#ppt_h"/>
                                          </p:val>
                                        </p:tav>
                                      </p:tavLst>
                                    </p:anim>
                                    <p:anim calcmode="lin" valueType="num">
                                      <p:cBhvr>
                                        <p:cTn id="61" dur="500" fill="hold"/>
                                        <p:tgtEl>
                                          <p:spTgt spid="8"/>
                                        </p:tgtEl>
                                        <p:attrNameLst>
                                          <p:attrName>style.rotation</p:attrName>
                                        </p:attrNameLst>
                                      </p:cBhvr>
                                      <p:tavLst>
                                        <p:tav tm="0">
                                          <p:val>
                                            <p:fltVal val="360"/>
                                          </p:val>
                                        </p:tav>
                                        <p:tav tm="100000">
                                          <p:val>
                                            <p:fltVal val="0"/>
                                          </p:val>
                                        </p:tav>
                                      </p:tavLst>
                                    </p:anim>
                                    <p:animEffect transition="in" filter="fade">
                                      <p:cBhvr>
                                        <p:cTn id="62" dur="500"/>
                                        <p:tgtEl>
                                          <p:spTgt spid="8"/>
                                        </p:tgtEl>
                                      </p:cBhvr>
                                    </p:animEffect>
                                  </p:childTnLst>
                                </p:cTn>
                              </p:par>
                            </p:childTnLst>
                          </p:cTn>
                        </p:par>
                        <p:par>
                          <p:cTn id="63" fill="hold">
                            <p:stCondLst>
                              <p:cond delay="4300"/>
                            </p:stCondLst>
                            <p:childTnLst>
                              <p:par>
                                <p:cTn id="64" presetID="49" presetClass="entr" presetSubtype="0" decel="100000" fill="hold"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 calcmode="lin" valueType="num">
                                      <p:cBhvr>
                                        <p:cTn id="68" dur="500" fill="hold"/>
                                        <p:tgtEl>
                                          <p:spTgt spid="14"/>
                                        </p:tgtEl>
                                        <p:attrNameLst>
                                          <p:attrName>style.rotation</p:attrName>
                                        </p:attrNameLst>
                                      </p:cBhvr>
                                      <p:tavLst>
                                        <p:tav tm="0">
                                          <p:val>
                                            <p:fltVal val="360"/>
                                          </p:val>
                                        </p:tav>
                                        <p:tav tm="100000">
                                          <p:val>
                                            <p:fltVal val="0"/>
                                          </p:val>
                                        </p:tav>
                                      </p:tavLst>
                                    </p:anim>
                                    <p:animEffect transition="in" filter="fade">
                                      <p:cBhvr>
                                        <p:cTn id="6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6687"/>
            <a:ext cx="8675915" cy="653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Group 8"/>
          <p:cNvGrpSpPr/>
          <p:nvPr/>
        </p:nvGrpSpPr>
        <p:grpSpPr>
          <a:xfrm>
            <a:off x="7619997" y="2002304"/>
            <a:ext cx="1295403" cy="969496"/>
            <a:chOff x="7750627" y="1849903"/>
            <a:chExt cx="1208315" cy="969496"/>
          </a:xfrm>
        </p:grpSpPr>
        <p:sp>
          <p:nvSpPr>
            <p:cNvPr id="6" name="TextBox 5"/>
            <p:cNvSpPr txBox="1"/>
            <p:nvPr/>
          </p:nvSpPr>
          <p:spPr>
            <a:xfrm>
              <a:off x="7750627" y="1849903"/>
              <a:ext cx="1208315" cy="969496"/>
            </a:xfrm>
            <a:prstGeom prst="rect">
              <a:avLst/>
            </a:prstGeom>
            <a:solidFill>
              <a:schemeClr val="bg2">
                <a:lumMod val="20000"/>
                <a:lumOff val="80000"/>
              </a:schemeClr>
            </a:solidFill>
            <a:ln w="19050">
              <a:solidFill>
                <a:schemeClr val="bg1"/>
              </a:solidFill>
            </a:ln>
          </p:spPr>
          <p:txBody>
            <a:bodyPr wrap="square" rtlCol="0">
              <a:spAutoFit/>
            </a:bodyPr>
            <a:lstStyle/>
            <a:p>
              <a:endParaRPr lang="en-US" sz="5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7</a:t>
              </a:r>
            </a:p>
            <a:p>
              <a:endParaRPr lang="en-US" sz="400" dirty="0">
                <a:solidFill>
                  <a:schemeClr val="bg1"/>
                </a:solidFill>
                <a:latin typeface="Calibri" panose="020F0502020204030204" pitchFamily="34" charset="0"/>
              </a:endParaRPr>
            </a:p>
          </p:txBody>
        </p:sp>
        <p:sp>
          <p:nvSpPr>
            <p:cNvPr id="7" name="Cloud 6"/>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p:nvGrpSpPr>
        <p:grpSpPr>
          <a:xfrm>
            <a:off x="7630885" y="3886200"/>
            <a:ext cx="1284515" cy="954107"/>
            <a:chOff x="7750627" y="1828799"/>
            <a:chExt cx="1208315" cy="954107"/>
          </a:xfrm>
        </p:grpSpPr>
        <p:sp>
          <p:nvSpPr>
            <p:cNvPr id="15" name="TextBox 14"/>
            <p:cNvSpPr txBox="1"/>
            <p:nvPr/>
          </p:nvSpPr>
          <p:spPr>
            <a:xfrm>
              <a:off x="7750627" y="1828799"/>
              <a:ext cx="1208315" cy="954107"/>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21</a:t>
              </a:r>
            </a:p>
            <a:p>
              <a:pPr algn="ctr"/>
              <a:endParaRPr lang="en-US" sz="400" b="1" dirty="0">
                <a:solidFill>
                  <a:srgbClr val="0000CC"/>
                </a:solidFill>
                <a:latin typeface="Calibri" panose="020F0502020204030204" pitchFamily="34" charset="0"/>
              </a:endParaRPr>
            </a:p>
          </p:txBody>
        </p:sp>
        <p:sp>
          <p:nvSpPr>
            <p:cNvPr id="16" name="Cloud 15"/>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7619998" y="2971800"/>
            <a:ext cx="1284517" cy="914400"/>
            <a:chOff x="7750627" y="1803083"/>
            <a:chExt cx="1284517" cy="895569"/>
          </a:xfrm>
        </p:grpSpPr>
        <p:sp>
          <p:nvSpPr>
            <p:cNvPr id="18" name="TextBox 17"/>
            <p:cNvSpPr txBox="1"/>
            <p:nvPr/>
          </p:nvSpPr>
          <p:spPr>
            <a:xfrm>
              <a:off x="7750627" y="1803083"/>
              <a:ext cx="1284517" cy="895569"/>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14</a:t>
              </a:r>
            </a:p>
          </p:txBody>
        </p:sp>
        <p:sp>
          <p:nvSpPr>
            <p:cNvPr id="19" name="Cloud 18"/>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7620000" y="4837093"/>
            <a:ext cx="1295400" cy="954107"/>
            <a:chOff x="7750627" y="1828799"/>
            <a:chExt cx="1208315" cy="954107"/>
          </a:xfrm>
        </p:grpSpPr>
        <p:sp>
          <p:nvSpPr>
            <p:cNvPr id="21" name="TextBox 20"/>
            <p:cNvSpPr txBox="1"/>
            <p:nvPr/>
          </p:nvSpPr>
          <p:spPr>
            <a:xfrm>
              <a:off x="7750627" y="1828799"/>
              <a:ext cx="1208315" cy="954107"/>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28</a:t>
              </a:r>
            </a:p>
            <a:p>
              <a:endParaRPr lang="en-US" sz="400" dirty="0">
                <a:solidFill>
                  <a:schemeClr val="bg1"/>
                </a:solidFill>
                <a:latin typeface="Calibri" panose="020F0502020204030204" pitchFamily="34" charset="0"/>
              </a:endParaRPr>
            </a:p>
          </p:txBody>
        </p:sp>
        <p:sp>
          <p:nvSpPr>
            <p:cNvPr id="22" name="Cloud 21"/>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p:cNvSpPr>
            <a:spLocks noGrp="1"/>
          </p:cNvSpPr>
          <p:nvPr>
            <p:ph type="sldNum" sz="quarter" idx="12"/>
          </p:nvPr>
        </p:nvSpPr>
        <p:spPr>
          <a:xfrm>
            <a:off x="8001000" y="6264275"/>
            <a:ext cx="762000" cy="365125"/>
          </a:xfrm>
        </p:spPr>
        <p:txBody>
          <a:bodyPr/>
          <a:lstStyle/>
          <a:p>
            <a:fld id="{9A7ECC3E-4170-412F-8B33-8063B7BB8A4D}" type="slidenum">
              <a:rPr lang="en-US" b="1" smtClean="0">
                <a:solidFill>
                  <a:schemeClr val="bg1"/>
                </a:solidFill>
              </a:rPr>
              <a:pPr/>
              <a:t>19</a:t>
            </a:fld>
            <a:endParaRPr lang="en-US" b="1" dirty="0">
              <a:solidFill>
                <a:schemeClr val="bg1"/>
              </a:solidFill>
            </a:endParaRPr>
          </a:p>
        </p:txBody>
      </p:sp>
    </p:spTree>
    <p:extLst>
      <p:ext uri="{BB962C8B-B14F-4D97-AF65-F5344CB8AC3E}">
        <p14:creationId xmlns:p14="http://schemas.microsoft.com/office/powerpoint/2010/main" val="1238367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anim calcmode="lin" valueType="num">
                                      <p:cBhvr>
                                        <p:cTn id="8" dur="2000" fill="hold"/>
                                        <p:tgtEl>
                                          <p:spTgt spid="9"/>
                                        </p:tgtEl>
                                        <p:attrNameLst>
                                          <p:attrName>style.rotation</p:attrName>
                                        </p:attrNameLst>
                                      </p:cBhvr>
                                      <p:tavLst>
                                        <p:tav tm="0">
                                          <p:val>
                                            <p:fltVal val="720"/>
                                          </p:val>
                                        </p:tav>
                                        <p:tav tm="100000">
                                          <p:val>
                                            <p:fltVal val="0"/>
                                          </p:val>
                                        </p:tav>
                                      </p:tavLst>
                                    </p:anim>
                                    <p:anim calcmode="lin" valueType="num">
                                      <p:cBhvr>
                                        <p:cTn id="9" dur="2000" fill="hold"/>
                                        <p:tgtEl>
                                          <p:spTgt spid="9"/>
                                        </p:tgtEl>
                                        <p:attrNameLst>
                                          <p:attrName>ppt_h</p:attrName>
                                        </p:attrNameLst>
                                      </p:cBhvr>
                                      <p:tavLst>
                                        <p:tav tm="0">
                                          <p:val>
                                            <p:fltVal val="0"/>
                                          </p:val>
                                        </p:tav>
                                        <p:tav tm="100000">
                                          <p:val>
                                            <p:strVal val="#ppt_h"/>
                                          </p:val>
                                        </p:tav>
                                      </p:tavLst>
                                    </p:anim>
                                    <p:anim calcmode="lin" valueType="num">
                                      <p:cBhvr>
                                        <p:cTn id="10" dur="2000" fill="hold"/>
                                        <p:tgtEl>
                                          <p:spTgt spid="9"/>
                                        </p:tgtEl>
                                        <p:attrNameLst>
                                          <p:attrName>ppt_w</p:attrName>
                                        </p:attrNameLst>
                                      </p:cBhvr>
                                      <p:tavLst>
                                        <p:tav tm="0">
                                          <p:val>
                                            <p:fltVal val="0"/>
                                          </p:val>
                                        </p:tav>
                                        <p:tav tm="100000">
                                          <p:val>
                                            <p:strVal val="#ppt_w"/>
                                          </p:val>
                                        </p:tav>
                                      </p:tavLst>
                                    </p:anim>
                                  </p:childTnLst>
                                </p:cTn>
                              </p:par>
                            </p:childTnLst>
                          </p:cTn>
                        </p:par>
                        <p:par>
                          <p:cTn id="11" fill="hold">
                            <p:stCondLst>
                              <p:cond delay="2000"/>
                            </p:stCondLst>
                            <p:childTnLst>
                              <p:par>
                                <p:cTn id="12" presetID="26" presetClass="emph" presetSubtype="0" fill="hold" nodeType="afterEffect">
                                  <p:stCondLst>
                                    <p:cond delay="0"/>
                                  </p:stCondLst>
                                  <p:childTnLst>
                                    <p:animEffect transition="out" filter="fade">
                                      <p:cBhvr>
                                        <p:cTn id="13" dur="500" tmFilter="0, 0; .2, .5; .8, .5; 1, 0"/>
                                        <p:tgtEl>
                                          <p:spTgt spid="9"/>
                                        </p:tgtEl>
                                      </p:cBhvr>
                                    </p:animEffect>
                                    <p:animScale>
                                      <p:cBhvr>
                                        <p:cTn id="14" dur="250" autoRev="1" fill="hold"/>
                                        <p:tgtEl>
                                          <p:spTgt spid="9"/>
                                        </p:tgtEl>
                                      </p:cBhvr>
                                      <p:by x="105000" y="105000"/>
                                    </p:animScale>
                                  </p:childTnLst>
                                </p:cTn>
                              </p:par>
                            </p:childTnLst>
                          </p:cTn>
                        </p:par>
                        <p:par>
                          <p:cTn id="15" fill="hold">
                            <p:stCondLst>
                              <p:cond delay="2500"/>
                            </p:stCondLst>
                            <p:childTnLst>
                              <p:par>
                                <p:cTn id="16" presetID="35" presetClass="entr" presetSubtype="0" fill="hold"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2000"/>
                                        <p:tgtEl>
                                          <p:spTgt spid="17"/>
                                        </p:tgtEl>
                                      </p:cBhvr>
                                    </p:animEffect>
                                    <p:anim calcmode="lin" valueType="num">
                                      <p:cBhvr>
                                        <p:cTn id="19" dur="2000" fill="hold"/>
                                        <p:tgtEl>
                                          <p:spTgt spid="17"/>
                                        </p:tgtEl>
                                        <p:attrNameLst>
                                          <p:attrName>style.rotation</p:attrName>
                                        </p:attrNameLst>
                                      </p:cBhvr>
                                      <p:tavLst>
                                        <p:tav tm="0">
                                          <p:val>
                                            <p:fltVal val="720"/>
                                          </p:val>
                                        </p:tav>
                                        <p:tav tm="100000">
                                          <p:val>
                                            <p:fltVal val="0"/>
                                          </p:val>
                                        </p:tav>
                                      </p:tavLst>
                                    </p:anim>
                                    <p:anim calcmode="lin" valueType="num">
                                      <p:cBhvr>
                                        <p:cTn id="20" dur="2000" fill="hold"/>
                                        <p:tgtEl>
                                          <p:spTgt spid="17"/>
                                        </p:tgtEl>
                                        <p:attrNameLst>
                                          <p:attrName>ppt_h</p:attrName>
                                        </p:attrNameLst>
                                      </p:cBhvr>
                                      <p:tavLst>
                                        <p:tav tm="0">
                                          <p:val>
                                            <p:fltVal val="0"/>
                                          </p:val>
                                        </p:tav>
                                        <p:tav tm="100000">
                                          <p:val>
                                            <p:strVal val="#ppt_h"/>
                                          </p:val>
                                        </p:tav>
                                      </p:tavLst>
                                    </p:anim>
                                    <p:anim calcmode="lin" valueType="num">
                                      <p:cBhvr>
                                        <p:cTn id="21" dur="2000" fill="hold"/>
                                        <p:tgtEl>
                                          <p:spTgt spid="17"/>
                                        </p:tgtEl>
                                        <p:attrNameLst>
                                          <p:attrName>ppt_w</p:attrName>
                                        </p:attrNameLst>
                                      </p:cBhvr>
                                      <p:tavLst>
                                        <p:tav tm="0">
                                          <p:val>
                                            <p:fltVal val="0"/>
                                          </p:val>
                                        </p:tav>
                                        <p:tav tm="100000">
                                          <p:val>
                                            <p:strVal val="#ppt_w"/>
                                          </p:val>
                                        </p:tav>
                                      </p:tavLst>
                                    </p:anim>
                                  </p:childTnLst>
                                </p:cTn>
                              </p:par>
                            </p:childTnLst>
                          </p:cTn>
                        </p:par>
                        <p:par>
                          <p:cTn id="22" fill="hold">
                            <p:stCondLst>
                              <p:cond delay="4500"/>
                            </p:stCondLst>
                            <p:childTnLst>
                              <p:par>
                                <p:cTn id="23" presetID="26" presetClass="emph" presetSubtype="0" fill="hold" nodeType="afterEffect">
                                  <p:stCondLst>
                                    <p:cond delay="0"/>
                                  </p:stCondLst>
                                  <p:childTnLst>
                                    <p:animEffect transition="out" filter="fade">
                                      <p:cBhvr>
                                        <p:cTn id="24" dur="500" tmFilter="0, 0; .2, .5; .8, .5; 1, 0"/>
                                        <p:tgtEl>
                                          <p:spTgt spid="17"/>
                                        </p:tgtEl>
                                      </p:cBhvr>
                                    </p:animEffect>
                                    <p:animScale>
                                      <p:cBhvr>
                                        <p:cTn id="25" dur="250" autoRev="1" fill="hold"/>
                                        <p:tgtEl>
                                          <p:spTgt spid="17"/>
                                        </p:tgtEl>
                                      </p:cBhvr>
                                      <p:by x="105000" y="105000"/>
                                    </p:animScale>
                                  </p:childTnLst>
                                </p:cTn>
                              </p:par>
                            </p:childTnLst>
                          </p:cTn>
                        </p:par>
                        <p:par>
                          <p:cTn id="26" fill="hold">
                            <p:stCondLst>
                              <p:cond delay="5000"/>
                            </p:stCondLst>
                            <p:childTnLst>
                              <p:par>
                                <p:cTn id="27" presetID="35" presetClass="entr" presetSubtype="0"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2000"/>
                                        <p:tgtEl>
                                          <p:spTgt spid="14"/>
                                        </p:tgtEl>
                                      </p:cBhvr>
                                    </p:animEffect>
                                    <p:anim calcmode="lin" valueType="num">
                                      <p:cBhvr>
                                        <p:cTn id="30" dur="2000" fill="hold"/>
                                        <p:tgtEl>
                                          <p:spTgt spid="14"/>
                                        </p:tgtEl>
                                        <p:attrNameLst>
                                          <p:attrName>style.rotation</p:attrName>
                                        </p:attrNameLst>
                                      </p:cBhvr>
                                      <p:tavLst>
                                        <p:tav tm="0">
                                          <p:val>
                                            <p:fltVal val="720"/>
                                          </p:val>
                                        </p:tav>
                                        <p:tav tm="100000">
                                          <p:val>
                                            <p:fltVal val="0"/>
                                          </p:val>
                                        </p:tav>
                                      </p:tavLst>
                                    </p:anim>
                                    <p:anim calcmode="lin" valueType="num">
                                      <p:cBhvr>
                                        <p:cTn id="31" dur="2000" fill="hold"/>
                                        <p:tgtEl>
                                          <p:spTgt spid="14"/>
                                        </p:tgtEl>
                                        <p:attrNameLst>
                                          <p:attrName>ppt_h</p:attrName>
                                        </p:attrNameLst>
                                      </p:cBhvr>
                                      <p:tavLst>
                                        <p:tav tm="0">
                                          <p:val>
                                            <p:fltVal val="0"/>
                                          </p:val>
                                        </p:tav>
                                        <p:tav tm="100000">
                                          <p:val>
                                            <p:strVal val="#ppt_h"/>
                                          </p:val>
                                        </p:tav>
                                      </p:tavLst>
                                    </p:anim>
                                    <p:anim calcmode="lin" valueType="num">
                                      <p:cBhvr>
                                        <p:cTn id="32" dur="2000" fill="hold"/>
                                        <p:tgtEl>
                                          <p:spTgt spid="14"/>
                                        </p:tgtEl>
                                        <p:attrNameLst>
                                          <p:attrName>ppt_w</p:attrName>
                                        </p:attrNameLst>
                                      </p:cBhvr>
                                      <p:tavLst>
                                        <p:tav tm="0">
                                          <p:val>
                                            <p:fltVal val="0"/>
                                          </p:val>
                                        </p:tav>
                                        <p:tav tm="100000">
                                          <p:val>
                                            <p:strVal val="#ppt_w"/>
                                          </p:val>
                                        </p:tav>
                                      </p:tavLst>
                                    </p:anim>
                                  </p:childTnLst>
                                </p:cTn>
                              </p:par>
                            </p:childTnLst>
                          </p:cTn>
                        </p:par>
                        <p:par>
                          <p:cTn id="33" fill="hold">
                            <p:stCondLst>
                              <p:cond delay="7000"/>
                            </p:stCondLst>
                            <p:childTnLst>
                              <p:par>
                                <p:cTn id="34" presetID="26" presetClass="emph" presetSubtype="0" fill="hold" nodeType="afterEffect">
                                  <p:stCondLst>
                                    <p:cond delay="0"/>
                                  </p:stCondLst>
                                  <p:childTnLst>
                                    <p:animEffect transition="out" filter="fade">
                                      <p:cBhvr>
                                        <p:cTn id="35" dur="500" tmFilter="0, 0; .2, .5; .8, .5; 1, 0"/>
                                        <p:tgtEl>
                                          <p:spTgt spid="14"/>
                                        </p:tgtEl>
                                      </p:cBhvr>
                                    </p:animEffect>
                                    <p:animScale>
                                      <p:cBhvr>
                                        <p:cTn id="36" dur="250" autoRev="1" fill="hold"/>
                                        <p:tgtEl>
                                          <p:spTgt spid="14"/>
                                        </p:tgtEl>
                                      </p:cBhvr>
                                      <p:by x="105000" y="105000"/>
                                    </p:animScale>
                                  </p:childTnLst>
                                </p:cTn>
                              </p:par>
                            </p:childTnLst>
                          </p:cTn>
                        </p:par>
                        <p:par>
                          <p:cTn id="37" fill="hold">
                            <p:stCondLst>
                              <p:cond delay="7500"/>
                            </p:stCondLst>
                            <p:childTnLst>
                              <p:par>
                                <p:cTn id="38" presetID="35" presetClass="entr" presetSubtype="0"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000"/>
                                        <p:tgtEl>
                                          <p:spTgt spid="20"/>
                                        </p:tgtEl>
                                      </p:cBhvr>
                                    </p:animEffect>
                                    <p:anim calcmode="lin" valueType="num">
                                      <p:cBhvr>
                                        <p:cTn id="41" dur="2000" fill="hold"/>
                                        <p:tgtEl>
                                          <p:spTgt spid="20"/>
                                        </p:tgtEl>
                                        <p:attrNameLst>
                                          <p:attrName>style.rotation</p:attrName>
                                        </p:attrNameLst>
                                      </p:cBhvr>
                                      <p:tavLst>
                                        <p:tav tm="0">
                                          <p:val>
                                            <p:fltVal val="720"/>
                                          </p:val>
                                        </p:tav>
                                        <p:tav tm="100000">
                                          <p:val>
                                            <p:fltVal val="0"/>
                                          </p:val>
                                        </p:tav>
                                      </p:tavLst>
                                    </p:anim>
                                    <p:anim calcmode="lin" valueType="num">
                                      <p:cBhvr>
                                        <p:cTn id="42" dur="2000" fill="hold"/>
                                        <p:tgtEl>
                                          <p:spTgt spid="20"/>
                                        </p:tgtEl>
                                        <p:attrNameLst>
                                          <p:attrName>ppt_h</p:attrName>
                                        </p:attrNameLst>
                                      </p:cBhvr>
                                      <p:tavLst>
                                        <p:tav tm="0">
                                          <p:val>
                                            <p:fltVal val="0"/>
                                          </p:val>
                                        </p:tav>
                                        <p:tav tm="100000">
                                          <p:val>
                                            <p:strVal val="#ppt_h"/>
                                          </p:val>
                                        </p:tav>
                                      </p:tavLst>
                                    </p:anim>
                                    <p:anim calcmode="lin" valueType="num">
                                      <p:cBhvr>
                                        <p:cTn id="43" dur="2000" fill="hold"/>
                                        <p:tgtEl>
                                          <p:spTgt spid="20"/>
                                        </p:tgtEl>
                                        <p:attrNameLst>
                                          <p:attrName>ppt_w</p:attrName>
                                        </p:attrNameLst>
                                      </p:cBhvr>
                                      <p:tavLst>
                                        <p:tav tm="0">
                                          <p:val>
                                            <p:fltVal val="0"/>
                                          </p:val>
                                        </p:tav>
                                        <p:tav tm="100000">
                                          <p:val>
                                            <p:strVal val="#ppt_w"/>
                                          </p:val>
                                        </p:tav>
                                      </p:tavLst>
                                    </p:anim>
                                  </p:childTnLst>
                                </p:cTn>
                              </p:par>
                            </p:childTnLst>
                          </p:cTn>
                        </p:par>
                        <p:par>
                          <p:cTn id="44" fill="hold">
                            <p:stCondLst>
                              <p:cond delay="9500"/>
                            </p:stCondLst>
                            <p:childTnLst>
                              <p:par>
                                <p:cTn id="45" presetID="26" presetClass="emph" presetSubtype="0" fill="hold" nodeType="afterEffect">
                                  <p:stCondLst>
                                    <p:cond delay="0"/>
                                  </p:stCondLst>
                                  <p:childTnLst>
                                    <p:animEffect transition="out" filter="fade">
                                      <p:cBhvr>
                                        <p:cTn id="46" dur="500" tmFilter="0, 0; .2, .5; .8, .5; 1, 0"/>
                                        <p:tgtEl>
                                          <p:spTgt spid="20"/>
                                        </p:tgtEl>
                                      </p:cBhvr>
                                    </p:animEffect>
                                    <p:animScale>
                                      <p:cBhvr>
                                        <p:cTn id="47"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533400"/>
            <a:ext cx="8382000" cy="6019800"/>
          </a:xfrm>
          <a:solidFill>
            <a:schemeClr val="accent3">
              <a:lumMod val="20000"/>
              <a:lumOff val="80000"/>
            </a:schemeClr>
          </a:solidFill>
          <a:ln w="57150">
            <a:solidFill>
              <a:schemeClr val="accent2">
                <a:lumMod val="75000"/>
              </a:schemeClr>
            </a:solidFill>
          </a:ln>
          <a:effectLst/>
          <a:scene3d>
            <a:camera prst="orthographicFront"/>
            <a:lightRig rig="threePt" dir="t"/>
          </a:scene3d>
          <a:sp3d>
            <a:bevelT/>
          </a:sp3d>
        </p:spPr>
        <p:txBody>
          <a:bodyPr lIns="182880" tIns="91440" anchor="t">
            <a:normAutofit/>
            <a:sp3d/>
          </a:bodyPr>
          <a:lstStyle/>
          <a:p>
            <a:pPr algn="l">
              <a:spcBef>
                <a:spcPts val="0"/>
              </a:spcBef>
              <a:spcAft>
                <a:spcPts val="6000"/>
              </a:spcAft>
            </a:pPr>
            <a:r>
              <a:rPr lang="en-US" sz="3200" b="1" dirty="0">
                <a:solidFill>
                  <a:srgbClr val="0000CC"/>
                </a:solidFill>
                <a:latin typeface="Calibri" panose="020F0502020204030204" pitchFamily="34" charset="0"/>
              </a:rPr>
              <a:t>Yahuah</a:t>
            </a:r>
            <a:r>
              <a:rPr lang="en-US" sz="3200" dirty="0">
                <a:solidFill>
                  <a:srgbClr val="0000CC"/>
                </a:solidFill>
                <a:latin typeface="Calibri" panose="020F0502020204030204" pitchFamily="34" charset="0"/>
              </a:rPr>
              <a:t> </a:t>
            </a:r>
            <a:r>
              <a:rPr lang="en-US" sz="3200" dirty="0">
                <a:solidFill>
                  <a:schemeClr val="bg1"/>
                </a:solidFill>
                <a:latin typeface="Calibri" panose="020F0502020204030204" pitchFamily="34" charset="0"/>
              </a:rPr>
              <a:t>then continues on in Leviticus 23 listing </a:t>
            </a:r>
            <a:r>
              <a:rPr lang="en-US" sz="3200" b="1" dirty="0">
                <a:solidFill>
                  <a:srgbClr val="0000CC"/>
                </a:solidFill>
                <a:effectLst>
                  <a:glow rad="139700">
                    <a:schemeClr val="accent1">
                      <a:satMod val="175000"/>
                      <a:alpha val="40000"/>
                    </a:schemeClr>
                  </a:glow>
                </a:effectLst>
                <a:latin typeface="Calibri" panose="020F0502020204030204" pitchFamily="34" charset="0"/>
              </a:rPr>
              <a:t>His</a:t>
            </a:r>
            <a:r>
              <a:rPr lang="en-US" sz="3200" dirty="0">
                <a:solidFill>
                  <a:srgbClr val="0000CC"/>
                </a:solidFill>
                <a:effectLst>
                  <a:glow rad="139700">
                    <a:schemeClr val="accent1">
                      <a:satMod val="175000"/>
                      <a:alpha val="40000"/>
                    </a:schemeClr>
                  </a:glow>
                </a:effectLst>
                <a:latin typeface="Calibri" panose="020F0502020204030204" pitchFamily="34" charset="0"/>
              </a:rPr>
              <a:t> </a:t>
            </a:r>
            <a:r>
              <a:rPr lang="en-US" sz="3200" dirty="0">
                <a:solidFill>
                  <a:schemeClr val="bg1"/>
                </a:solidFill>
                <a:latin typeface="Calibri" panose="020F0502020204030204" pitchFamily="34" charset="0"/>
              </a:rPr>
              <a:t>remaining </a:t>
            </a:r>
            <a:r>
              <a:rPr lang="en-US" sz="3200" b="1" dirty="0">
                <a:solidFill>
                  <a:srgbClr val="FF3399"/>
                </a:solidFill>
                <a:effectLst>
                  <a:outerShdw blurRad="38100" dist="38100" dir="2700000" algn="tl">
                    <a:srgbClr val="000000">
                      <a:alpha val="43137"/>
                    </a:srgbClr>
                  </a:outerShdw>
                </a:effectLst>
                <a:latin typeface="Calibri" panose="020F0502020204030204" pitchFamily="34" charset="0"/>
              </a:rPr>
              <a:t>Appointed Times.  </a:t>
            </a:r>
            <a:r>
              <a:rPr lang="en-US" sz="3200" dirty="0">
                <a:solidFill>
                  <a:schemeClr val="bg1"/>
                </a:solidFill>
                <a:latin typeface="Calibri" panose="020F0502020204030204" pitchFamily="34" charset="0"/>
              </a:rPr>
              <a:t>Let’s take a close look at this chapter:</a:t>
            </a:r>
          </a:p>
          <a:p>
            <a:pPr marL="914400" indent="-914400" algn="l">
              <a:spcBef>
                <a:spcPts val="2400"/>
              </a:spcBef>
              <a:spcAft>
                <a:spcPts val="1200"/>
              </a:spcAft>
            </a:pPr>
            <a:r>
              <a:rPr lang="en-US" dirty="0">
                <a:solidFill>
                  <a:srgbClr val="FF6600"/>
                </a:solidFill>
                <a:latin typeface="Calibri" panose="020F0502020204030204" pitchFamily="34" charset="0"/>
              </a:rPr>
              <a:t>Lev 23:4  </a:t>
            </a:r>
            <a:r>
              <a:rPr lang="en-US" dirty="0">
                <a:solidFill>
                  <a:schemeClr val="bg1"/>
                </a:solidFill>
                <a:latin typeface="Calibri" panose="020F0502020204030204" pitchFamily="34" charset="0"/>
              </a:rPr>
              <a:t>‘These are the </a:t>
            </a:r>
            <a:r>
              <a:rPr lang="en-US" b="1" dirty="0">
                <a:solidFill>
                  <a:srgbClr val="FF0066"/>
                </a:solidFill>
                <a:latin typeface="Calibri" panose="020F0502020204030204" pitchFamily="34" charset="0"/>
              </a:rPr>
              <a:t>appointed times </a:t>
            </a:r>
            <a:r>
              <a:rPr lang="en-US" u="sng" dirty="0">
                <a:solidFill>
                  <a:schemeClr val="bg1"/>
                </a:solidFill>
                <a:effectLst>
                  <a:glow rad="139700">
                    <a:schemeClr val="accent1">
                      <a:satMod val="175000"/>
                      <a:alpha val="40000"/>
                    </a:schemeClr>
                  </a:glow>
                </a:effectLst>
                <a:latin typeface="Calibri" panose="020F0502020204030204" pitchFamily="34" charset="0"/>
              </a:rPr>
              <a:t>of </a:t>
            </a:r>
            <a:r>
              <a:rPr lang="he-IL" b="1" u="sng" dirty="0">
                <a:solidFill>
                  <a:srgbClr val="0000CC"/>
                </a:solidFill>
                <a:effectLst>
                  <a:glow rad="139700">
                    <a:schemeClr val="accent1">
                      <a:satMod val="175000"/>
                      <a:alpha val="40000"/>
                    </a:schemeClr>
                  </a:glow>
                </a:effectLst>
                <a:latin typeface="Calibri" panose="020F0502020204030204" pitchFamily="34" charset="0"/>
              </a:rPr>
              <a:t>יהוה</a:t>
            </a:r>
            <a:r>
              <a:rPr lang="en-US" b="1" dirty="0">
                <a:solidFill>
                  <a:srgbClr val="0000CC"/>
                </a:solidFill>
                <a:effectLst>
                  <a:glow rad="139700">
                    <a:schemeClr val="accent1">
                      <a:satMod val="175000"/>
                      <a:alpha val="40000"/>
                    </a:schemeClr>
                  </a:glow>
                </a:effectLst>
                <a:latin typeface="Calibri" panose="020F0502020204030204" pitchFamily="34" charset="0"/>
              </a:rPr>
              <a:t> </a:t>
            </a:r>
            <a:r>
              <a:rPr lang="en-US" sz="2400" b="1" dirty="0">
                <a:solidFill>
                  <a:srgbClr val="0000CC"/>
                </a:solidFill>
                <a:latin typeface="Calibri" panose="020F0502020204030204" pitchFamily="34" charset="0"/>
              </a:rPr>
              <a:t>[Yahuah], </a:t>
            </a:r>
            <a:r>
              <a:rPr lang="en-US" b="1" dirty="0">
                <a:solidFill>
                  <a:srgbClr val="9900CC"/>
                </a:solidFill>
                <a:latin typeface="Calibri" panose="020F0502020204030204" pitchFamily="34" charset="0"/>
              </a:rPr>
              <a:t>set-apart</a:t>
            </a:r>
            <a:r>
              <a:rPr lang="en-US" dirty="0">
                <a:solidFill>
                  <a:srgbClr val="9900CC"/>
                </a:solidFill>
                <a:latin typeface="Calibri" panose="020F0502020204030204" pitchFamily="34" charset="0"/>
              </a:rPr>
              <a:t> </a:t>
            </a:r>
            <a:r>
              <a:rPr lang="en-US" b="1" dirty="0">
                <a:solidFill>
                  <a:srgbClr val="9900CC"/>
                </a:solidFill>
                <a:latin typeface="Calibri" panose="020F0502020204030204" pitchFamily="34" charset="0"/>
              </a:rPr>
              <a:t>gatherings</a:t>
            </a:r>
            <a:r>
              <a:rPr lang="en-US" dirty="0">
                <a:solidFill>
                  <a:schemeClr val="accent6">
                    <a:lumMod val="60000"/>
                    <a:lumOff val="40000"/>
                  </a:schemeClr>
                </a:solidFill>
                <a:latin typeface="Calibri" panose="020F0502020204030204" pitchFamily="34" charset="0"/>
              </a:rPr>
              <a:t> </a:t>
            </a:r>
            <a:r>
              <a:rPr lang="en-US" dirty="0">
                <a:solidFill>
                  <a:schemeClr val="bg1"/>
                </a:solidFill>
                <a:latin typeface="Calibri" panose="020F0502020204030204" pitchFamily="34" charset="0"/>
              </a:rPr>
              <a:t>which you are to proclaim     at their </a:t>
            </a:r>
            <a:r>
              <a:rPr lang="en-US" b="1" dirty="0">
                <a:solidFill>
                  <a:srgbClr val="FF0066"/>
                </a:solidFill>
                <a:latin typeface="Calibri" panose="020F0502020204030204" pitchFamily="34" charset="0"/>
              </a:rPr>
              <a:t>appointed times. </a:t>
            </a:r>
          </a:p>
          <a:p>
            <a:pPr marL="914400" indent="-914400" algn="l">
              <a:spcBef>
                <a:spcPts val="0"/>
              </a:spcBef>
              <a:spcAft>
                <a:spcPts val="600"/>
              </a:spcAft>
            </a:pPr>
            <a:r>
              <a:rPr lang="en-US" dirty="0">
                <a:solidFill>
                  <a:srgbClr val="FF6600"/>
                </a:solidFill>
                <a:latin typeface="Calibri" panose="020F0502020204030204" pitchFamily="34" charset="0"/>
              </a:rPr>
              <a:t>Lev 23:5  </a:t>
            </a:r>
            <a:r>
              <a:rPr lang="en-US" dirty="0">
                <a:solidFill>
                  <a:schemeClr val="bg1"/>
                </a:solidFill>
                <a:latin typeface="Calibri" panose="020F0502020204030204" pitchFamily="34" charset="0"/>
              </a:rPr>
              <a:t>‘In       the </a:t>
            </a:r>
            <a:r>
              <a:rPr lang="en-US" b="1" dirty="0">
                <a:solidFill>
                  <a:srgbClr val="009900"/>
                </a:solidFill>
                <a:latin typeface="Calibri" panose="020F0502020204030204" pitchFamily="34" charset="0"/>
              </a:rPr>
              <a:t>first   month, </a:t>
            </a:r>
            <a:r>
              <a:rPr lang="en-US" dirty="0">
                <a:solidFill>
                  <a:schemeClr val="bg1"/>
                </a:solidFill>
                <a:latin typeface="Calibri" panose="020F0502020204030204" pitchFamily="34" charset="0"/>
              </a:rPr>
              <a:t>on the </a:t>
            </a:r>
            <a:r>
              <a:rPr lang="en-US" b="1" dirty="0">
                <a:solidFill>
                  <a:srgbClr val="009900"/>
                </a:solidFill>
                <a:latin typeface="Calibri" panose="020F0502020204030204" pitchFamily="34" charset="0"/>
              </a:rPr>
              <a:t>fourteenth day </a:t>
            </a:r>
            <a:r>
              <a:rPr lang="en-US" b="1" dirty="0">
                <a:solidFill>
                  <a:schemeClr val="bg1"/>
                </a:solidFill>
                <a:latin typeface="Calibri" panose="020F0502020204030204" pitchFamily="34" charset="0"/>
              </a:rPr>
              <a:t>of the    month,</a:t>
            </a:r>
            <a:r>
              <a:rPr lang="en-US" dirty="0">
                <a:solidFill>
                  <a:schemeClr val="bg1"/>
                </a:solidFill>
                <a:latin typeface="Calibri" panose="020F0502020204030204" pitchFamily="34" charset="0"/>
              </a:rPr>
              <a:t>     between the evenings, is the</a:t>
            </a:r>
          </a:p>
          <a:p>
            <a:pPr marL="914400" indent="-914400" algn="l">
              <a:spcBef>
                <a:spcPts val="0"/>
              </a:spcBef>
              <a:spcAft>
                <a:spcPts val="1200"/>
              </a:spcAft>
            </a:pPr>
            <a:r>
              <a:rPr lang="en-US" dirty="0">
                <a:solidFill>
                  <a:schemeClr val="bg1"/>
                </a:solidFill>
                <a:latin typeface="Calibri" panose="020F0502020204030204" pitchFamily="34" charset="0"/>
              </a:rPr>
              <a:t>			           </a:t>
            </a:r>
            <a:r>
              <a:rPr lang="en-US" u="sng" dirty="0">
                <a:solidFill>
                  <a:schemeClr val="bg1"/>
                </a:solidFill>
                <a:effectLst>
                  <a:glow rad="139700">
                    <a:schemeClr val="accent1">
                      <a:satMod val="175000"/>
                      <a:alpha val="40000"/>
                    </a:schemeClr>
                  </a:glow>
                </a:effectLst>
                <a:latin typeface="Calibri" panose="020F0502020204030204" pitchFamily="34" charset="0"/>
              </a:rPr>
              <a:t>to </a:t>
            </a:r>
            <a:r>
              <a:rPr lang="he-IL" b="1" u="sng" dirty="0">
                <a:solidFill>
                  <a:srgbClr val="0000CC"/>
                </a:solidFill>
                <a:effectLst>
                  <a:glow rad="139700">
                    <a:schemeClr val="accent1">
                      <a:satMod val="175000"/>
                      <a:alpha val="40000"/>
                    </a:schemeClr>
                  </a:glow>
                </a:effectLst>
                <a:latin typeface="Calibri" panose="020F0502020204030204" pitchFamily="34" charset="0"/>
              </a:rPr>
              <a:t>יהוה</a:t>
            </a:r>
            <a:r>
              <a:rPr lang="en-US" b="1" dirty="0">
                <a:solidFill>
                  <a:srgbClr val="0000CC"/>
                </a:solidFill>
                <a:effectLst>
                  <a:glow rad="139700">
                    <a:schemeClr val="accent1">
                      <a:satMod val="175000"/>
                      <a:alpha val="40000"/>
                    </a:schemeClr>
                  </a:glow>
                </a:effectLst>
                <a:latin typeface="Calibri" panose="020F0502020204030204" pitchFamily="34" charset="0"/>
              </a:rPr>
              <a:t>. </a:t>
            </a: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t>20</a:t>
            </a:fld>
            <a:endParaRPr lang="en-US" b="1" dirty="0"/>
          </a:p>
        </p:txBody>
      </p:sp>
      <p:sp>
        <p:nvSpPr>
          <p:cNvPr id="2" name="TextBox 1"/>
          <p:cNvSpPr txBox="1"/>
          <p:nvPr/>
        </p:nvSpPr>
        <p:spPr>
          <a:xfrm>
            <a:off x="2438400" y="2286000"/>
            <a:ext cx="4376519" cy="646331"/>
          </a:xfrm>
          <a:prstGeom prst="rect">
            <a:avLst/>
          </a:prstGeom>
          <a:blipFill>
            <a:blip r:embed="rId2"/>
            <a:tile tx="0" ty="0" sx="100000" sy="100000" flip="none" algn="tl"/>
          </a:blipFill>
          <a:ln w="38100">
            <a:solidFill>
              <a:srgbClr val="FF33CC"/>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none" rtlCol="0">
            <a:spAutoFit/>
          </a:bodyPr>
          <a:lstStyle/>
          <a:p>
            <a:pPr>
              <a:spcAft>
                <a:spcPts val="3000"/>
              </a:spcAft>
            </a:pPr>
            <a:r>
              <a:rPr lang="en-US" sz="3600" b="1" u="sng" dirty="0">
                <a:solidFill>
                  <a:srgbClr val="C00000"/>
                </a:solidFill>
                <a:effectLst>
                  <a:glow rad="101600">
                    <a:schemeClr val="accent2">
                      <a:satMod val="175000"/>
                      <a:alpha val="40000"/>
                    </a:schemeClr>
                  </a:glow>
                </a:effectLst>
                <a:latin typeface="Comic Sans MS" panose="030F0702030302020204" pitchFamily="66" charset="0"/>
              </a:rPr>
              <a:t>Passover — Pesach</a:t>
            </a:r>
            <a:endParaRPr lang="en-US" sz="3600" dirty="0">
              <a:solidFill>
                <a:schemeClr val="bg1"/>
              </a:solidFill>
              <a:latin typeface="Calibri" panose="020F0502020204030204" pitchFamily="34" charset="0"/>
            </a:endParaRPr>
          </a:p>
        </p:txBody>
      </p:sp>
      <p:sp>
        <p:nvSpPr>
          <p:cNvPr id="5" name="TextBox 4"/>
          <p:cNvSpPr txBox="1"/>
          <p:nvPr/>
        </p:nvSpPr>
        <p:spPr>
          <a:xfrm>
            <a:off x="2057400" y="5410200"/>
            <a:ext cx="2057400" cy="677108"/>
          </a:xfrm>
          <a:prstGeom prst="rect">
            <a:avLst/>
          </a:prstGeom>
          <a:blipFill>
            <a:blip r:embed="rId3"/>
            <a:tile tx="0" ty="0" sx="100000" sy="100000" flip="none" algn="tl"/>
          </a:blipFill>
          <a:ln w="38100">
            <a:solidFill>
              <a:srgbClr val="0000CC"/>
            </a:solidFill>
          </a:ln>
          <a:scene3d>
            <a:camera prst="orthographicFront"/>
            <a:lightRig rig="threePt" dir="t"/>
          </a:scene3d>
          <a:sp3d>
            <a:bevelT prst="angle"/>
          </a:sp3d>
        </p:spPr>
        <p:txBody>
          <a:bodyPr wrap="square" tIns="91440" bIns="91440" rtlCol="0" anchor="t">
            <a:spAutoFit/>
          </a:bodyPr>
          <a:lstStyle/>
          <a:p>
            <a:pPr algn="ctr"/>
            <a:r>
              <a:rPr lang="en-US" sz="3200" b="1" u="sng" dirty="0">
                <a:ln w="19050">
                  <a:solidFill>
                    <a:srgbClr val="0070C0"/>
                  </a:solidFill>
                </a:ln>
                <a:solidFill>
                  <a:srgbClr val="0000CC"/>
                </a:solidFill>
                <a:effectLst>
                  <a:glow rad="139700">
                    <a:schemeClr val="accent1">
                      <a:satMod val="175000"/>
                      <a:alpha val="40000"/>
                    </a:schemeClr>
                  </a:glow>
                </a:effectLst>
                <a:latin typeface="Comic Sans MS" panose="030F0702030302020204" pitchFamily="66" charset="0"/>
              </a:rPr>
              <a:t>Passover</a:t>
            </a:r>
            <a:r>
              <a:rPr lang="en-US" u="sng" dirty="0">
                <a:ln w="19050">
                  <a:solidFill>
                    <a:srgbClr val="0070C0"/>
                  </a:solidFill>
                </a:ln>
                <a:solidFill>
                  <a:srgbClr val="0000CC"/>
                </a:solidFill>
                <a:effectLst>
                  <a:glow rad="139700">
                    <a:schemeClr val="accent1">
                      <a:satMod val="175000"/>
                      <a:alpha val="40000"/>
                    </a:schemeClr>
                  </a:glow>
                </a:effectLst>
                <a:latin typeface="Calibri" panose="020F0502020204030204" pitchFamily="34" charset="0"/>
              </a:rPr>
              <a:t> </a:t>
            </a:r>
            <a:endParaRPr lang="en-US" u="sng" dirty="0">
              <a:ln w="19050">
                <a:solidFill>
                  <a:srgbClr val="0070C0"/>
                </a:solidFill>
              </a:ln>
              <a:solidFill>
                <a:srgbClr val="0000CC"/>
              </a:solidFill>
              <a:effectLst>
                <a:glow rad="139700">
                  <a:schemeClr val="accent1">
                    <a:satMod val="175000"/>
                    <a:alpha val="40000"/>
                  </a:schemeClr>
                </a:glow>
              </a:effectLst>
            </a:endParaRPr>
          </a:p>
        </p:txBody>
      </p:sp>
      <p:cxnSp>
        <p:nvCxnSpPr>
          <p:cNvPr id="7" name="Straight Arrow Connector 6"/>
          <p:cNvCxnSpPr/>
          <p:nvPr/>
        </p:nvCxnSpPr>
        <p:spPr>
          <a:xfrm flipV="1">
            <a:off x="2514600" y="3962400"/>
            <a:ext cx="533400" cy="1447800"/>
          </a:xfrm>
          <a:prstGeom prst="straightConnector1">
            <a:avLst/>
          </a:prstGeom>
          <a:ln w="57150">
            <a:solidFill>
              <a:srgbClr val="0070C0"/>
            </a:solidFill>
            <a:tailEnd type="arrow"/>
          </a:ln>
          <a:effectLst>
            <a:glow rad="101600">
              <a:schemeClr val="accent1">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3962400" y="4379974"/>
            <a:ext cx="457200" cy="1030226"/>
          </a:xfrm>
          <a:prstGeom prst="straightConnector1">
            <a:avLst/>
          </a:prstGeom>
          <a:ln w="57150">
            <a:solidFill>
              <a:srgbClr val="0070C0"/>
            </a:solidFill>
            <a:tailEnd type="arrow"/>
          </a:ln>
          <a:effectLst>
            <a:glow rad="101600">
              <a:schemeClr val="accent1">
                <a:satMod val="175000"/>
                <a:alpha val="40000"/>
              </a:schemeClr>
            </a:glow>
          </a:effectLst>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9535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41" presetClass="entr" presetSubtype="0" fill="hold" grpId="1" nodeType="afterEffect">
                                  <p:stCondLst>
                                    <p:cond delay="0"/>
                                  </p:stCondLst>
                                  <p:iterate type="lt">
                                    <p:tmPct val="10000"/>
                                  </p:iterate>
                                  <p:childTnLst>
                                    <p:set>
                                      <p:cBhvr>
                                        <p:cTn id="23" dur="1" fill="hold">
                                          <p:stCondLst>
                                            <p:cond delay="0"/>
                                          </p:stCondLst>
                                        </p:cTn>
                                        <p:tgtEl>
                                          <p:spTgt spid="2"/>
                                        </p:tgtEl>
                                        <p:attrNameLst>
                                          <p:attrName>style.visibility</p:attrName>
                                        </p:attrNameLst>
                                      </p:cBhvr>
                                      <p:to>
                                        <p:strVal val="visible"/>
                                      </p:to>
                                    </p:set>
                                    <p:anim calcmode="lin" valueType="num">
                                      <p:cBhvr>
                                        <p:cTn id="24" dur="8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25" dur="800" fill="hold"/>
                                        <p:tgtEl>
                                          <p:spTgt spid="2"/>
                                        </p:tgtEl>
                                        <p:attrNameLst>
                                          <p:attrName>ppt_y</p:attrName>
                                        </p:attrNameLst>
                                      </p:cBhvr>
                                      <p:tavLst>
                                        <p:tav tm="0">
                                          <p:val>
                                            <p:strVal val="#ppt_y"/>
                                          </p:val>
                                        </p:tav>
                                        <p:tav tm="100000">
                                          <p:val>
                                            <p:strVal val="#ppt_y"/>
                                          </p:val>
                                        </p:tav>
                                      </p:tavLst>
                                    </p:anim>
                                    <p:anim calcmode="lin" valueType="num">
                                      <p:cBhvr>
                                        <p:cTn id="26" dur="8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27" dur="8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28" dur="800" tmFilter="0,0; .5, 1; 1, 1"/>
                                        <p:tgtEl>
                                          <p:spTgt spid="2"/>
                                        </p:tgtEl>
                                      </p:cBhvr>
                                    </p:animEffect>
                                  </p:childTnLst>
                                </p:cTn>
                              </p:par>
                            </p:childTnLst>
                          </p:cTn>
                        </p:par>
                        <p:par>
                          <p:cTn id="29" fill="hold">
                            <p:stCondLst>
                              <p:cond delay="3920"/>
                            </p:stCondLst>
                            <p:childTnLst>
                              <p:par>
                                <p:cTn id="30" presetID="53" presetClass="entr" presetSubtype="16" fill="hold" nodeType="afterEffect">
                                  <p:stCondLst>
                                    <p:cond delay="0"/>
                                  </p:stCondLst>
                                  <p:childTnLst>
                                    <p:set>
                                      <p:cBhvr>
                                        <p:cTn id="31" dur="1" fill="hold">
                                          <p:stCondLst>
                                            <p:cond delay="0"/>
                                          </p:stCondLst>
                                        </p:cTn>
                                        <p:tgtEl>
                                          <p:spTgt spid="3">
                                            <p:txEl>
                                              <p:pRg st="1" end="1"/>
                                            </p:txEl>
                                          </p:spTgt>
                                        </p:tgtEl>
                                        <p:attrNameLst>
                                          <p:attrName>style.visibility</p:attrName>
                                        </p:attrNameLst>
                                      </p:cBhvr>
                                      <p:to>
                                        <p:strVal val="visible"/>
                                      </p:to>
                                    </p:set>
                                    <p:anim calcmode="lin" valueType="num">
                                      <p:cBhvr>
                                        <p:cTn id="32"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3">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2" end="2"/>
                                            </p:txEl>
                                          </p:spTgt>
                                        </p:tgtEl>
                                        <p:attrNameLst>
                                          <p:attrName>style.visibility</p:attrName>
                                        </p:attrNameLst>
                                      </p:cBhvr>
                                      <p:to>
                                        <p:strVal val="visible"/>
                                      </p:to>
                                    </p:set>
                                    <p:anim calcmode="lin" valueType="num">
                                      <p:cBhvr>
                                        <p:cTn id="39"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1" dur="500"/>
                                        <p:tgtEl>
                                          <p:spTgt spid="3">
                                            <p:txEl>
                                              <p:pRg st="2" end="2"/>
                                            </p:txEl>
                                          </p:spTgt>
                                        </p:tgtEl>
                                      </p:cBhvr>
                                    </p:animEffect>
                                  </p:childTnLst>
                                </p:cTn>
                              </p:par>
                            </p:childTnLst>
                          </p:cTn>
                        </p:par>
                        <p:par>
                          <p:cTn id="42" fill="hold">
                            <p:stCondLst>
                              <p:cond delay="500"/>
                            </p:stCondLst>
                            <p:childTnLst>
                              <p:par>
                                <p:cTn id="43" presetID="53" presetClass="entr" presetSubtype="16" fill="hold" nodeType="after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 calcmode="lin" valueType="num">
                                      <p:cBhvr>
                                        <p:cTn id="45"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6"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7" dur="500"/>
                                        <p:tgtEl>
                                          <p:spTgt spid="3">
                                            <p:txEl>
                                              <p:pRg st="3" end="3"/>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6" presetClass="entr" presetSubtype="0" fill="hold" grpId="0" nodeType="clickEffect">
                                  <p:stCondLst>
                                    <p:cond delay="0"/>
                                  </p:stCondLst>
                                  <p:iterate type="lt">
                                    <p:tmPct val="10000"/>
                                  </p:iterate>
                                  <p:childTnLst>
                                    <p:set>
                                      <p:cBhvr>
                                        <p:cTn id="51" dur="1" fill="hold">
                                          <p:stCondLst>
                                            <p:cond delay="0"/>
                                          </p:stCondLst>
                                        </p:cTn>
                                        <p:tgtEl>
                                          <p:spTgt spid="5"/>
                                        </p:tgtEl>
                                        <p:attrNameLst>
                                          <p:attrName>style.visibility</p:attrName>
                                        </p:attrNameLst>
                                      </p:cBhvr>
                                      <p:to>
                                        <p:strVal val="visible"/>
                                      </p:to>
                                    </p:set>
                                    <p:anim by="(-#ppt_w*2)" calcmode="lin" valueType="num">
                                      <p:cBhvr rctx="PPT">
                                        <p:cTn id="52" dur="500" autoRev="1" fill="hold">
                                          <p:stCondLst>
                                            <p:cond delay="0"/>
                                          </p:stCondLst>
                                        </p:cTn>
                                        <p:tgtEl>
                                          <p:spTgt spid="5"/>
                                        </p:tgtEl>
                                        <p:attrNameLst>
                                          <p:attrName>ppt_w</p:attrName>
                                        </p:attrNameLst>
                                      </p:cBhvr>
                                    </p:anim>
                                    <p:anim by="(#ppt_w*0.50)" calcmode="lin" valueType="num">
                                      <p:cBhvr>
                                        <p:cTn id="53" dur="500" decel="50000" autoRev="1" fill="hold">
                                          <p:stCondLst>
                                            <p:cond delay="0"/>
                                          </p:stCondLst>
                                        </p:cTn>
                                        <p:tgtEl>
                                          <p:spTgt spid="5"/>
                                        </p:tgtEl>
                                        <p:attrNameLst>
                                          <p:attrName>ppt_x</p:attrName>
                                        </p:attrNameLst>
                                      </p:cBhvr>
                                    </p:anim>
                                    <p:anim from="(-#ppt_h/2)" to="(#ppt_y)" calcmode="lin" valueType="num">
                                      <p:cBhvr>
                                        <p:cTn id="54" dur="1000" fill="hold">
                                          <p:stCondLst>
                                            <p:cond delay="0"/>
                                          </p:stCondLst>
                                        </p:cTn>
                                        <p:tgtEl>
                                          <p:spTgt spid="5"/>
                                        </p:tgtEl>
                                        <p:attrNameLst>
                                          <p:attrName>ppt_y</p:attrName>
                                        </p:attrNameLst>
                                      </p:cBhvr>
                                    </p:anim>
                                    <p:animRot by="21600000">
                                      <p:cBhvr>
                                        <p:cTn id="55" dur="1000" fill="hold">
                                          <p:stCondLst>
                                            <p:cond delay="0"/>
                                          </p:stCondLst>
                                        </p:cTn>
                                        <p:tgtEl>
                                          <p:spTgt spid="5"/>
                                        </p:tgtEl>
                                        <p:attrNameLst>
                                          <p:attrName>r</p:attrName>
                                        </p:attrNameLst>
                                      </p:cBhvr>
                                    </p:animRot>
                                  </p:childTnLst>
                                </p:cTn>
                              </p:par>
                            </p:childTnLst>
                          </p:cTn>
                        </p:par>
                        <p:par>
                          <p:cTn id="56" fill="hold">
                            <p:stCondLst>
                              <p:cond delay="1700"/>
                            </p:stCondLst>
                            <p:childTnLst>
                              <p:par>
                                <p:cTn id="57" presetID="2" presetClass="entr" presetSubtype="4" fill="hold" nodeType="afterEffect">
                                  <p:stCondLst>
                                    <p:cond delay="0"/>
                                  </p:stCondLst>
                                  <p:childTnLst>
                                    <p:set>
                                      <p:cBhvr>
                                        <p:cTn id="58" dur="1" fill="hold">
                                          <p:stCondLst>
                                            <p:cond delay="0"/>
                                          </p:stCondLst>
                                        </p:cTn>
                                        <p:tgtEl>
                                          <p:spTgt spid="7"/>
                                        </p:tgtEl>
                                        <p:attrNameLst>
                                          <p:attrName>style.visibility</p:attrName>
                                        </p:attrNameLst>
                                      </p:cBhvr>
                                      <p:to>
                                        <p:strVal val="visible"/>
                                      </p:to>
                                    </p:set>
                                    <p:anim calcmode="lin" valueType="num">
                                      <p:cBhvr additive="base">
                                        <p:cTn id="59" dur="500" fill="hold"/>
                                        <p:tgtEl>
                                          <p:spTgt spid="7"/>
                                        </p:tgtEl>
                                        <p:attrNameLst>
                                          <p:attrName>ppt_x</p:attrName>
                                        </p:attrNameLst>
                                      </p:cBhvr>
                                      <p:tavLst>
                                        <p:tav tm="0">
                                          <p:val>
                                            <p:strVal val="#ppt_x"/>
                                          </p:val>
                                        </p:tav>
                                        <p:tav tm="100000">
                                          <p:val>
                                            <p:strVal val="#ppt_x"/>
                                          </p:val>
                                        </p:tav>
                                      </p:tavLst>
                                    </p:anim>
                                    <p:anim calcmode="lin" valueType="num">
                                      <p:cBhvr additive="base">
                                        <p:cTn id="60" dur="500" fill="hold"/>
                                        <p:tgtEl>
                                          <p:spTgt spid="7"/>
                                        </p:tgtEl>
                                        <p:attrNameLst>
                                          <p:attrName>ppt_y</p:attrName>
                                        </p:attrNameLst>
                                      </p:cBhvr>
                                      <p:tavLst>
                                        <p:tav tm="0">
                                          <p:val>
                                            <p:strVal val="1+#ppt_h/2"/>
                                          </p:val>
                                        </p:tav>
                                        <p:tav tm="100000">
                                          <p:val>
                                            <p:strVal val="#ppt_y"/>
                                          </p:val>
                                        </p:tav>
                                      </p:tavLst>
                                    </p:anim>
                                  </p:childTnLst>
                                </p:cTn>
                              </p:par>
                            </p:childTnLst>
                          </p:cTn>
                        </p:par>
                        <p:par>
                          <p:cTn id="61" fill="hold">
                            <p:stCondLst>
                              <p:cond delay="2200"/>
                            </p:stCondLst>
                            <p:childTnLst>
                              <p:par>
                                <p:cTn id="62" presetID="2" presetClass="entr" presetSubtype="4" fill="hold" nodeType="after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additive="base">
                                        <p:cTn id="64" dur="500" fill="hold"/>
                                        <p:tgtEl>
                                          <p:spTgt spid="13"/>
                                        </p:tgtEl>
                                        <p:attrNameLst>
                                          <p:attrName>ppt_x</p:attrName>
                                        </p:attrNameLst>
                                      </p:cBhvr>
                                      <p:tavLst>
                                        <p:tav tm="0">
                                          <p:val>
                                            <p:strVal val="#ppt_x"/>
                                          </p:val>
                                        </p:tav>
                                        <p:tav tm="100000">
                                          <p:val>
                                            <p:strVal val="#ppt_x"/>
                                          </p:val>
                                        </p:tav>
                                      </p:tavLst>
                                    </p:anim>
                                    <p:anim calcmode="lin" valueType="num">
                                      <p:cBhvr additive="base">
                                        <p:cTn id="65"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grpSp>
        <p:nvGrpSpPr>
          <p:cNvPr id="27" name="Group 26"/>
          <p:cNvGrpSpPr/>
          <p:nvPr/>
        </p:nvGrpSpPr>
        <p:grpSpPr>
          <a:xfrm>
            <a:off x="228600" y="166687"/>
            <a:ext cx="8686800" cy="6538913"/>
            <a:chOff x="228600" y="166687"/>
            <a:chExt cx="8686800" cy="6538913"/>
          </a:xfrm>
        </p:grpSpPr>
        <p:pic>
          <p:nvPicPr>
            <p:cNvPr id="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6687"/>
              <a:ext cx="8675915" cy="6538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9" name="Group 28"/>
            <p:cNvGrpSpPr/>
            <p:nvPr/>
          </p:nvGrpSpPr>
          <p:grpSpPr>
            <a:xfrm>
              <a:off x="7619997" y="2002304"/>
              <a:ext cx="1295403" cy="969496"/>
              <a:chOff x="7750627" y="1849903"/>
              <a:chExt cx="1208315" cy="969496"/>
            </a:xfrm>
          </p:grpSpPr>
          <p:sp>
            <p:nvSpPr>
              <p:cNvPr id="39" name="TextBox 38"/>
              <p:cNvSpPr txBox="1"/>
              <p:nvPr/>
            </p:nvSpPr>
            <p:spPr>
              <a:xfrm>
                <a:off x="7750627" y="1849903"/>
                <a:ext cx="1208315" cy="969496"/>
              </a:xfrm>
              <a:prstGeom prst="rect">
                <a:avLst/>
              </a:prstGeom>
              <a:solidFill>
                <a:schemeClr val="bg2">
                  <a:lumMod val="20000"/>
                  <a:lumOff val="80000"/>
                </a:schemeClr>
              </a:solidFill>
              <a:ln w="19050">
                <a:solidFill>
                  <a:schemeClr val="bg1"/>
                </a:solidFill>
              </a:ln>
            </p:spPr>
            <p:txBody>
              <a:bodyPr wrap="square" rtlCol="0">
                <a:spAutoFit/>
              </a:bodyPr>
              <a:lstStyle/>
              <a:p>
                <a:endParaRPr lang="en-US" sz="5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7</a:t>
                </a:r>
              </a:p>
              <a:p>
                <a:endParaRPr lang="en-US" sz="400" dirty="0">
                  <a:solidFill>
                    <a:schemeClr val="bg1"/>
                  </a:solidFill>
                  <a:latin typeface="Calibri" panose="020F0502020204030204" pitchFamily="34" charset="0"/>
                </a:endParaRPr>
              </a:p>
            </p:txBody>
          </p:sp>
          <p:sp>
            <p:nvSpPr>
              <p:cNvPr id="40" name="Cloud 39"/>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p:cNvGrpSpPr/>
            <p:nvPr/>
          </p:nvGrpSpPr>
          <p:grpSpPr>
            <a:xfrm>
              <a:off x="7630885" y="3886200"/>
              <a:ext cx="1284515" cy="954107"/>
              <a:chOff x="7750627" y="1828799"/>
              <a:chExt cx="1208315" cy="954107"/>
            </a:xfrm>
          </p:grpSpPr>
          <p:sp>
            <p:nvSpPr>
              <p:cNvPr id="37" name="TextBox 36"/>
              <p:cNvSpPr txBox="1"/>
              <p:nvPr/>
            </p:nvSpPr>
            <p:spPr>
              <a:xfrm>
                <a:off x="7750627" y="1828799"/>
                <a:ext cx="1208315" cy="954107"/>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21</a:t>
                </a:r>
              </a:p>
              <a:p>
                <a:pPr algn="ctr"/>
                <a:endParaRPr lang="en-US" sz="400" b="1" dirty="0">
                  <a:solidFill>
                    <a:srgbClr val="0000CC"/>
                  </a:solidFill>
                  <a:latin typeface="Calibri" panose="020F0502020204030204" pitchFamily="34" charset="0"/>
                </a:endParaRPr>
              </a:p>
            </p:txBody>
          </p:sp>
          <p:sp>
            <p:nvSpPr>
              <p:cNvPr id="38" name="Cloud 37"/>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1" name="Group 30"/>
            <p:cNvGrpSpPr/>
            <p:nvPr/>
          </p:nvGrpSpPr>
          <p:grpSpPr>
            <a:xfrm>
              <a:off x="7619998" y="2971800"/>
              <a:ext cx="1284517" cy="914400"/>
              <a:chOff x="7750627" y="1803083"/>
              <a:chExt cx="1284517" cy="895569"/>
            </a:xfrm>
          </p:grpSpPr>
          <p:sp>
            <p:nvSpPr>
              <p:cNvPr id="35" name="TextBox 34"/>
              <p:cNvSpPr txBox="1"/>
              <p:nvPr/>
            </p:nvSpPr>
            <p:spPr>
              <a:xfrm>
                <a:off x="7750627" y="1803083"/>
                <a:ext cx="1284517" cy="895569"/>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14</a:t>
                </a:r>
              </a:p>
            </p:txBody>
          </p:sp>
          <p:sp>
            <p:nvSpPr>
              <p:cNvPr id="36" name="Cloud 35"/>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p:cNvGrpSpPr/>
            <p:nvPr/>
          </p:nvGrpSpPr>
          <p:grpSpPr>
            <a:xfrm>
              <a:off x="7620000" y="4837093"/>
              <a:ext cx="1295400" cy="954107"/>
              <a:chOff x="7750627" y="1828799"/>
              <a:chExt cx="1208315" cy="954107"/>
            </a:xfrm>
          </p:grpSpPr>
          <p:sp>
            <p:nvSpPr>
              <p:cNvPr id="33" name="TextBox 32"/>
              <p:cNvSpPr txBox="1"/>
              <p:nvPr/>
            </p:nvSpPr>
            <p:spPr>
              <a:xfrm>
                <a:off x="7750627" y="1828799"/>
                <a:ext cx="1208315" cy="954107"/>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28</a:t>
                </a:r>
              </a:p>
              <a:p>
                <a:endParaRPr lang="en-US" sz="400" dirty="0">
                  <a:solidFill>
                    <a:schemeClr val="bg1"/>
                  </a:solidFill>
                  <a:latin typeface="Calibri" panose="020F0502020204030204" pitchFamily="34" charset="0"/>
                </a:endParaRPr>
              </a:p>
            </p:txBody>
          </p:sp>
          <p:sp>
            <p:nvSpPr>
              <p:cNvPr id="34" name="Cloud 33"/>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nvGrpSpPr>
          <p:cNvPr id="24" name="Group 23"/>
          <p:cNvGrpSpPr/>
          <p:nvPr/>
        </p:nvGrpSpPr>
        <p:grpSpPr>
          <a:xfrm>
            <a:off x="7343499" y="228600"/>
            <a:ext cx="1495701" cy="2819400"/>
            <a:chOff x="-351561" y="1406689"/>
            <a:chExt cx="1495701" cy="2819400"/>
          </a:xfrm>
        </p:grpSpPr>
        <p:cxnSp>
          <p:nvCxnSpPr>
            <p:cNvPr id="26" name="Straight Arrow Connector 25"/>
            <p:cNvCxnSpPr/>
            <p:nvPr/>
          </p:nvCxnSpPr>
          <p:spPr>
            <a:xfrm>
              <a:off x="-186640" y="2295953"/>
              <a:ext cx="269420" cy="1930136"/>
            </a:xfrm>
            <a:prstGeom prst="straightConnector1">
              <a:avLst/>
            </a:prstGeom>
            <a:ln w="76200">
              <a:solidFill>
                <a:srgbClr val="C0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51561" y="1406689"/>
              <a:ext cx="1495701" cy="923330"/>
            </a:xfrm>
            <a:prstGeom prst="rect">
              <a:avLst/>
            </a:prstGeom>
            <a:solidFill>
              <a:schemeClr val="accent2">
                <a:lumMod val="20000"/>
                <a:lumOff val="80000"/>
              </a:schemeClr>
            </a:solidFill>
            <a:ln w="38100">
              <a:solidFill>
                <a:srgbClr val="C00000"/>
              </a:solidFill>
            </a:ln>
            <a:scene3d>
              <a:camera prst="orthographicFront"/>
              <a:lightRig rig="threePt" dir="t"/>
            </a:scene3d>
            <a:sp3d>
              <a:bevelT w="114300" prst="artDeco"/>
            </a:sp3d>
          </p:spPr>
          <p:txBody>
            <a:bodyPr wrap="square" rtlCol="0">
              <a:spAutoFit/>
            </a:bodyPr>
            <a:lstStyle/>
            <a:p>
              <a:pPr algn="ctr"/>
              <a:r>
                <a:rPr lang="en-US" b="1" dirty="0">
                  <a:solidFill>
                    <a:srgbClr val="FF3300"/>
                  </a:solidFill>
                </a:rPr>
                <a:t>Passover Is Not Annual Sabbath</a:t>
              </a:r>
            </a:p>
          </p:txBody>
        </p:sp>
      </p:grpSp>
      <p:sp>
        <p:nvSpPr>
          <p:cNvPr id="3" name="Oval 2"/>
          <p:cNvSpPr/>
          <p:nvPr/>
        </p:nvSpPr>
        <p:spPr>
          <a:xfrm>
            <a:off x="7696200" y="2921210"/>
            <a:ext cx="1072246" cy="96499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a:xfrm>
            <a:off x="8001000" y="6264275"/>
            <a:ext cx="762000" cy="365125"/>
          </a:xfrm>
        </p:spPr>
        <p:txBody>
          <a:bodyPr/>
          <a:lstStyle/>
          <a:p>
            <a:fld id="{9A7ECC3E-4170-412F-8B33-8063B7BB8A4D}" type="slidenum">
              <a:rPr lang="en-US" b="1" smtClean="0">
                <a:solidFill>
                  <a:schemeClr val="bg1"/>
                </a:solidFill>
              </a:rPr>
              <a:pPr/>
              <a:t>21</a:t>
            </a:fld>
            <a:endParaRPr lang="en-US" b="1" dirty="0">
              <a:solidFill>
                <a:schemeClr val="bg1"/>
              </a:solidFill>
            </a:endParaRPr>
          </a:p>
        </p:txBody>
      </p:sp>
    </p:spTree>
    <p:extLst>
      <p:ext uri="{BB962C8B-B14F-4D97-AF65-F5344CB8AC3E}">
        <p14:creationId xmlns:p14="http://schemas.microsoft.com/office/powerpoint/2010/main" val="326618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childTnLst>
                          </p:cTn>
                        </p:par>
                        <p:par>
                          <p:cTn id="11" fill="hold">
                            <p:stCondLst>
                              <p:cond delay="1000"/>
                            </p:stCondLst>
                            <p:childTnLst>
                              <p:par>
                                <p:cTn id="12" presetID="26" presetClass="entr" presetSubtype="0" fill="hold" grpId="0" nodeType="afterEffect">
                                  <p:stCondLst>
                                    <p:cond delay="25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80">
                                          <p:stCondLst>
                                            <p:cond delay="0"/>
                                          </p:stCondLst>
                                        </p:cTn>
                                        <p:tgtEl>
                                          <p:spTgt spid="3"/>
                                        </p:tgtEl>
                                      </p:cBhvr>
                                    </p:animEffect>
                                    <p:anim calcmode="lin" valueType="num">
                                      <p:cBhvr>
                                        <p:cTn id="15"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0" dur="26">
                                          <p:stCondLst>
                                            <p:cond delay="650"/>
                                          </p:stCondLst>
                                        </p:cTn>
                                        <p:tgtEl>
                                          <p:spTgt spid="3"/>
                                        </p:tgtEl>
                                      </p:cBhvr>
                                      <p:to x="100000" y="60000"/>
                                    </p:animScale>
                                    <p:animScale>
                                      <p:cBhvr>
                                        <p:cTn id="21" dur="166" decel="50000">
                                          <p:stCondLst>
                                            <p:cond delay="676"/>
                                          </p:stCondLst>
                                        </p:cTn>
                                        <p:tgtEl>
                                          <p:spTgt spid="3"/>
                                        </p:tgtEl>
                                      </p:cBhvr>
                                      <p:to x="100000" y="100000"/>
                                    </p:animScale>
                                    <p:animScale>
                                      <p:cBhvr>
                                        <p:cTn id="22" dur="26">
                                          <p:stCondLst>
                                            <p:cond delay="1312"/>
                                          </p:stCondLst>
                                        </p:cTn>
                                        <p:tgtEl>
                                          <p:spTgt spid="3"/>
                                        </p:tgtEl>
                                      </p:cBhvr>
                                      <p:to x="100000" y="80000"/>
                                    </p:animScale>
                                    <p:animScale>
                                      <p:cBhvr>
                                        <p:cTn id="23" dur="166" decel="50000">
                                          <p:stCondLst>
                                            <p:cond delay="1338"/>
                                          </p:stCondLst>
                                        </p:cTn>
                                        <p:tgtEl>
                                          <p:spTgt spid="3"/>
                                        </p:tgtEl>
                                      </p:cBhvr>
                                      <p:to x="100000" y="100000"/>
                                    </p:animScale>
                                    <p:animScale>
                                      <p:cBhvr>
                                        <p:cTn id="24" dur="26">
                                          <p:stCondLst>
                                            <p:cond delay="1642"/>
                                          </p:stCondLst>
                                        </p:cTn>
                                        <p:tgtEl>
                                          <p:spTgt spid="3"/>
                                        </p:tgtEl>
                                      </p:cBhvr>
                                      <p:to x="100000" y="90000"/>
                                    </p:animScale>
                                    <p:animScale>
                                      <p:cBhvr>
                                        <p:cTn id="25" dur="166" decel="50000">
                                          <p:stCondLst>
                                            <p:cond delay="1668"/>
                                          </p:stCondLst>
                                        </p:cTn>
                                        <p:tgtEl>
                                          <p:spTgt spid="3"/>
                                        </p:tgtEl>
                                      </p:cBhvr>
                                      <p:to x="100000" y="100000"/>
                                    </p:animScale>
                                    <p:animScale>
                                      <p:cBhvr>
                                        <p:cTn id="26" dur="26">
                                          <p:stCondLst>
                                            <p:cond delay="1808"/>
                                          </p:stCondLst>
                                        </p:cTn>
                                        <p:tgtEl>
                                          <p:spTgt spid="3"/>
                                        </p:tgtEl>
                                      </p:cBhvr>
                                      <p:to x="100000" y="95000"/>
                                    </p:animScale>
                                    <p:animScale>
                                      <p:cBhvr>
                                        <p:cTn id="27" dur="166" decel="50000">
                                          <p:stCondLst>
                                            <p:cond delay="1834"/>
                                          </p:stCondLst>
                                        </p:cTn>
                                        <p:tgtEl>
                                          <p:spTgt spid="3"/>
                                        </p:tgtEl>
                                      </p:cBhvr>
                                      <p:to x="100000" y="100000"/>
                                    </p:animScale>
                                  </p:childTnLst>
                                </p:cTn>
                              </p:par>
                            </p:childTnLst>
                          </p:cTn>
                        </p:par>
                        <p:par>
                          <p:cTn id="28" fill="hold">
                            <p:stCondLst>
                              <p:cond delay="3250"/>
                            </p:stCondLst>
                            <p:childTnLst>
                              <p:par>
                                <p:cTn id="29" presetID="35" presetClass="emph" presetSubtype="0" repeatCount="3000" fill="hold" grpId="1" nodeType="afterEffect">
                                  <p:stCondLst>
                                    <p:cond delay="0"/>
                                  </p:stCondLst>
                                  <p:childTnLst>
                                    <p:anim calcmode="discrete" valueType="str">
                                      <p:cBhvr>
                                        <p:cTn id="30" dur="1000" fill="hold"/>
                                        <p:tgtEl>
                                          <p:spTgt spid="3"/>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457200"/>
            <a:ext cx="8382000" cy="5943600"/>
          </a:xfrm>
          <a:solidFill>
            <a:schemeClr val="accent3">
              <a:lumMod val="20000"/>
              <a:lumOff val="80000"/>
            </a:schemeClr>
          </a:solidFill>
          <a:ln w="57150">
            <a:solidFill>
              <a:schemeClr val="accent2">
                <a:lumMod val="75000"/>
              </a:schemeClr>
            </a:solidFill>
          </a:ln>
          <a:scene3d>
            <a:camera prst="orthographicFront"/>
            <a:lightRig rig="threePt" dir="t"/>
          </a:scene3d>
          <a:sp3d>
            <a:bevelT w="101600" prst="riblet"/>
          </a:sp3d>
        </p:spPr>
        <p:txBody>
          <a:bodyPr lIns="182880" tIns="91440" anchor="ctr">
            <a:normAutofit/>
          </a:bodyPr>
          <a:lstStyle/>
          <a:p>
            <a:pPr marL="914400" indent="-914400" algn="l">
              <a:spcBef>
                <a:spcPts val="0"/>
              </a:spcBef>
              <a:spcAft>
                <a:spcPts val="1200"/>
              </a:spcAft>
            </a:pPr>
            <a:endParaRPr lang="en-US" sz="3600" dirty="0">
              <a:solidFill>
                <a:srgbClr val="FF6600"/>
              </a:solidFill>
              <a:latin typeface="Calibri" panose="020F0502020204030204" pitchFamily="34" charset="0"/>
            </a:endParaRPr>
          </a:p>
          <a:p>
            <a:pPr marL="914400" indent="-914400" algn="l">
              <a:spcBef>
                <a:spcPts val="0"/>
              </a:spcBef>
              <a:spcAft>
                <a:spcPts val="1200"/>
              </a:spcAft>
            </a:pPr>
            <a:r>
              <a:rPr lang="en-US" sz="3000" dirty="0">
                <a:solidFill>
                  <a:srgbClr val="FF6600"/>
                </a:solidFill>
                <a:latin typeface="Calibri" panose="020F0502020204030204" pitchFamily="34" charset="0"/>
              </a:rPr>
              <a:t>Lev 23:6  </a:t>
            </a:r>
            <a:r>
              <a:rPr lang="en-US" sz="3000" dirty="0">
                <a:solidFill>
                  <a:schemeClr val="bg1"/>
                </a:solidFill>
                <a:latin typeface="Calibri" panose="020F0502020204030204" pitchFamily="34" charset="0"/>
              </a:rPr>
              <a:t>‘And on the </a:t>
            </a:r>
            <a:r>
              <a:rPr lang="en-US" sz="3000" b="1" dirty="0">
                <a:solidFill>
                  <a:srgbClr val="009900"/>
                </a:solidFill>
                <a:latin typeface="Calibri" panose="020F0502020204030204" pitchFamily="34" charset="0"/>
              </a:rPr>
              <a:t>fifteenth day </a:t>
            </a:r>
            <a:r>
              <a:rPr lang="en-US" sz="3000" dirty="0">
                <a:solidFill>
                  <a:schemeClr val="bg1"/>
                </a:solidFill>
                <a:latin typeface="Calibri" panose="020F0502020204030204" pitchFamily="34" charset="0"/>
              </a:rPr>
              <a:t>of this month is the </a:t>
            </a:r>
            <a:r>
              <a:rPr lang="en-US" sz="3000" b="1" u="sng" dirty="0">
                <a:solidFill>
                  <a:srgbClr val="0070C0"/>
                </a:solidFill>
                <a:latin typeface="Calibri" panose="020F0502020204030204" pitchFamily="34" charset="0"/>
              </a:rPr>
              <a:t>Festival of</a:t>
            </a:r>
            <a:r>
              <a:rPr lang="en-US" sz="3000" b="1" dirty="0">
                <a:solidFill>
                  <a:srgbClr val="0070C0"/>
                </a:solidFill>
                <a:latin typeface="Calibri" panose="020F0502020204030204" pitchFamily="34" charset="0"/>
              </a:rPr>
              <a:t> </a:t>
            </a:r>
            <a:r>
              <a:rPr lang="en-US" sz="3000" b="1" u="sng" dirty="0">
                <a:solidFill>
                  <a:srgbClr val="0000CC"/>
                </a:solidFill>
                <a:effectLst>
                  <a:glow rad="139700">
                    <a:schemeClr val="accent1">
                      <a:satMod val="175000"/>
                      <a:alpha val="40000"/>
                    </a:schemeClr>
                  </a:glow>
                </a:effectLst>
                <a:latin typeface="Calibri" panose="020F0502020204030204" pitchFamily="34" charset="0"/>
              </a:rPr>
              <a:t>Unleavened Bread</a:t>
            </a:r>
            <a:r>
              <a:rPr lang="en-US" sz="3000" b="1" dirty="0">
                <a:solidFill>
                  <a:srgbClr val="0000CC"/>
                </a:solidFill>
                <a:effectLst>
                  <a:glow rad="139700">
                    <a:schemeClr val="accent1">
                      <a:satMod val="175000"/>
                      <a:alpha val="40000"/>
                    </a:schemeClr>
                  </a:glow>
                </a:effectLst>
                <a:latin typeface="Calibri" panose="020F0502020204030204" pitchFamily="34" charset="0"/>
              </a:rPr>
              <a:t>  </a:t>
            </a:r>
            <a:r>
              <a:rPr lang="en-US" sz="3000" u="sng" dirty="0">
                <a:solidFill>
                  <a:schemeClr val="bg1"/>
                </a:solidFill>
                <a:effectLst>
                  <a:glow rad="139700">
                    <a:schemeClr val="accent1">
                      <a:satMod val="175000"/>
                      <a:alpha val="40000"/>
                    </a:schemeClr>
                  </a:glow>
                </a:effectLst>
                <a:latin typeface="Calibri" panose="020F0502020204030204" pitchFamily="34" charset="0"/>
              </a:rPr>
              <a:t>to </a:t>
            </a:r>
            <a:r>
              <a:rPr lang="he-IL" sz="3000" b="1" u="sng" dirty="0">
                <a:solidFill>
                  <a:srgbClr val="0000CC"/>
                </a:solidFill>
                <a:effectLst>
                  <a:glow rad="139700">
                    <a:schemeClr val="accent1">
                      <a:satMod val="175000"/>
                      <a:alpha val="40000"/>
                    </a:schemeClr>
                  </a:glow>
                </a:effectLst>
                <a:latin typeface="Calibri" panose="020F0502020204030204" pitchFamily="34" charset="0"/>
              </a:rPr>
              <a:t>יהוה</a:t>
            </a:r>
            <a:r>
              <a:rPr lang="en-US" sz="3000" dirty="0">
                <a:solidFill>
                  <a:schemeClr val="bg1"/>
                </a:solidFill>
                <a:effectLst>
                  <a:glow rad="139700">
                    <a:schemeClr val="accent1">
                      <a:satMod val="175000"/>
                      <a:alpha val="40000"/>
                    </a:schemeClr>
                  </a:glow>
                </a:effectLst>
                <a:latin typeface="Calibri" panose="020F0502020204030204" pitchFamily="34" charset="0"/>
              </a:rPr>
              <a:t> – </a:t>
            </a:r>
            <a:r>
              <a:rPr lang="en-US" sz="3000" dirty="0">
                <a:solidFill>
                  <a:schemeClr val="bg1"/>
                </a:solidFill>
                <a:latin typeface="Calibri" panose="020F0502020204030204" pitchFamily="34" charset="0"/>
              </a:rPr>
              <a:t>seven days you eat unleavened     bread. </a:t>
            </a:r>
          </a:p>
          <a:p>
            <a:pPr marL="914400" indent="-914400" algn="l">
              <a:spcBef>
                <a:spcPts val="0"/>
              </a:spcBef>
              <a:spcAft>
                <a:spcPts val="1200"/>
              </a:spcAft>
            </a:pPr>
            <a:r>
              <a:rPr lang="en-US" sz="3000" dirty="0">
                <a:solidFill>
                  <a:srgbClr val="FF6600"/>
                </a:solidFill>
                <a:latin typeface="Calibri" panose="020F0502020204030204" pitchFamily="34" charset="0"/>
              </a:rPr>
              <a:t>Lev 23:7  </a:t>
            </a:r>
            <a:r>
              <a:rPr lang="en-US" sz="3000" dirty="0">
                <a:solidFill>
                  <a:schemeClr val="bg1"/>
                </a:solidFill>
                <a:latin typeface="Calibri" panose="020F0502020204030204" pitchFamily="34" charset="0"/>
              </a:rPr>
              <a:t>‘On the </a:t>
            </a:r>
            <a:r>
              <a:rPr lang="en-US" sz="3000" b="1" u="sng" dirty="0">
                <a:solidFill>
                  <a:srgbClr val="009900"/>
                </a:solidFill>
                <a:latin typeface="Calibri" panose="020F0502020204030204" pitchFamily="34" charset="0"/>
              </a:rPr>
              <a:t>first day</a:t>
            </a:r>
            <a:r>
              <a:rPr lang="en-US" sz="3000" b="1" dirty="0">
                <a:solidFill>
                  <a:srgbClr val="009900"/>
                </a:solidFill>
                <a:latin typeface="Calibri" panose="020F0502020204030204" pitchFamily="34" charset="0"/>
              </a:rPr>
              <a:t> </a:t>
            </a:r>
            <a:r>
              <a:rPr lang="en-US" sz="3000" dirty="0">
                <a:solidFill>
                  <a:schemeClr val="bg1"/>
                </a:solidFill>
                <a:latin typeface="Calibri" panose="020F0502020204030204" pitchFamily="34" charset="0"/>
              </a:rPr>
              <a:t>you have a </a:t>
            </a:r>
            <a:r>
              <a:rPr lang="en-US" sz="3000" b="1" dirty="0">
                <a:solidFill>
                  <a:srgbClr val="9900CC"/>
                </a:solidFill>
                <a:latin typeface="Calibri" panose="020F0502020204030204" pitchFamily="34" charset="0"/>
              </a:rPr>
              <a:t>set-apart gathering,</a:t>
            </a:r>
            <a:r>
              <a:rPr lang="en-US" sz="3000" dirty="0">
                <a:solidFill>
                  <a:srgbClr val="9900CC"/>
                </a:solidFill>
                <a:latin typeface="Calibri" panose="020F0502020204030204" pitchFamily="34" charset="0"/>
              </a:rPr>
              <a:t> </a:t>
            </a:r>
            <a:r>
              <a:rPr lang="en-US" sz="3000" dirty="0">
                <a:solidFill>
                  <a:schemeClr val="bg1"/>
                </a:solidFill>
                <a:latin typeface="Calibri" panose="020F0502020204030204" pitchFamily="34" charset="0"/>
              </a:rPr>
              <a:t>you do </a:t>
            </a:r>
            <a:r>
              <a:rPr lang="en-US" sz="3000" b="1" u="sng" dirty="0">
                <a:solidFill>
                  <a:schemeClr val="bg1"/>
                </a:solidFill>
                <a:latin typeface="Calibri" panose="020F0502020204030204" pitchFamily="34" charset="0"/>
              </a:rPr>
              <a:t>no servile work</a:t>
            </a:r>
            <a:r>
              <a:rPr lang="en-US" sz="3000" b="1" dirty="0">
                <a:solidFill>
                  <a:schemeClr val="bg1"/>
                </a:solidFill>
                <a:latin typeface="Calibri" panose="020F0502020204030204" pitchFamily="34" charset="0"/>
              </a:rPr>
              <a:t>. </a:t>
            </a:r>
          </a:p>
          <a:p>
            <a:pPr marL="914400" indent="-914400" algn="l">
              <a:spcBef>
                <a:spcPts val="0"/>
              </a:spcBef>
              <a:spcAft>
                <a:spcPts val="1200"/>
              </a:spcAft>
            </a:pPr>
            <a:r>
              <a:rPr lang="en-US" sz="3000" dirty="0">
                <a:solidFill>
                  <a:srgbClr val="FF6600"/>
                </a:solidFill>
                <a:latin typeface="Calibri" panose="020F0502020204030204" pitchFamily="34" charset="0"/>
              </a:rPr>
              <a:t>Lev 23:8  </a:t>
            </a:r>
            <a:r>
              <a:rPr lang="en-US" sz="3000" dirty="0">
                <a:solidFill>
                  <a:schemeClr val="bg1"/>
                </a:solidFill>
                <a:latin typeface="Calibri" panose="020F0502020204030204" pitchFamily="34" charset="0"/>
              </a:rPr>
              <a:t>‘And you shall bring an offering made by fire to </a:t>
            </a:r>
            <a:r>
              <a:rPr lang="he-IL" sz="3000" b="1" dirty="0">
                <a:solidFill>
                  <a:srgbClr val="0000CC"/>
                </a:solidFill>
                <a:latin typeface="Calibri" panose="020F0502020204030204" pitchFamily="34" charset="0"/>
              </a:rPr>
              <a:t>יהוה</a:t>
            </a:r>
            <a:r>
              <a:rPr lang="en-US" sz="3000" dirty="0">
                <a:solidFill>
                  <a:schemeClr val="bg1"/>
                </a:solidFill>
                <a:latin typeface="Calibri" panose="020F0502020204030204" pitchFamily="34" charset="0"/>
              </a:rPr>
              <a:t> for seven days. On the </a:t>
            </a:r>
            <a:r>
              <a:rPr lang="en-US" sz="3000" b="1" u="sng" dirty="0">
                <a:solidFill>
                  <a:srgbClr val="009900"/>
                </a:solidFill>
                <a:latin typeface="Calibri" panose="020F0502020204030204" pitchFamily="34" charset="0"/>
              </a:rPr>
              <a:t>seventh day</a:t>
            </a:r>
            <a:r>
              <a:rPr lang="en-US" sz="3000" dirty="0">
                <a:solidFill>
                  <a:srgbClr val="009900"/>
                </a:solidFill>
                <a:latin typeface="Calibri" panose="020F0502020204030204" pitchFamily="34" charset="0"/>
              </a:rPr>
              <a:t> </a:t>
            </a:r>
            <a:r>
              <a:rPr lang="en-US" sz="3000" dirty="0">
                <a:solidFill>
                  <a:schemeClr val="bg1"/>
                </a:solidFill>
                <a:latin typeface="Calibri" panose="020F0502020204030204" pitchFamily="34" charset="0"/>
              </a:rPr>
              <a:t>is a </a:t>
            </a:r>
            <a:r>
              <a:rPr lang="en-US" sz="3000" b="1" dirty="0">
                <a:solidFill>
                  <a:srgbClr val="9900CC"/>
                </a:solidFill>
                <a:latin typeface="Calibri" panose="020F0502020204030204" pitchFamily="34" charset="0"/>
              </a:rPr>
              <a:t>set-apart gathering,</a:t>
            </a:r>
            <a:r>
              <a:rPr lang="en-US" sz="3000" b="1" dirty="0">
                <a:solidFill>
                  <a:srgbClr val="0070C0"/>
                </a:solidFill>
                <a:latin typeface="Calibri" panose="020F0502020204030204" pitchFamily="34" charset="0"/>
              </a:rPr>
              <a:t> </a:t>
            </a:r>
            <a:r>
              <a:rPr lang="en-US" sz="3000" dirty="0">
                <a:solidFill>
                  <a:schemeClr val="bg1"/>
                </a:solidFill>
                <a:latin typeface="Calibri" panose="020F0502020204030204" pitchFamily="34" charset="0"/>
              </a:rPr>
              <a:t>you do </a:t>
            </a:r>
            <a:r>
              <a:rPr lang="en-US" sz="3000" b="1" u="sng" dirty="0">
                <a:solidFill>
                  <a:schemeClr val="bg1"/>
                </a:solidFill>
                <a:latin typeface="Calibri" panose="020F0502020204030204" pitchFamily="34" charset="0"/>
              </a:rPr>
              <a:t>no servile work</a:t>
            </a:r>
            <a:r>
              <a:rPr lang="en-US" sz="3000" b="1" dirty="0">
                <a:solidFill>
                  <a:schemeClr val="bg1"/>
                </a:solidFill>
                <a:latin typeface="Calibri" panose="020F0502020204030204" pitchFamily="34" charset="0"/>
              </a:rPr>
              <a:t>.’ ”  </a:t>
            </a:r>
          </a:p>
        </p:txBody>
      </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t>22</a:t>
            </a:fld>
            <a:endParaRPr lang="en-US" b="1" dirty="0"/>
          </a:p>
        </p:txBody>
      </p:sp>
      <p:cxnSp>
        <p:nvCxnSpPr>
          <p:cNvPr id="5" name="Straight Arrow Connector 4"/>
          <p:cNvCxnSpPr/>
          <p:nvPr/>
        </p:nvCxnSpPr>
        <p:spPr>
          <a:xfrm>
            <a:off x="6400800" y="2514600"/>
            <a:ext cx="304800" cy="685800"/>
          </a:xfrm>
          <a:prstGeom prst="straightConnector1">
            <a:avLst/>
          </a:prstGeom>
          <a:ln w="57150">
            <a:solidFill>
              <a:srgbClr val="99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2656114" y="609600"/>
            <a:ext cx="3886200" cy="677108"/>
          </a:xfrm>
          <a:prstGeom prst="rect">
            <a:avLst/>
          </a:prstGeom>
          <a:blipFill>
            <a:blip r:embed="rId2"/>
            <a:tile tx="0" ty="0" sx="100000" sy="100000" flip="none" algn="tl"/>
          </a:blipFill>
          <a:ln w="28575">
            <a:solidFill>
              <a:srgbClr val="FF33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tIns="91440" bIns="91440" rtlCol="0" anchor="ctr">
            <a:spAutoFit/>
          </a:bodyPr>
          <a:lstStyle/>
          <a:p>
            <a:pPr marL="914400" indent="-914400" algn="ctr">
              <a:spcAft>
                <a:spcPts val="3000"/>
              </a:spcAft>
            </a:pPr>
            <a:r>
              <a:rPr lang="en-US" sz="3200" b="1" u="sng" dirty="0">
                <a:solidFill>
                  <a:srgbClr val="C00000"/>
                </a:solidFill>
                <a:effectLst>
                  <a:glow rad="101600">
                    <a:schemeClr val="accent2">
                      <a:satMod val="175000"/>
                      <a:alpha val="40000"/>
                    </a:schemeClr>
                  </a:glow>
                </a:effectLst>
                <a:latin typeface="Comic Sans MS" panose="030F0702030302020204" pitchFamily="66" charset="0"/>
              </a:rPr>
              <a:t>Unleavened Bread</a:t>
            </a:r>
            <a:endParaRPr lang="en-US" sz="3200" dirty="0">
              <a:solidFill>
                <a:schemeClr val="bg1"/>
              </a:solidFill>
              <a:latin typeface="Comic Sans MS" panose="030F0702030302020204" pitchFamily="66" charset="0"/>
            </a:endParaRPr>
          </a:p>
        </p:txBody>
      </p:sp>
    </p:spTree>
    <p:extLst>
      <p:ext uri="{BB962C8B-B14F-4D97-AF65-F5344CB8AC3E}">
        <p14:creationId xmlns:p14="http://schemas.microsoft.com/office/powerpoint/2010/main" val="969464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par>
                          <p:cTn id="11" fill="hold">
                            <p:stCondLst>
                              <p:cond delay="1200"/>
                            </p:stCondLst>
                            <p:childTnLst>
                              <p:par>
                                <p:cTn id="12" presetID="31" presetClass="entr" presetSubtype="0"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 calcmode="lin" valueType="num">
                                      <p:cBhvr>
                                        <p:cTn id="22"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2" end="2"/>
                                            </p:txEl>
                                          </p:spTgt>
                                        </p:tgtEl>
                                      </p:cBhvr>
                                    </p:animEffect>
                                  </p:childTnLst>
                                </p:cTn>
                              </p:par>
                            </p:childTnLst>
                          </p:cTn>
                        </p:par>
                        <p:par>
                          <p:cTn id="26" fill="hold">
                            <p:stCondLst>
                              <p:cond delay="1000"/>
                            </p:stCondLst>
                            <p:childTnLst>
                              <p:par>
                                <p:cTn id="27" presetID="26" presetClass="entr" presetSubtype="0"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down)">
                                      <p:cBhvr>
                                        <p:cTn id="29" dur="580">
                                          <p:stCondLst>
                                            <p:cond delay="0"/>
                                          </p:stCondLst>
                                        </p:cTn>
                                        <p:tgtEl>
                                          <p:spTgt spid="5"/>
                                        </p:tgtEl>
                                      </p:cBhvr>
                                    </p:animEffect>
                                    <p:anim calcmode="lin" valueType="num">
                                      <p:cBhvr>
                                        <p:cTn id="30"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1"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2"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3"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4"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5" dur="26">
                                          <p:stCondLst>
                                            <p:cond delay="650"/>
                                          </p:stCondLst>
                                        </p:cTn>
                                        <p:tgtEl>
                                          <p:spTgt spid="5"/>
                                        </p:tgtEl>
                                      </p:cBhvr>
                                      <p:to x="100000" y="60000"/>
                                    </p:animScale>
                                    <p:animScale>
                                      <p:cBhvr>
                                        <p:cTn id="36" dur="166" decel="50000">
                                          <p:stCondLst>
                                            <p:cond delay="676"/>
                                          </p:stCondLst>
                                        </p:cTn>
                                        <p:tgtEl>
                                          <p:spTgt spid="5"/>
                                        </p:tgtEl>
                                      </p:cBhvr>
                                      <p:to x="100000" y="100000"/>
                                    </p:animScale>
                                    <p:animScale>
                                      <p:cBhvr>
                                        <p:cTn id="37" dur="26">
                                          <p:stCondLst>
                                            <p:cond delay="1312"/>
                                          </p:stCondLst>
                                        </p:cTn>
                                        <p:tgtEl>
                                          <p:spTgt spid="5"/>
                                        </p:tgtEl>
                                      </p:cBhvr>
                                      <p:to x="100000" y="80000"/>
                                    </p:animScale>
                                    <p:animScale>
                                      <p:cBhvr>
                                        <p:cTn id="38" dur="166" decel="50000">
                                          <p:stCondLst>
                                            <p:cond delay="1338"/>
                                          </p:stCondLst>
                                        </p:cTn>
                                        <p:tgtEl>
                                          <p:spTgt spid="5"/>
                                        </p:tgtEl>
                                      </p:cBhvr>
                                      <p:to x="100000" y="100000"/>
                                    </p:animScale>
                                    <p:animScale>
                                      <p:cBhvr>
                                        <p:cTn id="39" dur="26">
                                          <p:stCondLst>
                                            <p:cond delay="1642"/>
                                          </p:stCondLst>
                                        </p:cTn>
                                        <p:tgtEl>
                                          <p:spTgt spid="5"/>
                                        </p:tgtEl>
                                      </p:cBhvr>
                                      <p:to x="100000" y="90000"/>
                                    </p:animScale>
                                    <p:animScale>
                                      <p:cBhvr>
                                        <p:cTn id="40" dur="166" decel="50000">
                                          <p:stCondLst>
                                            <p:cond delay="1668"/>
                                          </p:stCondLst>
                                        </p:cTn>
                                        <p:tgtEl>
                                          <p:spTgt spid="5"/>
                                        </p:tgtEl>
                                      </p:cBhvr>
                                      <p:to x="100000" y="100000"/>
                                    </p:animScale>
                                    <p:animScale>
                                      <p:cBhvr>
                                        <p:cTn id="41" dur="26">
                                          <p:stCondLst>
                                            <p:cond delay="1808"/>
                                          </p:stCondLst>
                                        </p:cTn>
                                        <p:tgtEl>
                                          <p:spTgt spid="5"/>
                                        </p:tgtEl>
                                      </p:cBhvr>
                                      <p:to x="100000" y="95000"/>
                                    </p:animScale>
                                    <p:animScale>
                                      <p:cBhvr>
                                        <p:cTn id="42" dur="166" decel="50000">
                                          <p:stCondLst>
                                            <p:cond delay="1834"/>
                                          </p:stCondLst>
                                        </p:cTn>
                                        <p:tgtEl>
                                          <p:spTgt spid="5"/>
                                        </p:tgtEl>
                                      </p:cBhvr>
                                      <p:to x="100000" y="100000"/>
                                    </p:animScale>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nodeType="clickEffect">
                                  <p:stCondLst>
                                    <p:cond delay="0"/>
                                  </p:stCondLst>
                                  <p:childTnLst>
                                    <p:set>
                                      <p:cBhvr>
                                        <p:cTn id="46" dur="1" fill="hold">
                                          <p:stCondLst>
                                            <p:cond delay="0"/>
                                          </p:stCondLst>
                                        </p:cTn>
                                        <p:tgtEl>
                                          <p:spTgt spid="3">
                                            <p:txEl>
                                              <p:pRg st="3" end="3"/>
                                            </p:txEl>
                                          </p:spTgt>
                                        </p:tgtEl>
                                        <p:attrNameLst>
                                          <p:attrName>style.visibility</p:attrName>
                                        </p:attrNameLst>
                                      </p:cBhvr>
                                      <p:to>
                                        <p:strVal val="visible"/>
                                      </p:to>
                                    </p:set>
                                    <p:anim calcmode="lin" valueType="num">
                                      <p:cBhvr>
                                        <p:cTn id="4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grpSp>
        <p:nvGrpSpPr>
          <p:cNvPr id="47" name="Group 46"/>
          <p:cNvGrpSpPr/>
          <p:nvPr/>
        </p:nvGrpSpPr>
        <p:grpSpPr>
          <a:xfrm>
            <a:off x="212725" y="163513"/>
            <a:ext cx="8718550" cy="6542087"/>
            <a:chOff x="212725" y="163513"/>
            <a:chExt cx="8718550" cy="6542087"/>
          </a:xfrm>
        </p:grpSpPr>
        <p:pic>
          <p:nvPicPr>
            <p:cNvPr id="4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 y="163513"/>
              <a:ext cx="8718550" cy="654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9" name="Group 48"/>
            <p:cNvGrpSpPr/>
            <p:nvPr/>
          </p:nvGrpSpPr>
          <p:grpSpPr>
            <a:xfrm>
              <a:off x="7346484" y="241756"/>
              <a:ext cx="1492716" cy="2853466"/>
              <a:chOff x="-348576" y="1115045"/>
              <a:chExt cx="1492716" cy="2853466"/>
            </a:xfrm>
          </p:grpSpPr>
          <p:cxnSp>
            <p:nvCxnSpPr>
              <p:cNvPr id="55" name="Straight Arrow Connector 54"/>
              <p:cNvCxnSpPr/>
              <p:nvPr/>
            </p:nvCxnSpPr>
            <p:spPr>
              <a:xfrm>
                <a:off x="-186640" y="2038375"/>
                <a:ext cx="269420" cy="1930136"/>
              </a:xfrm>
              <a:prstGeom prst="straightConnector1">
                <a:avLst/>
              </a:prstGeom>
              <a:ln w="76200">
                <a:solidFill>
                  <a:srgbClr val="C0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4" name="TextBox 53"/>
              <p:cNvSpPr txBox="1"/>
              <p:nvPr/>
            </p:nvSpPr>
            <p:spPr>
              <a:xfrm>
                <a:off x="-348576" y="1115045"/>
                <a:ext cx="1492716" cy="923330"/>
              </a:xfrm>
              <a:prstGeom prst="rect">
                <a:avLst/>
              </a:prstGeom>
              <a:solidFill>
                <a:schemeClr val="accent2">
                  <a:lumMod val="20000"/>
                  <a:lumOff val="80000"/>
                </a:schemeClr>
              </a:solidFill>
              <a:ln w="38100">
                <a:solidFill>
                  <a:srgbClr val="C00000"/>
                </a:solidFill>
              </a:ln>
              <a:scene3d>
                <a:camera prst="orthographicFront"/>
                <a:lightRig rig="threePt" dir="t"/>
              </a:scene3d>
              <a:sp3d>
                <a:bevelT w="114300" prst="artDeco"/>
              </a:sp3d>
            </p:spPr>
            <p:txBody>
              <a:bodyPr wrap="none" rtlCol="0">
                <a:spAutoFit/>
              </a:bodyPr>
              <a:lstStyle/>
              <a:p>
                <a:pPr algn="ctr"/>
                <a:r>
                  <a:rPr lang="en-US" b="1" dirty="0">
                    <a:solidFill>
                      <a:srgbClr val="FF3300"/>
                    </a:solidFill>
                  </a:rPr>
                  <a:t>Passover Is</a:t>
                </a:r>
              </a:p>
              <a:p>
                <a:pPr algn="ctr"/>
                <a:r>
                  <a:rPr lang="en-US" b="1" dirty="0">
                    <a:solidFill>
                      <a:srgbClr val="FF3300"/>
                    </a:solidFill>
                  </a:rPr>
                  <a:t>Not Annual </a:t>
                </a:r>
              </a:p>
              <a:p>
                <a:pPr algn="ctr"/>
                <a:r>
                  <a:rPr lang="en-US" b="1" dirty="0">
                    <a:solidFill>
                      <a:srgbClr val="FF3300"/>
                    </a:solidFill>
                  </a:rPr>
                  <a:t>Sabbath</a:t>
                </a:r>
              </a:p>
            </p:txBody>
          </p:sp>
        </p:grpSp>
        <p:sp>
          <p:nvSpPr>
            <p:cNvPr id="50" name="Oval 49"/>
            <p:cNvSpPr/>
            <p:nvPr/>
          </p:nvSpPr>
          <p:spPr>
            <a:xfrm>
              <a:off x="7696200" y="2997410"/>
              <a:ext cx="1072246" cy="96499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p:cNvGrpSpPr/>
          <p:nvPr/>
        </p:nvGrpSpPr>
        <p:grpSpPr>
          <a:xfrm>
            <a:off x="381000" y="3962400"/>
            <a:ext cx="8382000" cy="2612886"/>
            <a:chOff x="381000" y="3962400"/>
            <a:chExt cx="8382000" cy="2612886"/>
          </a:xfrm>
        </p:grpSpPr>
        <p:sp>
          <p:nvSpPr>
            <p:cNvPr id="5" name="Rounded Rectangle 4"/>
            <p:cNvSpPr/>
            <p:nvPr/>
          </p:nvSpPr>
          <p:spPr>
            <a:xfrm>
              <a:off x="381000" y="3962400"/>
              <a:ext cx="8382000" cy="787608"/>
            </a:xfrm>
            <a:prstGeom prst="roundRect">
              <a:avLst/>
            </a:prstGeom>
            <a:noFill/>
            <a:ln w="762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600"/>
                </a:solidFill>
              </a:endParaRPr>
            </a:p>
          </p:txBody>
        </p:sp>
        <p:cxnSp>
          <p:nvCxnSpPr>
            <p:cNvPr id="67" name="Straight Arrow Connector 66"/>
            <p:cNvCxnSpPr/>
            <p:nvPr/>
          </p:nvCxnSpPr>
          <p:spPr>
            <a:xfrm flipV="1">
              <a:off x="5181599" y="4800600"/>
              <a:ext cx="1" cy="1084734"/>
            </a:xfrm>
            <a:prstGeom prst="straightConnector1">
              <a:avLst/>
            </a:prstGeom>
            <a:ln w="76200">
              <a:solidFill>
                <a:srgbClr val="0099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6" name="TextBox 65"/>
            <p:cNvSpPr txBox="1"/>
            <p:nvPr/>
          </p:nvSpPr>
          <p:spPr>
            <a:xfrm>
              <a:off x="3980689" y="5867400"/>
              <a:ext cx="2343911" cy="707886"/>
            </a:xfrm>
            <a:prstGeom prst="rect">
              <a:avLst/>
            </a:prstGeom>
            <a:solidFill>
              <a:schemeClr val="accent3">
                <a:lumMod val="20000"/>
                <a:lumOff val="80000"/>
              </a:schemeClr>
            </a:solidFill>
            <a:ln w="38100">
              <a:solidFill>
                <a:srgbClr val="009900"/>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Feast of</a:t>
              </a:r>
            </a:p>
            <a:p>
              <a:pPr algn="ctr"/>
              <a:r>
                <a:rPr lang="en-US" sz="2000" b="1" dirty="0">
                  <a:solidFill>
                    <a:srgbClr val="CC00CC"/>
                  </a:solidFill>
                </a:rPr>
                <a:t>Unleavened Bread</a:t>
              </a:r>
            </a:p>
          </p:txBody>
        </p:sp>
      </p:grpSp>
      <p:grpSp>
        <p:nvGrpSpPr>
          <p:cNvPr id="3" name="Group 2"/>
          <p:cNvGrpSpPr/>
          <p:nvPr/>
        </p:nvGrpSpPr>
        <p:grpSpPr>
          <a:xfrm>
            <a:off x="152400" y="228600"/>
            <a:ext cx="1541666" cy="4792144"/>
            <a:chOff x="152400" y="228600"/>
            <a:chExt cx="1541666" cy="4792144"/>
          </a:xfrm>
        </p:grpSpPr>
        <p:cxnSp>
          <p:nvCxnSpPr>
            <p:cNvPr id="33" name="Straight Arrow Connector 32"/>
            <p:cNvCxnSpPr/>
            <p:nvPr/>
          </p:nvCxnSpPr>
          <p:spPr>
            <a:xfrm flipH="1">
              <a:off x="1143001" y="1165086"/>
              <a:ext cx="152399" cy="2715091"/>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6" name="Sun 25"/>
            <p:cNvSpPr/>
            <p:nvPr/>
          </p:nvSpPr>
          <p:spPr>
            <a:xfrm>
              <a:off x="152400" y="3778747"/>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p:cNvSpPr txBox="1"/>
            <p:nvPr/>
          </p:nvSpPr>
          <p:spPr>
            <a:xfrm>
              <a:off x="228600" y="228600"/>
              <a:ext cx="1465466" cy="923330"/>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b="1" dirty="0">
                  <a:solidFill>
                    <a:srgbClr val="CC00CC"/>
                  </a:solidFill>
                </a:rPr>
                <a:t>1</a:t>
              </a:r>
              <a:r>
                <a:rPr lang="en-US" b="1" baseline="30000" dirty="0">
                  <a:solidFill>
                    <a:srgbClr val="CC00CC"/>
                  </a:solidFill>
                </a:rPr>
                <a:t>st</a:t>
              </a:r>
              <a:r>
                <a:rPr lang="en-US" b="1" dirty="0">
                  <a:solidFill>
                    <a:srgbClr val="CC00CC"/>
                  </a:solidFill>
                </a:rPr>
                <a:t> U - Bread</a:t>
              </a:r>
            </a:p>
            <a:p>
              <a:pPr algn="ctr"/>
              <a:r>
                <a:rPr lang="en-US" b="1" dirty="0">
                  <a:solidFill>
                    <a:srgbClr val="CC00CC"/>
                  </a:solidFill>
                </a:rPr>
                <a:t> Annual </a:t>
              </a:r>
              <a:br>
                <a:rPr lang="en-US" b="1" dirty="0">
                  <a:solidFill>
                    <a:srgbClr val="CC00CC"/>
                  </a:solidFill>
                </a:rPr>
              </a:br>
              <a:r>
                <a:rPr lang="en-US" b="1" dirty="0">
                  <a:solidFill>
                    <a:srgbClr val="CC00CC"/>
                  </a:solidFill>
                </a:rPr>
                <a:t>Sabbath</a:t>
              </a:r>
            </a:p>
          </p:txBody>
        </p:sp>
      </p:grpSp>
      <p:grpSp>
        <p:nvGrpSpPr>
          <p:cNvPr id="70" name="Group 69"/>
          <p:cNvGrpSpPr/>
          <p:nvPr/>
        </p:nvGrpSpPr>
        <p:grpSpPr>
          <a:xfrm>
            <a:off x="6540117" y="3771699"/>
            <a:ext cx="2369837" cy="2803587"/>
            <a:chOff x="6540117" y="3771699"/>
            <a:chExt cx="2369837" cy="2803587"/>
          </a:xfrm>
        </p:grpSpPr>
        <p:cxnSp>
          <p:nvCxnSpPr>
            <p:cNvPr id="36" name="Straight Arrow Connector 35"/>
            <p:cNvCxnSpPr/>
            <p:nvPr/>
          </p:nvCxnSpPr>
          <p:spPr>
            <a:xfrm flipV="1">
              <a:off x="7239000" y="4876800"/>
              <a:ext cx="381000" cy="1034145"/>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7" name="Sun 26"/>
            <p:cNvSpPr/>
            <p:nvPr/>
          </p:nvSpPr>
          <p:spPr>
            <a:xfrm>
              <a:off x="7538354" y="3771699"/>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p:cNvSpPr txBox="1"/>
            <p:nvPr/>
          </p:nvSpPr>
          <p:spPr>
            <a:xfrm>
              <a:off x="6540117" y="5867400"/>
              <a:ext cx="2101857" cy="707886"/>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Last U - Bread</a:t>
              </a:r>
            </a:p>
            <a:p>
              <a:pPr algn="ctr"/>
              <a:r>
                <a:rPr lang="en-US" sz="2000" b="1" dirty="0">
                  <a:solidFill>
                    <a:srgbClr val="CC00CC"/>
                  </a:solidFill>
                </a:rPr>
                <a:t>Annual Sabbath</a:t>
              </a:r>
            </a:p>
          </p:txBody>
        </p:sp>
      </p:grpSp>
      <p:sp>
        <p:nvSpPr>
          <p:cNvPr id="2" name="Slide Number Placeholder 1"/>
          <p:cNvSpPr>
            <a:spLocks noGrp="1"/>
          </p:cNvSpPr>
          <p:nvPr>
            <p:ph type="sldNum" sz="quarter" idx="12"/>
          </p:nvPr>
        </p:nvSpPr>
        <p:spPr>
          <a:xfrm>
            <a:off x="8001000" y="6248400"/>
            <a:ext cx="762000" cy="365125"/>
          </a:xfrm>
        </p:spPr>
        <p:txBody>
          <a:bodyPr/>
          <a:lstStyle/>
          <a:p>
            <a:fld id="{9A7ECC3E-4170-412F-8B33-8063B7BB8A4D}" type="slidenum">
              <a:rPr lang="en-US" b="1" smtClean="0">
                <a:solidFill>
                  <a:schemeClr val="bg1"/>
                </a:solidFill>
              </a:rPr>
              <a:pPr/>
              <a:t>23</a:t>
            </a:fld>
            <a:endParaRPr lang="en-US" b="1" dirty="0">
              <a:solidFill>
                <a:schemeClr val="bg1"/>
              </a:solidFill>
            </a:endParaRPr>
          </a:p>
        </p:txBody>
      </p:sp>
    </p:spTree>
    <p:extLst>
      <p:ext uri="{BB962C8B-B14F-4D97-AF65-F5344CB8AC3E}">
        <p14:creationId xmlns:p14="http://schemas.microsoft.com/office/powerpoint/2010/main" val="1037914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Effect transition="in" filter="fade">
                                      <p:cBhvr>
                                        <p:cTn id="9" dur="500"/>
                                        <p:tgtEl>
                                          <p:spTgt spid="74"/>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70"/>
                                        </p:tgtEl>
                                        <p:attrNameLst>
                                          <p:attrName>style.visibility</p:attrName>
                                        </p:attrNameLst>
                                      </p:cBhvr>
                                      <p:to>
                                        <p:strVal val="visible"/>
                                      </p:to>
                                    </p:set>
                                    <p:anim calcmode="lin" valueType="num">
                                      <p:cBhvr additive="base">
                                        <p:cTn id="20" dur="500" fill="hold"/>
                                        <p:tgtEl>
                                          <p:spTgt spid="70"/>
                                        </p:tgtEl>
                                        <p:attrNameLst>
                                          <p:attrName>ppt_x</p:attrName>
                                        </p:attrNameLst>
                                      </p:cBhvr>
                                      <p:tavLst>
                                        <p:tav tm="0">
                                          <p:val>
                                            <p:strVal val="#ppt_x"/>
                                          </p:val>
                                        </p:tav>
                                        <p:tav tm="100000">
                                          <p:val>
                                            <p:strVal val="#ppt_x"/>
                                          </p:val>
                                        </p:tav>
                                      </p:tavLst>
                                    </p:anim>
                                    <p:anim calcmode="lin" valueType="num">
                                      <p:cBhvr additive="base">
                                        <p:cTn id="21" dur="500" fill="hold"/>
                                        <p:tgtEl>
                                          <p:spTgt spid="7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57200"/>
            <a:ext cx="8534400" cy="6096000"/>
          </a:xfrm>
          <a:solidFill>
            <a:schemeClr val="accent6">
              <a:lumMod val="20000"/>
              <a:lumOff val="80000"/>
            </a:schemeClr>
          </a:solidFill>
          <a:ln w="38100">
            <a:solidFill>
              <a:srgbClr val="FF3399"/>
            </a:solidFill>
          </a:ln>
          <a:effectLst>
            <a:glow rad="139700">
              <a:schemeClr val="accent1">
                <a:satMod val="175000"/>
                <a:alpha val="40000"/>
              </a:schemeClr>
            </a:glow>
            <a:outerShdw blurRad="152400" dist="317500" dir="5400000" sx="90000" sy="-19000" rotWithShape="0">
              <a:prstClr val="black">
                <a:alpha val="15000"/>
              </a:prstClr>
            </a:outerShdw>
          </a:effectLst>
          <a:scene3d>
            <a:camera prst="orthographicFront"/>
            <a:lightRig rig="threePt" dir="t"/>
          </a:scene3d>
          <a:sp3d>
            <a:bevelT w="114300" prst="artDeco"/>
          </a:sp3d>
        </p:spPr>
        <p:txBody>
          <a:bodyPr lIns="182880" tIns="182880">
            <a:normAutofit fontScale="92500"/>
          </a:bodyPr>
          <a:lstStyle/>
          <a:p>
            <a:pPr marL="914400" indent="-914400" algn="l">
              <a:spcBef>
                <a:spcPts val="0"/>
              </a:spcBef>
              <a:spcAft>
                <a:spcPts val="2400"/>
              </a:spcAft>
            </a:pPr>
            <a:r>
              <a:rPr lang="en-US" sz="4300" dirty="0">
                <a:solidFill>
                  <a:schemeClr val="accent6">
                    <a:lumMod val="20000"/>
                    <a:lumOff val="80000"/>
                  </a:schemeClr>
                </a:solidFill>
                <a:latin typeface="Calibri" panose="020F0502020204030204" pitchFamily="34" charset="0"/>
              </a:rPr>
              <a:t>.</a:t>
            </a:r>
          </a:p>
          <a:p>
            <a:pPr marL="914400" indent="-914400" algn="l">
              <a:spcBef>
                <a:spcPts val="0"/>
              </a:spcBef>
              <a:spcAft>
                <a:spcPts val="2400"/>
              </a:spcAft>
            </a:pPr>
            <a:r>
              <a:rPr lang="en-US" sz="3200" dirty="0">
                <a:solidFill>
                  <a:srgbClr val="FF6600"/>
                </a:solidFill>
                <a:latin typeface="Calibri" panose="020F0502020204030204" pitchFamily="34" charset="0"/>
              </a:rPr>
              <a:t>Lev 23:9  </a:t>
            </a:r>
            <a:r>
              <a:rPr lang="en-US" sz="3200" dirty="0">
                <a:solidFill>
                  <a:schemeClr val="bg1"/>
                </a:solidFill>
                <a:latin typeface="Calibri" panose="020F0502020204030204" pitchFamily="34" charset="0"/>
              </a:rPr>
              <a:t>And </a:t>
            </a:r>
            <a:r>
              <a:rPr lang="he-IL" sz="3200" b="1" dirty="0">
                <a:solidFill>
                  <a:srgbClr val="0000CC"/>
                </a:solidFill>
                <a:latin typeface="Calibri" panose="020F0502020204030204" pitchFamily="34" charset="0"/>
              </a:rPr>
              <a:t>יהוה</a:t>
            </a:r>
            <a:r>
              <a:rPr lang="en-US" sz="3200" dirty="0">
                <a:solidFill>
                  <a:srgbClr val="0000CC"/>
                </a:solidFill>
                <a:latin typeface="Calibri" panose="020F0502020204030204" pitchFamily="34" charset="0"/>
              </a:rPr>
              <a:t> </a:t>
            </a:r>
            <a:r>
              <a:rPr lang="en-US" sz="3200" dirty="0">
                <a:solidFill>
                  <a:schemeClr val="bg1"/>
                </a:solidFill>
                <a:latin typeface="Calibri" panose="020F0502020204030204" pitchFamily="34" charset="0"/>
              </a:rPr>
              <a:t>spoke to </a:t>
            </a:r>
            <a:r>
              <a:rPr lang="en-US" sz="3200" dirty="0" err="1">
                <a:solidFill>
                  <a:schemeClr val="bg1"/>
                </a:solidFill>
                <a:latin typeface="Calibri" panose="020F0502020204030204" pitchFamily="34" charset="0"/>
              </a:rPr>
              <a:t>Mosheh</a:t>
            </a:r>
            <a:r>
              <a:rPr lang="en-US" sz="3200" dirty="0">
                <a:solidFill>
                  <a:schemeClr val="bg1"/>
                </a:solidFill>
                <a:latin typeface="Calibri" panose="020F0502020204030204" pitchFamily="34" charset="0"/>
              </a:rPr>
              <a:t> </a:t>
            </a:r>
            <a:r>
              <a:rPr lang="en-US" sz="3000" dirty="0">
                <a:solidFill>
                  <a:schemeClr val="bg1"/>
                </a:solidFill>
                <a:latin typeface="Calibri" panose="020F0502020204030204" pitchFamily="34" charset="0"/>
              </a:rPr>
              <a:t>[Moses]</a:t>
            </a:r>
            <a:r>
              <a:rPr lang="en-US" sz="3200" dirty="0">
                <a:solidFill>
                  <a:schemeClr val="bg1"/>
                </a:solidFill>
                <a:latin typeface="Calibri" panose="020F0502020204030204" pitchFamily="34" charset="0"/>
              </a:rPr>
              <a:t>,</a:t>
            </a:r>
            <a:r>
              <a:rPr lang="en-US" sz="2600" dirty="0">
                <a:solidFill>
                  <a:schemeClr val="bg1"/>
                </a:solidFill>
                <a:latin typeface="Calibri" panose="020F0502020204030204" pitchFamily="34" charset="0"/>
              </a:rPr>
              <a:t> </a:t>
            </a:r>
            <a:r>
              <a:rPr lang="en-US" sz="3200" dirty="0">
                <a:solidFill>
                  <a:schemeClr val="bg1"/>
                </a:solidFill>
                <a:latin typeface="Calibri" panose="020F0502020204030204" pitchFamily="34" charset="0"/>
              </a:rPr>
              <a:t>saying, </a:t>
            </a:r>
          </a:p>
          <a:p>
            <a:pPr marL="914400" indent="-914400" algn="l">
              <a:spcBef>
                <a:spcPts val="0"/>
              </a:spcBef>
              <a:spcAft>
                <a:spcPts val="2400"/>
              </a:spcAft>
            </a:pPr>
            <a:r>
              <a:rPr lang="en-US" sz="3200" dirty="0">
                <a:solidFill>
                  <a:srgbClr val="FF6600"/>
                </a:solidFill>
                <a:latin typeface="Calibri" panose="020F0502020204030204" pitchFamily="34" charset="0"/>
              </a:rPr>
              <a:t>Lev 23:10  </a:t>
            </a:r>
            <a:r>
              <a:rPr lang="en-US" sz="3200" dirty="0">
                <a:solidFill>
                  <a:schemeClr val="bg1"/>
                </a:solidFill>
                <a:latin typeface="Calibri" panose="020F0502020204030204" pitchFamily="34" charset="0"/>
              </a:rPr>
              <a:t>“Speak to the children of </a:t>
            </a:r>
            <a:r>
              <a:rPr lang="en-US" sz="3200" dirty="0" err="1">
                <a:solidFill>
                  <a:schemeClr val="bg1"/>
                </a:solidFill>
                <a:latin typeface="Calibri" panose="020F0502020204030204" pitchFamily="34" charset="0"/>
              </a:rPr>
              <a:t>Yisra’ĕl</a:t>
            </a:r>
            <a:r>
              <a:rPr lang="en-US" sz="3200" dirty="0">
                <a:solidFill>
                  <a:schemeClr val="bg1"/>
                </a:solidFill>
                <a:latin typeface="Calibri" panose="020F0502020204030204" pitchFamily="34" charset="0"/>
              </a:rPr>
              <a:t>, and you shall say to them, ‘When you come into the land which I give you, and shall reap its harvest, then you shall bring a </a:t>
            </a:r>
            <a:r>
              <a:rPr lang="en-US" sz="3200" b="1" dirty="0">
                <a:solidFill>
                  <a:srgbClr val="009900"/>
                </a:solidFill>
                <a:latin typeface="Calibri" panose="020F0502020204030204" pitchFamily="34" charset="0"/>
              </a:rPr>
              <a:t>sheaf</a:t>
            </a:r>
            <a:r>
              <a:rPr lang="en-US" sz="3200" dirty="0">
                <a:solidFill>
                  <a:srgbClr val="009900"/>
                </a:solidFill>
                <a:latin typeface="Calibri" panose="020F0502020204030204" pitchFamily="34" charset="0"/>
              </a:rPr>
              <a:t> </a:t>
            </a:r>
            <a:r>
              <a:rPr lang="en-US" sz="3200" dirty="0">
                <a:solidFill>
                  <a:schemeClr val="bg1"/>
                </a:solidFill>
                <a:latin typeface="Calibri" panose="020F0502020204030204" pitchFamily="34" charset="0"/>
              </a:rPr>
              <a:t>of the </a:t>
            </a:r>
            <a:r>
              <a:rPr lang="en-US" sz="3200" b="1" u="sng" dirty="0">
                <a:solidFill>
                  <a:srgbClr val="0000CC"/>
                </a:solidFill>
                <a:effectLst>
                  <a:glow rad="139700">
                    <a:schemeClr val="accent1">
                      <a:satMod val="175000"/>
                      <a:alpha val="40000"/>
                    </a:schemeClr>
                  </a:glow>
                </a:effectLst>
                <a:latin typeface="Calibri" panose="020F0502020204030204" pitchFamily="34" charset="0"/>
              </a:rPr>
              <a:t>first-fruits</a:t>
            </a:r>
            <a:r>
              <a:rPr lang="en-US" sz="3200" dirty="0">
                <a:solidFill>
                  <a:srgbClr val="0000CC"/>
                </a:solidFill>
                <a:effectLst>
                  <a:glow rad="139700">
                    <a:schemeClr val="accent1">
                      <a:satMod val="175000"/>
                      <a:alpha val="40000"/>
                    </a:schemeClr>
                  </a:glow>
                </a:effectLst>
                <a:latin typeface="Calibri" panose="020F0502020204030204" pitchFamily="34" charset="0"/>
              </a:rPr>
              <a:t> </a:t>
            </a:r>
            <a:r>
              <a:rPr lang="en-US" sz="3200" dirty="0">
                <a:solidFill>
                  <a:schemeClr val="bg1"/>
                </a:solidFill>
                <a:latin typeface="Calibri" panose="020F0502020204030204" pitchFamily="34" charset="0"/>
              </a:rPr>
              <a:t>of your harvest to the priest. </a:t>
            </a:r>
          </a:p>
          <a:p>
            <a:pPr marL="914400" indent="-914400" algn="l">
              <a:spcBef>
                <a:spcPts val="0"/>
              </a:spcBef>
              <a:spcAft>
                <a:spcPts val="1200"/>
              </a:spcAft>
            </a:pPr>
            <a:r>
              <a:rPr lang="en-US" sz="3200" dirty="0">
                <a:solidFill>
                  <a:srgbClr val="FF6600"/>
                </a:solidFill>
                <a:latin typeface="Calibri" panose="020F0502020204030204" pitchFamily="34" charset="0"/>
              </a:rPr>
              <a:t>Lev 23:11  </a:t>
            </a:r>
            <a:r>
              <a:rPr lang="en-US" sz="3200" dirty="0">
                <a:solidFill>
                  <a:schemeClr val="bg1"/>
                </a:solidFill>
                <a:latin typeface="Calibri" panose="020F0502020204030204" pitchFamily="34" charset="0"/>
              </a:rPr>
              <a:t>‘And he shall </a:t>
            </a:r>
            <a:r>
              <a:rPr lang="en-US" sz="3200" b="1" dirty="0">
                <a:solidFill>
                  <a:srgbClr val="009900"/>
                </a:solidFill>
                <a:latin typeface="Calibri" panose="020F0502020204030204" pitchFamily="34" charset="0"/>
              </a:rPr>
              <a:t>wave the sheaf </a:t>
            </a:r>
            <a:r>
              <a:rPr lang="en-US" sz="3200" dirty="0">
                <a:solidFill>
                  <a:schemeClr val="bg1"/>
                </a:solidFill>
                <a:latin typeface="Calibri" panose="020F0502020204030204" pitchFamily="34" charset="0"/>
              </a:rPr>
              <a:t>before </a:t>
            </a:r>
            <a:r>
              <a:rPr lang="he-IL" sz="3200" b="1" dirty="0">
                <a:solidFill>
                  <a:srgbClr val="0000CC"/>
                </a:solidFill>
                <a:latin typeface="Calibri" panose="020F0502020204030204" pitchFamily="34" charset="0"/>
              </a:rPr>
              <a:t>יהוה</a:t>
            </a:r>
            <a:r>
              <a:rPr lang="en-US" sz="3200" b="1" dirty="0">
                <a:solidFill>
                  <a:srgbClr val="0000CC"/>
                </a:solidFill>
                <a:latin typeface="Calibri" panose="020F0502020204030204" pitchFamily="34" charset="0"/>
              </a:rPr>
              <a:t>,</a:t>
            </a:r>
            <a:r>
              <a:rPr lang="en-US" sz="3200" dirty="0">
                <a:solidFill>
                  <a:schemeClr val="bg1"/>
                </a:solidFill>
                <a:latin typeface="Calibri" panose="020F0502020204030204" pitchFamily="34" charset="0"/>
              </a:rPr>
              <a:t> for your acceptance. </a:t>
            </a:r>
            <a:r>
              <a:rPr lang="en-US" sz="3200" b="1" u="sng" dirty="0">
                <a:solidFill>
                  <a:srgbClr val="0070C0"/>
                </a:solidFill>
                <a:latin typeface="Calibri" panose="020F0502020204030204" pitchFamily="34" charset="0"/>
              </a:rPr>
              <a:t>On the morrow after</a:t>
            </a:r>
            <a:r>
              <a:rPr lang="en-US" sz="3200" b="1" dirty="0">
                <a:solidFill>
                  <a:srgbClr val="0070C0"/>
                </a:solidFill>
                <a:latin typeface="Calibri" panose="020F0502020204030204" pitchFamily="34" charset="0"/>
              </a:rPr>
              <a:t> the </a:t>
            </a:r>
            <a:r>
              <a:rPr lang="en-US" sz="3600" b="1" dirty="0">
                <a:solidFill>
                  <a:srgbClr val="0000CC"/>
                </a:solidFill>
                <a:effectLst>
                  <a:glow rad="228600">
                    <a:schemeClr val="accent1">
                      <a:satMod val="175000"/>
                      <a:alpha val="40000"/>
                    </a:schemeClr>
                  </a:glow>
                </a:effectLst>
                <a:latin typeface="Calibri" panose="020F0502020204030204" pitchFamily="34" charset="0"/>
              </a:rPr>
              <a:t>Sabbath</a:t>
            </a:r>
            <a:r>
              <a:rPr lang="en-US" sz="3200" dirty="0">
                <a:solidFill>
                  <a:srgbClr val="0000CC"/>
                </a:solidFill>
                <a:effectLst>
                  <a:glow rad="228600">
                    <a:schemeClr val="accent1">
                      <a:satMod val="175000"/>
                      <a:alpha val="40000"/>
                    </a:schemeClr>
                  </a:glow>
                </a:effectLst>
                <a:latin typeface="Calibri" panose="020F0502020204030204" pitchFamily="34" charset="0"/>
              </a:rPr>
              <a:t> </a:t>
            </a:r>
            <a:r>
              <a:rPr lang="en-US" sz="3000" dirty="0">
                <a:solidFill>
                  <a:schemeClr val="bg1"/>
                </a:solidFill>
                <a:latin typeface="Calibri" panose="020F0502020204030204" pitchFamily="34" charset="0"/>
              </a:rPr>
              <a:t>[7</a:t>
            </a:r>
            <a:r>
              <a:rPr lang="en-US" sz="3000" baseline="30000" dirty="0">
                <a:solidFill>
                  <a:schemeClr val="bg1"/>
                </a:solidFill>
                <a:latin typeface="Calibri" panose="020F0502020204030204" pitchFamily="34" charset="0"/>
              </a:rPr>
              <a:t>th</a:t>
            </a:r>
            <a:r>
              <a:rPr lang="en-US" sz="3000" dirty="0">
                <a:solidFill>
                  <a:schemeClr val="bg1"/>
                </a:solidFill>
                <a:latin typeface="Calibri" panose="020F0502020204030204" pitchFamily="34" charset="0"/>
              </a:rPr>
              <a:t> Day Sabbath] </a:t>
            </a:r>
            <a:r>
              <a:rPr lang="en-US" sz="3200" dirty="0">
                <a:solidFill>
                  <a:schemeClr val="bg1"/>
                </a:solidFill>
                <a:latin typeface="Calibri" panose="020F0502020204030204" pitchFamily="34" charset="0"/>
              </a:rPr>
              <a:t>the priest waves it. </a:t>
            </a:r>
          </a:p>
        </p:txBody>
      </p:sp>
      <p:sp>
        <p:nvSpPr>
          <p:cNvPr id="4" name="Slide Number Placeholder 3"/>
          <p:cNvSpPr>
            <a:spLocks noGrp="1"/>
          </p:cNvSpPr>
          <p:nvPr>
            <p:ph type="sldNum" sz="quarter" idx="12"/>
          </p:nvPr>
        </p:nvSpPr>
        <p:spPr>
          <a:xfrm>
            <a:off x="7924800" y="6096000"/>
            <a:ext cx="762000" cy="365125"/>
          </a:xfrm>
        </p:spPr>
        <p:txBody>
          <a:bodyPr/>
          <a:lstStyle/>
          <a:p>
            <a:fld id="{9A7ECC3E-4170-412F-8B33-8063B7BB8A4D}" type="slidenum">
              <a:rPr lang="en-US" b="1" smtClean="0">
                <a:solidFill>
                  <a:schemeClr val="bg1"/>
                </a:solidFill>
              </a:rPr>
              <a:t>24</a:t>
            </a:fld>
            <a:endParaRPr lang="en-US" b="1" dirty="0">
              <a:solidFill>
                <a:schemeClr val="bg1"/>
              </a:solidFill>
            </a:endParaRPr>
          </a:p>
        </p:txBody>
      </p:sp>
      <p:sp>
        <p:nvSpPr>
          <p:cNvPr id="2" name="TextBox 1"/>
          <p:cNvSpPr txBox="1"/>
          <p:nvPr/>
        </p:nvSpPr>
        <p:spPr>
          <a:xfrm>
            <a:off x="3124200" y="685800"/>
            <a:ext cx="2895600" cy="677108"/>
          </a:xfrm>
          <a:prstGeom prst="rect">
            <a:avLst/>
          </a:prstGeom>
          <a:blipFill>
            <a:blip r:embed="rId2"/>
            <a:tile tx="0" ty="0" sx="100000" sy="100000" flip="none" algn="tl"/>
          </a:blipFill>
          <a:ln w="38100">
            <a:solidFill>
              <a:srgbClr val="FF33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lIns="91440" tIns="91440" bIns="91440" rtlCol="0">
            <a:spAutoFit/>
          </a:bodyPr>
          <a:lstStyle/>
          <a:p>
            <a:pPr marL="914400" indent="-914400" algn="ctr">
              <a:spcAft>
                <a:spcPts val="3600"/>
              </a:spcAft>
            </a:pPr>
            <a:r>
              <a:rPr lang="en-US" sz="3200" b="1" u="sng" dirty="0">
                <a:solidFill>
                  <a:srgbClr val="C00000"/>
                </a:solidFill>
                <a:effectLst>
                  <a:glow rad="101600">
                    <a:schemeClr val="accent2">
                      <a:satMod val="175000"/>
                      <a:alpha val="40000"/>
                    </a:schemeClr>
                  </a:glow>
                </a:effectLst>
                <a:latin typeface="Comic Sans MS" panose="030F0702030302020204" pitchFamily="66" charset="0"/>
              </a:rPr>
              <a:t>Wave Sheaf</a:t>
            </a:r>
          </a:p>
        </p:txBody>
      </p:sp>
    </p:spTree>
    <p:extLst>
      <p:ext uri="{BB962C8B-B14F-4D97-AF65-F5344CB8AC3E}">
        <p14:creationId xmlns:p14="http://schemas.microsoft.com/office/powerpoint/2010/main" val="1541529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2"/>
                                        </p:tgtEl>
                                        <p:attrNameLst>
                                          <p:attrName>ppt_x</p:attrName>
                                          <p:attrName>ppt_y</p:attrName>
                                        </p:attrNameLst>
                                      </p:cBhvr>
                                    </p:animMotion>
                                    <p:animRot by="1500000">
                                      <p:cBhvr>
                                        <p:cTn id="7" dur="125" fill="hold">
                                          <p:stCondLst>
                                            <p:cond delay="0"/>
                                          </p:stCondLst>
                                        </p:cTn>
                                        <p:tgtEl>
                                          <p:spTgt spid="2"/>
                                        </p:tgtEl>
                                        <p:attrNameLst>
                                          <p:attrName>r</p:attrName>
                                        </p:attrNameLst>
                                      </p:cBhvr>
                                    </p:animRot>
                                    <p:animRot by="-1500000">
                                      <p:cBhvr>
                                        <p:cTn id="8" dur="125" fill="hold">
                                          <p:stCondLst>
                                            <p:cond delay="125"/>
                                          </p:stCondLst>
                                        </p:cTn>
                                        <p:tgtEl>
                                          <p:spTgt spid="2"/>
                                        </p:tgtEl>
                                        <p:attrNameLst>
                                          <p:attrName>r</p:attrName>
                                        </p:attrNameLst>
                                      </p:cBhvr>
                                    </p:animRot>
                                    <p:animRot by="-1500000">
                                      <p:cBhvr>
                                        <p:cTn id="9" dur="125" fill="hold">
                                          <p:stCondLst>
                                            <p:cond delay="250"/>
                                          </p:stCondLst>
                                        </p:cTn>
                                        <p:tgtEl>
                                          <p:spTgt spid="2"/>
                                        </p:tgtEl>
                                        <p:attrNameLst>
                                          <p:attrName>r</p:attrName>
                                        </p:attrNameLst>
                                      </p:cBhvr>
                                    </p:animRot>
                                    <p:animRot by="1500000">
                                      <p:cBhvr>
                                        <p:cTn id="10" dur="125" fill="hold">
                                          <p:stCondLst>
                                            <p:cond delay="375"/>
                                          </p:stCondLst>
                                        </p:cTn>
                                        <p:tgtEl>
                                          <p:spTgt spid="2"/>
                                        </p:tgtEl>
                                        <p:attrNameLst>
                                          <p:attrName>r</p:attrName>
                                        </p:attrNameLst>
                                      </p:cBhvr>
                                    </p:animRot>
                                  </p:childTnLst>
                                </p:cTn>
                              </p:par>
                            </p:childTnLst>
                          </p:cTn>
                        </p:par>
                        <p:par>
                          <p:cTn id="11" fill="hold">
                            <p:stCondLst>
                              <p:cond delay="900"/>
                            </p:stCondLst>
                            <p:childTnLst>
                              <p:par>
                                <p:cTn id="12" presetID="53" presetClass="entr" presetSubtype="16" fill="hold" nodeType="after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3">
                                            <p:txEl>
                                              <p:pRg st="1" end="1"/>
                                            </p:txEl>
                                          </p:spTgt>
                                        </p:tgtEl>
                                      </p:cBhvr>
                                    </p:animEffect>
                                  </p:childTnLst>
                                </p:cTn>
                              </p:par>
                            </p:childTnLst>
                          </p:cTn>
                        </p:par>
                        <p:par>
                          <p:cTn id="17" fill="hold">
                            <p:stCondLst>
                              <p:cond delay="1400"/>
                            </p:stCondLst>
                            <p:childTnLst>
                              <p:par>
                                <p:cTn id="18" presetID="53" presetClass="entr" presetSubtype="16" fill="hold" nodeType="after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 calcmode="lin" valueType="num">
                                      <p:cBhvr>
                                        <p:cTn id="2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 calcmode="lin" valueType="num">
                                      <p:cBhvr>
                                        <p:cTn id="2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2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57200"/>
            <a:ext cx="8534400" cy="6096000"/>
          </a:xfrm>
          <a:solidFill>
            <a:schemeClr val="accent6">
              <a:lumMod val="20000"/>
              <a:lumOff val="80000"/>
            </a:schemeClr>
          </a:solidFill>
          <a:ln w="38100">
            <a:solidFill>
              <a:srgbClr val="FF3399"/>
            </a:solidFill>
          </a:ln>
          <a:scene3d>
            <a:camera prst="orthographicFront"/>
            <a:lightRig rig="threePt" dir="t"/>
          </a:scene3d>
          <a:sp3d>
            <a:bevelT w="114300" prst="artDeco"/>
          </a:sp3d>
        </p:spPr>
        <p:txBody>
          <a:bodyPr lIns="182880" tIns="182880">
            <a:normAutofit/>
          </a:bodyPr>
          <a:lstStyle/>
          <a:p>
            <a:pPr marL="914400" indent="-914400" algn="l">
              <a:spcBef>
                <a:spcPts val="0"/>
              </a:spcBef>
              <a:spcAft>
                <a:spcPts val="1200"/>
              </a:spcAft>
            </a:pPr>
            <a:r>
              <a:rPr lang="en-US" sz="3000" dirty="0">
                <a:solidFill>
                  <a:srgbClr val="FF6600"/>
                </a:solidFill>
                <a:latin typeface="Calibri" panose="020F0502020204030204" pitchFamily="34" charset="0"/>
              </a:rPr>
              <a:t>Lev 23:12  </a:t>
            </a:r>
            <a:r>
              <a:rPr lang="en-US" sz="3000" dirty="0">
                <a:solidFill>
                  <a:schemeClr val="bg1"/>
                </a:solidFill>
                <a:latin typeface="Calibri" panose="020F0502020204030204" pitchFamily="34" charset="0"/>
              </a:rPr>
              <a:t>‘And on that day when you wave the sheaf, you shall prepare a male lamb a year old, a perfect one, as a burnt offering to </a:t>
            </a:r>
            <a:r>
              <a:rPr lang="he-IL" sz="3000" b="1" dirty="0">
                <a:solidFill>
                  <a:srgbClr val="0000CC"/>
                </a:solidFill>
                <a:latin typeface="Calibri" panose="020F0502020204030204" pitchFamily="34" charset="0"/>
              </a:rPr>
              <a:t>יהוה</a:t>
            </a:r>
            <a:r>
              <a:rPr lang="en-US" sz="3000" b="1" dirty="0">
                <a:solidFill>
                  <a:srgbClr val="0000CC"/>
                </a:solidFill>
                <a:latin typeface="Calibri" panose="020F0502020204030204" pitchFamily="34" charset="0"/>
              </a:rPr>
              <a:t>, </a:t>
            </a:r>
          </a:p>
          <a:p>
            <a:pPr marL="914400" indent="-914400" algn="l">
              <a:spcBef>
                <a:spcPts val="0"/>
              </a:spcBef>
              <a:spcAft>
                <a:spcPts val="1200"/>
              </a:spcAft>
            </a:pPr>
            <a:r>
              <a:rPr lang="en-US" sz="3000" dirty="0">
                <a:solidFill>
                  <a:srgbClr val="FF6600"/>
                </a:solidFill>
                <a:latin typeface="Calibri" panose="020F0502020204030204" pitchFamily="34" charset="0"/>
              </a:rPr>
              <a:t>Lev 23:13  </a:t>
            </a:r>
            <a:r>
              <a:rPr lang="en-US" sz="3000" dirty="0">
                <a:solidFill>
                  <a:schemeClr val="bg1"/>
                </a:solidFill>
                <a:latin typeface="Calibri" panose="020F0502020204030204" pitchFamily="34" charset="0"/>
              </a:rPr>
              <a:t>and its grain offering: two-tenths of an </a:t>
            </a:r>
            <a:r>
              <a:rPr lang="en-US" sz="3000" dirty="0" err="1">
                <a:solidFill>
                  <a:schemeClr val="bg1"/>
                </a:solidFill>
                <a:latin typeface="Calibri" panose="020F0502020204030204" pitchFamily="34" charset="0"/>
              </a:rPr>
              <a:t>ĕphah</a:t>
            </a:r>
            <a:r>
              <a:rPr lang="en-US" sz="3000" dirty="0">
                <a:solidFill>
                  <a:schemeClr val="bg1"/>
                </a:solidFill>
                <a:latin typeface="Calibri" panose="020F0502020204030204" pitchFamily="34" charset="0"/>
              </a:rPr>
              <a:t> of fine flour mixed with oil, an offering made by fire to </a:t>
            </a:r>
            <a:r>
              <a:rPr lang="he-IL" sz="3000" b="1" dirty="0">
                <a:solidFill>
                  <a:srgbClr val="0000CC"/>
                </a:solidFill>
                <a:latin typeface="Calibri" panose="020F0502020204030204" pitchFamily="34" charset="0"/>
              </a:rPr>
              <a:t>יהוה</a:t>
            </a:r>
            <a:r>
              <a:rPr lang="en-US" sz="3000" b="1" dirty="0">
                <a:solidFill>
                  <a:srgbClr val="0000CC"/>
                </a:solidFill>
                <a:latin typeface="Calibri" panose="020F0502020204030204" pitchFamily="34" charset="0"/>
              </a:rPr>
              <a:t>,</a:t>
            </a:r>
            <a:r>
              <a:rPr lang="en-US" sz="3000" dirty="0">
                <a:solidFill>
                  <a:schemeClr val="bg1"/>
                </a:solidFill>
                <a:latin typeface="Calibri" panose="020F0502020204030204" pitchFamily="34" charset="0"/>
              </a:rPr>
              <a:t> a sweet fragrance, and its drink offering: one-fourth of a </a:t>
            </a:r>
            <a:r>
              <a:rPr lang="en-US" sz="3000" dirty="0" err="1">
                <a:solidFill>
                  <a:schemeClr val="bg1"/>
                </a:solidFill>
                <a:latin typeface="Calibri" panose="020F0502020204030204" pitchFamily="34" charset="0"/>
              </a:rPr>
              <a:t>hin</a:t>
            </a:r>
            <a:r>
              <a:rPr lang="en-US" sz="3000" dirty="0">
                <a:solidFill>
                  <a:schemeClr val="bg1"/>
                </a:solidFill>
                <a:latin typeface="Calibri" panose="020F0502020204030204" pitchFamily="34" charset="0"/>
              </a:rPr>
              <a:t> of wine. </a:t>
            </a:r>
          </a:p>
          <a:p>
            <a:pPr marL="914400" indent="-914400" algn="l">
              <a:spcBef>
                <a:spcPts val="0"/>
              </a:spcBef>
              <a:spcAft>
                <a:spcPts val="2400"/>
              </a:spcAft>
            </a:pPr>
            <a:r>
              <a:rPr lang="en-US" sz="3000" dirty="0">
                <a:solidFill>
                  <a:srgbClr val="FF6600"/>
                </a:solidFill>
                <a:latin typeface="Calibri" panose="020F0502020204030204" pitchFamily="34" charset="0"/>
              </a:rPr>
              <a:t>Lev 23:14  </a:t>
            </a:r>
            <a:r>
              <a:rPr lang="en-US" sz="3000" dirty="0">
                <a:solidFill>
                  <a:schemeClr val="bg1"/>
                </a:solidFill>
                <a:latin typeface="Calibri" panose="020F0502020204030204" pitchFamily="34" charset="0"/>
              </a:rPr>
              <a:t>‘And you do not eat bread or roasted grain or fresh grain until the same day that you have brought an offering to your </a:t>
            </a:r>
            <a:r>
              <a:rPr lang="en-US" sz="3000" b="1" dirty="0">
                <a:solidFill>
                  <a:srgbClr val="0000CC"/>
                </a:solidFill>
                <a:latin typeface="Calibri" panose="020F0502020204030204" pitchFamily="34" charset="0"/>
              </a:rPr>
              <a:t>Elohim</a:t>
            </a:r>
            <a:r>
              <a:rPr lang="en-US" sz="3000" dirty="0">
                <a:solidFill>
                  <a:srgbClr val="0000CC"/>
                </a:solidFill>
                <a:latin typeface="Calibri" panose="020F0502020204030204" pitchFamily="34" charset="0"/>
              </a:rPr>
              <a:t> </a:t>
            </a:r>
            <a:r>
              <a:rPr lang="en-US" sz="3000" dirty="0">
                <a:solidFill>
                  <a:schemeClr val="bg1"/>
                </a:solidFill>
                <a:latin typeface="Calibri" panose="020F0502020204030204" pitchFamily="34" charset="0"/>
              </a:rPr>
              <a:t>– </a:t>
            </a:r>
            <a:r>
              <a:rPr lang="en-US" sz="3000" b="1" u="sng" dirty="0">
                <a:solidFill>
                  <a:srgbClr val="C00000"/>
                </a:solidFill>
                <a:effectLst>
                  <a:reflection blurRad="6350" stA="60000" endA="900" endPos="58000" dir="5400000" sy="-100000" algn="bl" rotWithShape="0"/>
                </a:effectLst>
                <a:latin typeface="Calibri" panose="020F0502020204030204" pitchFamily="34" charset="0"/>
              </a:rPr>
              <a:t>a law forever</a:t>
            </a:r>
            <a:r>
              <a:rPr lang="en-US" sz="3000" b="1" dirty="0">
                <a:solidFill>
                  <a:srgbClr val="C00000"/>
                </a:solidFill>
                <a:effectLst>
                  <a:reflection blurRad="6350" stA="60000" endA="900" endPos="58000" dir="5400000" sy="-100000" algn="bl" rotWithShape="0"/>
                </a:effectLst>
                <a:latin typeface="Calibri" panose="020F0502020204030204" pitchFamily="34" charset="0"/>
              </a:rPr>
              <a:t> </a:t>
            </a:r>
            <a:r>
              <a:rPr lang="en-US" sz="3000" b="1" dirty="0">
                <a:solidFill>
                  <a:srgbClr val="008000"/>
                </a:solidFill>
                <a:latin typeface="Calibri" panose="020F0502020204030204" pitchFamily="34" charset="0"/>
              </a:rPr>
              <a:t>throughout your generations</a:t>
            </a:r>
            <a:r>
              <a:rPr lang="en-US" sz="3000" dirty="0">
                <a:solidFill>
                  <a:srgbClr val="008000"/>
                </a:solidFill>
                <a:latin typeface="Calibri" panose="020F0502020204030204" pitchFamily="34" charset="0"/>
              </a:rPr>
              <a:t> </a:t>
            </a:r>
            <a:r>
              <a:rPr lang="en-US" sz="3000" dirty="0">
                <a:solidFill>
                  <a:schemeClr val="bg1"/>
                </a:solidFill>
                <a:latin typeface="Calibri" panose="020F0502020204030204" pitchFamily="34" charset="0"/>
              </a:rPr>
              <a:t>in all your dwellings.</a:t>
            </a:r>
          </a:p>
        </p:txBody>
      </p:sp>
      <p:sp>
        <p:nvSpPr>
          <p:cNvPr id="5" name="Lightning Bolt 4"/>
          <p:cNvSpPr/>
          <p:nvPr/>
        </p:nvSpPr>
        <p:spPr>
          <a:xfrm rot="10800000">
            <a:off x="8046553" y="5486400"/>
            <a:ext cx="1097447" cy="949242"/>
          </a:xfrm>
          <a:prstGeom prst="lightningBolt">
            <a:avLst/>
          </a:prstGeom>
          <a:solidFill>
            <a:srgbClr val="FFFF00"/>
          </a:solidFill>
          <a:ln w="57150">
            <a:solidFill>
              <a:srgbClr val="C00000"/>
            </a:solidFill>
          </a:ln>
          <a:effectLst>
            <a:glow rad="228600">
              <a:schemeClr val="accent2">
                <a:satMod val="175000"/>
                <a:alpha val="40000"/>
              </a:schemeClr>
            </a:glow>
            <a:outerShdw blurRad="50800" dist="38100" dir="5400000" algn="t" rotWithShape="0">
              <a:prstClr val="black">
                <a:alpha val="40000"/>
              </a:prst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Lightning Bolt 5"/>
          <p:cNvSpPr/>
          <p:nvPr/>
        </p:nvSpPr>
        <p:spPr>
          <a:xfrm rot="21360425">
            <a:off x="152400" y="4800600"/>
            <a:ext cx="1097447" cy="949242"/>
          </a:xfrm>
          <a:prstGeom prst="lightningBolt">
            <a:avLst/>
          </a:prstGeom>
          <a:solidFill>
            <a:srgbClr val="FFFF00"/>
          </a:solidFill>
          <a:ln w="57150">
            <a:solidFill>
              <a:srgbClr val="C00000"/>
            </a:solidFill>
          </a:ln>
          <a:effectLst>
            <a:glow rad="228600">
              <a:schemeClr val="accent2">
                <a:satMod val="175000"/>
                <a:alpha val="40000"/>
              </a:schemeClr>
            </a:glow>
            <a:outerShdw blurRad="50800" dist="38100" dir="5400000" algn="t" rotWithShape="0">
              <a:prstClr val="black">
                <a:alpha val="40000"/>
              </a:prst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8305800" y="6492875"/>
            <a:ext cx="762000" cy="365125"/>
          </a:xfrm>
        </p:spPr>
        <p:txBody>
          <a:bodyPr/>
          <a:lstStyle/>
          <a:p>
            <a:fld id="{9A7ECC3E-4170-412F-8B33-8063B7BB8A4D}" type="slidenum">
              <a:rPr lang="en-US" b="1" smtClean="0"/>
              <a:t>25</a:t>
            </a:fld>
            <a:endParaRPr lang="en-US" b="1" dirty="0"/>
          </a:p>
        </p:txBody>
      </p:sp>
    </p:spTree>
    <p:extLst>
      <p:ext uri="{BB962C8B-B14F-4D97-AF65-F5344CB8AC3E}">
        <p14:creationId xmlns:p14="http://schemas.microsoft.com/office/powerpoint/2010/main" val="2219894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9" dur="500"/>
                                        <p:tgtEl>
                                          <p:spTgt spid="3">
                                            <p:txEl>
                                              <p:pRg st="2" end="2"/>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par>
                          <p:cTn id="28" fill="hold">
                            <p:stCondLst>
                              <p:cond delay="2000"/>
                            </p:stCondLst>
                            <p:childTnLst>
                              <p:par>
                                <p:cTn id="29" presetID="35" presetClass="emph" presetSubtype="0" fill="hold" grpId="1" nodeType="afterEffect">
                                  <p:stCondLst>
                                    <p:cond delay="0"/>
                                  </p:stCondLst>
                                  <p:childTnLst>
                                    <p:anim calcmode="discrete" valueType="str">
                                      <p:cBhvr>
                                        <p:cTn id="30" dur="1000" fill="hold"/>
                                        <p:tgtEl>
                                          <p:spTgt spid="5"/>
                                        </p:tgtEl>
                                        <p:attrNameLst>
                                          <p:attrName>style.visibility</p:attrName>
                                        </p:attrNameLst>
                                      </p:cBhvr>
                                      <p:tavLst>
                                        <p:tav tm="0">
                                          <p:val>
                                            <p:strVal val="hidden"/>
                                          </p:val>
                                        </p:tav>
                                        <p:tav tm="50000">
                                          <p:val>
                                            <p:strVal val="visible"/>
                                          </p:val>
                                        </p:tav>
                                      </p:tavLst>
                                    </p:anim>
                                  </p:childTnLst>
                                </p:cTn>
                              </p:par>
                            </p:childTnLst>
                          </p:cTn>
                        </p:par>
                        <p:par>
                          <p:cTn id="31" fill="hold">
                            <p:stCondLst>
                              <p:cond delay="3000"/>
                            </p:stCondLst>
                            <p:childTnLst>
                              <p:par>
                                <p:cTn id="32" presetID="26"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down)">
                                      <p:cBhvr>
                                        <p:cTn id="34" dur="580">
                                          <p:stCondLst>
                                            <p:cond delay="0"/>
                                          </p:stCondLst>
                                        </p:cTn>
                                        <p:tgtEl>
                                          <p:spTgt spid="6"/>
                                        </p:tgtEl>
                                      </p:cBhvr>
                                    </p:animEffect>
                                    <p:anim calcmode="lin" valueType="num">
                                      <p:cBhvr>
                                        <p:cTn id="3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40" dur="26">
                                          <p:stCondLst>
                                            <p:cond delay="650"/>
                                          </p:stCondLst>
                                        </p:cTn>
                                        <p:tgtEl>
                                          <p:spTgt spid="6"/>
                                        </p:tgtEl>
                                      </p:cBhvr>
                                      <p:to x="100000" y="60000"/>
                                    </p:animScale>
                                    <p:animScale>
                                      <p:cBhvr>
                                        <p:cTn id="41" dur="166" decel="50000">
                                          <p:stCondLst>
                                            <p:cond delay="676"/>
                                          </p:stCondLst>
                                        </p:cTn>
                                        <p:tgtEl>
                                          <p:spTgt spid="6"/>
                                        </p:tgtEl>
                                      </p:cBhvr>
                                      <p:to x="100000" y="100000"/>
                                    </p:animScale>
                                    <p:animScale>
                                      <p:cBhvr>
                                        <p:cTn id="42" dur="26">
                                          <p:stCondLst>
                                            <p:cond delay="1312"/>
                                          </p:stCondLst>
                                        </p:cTn>
                                        <p:tgtEl>
                                          <p:spTgt spid="6"/>
                                        </p:tgtEl>
                                      </p:cBhvr>
                                      <p:to x="100000" y="80000"/>
                                    </p:animScale>
                                    <p:animScale>
                                      <p:cBhvr>
                                        <p:cTn id="43" dur="166" decel="50000">
                                          <p:stCondLst>
                                            <p:cond delay="1338"/>
                                          </p:stCondLst>
                                        </p:cTn>
                                        <p:tgtEl>
                                          <p:spTgt spid="6"/>
                                        </p:tgtEl>
                                      </p:cBhvr>
                                      <p:to x="100000" y="100000"/>
                                    </p:animScale>
                                    <p:animScale>
                                      <p:cBhvr>
                                        <p:cTn id="44" dur="26">
                                          <p:stCondLst>
                                            <p:cond delay="1642"/>
                                          </p:stCondLst>
                                        </p:cTn>
                                        <p:tgtEl>
                                          <p:spTgt spid="6"/>
                                        </p:tgtEl>
                                      </p:cBhvr>
                                      <p:to x="100000" y="90000"/>
                                    </p:animScale>
                                    <p:animScale>
                                      <p:cBhvr>
                                        <p:cTn id="45" dur="166" decel="50000">
                                          <p:stCondLst>
                                            <p:cond delay="1668"/>
                                          </p:stCondLst>
                                        </p:cTn>
                                        <p:tgtEl>
                                          <p:spTgt spid="6"/>
                                        </p:tgtEl>
                                      </p:cBhvr>
                                      <p:to x="100000" y="100000"/>
                                    </p:animScale>
                                    <p:animScale>
                                      <p:cBhvr>
                                        <p:cTn id="46" dur="26">
                                          <p:stCondLst>
                                            <p:cond delay="1808"/>
                                          </p:stCondLst>
                                        </p:cTn>
                                        <p:tgtEl>
                                          <p:spTgt spid="6"/>
                                        </p:tgtEl>
                                      </p:cBhvr>
                                      <p:to x="100000" y="95000"/>
                                    </p:animScale>
                                    <p:animScale>
                                      <p:cBhvr>
                                        <p:cTn id="47" dur="166" decel="50000">
                                          <p:stCondLst>
                                            <p:cond delay="1834"/>
                                          </p:stCondLst>
                                        </p:cTn>
                                        <p:tgtEl>
                                          <p:spTgt spid="6"/>
                                        </p:tgtEl>
                                      </p:cBhvr>
                                      <p:to x="100000" y="100000"/>
                                    </p:animScale>
                                  </p:childTnLst>
                                </p:cTn>
                              </p:par>
                            </p:childTnLst>
                          </p:cTn>
                        </p:par>
                        <p:par>
                          <p:cTn id="48" fill="hold">
                            <p:stCondLst>
                              <p:cond delay="5000"/>
                            </p:stCondLst>
                            <p:childTnLst>
                              <p:par>
                                <p:cTn id="49" presetID="35" presetClass="emph" presetSubtype="0" fill="hold" grpId="1" nodeType="afterEffect">
                                  <p:stCondLst>
                                    <p:cond delay="0"/>
                                  </p:stCondLst>
                                  <p:childTnLst>
                                    <p:anim calcmode="discrete" valueType="str">
                                      <p:cBhvr>
                                        <p:cTn id="50" dur="10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grpSp>
        <p:nvGrpSpPr>
          <p:cNvPr id="46" name="Group 45"/>
          <p:cNvGrpSpPr/>
          <p:nvPr/>
        </p:nvGrpSpPr>
        <p:grpSpPr>
          <a:xfrm>
            <a:off x="250825" y="87313"/>
            <a:ext cx="8718550" cy="6542087"/>
            <a:chOff x="212725" y="163513"/>
            <a:chExt cx="8718550" cy="6542087"/>
          </a:xfrm>
        </p:grpSpPr>
        <p:pic>
          <p:nvPicPr>
            <p:cNvPr id="6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 y="163513"/>
              <a:ext cx="8718550" cy="654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68" name="Straight Arrow Connector 67"/>
            <p:cNvCxnSpPr/>
            <p:nvPr/>
          </p:nvCxnSpPr>
          <p:spPr>
            <a:xfrm>
              <a:off x="7508420" y="1165086"/>
              <a:ext cx="269420" cy="1930136"/>
            </a:xfrm>
            <a:prstGeom prst="straightConnector1">
              <a:avLst/>
            </a:prstGeom>
            <a:ln w="76200">
              <a:solidFill>
                <a:srgbClr val="C0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7" name="Oval 66"/>
            <p:cNvSpPr/>
            <p:nvPr/>
          </p:nvSpPr>
          <p:spPr>
            <a:xfrm>
              <a:off x="7696200" y="2997410"/>
              <a:ext cx="1072246" cy="96499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Rounded Rectangle 61"/>
          <p:cNvSpPr/>
          <p:nvPr/>
        </p:nvSpPr>
        <p:spPr>
          <a:xfrm>
            <a:off x="409363" y="3951287"/>
            <a:ext cx="8353637" cy="787608"/>
          </a:xfrm>
          <a:prstGeom prst="roundRect">
            <a:avLst/>
          </a:prstGeom>
          <a:noFill/>
          <a:ln w="762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600"/>
              </a:solidFill>
            </a:endParaRPr>
          </a:p>
        </p:txBody>
      </p:sp>
      <p:grpSp>
        <p:nvGrpSpPr>
          <p:cNvPr id="54" name="Group 53"/>
          <p:cNvGrpSpPr/>
          <p:nvPr/>
        </p:nvGrpSpPr>
        <p:grpSpPr>
          <a:xfrm>
            <a:off x="228600" y="1075730"/>
            <a:ext cx="1371600" cy="3823867"/>
            <a:chOff x="190500" y="1086843"/>
            <a:chExt cx="1371600" cy="3823867"/>
          </a:xfrm>
        </p:grpSpPr>
        <p:cxnSp>
          <p:nvCxnSpPr>
            <p:cNvPr id="59" name="Straight Arrow Connector 58"/>
            <p:cNvCxnSpPr/>
            <p:nvPr/>
          </p:nvCxnSpPr>
          <p:spPr>
            <a:xfrm flipH="1">
              <a:off x="1143002" y="1086843"/>
              <a:ext cx="152398" cy="2793334"/>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60" name="Sun 59"/>
            <p:cNvSpPr/>
            <p:nvPr/>
          </p:nvSpPr>
          <p:spPr>
            <a:xfrm>
              <a:off x="190500" y="3668713"/>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5" name="Group 54"/>
          <p:cNvGrpSpPr/>
          <p:nvPr/>
        </p:nvGrpSpPr>
        <p:grpSpPr>
          <a:xfrm>
            <a:off x="7467600" y="3711003"/>
            <a:ext cx="1480454" cy="2188830"/>
            <a:chOff x="7429500" y="3722116"/>
            <a:chExt cx="1480454" cy="2188830"/>
          </a:xfrm>
        </p:grpSpPr>
        <p:cxnSp>
          <p:nvCxnSpPr>
            <p:cNvPr id="57" name="Straight Arrow Connector 56"/>
            <p:cNvCxnSpPr/>
            <p:nvPr/>
          </p:nvCxnSpPr>
          <p:spPr>
            <a:xfrm flipV="1">
              <a:off x="7429500" y="4876800"/>
              <a:ext cx="266700" cy="1034146"/>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8" name="Sun 57"/>
            <p:cNvSpPr/>
            <p:nvPr/>
          </p:nvSpPr>
          <p:spPr>
            <a:xfrm>
              <a:off x="7538354" y="3722116"/>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533400" y="3886200"/>
            <a:ext cx="3352800" cy="2616796"/>
            <a:chOff x="417874" y="3958490"/>
            <a:chExt cx="3352800" cy="2616796"/>
          </a:xfrm>
        </p:grpSpPr>
        <p:cxnSp>
          <p:nvCxnSpPr>
            <p:cNvPr id="43" name="Straight Arrow Connector 42"/>
            <p:cNvCxnSpPr/>
            <p:nvPr/>
          </p:nvCxnSpPr>
          <p:spPr>
            <a:xfrm flipH="1" flipV="1">
              <a:off x="951274" y="4782284"/>
              <a:ext cx="1830028" cy="1683603"/>
            </a:xfrm>
            <a:prstGeom prst="straightConnector1">
              <a:avLst/>
            </a:prstGeom>
            <a:ln w="76200">
              <a:solidFill>
                <a:srgbClr val="FF66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49" name="Group 48"/>
            <p:cNvGrpSpPr/>
            <p:nvPr/>
          </p:nvGrpSpPr>
          <p:grpSpPr>
            <a:xfrm>
              <a:off x="417874" y="3958490"/>
              <a:ext cx="809837" cy="830997"/>
              <a:chOff x="5332774" y="5889247"/>
              <a:chExt cx="809837" cy="830997"/>
            </a:xfrm>
          </p:grpSpPr>
          <p:sp>
            <p:nvSpPr>
              <p:cNvPr id="47" name="Oval 46"/>
              <p:cNvSpPr/>
              <p:nvPr/>
            </p:nvSpPr>
            <p:spPr>
              <a:xfrm>
                <a:off x="5332774" y="5929193"/>
                <a:ext cx="762000" cy="722293"/>
              </a:xfrm>
              <a:prstGeom prst="ellipse">
                <a:avLst/>
              </a:prstGeom>
              <a:solidFill>
                <a:srgbClr val="FFFF00"/>
              </a:solidFill>
              <a:ln w="57150">
                <a:solidFill>
                  <a:srgbClr val="FF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libri" panose="020F0502020204030204" pitchFamily="34" charset="0"/>
                </a:endParaRPr>
              </a:p>
            </p:txBody>
          </p:sp>
          <p:sp>
            <p:nvSpPr>
              <p:cNvPr id="48" name="TextBox 47"/>
              <p:cNvSpPr txBox="1"/>
              <p:nvPr/>
            </p:nvSpPr>
            <p:spPr>
              <a:xfrm>
                <a:off x="5332774" y="5889247"/>
                <a:ext cx="809837" cy="830997"/>
              </a:xfrm>
              <a:prstGeom prst="rect">
                <a:avLst/>
              </a:prstGeom>
              <a:noFill/>
            </p:spPr>
            <p:txBody>
              <a:bodyPr wrap="none" rtlCol="0">
                <a:spAutoFit/>
              </a:bodyPr>
              <a:lstStyle/>
              <a:p>
                <a:r>
                  <a:rPr lang="en-US" sz="4800" b="1" dirty="0">
                    <a:solidFill>
                      <a:schemeClr val="bg1"/>
                    </a:solidFill>
                    <a:latin typeface="Calibri" panose="020F0502020204030204" pitchFamily="34" charset="0"/>
                  </a:rPr>
                  <a:t>15</a:t>
                </a:r>
              </a:p>
            </p:txBody>
          </p:sp>
        </p:grpSp>
        <p:sp>
          <p:nvSpPr>
            <p:cNvPr id="42" name="TextBox 41"/>
            <p:cNvSpPr txBox="1"/>
            <p:nvPr/>
          </p:nvSpPr>
          <p:spPr>
            <a:xfrm>
              <a:off x="2781300" y="5867400"/>
              <a:ext cx="989374" cy="707886"/>
            </a:xfrm>
            <a:prstGeom prst="rect">
              <a:avLst/>
            </a:prstGeom>
            <a:solidFill>
              <a:srgbClr val="FFFF00"/>
            </a:solidFill>
            <a:ln w="38100">
              <a:solidFill>
                <a:srgbClr val="FF3300"/>
              </a:solidFill>
            </a:ln>
            <a:scene3d>
              <a:camera prst="orthographicFront"/>
              <a:lightRig rig="threePt" dir="t"/>
            </a:scene3d>
            <a:sp3d>
              <a:bevelT w="114300" prst="artDeco"/>
            </a:sp3d>
          </p:spPr>
          <p:txBody>
            <a:bodyPr wrap="none" rtlCol="0">
              <a:spAutoFit/>
            </a:bodyPr>
            <a:lstStyle/>
            <a:p>
              <a:pPr algn="ctr"/>
              <a:r>
                <a:rPr lang="en-US" sz="2000" b="1" dirty="0">
                  <a:solidFill>
                    <a:srgbClr val="FF3300"/>
                  </a:solidFill>
                </a:rPr>
                <a:t>Wave -</a:t>
              </a:r>
            </a:p>
            <a:p>
              <a:pPr algn="ctr"/>
              <a:r>
                <a:rPr lang="en-US" sz="2000" b="1" dirty="0">
                  <a:solidFill>
                    <a:srgbClr val="FF3300"/>
                  </a:solidFill>
                </a:rPr>
                <a:t>Sheaf</a:t>
              </a:r>
            </a:p>
          </p:txBody>
        </p:sp>
      </p:grpSp>
      <p:grpSp>
        <p:nvGrpSpPr>
          <p:cNvPr id="39" name="Group 38"/>
          <p:cNvGrpSpPr/>
          <p:nvPr/>
        </p:nvGrpSpPr>
        <p:grpSpPr>
          <a:xfrm>
            <a:off x="4056889" y="4782284"/>
            <a:ext cx="2343911" cy="1793002"/>
            <a:chOff x="4151379" y="4825827"/>
            <a:chExt cx="2343911" cy="1793002"/>
          </a:xfrm>
        </p:grpSpPr>
        <p:sp>
          <p:nvSpPr>
            <p:cNvPr id="40" name="TextBox 39"/>
            <p:cNvSpPr txBox="1"/>
            <p:nvPr/>
          </p:nvSpPr>
          <p:spPr>
            <a:xfrm>
              <a:off x="4151379" y="5910943"/>
              <a:ext cx="2343911" cy="707886"/>
            </a:xfrm>
            <a:prstGeom prst="rect">
              <a:avLst/>
            </a:prstGeom>
            <a:solidFill>
              <a:schemeClr val="accent3">
                <a:lumMod val="20000"/>
                <a:lumOff val="80000"/>
              </a:schemeClr>
            </a:solidFill>
            <a:ln w="38100">
              <a:solidFill>
                <a:srgbClr val="009900"/>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Feast of</a:t>
              </a:r>
            </a:p>
            <a:p>
              <a:pPr algn="ctr"/>
              <a:r>
                <a:rPr lang="en-US" sz="2000" b="1" dirty="0">
                  <a:solidFill>
                    <a:srgbClr val="CC00CC"/>
                  </a:solidFill>
                </a:rPr>
                <a:t>Unleavened Bread</a:t>
              </a:r>
            </a:p>
          </p:txBody>
        </p:sp>
        <p:cxnSp>
          <p:nvCxnSpPr>
            <p:cNvPr id="44" name="Straight Arrow Connector 43"/>
            <p:cNvCxnSpPr/>
            <p:nvPr/>
          </p:nvCxnSpPr>
          <p:spPr>
            <a:xfrm flipV="1">
              <a:off x="5276089" y="4825827"/>
              <a:ext cx="1" cy="1059507"/>
            </a:xfrm>
            <a:prstGeom prst="straightConnector1">
              <a:avLst/>
            </a:prstGeom>
            <a:ln w="76200">
              <a:solidFill>
                <a:srgbClr val="0099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2" name="Slide Number Placeholder 1"/>
          <p:cNvSpPr>
            <a:spLocks noGrp="1"/>
          </p:cNvSpPr>
          <p:nvPr>
            <p:ph type="sldNum" sz="quarter" idx="12"/>
          </p:nvPr>
        </p:nvSpPr>
        <p:spPr>
          <a:xfrm>
            <a:off x="8305800" y="6464648"/>
            <a:ext cx="762000" cy="365125"/>
          </a:xfrm>
        </p:spPr>
        <p:txBody>
          <a:bodyPr/>
          <a:lstStyle/>
          <a:p>
            <a:fld id="{9A7ECC3E-4170-412F-8B33-8063B7BB8A4D}" type="slidenum">
              <a:rPr lang="en-US" b="1" smtClean="0">
                <a:solidFill>
                  <a:schemeClr val="bg1"/>
                </a:solidFill>
              </a:rPr>
              <a:pPr/>
              <a:t>26</a:t>
            </a:fld>
            <a:endParaRPr lang="en-US" b="1" dirty="0">
              <a:solidFill>
                <a:schemeClr val="bg1"/>
              </a:solidFill>
            </a:endParaRPr>
          </a:p>
        </p:txBody>
      </p:sp>
      <p:sp>
        <p:nvSpPr>
          <p:cNvPr id="28" name="TextBox 27"/>
          <p:cNvSpPr txBox="1"/>
          <p:nvPr/>
        </p:nvSpPr>
        <p:spPr>
          <a:xfrm>
            <a:off x="304800" y="152400"/>
            <a:ext cx="1465466" cy="923330"/>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b="1" dirty="0">
                <a:solidFill>
                  <a:srgbClr val="CC00CC"/>
                </a:solidFill>
              </a:rPr>
              <a:t>1</a:t>
            </a:r>
            <a:r>
              <a:rPr lang="en-US" b="1" baseline="30000" dirty="0">
                <a:solidFill>
                  <a:srgbClr val="CC00CC"/>
                </a:solidFill>
              </a:rPr>
              <a:t>st</a:t>
            </a:r>
            <a:r>
              <a:rPr lang="en-US" b="1" dirty="0">
                <a:solidFill>
                  <a:srgbClr val="CC00CC"/>
                </a:solidFill>
              </a:rPr>
              <a:t> U - Bread</a:t>
            </a:r>
          </a:p>
          <a:p>
            <a:pPr algn="ctr"/>
            <a:r>
              <a:rPr lang="en-US" b="1" dirty="0">
                <a:solidFill>
                  <a:srgbClr val="CC00CC"/>
                </a:solidFill>
              </a:rPr>
              <a:t> Annual </a:t>
            </a:r>
            <a:br>
              <a:rPr lang="en-US" b="1" dirty="0">
                <a:solidFill>
                  <a:srgbClr val="CC00CC"/>
                </a:solidFill>
              </a:rPr>
            </a:br>
            <a:r>
              <a:rPr lang="en-US" b="1" dirty="0">
                <a:solidFill>
                  <a:srgbClr val="CC00CC"/>
                </a:solidFill>
              </a:rPr>
              <a:t>Sabbath</a:t>
            </a:r>
          </a:p>
        </p:txBody>
      </p:sp>
      <p:sp>
        <p:nvSpPr>
          <p:cNvPr id="30" name="TextBox 29"/>
          <p:cNvSpPr txBox="1"/>
          <p:nvPr/>
        </p:nvSpPr>
        <p:spPr>
          <a:xfrm>
            <a:off x="7422684" y="152400"/>
            <a:ext cx="1492716" cy="923330"/>
          </a:xfrm>
          <a:prstGeom prst="rect">
            <a:avLst/>
          </a:prstGeom>
          <a:solidFill>
            <a:schemeClr val="accent2">
              <a:lumMod val="20000"/>
              <a:lumOff val="80000"/>
            </a:schemeClr>
          </a:solidFill>
          <a:ln w="38100">
            <a:solidFill>
              <a:srgbClr val="C00000"/>
            </a:solidFill>
          </a:ln>
          <a:scene3d>
            <a:camera prst="orthographicFront"/>
            <a:lightRig rig="threePt" dir="t"/>
          </a:scene3d>
          <a:sp3d>
            <a:bevelT w="114300" prst="artDeco"/>
          </a:sp3d>
        </p:spPr>
        <p:txBody>
          <a:bodyPr wrap="none" rtlCol="0">
            <a:spAutoFit/>
          </a:bodyPr>
          <a:lstStyle/>
          <a:p>
            <a:pPr algn="ctr"/>
            <a:r>
              <a:rPr lang="en-US" b="1" dirty="0">
                <a:solidFill>
                  <a:srgbClr val="FF3300"/>
                </a:solidFill>
              </a:rPr>
              <a:t>Passover Is</a:t>
            </a:r>
          </a:p>
          <a:p>
            <a:pPr algn="ctr"/>
            <a:r>
              <a:rPr lang="en-US" b="1" dirty="0">
                <a:solidFill>
                  <a:srgbClr val="FF3300"/>
                </a:solidFill>
              </a:rPr>
              <a:t>Not Annual </a:t>
            </a:r>
          </a:p>
          <a:p>
            <a:pPr algn="ctr"/>
            <a:r>
              <a:rPr lang="en-US" b="1" dirty="0">
                <a:solidFill>
                  <a:srgbClr val="FF3300"/>
                </a:solidFill>
              </a:rPr>
              <a:t>Sabbath</a:t>
            </a:r>
          </a:p>
        </p:txBody>
      </p:sp>
      <p:sp>
        <p:nvSpPr>
          <p:cNvPr id="31" name="TextBox 30"/>
          <p:cNvSpPr txBox="1"/>
          <p:nvPr/>
        </p:nvSpPr>
        <p:spPr>
          <a:xfrm>
            <a:off x="6705600" y="5867400"/>
            <a:ext cx="2101857" cy="707886"/>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Last U - Bread</a:t>
            </a:r>
          </a:p>
          <a:p>
            <a:pPr algn="ctr"/>
            <a:r>
              <a:rPr lang="en-US" sz="2000" b="1" dirty="0">
                <a:solidFill>
                  <a:srgbClr val="CC00CC"/>
                </a:solidFill>
              </a:rPr>
              <a:t>Annual Sabbath</a:t>
            </a:r>
          </a:p>
        </p:txBody>
      </p:sp>
    </p:spTree>
    <p:extLst>
      <p:ext uri="{BB962C8B-B14F-4D97-AF65-F5344CB8AC3E}">
        <p14:creationId xmlns:p14="http://schemas.microsoft.com/office/powerpoint/2010/main" val="29454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childTnLst>
                          </p:cTn>
                        </p:par>
                        <p:par>
                          <p:cTn id="10" fill="hold">
                            <p:stCondLst>
                              <p:cond delay="500"/>
                            </p:stCondLst>
                            <p:childTnLst>
                              <p:par>
                                <p:cTn id="11" presetID="32" presetClass="emph" presetSubtype="0" repeatCount="3000" fill="hold" nodeType="afterEffect">
                                  <p:stCondLst>
                                    <p:cond delay="0"/>
                                  </p:stCondLst>
                                  <p:childTnLst>
                                    <p:animRot by="120000">
                                      <p:cBhvr>
                                        <p:cTn id="12" dur="100" fill="hold">
                                          <p:stCondLst>
                                            <p:cond delay="0"/>
                                          </p:stCondLst>
                                        </p:cTn>
                                        <p:tgtEl>
                                          <p:spTgt spid="29"/>
                                        </p:tgtEl>
                                        <p:attrNameLst>
                                          <p:attrName>r</p:attrName>
                                        </p:attrNameLst>
                                      </p:cBhvr>
                                    </p:animRot>
                                    <p:animRot by="-240000">
                                      <p:cBhvr>
                                        <p:cTn id="13" dur="200" fill="hold">
                                          <p:stCondLst>
                                            <p:cond delay="200"/>
                                          </p:stCondLst>
                                        </p:cTn>
                                        <p:tgtEl>
                                          <p:spTgt spid="29"/>
                                        </p:tgtEl>
                                        <p:attrNameLst>
                                          <p:attrName>r</p:attrName>
                                        </p:attrNameLst>
                                      </p:cBhvr>
                                    </p:animRot>
                                    <p:animRot by="240000">
                                      <p:cBhvr>
                                        <p:cTn id="14" dur="200" fill="hold">
                                          <p:stCondLst>
                                            <p:cond delay="400"/>
                                          </p:stCondLst>
                                        </p:cTn>
                                        <p:tgtEl>
                                          <p:spTgt spid="29"/>
                                        </p:tgtEl>
                                        <p:attrNameLst>
                                          <p:attrName>r</p:attrName>
                                        </p:attrNameLst>
                                      </p:cBhvr>
                                    </p:animRot>
                                    <p:animRot by="-240000">
                                      <p:cBhvr>
                                        <p:cTn id="15" dur="200" fill="hold">
                                          <p:stCondLst>
                                            <p:cond delay="600"/>
                                          </p:stCondLst>
                                        </p:cTn>
                                        <p:tgtEl>
                                          <p:spTgt spid="29"/>
                                        </p:tgtEl>
                                        <p:attrNameLst>
                                          <p:attrName>r</p:attrName>
                                        </p:attrNameLst>
                                      </p:cBhvr>
                                    </p:animRot>
                                    <p:animRot by="120000">
                                      <p:cBhvr>
                                        <p:cTn id="16" dur="200" fill="hold">
                                          <p:stCondLst>
                                            <p:cond delay="80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686800" cy="6096000"/>
          </a:xfrm>
          <a:solidFill>
            <a:schemeClr val="accent6">
              <a:lumMod val="20000"/>
              <a:lumOff val="80000"/>
            </a:schemeClr>
          </a:solidFill>
          <a:ln w="38100">
            <a:solidFill>
              <a:srgbClr val="FF3399"/>
            </a:solidFill>
          </a:ln>
          <a:scene3d>
            <a:camera prst="orthographicFront"/>
            <a:lightRig rig="threePt" dir="t"/>
          </a:scene3d>
          <a:sp3d>
            <a:bevelT w="114300" prst="artDeco"/>
          </a:sp3d>
        </p:spPr>
        <p:txBody>
          <a:bodyPr lIns="182880" tIns="182880">
            <a:normAutofit lnSpcReduction="10000"/>
          </a:bodyPr>
          <a:lstStyle/>
          <a:p>
            <a:pPr marL="1737360" indent="-1737360" algn="l">
              <a:spcBef>
                <a:spcPts val="0"/>
              </a:spcBef>
              <a:spcAft>
                <a:spcPts val="1800"/>
              </a:spcAft>
            </a:pPr>
            <a:r>
              <a:rPr lang="en-US" sz="4000" dirty="0">
                <a:solidFill>
                  <a:schemeClr val="accent6">
                    <a:lumMod val="20000"/>
                    <a:lumOff val="80000"/>
                  </a:schemeClr>
                </a:solidFill>
                <a:latin typeface="Calibri" panose="020F0502020204030204" pitchFamily="34" charset="0"/>
              </a:rPr>
              <a:t>.</a:t>
            </a:r>
          </a:p>
          <a:p>
            <a:pPr marL="1737360" indent="-1737360" algn="l">
              <a:spcBef>
                <a:spcPts val="0"/>
              </a:spcBef>
              <a:spcAft>
                <a:spcPts val="1800"/>
              </a:spcAft>
            </a:pPr>
            <a:r>
              <a:rPr lang="en-US" sz="3200" dirty="0">
                <a:solidFill>
                  <a:srgbClr val="FF6600"/>
                </a:solidFill>
                <a:latin typeface="Calibri" panose="020F0502020204030204" pitchFamily="34" charset="0"/>
              </a:rPr>
              <a:t>Lev 23:15  </a:t>
            </a:r>
            <a:r>
              <a:rPr lang="en-US" sz="3200" dirty="0">
                <a:solidFill>
                  <a:schemeClr val="bg1"/>
                </a:solidFill>
                <a:latin typeface="Calibri" panose="020F0502020204030204" pitchFamily="34" charset="0"/>
              </a:rPr>
              <a:t>‘And from the			        </a:t>
            </a:r>
            <a:r>
              <a:rPr lang="en-US" sz="3200" b="1" dirty="0">
                <a:solidFill>
                  <a:srgbClr val="0070C0"/>
                </a:solidFill>
                <a:latin typeface="Calibri" panose="020F0502020204030204" pitchFamily="34" charset="0"/>
              </a:rPr>
              <a:t>the </a:t>
            </a:r>
            <a:r>
              <a:rPr lang="en-US" sz="4000" b="1" dirty="0">
                <a:solidFill>
                  <a:srgbClr val="0000CC"/>
                </a:solidFill>
                <a:effectLst>
                  <a:glow rad="139700">
                    <a:schemeClr val="accent1">
                      <a:satMod val="175000"/>
                      <a:alpha val="40000"/>
                    </a:schemeClr>
                  </a:glow>
                </a:effectLst>
                <a:latin typeface="Calibri" panose="020F0502020204030204" pitchFamily="34" charset="0"/>
              </a:rPr>
              <a:t>Sabbath</a:t>
            </a:r>
            <a:r>
              <a:rPr lang="en-US" sz="4000" b="1" dirty="0">
                <a:solidFill>
                  <a:srgbClr val="0000CC"/>
                </a:solidFill>
                <a:latin typeface="Calibri" panose="020F0502020204030204" pitchFamily="34" charset="0"/>
              </a:rPr>
              <a:t>,</a:t>
            </a:r>
            <a:r>
              <a:rPr lang="en-US" sz="3200" b="1" dirty="0">
                <a:solidFill>
                  <a:srgbClr val="0000CC"/>
                </a:solidFill>
                <a:latin typeface="Calibri" panose="020F0502020204030204" pitchFamily="34" charset="0"/>
              </a:rPr>
              <a:t> </a:t>
            </a:r>
            <a:r>
              <a:rPr lang="en-US" sz="3200" dirty="0">
                <a:solidFill>
                  <a:schemeClr val="bg1"/>
                </a:solidFill>
                <a:latin typeface="Calibri" panose="020F0502020204030204" pitchFamily="34" charset="0"/>
              </a:rPr>
              <a:t>from the day that you brought the </a:t>
            </a:r>
            <a:r>
              <a:rPr lang="en-US" sz="3200" b="1" dirty="0">
                <a:solidFill>
                  <a:srgbClr val="009900"/>
                </a:solidFill>
                <a:latin typeface="Calibri" panose="020F0502020204030204" pitchFamily="34" charset="0"/>
              </a:rPr>
              <a:t>sheaf of the wave offering, </a:t>
            </a:r>
            <a:r>
              <a:rPr lang="en-US" sz="3200" dirty="0">
                <a:solidFill>
                  <a:schemeClr val="bg1"/>
                </a:solidFill>
                <a:latin typeface="Calibri" panose="020F0502020204030204" pitchFamily="34" charset="0"/>
              </a:rPr>
              <a:t>you shall count for yourselves: </a:t>
            </a:r>
            <a:br>
              <a:rPr lang="en-US" sz="3200" dirty="0">
                <a:solidFill>
                  <a:schemeClr val="bg1"/>
                </a:solidFill>
                <a:latin typeface="Calibri" panose="020F0502020204030204" pitchFamily="34" charset="0"/>
              </a:rPr>
            </a:br>
            <a:r>
              <a:rPr lang="en-US" sz="4000" dirty="0">
                <a:solidFill>
                  <a:schemeClr val="bg1"/>
                </a:solidFill>
                <a:latin typeface="Calibri" panose="020F0502020204030204" pitchFamily="34" charset="0"/>
              </a:rPr>
              <a:t> </a:t>
            </a:r>
          </a:p>
          <a:p>
            <a:pPr marL="1737360" indent="-1737360" algn="l">
              <a:spcBef>
                <a:spcPts val="0"/>
              </a:spcBef>
              <a:spcAft>
                <a:spcPts val="1800"/>
              </a:spcAft>
            </a:pPr>
            <a:r>
              <a:rPr lang="en-US" sz="3200" dirty="0">
                <a:solidFill>
                  <a:srgbClr val="FF6600"/>
                </a:solidFill>
                <a:latin typeface="Calibri" panose="020F0502020204030204" pitchFamily="34" charset="0"/>
              </a:rPr>
              <a:t>Lev 23:16  </a:t>
            </a:r>
            <a:r>
              <a:rPr lang="en-US" sz="3200" b="1" dirty="0">
                <a:solidFill>
                  <a:srgbClr val="FF3399"/>
                </a:solidFill>
                <a:latin typeface="Calibri" panose="020F0502020204030204" pitchFamily="34" charset="0"/>
              </a:rPr>
              <a:t>‘Until the </a:t>
            </a:r>
            <a:r>
              <a:rPr lang="en-US" sz="4000" b="1" u="sng" dirty="0">
                <a:solidFill>
                  <a:srgbClr val="FF3399"/>
                </a:solidFill>
                <a:latin typeface="Calibri" panose="020F0502020204030204" pitchFamily="34" charset="0"/>
              </a:rPr>
              <a:t>morrow after</a:t>
            </a:r>
            <a:r>
              <a:rPr lang="en-US" sz="4000" b="1" dirty="0">
                <a:solidFill>
                  <a:srgbClr val="FF3399"/>
                </a:solidFill>
                <a:latin typeface="Calibri" panose="020F0502020204030204" pitchFamily="34" charset="0"/>
              </a:rPr>
              <a:t> </a:t>
            </a:r>
            <a:r>
              <a:rPr lang="en-US" sz="3200" b="1" dirty="0">
                <a:solidFill>
                  <a:srgbClr val="FF3399"/>
                </a:solidFill>
                <a:latin typeface="Calibri" panose="020F0502020204030204" pitchFamily="34" charset="0"/>
              </a:rPr>
              <a:t>the </a:t>
            </a:r>
            <a:r>
              <a:rPr lang="en-US" sz="4000" b="1" u="sng" dirty="0">
                <a:solidFill>
                  <a:srgbClr val="006600"/>
                </a:solidFill>
                <a:effectLst>
                  <a:glow rad="139700">
                    <a:schemeClr val="accent5">
                      <a:satMod val="175000"/>
                      <a:alpha val="40000"/>
                    </a:schemeClr>
                  </a:glow>
                </a:effectLst>
                <a:latin typeface="Calibri" panose="020F0502020204030204" pitchFamily="34" charset="0"/>
              </a:rPr>
              <a:t>seventh</a:t>
            </a:r>
            <a:r>
              <a:rPr lang="en-US" sz="4000" b="1" dirty="0">
                <a:solidFill>
                  <a:srgbClr val="006600"/>
                </a:solidFill>
                <a:effectLst>
                  <a:glow rad="139700">
                    <a:schemeClr val="accent5">
                      <a:satMod val="175000"/>
                      <a:alpha val="40000"/>
                    </a:schemeClr>
                  </a:glow>
                </a:effectLst>
                <a:latin typeface="Calibri" panose="020F0502020204030204" pitchFamily="34" charset="0"/>
              </a:rPr>
              <a:t>  </a:t>
            </a:r>
            <a:r>
              <a:rPr lang="en-US" sz="4000" b="1" u="sng" dirty="0">
                <a:solidFill>
                  <a:srgbClr val="0000CC"/>
                </a:solidFill>
                <a:effectLst>
                  <a:glow rad="139700">
                    <a:schemeClr val="accent1">
                      <a:satMod val="175000"/>
                      <a:alpha val="40000"/>
                    </a:schemeClr>
                  </a:glow>
                </a:effectLst>
                <a:latin typeface="Calibri" panose="020F0502020204030204" pitchFamily="34" charset="0"/>
              </a:rPr>
              <a:t>Sabbath</a:t>
            </a:r>
            <a:r>
              <a:rPr lang="en-US" sz="4000" b="1" dirty="0">
                <a:solidFill>
                  <a:srgbClr val="FF3399"/>
                </a:solidFill>
                <a:effectLst>
                  <a:glow rad="139700">
                    <a:schemeClr val="accent1">
                      <a:satMod val="175000"/>
                      <a:alpha val="40000"/>
                    </a:schemeClr>
                  </a:glow>
                </a:effectLst>
                <a:latin typeface="Calibri" panose="020F0502020204030204" pitchFamily="34" charset="0"/>
              </a:rPr>
              <a:t> </a:t>
            </a:r>
            <a:r>
              <a:rPr lang="en-US" sz="3200" dirty="0">
                <a:solidFill>
                  <a:schemeClr val="bg1"/>
                </a:solidFill>
                <a:latin typeface="Calibri" panose="020F0502020204030204" pitchFamily="34" charset="0"/>
              </a:rPr>
              <a:t>you count </a:t>
            </a:r>
            <a:br>
              <a:rPr lang="en-US" sz="3200" dirty="0">
                <a:solidFill>
                  <a:schemeClr val="bg1"/>
                </a:solidFill>
                <a:latin typeface="Calibri" panose="020F0502020204030204" pitchFamily="34" charset="0"/>
              </a:rPr>
            </a:br>
            <a:r>
              <a:rPr lang="en-US" sz="3200" dirty="0">
                <a:solidFill>
                  <a:schemeClr val="bg1"/>
                </a:solidFill>
                <a:latin typeface="Calibri" panose="020F0502020204030204" pitchFamily="34" charset="0"/>
              </a:rPr>
              <a:t>			 </a:t>
            </a:r>
            <a:r>
              <a:rPr lang="en-US" sz="4000" dirty="0">
                <a:solidFill>
                  <a:schemeClr val="bg1"/>
                </a:solidFill>
                <a:latin typeface="Calibri" panose="020F0502020204030204" pitchFamily="34" charset="0"/>
              </a:rPr>
              <a:t>  </a:t>
            </a:r>
            <a:r>
              <a:rPr lang="en-US" sz="3200" dirty="0">
                <a:solidFill>
                  <a:schemeClr val="bg1"/>
                </a:solidFill>
                <a:latin typeface="Calibri" panose="020F0502020204030204" pitchFamily="34" charset="0"/>
              </a:rPr>
              <a:t>then you shall bring a new grain offering to </a:t>
            </a:r>
            <a:r>
              <a:rPr lang="he-IL" sz="3200" b="1" dirty="0">
                <a:solidFill>
                  <a:srgbClr val="0000CC"/>
                </a:solidFill>
                <a:latin typeface="Calibri" panose="020F0502020204030204" pitchFamily="34" charset="0"/>
              </a:rPr>
              <a:t>יהוה</a:t>
            </a:r>
            <a:r>
              <a:rPr lang="en-US" sz="3200" b="1" dirty="0">
                <a:solidFill>
                  <a:srgbClr val="0000CC"/>
                </a:solidFill>
                <a:latin typeface="Calibri" panose="020F0502020204030204" pitchFamily="34" charset="0"/>
              </a:rPr>
              <a:t>. </a:t>
            </a: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t>27</a:t>
            </a:fld>
            <a:endParaRPr lang="en-US" b="1" dirty="0"/>
          </a:p>
        </p:txBody>
      </p:sp>
      <p:sp>
        <p:nvSpPr>
          <p:cNvPr id="2" name="TextBox 1"/>
          <p:cNvSpPr txBox="1"/>
          <p:nvPr/>
        </p:nvSpPr>
        <p:spPr>
          <a:xfrm>
            <a:off x="4572000" y="1197114"/>
            <a:ext cx="3048000" cy="707886"/>
          </a:xfrm>
          <a:prstGeom prst="rect">
            <a:avLst/>
          </a:prstGeom>
          <a:noFill/>
        </p:spPr>
        <p:txBody>
          <a:bodyPr wrap="square" rtlCol="0">
            <a:spAutoFit/>
          </a:bodyPr>
          <a:lstStyle/>
          <a:p>
            <a:r>
              <a:rPr lang="en-US" sz="4000" b="1" u="sng" dirty="0">
                <a:solidFill>
                  <a:srgbClr val="0070C0"/>
                </a:solidFill>
                <a:effectLst>
                  <a:glow rad="139700">
                    <a:schemeClr val="accent1">
                      <a:satMod val="175000"/>
                      <a:alpha val="40000"/>
                    </a:schemeClr>
                  </a:glow>
                </a:effectLst>
                <a:latin typeface="Calibri" panose="020F0502020204030204" pitchFamily="34" charset="0"/>
              </a:rPr>
              <a:t>morrow after</a:t>
            </a:r>
            <a:r>
              <a:rPr lang="en-US" sz="4000" b="1" dirty="0">
                <a:solidFill>
                  <a:srgbClr val="0070C0"/>
                </a:solidFill>
                <a:effectLst>
                  <a:glow rad="139700">
                    <a:schemeClr val="accent1">
                      <a:satMod val="175000"/>
                      <a:alpha val="40000"/>
                    </a:schemeClr>
                  </a:glow>
                </a:effectLst>
                <a:latin typeface="Calibri" panose="020F0502020204030204" pitchFamily="34" charset="0"/>
              </a:rPr>
              <a:t> </a:t>
            </a:r>
            <a:endParaRPr lang="en-US" sz="4000" dirty="0">
              <a:effectLst>
                <a:glow rad="139700">
                  <a:schemeClr val="accent1">
                    <a:satMod val="175000"/>
                    <a:alpha val="40000"/>
                  </a:schemeClr>
                </a:glow>
              </a:effectLst>
              <a:latin typeface="Calibri" panose="020F0502020204030204" pitchFamily="34" charset="0"/>
            </a:endParaRPr>
          </a:p>
        </p:txBody>
      </p:sp>
      <p:sp>
        <p:nvSpPr>
          <p:cNvPr id="5" name="TextBox 4"/>
          <p:cNvSpPr txBox="1"/>
          <p:nvPr/>
        </p:nvSpPr>
        <p:spPr>
          <a:xfrm>
            <a:off x="2164858" y="3102114"/>
            <a:ext cx="1416542" cy="707886"/>
          </a:xfrm>
          <a:prstGeom prst="rect">
            <a:avLst/>
          </a:prstGeom>
          <a:noFill/>
        </p:spPr>
        <p:txBody>
          <a:bodyPr wrap="none" rtlCol="0">
            <a:spAutoFit/>
          </a:bodyPr>
          <a:lstStyle/>
          <a:p>
            <a:r>
              <a:rPr lang="en-US" sz="4000" b="1" u="sng" dirty="0">
                <a:solidFill>
                  <a:srgbClr val="006600"/>
                </a:solidFill>
                <a:effectLst>
                  <a:glow rad="139700">
                    <a:schemeClr val="accent5">
                      <a:satMod val="175000"/>
                      <a:alpha val="40000"/>
                    </a:schemeClr>
                  </a:glow>
                </a:effectLst>
                <a:latin typeface="Calibri" panose="020F0502020204030204" pitchFamily="34" charset="0"/>
              </a:rPr>
              <a:t>seven</a:t>
            </a:r>
            <a:endParaRPr lang="en-US" sz="4000" dirty="0">
              <a:solidFill>
                <a:schemeClr val="bg1"/>
              </a:solidFill>
              <a:effectLst>
                <a:glow rad="139700">
                  <a:schemeClr val="accent5">
                    <a:satMod val="175000"/>
                    <a:alpha val="40000"/>
                  </a:schemeClr>
                </a:glow>
              </a:effectLst>
              <a:latin typeface="Calibri" panose="020F0502020204030204" pitchFamily="34" charset="0"/>
            </a:endParaRPr>
          </a:p>
        </p:txBody>
      </p:sp>
      <p:sp>
        <p:nvSpPr>
          <p:cNvPr id="6" name="TextBox 5"/>
          <p:cNvSpPr txBox="1"/>
          <p:nvPr/>
        </p:nvSpPr>
        <p:spPr>
          <a:xfrm>
            <a:off x="3644175" y="3102114"/>
            <a:ext cx="2451825" cy="707886"/>
          </a:xfrm>
          <a:prstGeom prst="rect">
            <a:avLst/>
          </a:prstGeom>
          <a:noFill/>
        </p:spPr>
        <p:txBody>
          <a:bodyPr wrap="none" rtlCol="0">
            <a:spAutoFit/>
          </a:bodyPr>
          <a:lstStyle/>
          <a:p>
            <a:r>
              <a:rPr lang="en-US" sz="4000" b="1" u="sng" dirty="0">
                <a:solidFill>
                  <a:srgbClr val="FF0066"/>
                </a:solidFill>
                <a:effectLst>
                  <a:glow rad="63500">
                    <a:schemeClr val="accent2">
                      <a:satMod val="175000"/>
                      <a:alpha val="40000"/>
                    </a:schemeClr>
                  </a:glow>
                </a:effectLst>
                <a:latin typeface="Calibri" panose="020F0502020204030204" pitchFamily="34" charset="0"/>
              </a:rPr>
              <a:t>completed</a:t>
            </a:r>
            <a:endParaRPr lang="en-US" sz="4000" dirty="0">
              <a:solidFill>
                <a:schemeClr val="bg1"/>
              </a:solidFill>
              <a:effectLst>
                <a:glow rad="63500">
                  <a:schemeClr val="accent2">
                    <a:satMod val="175000"/>
                    <a:alpha val="40000"/>
                  </a:schemeClr>
                </a:glow>
              </a:effectLst>
              <a:latin typeface="Calibri" panose="020F0502020204030204" pitchFamily="34" charset="0"/>
            </a:endParaRPr>
          </a:p>
        </p:txBody>
      </p:sp>
      <p:sp>
        <p:nvSpPr>
          <p:cNvPr id="7" name="TextBox 6"/>
          <p:cNvSpPr txBox="1"/>
          <p:nvPr/>
        </p:nvSpPr>
        <p:spPr>
          <a:xfrm>
            <a:off x="6106954" y="3102114"/>
            <a:ext cx="2275046" cy="707886"/>
          </a:xfrm>
          <a:prstGeom prst="rect">
            <a:avLst/>
          </a:prstGeom>
          <a:noFill/>
        </p:spPr>
        <p:txBody>
          <a:bodyPr wrap="none" rtlCol="0">
            <a:spAutoFit/>
          </a:bodyPr>
          <a:lstStyle/>
          <a:p>
            <a:r>
              <a:rPr lang="en-US" sz="4000" b="1" u="sng" dirty="0">
                <a:solidFill>
                  <a:srgbClr val="0000CC"/>
                </a:solidFill>
                <a:effectLst>
                  <a:glow rad="139700">
                    <a:schemeClr val="accent1">
                      <a:satMod val="175000"/>
                      <a:alpha val="40000"/>
                    </a:schemeClr>
                  </a:glow>
                </a:effectLst>
                <a:latin typeface="Calibri" panose="020F0502020204030204" pitchFamily="34" charset="0"/>
              </a:rPr>
              <a:t>Sabbaths</a:t>
            </a:r>
            <a:r>
              <a:rPr lang="en-US" sz="4000" b="1" dirty="0">
                <a:solidFill>
                  <a:srgbClr val="0000CC"/>
                </a:solidFill>
                <a:latin typeface="Calibri" panose="020F0502020204030204" pitchFamily="34" charset="0"/>
              </a:rPr>
              <a:t>.</a:t>
            </a:r>
            <a:endParaRPr lang="en-US" sz="4000" dirty="0">
              <a:solidFill>
                <a:schemeClr val="bg1"/>
              </a:solidFill>
              <a:latin typeface="Calibri" panose="020F0502020204030204" pitchFamily="34" charset="0"/>
            </a:endParaRPr>
          </a:p>
        </p:txBody>
      </p:sp>
      <p:sp>
        <p:nvSpPr>
          <p:cNvPr id="8" name="TextBox 7"/>
          <p:cNvSpPr txBox="1"/>
          <p:nvPr/>
        </p:nvSpPr>
        <p:spPr>
          <a:xfrm>
            <a:off x="609600" y="5257800"/>
            <a:ext cx="184731" cy="369332"/>
          </a:xfrm>
          <a:prstGeom prst="rect">
            <a:avLst/>
          </a:prstGeom>
          <a:noFill/>
        </p:spPr>
        <p:txBody>
          <a:bodyPr wrap="none" rtlCol="0">
            <a:spAutoFit/>
          </a:bodyPr>
          <a:lstStyle/>
          <a:p>
            <a:endParaRPr lang="en-US" dirty="0"/>
          </a:p>
        </p:txBody>
      </p:sp>
      <p:sp>
        <p:nvSpPr>
          <p:cNvPr id="9" name="TextBox 8"/>
          <p:cNvSpPr txBox="1"/>
          <p:nvPr/>
        </p:nvSpPr>
        <p:spPr>
          <a:xfrm>
            <a:off x="2149170" y="5007114"/>
            <a:ext cx="2270430" cy="707886"/>
          </a:xfrm>
          <a:prstGeom prst="rect">
            <a:avLst/>
          </a:prstGeom>
          <a:noFill/>
        </p:spPr>
        <p:txBody>
          <a:bodyPr wrap="none" rtlCol="0">
            <a:spAutoFit/>
          </a:bodyPr>
          <a:lstStyle/>
          <a:p>
            <a:r>
              <a:rPr lang="en-US" sz="4000" b="1" u="sng"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Calibri" panose="020F0502020204030204" pitchFamily="34" charset="0"/>
              </a:rPr>
              <a:t>fifty days</a:t>
            </a:r>
            <a:r>
              <a:rPr lang="en-US" sz="4000" b="1" dirty="0">
                <a:solidFill>
                  <a:srgbClr val="7030A0"/>
                </a:solidFill>
                <a:effectLst>
                  <a:outerShdw blurRad="38100" dist="38100" dir="2700000" algn="tl">
                    <a:srgbClr val="000000">
                      <a:alpha val="43137"/>
                    </a:srgbClr>
                  </a:outerShdw>
                  <a:reflection blurRad="6350" stA="55000" endA="300" endPos="45500" dir="5400000" sy="-100000" algn="bl" rotWithShape="0"/>
                </a:effectLst>
                <a:latin typeface="Calibri" panose="020F0502020204030204" pitchFamily="34" charset="0"/>
              </a:rPr>
              <a:t>,</a:t>
            </a:r>
            <a:endParaRPr lang="en-US" sz="4000" dirty="0">
              <a:solidFill>
                <a:schemeClr val="bg1"/>
              </a:solidFill>
              <a:effectLst>
                <a:outerShdw blurRad="38100" dist="38100" dir="2700000" algn="tl">
                  <a:srgbClr val="000000">
                    <a:alpha val="43137"/>
                  </a:srgbClr>
                </a:outerShdw>
                <a:reflection blurRad="6350" stA="55000" endA="300" endPos="45500" dir="5400000" sy="-100000" algn="bl" rotWithShape="0"/>
              </a:effectLst>
              <a:latin typeface="Calibri" panose="020F0502020204030204" pitchFamily="34" charset="0"/>
            </a:endParaRPr>
          </a:p>
        </p:txBody>
      </p:sp>
      <p:sp>
        <p:nvSpPr>
          <p:cNvPr id="10" name="TextBox 9"/>
          <p:cNvSpPr txBox="1"/>
          <p:nvPr/>
        </p:nvSpPr>
        <p:spPr>
          <a:xfrm>
            <a:off x="2362200" y="533400"/>
            <a:ext cx="4495801" cy="677108"/>
          </a:xfrm>
          <a:prstGeom prst="rect">
            <a:avLst/>
          </a:prstGeom>
          <a:blipFill>
            <a:blip r:embed="rId2"/>
            <a:tile tx="0" ty="0" sx="100000" sy="100000" flip="none" algn="tl"/>
          </a:blipFill>
          <a:ln w="38100">
            <a:solidFill>
              <a:srgbClr val="FF33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tIns="91440" bIns="91440" rtlCol="0">
            <a:spAutoFit/>
          </a:bodyPr>
          <a:lstStyle/>
          <a:p>
            <a:pPr marL="914400" indent="-914400" algn="ctr">
              <a:spcAft>
                <a:spcPts val="3000"/>
              </a:spcAft>
            </a:pPr>
            <a:r>
              <a:rPr lang="en-US" sz="3200" b="1" u="sng" dirty="0">
                <a:solidFill>
                  <a:srgbClr val="C00000"/>
                </a:solidFill>
                <a:effectLst>
                  <a:glow rad="101600">
                    <a:schemeClr val="accent2">
                      <a:satMod val="175000"/>
                      <a:alpha val="40000"/>
                    </a:schemeClr>
                  </a:glow>
                </a:effectLst>
                <a:latin typeface="Comic Sans MS" panose="030F0702030302020204" pitchFamily="66" charset="0"/>
              </a:rPr>
              <a:t>Pentecost — Shavuot </a:t>
            </a:r>
          </a:p>
        </p:txBody>
      </p:sp>
    </p:spTree>
    <p:extLst>
      <p:ext uri="{BB962C8B-B14F-4D97-AF65-F5344CB8AC3E}">
        <p14:creationId xmlns:p14="http://schemas.microsoft.com/office/powerpoint/2010/main" val="3541638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10"/>
                                        </p:tgtEl>
                                        <p:attrNameLst>
                                          <p:attrName>style.visibility</p:attrName>
                                        </p:attrNameLst>
                                      </p:cBhvr>
                                      <p:to>
                                        <p:strVal val="visible"/>
                                      </p:to>
                                    </p:set>
                                    <p:animEffect transition="in" filter="wipe(down)">
                                      <p:cBhvr>
                                        <p:cTn id="7" dur="580">
                                          <p:stCondLst>
                                            <p:cond delay="0"/>
                                          </p:stCondLst>
                                        </p:cTn>
                                        <p:tgtEl>
                                          <p:spTgt spid="10"/>
                                        </p:tgtEl>
                                      </p:cBhvr>
                                    </p:animEffect>
                                    <p:anim calcmode="lin" valueType="num">
                                      <p:cBhvr>
                                        <p:cTn id="8"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13" dur="26">
                                          <p:stCondLst>
                                            <p:cond delay="650"/>
                                          </p:stCondLst>
                                        </p:cTn>
                                        <p:tgtEl>
                                          <p:spTgt spid="10"/>
                                        </p:tgtEl>
                                      </p:cBhvr>
                                      <p:to x="100000" y="60000"/>
                                    </p:animScale>
                                    <p:animScale>
                                      <p:cBhvr>
                                        <p:cTn id="14" dur="166" decel="50000">
                                          <p:stCondLst>
                                            <p:cond delay="676"/>
                                          </p:stCondLst>
                                        </p:cTn>
                                        <p:tgtEl>
                                          <p:spTgt spid="10"/>
                                        </p:tgtEl>
                                      </p:cBhvr>
                                      <p:to x="100000" y="100000"/>
                                    </p:animScale>
                                    <p:animScale>
                                      <p:cBhvr>
                                        <p:cTn id="15" dur="26">
                                          <p:stCondLst>
                                            <p:cond delay="1312"/>
                                          </p:stCondLst>
                                        </p:cTn>
                                        <p:tgtEl>
                                          <p:spTgt spid="10"/>
                                        </p:tgtEl>
                                      </p:cBhvr>
                                      <p:to x="100000" y="80000"/>
                                    </p:animScale>
                                    <p:animScale>
                                      <p:cBhvr>
                                        <p:cTn id="16" dur="166" decel="50000">
                                          <p:stCondLst>
                                            <p:cond delay="1338"/>
                                          </p:stCondLst>
                                        </p:cTn>
                                        <p:tgtEl>
                                          <p:spTgt spid="10"/>
                                        </p:tgtEl>
                                      </p:cBhvr>
                                      <p:to x="100000" y="100000"/>
                                    </p:animScale>
                                    <p:animScale>
                                      <p:cBhvr>
                                        <p:cTn id="17" dur="26">
                                          <p:stCondLst>
                                            <p:cond delay="1642"/>
                                          </p:stCondLst>
                                        </p:cTn>
                                        <p:tgtEl>
                                          <p:spTgt spid="10"/>
                                        </p:tgtEl>
                                      </p:cBhvr>
                                      <p:to x="100000" y="90000"/>
                                    </p:animScale>
                                    <p:animScale>
                                      <p:cBhvr>
                                        <p:cTn id="18" dur="166" decel="50000">
                                          <p:stCondLst>
                                            <p:cond delay="1668"/>
                                          </p:stCondLst>
                                        </p:cTn>
                                        <p:tgtEl>
                                          <p:spTgt spid="10"/>
                                        </p:tgtEl>
                                      </p:cBhvr>
                                      <p:to x="100000" y="100000"/>
                                    </p:animScale>
                                    <p:animScale>
                                      <p:cBhvr>
                                        <p:cTn id="19" dur="26">
                                          <p:stCondLst>
                                            <p:cond delay="1808"/>
                                          </p:stCondLst>
                                        </p:cTn>
                                        <p:tgtEl>
                                          <p:spTgt spid="10"/>
                                        </p:tgtEl>
                                      </p:cBhvr>
                                      <p:to x="100000" y="95000"/>
                                    </p:animScale>
                                    <p:animScale>
                                      <p:cBhvr>
                                        <p:cTn id="20" dur="166" decel="50000">
                                          <p:stCondLst>
                                            <p:cond delay="1834"/>
                                          </p:stCondLst>
                                        </p:cTn>
                                        <p:tgtEl>
                                          <p:spTgt spid="10"/>
                                        </p:tgtEl>
                                      </p:cBhvr>
                                      <p:to x="100000" y="100000"/>
                                    </p:animScale>
                                  </p:childTnLst>
                                </p:cTn>
                              </p:par>
                            </p:childTnLst>
                          </p:cTn>
                        </p:par>
                        <p:par>
                          <p:cTn id="21" fill="hold">
                            <p:stCondLst>
                              <p:cond delay="2000"/>
                            </p:stCondLst>
                            <p:childTnLst>
                              <p:par>
                                <p:cTn id="22" presetID="34" presetClass="emph" presetSubtype="0" fill="hold" grpId="1" nodeType="afterEffect">
                                  <p:stCondLst>
                                    <p:cond delay="400"/>
                                  </p:stCondLst>
                                  <p:iterate type="lt">
                                    <p:tmPct val="10000"/>
                                  </p:iterate>
                                  <p:childTnLst>
                                    <p:animMotion origin="layout" path="M 0.0 0.0 L 0.0 -0.07213" pathEditMode="relative" ptsTypes="">
                                      <p:cBhvr>
                                        <p:cTn id="23" dur="250" accel="50000" decel="50000" autoRev="1" fill="hold">
                                          <p:stCondLst>
                                            <p:cond delay="0"/>
                                          </p:stCondLst>
                                        </p:cTn>
                                        <p:tgtEl>
                                          <p:spTgt spid="10"/>
                                        </p:tgtEl>
                                        <p:attrNameLst>
                                          <p:attrName>ppt_x</p:attrName>
                                          <p:attrName>ppt_y</p:attrName>
                                        </p:attrNameLst>
                                      </p:cBhvr>
                                    </p:animMotion>
                                    <p:animRot by="1500000">
                                      <p:cBhvr>
                                        <p:cTn id="24" dur="125" fill="hold">
                                          <p:stCondLst>
                                            <p:cond delay="0"/>
                                          </p:stCondLst>
                                        </p:cTn>
                                        <p:tgtEl>
                                          <p:spTgt spid="10"/>
                                        </p:tgtEl>
                                        <p:attrNameLst>
                                          <p:attrName>r</p:attrName>
                                        </p:attrNameLst>
                                      </p:cBhvr>
                                    </p:animRot>
                                    <p:animRot by="-1500000">
                                      <p:cBhvr>
                                        <p:cTn id="25" dur="125" fill="hold">
                                          <p:stCondLst>
                                            <p:cond delay="125"/>
                                          </p:stCondLst>
                                        </p:cTn>
                                        <p:tgtEl>
                                          <p:spTgt spid="10"/>
                                        </p:tgtEl>
                                        <p:attrNameLst>
                                          <p:attrName>r</p:attrName>
                                        </p:attrNameLst>
                                      </p:cBhvr>
                                    </p:animRot>
                                    <p:animRot by="-1500000">
                                      <p:cBhvr>
                                        <p:cTn id="26" dur="125" fill="hold">
                                          <p:stCondLst>
                                            <p:cond delay="250"/>
                                          </p:stCondLst>
                                        </p:cTn>
                                        <p:tgtEl>
                                          <p:spTgt spid="10"/>
                                        </p:tgtEl>
                                        <p:attrNameLst>
                                          <p:attrName>r</p:attrName>
                                        </p:attrNameLst>
                                      </p:cBhvr>
                                    </p:animRot>
                                    <p:animRot by="1500000">
                                      <p:cBhvr>
                                        <p:cTn id="27" dur="125" fill="hold">
                                          <p:stCondLst>
                                            <p:cond delay="375"/>
                                          </p:stCondLst>
                                        </p:cTn>
                                        <p:tgtEl>
                                          <p:spTgt spid="10"/>
                                        </p:tgtEl>
                                        <p:attrNameLst>
                                          <p:attrName>r</p:attrName>
                                        </p:attrNameLst>
                                      </p:cBhvr>
                                    </p:animRot>
                                  </p:childTnLst>
                                </p:cTn>
                              </p:par>
                            </p:childTnLst>
                          </p:cTn>
                        </p:par>
                        <p:par>
                          <p:cTn id="28" fill="hold">
                            <p:stCondLst>
                              <p:cond delay="3700"/>
                            </p:stCondLst>
                            <p:childTnLst>
                              <p:par>
                                <p:cTn id="29" presetID="53" presetClass="entr" presetSubtype="16" fill="hold" nodeType="after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 calcmode="lin" valueType="num">
                                      <p:cBhvr>
                                        <p:cTn id="3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3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3" dur="500"/>
                                        <p:tgtEl>
                                          <p:spTgt spid="3">
                                            <p:txEl>
                                              <p:pRg st="1" end="1"/>
                                            </p:txEl>
                                          </p:spTgt>
                                        </p:tgtEl>
                                      </p:cBhvr>
                                    </p:animEffect>
                                  </p:childTnLst>
                                </p:cTn>
                              </p:par>
                            </p:childTnLst>
                          </p:cTn>
                        </p:par>
                        <p:par>
                          <p:cTn id="34" fill="hold">
                            <p:stCondLst>
                              <p:cond delay="4200"/>
                            </p:stCondLst>
                            <p:childTnLst>
                              <p:par>
                                <p:cTn id="35" presetID="2" presetClass="entr" presetSubtype="4" fill="hold" grpId="0" nodeType="afterEffect">
                                  <p:stCondLst>
                                    <p:cond delay="0"/>
                                  </p:stCondLst>
                                  <p:iterate type="lt">
                                    <p:tmPct val="0"/>
                                  </p:iterate>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childTnLst>
                          </p:cTn>
                        </p:par>
                        <p:par>
                          <p:cTn id="39" fill="hold">
                            <p:stCondLst>
                              <p:cond delay="4700"/>
                            </p:stCondLst>
                            <p:childTnLst>
                              <p:par>
                                <p:cTn id="40" presetID="36" presetClass="emph" presetSubtype="0" fill="hold" grpId="1" nodeType="afterEffect">
                                  <p:stCondLst>
                                    <p:cond delay="0"/>
                                  </p:stCondLst>
                                  <p:iterate type="lt">
                                    <p:tmPct val="10000"/>
                                  </p:iterate>
                                  <p:childTnLst>
                                    <p:animScale>
                                      <p:cBhvr>
                                        <p:cTn id="41" dur="250" autoRev="1" fill="hold">
                                          <p:stCondLst>
                                            <p:cond delay="0"/>
                                          </p:stCondLst>
                                        </p:cTn>
                                        <p:tgtEl>
                                          <p:spTgt spid="2"/>
                                        </p:tgtEl>
                                      </p:cBhvr>
                                      <p:to x="80000" y="100000"/>
                                    </p:animScale>
                                    <p:anim by="(#ppt_w*0.10)" calcmode="lin" valueType="num">
                                      <p:cBhvr>
                                        <p:cTn id="42" dur="250" autoRev="1" fill="hold">
                                          <p:stCondLst>
                                            <p:cond delay="0"/>
                                          </p:stCondLst>
                                        </p:cTn>
                                        <p:tgtEl>
                                          <p:spTgt spid="2"/>
                                        </p:tgtEl>
                                        <p:attrNameLst>
                                          <p:attrName>ppt_x</p:attrName>
                                        </p:attrNameLst>
                                      </p:cBhvr>
                                    </p:anim>
                                    <p:anim by="(-#ppt_w*0.10)" calcmode="lin" valueType="num">
                                      <p:cBhvr>
                                        <p:cTn id="43" dur="250" autoRev="1" fill="hold">
                                          <p:stCondLst>
                                            <p:cond delay="0"/>
                                          </p:stCondLst>
                                        </p:cTn>
                                        <p:tgtEl>
                                          <p:spTgt spid="2"/>
                                        </p:tgtEl>
                                        <p:attrNameLst>
                                          <p:attrName>ppt_y</p:attrName>
                                        </p:attrNameLst>
                                      </p:cBhvr>
                                    </p:anim>
                                    <p:animRot by="-480000">
                                      <p:cBhvr>
                                        <p:cTn id="44" dur="250" autoRev="1" fill="hold">
                                          <p:stCondLst>
                                            <p:cond delay="0"/>
                                          </p:stCondLst>
                                        </p:cTn>
                                        <p:tgtEl>
                                          <p:spTgt spid="2"/>
                                        </p:tgtEl>
                                        <p:attrNameLst>
                                          <p:attrName>r</p:attrName>
                                        </p:attrNameLst>
                                      </p:cBhvr>
                                    </p:animRot>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500" fill="hold"/>
                                        <p:tgtEl>
                                          <p:spTgt spid="5"/>
                                        </p:tgtEl>
                                        <p:attrNameLst>
                                          <p:attrName>ppt_x</p:attrName>
                                        </p:attrNameLst>
                                      </p:cBhvr>
                                      <p:tavLst>
                                        <p:tav tm="0">
                                          <p:val>
                                            <p:strVal val="#ppt_x"/>
                                          </p:val>
                                        </p:tav>
                                        <p:tav tm="100000">
                                          <p:val>
                                            <p:strVal val="#ppt_x"/>
                                          </p:val>
                                        </p:tav>
                                      </p:tavLst>
                                    </p:anim>
                                    <p:anim calcmode="lin" valueType="num">
                                      <p:cBhvr additive="base">
                                        <p:cTn id="50" dur="500" fill="hold"/>
                                        <p:tgtEl>
                                          <p:spTgt spid="5"/>
                                        </p:tgtEl>
                                        <p:attrNameLst>
                                          <p:attrName>ppt_y</p:attrName>
                                        </p:attrNameLst>
                                      </p:cBhvr>
                                      <p:tavLst>
                                        <p:tav tm="0">
                                          <p:val>
                                            <p:strVal val="1+#ppt_h/2"/>
                                          </p:val>
                                        </p:tav>
                                        <p:tav tm="100000">
                                          <p:val>
                                            <p:strVal val="#ppt_y"/>
                                          </p:val>
                                        </p:tav>
                                      </p:tavLst>
                                    </p:anim>
                                  </p:childTnLst>
                                </p:cTn>
                              </p:par>
                            </p:childTnLst>
                          </p:cTn>
                        </p:par>
                        <p:par>
                          <p:cTn id="51" fill="hold">
                            <p:stCondLst>
                              <p:cond delay="500"/>
                            </p:stCondLst>
                            <p:childTnLst>
                              <p:par>
                                <p:cTn id="52" presetID="32" presetClass="emph" presetSubtype="0" fill="hold" grpId="1" nodeType="afterEffect">
                                  <p:stCondLst>
                                    <p:cond delay="0"/>
                                  </p:stCondLst>
                                  <p:childTnLst>
                                    <p:animRot by="120000">
                                      <p:cBhvr>
                                        <p:cTn id="53" dur="100" fill="hold">
                                          <p:stCondLst>
                                            <p:cond delay="0"/>
                                          </p:stCondLst>
                                        </p:cTn>
                                        <p:tgtEl>
                                          <p:spTgt spid="5"/>
                                        </p:tgtEl>
                                        <p:attrNameLst>
                                          <p:attrName>r</p:attrName>
                                        </p:attrNameLst>
                                      </p:cBhvr>
                                    </p:animRot>
                                    <p:animRot by="-240000">
                                      <p:cBhvr>
                                        <p:cTn id="54" dur="200" fill="hold">
                                          <p:stCondLst>
                                            <p:cond delay="200"/>
                                          </p:stCondLst>
                                        </p:cTn>
                                        <p:tgtEl>
                                          <p:spTgt spid="5"/>
                                        </p:tgtEl>
                                        <p:attrNameLst>
                                          <p:attrName>r</p:attrName>
                                        </p:attrNameLst>
                                      </p:cBhvr>
                                    </p:animRot>
                                    <p:animRot by="240000">
                                      <p:cBhvr>
                                        <p:cTn id="55" dur="200" fill="hold">
                                          <p:stCondLst>
                                            <p:cond delay="400"/>
                                          </p:stCondLst>
                                        </p:cTn>
                                        <p:tgtEl>
                                          <p:spTgt spid="5"/>
                                        </p:tgtEl>
                                        <p:attrNameLst>
                                          <p:attrName>r</p:attrName>
                                        </p:attrNameLst>
                                      </p:cBhvr>
                                    </p:animRot>
                                    <p:animRot by="-240000">
                                      <p:cBhvr>
                                        <p:cTn id="56" dur="200" fill="hold">
                                          <p:stCondLst>
                                            <p:cond delay="600"/>
                                          </p:stCondLst>
                                        </p:cTn>
                                        <p:tgtEl>
                                          <p:spTgt spid="5"/>
                                        </p:tgtEl>
                                        <p:attrNameLst>
                                          <p:attrName>r</p:attrName>
                                        </p:attrNameLst>
                                      </p:cBhvr>
                                    </p:animRot>
                                    <p:animRot by="120000">
                                      <p:cBhvr>
                                        <p:cTn id="57" dur="200" fill="hold">
                                          <p:stCondLst>
                                            <p:cond delay="800"/>
                                          </p:stCondLst>
                                        </p:cTn>
                                        <p:tgtEl>
                                          <p:spTgt spid="5"/>
                                        </p:tgtEl>
                                        <p:attrNameLst>
                                          <p:attrName>r</p:attrName>
                                        </p:attrNameLst>
                                      </p:cBhvr>
                                    </p:animRot>
                                  </p:childTnLst>
                                </p:cTn>
                              </p:par>
                            </p:childTnLst>
                          </p:cTn>
                        </p:par>
                        <p:par>
                          <p:cTn id="58" fill="hold">
                            <p:stCondLst>
                              <p:cond delay="1500"/>
                            </p:stCondLst>
                            <p:childTnLst>
                              <p:par>
                                <p:cTn id="59" presetID="2" presetClass="entr" presetSubtype="4" fill="hold" grpId="0" nodeType="afterEffect">
                                  <p:stCondLst>
                                    <p:cond delay="0"/>
                                  </p:stCondLst>
                                  <p:childTnLst>
                                    <p:set>
                                      <p:cBhvr>
                                        <p:cTn id="60" dur="1" fill="hold">
                                          <p:stCondLst>
                                            <p:cond delay="0"/>
                                          </p:stCondLst>
                                        </p:cTn>
                                        <p:tgtEl>
                                          <p:spTgt spid="6"/>
                                        </p:tgtEl>
                                        <p:attrNameLst>
                                          <p:attrName>style.visibility</p:attrName>
                                        </p:attrNameLst>
                                      </p:cBhvr>
                                      <p:to>
                                        <p:strVal val="visible"/>
                                      </p:to>
                                    </p:set>
                                    <p:anim calcmode="lin" valueType="num">
                                      <p:cBhvr additive="base">
                                        <p:cTn id="61" dur="500" fill="hold"/>
                                        <p:tgtEl>
                                          <p:spTgt spid="6"/>
                                        </p:tgtEl>
                                        <p:attrNameLst>
                                          <p:attrName>ppt_x</p:attrName>
                                        </p:attrNameLst>
                                      </p:cBhvr>
                                      <p:tavLst>
                                        <p:tav tm="0">
                                          <p:val>
                                            <p:strVal val="#ppt_x"/>
                                          </p:val>
                                        </p:tav>
                                        <p:tav tm="100000">
                                          <p:val>
                                            <p:strVal val="#ppt_x"/>
                                          </p:val>
                                        </p:tav>
                                      </p:tavLst>
                                    </p:anim>
                                    <p:anim calcmode="lin" valueType="num">
                                      <p:cBhvr additive="base">
                                        <p:cTn id="62" dur="500" fill="hold"/>
                                        <p:tgtEl>
                                          <p:spTgt spid="6"/>
                                        </p:tgtEl>
                                        <p:attrNameLst>
                                          <p:attrName>ppt_y</p:attrName>
                                        </p:attrNameLst>
                                      </p:cBhvr>
                                      <p:tavLst>
                                        <p:tav tm="0">
                                          <p:val>
                                            <p:strVal val="1+#ppt_h/2"/>
                                          </p:val>
                                        </p:tav>
                                        <p:tav tm="100000">
                                          <p:val>
                                            <p:strVal val="#ppt_y"/>
                                          </p:val>
                                        </p:tav>
                                      </p:tavLst>
                                    </p:anim>
                                  </p:childTnLst>
                                </p:cTn>
                              </p:par>
                            </p:childTnLst>
                          </p:cTn>
                        </p:par>
                        <p:par>
                          <p:cTn id="63" fill="hold">
                            <p:stCondLst>
                              <p:cond delay="2000"/>
                            </p:stCondLst>
                            <p:childTnLst>
                              <p:par>
                                <p:cTn id="64" presetID="32" presetClass="emph" presetSubtype="0" fill="hold" grpId="1" nodeType="afterEffect">
                                  <p:stCondLst>
                                    <p:cond delay="0"/>
                                  </p:stCondLst>
                                  <p:childTnLst>
                                    <p:animRot by="120000">
                                      <p:cBhvr>
                                        <p:cTn id="65" dur="100" fill="hold">
                                          <p:stCondLst>
                                            <p:cond delay="0"/>
                                          </p:stCondLst>
                                        </p:cTn>
                                        <p:tgtEl>
                                          <p:spTgt spid="6"/>
                                        </p:tgtEl>
                                        <p:attrNameLst>
                                          <p:attrName>r</p:attrName>
                                        </p:attrNameLst>
                                      </p:cBhvr>
                                    </p:animRot>
                                    <p:animRot by="-240000">
                                      <p:cBhvr>
                                        <p:cTn id="66" dur="200" fill="hold">
                                          <p:stCondLst>
                                            <p:cond delay="200"/>
                                          </p:stCondLst>
                                        </p:cTn>
                                        <p:tgtEl>
                                          <p:spTgt spid="6"/>
                                        </p:tgtEl>
                                        <p:attrNameLst>
                                          <p:attrName>r</p:attrName>
                                        </p:attrNameLst>
                                      </p:cBhvr>
                                    </p:animRot>
                                    <p:animRot by="240000">
                                      <p:cBhvr>
                                        <p:cTn id="67" dur="200" fill="hold">
                                          <p:stCondLst>
                                            <p:cond delay="400"/>
                                          </p:stCondLst>
                                        </p:cTn>
                                        <p:tgtEl>
                                          <p:spTgt spid="6"/>
                                        </p:tgtEl>
                                        <p:attrNameLst>
                                          <p:attrName>r</p:attrName>
                                        </p:attrNameLst>
                                      </p:cBhvr>
                                    </p:animRot>
                                    <p:animRot by="-240000">
                                      <p:cBhvr>
                                        <p:cTn id="68" dur="200" fill="hold">
                                          <p:stCondLst>
                                            <p:cond delay="600"/>
                                          </p:stCondLst>
                                        </p:cTn>
                                        <p:tgtEl>
                                          <p:spTgt spid="6"/>
                                        </p:tgtEl>
                                        <p:attrNameLst>
                                          <p:attrName>r</p:attrName>
                                        </p:attrNameLst>
                                      </p:cBhvr>
                                    </p:animRot>
                                    <p:animRot by="120000">
                                      <p:cBhvr>
                                        <p:cTn id="69" dur="200" fill="hold">
                                          <p:stCondLst>
                                            <p:cond delay="800"/>
                                          </p:stCondLst>
                                        </p:cTn>
                                        <p:tgtEl>
                                          <p:spTgt spid="6"/>
                                        </p:tgtEl>
                                        <p:attrNameLst>
                                          <p:attrName>r</p:attrName>
                                        </p:attrNameLst>
                                      </p:cBhvr>
                                    </p:animRot>
                                  </p:childTnLst>
                                </p:cTn>
                              </p:par>
                            </p:childTnLst>
                          </p:cTn>
                        </p:par>
                        <p:par>
                          <p:cTn id="70" fill="hold">
                            <p:stCondLst>
                              <p:cond delay="3000"/>
                            </p:stCondLst>
                            <p:childTnLst>
                              <p:par>
                                <p:cTn id="71" presetID="2" presetClass="entr" presetSubtype="4" fill="hold" grpId="0" nodeType="after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additive="base">
                                        <p:cTn id="73" dur="500" fill="hold"/>
                                        <p:tgtEl>
                                          <p:spTgt spid="7"/>
                                        </p:tgtEl>
                                        <p:attrNameLst>
                                          <p:attrName>ppt_x</p:attrName>
                                        </p:attrNameLst>
                                      </p:cBhvr>
                                      <p:tavLst>
                                        <p:tav tm="0">
                                          <p:val>
                                            <p:strVal val="#ppt_x"/>
                                          </p:val>
                                        </p:tav>
                                        <p:tav tm="100000">
                                          <p:val>
                                            <p:strVal val="#ppt_x"/>
                                          </p:val>
                                        </p:tav>
                                      </p:tavLst>
                                    </p:anim>
                                    <p:anim calcmode="lin" valueType="num">
                                      <p:cBhvr additive="base">
                                        <p:cTn id="74" dur="500" fill="hold"/>
                                        <p:tgtEl>
                                          <p:spTgt spid="7"/>
                                        </p:tgtEl>
                                        <p:attrNameLst>
                                          <p:attrName>ppt_y</p:attrName>
                                        </p:attrNameLst>
                                      </p:cBhvr>
                                      <p:tavLst>
                                        <p:tav tm="0">
                                          <p:val>
                                            <p:strVal val="1+#ppt_h/2"/>
                                          </p:val>
                                        </p:tav>
                                        <p:tav tm="100000">
                                          <p:val>
                                            <p:strVal val="#ppt_y"/>
                                          </p:val>
                                        </p:tav>
                                      </p:tavLst>
                                    </p:anim>
                                  </p:childTnLst>
                                </p:cTn>
                              </p:par>
                            </p:childTnLst>
                          </p:cTn>
                        </p:par>
                        <p:par>
                          <p:cTn id="75" fill="hold">
                            <p:stCondLst>
                              <p:cond delay="3500"/>
                            </p:stCondLst>
                            <p:childTnLst>
                              <p:par>
                                <p:cTn id="76" presetID="32" presetClass="emph" presetSubtype="0" fill="hold" grpId="1" nodeType="afterEffect">
                                  <p:stCondLst>
                                    <p:cond delay="0"/>
                                  </p:stCondLst>
                                  <p:childTnLst>
                                    <p:animRot by="120000">
                                      <p:cBhvr>
                                        <p:cTn id="77" dur="100" fill="hold">
                                          <p:stCondLst>
                                            <p:cond delay="0"/>
                                          </p:stCondLst>
                                        </p:cTn>
                                        <p:tgtEl>
                                          <p:spTgt spid="7"/>
                                        </p:tgtEl>
                                        <p:attrNameLst>
                                          <p:attrName>r</p:attrName>
                                        </p:attrNameLst>
                                      </p:cBhvr>
                                    </p:animRot>
                                    <p:animRot by="-240000">
                                      <p:cBhvr>
                                        <p:cTn id="78" dur="200" fill="hold">
                                          <p:stCondLst>
                                            <p:cond delay="200"/>
                                          </p:stCondLst>
                                        </p:cTn>
                                        <p:tgtEl>
                                          <p:spTgt spid="7"/>
                                        </p:tgtEl>
                                        <p:attrNameLst>
                                          <p:attrName>r</p:attrName>
                                        </p:attrNameLst>
                                      </p:cBhvr>
                                    </p:animRot>
                                    <p:animRot by="240000">
                                      <p:cBhvr>
                                        <p:cTn id="79" dur="200" fill="hold">
                                          <p:stCondLst>
                                            <p:cond delay="400"/>
                                          </p:stCondLst>
                                        </p:cTn>
                                        <p:tgtEl>
                                          <p:spTgt spid="7"/>
                                        </p:tgtEl>
                                        <p:attrNameLst>
                                          <p:attrName>r</p:attrName>
                                        </p:attrNameLst>
                                      </p:cBhvr>
                                    </p:animRot>
                                    <p:animRot by="-240000">
                                      <p:cBhvr>
                                        <p:cTn id="80" dur="200" fill="hold">
                                          <p:stCondLst>
                                            <p:cond delay="600"/>
                                          </p:stCondLst>
                                        </p:cTn>
                                        <p:tgtEl>
                                          <p:spTgt spid="7"/>
                                        </p:tgtEl>
                                        <p:attrNameLst>
                                          <p:attrName>r</p:attrName>
                                        </p:attrNameLst>
                                      </p:cBhvr>
                                    </p:animRot>
                                    <p:animRot by="120000">
                                      <p:cBhvr>
                                        <p:cTn id="81" dur="200" fill="hold">
                                          <p:stCondLst>
                                            <p:cond delay="800"/>
                                          </p:stCondLst>
                                        </p:cTn>
                                        <p:tgtEl>
                                          <p:spTgt spid="7"/>
                                        </p:tgtEl>
                                        <p:attrNameLst>
                                          <p:attrName>r</p:attrName>
                                        </p:attrNameLst>
                                      </p:cBhvr>
                                    </p:animRot>
                                  </p:childTnLst>
                                </p:cTn>
                              </p:par>
                            </p:childTnLst>
                          </p:cTn>
                        </p:par>
                      </p:childTnLst>
                    </p:cTn>
                  </p:par>
                  <p:par>
                    <p:cTn id="82" fill="hold">
                      <p:stCondLst>
                        <p:cond delay="indefinite"/>
                      </p:stCondLst>
                      <p:childTnLst>
                        <p:par>
                          <p:cTn id="83" fill="hold">
                            <p:stCondLst>
                              <p:cond delay="0"/>
                            </p:stCondLst>
                            <p:childTnLst>
                              <p:par>
                                <p:cTn id="84" presetID="16" presetClass="entr" presetSubtype="21" fill="hold" nodeType="click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barn(inVertical)">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9"/>
                                        </p:tgtEl>
                                        <p:attrNameLst>
                                          <p:attrName>style.visibility</p:attrName>
                                        </p:attrNameLst>
                                      </p:cBhvr>
                                      <p:to>
                                        <p:strVal val="visible"/>
                                      </p:to>
                                    </p:set>
                                    <p:anim calcmode="lin" valueType="num">
                                      <p:cBhvr>
                                        <p:cTn id="91" dur="500" fill="hold"/>
                                        <p:tgtEl>
                                          <p:spTgt spid="9"/>
                                        </p:tgtEl>
                                        <p:attrNameLst>
                                          <p:attrName>ppt_w</p:attrName>
                                        </p:attrNameLst>
                                      </p:cBhvr>
                                      <p:tavLst>
                                        <p:tav tm="0">
                                          <p:val>
                                            <p:fltVal val="0"/>
                                          </p:val>
                                        </p:tav>
                                        <p:tav tm="100000">
                                          <p:val>
                                            <p:strVal val="#ppt_w"/>
                                          </p:val>
                                        </p:tav>
                                      </p:tavLst>
                                    </p:anim>
                                    <p:anim calcmode="lin" valueType="num">
                                      <p:cBhvr>
                                        <p:cTn id="92" dur="500" fill="hold"/>
                                        <p:tgtEl>
                                          <p:spTgt spid="9"/>
                                        </p:tgtEl>
                                        <p:attrNameLst>
                                          <p:attrName>ppt_h</p:attrName>
                                        </p:attrNameLst>
                                      </p:cBhvr>
                                      <p:tavLst>
                                        <p:tav tm="0">
                                          <p:val>
                                            <p:fltVal val="0"/>
                                          </p:val>
                                        </p:tav>
                                        <p:tav tm="100000">
                                          <p:val>
                                            <p:strVal val="#ppt_h"/>
                                          </p:val>
                                        </p:tav>
                                      </p:tavLst>
                                    </p:anim>
                                    <p:animEffect transition="in" filter="fade">
                                      <p:cBhvr>
                                        <p:cTn id="93" dur="500"/>
                                        <p:tgtEl>
                                          <p:spTgt spid="9"/>
                                        </p:tgtEl>
                                      </p:cBhvr>
                                    </p:animEffect>
                                  </p:childTnLst>
                                </p:cTn>
                              </p:par>
                            </p:childTnLst>
                          </p:cTn>
                        </p:par>
                        <p:par>
                          <p:cTn id="94" fill="hold">
                            <p:stCondLst>
                              <p:cond delay="500"/>
                            </p:stCondLst>
                            <p:childTnLst>
                              <p:par>
                                <p:cTn id="95" presetID="26" presetClass="emph" presetSubtype="0" fill="hold" grpId="1" nodeType="afterEffect">
                                  <p:stCondLst>
                                    <p:cond delay="0"/>
                                  </p:stCondLst>
                                  <p:childTnLst>
                                    <p:animEffect transition="out" filter="fade">
                                      <p:cBhvr>
                                        <p:cTn id="96" dur="500" tmFilter="0, 0; .2, .5; .8, .5; 1, 0"/>
                                        <p:tgtEl>
                                          <p:spTgt spid="9"/>
                                        </p:tgtEl>
                                      </p:cBhvr>
                                    </p:animEffect>
                                    <p:animScale>
                                      <p:cBhvr>
                                        <p:cTn id="97" dur="250" autoRev="1" fill="hold"/>
                                        <p:tgtEl>
                                          <p:spTgt spid="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P spid="5" grpId="1"/>
      <p:bldP spid="6" grpId="0"/>
      <p:bldP spid="6" grpId="1"/>
      <p:bldP spid="7" grpId="0"/>
      <p:bldP spid="7" grpId="1"/>
      <p:bldP spid="9" grpId="0"/>
      <p:bldP spid="9" grpId="1"/>
      <p:bldP spid="10" grpId="0" animBg="1"/>
      <p:bldP spid="10" grpId="1"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533400"/>
            <a:ext cx="8534400" cy="5791200"/>
          </a:xfrm>
          <a:solidFill>
            <a:schemeClr val="accent4">
              <a:lumMod val="20000"/>
              <a:lumOff val="80000"/>
            </a:schemeClr>
          </a:solidFill>
          <a:ln w="38100">
            <a:solidFill>
              <a:srgbClr val="FF6600"/>
            </a:solidFill>
          </a:ln>
          <a:scene3d>
            <a:camera prst="orthographicFront"/>
            <a:lightRig rig="threePt" dir="t"/>
          </a:scene3d>
          <a:sp3d>
            <a:bevelT w="114300" prst="artDeco"/>
          </a:sp3d>
        </p:spPr>
        <p:txBody>
          <a:bodyPr lIns="182880" tIns="182880" anchor="ctr">
            <a:noAutofit/>
          </a:bodyPr>
          <a:lstStyle/>
          <a:p>
            <a:pPr marL="1645920" indent="-1645920" algn="l">
              <a:spcBef>
                <a:spcPts val="0"/>
              </a:spcBef>
              <a:spcAft>
                <a:spcPts val="1800"/>
              </a:spcAft>
            </a:pPr>
            <a:r>
              <a:rPr lang="en-US" sz="3100" dirty="0">
                <a:solidFill>
                  <a:srgbClr val="FF6600"/>
                </a:solidFill>
                <a:latin typeface="Calibri" panose="020F0502020204030204" pitchFamily="34" charset="0"/>
              </a:rPr>
              <a:t>Lev 23:17</a:t>
            </a:r>
            <a:r>
              <a:rPr lang="en-US" sz="3100" dirty="0">
                <a:solidFill>
                  <a:schemeClr val="bg1"/>
                </a:solidFill>
                <a:latin typeface="Calibri" panose="020F0502020204030204" pitchFamily="34" charset="0"/>
              </a:rPr>
              <a:t>	‘Bring from your dwellings for a wave offering two </a:t>
            </a:r>
            <a:r>
              <a:rPr lang="en-US" sz="3100" i="1" dirty="0">
                <a:solidFill>
                  <a:schemeClr val="bg1"/>
                </a:solidFill>
                <a:latin typeface="Calibri" panose="020F0502020204030204" pitchFamily="34" charset="0"/>
              </a:rPr>
              <a:t>loaves of</a:t>
            </a:r>
            <a:r>
              <a:rPr lang="en-US" sz="3100" dirty="0">
                <a:solidFill>
                  <a:schemeClr val="bg1"/>
                </a:solidFill>
                <a:latin typeface="Calibri" panose="020F0502020204030204" pitchFamily="34" charset="0"/>
              </a:rPr>
              <a:t> bread, of two-tenths of an </a:t>
            </a:r>
            <a:r>
              <a:rPr lang="en-US" sz="3100" dirty="0" err="1">
                <a:solidFill>
                  <a:schemeClr val="bg1"/>
                </a:solidFill>
                <a:latin typeface="Calibri" panose="020F0502020204030204" pitchFamily="34" charset="0"/>
              </a:rPr>
              <a:t>ĕphah</a:t>
            </a:r>
            <a:r>
              <a:rPr lang="en-US" sz="3100" dirty="0">
                <a:solidFill>
                  <a:schemeClr val="bg1"/>
                </a:solidFill>
                <a:latin typeface="Calibri" panose="020F0502020204030204" pitchFamily="34" charset="0"/>
              </a:rPr>
              <a:t> of fine flour they are, baked with leaven, </a:t>
            </a:r>
            <a:r>
              <a:rPr lang="en-US" sz="3100" b="1" u="sng" dirty="0">
                <a:solidFill>
                  <a:srgbClr val="0000CC"/>
                </a:solidFill>
                <a:effectLst>
                  <a:glow rad="139700">
                    <a:schemeClr val="accent1">
                      <a:satMod val="175000"/>
                      <a:alpha val="40000"/>
                    </a:schemeClr>
                  </a:glow>
                </a:effectLst>
                <a:latin typeface="Calibri" panose="020F0502020204030204" pitchFamily="34" charset="0"/>
              </a:rPr>
              <a:t>first-fruits</a:t>
            </a:r>
            <a:r>
              <a:rPr lang="en-US" sz="3100" dirty="0">
                <a:solidFill>
                  <a:srgbClr val="0000CC"/>
                </a:solidFill>
                <a:effectLst>
                  <a:glow rad="139700">
                    <a:schemeClr val="accent1">
                      <a:satMod val="175000"/>
                      <a:alpha val="40000"/>
                    </a:schemeClr>
                  </a:glow>
                </a:effectLst>
                <a:latin typeface="Calibri" panose="020F0502020204030204" pitchFamily="34" charset="0"/>
              </a:rPr>
              <a:t> </a:t>
            </a:r>
            <a:r>
              <a:rPr lang="en-US" sz="3100" dirty="0">
                <a:solidFill>
                  <a:schemeClr val="bg1"/>
                </a:solidFill>
                <a:latin typeface="Calibri" panose="020F0502020204030204" pitchFamily="34" charset="0"/>
              </a:rPr>
              <a:t>to </a:t>
            </a:r>
            <a:r>
              <a:rPr lang="he-IL" sz="3100" b="1" dirty="0">
                <a:solidFill>
                  <a:srgbClr val="0000CC"/>
                </a:solidFill>
                <a:latin typeface="Calibri" panose="020F0502020204030204" pitchFamily="34" charset="0"/>
              </a:rPr>
              <a:t>יהוה</a:t>
            </a:r>
            <a:r>
              <a:rPr lang="en-US" sz="3100" b="1" dirty="0">
                <a:solidFill>
                  <a:srgbClr val="0000CC"/>
                </a:solidFill>
                <a:latin typeface="Calibri" panose="020F0502020204030204" pitchFamily="34" charset="0"/>
              </a:rPr>
              <a:t>.</a:t>
            </a:r>
            <a:r>
              <a:rPr lang="en-US" sz="3100" dirty="0">
                <a:solidFill>
                  <a:schemeClr val="bg1"/>
                </a:solidFill>
                <a:latin typeface="Calibri" panose="020F0502020204030204" pitchFamily="34" charset="0"/>
              </a:rPr>
              <a:t> </a:t>
            </a:r>
          </a:p>
          <a:p>
            <a:pPr marL="1645920" indent="-1645920" algn="l">
              <a:spcBef>
                <a:spcPts val="0"/>
              </a:spcBef>
              <a:spcAft>
                <a:spcPts val="1800"/>
              </a:spcAft>
            </a:pPr>
            <a:r>
              <a:rPr lang="en-US" sz="3100" dirty="0">
                <a:solidFill>
                  <a:srgbClr val="FF6600"/>
                </a:solidFill>
                <a:latin typeface="Calibri" panose="020F0502020204030204" pitchFamily="34" charset="0"/>
              </a:rPr>
              <a:t>Lev 23:18</a:t>
            </a:r>
            <a:r>
              <a:rPr lang="en-US" sz="3100" dirty="0">
                <a:solidFill>
                  <a:schemeClr val="bg1"/>
                </a:solidFill>
                <a:latin typeface="Calibri" panose="020F0502020204030204" pitchFamily="34" charset="0"/>
              </a:rPr>
              <a:t>	‘And besides the bread, you shall bring seven lambs a year old, perfect ones, and one young bull and two rams. They are a burnt offering to </a:t>
            </a:r>
            <a:r>
              <a:rPr lang="he-IL" sz="3100" b="1" dirty="0">
                <a:solidFill>
                  <a:srgbClr val="0000CC"/>
                </a:solidFill>
                <a:latin typeface="Calibri" panose="020F0502020204030204" pitchFamily="34" charset="0"/>
              </a:rPr>
              <a:t>יהוה</a:t>
            </a:r>
            <a:r>
              <a:rPr lang="en-US" sz="3100" b="1" dirty="0">
                <a:solidFill>
                  <a:srgbClr val="0000CC"/>
                </a:solidFill>
                <a:latin typeface="Calibri" panose="020F0502020204030204" pitchFamily="34" charset="0"/>
              </a:rPr>
              <a:t>, </a:t>
            </a:r>
            <a:r>
              <a:rPr lang="en-US" sz="3100" dirty="0">
                <a:solidFill>
                  <a:schemeClr val="bg1"/>
                </a:solidFill>
                <a:latin typeface="Calibri" panose="020F0502020204030204" pitchFamily="34" charset="0"/>
              </a:rPr>
              <a:t>with their grain offering and their drink offerings, an offering made by fire for a sweet fragrance to </a:t>
            </a:r>
            <a:r>
              <a:rPr lang="he-IL" sz="3100" b="1" dirty="0">
                <a:solidFill>
                  <a:srgbClr val="0000CC"/>
                </a:solidFill>
                <a:latin typeface="Calibri" panose="020F0502020204030204" pitchFamily="34" charset="0"/>
              </a:rPr>
              <a:t>יהוה</a:t>
            </a:r>
            <a:r>
              <a:rPr lang="en-US" sz="3100" b="1" dirty="0">
                <a:solidFill>
                  <a:srgbClr val="0000CC"/>
                </a:solidFill>
                <a:latin typeface="Calibri" panose="020F0502020204030204" pitchFamily="34" charset="0"/>
              </a:rPr>
              <a:t>.</a:t>
            </a:r>
            <a:r>
              <a:rPr lang="en-US" sz="3100" dirty="0">
                <a:solidFill>
                  <a:schemeClr val="bg1"/>
                </a:solidFill>
                <a:latin typeface="Calibri" panose="020F0502020204030204" pitchFamily="34" charset="0"/>
              </a:rPr>
              <a:t> </a:t>
            </a:r>
          </a:p>
        </p:txBody>
      </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t>28</a:t>
            </a:fld>
            <a:endParaRPr lang="en-US" b="1" dirty="0"/>
          </a:p>
        </p:txBody>
      </p:sp>
    </p:spTree>
    <p:extLst>
      <p:ext uri="{BB962C8B-B14F-4D97-AF65-F5344CB8AC3E}">
        <p14:creationId xmlns:p14="http://schemas.microsoft.com/office/powerpoint/2010/main" val="1248600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534400" cy="6172200"/>
          </a:xfrm>
          <a:solidFill>
            <a:schemeClr val="accent6">
              <a:lumMod val="20000"/>
              <a:lumOff val="80000"/>
            </a:schemeClr>
          </a:solidFill>
          <a:ln w="38100">
            <a:solidFill>
              <a:srgbClr val="FF9900"/>
            </a:solidFill>
          </a:ln>
          <a:scene3d>
            <a:camera prst="orthographicFront"/>
            <a:lightRig rig="threePt" dir="t"/>
          </a:scene3d>
          <a:sp3d>
            <a:bevelT w="114300" prst="artDeco"/>
          </a:sp3d>
        </p:spPr>
        <p:txBody>
          <a:bodyPr lIns="182880" tIns="182880">
            <a:noAutofit/>
          </a:bodyPr>
          <a:lstStyle/>
          <a:p>
            <a:pPr marL="1645920" indent="-1645920" algn="l">
              <a:spcBef>
                <a:spcPts val="0"/>
              </a:spcBef>
              <a:spcAft>
                <a:spcPts val="1800"/>
              </a:spcAft>
            </a:pPr>
            <a:r>
              <a:rPr lang="en-US" sz="2900" dirty="0">
                <a:solidFill>
                  <a:srgbClr val="FF6600"/>
                </a:solidFill>
                <a:latin typeface="Calibri" panose="020F0502020204030204" pitchFamily="34" charset="0"/>
              </a:rPr>
              <a:t>Lev 23:19</a:t>
            </a:r>
            <a:r>
              <a:rPr lang="en-US" sz="2900" dirty="0">
                <a:solidFill>
                  <a:schemeClr val="bg1"/>
                </a:solidFill>
                <a:latin typeface="Calibri" panose="020F0502020204030204" pitchFamily="34" charset="0"/>
              </a:rPr>
              <a:t>	‘And you shall offer one male goat as a sin offering, and two male lambs a year old, as a peace offering. </a:t>
            </a:r>
          </a:p>
          <a:p>
            <a:pPr marL="1645920" indent="-1645920" algn="l">
              <a:spcBef>
                <a:spcPts val="0"/>
              </a:spcBef>
              <a:spcAft>
                <a:spcPts val="1800"/>
              </a:spcAft>
            </a:pPr>
            <a:r>
              <a:rPr lang="en-US" sz="2900" dirty="0">
                <a:solidFill>
                  <a:srgbClr val="FF6600"/>
                </a:solidFill>
                <a:latin typeface="Calibri" panose="020F0502020204030204" pitchFamily="34" charset="0"/>
              </a:rPr>
              <a:t>Lev 23:20</a:t>
            </a:r>
            <a:r>
              <a:rPr lang="en-US" sz="2900" dirty="0">
                <a:solidFill>
                  <a:schemeClr val="bg1"/>
                </a:solidFill>
                <a:latin typeface="Calibri" panose="020F0502020204030204" pitchFamily="34" charset="0"/>
              </a:rPr>
              <a:t>	‘And the priest shall wave them, besides the bread of the </a:t>
            </a:r>
            <a:r>
              <a:rPr lang="en-US" sz="2900" b="1" u="sng" dirty="0">
                <a:solidFill>
                  <a:srgbClr val="0000CC"/>
                </a:solidFill>
                <a:effectLst>
                  <a:glow rad="139700">
                    <a:schemeClr val="accent1">
                      <a:satMod val="175000"/>
                      <a:alpha val="40000"/>
                    </a:schemeClr>
                  </a:glow>
                </a:effectLst>
                <a:latin typeface="Calibri" panose="020F0502020204030204" pitchFamily="34" charset="0"/>
              </a:rPr>
              <a:t>first-fruits</a:t>
            </a:r>
            <a:r>
              <a:rPr lang="en-US" sz="2900" b="1" dirty="0">
                <a:solidFill>
                  <a:srgbClr val="0000CC"/>
                </a:solidFill>
                <a:effectLst>
                  <a:glow rad="139700">
                    <a:schemeClr val="accent1">
                      <a:satMod val="175000"/>
                      <a:alpha val="40000"/>
                    </a:schemeClr>
                  </a:glow>
                </a:effectLst>
                <a:latin typeface="Calibri" panose="020F0502020204030204" pitchFamily="34" charset="0"/>
              </a:rPr>
              <a:t>,</a:t>
            </a:r>
            <a:r>
              <a:rPr lang="en-US" sz="2900" dirty="0">
                <a:solidFill>
                  <a:schemeClr val="bg1"/>
                </a:solidFill>
                <a:latin typeface="Calibri" panose="020F0502020204030204" pitchFamily="34" charset="0"/>
              </a:rPr>
              <a:t> as a wave offering before </a:t>
            </a:r>
            <a:r>
              <a:rPr lang="he-IL" sz="2900" b="1" dirty="0">
                <a:solidFill>
                  <a:srgbClr val="0000CC"/>
                </a:solidFill>
                <a:latin typeface="Calibri" panose="020F0502020204030204" pitchFamily="34" charset="0"/>
              </a:rPr>
              <a:t>יהוה</a:t>
            </a:r>
            <a:r>
              <a:rPr lang="en-US" sz="2900" b="1" dirty="0">
                <a:solidFill>
                  <a:srgbClr val="0000CC"/>
                </a:solidFill>
                <a:latin typeface="Calibri" panose="020F0502020204030204" pitchFamily="34" charset="0"/>
              </a:rPr>
              <a:t>,</a:t>
            </a:r>
            <a:r>
              <a:rPr lang="en-US" sz="2900" dirty="0">
                <a:solidFill>
                  <a:schemeClr val="bg1"/>
                </a:solidFill>
                <a:latin typeface="Calibri" panose="020F0502020204030204" pitchFamily="34" charset="0"/>
              </a:rPr>
              <a:t> besides the two lambs. They are </a:t>
            </a:r>
            <a:r>
              <a:rPr lang="en-US" sz="2900" b="1" dirty="0">
                <a:solidFill>
                  <a:srgbClr val="9900CC"/>
                </a:solidFill>
                <a:latin typeface="Calibri" panose="020F0502020204030204" pitchFamily="34" charset="0"/>
              </a:rPr>
              <a:t>set-apart</a:t>
            </a:r>
            <a:r>
              <a:rPr lang="en-US" sz="2900" dirty="0">
                <a:solidFill>
                  <a:srgbClr val="9900CC"/>
                </a:solidFill>
                <a:latin typeface="Calibri" panose="020F0502020204030204" pitchFamily="34" charset="0"/>
              </a:rPr>
              <a:t> </a:t>
            </a:r>
            <a:r>
              <a:rPr lang="en-US" sz="2900" dirty="0">
                <a:solidFill>
                  <a:schemeClr val="bg1"/>
                </a:solidFill>
                <a:latin typeface="Calibri" panose="020F0502020204030204" pitchFamily="34" charset="0"/>
              </a:rPr>
              <a:t>to </a:t>
            </a:r>
            <a:r>
              <a:rPr lang="he-IL" sz="2900" b="1" dirty="0">
                <a:solidFill>
                  <a:srgbClr val="0000CC"/>
                </a:solidFill>
                <a:latin typeface="Calibri" panose="020F0502020204030204" pitchFamily="34" charset="0"/>
              </a:rPr>
              <a:t>יהוה</a:t>
            </a:r>
            <a:r>
              <a:rPr lang="en-US" sz="2900" dirty="0">
                <a:solidFill>
                  <a:schemeClr val="bg1"/>
                </a:solidFill>
                <a:latin typeface="Calibri" panose="020F0502020204030204" pitchFamily="34" charset="0"/>
              </a:rPr>
              <a:t> for the priest. </a:t>
            </a:r>
          </a:p>
          <a:p>
            <a:pPr marL="1645920" indent="-1645920" algn="l">
              <a:spcBef>
                <a:spcPts val="0"/>
              </a:spcBef>
              <a:spcAft>
                <a:spcPts val="1800"/>
              </a:spcAft>
            </a:pPr>
            <a:r>
              <a:rPr lang="en-US" sz="2900" dirty="0">
                <a:solidFill>
                  <a:srgbClr val="FF6600"/>
                </a:solidFill>
                <a:latin typeface="Calibri" panose="020F0502020204030204" pitchFamily="34" charset="0"/>
              </a:rPr>
              <a:t>Lev 23:21</a:t>
            </a:r>
            <a:r>
              <a:rPr lang="en-US" sz="2900" dirty="0">
                <a:solidFill>
                  <a:schemeClr val="bg1"/>
                </a:solidFill>
                <a:latin typeface="Calibri" panose="020F0502020204030204" pitchFamily="34" charset="0"/>
              </a:rPr>
              <a:t>	‘And on this same day you shall proclaim a </a:t>
            </a:r>
            <a:r>
              <a:rPr lang="en-US" sz="2900" b="1" dirty="0">
                <a:solidFill>
                  <a:srgbClr val="9900CC"/>
                </a:solidFill>
                <a:latin typeface="Calibri" panose="020F0502020204030204" pitchFamily="34" charset="0"/>
              </a:rPr>
              <a:t>set-apart gathering </a:t>
            </a:r>
            <a:r>
              <a:rPr lang="en-US" sz="2900" dirty="0">
                <a:solidFill>
                  <a:schemeClr val="bg1"/>
                </a:solidFill>
                <a:latin typeface="Calibri" panose="020F0502020204030204" pitchFamily="34" charset="0"/>
              </a:rPr>
              <a:t>for yourselves, you do </a:t>
            </a:r>
            <a:r>
              <a:rPr lang="en-US" sz="2900" b="1" u="sng" dirty="0">
                <a:solidFill>
                  <a:schemeClr val="bg1"/>
                </a:solidFill>
                <a:latin typeface="Calibri" panose="020F0502020204030204" pitchFamily="34" charset="0"/>
              </a:rPr>
              <a:t>no servile work</a:t>
            </a:r>
            <a:r>
              <a:rPr lang="en-US" sz="2900" dirty="0">
                <a:solidFill>
                  <a:schemeClr val="bg1"/>
                </a:solidFill>
                <a:latin typeface="Calibri" panose="020F0502020204030204" pitchFamily="34" charset="0"/>
              </a:rPr>
              <a:t> on it –			         in all your dwellings </a:t>
            </a:r>
            <a:r>
              <a:rPr lang="en-US" sz="2900" b="1" u="sng" dirty="0">
                <a:solidFill>
                  <a:schemeClr val="accent2">
                    <a:lumMod val="75000"/>
                  </a:schemeClr>
                </a:solidFill>
                <a:latin typeface="Calibri" panose="020F0502020204030204" pitchFamily="34" charset="0"/>
              </a:rPr>
              <a:t>throughout your generations</a:t>
            </a:r>
            <a:r>
              <a:rPr lang="en-US" sz="2900" b="1" dirty="0">
                <a:solidFill>
                  <a:schemeClr val="accent2">
                    <a:lumMod val="75000"/>
                  </a:schemeClr>
                </a:solidFill>
                <a:latin typeface="Calibri" panose="020F0502020204030204" pitchFamily="34" charset="0"/>
              </a:rPr>
              <a:t>.</a:t>
            </a:r>
          </a:p>
        </p:txBody>
      </p:sp>
      <p:sp>
        <p:nvSpPr>
          <p:cNvPr id="2" name="TextBox 1"/>
          <p:cNvSpPr txBox="1"/>
          <p:nvPr/>
        </p:nvSpPr>
        <p:spPr>
          <a:xfrm>
            <a:off x="5486400" y="4901625"/>
            <a:ext cx="2412263" cy="584775"/>
          </a:xfrm>
          <a:prstGeom prst="rect">
            <a:avLst/>
          </a:prstGeom>
          <a:noFill/>
        </p:spPr>
        <p:txBody>
          <a:bodyPr wrap="none" rtlCol="0">
            <a:spAutoFit/>
          </a:bodyPr>
          <a:lstStyle/>
          <a:p>
            <a:r>
              <a:rPr lang="en-US" sz="3200" b="1" u="sng" dirty="0">
                <a:solidFill>
                  <a:srgbClr val="C00000"/>
                </a:solidFill>
                <a:effectLst>
                  <a:reflection blurRad="6350" stA="60000" endA="900" endPos="58000" dir="5400000" sy="-100000" algn="bl" rotWithShape="0"/>
                </a:effectLst>
                <a:latin typeface="Calibri" panose="020F0502020204030204" pitchFamily="34" charset="0"/>
              </a:rPr>
              <a:t>a law forever</a:t>
            </a:r>
            <a:endParaRPr lang="en-US" sz="3000" dirty="0">
              <a:solidFill>
                <a:schemeClr val="bg1"/>
              </a:solidFill>
            </a:endParaRPr>
          </a:p>
        </p:txBody>
      </p:sp>
      <p:sp>
        <p:nvSpPr>
          <p:cNvPr id="5" name="Lightning Bolt 4"/>
          <p:cNvSpPr/>
          <p:nvPr/>
        </p:nvSpPr>
        <p:spPr>
          <a:xfrm rot="10318583">
            <a:off x="7985676" y="5227995"/>
            <a:ext cx="1097447" cy="949242"/>
          </a:xfrm>
          <a:prstGeom prst="lightningBolt">
            <a:avLst/>
          </a:prstGeom>
          <a:solidFill>
            <a:srgbClr val="FFFF00"/>
          </a:solidFill>
          <a:ln w="57150">
            <a:solidFill>
              <a:srgbClr val="C00000"/>
            </a:solidFill>
          </a:ln>
          <a:effectLst>
            <a:glow rad="228600">
              <a:schemeClr val="accent2">
                <a:satMod val="175000"/>
                <a:alpha val="40000"/>
              </a:schemeClr>
            </a:glow>
            <a:outerShdw blurRad="50800" dist="38100" dir="5400000" algn="t" rotWithShape="0">
              <a:prstClr val="black">
                <a:alpha val="40000"/>
              </a:prst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p:cNvSpPr>
            <a:spLocks noGrp="1"/>
          </p:cNvSpPr>
          <p:nvPr>
            <p:ph type="sldNum" sz="quarter" idx="12"/>
          </p:nvPr>
        </p:nvSpPr>
        <p:spPr>
          <a:xfrm>
            <a:off x="8305800" y="6400800"/>
            <a:ext cx="762000" cy="365125"/>
          </a:xfrm>
        </p:spPr>
        <p:txBody>
          <a:bodyPr/>
          <a:lstStyle/>
          <a:p>
            <a:fld id="{9A7ECC3E-4170-412F-8B33-8063B7BB8A4D}" type="slidenum">
              <a:rPr lang="en-US" b="1" smtClean="0">
                <a:solidFill>
                  <a:schemeClr val="tx1"/>
                </a:solidFill>
              </a:rPr>
              <a:t>29</a:t>
            </a:fld>
            <a:endParaRPr lang="en-US" b="1" dirty="0">
              <a:solidFill>
                <a:schemeClr val="tx1"/>
              </a:solidFill>
            </a:endParaRPr>
          </a:p>
        </p:txBody>
      </p:sp>
    </p:spTree>
    <p:extLst>
      <p:ext uri="{BB962C8B-B14F-4D97-AF65-F5344CB8AC3E}">
        <p14:creationId xmlns:p14="http://schemas.microsoft.com/office/powerpoint/2010/main" val="1906638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circle(in)">
                                      <p:cBhvr>
                                        <p:cTn id="7" dur="2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p:cTn id="12"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3"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4" dur="500"/>
                                        <p:tgtEl>
                                          <p:spTgt spid="3">
                                            <p:txEl>
                                              <p:pRg st="2" end="2"/>
                                            </p:txEl>
                                          </p:spTgt>
                                        </p:tgtEl>
                                      </p:cBhvr>
                                    </p:animEffect>
                                  </p:childTnLst>
                                </p:cTn>
                              </p:par>
                            </p:childTnLst>
                          </p:cTn>
                        </p:par>
                        <p:par>
                          <p:cTn id="15" fill="hold">
                            <p:stCondLst>
                              <p:cond delay="500"/>
                            </p:stCondLst>
                            <p:childTnLst>
                              <p:par>
                                <p:cTn id="16" presetID="31" presetClass="entr" presetSubtype="0" fill="hold" grpId="0" nodeType="afterEffect">
                                  <p:stCondLst>
                                    <p:cond delay="500"/>
                                  </p:stCondLst>
                                  <p:iterate type="lt">
                                    <p:tmPct val="0"/>
                                  </p:iterate>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childTnLst>
                          </p:cTn>
                        </p:par>
                        <p:par>
                          <p:cTn id="22" fill="hold">
                            <p:stCondLst>
                              <p:cond delay="2000"/>
                            </p:stCondLst>
                            <p:childTnLst>
                              <p:par>
                                <p:cTn id="23" presetID="36" presetClass="emph" presetSubtype="0" repeatCount="2000" fill="hold" grpId="1" nodeType="afterEffect">
                                  <p:stCondLst>
                                    <p:cond delay="0"/>
                                  </p:stCondLst>
                                  <p:iterate type="lt">
                                    <p:tmPct val="10000"/>
                                  </p:iterate>
                                  <p:childTnLst>
                                    <p:animScale>
                                      <p:cBhvr>
                                        <p:cTn id="24" dur="250" autoRev="1" fill="hold">
                                          <p:stCondLst>
                                            <p:cond delay="0"/>
                                          </p:stCondLst>
                                        </p:cTn>
                                        <p:tgtEl>
                                          <p:spTgt spid="2"/>
                                        </p:tgtEl>
                                      </p:cBhvr>
                                      <p:to x="80000" y="100000"/>
                                    </p:animScale>
                                    <p:anim by="(#ppt_w*0.10)" calcmode="lin" valueType="num">
                                      <p:cBhvr>
                                        <p:cTn id="25" dur="250" autoRev="1" fill="hold">
                                          <p:stCondLst>
                                            <p:cond delay="0"/>
                                          </p:stCondLst>
                                        </p:cTn>
                                        <p:tgtEl>
                                          <p:spTgt spid="2"/>
                                        </p:tgtEl>
                                        <p:attrNameLst>
                                          <p:attrName>ppt_x</p:attrName>
                                        </p:attrNameLst>
                                      </p:cBhvr>
                                    </p:anim>
                                    <p:anim by="(-#ppt_w*0.10)" calcmode="lin" valueType="num">
                                      <p:cBhvr>
                                        <p:cTn id="26" dur="250" autoRev="1" fill="hold">
                                          <p:stCondLst>
                                            <p:cond delay="0"/>
                                          </p:stCondLst>
                                        </p:cTn>
                                        <p:tgtEl>
                                          <p:spTgt spid="2"/>
                                        </p:tgtEl>
                                        <p:attrNameLst>
                                          <p:attrName>ppt_y</p:attrName>
                                        </p:attrNameLst>
                                      </p:cBhvr>
                                    </p:anim>
                                    <p:animRot by="-480000">
                                      <p:cBhvr>
                                        <p:cTn id="27" dur="250" autoRev="1" fill="hold">
                                          <p:stCondLst>
                                            <p:cond delay="0"/>
                                          </p:stCondLst>
                                        </p:cTn>
                                        <p:tgtEl>
                                          <p:spTgt spid="2"/>
                                        </p:tgtEl>
                                        <p:attrNameLst>
                                          <p:attrName>r</p:attrName>
                                        </p:attrNameLst>
                                      </p:cBhvr>
                                    </p:animRot>
                                  </p:childTnLst>
                                </p:cTn>
                              </p:par>
                            </p:childTnLst>
                          </p:cTn>
                        </p:par>
                        <p:par>
                          <p:cTn id="28" fill="hold">
                            <p:stCondLst>
                              <p:cond delay="4000"/>
                            </p:stCondLst>
                            <p:childTnLst>
                              <p:par>
                                <p:cTn id="29" presetID="26"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down)">
                                      <p:cBhvr>
                                        <p:cTn id="31" dur="580">
                                          <p:stCondLst>
                                            <p:cond delay="0"/>
                                          </p:stCondLst>
                                        </p:cTn>
                                        <p:tgtEl>
                                          <p:spTgt spid="5"/>
                                        </p:tgtEl>
                                      </p:cBhvr>
                                    </p:animEffect>
                                    <p:anim calcmode="lin" valueType="num">
                                      <p:cBhvr>
                                        <p:cTn id="3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7" dur="26">
                                          <p:stCondLst>
                                            <p:cond delay="650"/>
                                          </p:stCondLst>
                                        </p:cTn>
                                        <p:tgtEl>
                                          <p:spTgt spid="5"/>
                                        </p:tgtEl>
                                      </p:cBhvr>
                                      <p:to x="100000" y="60000"/>
                                    </p:animScale>
                                    <p:animScale>
                                      <p:cBhvr>
                                        <p:cTn id="38" dur="166" decel="50000">
                                          <p:stCondLst>
                                            <p:cond delay="676"/>
                                          </p:stCondLst>
                                        </p:cTn>
                                        <p:tgtEl>
                                          <p:spTgt spid="5"/>
                                        </p:tgtEl>
                                      </p:cBhvr>
                                      <p:to x="100000" y="100000"/>
                                    </p:animScale>
                                    <p:animScale>
                                      <p:cBhvr>
                                        <p:cTn id="39" dur="26">
                                          <p:stCondLst>
                                            <p:cond delay="1312"/>
                                          </p:stCondLst>
                                        </p:cTn>
                                        <p:tgtEl>
                                          <p:spTgt spid="5"/>
                                        </p:tgtEl>
                                      </p:cBhvr>
                                      <p:to x="100000" y="80000"/>
                                    </p:animScale>
                                    <p:animScale>
                                      <p:cBhvr>
                                        <p:cTn id="40" dur="166" decel="50000">
                                          <p:stCondLst>
                                            <p:cond delay="1338"/>
                                          </p:stCondLst>
                                        </p:cTn>
                                        <p:tgtEl>
                                          <p:spTgt spid="5"/>
                                        </p:tgtEl>
                                      </p:cBhvr>
                                      <p:to x="100000" y="100000"/>
                                    </p:animScale>
                                    <p:animScale>
                                      <p:cBhvr>
                                        <p:cTn id="41" dur="26">
                                          <p:stCondLst>
                                            <p:cond delay="1642"/>
                                          </p:stCondLst>
                                        </p:cTn>
                                        <p:tgtEl>
                                          <p:spTgt spid="5"/>
                                        </p:tgtEl>
                                      </p:cBhvr>
                                      <p:to x="100000" y="90000"/>
                                    </p:animScale>
                                    <p:animScale>
                                      <p:cBhvr>
                                        <p:cTn id="42" dur="166" decel="50000">
                                          <p:stCondLst>
                                            <p:cond delay="1668"/>
                                          </p:stCondLst>
                                        </p:cTn>
                                        <p:tgtEl>
                                          <p:spTgt spid="5"/>
                                        </p:tgtEl>
                                      </p:cBhvr>
                                      <p:to x="100000" y="100000"/>
                                    </p:animScale>
                                    <p:animScale>
                                      <p:cBhvr>
                                        <p:cTn id="43" dur="26">
                                          <p:stCondLst>
                                            <p:cond delay="1808"/>
                                          </p:stCondLst>
                                        </p:cTn>
                                        <p:tgtEl>
                                          <p:spTgt spid="5"/>
                                        </p:tgtEl>
                                      </p:cBhvr>
                                      <p:to x="100000" y="95000"/>
                                    </p:animScale>
                                    <p:animScale>
                                      <p:cBhvr>
                                        <p:cTn id="44" dur="166" decel="50000">
                                          <p:stCondLst>
                                            <p:cond delay="1834"/>
                                          </p:stCondLst>
                                        </p:cTn>
                                        <p:tgtEl>
                                          <p:spTgt spid="5"/>
                                        </p:tgtEl>
                                      </p:cBhvr>
                                      <p:to x="100000" y="100000"/>
                                    </p:animScale>
                                  </p:childTnLst>
                                </p:cTn>
                              </p:par>
                            </p:childTnLst>
                          </p:cTn>
                        </p:par>
                        <p:par>
                          <p:cTn id="45" fill="hold">
                            <p:stCondLst>
                              <p:cond delay="6000"/>
                            </p:stCondLst>
                            <p:childTnLst>
                              <p:par>
                                <p:cTn id="46" presetID="35" presetClass="emph" presetSubtype="0" repeatCount="3000" fill="hold" grpId="1" nodeType="afterEffect">
                                  <p:stCondLst>
                                    <p:cond delay="0"/>
                                  </p:stCondLst>
                                  <p:childTnLst>
                                    <p:anim calcmode="discrete" valueType="str">
                                      <p:cBhvr>
                                        <p:cTn id="47"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animBg="1"/>
      <p:bldP spid="5"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534400" cy="6096000"/>
          </a:xfrm>
          <a:solidFill>
            <a:srgbClr val="F1E8F8"/>
          </a:solidFill>
          <a:ln w="38100">
            <a:solidFill>
              <a:srgbClr val="FF3399"/>
            </a:solidFill>
          </a:ln>
          <a:scene3d>
            <a:camera prst="orthographicFront"/>
            <a:lightRig rig="threePt" dir="t"/>
          </a:scene3d>
          <a:sp3d>
            <a:bevelT w="114300" prst="artDeco"/>
          </a:sp3d>
        </p:spPr>
        <p:txBody>
          <a:bodyPr lIns="182880" tIns="91440">
            <a:normAutofit/>
          </a:bodyPr>
          <a:lstStyle/>
          <a:p>
            <a:pPr algn="l">
              <a:spcBef>
                <a:spcPts val="0"/>
              </a:spcBef>
              <a:spcAft>
                <a:spcPts val="4200"/>
              </a:spcAft>
            </a:pPr>
            <a:r>
              <a:rPr lang="en-US" dirty="0">
                <a:solidFill>
                  <a:schemeClr val="bg1"/>
                </a:solidFill>
              </a:rPr>
              <a:t>Before we go further we need to take a closer look at two verses we read above – </a:t>
            </a:r>
            <a:r>
              <a:rPr lang="en-US" sz="2400" dirty="0">
                <a:solidFill>
                  <a:schemeClr val="bg1"/>
                </a:solidFill>
              </a:rPr>
              <a:t>Lev 23:15,16. </a:t>
            </a:r>
            <a:br>
              <a:rPr lang="en-US" sz="2400" dirty="0">
                <a:solidFill>
                  <a:schemeClr val="bg1"/>
                </a:solidFill>
              </a:rPr>
            </a:br>
            <a:r>
              <a:rPr lang="en-US" b="1" dirty="0">
                <a:solidFill>
                  <a:srgbClr val="0000CC"/>
                </a:solidFill>
                <a:effectLst>
                  <a:outerShdw blurRad="38100" dist="38100" dir="2700000" algn="tl">
                    <a:srgbClr val="000000">
                      <a:alpha val="43137"/>
                    </a:srgbClr>
                  </a:outerShdw>
                </a:effectLst>
              </a:rPr>
              <a:t>Yahuah</a:t>
            </a:r>
            <a:r>
              <a:rPr lang="en-US" b="1" dirty="0">
                <a:solidFill>
                  <a:schemeClr val="bg1"/>
                </a:solidFill>
                <a:effectLst>
                  <a:outerShdw blurRad="38100" dist="38100" dir="2700000" algn="tl">
                    <a:srgbClr val="000000">
                      <a:alpha val="43137"/>
                    </a:srgbClr>
                  </a:outerShdw>
                </a:effectLst>
              </a:rPr>
              <a:t> </a:t>
            </a:r>
            <a:r>
              <a:rPr lang="en-US" dirty="0">
                <a:solidFill>
                  <a:schemeClr val="bg1"/>
                </a:solidFill>
              </a:rPr>
              <a:t>has given us a pattern that includes </a:t>
            </a:r>
            <a:r>
              <a:rPr lang="en-US" b="1" u="sng" dirty="0">
                <a:solidFill>
                  <a:srgbClr val="C00000"/>
                </a:solidFill>
              </a:rPr>
              <a:t> separate requirements</a:t>
            </a:r>
            <a:r>
              <a:rPr lang="en-US" b="1" dirty="0">
                <a:solidFill>
                  <a:srgbClr val="C00000"/>
                </a:solidFill>
              </a:rPr>
              <a:t> </a:t>
            </a:r>
            <a:r>
              <a:rPr lang="en-US" dirty="0">
                <a:solidFill>
                  <a:schemeClr val="bg1"/>
                </a:solidFill>
              </a:rPr>
              <a:t>for calculating the count between </a:t>
            </a:r>
            <a:r>
              <a:rPr lang="en-US" b="1" dirty="0">
                <a:solidFill>
                  <a:srgbClr val="009900"/>
                </a:solidFill>
                <a:effectLst>
                  <a:outerShdw blurRad="38100" dist="38100" dir="2700000" algn="tl">
                    <a:srgbClr val="000000">
                      <a:alpha val="43137"/>
                    </a:srgbClr>
                  </a:outerShdw>
                </a:effectLst>
              </a:rPr>
              <a:t>Wave Sheaf </a:t>
            </a:r>
            <a:r>
              <a:rPr lang="en-US" dirty="0">
                <a:solidFill>
                  <a:schemeClr val="bg1"/>
                </a:solidFill>
              </a:rPr>
              <a:t>and </a:t>
            </a:r>
            <a:r>
              <a:rPr lang="en-US" b="1" dirty="0">
                <a:solidFill>
                  <a:srgbClr val="996600"/>
                </a:solidFill>
                <a:effectLst>
                  <a:outerShdw blurRad="38100" dist="38100" dir="2700000" algn="tl">
                    <a:srgbClr val="000000">
                      <a:alpha val="43137"/>
                    </a:srgbClr>
                  </a:outerShdw>
                </a:effectLst>
              </a:rPr>
              <a:t>Pentecost.</a:t>
            </a:r>
          </a:p>
          <a:p>
            <a:pPr marL="914400" indent="-914400" algn="l">
              <a:spcBef>
                <a:spcPts val="0"/>
              </a:spcBef>
              <a:spcAft>
                <a:spcPts val="1200"/>
              </a:spcAft>
            </a:pPr>
            <a:r>
              <a:rPr lang="en-US" dirty="0">
                <a:solidFill>
                  <a:srgbClr val="FF6600"/>
                </a:solidFill>
              </a:rPr>
              <a:t>Lev 23:15</a:t>
            </a:r>
            <a:r>
              <a:rPr lang="en-US" dirty="0">
                <a:solidFill>
                  <a:schemeClr val="bg1"/>
                </a:solidFill>
              </a:rPr>
              <a:t>	And from the</a:t>
            </a:r>
            <a:r>
              <a:rPr lang="en-US" b="1" dirty="0">
                <a:solidFill>
                  <a:schemeClr val="bg1"/>
                </a:solidFill>
              </a:rPr>
              <a:t> </a:t>
            </a:r>
            <a:r>
              <a:rPr lang="en-US" b="1" u="sng" dirty="0">
                <a:solidFill>
                  <a:srgbClr val="0070C0"/>
                </a:solidFill>
              </a:rPr>
              <a:t>morrow after the Sabbath</a:t>
            </a:r>
            <a:r>
              <a:rPr lang="en-US" b="1" dirty="0">
                <a:solidFill>
                  <a:srgbClr val="0070C0"/>
                </a:solidFill>
              </a:rPr>
              <a:t>,</a:t>
            </a:r>
            <a:r>
              <a:rPr lang="en-US" dirty="0">
                <a:solidFill>
                  <a:srgbClr val="0070C0"/>
                </a:solidFill>
              </a:rPr>
              <a:t> </a:t>
            </a:r>
            <a:r>
              <a:rPr lang="en-US" dirty="0">
                <a:solidFill>
                  <a:schemeClr val="bg1"/>
                </a:solidFill>
              </a:rPr>
              <a:t>from the day that you brought the </a:t>
            </a:r>
            <a:r>
              <a:rPr lang="en-US" b="1" dirty="0">
                <a:solidFill>
                  <a:srgbClr val="009900"/>
                </a:solidFill>
              </a:rPr>
              <a:t>sheaf of the wave offering, </a:t>
            </a:r>
            <a:r>
              <a:rPr lang="en-US" dirty="0">
                <a:solidFill>
                  <a:schemeClr val="bg1"/>
                </a:solidFill>
              </a:rPr>
              <a:t>you shall </a:t>
            </a:r>
            <a:r>
              <a:rPr lang="en-US" b="1" u="sng" dirty="0">
                <a:solidFill>
                  <a:srgbClr val="FF3399"/>
                </a:solidFill>
              </a:rPr>
              <a:t>count</a:t>
            </a:r>
            <a:r>
              <a:rPr lang="en-US" dirty="0">
                <a:solidFill>
                  <a:srgbClr val="FF3399"/>
                </a:solidFill>
              </a:rPr>
              <a:t> </a:t>
            </a:r>
            <a:r>
              <a:rPr lang="en-US" dirty="0">
                <a:solidFill>
                  <a:schemeClr val="bg1"/>
                </a:solidFill>
              </a:rPr>
              <a:t>for yourselves: </a:t>
            </a:r>
            <a:r>
              <a:rPr lang="en-US" b="1" u="sng" dirty="0">
                <a:solidFill>
                  <a:srgbClr val="CC00CC"/>
                </a:solidFill>
              </a:rPr>
              <a:t>seven completed Sabbaths</a:t>
            </a:r>
            <a:r>
              <a:rPr lang="en-US" b="1" dirty="0">
                <a:solidFill>
                  <a:srgbClr val="CC00CC"/>
                </a:solidFill>
              </a:rPr>
              <a:t>.</a:t>
            </a:r>
            <a:r>
              <a:rPr lang="en-US" dirty="0">
                <a:solidFill>
                  <a:srgbClr val="CC00CC"/>
                </a:solidFill>
              </a:rPr>
              <a:t> </a:t>
            </a:r>
          </a:p>
        </p:txBody>
      </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t>30</a:t>
            </a:fld>
            <a:endParaRPr lang="en-US" b="1" dirty="0"/>
          </a:p>
        </p:txBody>
      </p:sp>
      <p:sp>
        <p:nvSpPr>
          <p:cNvPr id="8" name="TextBox 7"/>
          <p:cNvSpPr txBox="1"/>
          <p:nvPr/>
        </p:nvSpPr>
        <p:spPr>
          <a:xfrm>
            <a:off x="609600" y="5257800"/>
            <a:ext cx="184731" cy="369332"/>
          </a:xfrm>
          <a:prstGeom prst="rect">
            <a:avLst/>
          </a:prstGeom>
          <a:noFill/>
        </p:spPr>
        <p:txBody>
          <a:bodyPr wrap="none" rtlCol="0">
            <a:spAutoFit/>
          </a:bodyPr>
          <a:lstStyle/>
          <a:p>
            <a:endParaRPr lang="en-US" dirty="0"/>
          </a:p>
        </p:txBody>
      </p:sp>
      <p:grpSp>
        <p:nvGrpSpPr>
          <p:cNvPr id="13" name="Group 12"/>
          <p:cNvGrpSpPr/>
          <p:nvPr/>
        </p:nvGrpSpPr>
        <p:grpSpPr>
          <a:xfrm>
            <a:off x="6477000" y="2234184"/>
            <a:ext cx="2109216" cy="1042416"/>
            <a:chOff x="6477000" y="2209800"/>
            <a:chExt cx="2109216" cy="1042416"/>
          </a:xfrm>
        </p:grpSpPr>
        <p:cxnSp>
          <p:nvCxnSpPr>
            <p:cNvPr id="12" name="Straight Arrow Connector 11"/>
            <p:cNvCxnSpPr/>
            <p:nvPr/>
          </p:nvCxnSpPr>
          <p:spPr>
            <a:xfrm flipH="1">
              <a:off x="6477000" y="2438400"/>
              <a:ext cx="1143000" cy="737616"/>
            </a:xfrm>
            <a:prstGeom prst="straightConnector1">
              <a:avLst/>
            </a:prstGeom>
            <a:ln w="76200">
              <a:solidFill>
                <a:srgbClr val="0070C0"/>
              </a:solidFill>
              <a:tailEnd type="arrow"/>
            </a:ln>
            <a:effectLst>
              <a:glow rad="101600">
                <a:schemeClr val="accent1">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0" name="Bevel 9"/>
            <p:cNvSpPr/>
            <p:nvPr/>
          </p:nvSpPr>
          <p:spPr>
            <a:xfrm>
              <a:off x="7543800" y="2209800"/>
              <a:ext cx="1042416" cy="1042416"/>
            </a:xfrm>
            <a:prstGeom prst="bevel">
              <a:avLst/>
            </a:prstGeom>
            <a:solidFill>
              <a:srgbClr val="D9F1FF"/>
            </a:solidFill>
            <a:ln w="38100">
              <a:solidFill>
                <a:srgbClr val="0000CC"/>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00CC"/>
                  </a:solidFill>
                  <a:effectLst>
                    <a:outerShdw blurRad="38100" dist="38100" dir="2700000" algn="tl">
                      <a:srgbClr val="000000">
                        <a:alpha val="43137"/>
                      </a:srgbClr>
                    </a:outerShdw>
                  </a:effectLst>
                </a:rPr>
                <a:t>#1</a:t>
              </a:r>
            </a:p>
          </p:txBody>
        </p:sp>
      </p:grpSp>
      <p:grpSp>
        <p:nvGrpSpPr>
          <p:cNvPr id="22" name="Group 21"/>
          <p:cNvGrpSpPr/>
          <p:nvPr/>
        </p:nvGrpSpPr>
        <p:grpSpPr>
          <a:xfrm>
            <a:off x="1946856" y="4900660"/>
            <a:ext cx="2244144" cy="1423940"/>
            <a:chOff x="1946856" y="4724400"/>
            <a:chExt cx="2244144" cy="1423940"/>
          </a:xfrm>
        </p:grpSpPr>
        <p:cxnSp>
          <p:nvCxnSpPr>
            <p:cNvPr id="16" name="Straight Arrow Connector 15"/>
            <p:cNvCxnSpPr>
              <a:stCxn id="15" idx="0"/>
            </p:cNvCxnSpPr>
            <p:nvPr/>
          </p:nvCxnSpPr>
          <p:spPr>
            <a:xfrm flipV="1">
              <a:off x="2989272" y="4724400"/>
              <a:ext cx="1201728" cy="902732"/>
            </a:xfrm>
            <a:prstGeom prst="straightConnector1">
              <a:avLst/>
            </a:prstGeom>
            <a:ln w="76200">
              <a:solidFill>
                <a:srgbClr val="CC00CC"/>
              </a:solidFill>
              <a:tailEnd type="arrow"/>
            </a:ln>
            <a:effectLst>
              <a:glow rad="139700">
                <a:schemeClr val="accent4">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5" name="Bevel 14"/>
            <p:cNvSpPr/>
            <p:nvPr/>
          </p:nvSpPr>
          <p:spPr>
            <a:xfrm>
              <a:off x="1946856" y="5105924"/>
              <a:ext cx="1042416" cy="1042416"/>
            </a:xfrm>
            <a:prstGeom prst="bevel">
              <a:avLst/>
            </a:prstGeom>
            <a:solidFill>
              <a:srgbClr val="EEDDFF"/>
            </a:solidFill>
            <a:ln w="38100">
              <a:solidFill>
                <a:srgbClr val="CC00CC"/>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CC00CC"/>
                  </a:solidFill>
                  <a:effectLst>
                    <a:outerShdw blurRad="38100" dist="38100" dir="2700000" algn="tl">
                      <a:srgbClr val="000000">
                        <a:alpha val="43137"/>
                      </a:srgbClr>
                    </a:outerShdw>
                  </a:effectLst>
                </a:rPr>
                <a:t>#2</a:t>
              </a:r>
            </a:p>
          </p:txBody>
        </p:sp>
      </p:grpSp>
      <p:sp>
        <p:nvSpPr>
          <p:cNvPr id="24" name="Dodecagon 23"/>
          <p:cNvSpPr/>
          <p:nvPr/>
        </p:nvSpPr>
        <p:spPr>
          <a:xfrm>
            <a:off x="7543801" y="1219200"/>
            <a:ext cx="521208" cy="533400"/>
          </a:xfrm>
          <a:prstGeom prst="dodecagon">
            <a:avLst/>
          </a:prstGeom>
          <a:solidFill>
            <a:srgbClr val="ECF1F8"/>
          </a:solidFill>
          <a:ln w="57150">
            <a:solidFill>
              <a:schemeClr val="accent3">
                <a:lumMod val="50000"/>
              </a:schemeClr>
            </a:solidFill>
          </a:ln>
          <a:effectLst>
            <a:glow rad="2286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chemeClr val="accent3">
                    <a:lumMod val="50000"/>
                  </a:schemeClr>
                </a:solidFill>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17812151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25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80">
                                          <p:stCondLst>
                                            <p:cond delay="0"/>
                                          </p:stCondLst>
                                        </p:cTn>
                                        <p:tgtEl>
                                          <p:spTgt spid="24"/>
                                        </p:tgtEl>
                                      </p:cBhvr>
                                    </p:animEffect>
                                    <p:anim calcmode="lin" valueType="num">
                                      <p:cBhvr>
                                        <p:cTn id="8"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3" dur="26">
                                          <p:stCondLst>
                                            <p:cond delay="650"/>
                                          </p:stCondLst>
                                        </p:cTn>
                                        <p:tgtEl>
                                          <p:spTgt spid="24"/>
                                        </p:tgtEl>
                                      </p:cBhvr>
                                      <p:to x="100000" y="60000"/>
                                    </p:animScale>
                                    <p:animScale>
                                      <p:cBhvr>
                                        <p:cTn id="14" dur="166" decel="50000">
                                          <p:stCondLst>
                                            <p:cond delay="676"/>
                                          </p:stCondLst>
                                        </p:cTn>
                                        <p:tgtEl>
                                          <p:spTgt spid="24"/>
                                        </p:tgtEl>
                                      </p:cBhvr>
                                      <p:to x="100000" y="100000"/>
                                    </p:animScale>
                                    <p:animScale>
                                      <p:cBhvr>
                                        <p:cTn id="15" dur="26">
                                          <p:stCondLst>
                                            <p:cond delay="1312"/>
                                          </p:stCondLst>
                                        </p:cTn>
                                        <p:tgtEl>
                                          <p:spTgt spid="24"/>
                                        </p:tgtEl>
                                      </p:cBhvr>
                                      <p:to x="100000" y="80000"/>
                                    </p:animScale>
                                    <p:animScale>
                                      <p:cBhvr>
                                        <p:cTn id="16" dur="166" decel="50000">
                                          <p:stCondLst>
                                            <p:cond delay="1338"/>
                                          </p:stCondLst>
                                        </p:cTn>
                                        <p:tgtEl>
                                          <p:spTgt spid="24"/>
                                        </p:tgtEl>
                                      </p:cBhvr>
                                      <p:to x="100000" y="100000"/>
                                    </p:animScale>
                                    <p:animScale>
                                      <p:cBhvr>
                                        <p:cTn id="17" dur="26">
                                          <p:stCondLst>
                                            <p:cond delay="1642"/>
                                          </p:stCondLst>
                                        </p:cTn>
                                        <p:tgtEl>
                                          <p:spTgt spid="24"/>
                                        </p:tgtEl>
                                      </p:cBhvr>
                                      <p:to x="100000" y="90000"/>
                                    </p:animScale>
                                    <p:animScale>
                                      <p:cBhvr>
                                        <p:cTn id="18" dur="166" decel="50000">
                                          <p:stCondLst>
                                            <p:cond delay="1668"/>
                                          </p:stCondLst>
                                        </p:cTn>
                                        <p:tgtEl>
                                          <p:spTgt spid="24"/>
                                        </p:tgtEl>
                                      </p:cBhvr>
                                      <p:to x="100000" y="100000"/>
                                    </p:animScale>
                                    <p:animScale>
                                      <p:cBhvr>
                                        <p:cTn id="19" dur="26">
                                          <p:stCondLst>
                                            <p:cond delay="1808"/>
                                          </p:stCondLst>
                                        </p:cTn>
                                        <p:tgtEl>
                                          <p:spTgt spid="24"/>
                                        </p:tgtEl>
                                      </p:cBhvr>
                                      <p:to x="100000" y="95000"/>
                                    </p:animScale>
                                    <p:animScale>
                                      <p:cBhvr>
                                        <p:cTn id="20" dur="166" decel="50000">
                                          <p:stCondLst>
                                            <p:cond delay="1834"/>
                                          </p:stCondLst>
                                        </p:cTn>
                                        <p:tgtEl>
                                          <p:spTgt spid="24"/>
                                        </p:tgtEl>
                                      </p:cBhvr>
                                      <p:to x="100000" y="100000"/>
                                    </p:animScale>
                                  </p:childTnLst>
                                </p:cTn>
                              </p:par>
                            </p:childTnLst>
                          </p:cTn>
                        </p:par>
                        <p:par>
                          <p:cTn id="21" fill="hold">
                            <p:stCondLst>
                              <p:cond delay="2250"/>
                            </p:stCondLst>
                            <p:childTnLst>
                              <p:par>
                                <p:cTn id="22" presetID="35" presetClass="emph" presetSubtype="0" fill="hold" grpId="1" nodeType="afterEffect">
                                  <p:stCondLst>
                                    <p:cond delay="250"/>
                                  </p:stCondLst>
                                  <p:childTnLst>
                                    <p:anim calcmode="discrete" valueType="str">
                                      <p:cBhvr>
                                        <p:cTn id="23" dur="1000" fill="hold"/>
                                        <p:tgtEl>
                                          <p:spTgt spid="24"/>
                                        </p:tgtEl>
                                        <p:attrNameLst>
                                          <p:attrName>style.visibility</p:attrName>
                                        </p:attrNameLst>
                                      </p:cBhvr>
                                      <p:tavLst>
                                        <p:tav tm="0">
                                          <p:val>
                                            <p:strVal val="hidden"/>
                                          </p:val>
                                        </p:tav>
                                        <p:tav tm="50000">
                                          <p:val>
                                            <p:strVal val="visible"/>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6" presetClass="entr" presetSubtype="0"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down)">
                                      <p:cBhvr>
                                        <p:cTn id="35" dur="580">
                                          <p:stCondLst>
                                            <p:cond delay="0"/>
                                          </p:stCondLst>
                                        </p:cTn>
                                        <p:tgtEl>
                                          <p:spTgt spid="13"/>
                                        </p:tgtEl>
                                      </p:cBhvr>
                                    </p:animEffect>
                                    <p:anim calcmode="lin" valueType="num">
                                      <p:cBhvr>
                                        <p:cTn id="36" dur="1822"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13"/>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13"/>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13"/>
                                        </p:tgtEl>
                                        <p:attrNameLst>
                                          <p:attrName>ppt_y</p:attrName>
                                        </p:attrNameLst>
                                      </p:cBhvr>
                                      <p:tavLst>
                                        <p:tav tm="0" fmla="#ppt_y-sin(pi*$)/81">
                                          <p:val>
                                            <p:fltVal val="0"/>
                                          </p:val>
                                        </p:tav>
                                        <p:tav tm="100000">
                                          <p:val>
                                            <p:fltVal val="1"/>
                                          </p:val>
                                        </p:tav>
                                      </p:tavLst>
                                    </p:anim>
                                    <p:animScale>
                                      <p:cBhvr>
                                        <p:cTn id="41" dur="26">
                                          <p:stCondLst>
                                            <p:cond delay="650"/>
                                          </p:stCondLst>
                                        </p:cTn>
                                        <p:tgtEl>
                                          <p:spTgt spid="13"/>
                                        </p:tgtEl>
                                      </p:cBhvr>
                                      <p:to x="100000" y="60000"/>
                                    </p:animScale>
                                    <p:animScale>
                                      <p:cBhvr>
                                        <p:cTn id="42" dur="166" decel="50000">
                                          <p:stCondLst>
                                            <p:cond delay="676"/>
                                          </p:stCondLst>
                                        </p:cTn>
                                        <p:tgtEl>
                                          <p:spTgt spid="13"/>
                                        </p:tgtEl>
                                      </p:cBhvr>
                                      <p:to x="100000" y="100000"/>
                                    </p:animScale>
                                    <p:animScale>
                                      <p:cBhvr>
                                        <p:cTn id="43" dur="26">
                                          <p:stCondLst>
                                            <p:cond delay="1312"/>
                                          </p:stCondLst>
                                        </p:cTn>
                                        <p:tgtEl>
                                          <p:spTgt spid="13"/>
                                        </p:tgtEl>
                                      </p:cBhvr>
                                      <p:to x="100000" y="80000"/>
                                    </p:animScale>
                                    <p:animScale>
                                      <p:cBhvr>
                                        <p:cTn id="44" dur="166" decel="50000">
                                          <p:stCondLst>
                                            <p:cond delay="1338"/>
                                          </p:stCondLst>
                                        </p:cTn>
                                        <p:tgtEl>
                                          <p:spTgt spid="13"/>
                                        </p:tgtEl>
                                      </p:cBhvr>
                                      <p:to x="100000" y="100000"/>
                                    </p:animScale>
                                    <p:animScale>
                                      <p:cBhvr>
                                        <p:cTn id="45" dur="26">
                                          <p:stCondLst>
                                            <p:cond delay="1642"/>
                                          </p:stCondLst>
                                        </p:cTn>
                                        <p:tgtEl>
                                          <p:spTgt spid="13"/>
                                        </p:tgtEl>
                                      </p:cBhvr>
                                      <p:to x="100000" y="90000"/>
                                    </p:animScale>
                                    <p:animScale>
                                      <p:cBhvr>
                                        <p:cTn id="46" dur="166" decel="50000">
                                          <p:stCondLst>
                                            <p:cond delay="1668"/>
                                          </p:stCondLst>
                                        </p:cTn>
                                        <p:tgtEl>
                                          <p:spTgt spid="13"/>
                                        </p:tgtEl>
                                      </p:cBhvr>
                                      <p:to x="100000" y="100000"/>
                                    </p:animScale>
                                    <p:animScale>
                                      <p:cBhvr>
                                        <p:cTn id="47" dur="26">
                                          <p:stCondLst>
                                            <p:cond delay="1808"/>
                                          </p:stCondLst>
                                        </p:cTn>
                                        <p:tgtEl>
                                          <p:spTgt spid="13"/>
                                        </p:tgtEl>
                                      </p:cBhvr>
                                      <p:to x="100000" y="95000"/>
                                    </p:animScale>
                                    <p:animScale>
                                      <p:cBhvr>
                                        <p:cTn id="48" dur="166" decel="50000">
                                          <p:stCondLst>
                                            <p:cond delay="1834"/>
                                          </p:stCondLst>
                                        </p:cTn>
                                        <p:tgtEl>
                                          <p:spTgt spid="13"/>
                                        </p:tgtEl>
                                      </p:cBhvr>
                                      <p:to x="100000" y="100000"/>
                                    </p:animScale>
                                  </p:childTnLst>
                                </p:cTn>
                              </p:par>
                            </p:childTnLst>
                          </p:cTn>
                        </p:par>
                        <p:par>
                          <p:cTn id="49" fill="hold">
                            <p:stCondLst>
                              <p:cond delay="2000"/>
                            </p:stCondLst>
                            <p:childTnLst>
                              <p:par>
                                <p:cTn id="50" presetID="49" presetClass="entr" presetSubtype="0" decel="100000" fill="hold"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p:cTn id="52" dur="500" fill="hold"/>
                                        <p:tgtEl>
                                          <p:spTgt spid="13"/>
                                        </p:tgtEl>
                                        <p:attrNameLst>
                                          <p:attrName>ppt_w</p:attrName>
                                        </p:attrNameLst>
                                      </p:cBhvr>
                                      <p:tavLst>
                                        <p:tav tm="0">
                                          <p:val>
                                            <p:fltVal val="0"/>
                                          </p:val>
                                        </p:tav>
                                        <p:tav tm="100000">
                                          <p:val>
                                            <p:strVal val="#ppt_w"/>
                                          </p:val>
                                        </p:tav>
                                      </p:tavLst>
                                    </p:anim>
                                    <p:anim calcmode="lin" valueType="num">
                                      <p:cBhvr>
                                        <p:cTn id="53" dur="500" fill="hold"/>
                                        <p:tgtEl>
                                          <p:spTgt spid="13"/>
                                        </p:tgtEl>
                                        <p:attrNameLst>
                                          <p:attrName>ppt_h</p:attrName>
                                        </p:attrNameLst>
                                      </p:cBhvr>
                                      <p:tavLst>
                                        <p:tav tm="0">
                                          <p:val>
                                            <p:fltVal val="0"/>
                                          </p:val>
                                        </p:tav>
                                        <p:tav tm="100000">
                                          <p:val>
                                            <p:strVal val="#ppt_h"/>
                                          </p:val>
                                        </p:tav>
                                      </p:tavLst>
                                    </p:anim>
                                    <p:anim calcmode="lin" valueType="num">
                                      <p:cBhvr>
                                        <p:cTn id="54" dur="500" fill="hold"/>
                                        <p:tgtEl>
                                          <p:spTgt spid="13"/>
                                        </p:tgtEl>
                                        <p:attrNameLst>
                                          <p:attrName>style.rotation</p:attrName>
                                        </p:attrNameLst>
                                      </p:cBhvr>
                                      <p:tavLst>
                                        <p:tav tm="0">
                                          <p:val>
                                            <p:fltVal val="360"/>
                                          </p:val>
                                        </p:tav>
                                        <p:tav tm="100000">
                                          <p:val>
                                            <p:fltVal val="0"/>
                                          </p:val>
                                        </p:tav>
                                      </p:tavLst>
                                    </p:anim>
                                    <p:animEffect transition="in" filter="fade">
                                      <p:cBhvr>
                                        <p:cTn id="55" dur="500"/>
                                        <p:tgtEl>
                                          <p:spTgt spid="13"/>
                                        </p:tgtEl>
                                      </p:cBhvr>
                                    </p:animEffect>
                                  </p:childTnLst>
                                </p:cTn>
                              </p:par>
                            </p:childTnLst>
                          </p:cTn>
                        </p:par>
                        <p:par>
                          <p:cTn id="56" fill="hold">
                            <p:stCondLst>
                              <p:cond delay="2500"/>
                            </p:stCondLst>
                            <p:childTnLst>
                              <p:par>
                                <p:cTn id="57" presetID="26" presetClass="entr" presetSubtype="0" fill="hold"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580">
                                          <p:stCondLst>
                                            <p:cond delay="0"/>
                                          </p:stCondLst>
                                        </p:cTn>
                                        <p:tgtEl>
                                          <p:spTgt spid="22"/>
                                        </p:tgtEl>
                                      </p:cBhvr>
                                    </p:animEffect>
                                    <p:anim calcmode="lin" valueType="num">
                                      <p:cBhvr>
                                        <p:cTn id="60" dur="1822"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61" dur="664"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62" dur="664" tmFilter="0, 0; 0.125,0.2665; 0.25,0.4; 0.375,0.465; 0.5,0.5;  0.625,0.535; 0.75,0.6; 0.875,0.7335; 1,1">
                                          <p:stCondLst>
                                            <p:cond delay="664"/>
                                          </p:stCondLst>
                                        </p:cTn>
                                        <p:tgtEl>
                                          <p:spTgt spid="22"/>
                                        </p:tgtEl>
                                        <p:attrNameLst>
                                          <p:attrName>ppt_y</p:attrName>
                                        </p:attrNameLst>
                                      </p:cBhvr>
                                      <p:tavLst>
                                        <p:tav tm="0" fmla="#ppt_y-sin(pi*$)/9">
                                          <p:val>
                                            <p:fltVal val="0"/>
                                          </p:val>
                                        </p:tav>
                                        <p:tav tm="100000">
                                          <p:val>
                                            <p:fltVal val="1"/>
                                          </p:val>
                                        </p:tav>
                                      </p:tavLst>
                                    </p:anim>
                                    <p:anim calcmode="lin" valueType="num">
                                      <p:cBhvr>
                                        <p:cTn id="63" dur="332" tmFilter="0, 0; 0.125,0.2665; 0.25,0.4; 0.375,0.465; 0.5,0.5;  0.625,0.535; 0.75,0.6; 0.875,0.7335; 1,1">
                                          <p:stCondLst>
                                            <p:cond delay="1324"/>
                                          </p:stCondLst>
                                        </p:cTn>
                                        <p:tgtEl>
                                          <p:spTgt spid="22"/>
                                        </p:tgtEl>
                                        <p:attrNameLst>
                                          <p:attrName>ppt_y</p:attrName>
                                        </p:attrNameLst>
                                      </p:cBhvr>
                                      <p:tavLst>
                                        <p:tav tm="0" fmla="#ppt_y-sin(pi*$)/27">
                                          <p:val>
                                            <p:fltVal val="0"/>
                                          </p:val>
                                        </p:tav>
                                        <p:tav tm="100000">
                                          <p:val>
                                            <p:fltVal val="1"/>
                                          </p:val>
                                        </p:tav>
                                      </p:tavLst>
                                    </p:anim>
                                    <p:anim calcmode="lin" valueType="num">
                                      <p:cBhvr>
                                        <p:cTn id="64" dur="164" tmFilter="0, 0; 0.125,0.2665; 0.25,0.4; 0.375,0.465; 0.5,0.5;  0.625,0.535; 0.75,0.6; 0.875,0.7335; 1,1">
                                          <p:stCondLst>
                                            <p:cond delay="1656"/>
                                          </p:stCondLst>
                                        </p:cTn>
                                        <p:tgtEl>
                                          <p:spTgt spid="22"/>
                                        </p:tgtEl>
                                        <p:attrNameLst>
                                          <p:attrName>ppt_y</p:attrName>
                                        </p:attrNameLst>
                                      </p:cBhvr>
                                      <p:tavLst>
                                        <p:tav tm="0" fmla="#ppt_y-sin(pi*$)/81">
                                          <p:val>
                                            <p:fltVal val="0"/>
                                          </p:val>
                                        </p:tav>
                                        <p:tav tm="100000">
                                          <p:val>
                                            <p:fltVal val="1"/>
                                          </p:val>
                                        </p:tav>
                                      </p:tavLst>
                                    </p:anim>
                                    <p:animScale>
                                      <p:cBhvr>
                                        <p:cTn id="65" dur="26">
                                          <p:stCondLst>
                                            <p:cond delay="650"/>
                                          </p:stCondLst>
                                        </p:cTn>
                                        <p:tgtEl>
                                          <p:spTgt spid="22"/>
                                        </p:tgtEl>
                                      </p:cBhvr>
                                      <p:to x="100000" y="60000"/>
                                    </p:animScale>
                                    <p:animScale>
                                      <p:cBhvr>
                                        <p:cTn id="66" dur="166" decel="50000">
                                          <p:stCondLst>
                                            <p:cond delay="676"/>
                                          </p:stCondLst>
                                        </p:cTn>
                                        <p:tgtEl>
                                          <p:spTgt spid="22"/>
                                        </p:tgtEl>
                                      </p:cBhvr>
                                      <p:to x="100000" y="100000"/>
                                    </p:animScale>
                                    <p:animScale>
                                      <p:cBhvr>
                                        <p:cTn id="67" dur="26">
                                          <p:stCondLst>
                                            <p:cond delay="1312"/>
                                          </p:stCondLst>
                                        </p:cTn>
                                        <p:tgtEl>
                                          <p:spTgt spid="22"/>
                                        </p:tgtEl>
                                      </p:cBhvr>
                                      <p:to x="100000" y="80000"/>
                                    </p:animScale>
                                    <p:animScale>
                                      <p:cBhvr>
                                        <p:cTn id="68" dur="166" decel="50000">
                                          <p:stCondLst>
                                            <p:cond delay="1338"/>
                                          </p:stCondLst>
                                        </p:cTn>
                                        <p:tgtEl>
                                          <p:spTgt spid="22"/>
                                        </p:tgtEl>
                                      </p:cBhvr>
                                      <p:to x="100000" y="100000"/>
                                    </p:animScale>
                                    <p:animScale>
                                      <p:cBhvr>
                                        <p:cTn id="69" dur="26">
                                          <p:stCondLst>
                                            <p:cond delay="1642"/>
                                          </p:stCondLst>
                                        </p:cTn>
                                        <p:tgtEl>
                                          <p:spTgt spid="22"/>
                                        </p:tgtEl>
                                      </p:cBhvr>
                                      <p:to x="100000" y="90000"/>
                                    </p:animScale>
                                    <p:animScale>
                                      <p:cBhvr>
                                        <p:cTn id="70" dur="166" decel="50000">
                                          <p:stCondLst>
                                            <p:cond delay="1668"/>
                                          </p:stCondLst>
                                        </p:cTn>
                                        <p:tgtEl>
                                          <p:spTgt spid="22"/>
                                        </p:tgtEl>
                                      </p:cBhvr>
                                      <p:to x="100000" y="100000"/>
                                    </p:animScale>
                                    <p:animScale>
                                      <p:cBhvr>
                                        <p:cTn id="71" dur="26">
                                          <p:stCondLst>
                                            <p:cond delay="1808"/>
                                          </p:stCondLst>
                                        </p:cTn>
                                        <p:tgtEl>
                                          <p:spTgt spid="22"/>
                                        </p:tgtEl>
                                      </p:cBhvr>
                                      <p:to x="100000" y="95000"/>
                                    </p:animScale>
                                    <p:animScale>
                                      <p:cBhvr>
                                        <p:cTn id="72" dur="166" decel="50000">
                                          <p:stCondLst>
                                            <p:cond delay="1834"/>
                                          </p:stCondLst>
                                        </p:cTn>
                                        <p:tgtEl>
                                          <p:spTgt spid="22"/>
                                        </p:tgtEl>
                                      </p:cBhvr>
                                      <p:to x="100000" y="100000"/>
                                    </p:animScale>
                                  </p:childTnLst>
                                </p:cTn>
                              </p:par>
                            </p:childTnLst>
                          </p:cTn>
                        </p:par>
                        <p:par>
                          <p:cTn id="73" fill="hold">
                            <p:stCondLst>
                              <p:cond delay="4500"/>
                            </p:stCondLst>
                            <p:childTnLst>
                              <p:par>
                                <p:cTn id="74" presetID="35" presetClass="emph" presetSubtype="0" fill="hold" nodeType="afterEffect">
                                  <p:stCondLst>
                                    <p:cond delay="0"/>
                                  </p:stCondLst>
                                  <p:childTnLst>
                                    <p:anim calcmode="discrete" valueType="str">
                                      <p:cBhvr>
                                        <p:cTn id="75" dur="1000" fill="hold"/>
                                        <p:tgtEl>
                                          <p:spTgt spid="22"/>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534400" cy="6096000"/>
          </a:xfrm>
          <a:solidFill>
            <a:srgbClr val="F1E8F8"/>
          </a:solidFill>
          <a:ln w="38100">
            <a:solidFill>
              <a:srgbClr val="FF3399"/>
            </a:solidFill>
          </a:ln>
          <a:scene3d>
            <a:camera prst="orthographicFront"/>
            <a:lightRig rig="threePt" dir="t"/>
          </a:scene3d>
          <a:sp3d>
            <a:bevelT w="114300" prst="artDeco"/>
          </a:sp3d>
        </p:spPr>
        <p:txBody>
          <a:bodyPr lIns="182880" tIns="91440">
            <a:normAutofit/>
          </a:bodyPr>
          <a:lstStyle/>
          <a:p>
            <a:pPr algn="l"/>
            <a:endParaRPr lang="en-US" b="1" dirty="0">
              <a:solidFill>
                <a:schemeClr val="bg1"/>
              </a:solidFill>
            </a:endParaRPr>
          </a:p>
          <a:p>
            <a:pPr algn="l"/>
            <a:endParaRPr lang="en-US" b="1" dirty="0">
              <a:solidFill>
                <a:schemeClr val="bg1"/>
              </a:solidFill>
            </a:endParaRPr>
          </a:p>
          <a:p>
            <a:pPr algn="l"/>
            <a:endParaRPr lang="en-US" b="1" dirty="0">
              <a:solidFill>
                <a:schemeClr val="bg1"/>
              </a:solidFill>
            </a:endParaRPr>
          </a:p>
          <a:p>
            <a:pPr algn="l">
              <a:spcBef>
                <a:spcPts val="0"/>
              </a:spcBef>
              <a:spcAft>
                <a:spcPts val="2400"/>
              </a:spcAft>
            </a:pPr>
            <a:r>
              <a:rPr lang="en-US" b="1" dirty="0">
                <a:solidFill>
                  <a:srgbClr val="C00000"/>
                </a:solidFill>
                <a:effectLst>
                  <a:outerShdw blurRad="38100" dist="38100" dir="2700000" algn="tl">
                    <a:srgbClr val="000000">
                      <a:alpha val="43137"/>
                    </a:srgbClr>
                  </a:outerShdw>
                </a:effectLst>
              </a:rPr>
              <a:t>Requirement 1:</a:t>
            </a:r>
            <a:r>
              <a:rPr lang="en-US" dirty="0">
                <a:solidFill>
                  <a:srgbClr val="C00000"/>
                </a:solidFill>
                <a:effectLst>
                  <a:outerShdw blurRad="38100" dist="38100" dir="2700000" algn="tl">
                    <a:srgbClr val="000000">
                      <a:alpha val="43137"/>
                    </a:srgbClr>
                  </a:outerShdw>
                </a:effectLst>
              </a:rPr>
              <a:t>  </a:t>
            </a:r>
            <a:r>
              <a:rPr lang="en-US" dirty="0">
                <a:solidFill>
                  <a:schemeClr val="bg1"/>
                </a:solidFill>
              </a:rPr>
              <a:t>“From the </a:t>
            </a:r>
            <a:r>
              <a:rPr lang="en-US" b="1" u="sng" dirty="0">
                <a:solidFill>
                  <a:srgbClr val="0070C0"/>
                </a:solidFill>
                <a:effectLst>
                  <a:outerShdw blurRad="38100" dist="38100" dir="2700000" algn="tl">
                    <a:srgbClr val="000000">
                      <a:alpha val="43137"/>
                    </a:srgbClr>
                  </a:outerShdw>
                </a:effectLst>
              </a:rPr>
              <a:t>morrow after the  Sabbath</a:t>
            </a:r>
            <a:r>
              <a:rPr lang="en-US" b="1" dirty="0">
                <a:solidFill>
                  <a:srgbClr val="0070C0"/>
                </a:solidFill>
                <a:effectLst>
                  <a:outerShdw blurRad="38100" dist="38100" dir="2700000" algn="tl">
                    <a:srgbClr val="000000">
                      <a:alpha val="43137"/>
                    </a:srgbClr>
                  </a:outerShdw>
                </a:effectLst>
              </a:rPr>
              <a:t>”</a:t>
            </a:r>
            <a:r>
              <a:rPr lang="en-US" dirty="0">
                <a:solidFill>
                  <a:srgbClr val="0070C0"/>
                </a:solidFill>
                <a:effectLst>
                  <a:outerShdw blurRad="38100" dist="38100" dir="2700000" algn="tl">
                    <a:srgbClr val="000000">
                      <a:alpha val="43137"/>
                    </a:srgbClr>
                  </a:outerShdw>
                </a:effectLst>
              </a:rPr>
              <a:t> </a:t>
            </a:r>
            <a:r>
              <a:rPr lang="en-US" dirty="0">
                <a:solidFill>
                  <a:schemeClr val="bg1"/>
                </a:solidFill>
              </a:rPr>
              <a:t>(which would be the 1</a:t>
            </a:r>
            <a:r>
              <a:rPr lang="en-US" baseline="30000" dirty="0">
                <a:solidFill>
                  <a:schemeClr val="bg1"/>
                </a:solidFill>
              </a:rPr>
              <a:t>st</a:t>
            </a:r>
            <a:r>
              <a:rPr lang="en-US" dirty="0">
                <a:solidFill>
                  <a:schemeClr val="bg1"/>
                </a:solidFill>
              </a:rPr>
              <a:t> cycle </a:t>
            </a:r>
            <a:r>
              <a:rPr lang="en-US" sz="2400" dirty="0">
                <a:solidFill>
                  <a:schemeClr val="bg1"/>
                </a:solidFill>
              </a:rPr>
              <a:t>{day} </a:t>
            </a:r>
            <a:r>
              <a:rPr lang="en-US" dirty="0">
                <a:solidFill>
                  <a:schemeClr val="bg1"/>
                </a:solidFill>
              </a:rPr>
              <a:t>after the 7</a:t>
            </a:r>
            <a:r>
              <a:rPr lang="en-US" baseline="30000" dirty="0">
                <a:solidFill>
                  <a:schemeClr val="bg1"/>
                </a:solidFill>
              </a:rPr>
              <a:t>th</a:t>
            </a:r>
            <a:r>
              <a:rPr lang="en-US" dirty="0">
                <a:solidFill>
                  <a:schemeClr val="bg1"/>
                </a:solidFill>
              </a:rPr>
              <a:t> Day </a:t>
            </a:r>
            <a:r>
              <a:rPr lang="en-US" sz="2400" dirty="0">
                <a:solidFill>
                  <a:schemeClr val="bg1"/>
                </a:solidFill>
              </a:rPr>
              <a:t> </a:t>
            </a:r>
            <a:r>
              <a:rPr lang="en-US" dirty="0">
                <a:solidFill>
                  <a:schemeClr val="bg1"/>
                </a:solidFill>
              </a:rPr>
              <a:t>Sabbath) is the </a:t>
            </a:r>
            <a:r>
              <a:rPr lang="en-US" b="1" dirty="0">
                <a:solidFill>
                  <a:srgbClr val="009900"/>
                </a:solidFill>
              </a:rPr>
              <a:t>wave sheaf offering.</a:t>
            </a:r>
            <a:r>
              <a:rPr lang="en-US" dirty="0">
                <a:solidFill>
                  <a:srgbClr val="009900"/>
                </a:solidFill>
              </a:rPr>
              <a:t> </a:t>
            </a:r>
          </a:p>
          <a:p>
            <a:pPr algn="l">
              <a:spcBef>
                <a:spcPts val="0"/>
              </a:spcBef>
              <a:spcAft>
                <a:spcPts val="2400"/>
              </a:spcAft>
            </a:pPr>
            <a:r>
              <a:rPr lang="en-US" b="1" dirty="0">
                <a:solidFill>
                  <a:srgbClr val="FF0000"/>
                </a:solidFill>
                <a:effectLst>
                  <a:outerShdw blurRad="38100" dist="38100" dir="2700000" algn="tl">
                    <a:srgbClr val="000000">
                      <a:alpha val="43137"/>
                    </a:srgbClr>
                  </a:outerShdw>
                </a:effectLst>
              </a:rPr>
              <a:t>Note — </a:t>
            </a:r>
            <a:r>
              <a:rPr lang="en-US" dirty="0">
                <a:solidFill>
                  <a:srgbClr val="FF0000"/>
                </a:solidFill>
                <a:effectLst>
                  <a:outerShdw blurRad="38100" dist="38100" dir="2700000" algn="tl">
                    <a:srgbClr val="000000">
                      <a:alpha val="43137"/>
                    </a:srgbClr>
                  </a:outerShdw>
                </a:effectLst>
              </a:rPr>
              <a:t> </a:t>
            </a:r>
            <a:r>
              <a:rPr lang="en-US" dirty="0">
                <a:solidFill>
                  <a:schemeClr val="bg1"/>
                </a:solidFill>
              </a:rPr>
              <a:t>There is a question about whether the </a:t>
            </a:r>
            <a:r>
              <a:rPr lang="en-US" b="1" dirty="0">
                <a:solidFill>
                  <a:srgbClr val="009900"/>
                </a:solidFill>
              </a:rPr>
              <a:t>Wave Sheaf </a:t>
            </a:r>
            <a:r>
              <a:rPr lang="en-US" dirty="0">
                <a:solidFill>
                  <a:schemeClr val="bg1"/>
                </a:solidFill>
              </a:rPr>
              <a:t>celebration is to follow a </a:t>
            </a:r>
            <a:r>
              <a:rPr lang="en-US" b="1" u="sng" dirty="0">
                <a:solidFill>
                  <a:srgbClr val="996633"/>
                </a:solidFill>
              </a:rPr>
              <a:t>7</a:t>
            </a:r>
            <a:r>
              <a:rPr lang="en-US" b="1" u="sng" baseline="30000" dirty="0">
                <a:solidFill>
                  <a:srgbClr val="996633"/>
                </a:solidFill>
              </a:rPr>
              <a:t>th</a:t>
            </a:r>
            <a:r>
              <a:rPr lang="en-US" b="1" u="sng" dirty="0">
                <a:solidFill>
                  <a:srgbClr val="996633"/>
                </a:solidFill>
              </a:rPr>
              <a:t> day Sabbath </a:t>
            </a:r>
            <a:r>
              <a:rPr lang="en-US" dirty="0">
                <a:solidFill>
                  <a:schemeClr val="bg1"/>
                </a:solidFill>
              </a:rPr>
              <a:t>or an </a:t>
            </a:r>
            <a:r>
              <a:rPr lang="en-US" b="1" u="sng" dirty="0">
                <a:solidFill>
                  <a:srgbClr val="996633"/>
                </a:solidFill>
              </a:rPr>
              <a:t>Annual Sabbath</a:t>
            </a:r>
            <a:r>
              <a:rPr lang="en-US" b="1" dirty="0">
                <a:solidFill>
                  <a:srgbClr val="996633"/>
                </a:solidFill>
              </a:rPr>
              <a:t>.  </a:t>
            </a:r>
            <a:r>
              <a:rPr lang="en-US" dirty="0">
                <a:solidFill>
                  <a:schemeClr val="bg1"/>
                </a:solidFill>
              </a:rPr>
              <a:t>We will address this concept in a later Requirement…… </a:t>
            </a:r>
          </a:p>
        </p:txBody>
      </p:sp>
      <p:sp>
        <p:nvSpPr>
          <p:cNvPr id="4" name="Slide Number Placeholder 3"/>
          <p:cNvSpPr>
            <a:spLocks noGrp="1"/>
          </p:cNvSpPr>
          <p:nvPr>
            <p:ph type="sldNum" sz="quarter" idx="12"/>
          </p:nvPr>
        </p:nvSpPr>
        <p:spPr>
          <a:xfrm>
            <a:off x="8229600" y="6340475"/>
            <a:ext cx="762000" cy="365125"/>
          </a:xfrm>
        </p:spPr>
        <p:txBody>
          <a:bodyPr/>
          <a:lstStyle/>
          <a:p>
            <a:fld id="{9A7ECC3E-4170-412F-8B33-8063B7BB8A4D}" type="slidenum">
              <a:rPr lang="en-US" b="1" smtClean="0"/>
              <a:t>31</a:t>
            </a:fld>
            <a:endParaRPr lang="en-US" b="1" dirty="0"/>
          </a:p>
        </p:txBody>
      </p:sp>
      <p:sp>
        <p:nvSpPr>
          <p:cNvPr id="8" name="TextBox 7"/>
          <p:cNvSpPr txBox="1"/>
          <p:nvPr/>
        </p:nvSpPr>
        <p:spPr>
          <a:xfrm>
            <a:off x="609600" y="5257800"/>
            <a:ext cx="184731" cy="369332"/>
          </a:xfrm>
          <a:prstGeom prst="rect">
            <a:avLst/>
          </a:prstGeom>
          <a:noFill/>
        </p:spPr>
        <p:txBody>
          <a:bodyPr wrap="none" rtlCol="0">
            <a:spAutoFit/>
          </a:bodyPr>
          <a:lstStyle/>
          <a:p>
            <a:endParaRPr lang="en-US" dirty="0"/>
          </a:p>
        </p:txBody>
      </p:sp>
      <p:grpSp>
        <p:nvGrpSpPr>
          <p:cNvPr id="13" name="Group 12"/>
          <p:cNvGrpSpPr/>
          <p:nvPr/>
        </p:nvGrpSpPr>
        <p:grpSpPr>
          <a:xfrm>
            <a:off x="2514600" y="587829"/>
            <a:ext cx="3124200" cy="1393371"/>
            <a:chOff x="2514600" y="2188029"/>
            <a:chExt cx="3124200" cy="1393371"/>
          </a:xfrm>
        </p:grpSpPr>
        <p:cxnSp>
          <p:nvCxnSpPr>
            <p:cNvPr id="12" name="Straight Arrow Connector 11"/>
            <p:cNvCxnSpPr/>
            <p:nvPr/>
          </p:nvCxnSpPr>
          <p:spPr>
            <a:xfrm>
              <a:off x="3557016" y="2286000"/>
              <a:ext cx="2081784" cy="1295400"/>
            </a:xfrm>
            <a:prstGeom prst="straightConnector1">
              <a:avLst/>
            </a:prstGeom>
            <a:ln w="76200">
              <a:solidFill>
                <a:srgbClr val="0070C0"/>
              </a:solidFill>
              <a:tailEnd type="arrow"/>
            </a:ln>
            <a:effectLst>
              <a:glow rad="101600">
                <a:schemeClr val="accent1">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0" name="Bevel 9"/>
            <p:cNvSpPr/>
            <p:nvPr/>
          </p:nvSpPr>
          <p:spPr>
            <a:xfrm>
              <a:off x="2514600" y="2188029"/>
              <a:ext cx="1042416" cy="1042416"/>
            </a:xfrm>
            <a:prstGeom prst="bevel">
              <a:avLst/>
            </a:prstGeom>
            <a:solidFill>
              <a:srgbClr val="D9F1FF"/>
            </a:solidFill>
            <a:ln w="38100">
              <a:solidFill>
                <a:srgbClr val="0000CC"/>
              </a:solidFill>
            </a:ln>
            <a:effectLst>
              <a:glow rad="101600">
                <a:schemeClr val="accent1">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00CC"/>
                  </a:solidFill>
                  <a:effectLst>
                    <a:outerShdw blurRad="38100" dist="38100" dir="2700000" algn="tl">
                      <a:srgbClr val="000000">
                        <a:alpha val="43137"/>
                      </a:srgbClr>
                    </a:outerShdw>
                  </a:effectLst>
                </a:rPr>
                <a:t>#1</a:t>
              </a:r>
            </a:p>
          </p:txBody>
        </p:sp>
      </p:grpSp>
      <p:sp>
        <p:nvSpPr>
          <p:cNvPr id="2" name="Bent Arrow 1"/>
          <p:cNvSpPr/>
          <p:nvPr/>
        </p:nvSpPr>
        <p:spPr>
          <a:xfrm rot="5400000">
            <a:off x="7008876" y="4418076"/>
            <a:ext cx="1219200" cy="1984248"/>
          </a:xfrm>
          <a:prstGeom prst="bentArrow">
            <a:avLst/>
          </a:prstGeom>
          <a:solidFill>
            <a:srgbClr val="FFCCFF"/>
          </a:solidFill>
          <a:ln w="57150">
            <a:solidFill>
              <a:srgbClr val="FF0066"/>
            </a:solidFill>
          </a:ln>
          <a:effectLst>
            <a:glow rad="139700">
              <a:schemeClr val="accent2">
                <a:satMod val="175000"/>
                <a:alpha val="40000"/>
              </a:schemeClr>
            </a:glow>
          </a:effectLst>
          <a:scene3d>
            <a:camera prst="perspectiveContrastingLeftFacing"/>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0319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 calcmode="lin" valueType="num">
                                      <p:cBhvr>
                                        <p:cTn id="14"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6" dur="500"/>
                                        <p:tgtEl>
                                          <p:spTgt spid="3">
                                            <p:txEl>
                                              <p:pRg st="4" end="4"/>
                                            </p:txEl>
                                          </p:spTgt>
                                        </p:tgtEl>
                                      </p:cBhvr>
                                    </p:animEffect>
                                  </p:childTnLst>
                                </p:cTn>
                              </p:par>
                            </p:childTnLst>
                          </p:cTn>
                        </p:par>
                        <p:par>
                          <p:cTn id="17" fill="hold">
                            <p:stCondLst>
                              <p:cond delay="500"/>
                            </p:stCondLst>
                            <p:childTnLst>
                              <p:par>
                                <p:cTn id="18" presetID="31" presetClass="entr" presetSubtype="0" fill="hold" grpId="0" nodeType="afterEffect">
                                  <p:stCondLst>
                                    <p:cond delay="1000"/>
                                  </p:stCondLst>
                                  <p:childTnLst>
                                    <p:set>
                                      <p:cBhvr>
                                        <p:cTn id="19" dur="1" fill="hold">
                                          <p:stCondLst>
                                            <p:cond delay="0"/>
                                          </p:stCondLst>
                                        </p:cTn>
                                        <p:tgtEl>
                                          <p:spTgt spid="2"/>
                                        </p:tgtEl>
                                        <p:attrNameLst>
                                          <p:attrName>style.visibility</p:attrName>
                                        </p:attrNameLst>
                                      </p:cBhvr>
                                      <p:to>
                                        <p:strVal val="visible"/>
                                      </p:to>
                                    </p:set>
                                    <p:anim calcmode="lin" valueType="num">
                                      <p:cBhvr>
                                        <p:cTn id="20" dur="1000" fill="hold"/>
                                        <p:tgtEl>
                                          <p:spTgt spid="2"/>
                                        </p:tgtEl>
                                        <p:attrNameLst>
                                          <p:attrName>ppt_w</p:attrName>
                                        </p:attrNameLst>
                                      </p:cBhvr>
                                      <p:tavLst>
                                        <p:tav tm="0">
                                          <p:val>
                                            <p:fltVal val="0"/>
                                          </p:val>
                                        </p:tav>
                                        <p:tav tm="100000">
                                          <p:val>
                                            <p:strVal val="#ppt_w"/>
                                          </p:val>
                                        </p:tav>
                                      </p:tavLst>
                                    </p:anim>
                                    <p:anim calcmode="lin" valueType="num">
                                      <p:cBhvr>
                                        <p:cTn id="21" dur="1000" fill="hold"/>
                                        <p:tgtEl>
                                          <p:spTgt spid="2"/>
                                        </p:tgtEl>
                                        <p:attrNameLst>
                                          <p:attrName>ppt_h</p:attrName>
                                        </p:attrNameLst>
                                      </p:cBhvr>
                                      <p:tavLst>
                                        <p:tav tm="0">
                                          <p:val>
                                            <p:fltVal val="0"/>
                                          </p:val>
                                        </p:tav>
                                        <p:tav tm="100000">
                                          <p:val>
                                            <p:strVal val="#ppt_h"/>
                                          </p:val>
                                        </p:tav>
                                      </p:tavLst>
                                    </p:anim>
                                    <p:anim calcmode="lin" valueType="num">
                                      <p:cBhvr>
                                        <p:cTn id="22" dur="1000" fill="hold"/>
                                        <p:tgtEl>
                                          <p:spTgt spid="2"/>
                                        </p:tgtEl>
                                        <p:attrNameLst>
                                          <p:attrName>style.rotation</p:attrName>
                                        </p:attrNameLst>
                                      </p:cBhvr>
                                      <p:tavLst>
                                        <p:tav tm="0">
                                          <p:val>
                                            <p:fltVal val="90"/>
                                          </p:val>
                                        </p:tav>
                                        <p:tav tm="100000">
                                          <p:val>
                                            <p:fltVal val="0"/>
                                          </p:val>
                                        </p:tav>
                                      </p:tavLst>
                                    </p:anim>
                                    <p:animEffect transition="in" filter="fade">
                                      <p:cBhvr>
                                        <p:cTn id="2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533400"/>
            <a:ext cx="8534400" cy="5867400"/>
          </a:xfrm>
          <a:solidFill>
            <a:srgbClr val="F1E8F8"/>
          </a:solidFill>
          <a:ln w="38100">
            <a:solidFill>
              <a:srgbClr val="FF3399"/>
            </a:solidFill>
          </a:ln>
          <a:scene3d>
            <a:camera prst="orthographicFront"/>
            <a:lightRig rig="threePt" dir="t"/>
          </a:scene3d>
          <a:sp3d>
            <a:bevelT w="114300" prst="artDeco"/>
          </a:sp3d>
        </p:spPr>
        <p:txBody>
          <a:bodyPr lIns="182880" tIns="182880">
            <a:normAutofit/>
          </a:bodyPr>
          <a:lstStyle/>
          <a:p>
            <a:pPr algn="l">
              <a:spcBef>
                <a:spcPts val="0"/>
              </a:spcBef>
              <a:spcAft>
                <a:spcPts val="6000"/>
              </a:spcAft>
            </a:pPr>
            <a:r>
              <a:rPr lang="en-US" b="1" dirty="0">
                <a:solidFill>
                  <a:srgbClr val="C00000"/>
                </a:solidFill>
                <a:effectLst>
                  <a:outerShdw blurRad="38100" dist="38100" dir="2700000" algn="tl">
                    <a:srgbClr val="000000">
                      <a:alpha val="43137"/>
                    </a:srgbClr>
                  </a:outerShdw>
                </a:effectLst>
              </a:rPr>
              <a:t>Requirement 2:  </a:t>
            </a:r>
            <a:r>
              <a:rPr lang="en-US" dirty="0">
                <a:solidFill>
                  <a:schemeClr val="bg1"/>
                </a:solidFill>
              </a:rPr>
              <a:t>“You shall </a:t>
            </a:r>
            <a:r>
              <a:rPr lang="en-US" b="1" u="sng" dirty="0">
                <a:solidFill>
                  <a:srgbClr val="FF3399"/>
                </a:solidFill>
              </a:rPr>
              <a:t>count</a:t>
            </a:r>
            <a:r>
              <a:rPr lang="en-US" dirty="0">
                <a:solidFill>
                  <a:srgbClr val="FF3399"/>
                </a:solidFill>
              </a:rPr>
              <a:t> </a:t>
            </a:r>
            <a:r>
              <a:rPr lang="en-US" dirty="0">
                <a:solidFill>
                  <a:schemeClr val="bg1"/>
                </a:solidFill>
              </a:rPr>
              <a:t>for yourselves: </a:t>
            </a:r>
            <a:r>
              <a:rPr lang="en-US" b="1" u="sng" dirty="0">
                <a:solidFill>
                  <a:srgbClr val="CC00CC"/>
                </a:solidFill>
                <a:effectLst>
                  <a:outerShdw blurRad="38100" dist="38100" dir="2700000" algn="tl">
                    <a:srgbClr val="000000">
                      <a:alpha val="43137"/>
                    </a:srgbClr>
                  </a:outerShdw>
                </a:effectLst>
              </a:rPr>
              <a:t>seven completed Sabbaths</a:t>
            </a:r>
            <a:r>
              <a:rPr lang="en-US" b="1" dirty="0">
                <a:solidFill>
                  <a:srgbClr val="CC00CC"/>
                </a:solidFill>
                <a:effectLst>
                  <a:outerShdw blurRad="38100" dist="38100" dir="2700000" algn="tl">
                    <a:srgbClr val="000000">
                      <a:alpha val="43137"/>
                    </a:srgbClr>
                  </a:outerShdw>
                </a:effectLst>
              </a:rPr>
              <a:t>.” </a:t>
            </a:r>
          </a:p>
          <a:p>
            <a:pPr algn="l">
              <a:spcBef>
                <a:spcPts val="0"/>
              </a:spcBef>
              <a:spcAft>
                <a:spcPts val="4200"/>
              </a:spcAft>
            </a:pPr>
            <a:r>
              <a:rPr lang="en-US" b="1" dirty="0">
                <a:solidFill>
                  <a:srgbClr val="FF0000"/>
                </a:solidFill>
                <a:effectLst>
                  <a:outerShdw blurRad="38100" dist="38100" dir="2700000" algn="tl">
                    <a:srgbClr val="000000">
                      <a:alpha val="43137"/>
                    </a:srgbClr>
                  </a:outerShdw>
                </a:effectLst>
              </a:rPr>
              <a:t>Note —  </a:t>
            </a:r>
            <a:r>
              <a:rPr lang="en-US" dirty="0">
                <a:solidFill>
                  <a:schemeClr val="bg1"/>
                </a:solidFill>
              </a:rPr>
              <a:t>By </a:t>
            </a:r>
            <a:r>
              <a:rPr lang="en-US" b="1" dirty="0">
                <a:solidFill>
                  <a:srgbClr val="CC00CC"/>
                </a:solidFill>
                <a:effectLst>
                  <a:outerShdw blurRad="38100" dist="38100" dir="2700000" algn="tl">
                    <a:srgbClr val="000000">
                      <a:alpha val="43137"/>
                    </a:srgbClr>
                  </a:outerShdw>
                </a:effectLst>
              </a:rPr>
              <a:t>“</a:t>
            </a:r>
            <a:r>
              <a:rPr lang="en-US" b="1" u="sng" dirty="0">
                <a:solidFill>
                  <a:srgbClr val="CC00CC"/>
                </a:solidFill>
                <a:effectLst>
                  <a:outerShdw blurRad="38100" dist="38100" dir="2700000" algn="tl">
                    <a:srgbClr val="000000">
                      <a:alpha val="43137"/>
                    </a:srgbClr>
                  </a:outerShdw>
                </a:effectLst>
              </a:rPr>
              <a:t>completed</a:t>
            </a:r>
            <a:r>
              <a:rPr lang="en-US" b="1" dirty="0">
                <a:solidFill>
                  <a:srgbClr val="CC00CC"/>
                </a:solidFill>
                <a:effectLst>
                  <a:outerShdw blurRad="38100" dist="38100" dir="2700000" algn="tl">
                    <a:srgbClr val="000000">
                      <a:alpha val="43137"/>
                    </a:srgbClr>
                  </a:outerShdw>
                </a:effectLst>
              </a:rPr>
              <a:t>,” </a:t>
            </a:r>
            <a:r>
              <a:rPr lang="en-US" dirty="0">
                <a:solidFill>
                  <a:schemeClr val="bg1"/>
                </a:solidFill>
              </a:rPr>
              <a:t>Scriptures require that the </a:t>
            </a:r>
            <a:r>
              <a:rPr lang="en-US" b="1" dirty="0">
                <a:solidFill>
                  <a:srgbClr val="0070C0"/>
                </a:solidFill>
              </a:rPr>
              <a:t>7th Day Sabbath </a:t>
            </a:r>
            <a:r>
              <a:rPr lang="en-US" dirty="0">
                <a:solidFill>
                  <a:schemeClr val="bg1"/>
                </a:solidFill>
              </a:rPr>
              <a:t>has achieved the ordained duty of fulfilling, satisfying, giving closure to and finalizing the necessary 6 prior cycles of the week, for work.  Not only must a </a:t>
            </a:r>
            <a:r>
              <a:rPr lang="en-US" b="1" dirty="0">
                <a:solidFill>
                  <a:srgbClr val="0070C0"/>
                </a:solidFill>
              </a:rPr>
              <a:t>7th Day Sabbath </a:t>
            </a:r>
            <a:r>
              <a:rPr lang="en-US" dirty="0">
                <a:solidFill>
                  <a:schemeClr val="bg1"/>
                </a:solidFill>
              </a:rPr>
              <a:t>give physical rest, and spiritual enrichment, by drawing one closer to </a:t>
            </a:r>
            <a:r>
              <a:rPr lang="en-US" b="1" dirty="0">
                <a:solidFill>
                  <a:srgbClr val="0000CC"/>
                </a:solidFill>
                <a:effectLst>
                  <a:outerShdw blurRad="38100" dist="38100" dir="2700000" algn="tl">
                    <a:srgbClr val="000000">
                      <a:alpha val="43137"/>
                    </a:srgbClr>
                  </a:outerShdw>
                </a:effectLst>
              </a:rPr>
              <a:t>Yahuah,</a:t>
            </a:r>
            <a:r>
              <a:rPr lang="en-US" dirty="0">
                <a:solidFill>
                  <a:schemeClr val="bg1"/>
                </a:solidFill>
              </a:rPr>
              <a:t> but it must also </a:t>
            </a:r>
            <a:r>
              <a:rPr lang="en-US" b="1" dirty="0">
                <a:solidFill>
                  <a:srgbClr val="C00000"/>
                </a:solidFill>
              </a:rPr>
              <a:t>“be completed” </a:t>
            </a:r>
            <a:r>
              <a:rPr lang="en-US" dirty="0">
                <a:solidFill>
                  <a:schemeClr val="bg1"/>
                </a:solidFill>
              </a:rPr>
              <a:t>in finishing the full 24 hours of the cycle.  </a:t>
            </a:r>
            <a:r>
              <a:rPr lang="en-US" b="1" u="sng" dirty="0">
                <a:solidFill>
                  <a:schemeClr val="accent3">
                    <a:lumMod val="50000"/>
                  </a:schemeClr>
                </a:solidFill>
                <a:effectLst>
                  <a:outerShdw blurRad="38100" dist="38100" dir="2700000" algn="tl">
                    <a:srgbClr val="000000">
                      <a:alpha val="43137"/>
                    </a:srgbClr>
                  </a:outerShdw>
                </a:effectLst>
              </a:rPr>
              <a:t>Anything less is just not a</a:t>
            </a:r>
            <a:r>
              <a:rPr lang="en-US" b="1" dirty="0">
                <a:solidFill>
                  <a:schemeClr val="accent3">
                    <a:lumMod val="50000"/>
                  </a:schemeClr>
                </a:solidFill>
                <a:effectLst>
                  <a:outerShdw blurRad="38100" dist="38100" dir="2700000" algn="tl">
                    <a:srgbClr val="000000">
                      <a:alpha val="43137"/>
                    </a:srgbClr>
                  </a:outerShdw>
                </a:effectLst>
              </a:rPr>
              <a:t> </a:t>
            </a:r>
            <a:r>
              <a:rPr lang="en-US" b="1" u="sng" dirty="0">
                <a:solidFill>
                  <a:srgbClr val="C00000"/>
                </a:solidFill>
                <a:effectLst>
                  <a:outerShdw blurRad="38100" dist="38100" dir="2700000" algn="tl">
                    <a:srgbClr val="000000">
                      <a:alpha val="43137"/>
                    </a:srgbClr>
                  </a:outerShdw>
                </a:effectLst>
              </a:rPr>
              <a:t>completed</a:t>
            </a:r>
            <a:r>
              <a:rPr lang="en-US" b="1" dirty="0">
                <a:solidFill>
                  <a:srgbClr val="C00000"/>
                </a:solidFill>
                <a:effectLst>
                  <a:outerShdw blurRad="38100" dist="38100" dir="2700000" algn="tl">
                    <a:srgbClr val="000000">
                      <a:alpha val="43137"/>
                    </a:srgbClr>
                  </a:outerShdw>
                </a:effectLst>
              </a:rPr>
              <a:t> </a:t>
            </a:r>
            <a:r>
              <a:rPr lang="en-US" b="1" u="sng" dirty="0">
                <a:solidFill>
                  <a:srgbClr val="0070C0"/>
                </a:solidFill>
                <a:effectLst>
                  <a:outerShdw blurRad="38100" dist="38100" dir="2700000" algn="tl">
                    <a:srgbClr val="000000">
                      <a:alpha val="43137"/>
                    </a:srgbClr>
                  </a:outerShdw>
                </a:effectLst>
              </a:rPr>
              <a:t>Sabbath</a:t>
            </a:r>
            <a:r>
              <a:rPr lang="en-US" b="1" dirty="0">
                <a:solidFill>
                  <a:srgbClr val="0070C0"/>
                </a:solidFill>
                <a:effectLst>
                  <a:outerShdw blurRad="38100" dist="38100" dir="2700000" algn="tl">
                    <a:srgbClr val="000000">
                      <a:alpha val="43137"/>
                    </a:srgbClr>
                  </a:outerShdw>
                </a:effectLst>
              </a:rPr>
              <a:t>.</a:t>
            </a:r>
          </a:p>
        </p:txBody>
      </p:sp>
      <p:sp>
        <p:nvSpPr>
          <p:cNvPr id="4" name="Slide Number Placeholder 3"/>
          <p:cNvSpPr>
            <a:spLocks noGrp="1"/>
          </p:cNvSpPr>
          <p:nvPr>
            <p:ph type="sldNum" sz="quarter" idx="12"/>
          </p:nvPr>
        </p:nvSpPr>
        <p:spPr>
          <a:xfrm>
            <a:off x="8229600" y="6324600"/>
            <a:ext cx="762000" cy="365125"/>
          </a:xfrm>
        </p:spPr>
        <p:txBody>
          <a:bodyPr/>
          <a:lstStyle/>
          <a:p>
            <a:fld id="{9A7ECC3E-4170-412F-8B33-8063B7BB8A4D}" type="slidenum">
              <a:rPr lang="en-US" b="1" smtClean="0"/>
              <a:t>32</a:t>
            </a:fld>
            <a:endParaRPr lang="en-US" b="1" dirty="0"/>
          </a:p>
        </p:txBody>
      </p:sp>
      <p:sp>
        <p:nvSpPr>
          <p:cNvPr id="8" name="TextBox 7"/>
          <p:cNvSpPr txBox="1"/>
          <p:nvPr/>
        </p:nvSpPr>
        <p:spPr>
          <a:xfrm>
            <a:off x="609600" y="5257800"/>
            <a:ext cx="184731" cy="369332"/>
          </a:xfrm>
          <a:prstGeom prst="rect">
            <a:avLst/>
          </a:prstGeom>
          <a:noFill/>
        </p:spPr>
        <p:txBody>
          <a:bodyPr wrap="none" rtlCol="0">
            <a:spAutoFit/>
          </a:bodyPr>
          <a:lstStyle/>
          <a:p>
            <a:endParaRPr lang="en-US" dirty="0"/>
          </a:p>
        </p:txBody>
      </p:sp>
      <p:grpSp>
        <p:nvGrpSpPr>
          <p:cNvPr id="22" name="Group 21"/>
          <p:cNvGrpSpPr/>
          <p:nvPr/>
        </p:nvGrpSpPr>
        <p:grpSpPr>
          <a:xfrm>
            <a:off x="4800600" y="1219200"/>
            <a:ext cx="2947416" cy="1042416"/>
            <a:chOff x="41856" y="5105924"/>
            <a:chExt cx="2947416" cy="1042416"/>
          </a:xfrm>
        </p:grpSpPr>
        <p:cxnSp>
          <p:nvCxnSpPr>
            <p:cNvPr id="16" name="Straight Arrow Connector 15"/>
            <p:cNvCxnSpPr/>
            <p:nvPr/>
          </p:nvCxnSpPr>
          <p:spPr>
            <a:xfrm flipH="1" flipV="1">
              <a:off x="41856" y="5486924"/>
              <a:ext cx="1905000" cy="532876"/>
            </a:xfrm>
            <a:prstGeom prst="straightConnector1">
              <a:avLst/>
            </a:prstGeom>
            <a:ln w="76200">
              <a:solidFill>
                <a:srgbClr val="CC00CC"/>
              </a:solidFill>
              <a:tailEnd type="arrow"/>
            </a:ln>
            <a:effectLst>
              <a:glow rad="139700">
                <a:schemeClr val="accent4">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5" name="Bevel 14"/>
            <p:cNvSpPr/>
            <p:nvPr/>
          </p:nvSpPr>
          <p:spPr>
            <a:xfrm>
              <a:off x="1946856" y="5105924"/>
              <a:ext cx="1042416" cy="1042416"/>
            </a:xfrm>
            <a:prstGeom prst="bevel">
              <a:avLst/>
            </a:prstGeom>
            <a:solidFill>
              <a:srgbClr val="EEDDFF"/>
            </a:solidFill>
            <a:ln w="38100">
              <a:solidFill>
                <a:srgbClr val="CC00CC"/>
              </a:solidFill>
            </a:ln>
            <a:effectLst>
              <a:glow rad="139700">
                <a:schemeClr val="accent4">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CC00CC"/>
                  </a:solidFill>
                  <a:effectLst>
                    <a:outerShdw blurRad="38100" dist="38100" dir="2700000" algn="tl">
                      <a:srgbClr val="000000">
                        <a:alpha val="43137"/>
                      </a:srgbClr>
                    </a:outerShdw>
                  </a:effectLst>
                </a:rPr>
                <a:t>#2</a:t>
              </a:r>
            </a:p>
          </p:txBody>
        </p:sp>
      </p:grpSp>
    </p:spTree>
    <p:extLst>
      <p:ext uri="{BB962C8B-B14F-4D97-AF65-F5344CB8AC3E}">
        <p14:creationId xmlns:p14="http://schemas.microsoft.com/office/powerpoint/2010/main" val="1460363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 calcmode="lin" valueType="num">
                                      <p:cBhvr>
                                        <p:cTn id="14"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534400" cy="6096000"/>
          </a:xfrm>
          <a:solidFill>
            <a:srgbClr val="F1E8F8"/>
          </a:solidFill>
          <a:ln w="38100">
            <a:solidFill>
              <a:srgbClr val="FF3399"/>
            </a:solidFill>
          </a:ln>
          <a:scene3d>
            <a:camera prst="orthographicFront"/>
            <a:lightRig rig="threePt" dir="t"/>
          </a:scene3d>
          <a:sp3d>
            <a:bevelT w="114300" prst="artDeco"/>
          </a:sp3d>
        </p:spPr>
        <p:txBody>
          <a:bodyPr lIns="182880" tIns="182880">
            <a:normAutofit/>
          </a:bodyPr>
          <a:lstStyle/>
          <a:p>
            <a:pPr marL="914400" indent="-914400" algn="l">
              <a:spcBef>
                <a:spcPts val="0"/>
              </a:spcBef>
              <a:spcAft>
                <a:spcPts val="10800"/>
              </a:spcAft>
            </a:pPr>
            <a:r>
              <a:rPr lang="en-US" dirty="0">
                <a:solidFill>
                  <a:srgbClr val="FF6600"/>
                </a:solidFill>
              </a:rPr>
              <a:t>Lev 23:16</a:t>
            </a:r>
            <a:r>
              <a:rPr lang="en-US" dirty="0">
                <a:solidFill>
                  <a:schemeClr val="bg1"/>
                </a:solidFill>
              </a:rPr>
              <a:t>	Until the </a:t>
            </a:r>
            <a:r>
              <a:rPr lang="en-US" b="1" u="sng" dirty="0">
                <a:solidFill>
                  <a:srgbClr val="009900"/>
                </a:solidFill>
                <a:effectLst>
                  <a:outerShdw blurRad="38100" dist="38100" dir="2700000" algn="tl">
                    <a:srgbClr val="000000">
                      <a:alpha val="43137"/>
                    </a:srgbClr>
                  </a:outerShdw>
                </a:effectLst>
              </a:rPr>
              <a:t>morrow after the seventh Sabbath</a:t>
            </a:r>
            <a:r>
              <a:rPr lang="en-US" dirty="0">
                <a:solidFill>
                  <a:schemeClr val="bg1"/>
                </a:solidFill>
                <a:effectLst>
                  <a:outerShdw blurRad="38100" dist="38100" dir="2700000" algn="tl">
                    <a:srgbClr val="000000">
                      <a:alpha val="43137"/>
                    </a:srgbClr>
                  </a:outerShdw>
                </a:effectLst>
              </a:rPr>
              <a:t> </a:t>
            </a:r>
            <a:r>
              <a:rPr lang="en-US" dirty="0">
                <a:solidFill>
                  <a:schemeClr val="bg1"/>
                </a:solidFill>
              </a:rPr>
              <a:t>you </a:t>
            </a:r>
            <a:r>
              <a:rPr lang="en-US" b="1" u="sng" dirty="0">
                <a:solidFill>
                  <a:srgbClr val="FF3399"/>
                </a:solidFill>
              </a:rPr>
              <a:t>count</a:t>
            </a:r>
            <a:r>
              <a:rPr lang="en-US" dirty="0">
                <a:solidFill>
                  <a:schemeClr val="bg1"/>
                </a:solidFill>
              </a:rPr>
              <a:t> </a:t>
            </a:r>
            <a:r>
              <a:rPr lang="en-US" b="1" u="sng" dirty="0">
                <a:solidFill>
                  <a:srgbClr val="FF3399"/>
                </a:solidFill>
                <a:effectLst>
                  <a:outerShdw blurRad="38100" dist="38100" dir="2700000" algn="tl">
                    <a:srgbClr val="000000">
                      <a:alpha val="43137"/>
                    </a:srgbClr>
                  </a:outerShdw>
                </a:effectLst>
              </a:rPr>
              <a:t>fifty days</a:t>
            </a:r>
            <a:r>
              <a:rPr lang="en-US" b="1" dirty="0">
                <a:solidFill>
                  <a:srgbClr val="FF3399"/>
                </a:solidFill>
              </a:rPr>
              <a:t>, </a:t>
            </a:r>
            <a:r>
              <a:rPr lang="en-US" dirty="0">
                <a:solidFill>
                  <a:schemeClr val="bg1"/>
                </a:solidFill>
              </a:rPr>
              <a:t>then you shall bring      a new grain       offering to </a:t>
            </a:r>
            <a:r>
              <a:rPr lang="en-US" b="1" dirty="0">
                <a:solidFill>
                  <a:srgbClr val="0000CC"/>
                </a:solidFill>
              </a:rPr>
              <a:t>Yahuah.</a:t>
            </a:r>
            <a:r>
              <a:rPr lang="en-US" dirty="0">
                <a:solidFill>
                  <a:schemeClr val="bg1"/>
                </a:solidFill>
              </a:rPr>
              <a:t> </a:t>
            </a:r>
          </a:p>
          <a:p>
            <a:pPr algn="l">
              <a:spcBef>
                <a:spcPts val="0"/>
              </a:spcBef>
              <a:spcAft>
                <a:spcPts val="1800"/>
              </a:spcAft>
            </a:pPr>
            <a:r>
              <a:rPr lang="en-US" sz="2600" b="1" dirty="0">
                <a:solidFill>
                  <a:srgbClr val="C00000"/>
                </a:solidFill>
                <a:effectLst>
                  <a:outerShdw blurRad="38100" dist="38100" dir="2700000" algn="tl">
                    <a:srgbClr val="000000">
                      <a:alpha val="43137"/>
                    </a:srgbClr>
                  </a:outerShdw>
                </a:effectLst>
              </a:rPr>
              <a:t>Requirement 3:  </a:t>
            </a:r>
            <a:r>
              <a:rPr lang="en-US" sz="2600" dirty="0">
                <a:solidFill>
                  <a:schemeClr val="bg1"/>
                </a:solidFill>
              </a:rPr>
              <a:t>“Until the </a:t>
            </a:r>
            <a:r>
              <a:rPr lang="en-US" sz="2600" b="1" u="sng" dirty="0">
                <a:solidFill>
                  <a:srgbClr val="009900"/>
                </a:solidFill>
                <a:effectLst>
                  <a:outerShdw blurRad="38100" dist="38100" dir="2700000" algn="tl">
                    <a:srgbClr val="000000">
                      <a:alpha val="43137"/>
                    </a:srgbClr>
                  </a:outerShdw>
                </a:effectLst>
              </a:rPr>
              <a:t>morrow after the seventh Sabbath</a:t>
            </a:r>
            <a:r>
              <a:rPr lang="en-US" sz="2600" b="1" dirty="0">
                <a:solidFill>
                  <a:srgbClr val="009900"/>
                </a:solidFill>
                <a:effectLst>
                  <a:outerShdw blurRad="38100" dist="38100" dir="2700000" algn="tl">
                    <a:srgbClr val="000000">
                      <a:alpha val="43137"/>
                    </a:srgbClr>
                  </a:outerShdw>
                </a:effectLst>
              </a:rPr>
              <a:t>…”</a:t>
            </a:r>
          </a:p>
          <a:p>
            <a:pPr algn="l">
              <a:spcBef>
                <a:spcPts val="0"/>
              </a:spcBef>
              <a:spcAft>
                <a:spcPts val="1800"/>
              </a:spcAft>
            </a:pPr>
            <a:r>
              <a:rPr lang="en-US" sz="2600" b="1" dirty="0">
                <a:solidFill>
                  <a:srgbClr val="FF0000"/>
                </a:solidFill>
                <a:effectLst>
                  <a:outerShdw blurRad="38100" dist="38100" dir="2700000" algn="tl">
                    <a:srgbClr val="000000">
                      <a:alpha val="43137"/>
                    </a:srgbClr>
                  </a:outerShdw>
                </a:effectLst>
              </a:rPr>
              <a:t>Note —  </a:t>
            </a:r>
            <a:r>
              <a:rPr lang="en-US" sz="2600" dirty="0">
                <a:solidFill>
                  <a:schemeClr val="bg1"/>
                </a:solidFill>
              </a:rPr>
              <a:t>There are </a:t>
            </a:r>
            <a:r>
              <a:rPr lang="en-US" sz="2600" b="1" u="sng" dirty="0">
                <a:solidFill>
                  <a:srgbClr val="9900CC"/>
                </a:solidFill>
                <a:effectLst>
                  <a:outerShdw blurRad="38100" dist="38100" dir="2700000" algn="tl">
                    <a:srgbClr val="000000">
                      <a:alpha val="43137"/>
                    </a:srgbClr>
                  </a:outerShdw>
                </a:effectLst>
              </a:rPr>
              <a:t>NO</a:t>
            </a:r>
            <a:r>
              <a:rPr lang="en-US" sz="2600" b="1" dirty="0">
                <a:solidFill>
                  <a:srgbClr val="9900CC"/>
                </a:solidFill>
                <a:effectLst>
                  <a:outerShdw blurRad="38100" dist="38100" dir="2700000" algn="tl">
                    <a:srgbClr val="000000">
                      <a:alpha val="43137"/>
                    </a:srgbClr>
                  </a:outerShdw>
                </a:effectLst>
              </a:rPr>
              <a:t> </a:t>
            </a:r>
            <a:r>
              <a:rPr lang="en-US" sz="2600" b="1" u="sng" dirty="0">
                <a:solidFill>
                  <a:srgbClr val="C00000"/>
                </a:solidFill>
                <a:effectLst>
                  <a:outerShdw blurRad="38100" dist="38100" dir="2700000" algn="tl">
                    <a:srgbClr val="000000">
                      <a:alpha val="43137"/>
                    </a:srgbClr>
                  </a:outerShdw>
                </a:effectLst>
              </a:rPr>
              <a:t>Annual Sabbaths</a:t>
            </a:r>
            <a:r>
              <a:rPr lang="en-US" sz="2600" b="1" dirty="0">
                <a:solidFill>
                  <a:srgbClr val="C00000"/>
                </a:solidFill>
                <a:effectLst>
                  <a:outerShdw blurRad="38100" dist="38100" dir="2700000" algn="tl">
                    <a:srgbClr val="000000">
                      <a:alpha val="43137"/>
                    </a:srgbClr>
                  </a:outerShdw>
                </a:effectLst>
              </a:rPr>
              <a:t> </a:t>
            </a:r>
            <a:r>
              <a:rPr lang="en-US" sz="2600" dirty="0">
                <a:solidFill>
                  <a:schemeClr val="bg1"/>
                </a:solidFill>
              </a:rPr>
              <a:t>in the third month of </a:t>
            </a:r>
            <a:r>
              <a:rPr lang="en-US" sz="2600" b="1" dirty="0">
                <a:solidFill>
                  <a:srgbClr val="0000CC"/>
                </a:solidFill>
                <a:effectLst>
                  <a:outerShdw blurRad="38100" dist="38100" dir="2700000" algn="tl">
                    <a:srgbClr val="000000">
                      <a:alpha val="43137"/>
                    </a:srgbClr>
                  </a:outerShdw>
                </a:effectLst>
              </a:rPr>
              <a:t>Yahuah’s</a:t>
            </a:r>
            <a:r>
              <a:rPr lang="en-US" sz="2600" dirty="0">
                <a:solidFill>
                  <a:srgbClr val="0000CC"/>
                </a:solidFill>
                <a:effectLst>
                  <a:outerShdw blurRad="38100" dist="38100" dir="2700000" algn="tl">
                    <a:srgbClr val="000000">
                      <a:alpha val="43137"/>
                    </a:srgbClr>
                  </a:outerShdw>
                </a:effectLst>
              </a:rPr>
              <a:t> </a:t>
            </a:r>
            <a:r>
              <a:rPr lang="en-US" sz="2600" dirty="0">
                <a:solidFill>
                  <a:schemeClr val="bg1"/>
                </a:solidFill>
              </a:rPr>
              <a:t>Calendar </a:t>
            </a:r>
            <a:r>
              <a:rPr lang="en-US" sz="2600" u="sng" dirty="0">
                <a:solidFill>
                  <a:schemeClr val="bg1"/>
                </a:solidFill>
              </a:rPr>
              <a:t>for the 50th count to follow</a:t>
            </a:r>
            <a:r>
              <a:rPr lang="en-US" sz="2600" dirty="0">
                <a:solidFill>
                  <a:schemeClr val="bg1"/>
                </a:solidFill>
              </a:rPr>
              <a:t>, so this </a:t>
            </a:r>
            <a:r>
              <a:rPr lang="en-US" sz="2600" b="1" dirty="0">
                <a:solidFill>
                  <a:srgbClr val="009900"/>
                </a:solidFill>
                <a:effectLst>
                  <a:outerShdw blurRad="38100" dist="38100" dir="2700000" algn="tl">
                    <a:srgbClr val="000000">
                      <a:alpha val="43137"/>
                    </a:srgbClr>
                  </a:outerShdw>
                </a:effectLst>
              </a:rPr>
              <a:t>“seventh Sabbath” </a:t>
            </a:r>
            <a:r>
              <a:rPr lang="en-US" sz="2600" dirty="0">
                <a:solidFill>
                  <a:schemeClr val="bg1"/>
                </a:solidFill>
              </a:rPr>
              <a:t>must, </a:t>
            </a:r>
            <a:r>
              <a:rPr lang="en-US" sz="2600" b="1" u="sng" dirty="0">
                <a:solidFill>
                  <a:srgbClr val="9900CC"/>
                </a:solidFill>
                <a:effectLst>
                  <a:glow rad="63500">
                    <a:schemeClr val="accent4">
                      <a:satMod val="175000"/>
                      <a:alpha val="40000"/>
                    </a:schemeClr>
                  </a:glow>
                  <a:outerShdw blurRad="38100" dist="38100" dir="2700000" algn="tl">
                    <a:srgbClr val="000000">
                      <a:alpha val="43137"/>
                    </a:srgbClr>
                  </a:outerShdw>
                </a:effectLst>
              </a:rPr>
              <a:t>BY DEFAULT ALONE</a:t>
            </a:r>
            <a:r>
              <a:rPr lang="en-US" sz="2600" b="1" dirty="0">
                <a:solidFill>
                  <a:srgbClr val="9900CC"/>
                </a:solidFill>
                <a:effectLst>
                  <a:outerShdw blurRad="38100" dist="38100" dir="2700000" algn="tl">
                    <a:srgbClr val="000000">
                      <a:alpha val="43137"/>
                    </a:srgbClr>
                  </a:outerShdw>
                </a:effectLst>
              </a:rPr>
              <a:t>, </a:t>
            </a:r>
            <a:r>
              <a:rPr lang="en-US" sz="2600" dirty="0">
                <a:solidFill>
                  <a:schemeClr val="bg1"/>
                </a:solidFill>
              </a:rPr>
              <a:t>be a </a:t>
            </a:r>
            <a:r>
              <a:rPr lang="en-US" sz="2600" b="1" u="sng" dirty="0">
                <a:solidFill>
                  <a:srgbClr val="0070C0"/>
                </a:solidFill>
                <a:effectLst>
                  <a:outerShdw blurRad="38100" dist="38100" dir="2700000" algn="tl">
                    <a:srgbClr val="000000">
                      <a:alpha val="43137"/>
                    </a:srgbClr>
                  </a:outerShdw>
                </a:effectLst>
              </a:rPr>
              <a:t>7</a:t>
            </a:r>
            <a:r>
              <a:rPr lang="en-US" sz="2600" b="1" u="sng" baseline="30000" dirty="0">
                <a:solidFill>
                  <a:srgbClr val="0070C0"/>
                </a:solidFill>
                <a:effectLst>
                  <a:outerShdw blurRad="38100" dist="38100" dir="2700000" algn="tl">
                    <a:srgbClr val="000000">
                      <a:alpha val="43137"/>
                    </a:srgbClr>
                  </a:outerShdw>
                </a:effectLst>
              </a:rPr>
              <a:t>th</a:t>
            </a:r>
            <a:r>
              <a:rPr lang="en-US" sz="2600" b="1" u="sng" dirty="0">
                <a:solidFill>
                  <a:srgbClr val="0070C0"/>
                </a:solidFill>
                <a:effectLst>
                  <a:outerShdw blurRad="38100" dist="38100" dir="2700000" algn="tl">
                    <a:srgbClr val="000000">
                      <a:alpha val="43137"/>
                    </a:srgbClr>
                  </a:outerShdw>
                </a:effectLst>
              </a:rPr>
              <a:t> day Sabbath</a:t>
            </a:r>
            <a:r>
              <a:rPr lang="en-US" sz="2600" b="1" dirty="0">
                <a:solidFill>
                  <a:srgbClr val="0070C0"/>
                </a:solidFill>
              </a:rPr>
              <a:t>.  </a:t>
            </a:r>
            <a:r>
              <a:rPr lang="en-US" sz="2600" dirty="0">
                <a:solidFill>
                  <a:schemeClr val="bg1"/>
                </a:solidFill>
              </a:rPr>
              <a:t>There are </a:t>
            </a:r>
            <a:r>
              <a:rPr lang="en-US" sz="2600" b="1" u="sng" dirty="0">
                <a:solidFill>
                  <a:srgbClr val="C00000"/>
                </a:solidFill>
                <a:effectLst>
                  <a:outerShdw blurRad="38100" dist="38100" dir="2700000" algn="tl">
                    <a:srgbClr val="000000">
                      <a:alpha val="43137"/>
                    </a:srgbClr>
                  </a:outerShdw>
                </a:effectLst>
              </a:rPr>
              <a:t>NO OTHER OPTIONS AVAILABLE</a:t>
            </a:r>
            <a:r>
              <a:rPr lang="en-US" sz="2600" b="1" dirty="0">
                <a:solidFill>
                  <a:srgbClr val="C00000"/>
                </a:solidFill>
                <a:effectLst>
                  <a:outerShdw blurRad="38100" dist="38100" dir="2700000" algn="tl">
                    <a:srgbClr val="000000">
                      <a:alpha val="43137"/>
                    </a:srgbClr>
                  </a:outerShdw>
                </a:effectLst>
              </a:rPr>
              <a:t> </a:t>
            </a:r>
            <a:r>
              <a:rPr lang="en-US" sz="2600" dirty="0">
                <a:solidFill>
                  <a:schemeClr val="bg1"/>
                </a:solidFill>
              </a:rPr>
              <a:t>for this </a:t>
            </a:r>
            <a:r>
              <a:rPr lang="en-US" sz="2600" b="1" dirty="0">
                <a:solidFill>
                  <a:srgbClr val="009900"/>
                </a:solidFill>
                <a:effectLst>
                  <a:outerShdw blurRad="38100" dist="38100" dir="2700000" algn="tl">
                    <a:srgbClr val="000000">
                      <a:alpha val="43137"/>
                    </a:srgbClr>
                  </a:outerShdw>
                </a:effectLst>
              </a:rPr>
              <a:t>“seventh Sabbath.”</a:t>
            </a:r>
          </a:p>
        </p:txBody>
      </p:sp>
      <p:sp>
        <p:nvSpPr>
          <p:cNvPr id="8" name="TextBox 7"/>
          <p:cNvSpPr txBox="1"/>
          <p:nvPr/>
        </p:nvSpPr>
        <p:spPr>
          <a:xfrm>
            <a:off x="609600" y="5257800"/>
            <a:ext cx="184731" cy="369332"/>
          </a:xfrm>
          <a:prstGeom prst="rect">
            <a:avLst/>
          </a:prstGeom>
          <a:noFill/>
        </p:spPr>
        <p:txBody>
          <a:bodyPr wrap="none" rtlCol="0">
            <a:spAutoFit/>
          </a:bodyPr>
          <a:lstStyle/>
          <a:p>
            <a:endParaRPr lang="en-US" dirty="0"/>
          </a:p>
        </p:txBody>
      </p:sp>
      <p:grpSp>
        <p:nvGrpSpPr>
          <p:cNvPr id="13" name="Group 12"/>
          <p:cNvGrpSpPr/>
          <p:nvPr/>
        </p:nvGrpSpPr>
        <p:grpSpPr>
          <a:xfrm>
            <a:off x="1946856" y="1447800"/>
            <a:ext cx="1042416" cy="1652016"/>
            <a:chOff x="7543800" y="1600200"/>
            <a:chExt cx="1042416" cy="1652016"/>
          </a:xfrm>
        </p:grpSpPr>
        <p:cxnSp>
          <p:nvCxnSpPr>
            <p:cNvPr id="12" name="Straight Arrow Connector 11"/>
            <p:cNvCxnSpPr/>
            <p:nvPr/>
          </p:nvCxnSpPr>
          <p:spPr>
            <a:xfrm flipV="1">
              <a:off x="8111544" y="1600200"/>
              <a:ext cx="0" cy="685800"/>
            </a:xfrm>
            <a:prstGeom prst="straightConnector1">
              <a:avLst/>
            </a:prstGeom>
            <a:ln w="76200">
              <a:solidFill>
                <a:srgbClr val="009900"/>
              </a:solidFill>
              <a:tailEnd type="arrow"/>
            </a:ln>
            <a:effectLst>
              <a:glow rad="101600">
                <a:schemeClr val="accent3">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0" name="Bevel 9"/>
            <p:cNvSpPr/>
            <p:nvPr/>
          </p:nvSpPr>
          <p:spPr>
            <a:xfrm>
              <a:off x="7543800" y="2209800"/>
              <a:ext cx="1042416" cy="1042416"/>
            </a:xfrm>
            <a:prstGeom prst="bevel">
              <a:avLst/>
            </a:prstGeom>
            <a:solidFill>
              <a:srgbClr val="D1FFD1"/>
            </a:solidFill>
            <a:ln w="38100">
              <a:solidFill>
                <a:srgbClr val="009900"/>
              </a:solidFill>
            </a:ln>
            <a:effectLst>
              <a:glow rad="139700">
                <a:schemeClr val="accent3">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009900"/>
                  </a:solidFill>
                  <a:effectLst>
                    <a:outerShdw blurRad="38100" dist="38100" dir="2700000" algn="tl">
                      <a:srgbClr val="000000">
                        <a:alpha val="43137"/>
                      </a:srgbClr>
                    </a:outerShdw>
                  </a:effectLst>
                </a:rPr>
                <a:t>#3</a:t>
              </a:r>
            </a:p>
          </p:txBody>
        </p:sp>
      </p:grpSp>
      <p:grpSp>
        <p:nvGrpSpPr>
          <p:cNvPr id="22" name="Group 21"/>
          <p:cNvGrpSpPr/>
          <p:nvPr/>
        </p:nvGrpSpPr>
        <p:grpSpPr>
          <a:xfrm>
            <a:off x="4419600" y="1447800"/>
            <a:ext cx="1042416" cy="1652016"/>
            <a:chOff x="1946856" y="4496324"/>
            <a:chExt cx="1042416" cy="1652016"/>
          </a:xfrm>
        </p:grpSpPr>
        <p:cxnSp>
          <p:nvCxnSpPr>
            <p:cNvPr id="16" name="Straight Arrow Connector 15"/>
            <p:cNvCxnSpPr/>
            <p:nvPr/>
          </p:nvCxnSpPr>
          <p:spPr>
            <a:xfrm flipV="1">
              <a:off x="2480256" y="4496324"/>
              <a:ext cx="0" cy="685800"/>
            </a:xfrm>
            <a:prstGeom prst="straightConnector1">
              <a:avLst/>
            </a:prstGeom>
            <a:ln w="76200">
              <a:solidFill>
                <a:srgbClr val="FF3399"/>
              </a:solidFill>
              <a:tailEnd type="arrow"/>
            </a:ln>
            <a:effectLst>
              <a:glow rad="139700">
                <a:schemeClr val="accent2">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5" name="Bevel 14"/>
            <p:cNvSpPr/>
            <p:nvPr/>
          </p:nvSpPr>
          <p:spPr>
            <a:xfrm>
              <a:off x="1946856" y="5105924"/>
              <a:ext cx="1042416" cy="1042416"/>
            </a:xfrm>
            <a:prstGeom prst="bevel">
              <a:avLst/>
            </a:prstGeom>
            <a:solidFill>
              <a:srgbClr val="FFE7FF"/>
            </a:solidFill>
            <a:ln w="38100">
              <a:solidFill>
                <a:srgbClr val="FF3399"/>
              </a:solidFill>
            </a:ln>
            <a:effectLst>
              <a:glow rad="1397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3399"/>
                  </a:solidFill>
                  <a:effectLst>
                    <a:outerShdw blurRad="38100" dist="38100" dir="2700000" algn="tl">
                      <a:srgbClr val="000000">
                        <a:alpha val="43137"/>
                      </a:srgbClr>
                    </a:outerShdw>
                  </a:effectLst>
                </a:rPr>
                <a:t>#4</a:t>
              </a:r>
            </a:p>
          </p:txBody>
        </p:sp>
      </p:grpSp>
      <p:grpSp>
        <p:nvGrpSpPr>
          <p:cNvPr id="14" name="Group 13"/>
          <p:cNvGrpSpPr/>
          <p:nvPr/>
        </p:nvGrpSpPr>
        <p:grpSpPr>
          <a:xfrm>
            <a:off x="3505200" y="3657600"/>
            <a:ext cx="2590800" cy="609600"/>
            <a:chOff x="3505200" y="3657600"/>
            <a:chExt cx="2590800" cy="609600"/>
          </a:xfrm>
        </p:grpSpPr>
        <p:sp>
          <p:nvSpPr>
            <p:cNvPr id="9" name="Curved Down Arrow 8"/>
            <p:cNvSpPr/>
            <p:nvPr/>
          </p:nvSpPr>
          <p:spPr>
            <a:xfrm>
              <a:off x="3505200" y="3657600"/>
              <a:ext cx="2590800" cy="609600"/>
            </a:xfrm>
            <a:prstGeom prst="curvedDownArrow">
              <a:avLst/>
            </a:prstGeom>
            <a:solidFill>
              <a:srgbClr val="FFE7FF"/>
            </a:solidFill>
            <a:ln w="38100">
              <a:solidFill>
                <a:srgbClr val="99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Curved Down Arrow 10"/>
            <p:cNvSpPr/>
            <p:nvPr/>
          </p:nvSpPr>
          <p:spPr>
            <a:xfrm>
              <a:off x="3505200" y="3810000"/>
              <a:ext cx="1295400" cy="457200"/>
            </a:xfrm>
            <a:prstGeom prst="curvedDownArrow">
              <a:avLst/>
            </a:prstGeom>
            <a:solidFill>
              <a:srgbClr val="FFE7FF"/>
            </a:solidFill>
            <a:ln w="38100">
              <a:solidFill>
                <a:srgbClr val="99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t>33</a:t>
            </a:fld>
            <a:endParaRPr lang="en-US" b="1" dirty="0"/>
          </a:p>
        </p:txBody>
      </p:sp>
    </p:spTree>
    <p:extLst>
      <p:ext uri="{BB962C8B-B14F-4D97-AF65-F5344CB8AC3E}">
        <p14:creationId xmlns:p14="http://schemas.microsoft.com/office/powerpoint/2010/main" val="1648578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25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250"/>
                            </p:stCondLst>
                            <p:childTnLst>
                              <p:par>
                                <p:cTn id="11" presetID="42"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1000"/>
                                        <p:tgtEl>
                                          <p:spTgt spid="22"/>
                                        </p:tgtEl>
                                      </p:cBhvr>
                                    </p:animEffect>
                                    <p:anim calcmode="lin" valueType="num">
                                      <p:cBhvr>
                                        <p:cTn id="14" dur="1000" fill="hold"/>
                                        <p:tgtEl>
                                          <p:spTgt spid="22"/>
                                        </p:tgtEl>
                                        <p:attrNameLst>
                                          <p:attrName>ppt_x</p:attrName>
                                        </p:attrNameLst>
                                      </p:cBhvr>
                                      <p:tavLst>
                                        <p:tav tm="0">
                                          <p:val>
                                            <p:strVal val="#ppt_x"/>
                                          </p:val>
                                        </p:tav>
                                        <p:tav tm="100000">
                                          <p:val>
                                            <p:strVal val="#ppt_x"/>
                                          </p:val>
                                        </p:tav>
                                      </p:tavLst>
                                    </p:anim>
                                    <p:anim calcmode="lin" valueType="num">
                                      <p:cBhvr>
                                        <p:cTn id="1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6" presetClass="entr" presetSubtype="0" fill="hold" nodeType="afterEffect">
                                  <p:stCondLst>
                                    <p:cond delay="250"/>
                                  </p:stCondLst>
                                  <p:childTnLst>
                                    <p:set>
                                      <p:cBhvr>
                                        <p:cTn id="32" dur="1" fill="hold">
                                          <p:stCondLst>
                                            <p:cond delay="0"/>
                                          </p:stCondLst>
                                        </p:cTn>
                                        <p:tgtEl>
                                          <p:spTgt spid="14"/>
                                        </p:tgtEl>
                                        <p:attrNameLst>
                                          <p:attrName>style.visibility</p:attrName>
                                        </p:attrNameLst>
                                      </p:cBhvr>
                                      <p:to>
                                        <p:strVal val="visible"/>
                                      </p:to>
                                    </p:set>
                                    <p:animEffect transition="in" filter="wipe(down)">
                                      <p:cBhvr>
                                        <p:cTn id="33" dur="580">
                                          <p:stCondLst>
                                            <p:cond delay="0"/>
                                          </p:stCondLst>
                                        </p:cTn>
                                        <p:tgtEl>
                                          <p:spTgt spid="14"/>
                                        </p:tgtEl>
                                      </p:cBhvr>
                                    </p:animEffect>
                                    <p:anim calcmode="lin" valueType="num">
                                      <p:cBhvr>
                                        <p:cTn id="34" dur="1822"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35" dur="664"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36" dur="664" tmFilter="0, 0; 0.125,0.2665; 0.25,0.4; 0.375,0.465; 0.5,0.5;  0.625,0.535; 0.75,0.6; 0.875,0.7335; 1,1">
                                          <p:stCondLst>
                                            <p:cond delay="664"/>
                                          </p:stCondLst>
                                        </p:cTn>
                                        <p:tgtEl>
                                          <p:spTgt spid="14"/>
                                        </p:tgtEl>
                                        <p:attrNameLst>
                                          <p:attrName>ppt_y</p:attrName>
                                        </p:attrNameLst>
                                      </p:cBhvr>
                                      <p:tavLst>
                                        <p:tav tm="0" fmla="#ppt_y-sin(pi*$)/9">
                                          <p:val>
                                            <p:fltVal val="0"/>
                                          </p:val>
                                        </p:tav>
                                        <p:tav tm="100000">
                                          <p:val>
                                            <p:fltVal val="1"/>
                                          </p:val>
                                        </p:tav>
                                      </p:tavLst>
                                    </p:anim>
                                    <p:anim calcmode="lin" valueType="num">
                                      <p:cBhvr>
                                        <p:cTn id="37" dur="332" tmFilter="0, 0; 0.125,0.2665; 0.25,0.4; 0.375,0.465; 0.5,0.5;  0.625,0.535; 0.75,0.6; 0.875,0.7335; 1,1">
                                          <p:stCondLst>
                                            <p:cond delay="1324"/>
                                          </p:stCondLst>
                                        </p:cTn>
                                        <p:tgtEl>
                                          <p:spTgt spid="14"/>
                                        </p:tgtEl>
                                        <p:attrNameLst>
                                          <p:attrName>ppt_y</p:attrName>
                                        </p:attrNameLst>
                                      </p:cBhvr>
                                      <p:tavLst>
                                        <p:tav tm="0" fmla="#ppt_y-sin(pi*$)/27">
                                          <p:val>
                                            <p:fltVal val="0"/>
                                          </p:val>
                                        </p:tav>
                                        <p:tav tm="100000">
                                          <p:val>
                                            <p:fltVal val="1"/>
                                          </p:val>
                                        </p:tav>
                                      </p:tavLst>
                                    </p:anim>
                                    <p:anim calcmode="lin" valueType="num">
                                      <p:cBhvr>
                                        <p:cTn id="38" dur="164" tmFilter="0, 0; 0.125,0.2665; 0.25,0.4; 0.375,0.465; 0.5,0.5;  0.625,0.535; 0.75,0.6; 0.875,0.7335; 1,1">
                                          <p:stCondLst>
                                            <p:cond delay="1656"/>
                                          </p:stCondLst>
                                        </p:cTn>
                                        <p:tgtEl>
                                          <p:spTgt spid="14"/>
                                        </p:tgtEl>
                                        <p:attrNameLst>
                                          <p:attrName>ppt_y</p:attrName>
                                        </p:attrNameLst>
                                      </p:cBhvr>
                                      <p:tavLst>
                                        <p:tav tm="0" fmla="#ppt_y-sin(pi*$)/81">
                                          <p:val>
                                            <p:fltVal val="0"/>
                                          </p:val>
                                        </p:tav>
                                        <p:tav tm="100000">
                                          <p:val>
                                            <p:fltVal val="1"/>
                                          </p:val>
                                        </p:tav>
                                      </p:tavLst>
                                    </p:anim>
                                    <p:animScale>
                                      <p:cBhvr>
                                        <p:cTn id="39" dur="26">
                                          <p:stCondLst>
                                            <p:cond delay="650"/>
                                          </p:stCondLst>
                                        </p:cTn>
                                        <p:tgtEl>
                                          <p:spTgt spid="14"/>
                                        </p:tgtEl>
                                      </p:cBhvr>
                                      <p:to x="100000" y="60000"/>
                                    </p:animScale>
                                    <p:animScale>
                                      <p:cBhvr>
                                        <p:cTn id="40" dur="166" decel="50000">
                                          <p:stCondLst>
                                            <p:cond delay="676"/>
                                          </p:stCondLst>
                                        </p:cTn>
                                        <p:tgtEl>
                                          <p:spTgt spid="14"/>
                                        </p:tgtEl>
                                      </p:cBhvr>
                                      <p:to x="100000" y="100000"/>
                                    </p:animScale>
                                    <p:animScale>
                                      <p:cBhvr>
                                        <p:cTn id="41" dur="26">
                                          <p:stCondLst>
                                            <p:cond delay="1312"/>
                                          </p:stCondLst>
                                        </p:cTn>
                                        <p:tgtEl>
                                          <p:spTgt spid="14"/>
                                        </p:tgtEl>
                                      </p:cBhvr>
                                      <p:to x="100000" y="80000"/>
                                    </p:animScale>
                                    <p:animScale>
                                      <p:cBhvr>
                                        <p:cTn id="42" dur="166" decel="50000">
                                          <p:stCondLst>
                                            <p:cond delay="1338"/>
                                          </p:stCondLst>
                                        </p:cTn>
                                        <p:tgtEl>
                                          <p:spTgt spid="14"/>
                                        </p:tgtEl>
                                      </p:cBhvr>
                                      <p:to x="100000" y="100000"/>
                                    </p:animScale>
                                    <p:animScale>
                                      <p:cBhvr>
                                        <p:cTn id="43" dur="26">
                                          <p:stCondLst>
                                            <p:cond delay="1642"/>
                                          </p:stCondLst>
                                        </p:cTn>
                                        <p:tgtEl>
                                          <p:spTgt spid="14"/>
                                        </p:tgtEl>
                                      </p:cBhvr>
                                      <p:to x="100000" y="90000"/>
                                    </p:animScale>
                                    <p:animScale>
                                      <p:cBhvr>
                                        <p:cTn id="44" dur="166" decel="50000">
                                          <p:stCondLst>
                                            <p:cond delay="1668"/>
                                          </p:stCondLst>
                                        </p:cTn>
                                        <p:tgtEl>
                                          <p:spTgt spid="14"/>
                                        </p:tgtEl>
                                      </p:cBhvr>
                                      <p:to x="100000" y="100000"/>
                                    </p:animScale>
                                    <p:animScale>
                                      <p:cBhvr>
                                        <p:cTn id="45" dur="26">
                                          <p:stCondLst>
                                            <p:cond delay="1808"/>
                                          </p:stCondLst>
                                        </p:cTn>
                                        <p:tgtEl>
                                          <p:spTgt spid="14"/>
                                        </p:tgtEl>
                                      </p:cBhvr>
                                      <p:to x="100000" y="95000"/>
                                    </p:animScale>
                                    <p:animScale>
                                      <p:cBhvr>
                                        <p:cTn id="46" dur="166" decel="50000">
                                          <p:stCondLst>
                                            <p:cond delay="1834"/>
                                          </p:stCondLst>
                                        </p:cTn>
                                        <p:tgtEl>
                                          <p:spTgt spid="1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57200"/>
            <a:ext cx="8534400" cy="6096000"/>
          </a:xfrm>
          <a:solidFill>
            <a:srgbClr val="F1E8F8"/>
          </a:solidFill>
          <a:ln w="38100">
            <a:solidFill>
              <a:srgbClr val="FF3399"/>
            </a:solidFill>
          </a:ln>
          <a:scene3d>
            <a:camera prst="orthographicFront"/>
            <a:lightRig rig="threePt" dir="t"/>
          </a:scene3d>
          <a:sp3d>
            <a:bevelT w="114300" prst="artDeco"/>
          </a:sp3d>
        </p:spPr>
        <p:txBody>
          <a:bodyPr lIns="182880" tIns="91440">
            <a:normAutofit/>
          </a:bodyPr>
          <a:lstStyle/>
          <a:p>
            <a:pPr algn="l">
              <a:lnSpc>
                <a:spcPct val="115000"/>
              </a:lnSpc>
              <a:spcBef>
                <a:spcPts val="0"/>
              </a:spcBef>
              <a:spcAft>
                <a:spcPts val="7200"/>
              </a:spcAft>
            </a:pPr>
            <a:r>
              <a:rPr lang="en-US" b="1" dirty="0">
                <a:solidFill>
                  <a:srgbClr val="C00000"/>
                </a:solidFill>
                <a:effectLst>
                  <a:outerShdw blurRad="38100" dist="38100" dir="2700000" algn="tl">
                    <a:srgbClr val="000000">
                      <a:alpha val="43137"/>
                    </a:srgbClr>
                  </a:outerShdw>
                </a:effectLst>
                <a:latin typeface="Calibri"/>
                <a:ea typeface="Times New Roman"/>
                <a:cs typeface="Times New Roman"/>
              </a:rPr>
              <a:t>Requirement 4:  </a:t>
            </a:r>
            <a:r>
              <a:rPr lang="en-US" dirty="0">
                <a:solidFill>
                  <a:schemeClr val="bg1"/>
                </a:solidFill>
                <a:latin typeface="Calibri"/>
                <a:ea typeface="Times New Roman"/>
                <a:cs typeface="Times New Roman"/>
              </a:rPr>
              <a:t>The </a:t>
            </a:r>
            <a:r>
              <a:rPr lang="en-US" b="1" dirty="0">
                <a:solidFill>
                  <a:srgbClr val="009900"/>
                </a:solidFill>
                <a:latin typeface="Calibri"/>
                <a:ea typeface="Times New Roman"/>
                <a:cs typeface="Times New Roman"/>
              </a:rPr>
              <a:t>“morrow after the seventh Sabbath”</a:t>
            </a:r>
            <a:r>
              <a:rPr lang="en-US" dirty="0">
                <a:solidFill>
                  <a:schemeClr val="bg1"/>
                </a:solidFill>
                <a:latin typeface="Calibri"/>
                <a:ea typeface="Times New Roman"/>
                <a:cs typeface="Times New Roman"/>
              </a:rPr>
              <a:t> must be a </a:t>
            </a:r>
            <a:r>
              <a:rPr lang="en-US" b="1" dirty="0">
                <a:solidFill>
                  <a:srgbClr val="C00000"/>
                </a:solidFill>
                <a:effectLst>
                  <a:outerShdw blurRad="38100" dist="38100" dir="2700000" algn="tl">
                    <a:srgbClr val="000000">
                      <a:alpha val="43137"/>
                    </a:srgbClr>
                  </a:outerShdw>
                </a:effectLst>
                <a:latin typeface="Calibri"/>
                <a:ea typeface="Times New Roman"/>
                <a:cs typeface="Times New Roman"/>
              </a:rPr>
              <a:t>count</a:t>
            </a:r>
            <a:r>
              <a:rPr lang="en-US" dirty="0">
                <a:solidFill>
                  <a:srgbClr val="C00000"/>
                </a:solidFill>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of</a:t>
            </a:r>
            <a:r>
              <a:rPr lang="en-US" dirty="0">
                <a:latin typeface="Calibri"/>
                <a:ea typeface="Times New Roman"/>
                <a:cs typeface="Times New Roman"/>
              </a:rPr>
              <a:t> </a:t>
            </a:r>
            <a:r>
              <a:rPr lang="en-US" b="1" dirty="0">
                <a:solidFill>
                  <a:srgbClr val="FF3399"/>
                </a:solidFill>
                <a:effectLst>
                  <a:outerShdw blurRad="38100" dist="38100" dir="2700000" algn="tl">
                    <a:srgbClr val="000000">
                      <a:alpha val="43137"/>
                    </a:srgbClr>
                  </a:outerShdw>
                </a:effectLst>
                <a:latin typeface="Calibri"/>
                <a:ea typeface="Times New Roman"/>
                <a:cs typeface="Times New Roman"/>
              </a:rPr>
              <a:t>“</a:t>
            </a:r>
            <a:r>
              <a:rPr lang="en-US" b="1" u="sng" dirty="0">
                <a:solidFill>
                  <a:srgbClr val="FF3399"/>
                </a:solidFill>
                <a:effectLst>
                  <a:outerShdw blurRad="38100" dist="38100" dir="2700000" algn="tl">
                    <a:srgbClr val="000000">
                      <a:alpha val="43137"/>
                    </a:srgbClr>
                  </a:outerShdw>
                </a:effectLst>
                <a:latin typeface="Calibri"/>
                <a:ea typeface="Times New Roman"/>
                <a:cs typeface="Times New Roman"/>
              </a:rPr>
              <a:t>fifty days</a:t>
            </a:r>
            <a:r>
              <a:rPr lang="en-US" b="1" dirty="0">
                <a:solidFill>
                  <a:srgbClr val="FF3399"/>
                </a:solidFill>
                <a:effectLst>
                  <a:outerShdw blurRad="38100" dist="38100" dir="2700000" algn="tl">
                    <a:srgbClr val="000000">
                      <a:alpha val="43137"/>
                    </a:srgbClr>
                  </a:outerShdw>
                </a:effectLst>
                <a:latin typeface="Calibri"/>
                <a:ea typeface="Times New Roman"/>
                <a:cs typeface="Times New Roman"/>
              </a:rPr>
              <a:t>”</a:t>
            </a:r>
            <a:r>
              <a:rPr lang="en-US" dirty="0">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from the  </a:t>
            </a:r>
            <a:r>
              <a:rPr lang="en-US" b="1" dirty="0">
                <a:solidFill>
                  <a:schemeClr val="tx2">
                    <a:lumMod val="50000"/>
                  </a:schemeClr>
                </a:solidFill>
                <a:effectLst>
                  <a:outerShdw blurRad="38100" dist="38100" dir="2700000" algn="tl">
                    <a:srgbClr val="000000">
                      <a:alpha val="43137"/>
                    </a:srgbClr>
                  </a:outerShdw>
                </a:effectLst>
                <a:latin typeface="Calibri"/>
                <a:ea typeface="Times New Roman"/>
                <a:cs typeface="Times New Roman"/>
              </a:rPr>
              <a:t>“Wave-Sheaf” </a:t>
            </a:r>
            <a:r>
              <a:rPr lang="en-US" dirty="0">
                <a:solidFill>
                  <a:schemeClr val="bg1"/>
                </a:solidFill>
                <a:latin typeface="Calibri"/>
                <a:ea typeface="Times New Roman"/>
                <a:cs typeface="Times New Roman"/>
              </a:rPr>
              <a:t>celebration.</a:t>
            </a:r>
            <a:r>
              <a:rPr lang="en-US" dirty="0">
                <a:latin typeface="Calibri"/>
                <a:ea typeface="Times New Roman"/>
                <a:cs typeface="Times New Roman"/>
              </a:rPr>
              <a:t> </a:t>
            </a:r>
            <a:endParaRPr lang="en-US" sz="2400" dirty="0">
              <a:latin typeface="Times New Roman"/>
              <a:ea typeface="Times New Roman"/>
              <a:cs typeface="Times New Roman"/>
            </a:endParaRPr>
          </a:p>
          <a:p>
            <a:pPr algn="l">
              <a:lnSpc>
                <a:spcPct val="115000"/>
              </a:lnSpc>
              <a:spcBef>
                <a:spcPts val="0"/>
              </a:spcBef>
              <a:spcAft>
                <a:spcPts val="1800"/>
              </a:spcAft>
            </a:pPr>
            <a:r>
              <a:rPr lang="en-US" b="1" dirty="0">
                <a:solidFill>
                  <a:srgbClr val="FF0000"/>
                </a:solidFill>
                <a:effectLst>
                  <a:outerShdw blurRad="38100" dist="38100" dir="2700000" algn="tl">
                    <a:srgbClr val="000000">
                      <a:alpha val="43137"/>
                    </a:srgbClr>
                  </a:outerShdw>
                </a:effectLst>
                <a:latin typeface="Calibri"/>
                <a:ea typeface="Times New Roman"/>
                <a:cs typeface="Times New Roman"/>
              </a:rPr>
              <a:t>Note —</a:t>
            </a:r>
            <a:r>
              <a:rPr lang="en-US" dirty="0">
                <a:solidFill>
                  <a:srgbClr val="993366"/>
                </a:solidFill>
                <a:effectLst>
                  <a:outerShdw blurRad="38100" dist="38100" dir="2700000" algn="tl">
                    <a:srgbClr val="000000">
                      <a:alpha val="43137"/>
                    </a:srgbClr>
                  </a:outerShdw>
                </a:effectLst>
                <a:latin typeface="Calibri"/>
                <a:ea typeface="Times New Roman"/>
                <a:cs typeface="Times New Roman"/>
              </a:rPr>
              <a:t> </a:t>
            </a:r>
            <a:r>
              <a:rPr lang="en-US" dirty="0">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Here is another </a:t>
            </a:r>
            <a:r>
              <a:rPr lang="en-US" b="1" u="sng" dirty="0">
                <a:solidFill>
                  <a:srgbClr val="C00000"/>
                </a:solidFill>
                <a:effectLst>
                  <a:outerShdw blurRad="38100" dist="38100" dir="2700000" algn="tl">
                    <a:srgbClr val="000000">
                      <a:alpha val="43137"/>
                    </a:srgbClr>
                  </a:outerShdw>
                </a:effectLst>
                <a:latin typeface="Calibri"/>
                <a:ea typeface="Times New Roman"/>
                <a:cs typeface="Times New Roman"/>
              </a:rPr>
              <a:t>strict</a:t>
            </a:r>
            <a:r>
              <a:rPr lang="en-US" dirty="0">
                <a:solidFill>
                  <a:srgbClr val="C00000"/>
                </a:solidFill>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stipulation.  There are to be </a:t>
            </a:r>
            <a:r>
              <a:rPr lang="en-US" b="1" dirty="0">
                <a:solidFill>
                  <a:srgbClr val="9900CC"/>
                </a:solidFill>
                <a:latin typeface="Calibri"/>
                <a:ea typeface="Times New Roman"/>
                <a:cs typeface="Times New Roman"/>
              </a:rPr>
              <a:t>“seven completed</a:t>
            </a:r>
            <a:r>
              <a:rPr lang="en-US" dirty="0">
                <a:solidFill>
                  <a:srgbClr val="9900CC"/>
                </a:solidFill>
                <a:latin typeface="Calibri"/>
                <a:ea typeface="Times New Roman"/>
                <a:cs typeface="Times New Roman"/>
              </a:rPr>
              <a:t> </a:t>
            </a:r>
            <a:r>
              <a:rPr lang="en-US" b="1" dirty="0">
                <a:solidFill>
                  <a:srgbClr val="9900CC"/>
                </a:solidFill>
                <a:latin typeface="Calibri"/>
                <a:ea typeface="Times New Roman"/>
                <a:cs typeface="Times New Roman"/>
              </a:rPr>
              <a:t>Sabbaths”;</a:t>
            </a:r>
            <a:r>
              <a:rPr lang="en-US" dirty="0">
                <a:solidFill>
                  <a:srgbClr val="9900CC"/>
                </a:solidFill>
                <a:latin typeface="Calibri"/>
                <a:ea typeface="Times New Roman"/>
                <a:cs typeface="Times New Roman"/>
              </a:rPr>
              <a:t> </a:t>
            </a:r>
            <a:r>
              <a:rPr lang="en-US" dirty="0">
                <a:solidFill>
                  <a:schemeClr val="bg1"/>
                </a:solidFill>
                <a:latin typeface="Calibri"/>
                <a:ea typeface="Times New Roman"/>
                <a:cs typeface="Times New Roman"/>
              </a:rPr>
              <a:t>and, integral within this same count is to be the </a:t>
            </a:r>
            <a:r>
              <a:rPr lang="en-US" b="1" u="sng" dirty="0">
                <a:solidFill>
                  <a:srgbClr val="FF3399"/>
                </a:solidFill>
                <a:effectLst>
                  <a:outerShdw blurRad="38100" dist="38100" dir="2700000" algn="tl">
                    <a:srgbClr val="000000">
                      <a:alpha val="43137"/>
                    </a:srgbClr>
                  </a:outerShdw>
                </a:effectLst>
                <a:latin typeface="Calibri"/>
                <a:ea typeface="Times New Roman"/>
                <a:cs typeface="Times New Roman"/>
              </a:rPr>
              <a:t>50</a:t>
            </a:r>
            <a:r>
              <a:rPr lang="en-US" b="1" u="sng" baseline="30000" dirty="0">
                <a:solidFill>
                  <a:srgbClr val="FF3399"/>
                </a:solidFill>
                <a:effectLst>
                  <a:outerShdw blurRad="38100" dist="38100" dir="2700000" algn="tl">
                    <a:srgbClr val="000000">
                      <a:alpha val="43137"/>
                    </a:srgbClr>
                  </a:outerShdw>
                </a:effectLst>
                <a:latin typeface="Calibri"/>
                <a:ea typeface="Times New Roman"/>
                <a:cs typeface="Times New Roman"/>
              </a:rPr>
              <a:t>th</a:t>
            </a:r>
            <a:r>
              <a:rPr lang="en-US" b="1" u="sng" dirty="0">
                <a:solidFill>
                  <a:srgbClr val="FF3399"/>
                </a:solidFill>
                <a:effectLst>
                  <a:outerShdw blurRad="38100" dist="38100" dir="2700000" algn="tl">
                    <a:srgbClr val="000000">
                      <a:alpha val="43137"/>
                    </a:srgbClr>
                  </a:outerShdw>
                </a:effectLst>
                <a:latin typeface="Calibri"/>
                <a:ea typeface="Times New Roman"/>
                <a:cs typeface="Times New Roman"/>
              </a:rPr>
              <a:t> cycle</a:t>
            </a:r>
            <a:r>
              <a:rPr lang="en-US" b="1" dirty="0">
                <a:solidFill>
                  <a:srgbClr val="FF3399"/>
                </a:solidFill>
                <a:effectLst>
                  <a:outerShdw blurRad="38100" dist="38100" dir="2700000" algn="tl">
                    <a:srgbClr val="000000">
                      <a:alpha val="43137"/>
                    </a:srgbClr>
                  </a:outerShdw>
                </a:effectLst>
                <a:latin typeface="Calibri"/>
                <a:ea typeface="Times New Roman"/>
                <a:cs typeface="Times New Roman"/>
              </a:rPr>
              <a:t>.</a:t>
            </a:r>
            <a:r>
              <a:rPr lang="en-US" dirty="0">
                <a:solidFill>
                  <a:srgbClr val="FF3399"/>
                </a:solidFill>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No more, no less.  Period</a:t>
            </a:r>
            <a:r>
              <a:rPr lang="en-US" b="1" dirty="0">
                <a:solidFill>
                  <a:srgbClr val="FF0000"/>
                </a:solidFill>
                <a:effectLst>
                  <a:outerShdw blurRad="38100" dist="38100" dir="2700000" algn="tl">
                    <a:srgbClr val="000000">
                      <a:alpha val="43137"/>
                    </a:srgbClr>
                  </a:outerShdw>
                </a:effectLst>
                <a:latin typeface="Calibri"/>
                <a:ea typeface="Times New Roman"/>
                <a:cs typeface="Times New Roman"/>
              </a:rPr>
              <a:t>!!</a:t>
            </a:r>
            <a:r>
              <a:rPr lang="en-US" b="1" dirty="0">
                <a:solidFill>
                  <a:srgbClr val="FF3399"/>
                </a:solidFill>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 Again, the </a:t>
            </a:r>
            <a:r>
              <a:rPr lang="en-US" b="1" u="sng" dirty="0">
                <a:solidFill>
                  <a:srgbClr val="FF3399"/>
                </a:solidFill>
                <a:effectLst>
                  <a:outerShdw blurRad="38100" dist="38100" dir="2700000" algn="tl">
                    <a:srgbClr val="000000">
                      <a:alpha val="43137"/>
                    </a:srgbClr>
                  </a:outerShdw>
                </a:effectLst>
                <a:latin typeface="Calibri"/>
                <a:ea typeface="Times New Roman"/>
                <a:cs typeface="Times New Roman"/>
              </a:rPr>
              <a:t>50</a:t>
            </a:r>
            <a:r>
              <a:rPr lang="en-US" b="1" u="sng" baseline="30000" dirty="0">
                <a:solidFill>
                  <a:srgbClr val="FF3399"/>
                </a:solidFill>
                <a:effectLst>
                  <a:outerShdw blurRad="38100" dist="38100" dir="2700000" algn="tl">
                    <a:srgbClr val="000000">
                      <a:alpha val="43137"/>
                    </a:srgbClr>
                  </a:outerShdw>
                </a:effectLst>
                <a:latin typeface="Calibri"/>
                <a:ea typeface="Times New Roman"/>
                <a:cs typeface="Times New Roman"/>
              </a:rPr>
              <a:t>th</a:t>
            </a:r>
            <a:r>
              <a:rPr lang="en-US" b="1" u="sng" dirty="0">
                <a:solidFill>
                  <a:srgbClr val="FF3399"/>
                </a:solidFill>
                <a:effectLst>
                  <a:outerShdw blurRad="38100" dist="38100" dir="2700000" algn="tl">
                    <a:srgbClr val="000000">
                      <a:alpha val="43137"/>
                    </a:srgbClr>
                  </a:outerShdw>
                </a:effectLst>
                <a:latin typeface="Calibri"/>
                <a:ea typeface="Times New Roman"/>
                <a:cs typeface="Times New Roman"/>
              </a:rPr>
              <a:t> cycle</a:t>
            </a:r>
            <a:r>
              <a:rPr lang="en-US" b="1" dirty="0">
                <a:solidFill>
                  <a:srgbClr val="FF3399"/>
                </a:solidFill>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is to fall on </a:t>
            </a:r>
            <a:r>
              <a:rPr lang="en-US" b="1" dirty="0">
                <a:solidFill>
                  <a:srgbClr val="009900"/>
                </a:solidFill>
                <a:latin typeface="Calibri"/>
                <a:ea typeface="Times New Roman"/>
                <a:cs typeface="Times New Roman"/>
              </a:rPr>
              <a:t>“the morrow after the </a:t>
            </a:r>
            <a:r>
              <a:rPr lang="en-US" b="1" u="sng" dirty="0">
                <a:solidFill>
                  <a:srgbClr val="009900"/>
                </a:solidFill>
                <a:effectLst>
                  <a:outerShdw blurRad="38100" dist="38100" dir="2700000" algn="tl">
                    <a:srgbClr val="000000">
                      <a:alpha val="43137"/>
                    </a:srgbClr>
                  </a:outerShdw>
                </a:effectLst>
                <a:latin typeface="Calibri"/>
                <a:ea typeface="Times New Roman"/>
                <a:cs typeface="Times New Roman"/>
              </a:rPr>
              <a:t>seventh Sabbath</a:t>
            </a:r>
            <a:r>
              <a:rPr lang="en-US" b="1" dirty="0">
                <a:solidFill>
                  <a:srgbClr val="009900"/>
                </a:solidFill>
                <a:effectLst>
                  <a:outerShdw blurRad="38100" dist="38100" dir="2700000" algn="tl">
                    <a:srgbClr val="000000">
                      <a:alpha val="43137"/>
                    </a:srgbClr>
                  </a:outerShdw>
                </a:effectLst>
                <a:latin typeface="Calibri"/>
                <a:ea typeface="Times New Roman"/>
                <a:cs typeface="Times New Roman"/>
              </a:rPr>
              <a:t>.”</a:t>
            </a:r>
          </a:p>
        </p:txBody>
      </p:sp>
      <p:grpSp>
        <p:nvGrpSpPr>
          <p:cNvPr id="13" name="Group 12"/>
          <p:cNvGrpSpPr/>
          <p:nvPr/>
        </p:nvGrpSpPr>
        <p:grpSpPr>
          <a:xfrm>
            <a:off x="6082284" y="1624584"/>
            <a:ext cx="1537716" cy="1194816"/>
            <a:chOff x="7048500" y="2057400"/>
            <a:chExt cx="1537716" cy="1194816"/>
          </a:xfrm>
          <a:effectLst/>
        </p:grpSpPr>
        <p:cxnSp>
          <p:nvCxnSpPr>
            <p:cNvPr id="12" name="Straight Arrow Connector 11"/>
            <p:cNvCxnSpPr/>
            <p:nvPr/>
          </p:nvCxnSpPr>
          <p:spPr>
            <a:xfrm flipH="1" flipV="1">
              <a:off x="7048500" y="2057400"/>
              <a:ext cx="571500" cy="838200"/>
            </a:xfrm>
            <a:prstGeom prst="straightConnector1">
              <a:avLst/>
            </a:prstGeom>
            <a:ln w="76200">
              <a:solidFill>
                <a:srgbClr val="FF3399"/>
              </a:solidFill>
              <a:tailEnd type="arrow"/>
            </a:ln>
            <a:effectLst>
              <a:glow rad="101600">
                <a:schemeClr val="accent2">
                  <a:satMod val="175000"/>
                  <a:alpha val="40000"/>
                </a:schemeClr>
              </a:glow>
            </a:effectLst>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0" name="Bevel 9"/>
            <p:cNvSpPr/>
            <p:nvPr/>
          </p:nvSpPr>
          <p:spPr>
            <a:xfrm>
              <a:off x="7543800" y="2209800"/>
              <a:ext cx="1042416" cy="1042416"/>
            </a:xfrm>
            <a:prstGeom prst="bevel">
              <a:avLst/>
            </a:prstGeom>
            <a:solidFill>
              <a:srgbClr val="FFE7FF"/>
            </a:solidFill>
            <a:ln w="38100">
              <a:solidFill>
                <a:srgbClr val="FF3399"/>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b="1" dirty="0">
                  <a:solidFill>
                    <a:srgbClr val="FF3399"/>
                  </a:solidFill>
                  <a:effectLst>
                    <a:outerShdw blurRad="38100" dist="38100" dir="2700000" algn="tl">
                      <a:srgbClr val="000000">
                        <a:alpha val="43137"/>
                      </a:srgbClr>
                    </a:outerShdw>
                  </a:effectLst>
                </a:rPr>
                <a:t>#4</a:t>
              </a:r>
            </a:p>
          </p:txBody>
        </p:sp>
      </p:grpSp>
      <p:sp>
        <p:nvSpPr>
          <p:cNvPr id="2" name="Bent Arrow 1"/>
          <p:cNvSpPr/>
          <p:nvPr/>
        </p:nvSpPr>
        <p:spPr>
          <a:xfrm rot="5400000">
            <a:off x="5143500" y="4457700"/>
            <a:ext cx="1447800" cy="2286000"/>
          </a:xfrm>
          <a:prstGeom prst="bentArrow">
            <a:avLst/>
          </a:prstGeom>
          <a:solidFill>
            <a:srgbClr val="FFFF00"/>
          </a:solidFill>
          <a:ln w="57150">
            <a:solidFill>
              <a:srgbClr val="FF3300"/>
            </a:solidFill>
          </a:ln>
          <a:scene3d>
            <a:camera prst="isometricLeftDown"/>
            <a:lightRig rig="threePt" dir="t"/>
          </a:scene3d>
          <a:sp3d>
            <a:bevelT w="1016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ffectLst/>
            </a:endParaRPr>
          </a:p>
        </p:txBody>
      </p:sp>
      <p:sp>
        <p:nvSpPr>
          <p:cNvPr id="4" name="Slide Number Placeholder 3"/>
          <p:cNvSpPr>
            <a:spLocks noGrp="1"/>
          </p:cNvSpPr>
          <p:nvPr>
            <p:ph type="sldNum" sz="quarter" idx="12"/>
          </p:nvPr>
        </p:nvSpPr>
        <p:spPr>
          <a:xfrm>
            <a:off x="8305800" y="6416675"/>
            <a:ext cx="762000" cy="365125"/>
          </a:xfrm>
        </p:spPr>
        <p:txBody>
          <a:bodyPr/>
          <a:lstStyle/>
          <a:p>
            <a:fld id="{9A7ECC3E-4170-412F-8B33-8063B7BB8A4D}" type="slidenum">
              <a:rPr lang="en-US" b="1" smtClean="0"/>
              <a:t>34</a:t>
            </a:fld>
            <a:endParaRPr lang="en-US" b="1" dirty="0"/>
          </a:p>
        </p:txBody>
      </p:sp>
    </p:spTree>
    <p:extLst>
      <p:ext uri="{BB962C8B-B14F-4D97-AF65-F5344CB8AC3E}">
        <p14:creationId xmlns:p14="http://schemas.microsoft.com/office/powerpoint/2010/main" val="233558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25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par>
                          <p:cTn id="19" fill="hold">
                            <p:stCondLst>
                              <p:cond delay="1000"/>
                            </p:stCondLst>
                            <p:childTnLst>
                              <p:par>
                                <p:cTn id="20" presetID="26"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80">
                                          <p:stCondLst>
                                            <p:cond delay="0"/>
                                          </p:stCondLst>
                                        </p:cTn>
                                        <p:tgtEl>
                                          <p:spTgt spid="2"/>
                                        </p:tgtEl>
                                      </p:cBhvr>
                                    </p:animEffect>
                                    <p:anim calcmode="lin" valueType="num">
                                      <p:cBhvr>
                                        <p:cTn id="2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2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2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2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8" dur="26">
                                          <p:stCondLst>
                                            <p:cond delay="650"/>
                                          </p:stCondLst>
                                        </p:cTn>
                                        <p:tgtEl>
                                          <p:spTgt spid="2"/>
                                        </p:tgtEl>
                                      </p:cBhvr>
                                      <p:to x="100000" y="60000"/>
                                    </p:animScale>
                                    <p:animScale>
                                      <p:cBhvr>
                                        <p:cTn id="29" dur="166" decel="50000">
                                          <p:stCondLst>
                                            <p:cond delay="676"/>
                                          </p:stCondLst>
                                        </p:cTn>
                                        <p:tgtEl>
                                          <p:spTgt spid="2"/>
                                        </p:tgtEl>
                                      </p:cBhvr>
                                      <p:to x="100000" y="100000"/>
                                    </p:animScale>
                                    <p:animScale>
                                      <p:cBhvr>
                                        <p:cTn id="30" dur="26">
                                          <p:stCondLst>
                                            <p:cond delay="1312"/>
                                          </p:stCondLst>
                                        </p:cTn>
                                        <p:tgtEl>
                                          <p:spTgt spid="2"/>
                                        </p:tgtEl>
                                      </p:cBhvr>
                                      <p:to x="100000" y="80000"/>
                                    </p:animScale>
                                    <p:animScale>
                                      <p:cBhvr>
                                        <p:cTn id="31" dur="166" decel="50000">
                                          <p:stCondLst>
                                            <p:cond delay="1338"/>
                                          </p:stCondLst>
                                        </p:cTn>
                                        <p:tgtEl>
                                          <p:spTgt spid="2"/>
                                        </p:tgtEl>
                                      </p:cBhvr>
                                      <p:to x="100000" y="100000"/>
                                    </p:animScale>
                                    <p:animScale>
                                      <p:cBhvr>
                                        <p:cTn id="32" dur="26">
                                          <p:stCondLst>
                                            <p:cond delay="1642"/>
                                          </p:stCondLst>
                                        </p:cTn>
                                        <p:tgtEl>
                                          <p:spTgt spid="2"/>
                                        </p:tgtEl>
                                      </p:cBhvr>
                                      <p:to x="100000" y="90000"/>
                                    </p:animScale>
                                    <p:animScale>
                                      <p:cBhvr>
                                        <p:cTn id="33" dur="166" decel="50000">
                                          <p:stCondLst>
                                            <p:cond delay="1668"/>
                                          </p:stCondLst>
                                        </p:cTn>
                                        <p:tgtEl>
                                          <p:spTgt spid="2"/>
                                        </p:tgtEl>
                                      </p:cBhvr>
                                      <p:to x="100000" y="100000"/>
                                    </p:animScale>
                                    <p:animScale>
                                      <p:cBhvr>
                                        <p:cTn id="34" dur="26">
                                          <p:stCondLst>
                                            <p:cond delay="1808"/>
                                          </p:stCondLst>
                                        </p:cTn>
                                        <p:tgtEl>
                                          <p:spTgt spid="2"/>
                                        </p:tgtEl>
                                      </p:cBhvr>
                                      <p:to x="100000" y="95000"/>
                                    </p:animScale>
                                    <p:animScale>
                                      <p:cBhvr>
                                        <p:cTn id="3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534400" cy="6248400"/>
          </a:xfrm>
          <a:solidFill>
            <a:srgbClr val="F1E8F8"/>
          </a:solidFill>
          <a:ln w="38100">
            <a:solidFill>
              <a:srgbClr val="FF3399"/>
            </a:solidFill>
          </a:ln>
          <a:scene3d>
            <a:camera prst="orthographicFront"/>
            <a:lightRig rig="threePt" dir="t"/>
          </a:scene3d>
          <a:sp3d>
            <a:bevelT w="114300" prst="artDeco"/>
          </a:sp3d>
        </p:spPr>
        <p:txBody>
          <a:bodyPr lIns="182880" tIns="91440">
            <a:normAutofit lnSpcReduction="10000"/>
          </a:bodyPr>
          <a:lstStyle/>
          <a:p>
            <a:pPr algn="l">
              <a:lnSpc>
                <a:spcPct val="115000"/>
              </a:lnSpc>
              <a:spcBef>
                <a:spcPts val="0"/>
              </a:spcBef>
              <a:spcAft>
                <a:spcPts val="2400"/>
              </a:spcAft>
            </a:pPr>
            <a:r>
              <a:rPr lang="en-US" dirty="0">
                <a:solidFill>
                  <a:schemeClr val="bg1"/>
                </a:solidFill>
                <a:latin typeface="Calibri"/>
                <a:ea typeface="Times New Roman"/>
                <a:cs typeface="Times New Roman"/>
              </a:rPr>
              <a:t>All of the yearly Sabbaths (with only one exception) are often referred to as </a:t>
            </a:r>
            <a:r>
              <a:rPr lang="en-US" b="1" dirty="0">
                <a:solidFill>
                  <a:srgbClr val="CC00FF"/>
                </a:solidFill>
                <a:latin typeface="Calibri"/>
                <a:ea typeface="Times New Roman"/>
                <a:cs typeface="Times New Roman"/>
              </a:rPr>
              <a:t>“floating Sabbaths.”  </a:t>
            </a:r>
            <a:r>
              <a:rPr lang="en-US" dirty="0">
                <a:solidFill>
                  <a:schemeClr val="bg1"/>
                </a:solidFill>
                <a:latin typeface="Calibri"/>
                <a:ea typeface="Times New Roman"/>
                <a:cs typeface="Times New Roman"/>
              </a:rPr>
              <a:t>This means they fall on </a:t>
            </a:r>
            <a:r>
              <a:rPr lang="en-US" b="1" dirty="0">
                <a:solidFill>
                  <a:srgbClr val="996633"/>
                </a:solidFill>
                <a:latin typeface="Calibri"/>
                <a:ea typeface="Times New Roman"/>
                <a:cs typeface="Times New Roman"/>
              </a:rPr>
              <a:t>different cycles </a:t>
            </a:r>
            <a:r>
              <a:rPr lang="en-US" dirty="0">
                <a:solidFill>
                  <a:schemeClr val="bg1"/>
                </a:solidFill>
                <a:latin typeface="Calibri"/>
                <a:ea typeface="Times New Roman"/>
                <a:cs typeface="Times New Roman"/>
              </a:rPr>
              <a:t>of the week each year. </a:t>
            </a:r>
          </a:p>
          <a:p>
            <a:pPr algn="l">
              <a:lnSpc>
                <a:spcPct val="115000"/>
              </a:lnSpc>
              <a:spcBef>
                <a:spcPts val="0"/>
              </a:spcBef>
              <a:spcAft>
                <a:spcPts val="2400"/>
              </a:spcAft>
            </a:pPr>
            <a:r>
              <a:rPr lang="en-US" dirty="0">
                <a:solidFill>
                  <a:schemeClr val="bg1"/>
                </a:solidFill>
                <a:latin typeface="Calibri"/>
                <a:ea typeface="Times New Roman"/>
                <a:cs typeface="Times New Roman"/>
              </a:rPr>
              <a:t>If the </a:t>
            </a:r>
            <a:r>
              <a:rPr lang="en-US" b="1" dirty="0">
                <a:solidFill>
                  <a:srgbClr val="009900"/>
                </a:solidFill>
                <a:latin typeface="Calibri"/>
                <a:ea typeface="Times New Roman"/>
                <a:cs typeface="Times New Roman"/>
              </a:rPr>
              <a:t>Wave Sheaf </a:t>
            </a:r>
            <a:r>
              <a:rPr lang="en-US" dirty="0">
                <a:solidFill>
                  <a:schemeClr val="bg1"/>
                </a:solidFill>
                <a:latin typeface="Calibri"/>
                <a:ea typeface="Times New Roman"/>
                <a:cs typeface="Times New Roman"/>
              </a:rPr>
              <a:t>celebration were to follow a yearly </a:t>
            </a:r>
            <a:r>
              <a:rPr lang="en-US" b="1" dirty="0">
                <a:solidFill>
                  <a:srgbClr val="0070C0"/>
                </a:solidFill>
                <a:latin typeface="Calibri"/>
                <a:ea typeface="Times New Roman"/>
                <a:cs typeface="Times New Roman"/>
              </a:rPr>
              <a:t>Sabbath</a:t>
            </a:r>
            <a:r>
              <a:rPr lang="en-US" dirty="0">
                <a:solidFill>
                  <a:srgbClr val="0070C0"/>
                </a:solidFill>
                <a:latin typeface="Calibri"/>
                <a:ea typeface="Times New Roman"/>
                <a:cs typeface="Times New Roman"/>
              </a:rPr>
              <a:t> </a:t>
            </a:r>
            <a:r>
              <a:rPr lang="en-US" dirty="0">
                <a:solidFill>
                  <a:schemeClr val="bg1"/>
                </a:solidFill>
                <a:latin typeface="Calibri"/>
                <a:ea typeface="Times New Roman"/>
                <a:cs typeface="Times New Roman"/>
              </a:rPr>
              <a:t>(unless it happened to fall upon a </a:t>
            </a:r>
            <a:r>
              <a:rPr lang="en-US" b="1" dirty="0">
                <a:solidFill>
                  <a:srgbClr val="0070C0"/>
                </a:solidFill>
                <a:latin typeface="Calibri"/>
                <a:ea typeface="Times New Roman"/>
                <a:cs typeface="Times New Roman"/>
              </a:rPr>
              <a:t>7</a:t>
            </a:r>
            <a:r>
              <a:rPr lang="en-US" b="1" baseline="30000" dirty="0">
                <a:solidFill>
                  <a:srgbClr val="0070C0"/>
                </a:solidFill>
                <a:latin typeface="Calibri"/>
                <a:ea typeface="Times New Roman"/>
                <a:cs typeface="Times New Roman"/>
              </a:rPr>
              <a:t>th</a:t>
            </a:r>
            <a:r>
              <a:rPr lang="en-US" b="1" dirty="0">
                <a:solidFill>
                  <a:srgbClr val="0070C0"/>
                </a:solidFill>
                <a:latin typeface="Calibri"/>
                <a:ea typeface="Times New Roman"/>
                <a:cs typeface="Times New Roman"/>
              </a:rPr>
              <a:t> Day Sabbath), </a:t>
            </a:r>
            <a:r>
              <a:rPr lang="en-US" dirty="0">
                <a:solidFill>
                  <a:schemeClr val="bg1"/>
                </a:solidFill>
                <a:latin typeface="Calibri"/>
                <a:ea typeface="Times New Roman"/>
                <a:cs typeface="Times New Roman"/>
              </a:rPr>
              <a:t>then the </a:t>
            </a:r>
            <a:r>
              <a:rPr lang="en-US" b="1" dirty="0">
                <a:solidFill>
                  <a:srgbClr val="C00000"/>
                </a:solidFill>
                <a:latin typeface="Calibri"/>
                <a:ea typeface="Times New Roman"/>
                <a:cs typeface="Times New Roman"/>
              </a:rPr>
              <a:t>50 cycle count </a:t>
            </a:r>
            <a:r>
              <a:rPr lang="en-US" dirty="0">
                <a:solidFill>
                  <a:schemeClr val="bg1"/>
                </a:solidFill>
                <a:latin typeface="Calibri"/>
                <a:ea typeface="Times New Roman"/>
                <a:cs typeface="Times New Roman"/>
              </a:rPr>
              <a:t>would </a:t>
            </a:r>
            <a:r>
              <a:rPr lang="en-US" b="1" dirty="0">
                <a:solidFill>
                  <a:srgbClr val="FF0000"/>
                </a:solidFill>
                <a:effectLst>
                  <a:outerShdw blurRad="38100" dist="38100" dir="2700000" algn="tl">
                    <a:srgbClr val="000000">
                      <a:alpha val="43137"/>
                    </a:srgbClr>
                  </a:outerShdw>
                </a:effectLst>
                <a:latin typeface="Calibri"/>
                <a:ea typeface="Times New Roman"/>
                <a:cs typeface="Times New Roman"/>
              </a:rPr>
              <a:t>NOT</a:t>
            </a:r>
            <a:r>
              <a:rPr lang="en-US" dirty="0">
                <a:solidFill>
                  <a:schemeClr val="bg1"/>
                </a:solidFill>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follow a</a:t>
            </a:r>
            <a:r>
              <a:rPr lang="en-US" b="1" dirty="0">
                <a:solidFill>
                  <a:srgbClr val="0070C0"/>
                </a:solidFill>
                <a:latin typeface="Calibri"/>
                <a:ea typeface="Times New Roman"/>
                <a:cs typeface="Times New Roman"/>
              </a:rPr>
              <a:t> “Sabbath,” </a:t>
            </a:r>
            <a:r>
              <a:rPr lang="en-US" dirty="0">
                <a:solidFill>
                  <a:schemeClr val="bg1"/>
                </a:solidFill>
                <a:latin typeface="Calibri"/>
                <a:ea typeface="Times New Roman"/>
                <a:cs typeface="Times New Roman"/>
              </a:rPr>
              <a:t>as required by </a:t>
            </a:r>
            <a:r>
              <a:rPr lang="en-US" b="1" dirty="0">
                <a:solidFill>
                  <a:srgbClr val="0000CC"/>
                </a:solidFill>
                <a:latin typeface="Calibri"/>
                <a:ea typeface="Times New Roman"/>
                <a:cs typeface="Times New Roman"/>
              </a:rPr>
              <a:t>Yahuah</a:t>
            </a:r>
            <a:r>
              <a:rPr lang="en-US" dirty="0">
                <a:solidFill>
                  <a:srgbClr val="0000CC"/>
                </a:solidFill>
                <a:latin typeface="Calibri"/>
                <a:ea typeface="Times New Roman"/>
                <a:cs typeface="Times New Roman"/>
              </a:rPr>
              <a:t> </a:t>
            </a:r>
            <a:r>
              <a:rPr lang="en-US" dirty="0">
                <a:solidFill>
                  <a:schemeClr val="bg1"/>
                </a:solidFill>
                <a:latin typeface="Calibri"/>
                <a:ea typeface="Times New Roman"/>
                <a:cs typeface="Times New Roman"/>
              </a:rPr>
              <a:t>in </a:t>
            </a:r>
            <a:r>
              <a:rPr lang="en-US" i="1" dirty="0">
                <a:solidFill>
                  <a:schemeClr val="bg1"/>
                </a:solidFill>
                <a:latin typeface="Calibri"/>
                <a:ea typeface="Times New Roman"/>
                <a:cs typeface="Times New Roman"/>
              </a:rPr>
              <a:t>Lev 23:16 </a:t>
            </a:r>
            <a:r>
              <a:rPr lang="en-US" dirty="0">
                <a:solidFill>
                  <a:schemeClr val="bg1"/>
                </a:solidFill>
                <a:latin typeface="Calibri"/>
                <a:ea typeface="Times New Roman"/>
                <a:cs typeface="Times New Roman"/>
              </a:rPr>
              <a:t>— it would usually, </a:t>
            </a:r>
            <a:r>
              <a:rPr lang="en-US" b="1" dirty="0">
                <a:solidFill>
                  <a:srgbClr val="FF0066"/>
                </a:solidFill>
                <a:latin typeface="Calibri"/>
                <a:ea typeface="Times New Roman"/>
                <a:cs typeface="Times New Roman"/>
              </a:rPr>
              <a:t>by default,</a:t>
            </a:r>
            <a:r>
              <a:rPr lang="en-US" dirty="0">
                <a:solidFill>
                  <a:schemeClr val="bg1"/>
                </a:solidFill>
                <a:latin typeface="Calibri"/>
                <a:ea typeface="Times New Roman"/>
                <a:cs typeface="Times New Roman"/>
              </a:rPr>
              <a:t> follow another cycle of the week.  This is why the </a:t>
            </a:r>
            <a:r>
              <a:rPr lang="en-US" b="1" dirty="0">
                <a:solidFill>
                  <a:srgbClr val="006600"/>
                </a:solidFill>
                <a:latin typeface="Calibri"/>
                <a:ea typeface="Times New Roman"/>
                <a:cs typeface="Times New Roman"/>
              </a:rPr>
              <a:t>Wave Sheaf </a:t>
            </a:r>
            <a:r>
              <a:rPr lang="en-US" dirty="0">
                <a:solidFill>
                  <a:schemeClr val="bg1"/>
                </a:solidFill>
                <a:latin typeface="Calibri"/>
                <a:ea typeface="Times New Roman"/>
                <a:cs typeface="Times New Roman"/>
              </a:rPr>
              <a:t>celebration </a:t>
            </a:r>
            <a:r>
              <a:rPr lang="en-US" b="1" dirty="0">
                <a:solidFill>
                  <a:srgbClr val="FF0000"/>
                </a:solidFill>
                <a:effectLst>
                  <a:outerShdw blurRad="38100" dist="38100" dir="2700000" algn="tl">
                    <a:srgbClr val="000000">
                      <a:alpha val="43137"/>
                    </a:srgbClr>
                  </a:outerShdw>
                </a:effectLst>
                <a:latin typeface="Calibri"/>
                <a:ea typeface="Times New Roman"/>
                <a:cs typeface="Times New Roman"/>
              </a:rPr>
              <a:t>MUST</a:t>
            </a:r>
            <a:r>
              <a:rPr lang="en-US" dirty="0">
                <a:solidFill>
                  <a:srgbClr val="FF0000"/>
                </a:solidFill>
                <a:effectLst>
                  <a:outerShdw blurRad="38100" dist="38100" dir="2700000" algn="tl">
                    <a:srgbClr val="000000">
                      <a:alpha val="43137"/>
                    </a:srgbClr>
                  </a:outerShdw>
                </a:effectLst>
                <a:latin typeface="Calibri"/>
                <a:ea typeface="Times New Roman"/>
                <a:cs typeface="Times New Roman"/>
              </a:rPr>
              <a:t> </a:t>
            </a:r>
            <a:r>
              <a:rPr lang="en-US" dirty="0">
                <a:solidFill>
                  <a:schemeClr val="bg1"/>
                </a:solidFill>
                <a:latin typeface="Calibri"/>
                <a:ea typeface="Times New Roman"/>
                <a:cs typeface="Times New Roman"/>
              </a:rPr>
              <a:t>follow a </a:t>
            </a:r>
            <a:r>
              <a:rPr lang="en-US" b="1" dirty="0">
                <a:solidFill>
                  <a:srgbClr val="0070C0"/>
                </a:solidFill>
                <a:latin typeface="Calibri"/>
                <a:ea typeface="Times New Roman"/>
                <a:cs typeface="Times New Roman"/>
              </a:rPr>
              <a:t>7</a:t>
            </a:r>
            <a:r>
              <a:rPr lang="en-US" b="1" baseline="30000" dirty="0">
                <a:solidFill>
                  <a:srgbClr val="0070C0"/>
                </a:solidFill>
                <a:latin typeface="Calibri"/>
                <a:ea typeface="Times New Roman"/>
                <a:cs typeface="Times New Roman"/>
              </a:rPr>
              <a:t>th</a:t>
            </a:r>
            <a:r>
              <a:rPr lang="en-US" b="1" dirty="0">
                <a:solidFill>
                  <a:srgbClr val="0070C0"/>
                </a:solidFill>
                <a:latin typeface="Calibri"/>
                <a:ea typeface="Times New Roman"/>
                <a:cs typeface="Times New Roman"/>
              </a:rPr>
              <a:t> Day Sabbath </a:t>
            </a:r>
            <a:r>
              <a:rPr lang="en-US" dirty="0">
                <a:solidFill>
                  <a:schemeClr val="bg1"/>
                </a:solidFill>
                <a:latin typeface="Calibri"/>
                <a:ea typeface="Times New Roman"/>
                <a:cs typeface="Times New Roman"/>
              </a:rPr>
              <a:t>rather than a yearly </a:t>
            </a:r>
            <a:r>
              <a:rPr lang="en-US" b="1" dirty="0">
                <a:solidFill>
                  <a:srgbClr val="0070C0"/>
                </a:solidFill>
                <a:latin typeface="Calibri"/>
                <a:ea typeface="Times New Roman"/>
                <a:cs typeface="Times New Roman"/>
              </a:rPr>
              <a:t>Sabbath.</a:t>
            </a:r>
            <a:r>
              <a:rPr lang="en-US" dirty="0">
                <a:solidFill>
                  <a:schemeClr val="bg1"/>
                </a:solidFill>
                <a:latin typeface="Calibri"/>
                <a:ea typeface="Times New Roman"/>
                <a:cs typeface="Times New Roman"/>
              </a:rPr>
              <a:t> </a:t>
            </a:r>
          </a:p>
          <a:p>
            <a:pPr algn="l">
              <a:lnSpc>
                <a:spcPct val="115000"/>
              </a:lnSpc>
              <a:spcBef>
                <a:spcPts val="0"/>
              </a:spcBef>
              <a:spcAft>
                <a:spcPts val="2400"/>
              </a:spcAft>
            </a:pPr>
            <a:r>
              <a:rPr lang="en-US" dirty="0">
                <a:solidFill>
                  <a:schemeClr val="bg1"/>
                </a:solidFill>
                <a:latin typeface="Calibri"/>
                <a:ea typeface="Times New Roman"/>
                <a:cs typeface="Times New Roman"/>
              </a:rPr>
              <a:t>Let’s apply the </a:t>
            </a:r>
            <a:r>
              <a:rPr lang="en-US" b="1" dirty="0">
                <a:solidFill>
                  <a:srgbClr val="006600"/>
                </a:solidFill>
                <a:latin typeface="Calibri"/>
                <a:ea typeface="Times New Roman"/>
                <a:cs typeface="Times New Roman"/>
              </a:rPr>
              <a:t>Wave Sheaf </a:t>
            </a:r>
            <a:r>
              <a:rPr lang="en-US" dirty="0">
                <a:solidFill>
                  <a:schemeClr val="bg1"/>
                </a:solidFill>
                <a:latin typeface="Calibri"/>
                <a:ea typeface="Times New Roman"/>
                <a:cs typeface="Times New Roman"/>
              </a:rPr>
              <a:t>information above (for calculating the timing of Pentecost) to our Calendar.</a:t>
            </a:r>
            <a:endParaRPr lang="en-US" sz="2400" dirty="0">
              <a:solidFill>
                <a:schemeClr val="bg1"/>
              </a:solidFill>
              <a:latin typeface="Times New Roman"/>
              <a:ea typeface="Times New Roman"/>
              <a:cs typeface="Times New Roman"/>
            </a:endParaRPr>
          </a:p>
        </p:txBody>
      </p:sp>
      <p:sp>
        <p:nvSpPr>
          <p:cNvPr id="4" name="Slide Number Placeholder 3"/>
          <p:cNvSpPr>
            <a:spLocks noGrp="1"/>
          </p:cNvSpPr>
          <p:nvPr>
            <p:ph type="sldNum" sz="quarter" idx="12"/>
          </p:nvPr>
        </p:nvSpPr>
        <p:spPr>
          <a:xfrm>
            <a:off x="8305800" y="6400800"/>
            <a:ext cx="762000" cy="365125"/>
          </a:xfrm>
        </p:spPr>
        <p:txBody>
          <a:bodyPr/>
          <a:lstStyle/>
          <a:p>
            <a:fld id="{9A7ECC3E-4170-412F-8B33-8063B7BB8A4D}" type="slidenum">
              <a:rPr lang="en-US" b="1" smtClean="0"/>
              <a:t>35</a:t>
            </a:fld>
            <a:endParaRPr lang="en-US" b="1" dirty="0"/>
          </a:p>
        </p:txBody>
      </p:sp>
    </p:spTree>
    <p:extLst>
      <p:ext uri="{BB962C8B-B14F-4D97-AF65-F5344CB8AC3E}">
        <p14:creationId xmlns:p14="http://schemas.microsoft.com/office/powerpoint/2010/main" val="4068463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grpSp>
        <p:nvGrpSpPr>
          <p:cNvPr id="56" name="Group 55"/>
          <p:cNvGrpSpPr/>
          <p:nvPr/>
        </p:nvGrpSpPr>
        <p:grpSpPr>
          <a:xfrm>
            <a:off x="76200" y="152400"/>
            <a:ext cx="8718550" cy="6542087"/>
            <a:chOff x="250825" y="152400"/>
            <a:chExt cx="8718550" cy="6542087"/>
          </a:xfrm>
        </p:grpSpPr>
        <p:grpSp>
          <p:nvGrpSpPr>
            <p:cNvPr id="57" name="Group 56"/>
            <p:cNvGrpSpPr/>
            <p:nvPr/>
          </p:nvGrpSpPr>
          <p:grpSpPr>
            <a:xfrm>
              <a:off x="250825" y="152400"/>
              <a:ext cx="8718550" cy="6542087"/>
              <a:chOff x="212725" y="163513"/>
              <a:chExt cx="8718550" cy="6542087"/>
            </a:xfrm>
          </p:grpSpPr>
          <p:grpSp>
            <p:nvGrpSpPr>
              <p:cNvPr id="61" name="Group 60"/>
              <p:cNvGrpSpPr/>
              <p:nvPr/>
            </p:nvGrpSpPr>
            <p:grpSpPr>
              <a:xfrm>
                <a:off x="212725" y="163513"/>
                <a:ext cx="8718550" cy="6542087"/>
                <a:chOff x="212725" y="163513"/>
                <a:chExt cx="8718550" cy="6542087"/>
              </a:xfrm>
            </p:grpSpPr>
            <p:pic>
              <p:nvPicPr>
                <p:cNvPr id="7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725" y="163513"/>
                  <a:ext cx="8718550" cy="654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9" name="Straight Arrow Connector 78"/>
                <p:cNvCxnSpPr/>
                <p:nvPr/>
              </p:nvCxnSpPr>
              <p:spPr>
                <a:xfrm>
                  <a:off x="7508420" y="1165086"/>
                  <a:ext cx="269420" cy="1930136"/>
                </a:xfrm>
                <a:prstGeom prst="straightConnector1">
                  <a:avLst/>
                </a:prstGeom>
                <a:ln w="76200">
                  <a:solidFill>
                    <a:srgbClr val="C0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78" name="Oval 77"/>
                <p:cNvSpPr/>
                <p:nvPr/>
              </p:nvSpPr>
              <p:spPr>
                <a:xfrm>
                  <a:off x="7696200" y="2997410"/>
                  <a:ext cx="1072246" cy="964990"/>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2" name="Rounded Rectangle 61"/>
              <p:cNvSpPr/>
              <p:nvPr/>
            </p:nvSpPr>
            <p:spPr>
              <a:xfrm>
                <a:off x="419100" y="3962400"/>
                <a:ext cx="8305800" cy="787608"/>
              </a:xfrm>
              <a:prstGeom prst="roundRect">
                <a:avLst/>
              </a:prstGeom>
              <a:noFill/>
              <a:ln w="7620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6600"/>
                  </a:solidFill>
                </a:endParaRPr>
              </a:p>
            </p:txBody>
          </p:sp>
          <p:grpSp>
            <p:nvGrpSpPr>
              <p:cNvPr id="63" name="Group 62"/>
              <p:cNvGrpSpPr/>
              <p:nvPr/>
            </p:nvGrpSpPr>
            <p:grpSpPr>
              <a:xfrm>
                <a:off x="228600" y="1165086"/>
                <a:ext cx="1371600" cy="3855658"/>
                <a:chOff x="228600" y="1165086"/>
                <a:chExt cx="1371600" cy="3855658"/>
              </a:xfrm>
            </p:grpSpPr>
            <p:cxnSp>
              <p:nvCxnSpPr>
                <p:cNvPr id="73" name="Straight Arrow Connector 72"/>
                <p:cNvCxnSpPr/>
                <p:nvPr/>
              </p:nvCxnSpPr>
              <p:spPr>
                <a:xfrm flipH="1">
                  <a:off x="1143001" y="1165086"/>
                  <a:ext cx="152399" cy="2715091"/>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74" name="Sun 73"/>
                <p:cNvSpPr/>
                <p:nvPr/>
              </p:nvSpPr>
              <p:spPr>
                <a:xfrm>
                  <a:off x="228600" y="3778747"/>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4" name="Group 63"/>
              <p:cNvGrpSpPr/>
              <p:nvPr/>
            </p:nvGrpSpPr>
            <p:grpSpPr>
              <a:xfrm>
                <a:off x="7451725" y="3771699"/>
                <a:ext cx="1458229" cy="2139248"/>
                <a:chOff x="7451725" y="3771699"/>
                <a:chExt cx="1458229" cy="2139248"/>
              </a:xfrm>
            </p:grpSpPr>
            <p:cxnSp>
              <p:nvCxnSpPr>
                <p:cNvPr id="70" name="Straight Arrow Connector 69"/>
                <p:cNvCxnSpPr/>
                <p:nvPr/>
              </p:nvCxnSpPr>
              <p:spPr>
                <a:xfrm flipV="1">
                  <a:off x="7451725" y="4876801"/>
                  <a:ext cx="244475" cy="1034146"/>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71" name="Sun 70"/>
                <p:cNvSpPr/>
                <p:nvPr/>
              </p:nvSpPr>
              <p:spPr>
                <a:xfrm>
                  <a:off x="7538354" y="3771699"/>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65" name="Straight Arrow Connector 64"/>
              <p:cNvCxnSpPr/>
              <p:nvPr/>
            </p:nvCxnSpPr>
            <p:spPr>
              <a:xfrm flipH="1" flipV="1">
                <a:off x="1066800" y="4876801"/>
                <a:ext cx="1737951" cy="1535112"/>
              </a:xfrm>
              <a:prstGeom prst="straightConnector1">
                <a:avLst/>
              </a:prstGeom>
              <a:ln w="76200">
                <a:solidFill>
                  <a:srgbClr val="FF66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66" name="Group 65"/>
              <p:cNvGrpSpPr/>
              <p:nvPr/>
            </p:nvGrpSpPr>
            <p:grpSpPr>
              <a:xfrm>
                <a:off x="533400" y="3962400"/>
                <a:ext cx="809837" cy="830997"/>
                <a:chOff x="5486400" y="5882044"/>
                <a:chExt cx="809837" cy="830997"/>
              </a:xfrm>
            </p:grpSpPr>
            <p:sp>
              <p:nvSpPr>
                <p:cNvPr id="68" name="Oval 67"/>
                <p:cNvSpPr/>
                <p:nvPr/>
              </p:nvSpPr>
              <p:spPr>
                <a:xfrm>
                  <a:off x="5486400" y="5929193"/>
                  <a:ext cx="762000" cy="722293"/>
                </a:xfrm>
                <a:prstGeom prst="ellipse">
                  <a:avLst/>
                </a:prstGeom>
                <a:solidFill>
                  <a:srgbClr val="FFFF00"/>
                </a:solidFill>
                <a:ln w="57150">
                  <a:solidFill>
                    <a:srgbClr val="FF6600"/>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atin typeface="Calibri" panose="020F0502020204030204" pitchFamily="34" charset="0"/>
                  </a:endParaRPr>
                </a:p>
              </p:txBody>
            </p:sp>
            <p:sp>
              <p:nvSpPr>
                <p:cNvPr id="69" name="TextBox 68"/>
                <p:cNvSpPr txBox="1"/>
                <p:nvPr/>
              </p:nvSpPr>
              <p:spPr>
                <a:xfrm>
                  <a:off x="5486400" y="5882044"/>
                  <a:ext cx="809837" cy="830997"/>
                </a:xfrm>
                <a:prstGeom prst="rect">
                  <a:avLst/>
                </a:prstGeom>
                <a:noFill/>
              </p:spPr>
              <p:txBody>
                <a:bodyPr wrap="none" rtlCol="0">
                  <a:spAutoFit/>
                </a:bodyPr>
                <a:lstStyle/>
                <a:p>
                  <a:r>
                    <a:rPr lang="en-US" sz="4800" b="1" dirty="0">
                      <a:solidFill>
                        <a:schemeClr val="bg1"/>
                      </a:solidFill>
                      <a:latin typeface="Calibri" panose="020F0502020204030204" pitchFamily="34" charset="0"/>
                    </a:rPr>
                    <a:t>15</a:t>
                  </a:r>
                </a:p>
              </p:txBody>
            </p:sp>
          </p:grpSp>
          <p:sp>
            <p:nvSpPr>
              <p:cNvPr id="67" name="TextBox 66"/>
              <p:cNvSpPr txBox="1"/>
              <p:nvPr/>
            </p:nvSpPr>
            <p:spPr>
              <a:xfrm>
                <a:off x="2804751" y="5878513"/>
                <a:ext cx="989374" cy="707886"/>
              </a:xfrm>
              <a:prstGeom prst="rect">
                <a:avLst/>
              </a:prstGeom>
              <a:solidFill>
                <a:srgbClr val="FFFF00"/>
              </a:solidFill>
              <a:ln w="38100">
                <a:solidFill>
                  <a:srgbClr val="FF3300"/>
                </a:solidFill>
              </a:ln>
              <a:scene3d>
                <a:camera prst="orthographicFront"/>
                <a:lightRig rig="threePt" dir="t"/>
              </a:scene3d>
              <a:sp3d>
                <a:bevelT w="114300" prst="artDeco"/>
              </a:sp3d>
            </p:spPr>
            <p:txBody>
              <a:bodyPr wrap="none" rtlCol="0">
                <a:spAutoFit/>
              </a:bodyPr>
              <a:lstStyle/>
              <a:p>
                <a:pPr algn="ctr"/>
                <a:r>
                  <a:rPr lang="en-US" sz="2000" b="1" dirty="0">
                    <a:solidFill>
                      <a:srgbClr val="FF3300"/>
                    </a:solidFill>
                  </a:rPr>
                  <a:t>Wave -</a:t>
                </a:r>
              </a:p>
              <a:p>
                <a:pPr algn="ctr"/>
                <a:r>
                  <a:rPr lang="en-US" sz="2000" b="1" dirty="0">
                    <a:solidFill>
                      <a:srgbClr val="FF3300"/>
                    </a:solidFill>
                  </a:rPr>
                  <a:t>Sheaf</a:t>
                </a:r>
              </a:p>
            </p:txBody>
          </p:sp>
        </p:grpSp>
        <p:grpSp>
          <p:nvGrpSpPr>
            <p:cNvPr id="58" name="Group 57"/>
            <p:cNvGrpSpPr/>
            <p:nvPr/>
          </p:nvGrpSpPr>
          <p:grpSpPr>
            <a:xfrm>
              <a:off x="4079114" y="4803864"/>
              <a:ext cx="2343911" cy="1771422"/>
              <a:chOff x="4173604" y="4847407"/>
              <a:chExt cx="2343911" cy="1771422"/>
            </a:xfrm>
          </p:grpSpPr>
          <p:sp>
            <p:nvSpPr>
              <p:cNvPr id="59" name="TextBox 58"/>
              <p:cNvSpPr txBox="1"/>
              <p:nvPr/>
            </p:nvSpPr>
            <p:spPr>
              <a:xfrm>
                <a:off x="4173604" y="5910943"/>
                <a:ext cx="2343911" cy="707886"/>
              </a:xfrm>
              <a:prstGeom prst="rect">
                <a:avLst/>
              </a:prstGeom>
              <a:solidFill>
                <a:schemeClr val="accent3">
                  <a:lumMod val="20000"/>
                  <a:lumOff val="80000"/>
                </a:schemeClr>
              </a:solidFill>
              <a:ln w="38100">
                <a:solidFill>
                  <a:srgbClr val="009900"/>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Feast of</a:t>
                </a:r>
              </a:p>
              <a:p>
                <a:pPr algn="ctr"/>
                <a:r>
                  <a:rPr lang="en-US" sz="2000" b="1" dirty="0">
                    <a:solidFill>
                      <a:srgbClr val="CC00CC"/>
                    </a:solidFill>
                  </a:rPr>
                  <a:t>Unleavened Bread</a:t>
                </a:r>
              </a:p>
            </p:txBody>
          </p:sp>
          <p:cxnSp>
            <p:nvCxnSpPr>
              <p:cNvPr id="60" name="Straight Arrow Connector 59"/>
              <p:cNvCxnSpPr/>
              <p:nvPr/>
            </p:nvCxnSpPr>
            <p:spPr>
              <a:xfrm flipV="1">
                <a:off x="5298314" y="4847407"/>
                <a:ext cx="1" cy="1059507"/>
              </a:xfrm>
              <a:prstGeom prst="straightConnector1">
                <a:avLst/>
              </a:prstGeom>
              <a:ln w="76200">
                <a:solidFill>
                  <a:srgbClr val="0099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grpSp>
      <p:sp>
        <p:nvSpPr>
          <p:cNvPr id="46" name="TextBox 45"/>
          <p:cNvSpPr txBox="1"/>
          <p:nvPr/>
        </p:nvSpPr>
        <p:spPr>
          <a:xfrm>
            <a:off x="8739722" y="4429780"/>
            <a:ext cx="404278" cy="523220"/>
          </a:xfrm>
          <a:prstGeom prst="rect">
            <a:avLst/>
          </a:prstGeom>
          <a:noFill/>
        </p:spPr>
        <p:txBody>
          <a:bodyPr wrap="none" rtlCol="0">
            <a:spAutoFit/>
          </a:bodyPr>
          <a:lstStyle/>
          <a:p>
            <a:r>
              <a:rPr lang="en-US" sz="2800" b="1" dirty="0">
                <a:solidFill>
                  <a:srgbClr val="FF0000"/>
                </a:solidFill>
                <a:latin typeface="Comic Sans MS" panose="030F0702030302020204" pitchFamily="66" charset="0"/>
              </a:rPr>
              <a:t>1</a:t>
            </a:r>
          </a:p>
        </p:txBody>
      </p:sp>
      <p:sp>
        <p:nvSpPr>
          <p:cNvPr id="50" name="TextBox 49"/>
          <p:cNvSpPr txBox="1"/>
          <p:nvPr/>
        </p:nvSpPr>
        <p:spPr>
          <a:xfrm>
            <a:off x="8763000" y="5105400"/>
            <a:ext cx="404278" cy="523220"/>
          </a:xfrm>
          <a:prstGeom prst="rect">
            <a:avLst/>
          </a:prstGeom>
          <a:noFill/>
        </p:spPr>
        <p:txBody>
          <a:bodyPr wrap="none" rtlCol="0">
            <a:spAutoFit/>
          </a:bodyPr>
          <a:lstStyle/>
          <a:p>
            <a:r>
              <a:rPr lang="en-US" sz="2800" b="1" dirty="0">
                <a:solidFill>
                  <a:srgbClr val="FF0000"/>
                </a:solidFill>
                <a:latin typeface="Comic Sans MS" panose="030F0702030302020204" pitchFamily="66" charset="0"/>
              </a:rPr>
              <a:t>2</a:t>
            </a:r>
          </a:p>
        </p:txBody>
      </p:sp>
      <p:grpSp>
        <p:nvGrpSpPr>
          <p:cNvPr id="12" name="Group 11"/>
          <p:cNvGrpSpPr/>
          <p:nvPr/>
        </p:nvGrpSpPr>
        <p:grpSpPr>
          <a:xfrm>
            <a:off x="8763000" y="0"/>
            <a:ext cx="344966" cy="4495800"/>
            <a:chOff x="8785278" y="0"/>
            <a:chExt cx="344966" cy="4495800"/>
          </a:xfrm>
        </p:grpSpPr>
        <p:cxnSp>
          <p:nvCxnSpPr>
            <p:cNvPr id="54" name="Straight Arrow Connector 53"/>
            <p:cNvCxnSpPr/>
            <p:nvPr/>
          </p:nvCxnSpPr>
          <p:spPr>
            <a:xfrm>
              <a:off x="8978369" y="3998894"/>
              <a:ext cx="13231" cy="496906"/>
            </a:xfrm>
            <a:prstGeom prst="straightConnector1">
              <a:avLst/>
            </a:prstGeom>
            <a:ln w="76200">
              <a:solidFill>
                <a:srgbClr val="FF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5" name="TextBox 54"/>
            <p:cNvSpPr txBox="1"/>
            <p:nvPr/>
          </p:nvSpPr>
          <p:spPr>
            <a:xfrm>
              <a:off x="8785278" y="0"/>
              <a:ext cx="344966" cy="3970318"/>
            </a:xfrm>
            <a:prstGeom prst="rect">
              <a:avLst/>
            </a:prstGeom>
            <a:solidFill>
              <a:srgbClr val="FFE1FF"/>
            </a:solidFill>
            <a:ln w="28575">
              <a:solidFill>
                <a:srgbClr val="FF0000"/>
              </a:solidFill>
            </a:ln>
          </p:spPr>
          <p:txBody>
            <a:bodyPr wrap="none" rtlCol="0">
              <a:spAutoFit/>
            </a:bodyPr>
            <a:lstStyle/>
            <a:p>
              <a:pPr algn="ctr"/>
              <a:r>
                <a:rPr lang="en-US" sz="1400" b="1" dirty="0">
                  <a:solidFill>
                    <a:srgbClr val="FF0000"/>
                  </a:solidFill>
                </a:rPr>
                <a:t>C</a:t>
              </a:r>
            </a:p>
            <a:p>
              <a:pPr algn="ctr"/>
              <a:r>
                <a:rPr lang="en-US" sz="1400" b="1" dirty="0">
                  <a:solidFill>
                    <a:srgbClr val="FF0000"/>
                  </a:solidFill>
                </a:rPr>
                <a:t>o</a:t>
              </a:r>
            </a:p>
            <a:p>
              <a:pPr algn="ctr"/>
              <a:r>
                <a:rPr lang="en-US" sz="1400" b="1" dirty="0">
                  <a:solidFill>
                    <a:srgbClr val="FF0000"/>
                  </a:solidFill>
                </a:rPr>
                <a:t>m</a:t>
              </a:r>
            </a:p>
            <a:p>
              <a:pPr algn="ctr"/>
              <a:r>
                <a:rPr lang="en-US" sz="1400" b="1" dirty="0">
                  <a:solidFill>
                    <a:srgbClr val="FF0000"/>
                  </a:solidFill>
                </a:rPr>
                <a:t>p</a:t>
              </a:r>
            </a:p>
            <a:p>
              <a:pPr algn="ctr"/>
              <a:r>
                <a:rPr lang="en-US" sz="1400" b="1" dirty="0">
                  <a:solidFill>
                    <a:srgbClr val="FF0000"/>
                  </a:solidFill>
                </a:rPr>
                <a:t>l</a:t>
              </a:r>
            </a:p>
            <a:p>
              <a:pPr algn="ctr"/>
              <a:r>
                <a:rPr lang="en-US" sz="1400" b="1" dirty="0">
                  <a:solidFill>
                    <a:srgbClr val="FF0000"/>
                  </a:solidFill>
                </a:rPr>
                <a:t>e</a:t>
              </a:r>
            </a:p>
            <a:p>
              <a:pPr algn="ctr"/>
              <a:r>
                <a:rPr lang="en-US" sz="1400" b="1" dirty="0">
                  <a:solidFill>
                    <a:srgbClr val="FF0000"/>
                  </a:solidFill>
                </a:rPr>
                <a:t>t</a:t>
              </a:r>
            </a:p>
            <a:p>
              <a:pPr algn="ctr"/>
              <a:r>
                <a:rPr lang="en-US" sz="1400" b="1" dirty="0">
                  <a:solidFill>
                    <a:srgbClr val="FF0000"/>
                  </a:solidFill>
                </a:rPr>
                <a:t>e</a:t>
              </a:r>
            </a:p>
            <a:p>
              <a:pPr algn="ctr"/>
              <a:r>
                <a:rPr lang="en-US" sz="1400" b="1" dirty="0">
                  <a:solidFill>
                    <a:srgbClr val="FF0000"/>
                  </a:solidFill>
                </a:rPr>
                <a:t>d</a:t>
              </a:r>
            </a:p>
            <a:p>
              <a:pPr algn="ctr"/>
              <a:endParaRPr lang="en-US" sz="1400" b="1" dirty="0">
                <a:solidFill>
                  <a:srgbClr val="FF0000"/>
                </a:solidFill>
              </a:endParaRPr>
            </a:p>
            <a:p>
              <a:pPr algn="ctr"/>
              <a:r>
                <a:rPr lang="en-US" sz="1400" b="1" dirty="0">
                  <a:solidFill>
                    <a:srgbClr val="FF0000"/>
                  </a:solidFill>
                </a:rPr>
                <a:t>S</a:t>
              </a:r>
            </a:p>
            <a:p>
              <a:pPr algn="ctr"/>
              <a:r>
                <a:rPr lang="en-US" sz="1400" b="1" dirty="0">
                  <a:solidFill>
                    <a:srgbClr val="FF0000"/>
                  </a:solidFill>
                </a:rPr>
                <a:t>a</a:t>
              </a:r>
            </a:p>
            <a:p>
              <a:pPr algn="ctr"/>
              <a:r>
                <a:rPr lang="en-US" sz="1400" b="1" dirty="0">
                  <a:solidFill>
                    <a:srgbClr val="FF0000"/>
                  </a:solidFill>
                </a:rPr>
                <a:t>b</a:t>
              </a:r>
            </a:p>
            <a:p>
              <a:pPr algn="ctr"/>
              <a:r>
                <a:rPr lang="en-US" sz="1400" b="1" dirty="0">
                  <a:solidFill>
                    <a:srgbClr val="FF0000"/>
                  </a:solidFill>
                </a:rPr>
                <a:t>b</a:t>
              </a:r>
            </a:p>
            <a:p>
              <a:pPr algn="ctr"/>
              <a:r>
                <a:rPr lang="en-US" sz="1400" b="1" dirty="0">
                  <a:solidFill>
                    <a:srgbClr val="FF0000"/>
                  </a:solidFill>
                </a:rPr>
                <a:t>a</a:t>
              </a:r>
            </a:p>
            <a:p>
              <a:pPr algn="ctr"/>
              <a:r>
                <a:rPr lang="en-US" sz="1400" b="1" dirty="0">
                  <a:solidFill>
                    <a:srgbClr val="FF0000"/>
                  </a:solidFill>
                </a:rPr>
                <a:t>t</a:t>
              </a:r>
            </a:p>
            <a:p>
              <a:pPr algn="ctr"/>
              <a:r>
                <a:rPr lang="en-US" sz="1400" b="1" dirty="0">
                  <a:solidFill>
                    <a:srgbClr val="FF0000"/>
                  </a:solidFill>
                </a:rPr>
                <a:t>h</a:t>
              </a:r>
            </a:p>
            <a:p>
              <a:pPr algn="ctr"/>
              <a:r>
                <a:rPr lang="en-US" sz="1400" b="1" dirty="0">
                  <a:solidFill>
                    <a:srgbClr val="FF0000"/>
                  </a:solidFill>
                </a:rPr>
                <a:t>s</a:t>
              </a:r>
            </a:p>
          </p:txBody>
        </p:sp>
      </p:grpSp>
      <p:sp>
        <p:nvSpPr>
          <p:cNvPr id="2" name="Slide Number Placeholder 1"/>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pPr/>
              <a:t>36</a:t>
            </a:fld>
            <a:endParaRPr lang="en-US" b="1" dirty="0">
              <a:solidFill>
                <a:schemeClr val="bg1"/>
              </a:solidFill>
            </a:endParaRPr>
          </a:p>
        </p:txBody>
      </p:sp>
      <p:sp>
        <p:nvSpPr>
          <p:cNvPr id="35" name="TextBox 34"/>
          <p:cNvSpPr txBox="1"/>
          <p:nvPr/>
        </p:nvSpPr>
        <p:spPr>
          <a:xfrm>
            <a:off x="6540117" y="5867400"/>
            <a:ext cx="2101857" cy="707886"/>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Last U - Bread</a:t>
            </a:r>
          </a:p>
          <a:p>
            <a:pPr algn="ctr"/>
            <a:r>
              <a:rPr lang="en-US" sz="2000" b="1" dirty="0">
                <a:solidFill>
                  <a:srgbClr val="CC00CC"/>
                </a:solidFill>
              </a:rPr>
              <a:t>Annual Sabbath</a:t>
            </a:r>
          </a:p>
        </p:txBody>
      </p:sp>
      <p:sp>
        <p:nvSpPr>
          <p:cNvPr id="36" name="TextBox 35"/>
          <p:cNvSpPr txBox="1"/>
          <p:nvPr/>
        </p:nvSpPr>
        <p:spPr>
          <a:xfrm>
            <a:off x="7162800" y="219670"/>
            <a:ext cx="1492716" cy="923330"/>
          </a:xfrm>
          <a:prstGeom prst="rect">
            <a:avLst/>
          </a:prstGeom>
          <a:solidFill>
            <a:schemeClr val="accent2">
              <a:lumMod val="20000"/>
              <a:lumOff val="80000"/>
            </a:schemeClr>
          </a:solidFill>
          <a:ln w="38100">
            <a:solidFill>
              <a:srgbClr val="C00000"/>
            </a:solidFill>
          </a:ln>
          <a:scene3d>
            <a:camera prst="orthographicFront"/>
            <a:lightRig rig="threePt" dir="t"/>
          </a:scene3d>
          <a:sp3d>
            <a:bevelT w="114300" prst="artDeco"/>
          </a:sp3d>
        </p:spPr>
        <p:txBody>
          <a:bodyPr wrap="none" rtlCol="0">
            <a:spAutoFit/>
          </a:bodyPr>
          <a:lstStyle/>
          <a:p>
            <a:pPr algn="ctr"/>
            <a:r>
              <a:rPr lang="en-US" b="1" dirty="0">
                <a:solidFill>
                  <a:srgbClr val="FF3300"/>
                </a:solidFill>
              </a:rPr>
              <a:t>Passover Is</a:t>
            </a:r>
          </a:p>
          <a:p>
            <a:pPr algn="ctr"/>
            <a:r>
              <a:rPr lang="en-US" b="1" dirty="0">
                <a:solidFill>
                  <a:srgbClr val="FF3300"/>
                </a:solidFill>
              </a:rPr>
              <a:t>Not Annual </a:t>
            </a:r>
          </a:p>
          <a:p>
            <a:pPr algn="ctr"/>
            <a:r>
              <a:rPr lang="en-US" b="1" dirty="0">
                <a:solidFill>
                  <a:srgbClr val="FF3300"/>
                </a:solidFill>
              </a:rPr>
              <a:t>Sabbath</a:t>
            </a:r>
          </a:p>
        </p:txBody>
      </p:sp>
      <p:sp>
        <p:nvSpPr>
          <p:cNvPr id="37" name="TextBox 36"/>
          <p:cNvSpPr txBox="1"/>
          <p:nvPr/>
        </p:nvSpPr>
        <p:spPr>
          <a:xfrm>
            <a:off x="152400" y="219670"/>
            <a:ext cx="1465466" cy="923330"/>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b="1" dirty="0">
                <a:solidFill>
                  <a:srgbClr val="CC00CC"/>
                </a:solidFill>
              </a:rPr>
              <a:t>1</a:t>
            </a:r>
            <a:r>
              <a:rPr lang="en-US" b="1" baseline="30000" dirty="0">
                <a:solidFill>
                  <a:srgbClr val="CC00CC"/>
                </a:solidFill>
              </a:rPr>
              <a:t>st</a:t>
            </a:r>
            <a:r>
              <a:rPr lang="en-US" b="1" dirty="0">
                <a:solidFill>
                  <a:srgbClr val="CC00CC"/>
                </a:solidFill>
              </a:rPr>
              <a:t> U - Bread</a:t>
            </a:r>
          </a:p>
          <a:p>
            <a:pPr algn="ctr"/>
            <a:r>
              <a:rPr lang="en-US" b="1" dirty="0">
                <a:solidFill>
                  <a:srgbClr val="CC00CC"/>
                </a:solidFill>
              </a:rPr>
              <a:t> Annual </a:t>
            </a:r>
            <a:br>
              <a:rPr lang="en-US" b="1" dirty="0">
                <a:solidFill>
                  <a:srgbClr val="CC00CC"/>
                </a:solidFill>
              </a:rPr>
            </a:br>
            <a:r>
              <a:rPr lang="en-US" b="1" dirty="0">
                <a:solidFill>
                  <a:srgbClr val="CC00CC"/>
                </a:solidFill>
              </a:rPr>
              <a:t>Sabbath</a:t>
            </a:r>
          </a:p>
        </p:txBody>
      </p:sp>
    </p:spTree>
    <p:extLst>
      <p:ext uri="{BB962C8B-B14F-4D97-AF65-F5344CB8AC3E}">
        <p14:creationId xmlns:p14="http://schemas.microsoft.com/office/powerpoint/2010/main" val="1680482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fltVal val="0"/>
                                          </p:val>
                                        </p:tav>
                                        <p:tav tm="100000">
                                          <p:val>
                                            <p:strVal val="#ppt_h"/>
                                          </p:val>
                                        </p:tav>
                                      </p:tavLst>
                                    </p:anim>
                                    <p:anim calcmode="lin" valueType="num">
                                      <p:cBhvr>
                                        <p:cTn id="9" dur="1000" fill="hold"/>
                                        <p:tgtEl>
                                          <p:spTgt spid="12"/>
                                        </p:tgtEl>
                                        <p:attrNameLst>
                                          <p:attrName>style.rotation</p:attrName>
                                        </p:attrNameLst>
                                      </p:cBhvr>
                                      <p:tavLst>
                                        <p:tav tm="0">
                                          <p:val>
                                            <p:fltVal val="90"/>
                                          </p:val>
                                        </p:tav>
                                        <p:tav tm="100000">
                                          <p:val>
                                            <p:fltVal val="0"/>
                                          </p:val>
                                        </p:tav>
                                      </p:tavLst>
                                    </p:anim>
                                    <p:animEffect transition="in" filter="fade">
                                      <p:cBhvr>
                                        <p:cTn id="10" dur="1000"/>
                                        <p:tgtEl>
                                          <p:spTgt spid="12"/>
                                        </p:tgtEl>
                                      </p:cBhvr>
                                    </p:animEffect>
                                  </p:childTnLst>
                                </p:cTn>
                              </p:par>
                            </p:childTnLst>
                          </p:cTn>
                        </p:par>
                        <p:par>
                          <p:cTn id="11" fill="hold">
                            <p:stCondLst>
                              <p:cond delay="1000"/>
                            </p:stCondLst>
                            <p:childTnLst>
                              <p:par>
                                <p:cTn id="12" presetID="26" presetClass="entr" presetSubtype="0" fill="hold" grpId="0" nodeType="afterEffect">
                                  <p:stCondLst>
                                    <p:cond delay="250"/>
                                  </p:stCondLst>
                                  <p:childTnLst>
                                    <p:set>
                                      <p:cBhvr>
                                        <p:cTn id="13" dur="1" fill="hold">
                                          <p:stCondLst>
                                            <p:cond delay="0"/>
                                          </p:stCondLst>
                                        </p:cTn>
                                        <p:tgtEl>
                                          <p:spTgt spid="46"/>
                                        </p:tgtEl>
                                        <p:attrNameLst>
                                          <p:attrName>style.visibility</p:attrName>
                                        </p:attrNameLst>
                                      </p:cBhvr>
                                      <p:to>
                                        <p:strVal val="visible"/>
                                      </p:to>
                                    </p:set>
                                    <p:animEffect transition="in" filter="wipe(down)">
                                      <p:cBhvr>
                                        <p:cTn id="14" dur="580">
                                          <p:stCondLst>
                                            <p:cond delay="0"/>
                                          </p:stCondLst>
                                        </p:cTn>
                                        <p:tgtEl>
                                          <p:spTgt spid="46"/>
                                        </p:tgtEl>
                                      </p:cBhvr>
                                    </p:animEffect>
                                    <p:anim calcmode="lin" valueType="num">
                                      <p:cBhvr>
                                        <p:cTn id="15" dur="1822" tmFilter="0,0; 0.14,0.36; 0.43,0.73; 0.71,0.91; 1.0,1.0">
                                          <p:stCondLst>
                                            <p:cond delay="0"/>
                                          </p:stCondLst>
                                        </p:cTn>
                                        <p:tgtEl>
                                          <p:spTgt spid="4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4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4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4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46"/>
                                        </p:tgtEl>
                                        <p:attrNameLst>
                                          <p:attrName>ppt_y</p:attrName>
                                        </p:attrNameLst>
                                      </p:cBhvr>
                                      <p:tavLst>
                                        <p:tav tm="0" fmla="#ppt_y-sin(pi*$)/81">
                                          <p:val>
                                            <p:fltVal val="0"/>
                                          </p:val>
                                        </p:tav>
                                        <p:tav tm="100000">
                                          <p:val>
                                            <p:fltVal val="1"/>
                                          </p:val>
                                        </p:tav>
                                      </p:tavLst>
                                    </p:anim>
                                    <p:animScale>
                                      <p:cBhvr>
                                        <p:cTn id="20" dur="26">
                                          <p:stCondLst>
                                            <p:cond delay="650"/>
                                          </p:stCondLst>
                                        </p:cTn>
                                        <p:tgtEl>
                                          <p:spTgt spid="46"/>
                                        </p:tgtEl>
                                      </p:cBhvr>
                                      <p:to x="100000" y="60000"/>
                                    </p:animScale>
                                    <p:animScale>
                                      <p:cBhvr>
                                        <p:cTn id="21" dur="166" decel="50000">
                                          <p:stCondLst>
                                            <p:cond delay="676"/>
                                          </p:stCondLst>
                                        </p:cTn>
                                        <p:tgtEl>
                                          <p:spTgt spid="46"/>
                                        </p:tgtEl>
                                      </p:cBhvr>
                                      <p:to x="100000" y="100000"/>
                                    </p:animScale>
                                    <p:animScale>
                                      <p:cBhvr>
                                        <p:cTn id="22" dur="26">
                                          <p:stCondLst>
                                            <p:cond delay="1312"/>
                                          </p:stCondLst>
                                        </p:cTn>
                                        <p:tgtEl>
                                          <p:spTgt spid="46"/>
                                        </p:tgtEl>
                                      </p:cBhvr>
                                      <p:to x="100000" y="80000"/>
                                    </p:animScale>
                                    <p:animScale>
                                      <p:cBhvr>
                                        <p:cTn id="23" dur="166" decel="50000">
                                          <p:stCondLst>
                                            <p:cond delay="1338"/>
                                          </p:stCondLst>
                                        </p:cTn>
                                        <p:tgtEl>
                                          <p:spTgt spid="46"/>
                                        </p:tgtEl>
                                      </p:cBhvr>
                                      <p:to x="100000" y="100000"/>
                                    </p:animScale>
                                    <p:animScale>
                                      <p:cBhvr>
                                        <p:cTn id="24" dur="26">
                                          <p:stCondLst>
                                            <p:cond delay="1642"/>
                                          </p:stCondLst>
                                        </p:cTn>
                                        <p:tgtEl>
                                          <p:spTgt spid="46"/>
                                        </p:tgtEl>
                                      </p:cBhvr>
                                      <p:to x="100000" y="90000"/>
                                    </p:animScale>
                                    <p:animScale>
                                      <p:cBhvr>
                                        <p:cTn id="25" dur="166" decel="50000">
                                          <p:stCondLst>
                                            <p:cond delay="1668"/>
                                          </p:stCondLst>
                                        </p:cTn>
                                        <p:tgtEl>
                                          <p:spTgt spid="46"/>
                                        </p:tgtEl>
                                      </p:cBhvr>
                                      <p:to x="100000" y="100000"/>
                                    </p:animScale>
                                    <p:animScale>
                                      <p:cBhvr>
                                        <p:cTn id="26" dur="26">
                                          <p:stCondLst>
                                            <p:cond delay="1808"/>
                                          </p:stCondLst>
                                        </p:cTn>
                                        <p:tgtEl>
                                          <p:spTgt spid="46"/>
                                        </p:tgtEl>
                                      </p:cBhvr>
                                      <p:to x="100000" y="95000"/>
                                    </p:animScale>
                                    <p:animScale>
                                      <p:cBhvr>
                                        <p:cTn id="27" dur="166" decel="50000">
                                          <p:stCondLst>
                                            <p:cond delay="1834"/>
                                          </p:stCondLst>
                                        </p:cTn>
                                        <p:tgtEl>
                                          <p:spTgt spid="46"/>
                                        </p:tgtEl>
                                      </p:cBhvr>
                                      <p:to x="100000" y="100000"/>
                                    </p:animScale>
                                  </p:childTnLst>
                                </p:cTn>
                              </p:par>
                            </p:childTnLst>
                          </p:cTn>
                        </p:par>
                        <p:par>
                          <p:cTn id="28" fill="hold">
                            <p:stCondLst>
                              <p:cond delay="3250"/>
                            </p:stCondLst>
                            <p:childTnLst>
                              <p:par>
                                <p:cTn id="29" presetID="26" presetClass="entr" presetSubtype="0" fill="hold" grpId="0" nodeType="afterEffect">
                                  <p:stCondLst>
                                    <p:cond delay="250"/>
                                  </p:stCondLst>
                                  <p:childTnLst>
                                    <p:set>
                                      <p:cBhvr>
                                        <p:cTn id="30" dur="1" fill="hold">
                                          <p:stCondLst>
                                            <p:cond delay="0"/>
                                          </p:stCondLst>
                                        </p:cTn>
                                        <p:tgtEl>
                                          <p:spTgt spid="50"/>
                                        </p:tgtEl>
                                        <p:attrNameLst>
                                          <p:attrName>style.visibility</p:attrName>
                                        </p:attrNameLst>
                                      </p:cBhvr>
                                      <p:to>
                                        <p:strVal val="visible"/>
                                      </p:to>
                                    </p:set>
                                    <p:animEffect transition="in" filter="wipe(down)">
                                      <p:cBhvr>
                                        <p:cTn id="31" dur="580">
                                          <p:stCondLst>
                                            <p:cond delay="0"/>
                                          </p:stCondLst>
                                        </p:cTn>
                                        <p:tgtEl>
                                          <p:spTgt spid="50"/>
                                        </p:tgtEl>
                                      </p:cBhvr>
                                    </p:animEffect>
                                    <p:anim calcmode="lin" valueType="num">
                                      <p:cBhvr>
                                        <p:cTn id="32" dur="1822"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50"/>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50"/>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50"/>
                                        </p:tgtEl>
                                        <p:attrNameLst>
                                          <p:attrName>ppt_y</p:attrName>
                                        </p:attrNameLst>
                                      </p:cBhvr>
                                      <p:tavLst>
                                        <p:tav tm="0" fmla="#ppt_y-sin(pi*$)/81">
                                          <p:val>
                                            <p:fltVal val="0"/>
                                          </p:val>
                                        </p:tav>
                                        <p:tav tm="100000">
                                          <p:val>
                                            <p:fltVal val="1"/>
                                          </p:val>
                                        </p:tav>
                                      </p:tavLst>
                                    </p:anim>
                                    <p:animScale>
                                      <p:cBhvr>
                                        <p:cTn id="37" dur="26">
                                          <p:stCondLst>
                                            <p:cond delay="650"/>
                                          </p:stCondLst>
                                        </p:cTn>
                                        <p:tgtEl>
                                          <p:spTgt spid="50"/>
                                        </p:tgtEl>
                                      </p:cBhvr>
                                      <p:to x="100000" y="60000"/>
                                    </p:animScale>
                                    <p:animScale>
                                      <p:cBhvr>
                                        <p:cTn id="38" dur="166" decel="50000">
                                          <p:stCondLst>
                                            <p:cond delay="676"/>
                                          </p:stCondLst>
                                        </p:cTn>
                                        <p:tgtEl>
                                          <p:spTgt spid="50"/>
                                        </p:tgtEl>
                                      </p:cBhvr>
                                      <p:to x="100000" y="100000"/>
                                    </p:animScale>
                                    <p:animScale>
                                      <p:cBhvr>
                                        <p:cTn id="39" dur="26">
                                          <p:stCondLst>
                                            <p:cond delay="1312"/>
                                          </p:stCondLst>
                                        </p:cTn>
                                        <p:tgtEl>
                                          <p:spTgt spid="50"/>
                                        </p:tgtEl>
                                      </p:cBhvr>
                                      <p:to x="100000" y="80000"/>
                                    </p:animScale>
                                    <p:animScale>
                                      <p:cBhvr>
                                        <p:cTn id="40" dur="166" decel="50000">
                                          <p:stCondLst>
                                            <p:cond delay="1338"/>
                                          </p:stCondLst>
                                        </p:cTn>
                                        <p:tgtEl>
                                          <p:spTgt spid="50"/>
                                        </p:tgtEl>
                                      </p:cBhvr>
                                      <p:to x="100000" y="100000"/>
                                    </p:animScale>
                                    <p:animScale>
                                      <p:cBhvr>
                                        <p:cTn id="41" dur="26">
                                          <p:stCondLst>
                                            <p:cond delay="1642"/>
                                          </p:stCondLst>
                                        </p:cTn>
                                        <p:tgtEl>
                                          <p:spTgt spid="50"/>
                                        </p:tgtEl>
                                      </p:cBhvr>
                                      <p:to x="100000" y="90000"/>
                                    </p:animScale>
                                    <p:animScale>
                                      <p:cBhvr>
                                        <p:cTn id="42" dur="166" decel="50000">
                                          <p:stCondLst>
                                            <p:cond delay="1668"/>
                                          </p:stCondLst>
                                        </p:cTn>
                                        <p:tgtEl>
                                          <p:spTgt spid="50"/>
                                        </p:tgtEl>
                                      </p:cBhvr>
                                      <p:to x="100000" y="100000"/>
                                    </p:animScale>
                                    <p:animScale>
                                      <p:cBhvr>
                                        <p:cTn id="43" dur="26">
                                          <p:stCondLst>
                                            <p:cond delay="1808"/>
                                          </p:stCondLst>
                                        </p:cTn>
                                        <p:tgtEl>
                                          <p:spTgt spid="50"/>
                                        </p:tgtEl>
                                      </p:cBhvr>
                                      <p:to x="100000" y="95000"/>
                                    </p:animScale>
                                    <p:animScale>
                                      <p:cBhvr>
                                        <p:cTn id="44" dur="166" decel="50000">
                                          <p:stCondLst>
                                            <p:cond delay="1834"/>
                                          </p:stCondLst>
                                        </p:cTn>
                                        <p:tgtEl>
                                          <p:spTgt spid="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50"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sp>
        <p:nvSpPr>
          <p:cNvPr id="27" name="TextBox 26"/>
          <p:cNvSpPr txBox="1"/>
          <p:nvPr/>
        </p:nvSpPr>
        <p:spPr>
          <a:xfrm>
            <a:off x="8815922" y="2057400"/>
            <a:ext cx="404278" cy="523220"/>
          </a:xfrm>
          <a:prstGeom prst="rect">
            <a:avLst/>
          </a:prstGeom>
          <a:noFill/>
        </p:spPr>
        <p:txBody>
          <a:bodyPr wrap="none" rtlCol="0">
            <a:spAutoFit/>
          </a:bodyPr>
          <a:lstStyle/>
          <a:p>
            <a:r>
              <a:rPr lang="en-US" sz="2800" b="1" dirty="0">
                <a:solidFill>
                  <a:srgbClr val="FF0000"/>
                </a:solidFill>
                <a:latin typeface="Comic Sans MS" panose="030F0702030302020204" pitchFamily="66" charset="0"/>
              </a:rPr>
              <a:t>3</a:t>
            </a:r>
          </a:p>
        </p:txBody>
      </p:sp>
      <p:sp>
        <p:nvSpPr>
          <p:cNvPr id="28" name="TextBox 27"/>
          <p:cNvSpPr txBox="1"/>
          <p:nvPr/>
        </p:nvSpPr>
        <p:spPr>
          <a:xfrm>
            <a:off x="8815922" y="2981980"/>
            <a:ext cx="404278" cy="523220"/>
          </a:xfrm>
          <a:prstGeom prst="rect">
            <a:avLst/>
          </a:prstGeom>
          <a:noFill/>
        </p:spPr>
        <p:txBody>
          <a:bodyPr wrap="none" rtlCol="0">
            <a:spAutoFit/>
          </a:bodyPr>
          <a:lstStyle/>
          <a:p>
            <a:r>
              <a:rPr lang="en-US" sz="2800" b="1" dirty="0">
                <a:solidFill>
                  <a:srgbClr val="FF0000"/>
                </a:solidFill>
                <a:latin typeface="Comic Sans MS" panose="030F0702030302020204" pitchFamily="66" charset="0"/>
              </a:rPr>
              <a:t>4</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152400"/>
            <a:ext cx="8741226" cy="6615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TextBox 28"/>
          <p:cNvSpPr txBox="1"/>
          <p:nvPr/>
        </p:nvSpPr>
        <p:spPr>
          <a:xfrm>
            <a:off x="8817429" y="3911102"/>
            <a:ext cx="404278" cy="523220"/>
          </a:xfrm>
          <a:prstGeom prst="rect">
            <a:avLst/>
          </a:prstGeom>
          <a:noFill/>
        </p:spPr>
        <p:txBody>
          <a:bodyPr wrap="none" rtlCol="0">
            <a:spAutoFit/>
          </a:bodyPr>
          <a:lstStyle/>
          <a:p>
            <a:r>
              <a:rPr lang="en-US" sz="2800" b="1" dirty="0">
                <a:solidFill>
                  <a:srgbClr val="FF0000"/>
                </a:solidFill>
                <a:latin typeface="Comic Sans MS" panose="030F0702030302020204" pitchFamily="66" charset="0"/>
              </a:rPr>
              <a:t>5</a:t>
            </a:r>
          </a:p>
        </p:txBody>
      </p:sp>
      <p:sp>
        <p:nvSpPr>
          <p:cNvPr id="30" name="TextBox 29"/>
          <p:cNvSpPr txBox="1"/>
          <p:nvPr/>
        </p:nvSpPr>
        <p:spPr>
          <a:xfrm>
            <a:off x="8815922" y="4886980"/>
            <a:ext cx="404278" cy="523220"/>
          </a:xfrm>
          <a:prstGeom prst="rect">
            <a:avLst/>
          </a:prstGeom>
          <a:noFill/>
        </p:spPr>
        <p:txBody>
          <a:bodyPr wrap="none" rtlCol="0">
            <a:spAutoFit/>
          </a:bodyPr>
          <a:lstStyle/>
          <a:p>
            <a:r>
              <a:rPr lang="en-US" sz="2800" b="1" dirty="0">
                <a:solidFill>
                  <a:srgbClr val="FF0000"/>
                </a:solidFill>
                <a:latin typeface="Comic Sans MS" panose="030F0702030302020204" pitchFamily="66" charset="0"/>
              </a:rPr>
              <a:t>6</a:t>
            </a:r>
          </a:p>
        </p:txBody>
      </p:sp>
      <p:grpSp>
        <p:nvGrpSpPr>
          <p:cNvPr id="31" name="Group 30"/>
          <p:cNvGrpSpPr/>
          <p:nvPr/>
        </p:nvGrpSpPr>
        <p:grpSpPr>
          <a:xfrm>
            <a:off x="7245380" y="435114"/>
            <a:ext cx="1785073" cy="1632466"/>
            <a:chOff x="7245380" y="435114"/>
            <a:chExt cx="1785073" cy="1632466"/>
          </a:xfrm>
        </p:grpSpPr>
        <p:cxnSp>
          <p:nvCxnSpPr>
            <p:cNvPr id="33" name="Straight Arrow Connector 32"/>
            <p:cNvCxnSpPr/>
            <p:nvPr/>
          </p:nvCxnSpPr>
          <p:spPr>
            <a:xfrm>
              <a:off x="8534400" y="1143000"/>
              <a:ext cx="496053" cy="924580"/>
            </a:xfrm>
            <a:prstGeom prst="straightConnector1">
              <a:avLst/>
            </a:prstGeom>
            <a:ln w="76200">
              <a:solidFill>
                <a:srgbClr val="FF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245380" y="435114"/>
              <a:ext cx="1441420" cy="707886"/>
            </a:xfrm>
            <a:prstGeom prst="rect">
              <a:avLst/>
            </a:prstGeom>
            <a:solidFill>
              <a:srgbClr val="FFCCFF"/>
            </a:solidFill>
            <a:ln w="57150">
              <a:solidFill>
                <a:srgbClr val="FF0000"/>
              </a:solidFill>
            </a:ln>
            <a:scene3d>
              <a:camera prst="orthographicFront"/>
              <a:lightRig rig="threePt" dir="t"/>
            </a:scene3d>
            <a:sp3d>
              <a:bevelT w="114300" prst="artDeco"/>
            </a:sp3d>
          </p:spPr>
          <p:txBody>
            <a:bodyPr wrap="none" rtlCol="0">
              <a:spAutoFit/>
            </a:bodyPr>
            <a:lstStyle/>
            <a:p>
              <a:pPr algn="ctr"/>
              <a:r>
                <a:rPr lang="en-US" sz="2000" b="1" dirty="0">
                  <a:solidFill>
                    <a:srgbClr val="FF0000"/>
                  </a:solidFill>
                  <a:latin typeface="Comic Sans MS" panose="030F0702030302020204" pitchFamily="66" charset="0"/>
                </a:rPr>
                <a:t>Completed</a:t>
              </a:r>
            </a:p>
            <a:p>
              <a:pPr algn="ctr"/>
              <a:r>
                <a:rPr lang="en-US" sz="2000" b="1" dirty="0">
                  <a:solidFill>
                    <a:srgbClr val="FF0000"/>
                  </a:solidFill>
                  <a:latin typeface="Comic Sans MS" panose="030F0702030302020204" pitchFamily="66" charset="0"/>
                </a:rPr>
                <a:t>Sabbath</a:t>
              </a:r>
            </a:p>
          </p:txBody>
        </p:sp>
      </p:grpSp>
      <p:grpSp>
        <p:nvGrpSpPr>
          <p:cNvPr id="36" name="Group 35"/>
          <p:cNvGrpSpPr/>
          <p:nvPr/>
        </p:nvGrpSpPr>
        <p:grpSpPr>
          <a:xfrm>
            <a:off x="7620000" y="3922693"/>
            <a:ext cx="1273626" cy="954107"/>
            <a:chOff x="7750627" y="1828799"/>
            <a:chExt cx="1208315" cy="977732"/>
          </a:xfrm>
        </p:grpSpPr>
        <p:sp>
          <p:nvSpPr>
            <p:cNvPr id="43" name="TextBox 42"/>
            <p:cNvSpPr txBox="1"/>
            <p:nvPr/>
          </p:nvSpPr>
          <p:spPr>
            <a:xfrm>
              <a:off x="7750627" y="1828799"/>
              <a:ext cx="1208315" cy="97773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19</a:t>
              </a:r>
            </a:p>
            <a:p>
              <a:pPr algn="ctr"/>
              <a:endParaRPr lang="en-US" sz="400" b="1" dirty="0">
                <a:solidFill>
                  <a:srgbClr val="0000CC"/>
                </a:solidFill>
                <a:latin typeface="Calibri" panose="020F0502020204030204" pitchFamily="34" charset="0"/>
              </a:endParaRPr>
            </a:p>
          </p:txBody>
        </p:sp>
        <p:sp>
          <p:nvSpPr>
            <p:cNvPr id="44" name="Cloud 43"/>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p:cNvGrpSpPr/>
          <p:nvPr/>
        </p:nvGrpSpPr>
        <p:grpSpPr>
          <a:xfrm>
            <a:off x="7620001" y="2953119"/>
            <a:ext cx="1273626" cy="969575"/>
            <a:chOff x="7750627" y="1857619"/>
            <a:chExt cx="1208315" cy="917745"/>
          </a:xfrm>
        </p:grpSpPr>
        <p:sp>
          <p:nvSpPr>
            <p:cNvPr id="41" name="TextBox 40"/>
            <p:cNvSpPr txBox="1"/>
            <p:nvPr/>
          </p:nvSpPr>
          <p:spPr>
            <a:xfrm>
              <a:off x="7750627" y="1857619"/>
              <a:ext cx="1208315" cy="917745"/>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12</a:t>
              </a:r>
            </a:p>
          </p:txBody>
        </p:sp>
        <p:sp>
          <p:nvSpPr>
            <p:cNvPr id="42" name="Cloud 41"/>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p:cNvGrpSpPr/>
          <p:nvPr/>
        </p:nvGrpSpPr>
        <p:grpSpPr>
          <a:xfrm>
            <a:off x="7620003" y="4876800"/>
            <a:ext cx="1273626" cy="954107"/>
            <a:chOff x="7750627" y="1828799"/>
            <a:chExt cx="1208315" cy="977732"/>
          </a:xfrm>
        </p:grpSpPr>
        <p:sp>
          <p:nvSpPr>
            <p:cNvPr id="39" name="TextBox 38"/>
            <p:cNvSpPr txBox="1"/>
            <p:nvPr/>
          </p:nvSpPr>
          <p:spPr>
            <a:xfrm>
              <a:off x="7750627" y="1828799"/>
              <a:ext cx="1208315" cy="97773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26</a:t>
              </a:r>
            </a:p>
            <a:p>
              <a:endParaRPr lang="en-US" sz="400" dirty="0">
                <a:solidFill>
                  <a:schemeClr val="bg1"/>
                </a:solidFill>
                <a:latin typeface="Calibri" panose="020F0502020204030204" pitchFamily="34" charset="0"/>
              </a:endParaRPr>
            </a:p>
          </p:txBody>
        </p:sp>
        <p:sp>
          <p:nvSpPr>
            <p:cNvPr id="40" name="Cloud 39"/>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p:cNvGrpSpPr/>
          <p:nvPr/>
        </p:nvGrpSpPr>
        <p:grpSpPr>
          <a:xfrm>
            <a:off x="7620002" y="2012484"/>
            <a:ext cx="1273626" cy="969496"/>
            <a:chOff x="7750627" y="1828799"/>
            <a:chExt cx="1208315" cy="993502"/>
          </a:xfrm>
        </p:grpSpPr>
        <p:sp>
          <p:nvSpPr>
            <p:cNvPr id="45" name="TextBox 44"/>
            <p:cNvSpPr txBox="1"/>
            <p:nvPr/>
          </p:nvSpPr>
          <p:spPr>
            <a:xfrm>
              <a:off x="7750627" y="1828799"/>
              <a:ext cx="1208315" cy="99350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5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5</a:t>
              </a:r>
            </a:p>
            <a:p>
              <a:endParaRPr lang="en-US" sz="400" dirty="0">
                <a:solidFill>
                  <a:schemeClr val="bg1"/>
                </a:solidFill>
                <a:latin typeface="Calibri" panose="020F0502020204030204" pitchFamily="34" charset="0"/>
              </a:endParaRPr>
            </a:p>
          </p:txBody>
        </p:sp>
        <p:sp>
          <p:nvSpPr>
            <p:cNvPr id="46" name="Cloud 45"/>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p:cNvSpPr>
            <a:spLocks noGrp="1"/>
          </p:cNvSpPr>
          <p:nvPr>
            <p:ph type="sldNum" sz="quarter" idx="12"/>
          </p:nvPr>
        </p:nvSpPr>
        <p:spPr>
          <a:xfrm>
            <a:off x="8001000" y="6248400"/>
            <a:ext cx="762000" cy="365125"/>
          </a:xfrm>
        </p:spPr>
        <p:txBody>
          <a:bodyPr/>
          <a:lstStyle/>
          <a:p>
            <a:fld id="{9A7ECC3E-4170-412F-8B33-8063B7BB8A4D}" type="slidenum">
              <a:rPr lang="en-US" b="1" smtClean="0">
                <a:solidFill>
                  <a:schemeClr val="bg1"/>
                </a:solidFill>
              </a:rPr>
              <a:pPr/>
              <a:t>37</a:t>
            </a:fld>
            <a:endParaRPr lang="en-US" b="1" dirty="0">
              <a:solidFill>
                <a:schemeClr val="bg1"/>
              </a:solidFill>
            </a:endParaRPr>
          </a:p>
        </p:txBody>
      </p:sp>
    </p:spTree>
    <p:extLst>
      <p:ext uri="{BB962C8B-B14F-4D97-AF65-F5344CB8AC3E}">
        <p14:creationId xmlns:p14="http://schemas.microsoft.com/office/powerpoint/2010/main" val="3399444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35"/>
                                        </p:tgtEl>
                                        <p:attrNameLst>
                                          <p:attrName>style.visibility</p:attrName>
                                        </p:attrNameLst>
                                      </p:cBhvr>
                                      <p:to>
                                        <p:strVal val="visible"/>
                                      </p:to>
                                    </p:set>
                                    <p:anim calcmode="lin" valueType="num">
                                      <p:cBhvr>
                                        <p:cTn id="7" dur="500" fill="hold"/>
                                        <p:tgtEl>
                                          <p:spTgt spid="35"/>
                                        </p:tgtEl>
                                        <p:attrNameLst>
                                          <p:attrName>ppt_w</p:attrName>
                                        </p:attrNameLst>
                                      </p:cBhvr>
                                      <p:tavLst>
                                        <p:tav tm="0">
                                          <p:val>
                                            <p:fltVal val="0"/>
                                          </p:val>
                                        </p:tav>
                                        <p:tav tm="100000">
                                          <p:val>
                                            <p:strVal val="#ppt_w"/>
                                          </p:val>
                                        </p:tav>
                                      </p:tavLst>
                                    </p:anim>
                                    <p:anim calcmode="lin" valueType="num">
                                      <p:cBhvr>
                                        <p:cTn id="8" dur="500" fill="hold"/>
                                        <p:tgtEl>
                                          <p:spTgt spid="35"/>
                                        </p:tgtEl>
                                        <p:attrNameLst>
                                          <p:attrName>ppt_h</p:attrName>
                                        </p:attrNameLst>
                                      </p:cBhvr>
                                      <p:tavLst>
                                        <p:tav tm="0">
                                          <p:val>
                                            <p:fltVal val="0"/>
                                          </p:val>
                                        </p:tav>
                                        <p:tav tm="100000">
                                          <p:val>
                                            <p:strVal val="#ppt_h"/>
                                          </p:val>
                                        </p:tav>
                                      </p:tavLst>
                                    </p:anim>
                                    <p:animEffect transition="in" filter="fade">
                                      <p:cBhvr>
                                        <p:cTn id="9" dur="500"/>
                                        <p:tgtEl>
                                          <p:spTgt spid="35"/>
                                        </p:tgtEl>
                                      </p:cBhvr>
                                    </p:animEffect>
                                  </p:childTnLst>
                                </p:cTn>
                              </p:par>
                            </p:childTnLst>
                          </p:cTn>
                        </p:par>
                        <p:par>
                          <p:cTn id="10" fill="hold">
                            <p:stCondLst>
                              <p:cond delay="1000"/>
                            </p:stCondLst>
                            <p:childTnLst>
                              <p:par>
                                <p:cTn id="11" presetID="31" presetClass="entr" presetSubtype="0" fill="hold" nodeType="afterEffect">
                                  <p:stCondLst>
                                    <p:cond delay="500"/>
                                  </p:stCondLst>
                                  <p:childTnLst>
                                    <p:set>
                                      <p:cBhvr>
                                        <p:cTn id="12" dur="1" fill="hold">
                                          <p:stCondLst>
                                            <p:cond delay="0"/>
                                          </p:stCondLst>
                                        </p:cTn>
                                        <p:tgtEl>
                                          <p:spTgt spid="31"/>
                                        </p:tgtEl>
                                        <p:attrNameLst>
                                          <p:attrName>style.visibility</p:attrName>
                                        </p:attrNameLst>
                                      </p:cBhvr>
                                      <p:to>
                                        <p:strVal val="visible"/>
                                      </p:to>
                                    </p:set>
                                    <p:anim calcmode="lin" valueType="num">
                                      <p:cBhvr>
                                        <p:cTn id="13" dur="1000" fill="hold"/>
                                        <p:tgtEl>
                                          <p:spTgt spid="31"/>
                                        </p:tgtEl>
                                        <p:attrNameLst>
                                          <p:attrName>ppt_w</p:attrName>
                                        </p:attrNameLst>
                                      </p:cBhvr>
                                      <p:tavLst>
                                        <p:tav tm="0">
                                          <p:val>
                                            <p:fltVal val="0"/>
                                          </p:val>
                                        </p:tav>
                                        <p:tav tm="100000">
                                          <p:val>
                                            <p:strVal val="#ppt_w"/>
                                          </p:val>
                                        </p:tav>
                                      </p:tavLst>
                                    </p:anim>
                                    <p:anim calcmode="lin" valueType="num">
                                      <p:cBhvr>
                                        <p:cTn id="14" dur="1000" fill="hold"/>
                                        <p:tgtEl>
                                          <p:spTgt spid="31"/>
                                        </p:tgtEl>
                                        <p:attrNameLst>
                                          <p:attrName>ppt_h</p:attrName>
                                        </p:attrNameLst>
                                      </p:cBhvr>
                                      <p:tavLst>
                                        <p:tav tm="0">
                                          <p:val>
                                            <p:fltVal val="0"/>
                                          </p:val>
                                        </p:tav>
                                        <p:tav tm="100000">
                                          <p:val>
                                            <p:strVal val="#ppt_h"/>
                                          </p:val>
                                        </p:tav>
                                      </p:tavLst>
                                    </p:anim>
                                    <p:anim calcmode="lin" valueType="num">
                                      <p:cBhvr>
                                        <p:cTn id="15" dur="1000" fill="hold"/>
                                        <p:tgtEl>
                                          <p:spTgt spid="31"/>
                                        </p:tgtEl>
                                        <p:attrNameLst>
                                          <p:attrName>style.rotation</p:attrName>
                                        </p:attrNameLst>
                                      </p:cBhvr>
                                      <p:tavLst>
                                        <p:tav tm="0">
                                          <p:val>
                                            <p:fltVal val="90"/>
                                          </p:val>
                                        </p:tav>
                                        <p:tav tm="100000">
                                          <p:val>
                                            <p:fltVal val="0"/>
                                          </p:val>
                                        </p:tav>
                                      </p:tavLst>
                                    </p:anim>
                                    <p:animEffect transition="in" filter="fade">
                                      <p:cBhvr>
                                        <p:cTn id="16" dur="1000"/>
                                        <p:tgtEl>
                                          <p:spTgt spid="31"/>
                                        </p:tgtEl>
                                      </p:cBhvr>
                                    </p:animEffect>
                                  </p:childTnLst>
                                </p:cTn>
                              </p:par>
                            </p:childTnLst>
                          </p:cTn>
                        </p:par>
                        <p:par>
                          <p:cTn id="17" fill="hold">
                            <p:stCondLst>
                              <p:cond delay="2500"/>
                            </p:stCondLst>
                            <p:childTnLst>
                              <p:par>
                                <p:cTn id="18" presetID="2" presetClass="entr" presetSubtype="4" fill="hold" grpId="0" nodeType="afterEffect">
                                  <p:stCondLst>
                                    <p:cond delay="5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childTnLst>
                          </p:cTn>
                        </p:par>
                        <p:par>
                          <p:cTn id="22" fill="hold">
                            <p:stCondLst>
                              <p:cond delay="3500"/>
                            </p:stCondLst>
                            <p:childTnLst>
                              <p:par>
                                <p:cTn id="23" presetID="53" presetClass="entr" presetSubtype="16" fill="hold" nodeType="afterEffect">
                                  <p:stCondLst>
                                    <p:cond delay="500"/>
                                  </p:stCondLst>
                                  <p:childTnLst>
                                    <p:set>
                                      <p:cBhvr>
                                        <p:cTn id="24" dur="1" fill="hold">
                                          <p:stCondLst>
                                            <p:cond delay="0"/>
                                          </p:stCondLst>
                                        </p:cTn>
                                        <p:tgtEl>
                                          <p:spTgt spid="37"/>
                                        </p:tgtEl>
                                        <p:attrNameLst>
                                          <p:attrName>style.visibility</p:attrName>
                                        </p:attrNameLst>
                                      </p:cBhvr>
                                      <p:to>
                                        <p:strVal val="visible"/>
                                      </p:to>
                                    </p:set>
                                    <p:anim calcmode="lin" valueType="num">
                                      <p:cBhvr>
                                        <p:cTn id="25" dur="500" fill="hold"/>
                                        <p:tgtEl>
                                          <p:spTgt spid="37"/>
                                        </p:tgtEl>
                                        <p:attrNameLst>
                                          <p:attrName>ppt_w</p:attrName>
                                        </p:attrNameLst>
                                      </p:cBhvr>
                                      <p:tavLst>
                                        <p:tav tm="0">
                                          <p:val>
                                            <p:fltVal val="0"/>
                                          </p:val>
                                        </p:tav>
                                        <p:tav tm="100000">
                                          <p:val>
                                            <p:strVal val="#ppt_w"/>
                                          </p:val>
                                        </p:tav>
                                      </p:tavLst>
                                    </p:anim>
                                    <p:anim calcmode="lin" valueType="num">
                                      <p:cBhvr>
                                        <p:cTn id="26" dur="500" fill="hold"/>
                                        <p:tgtEl>
                                          <p:spTgt spid="37"/>
                                        </p:tgtEl>
                                        <p:attrNameLst>
                                          <p:attrName>ppt_h</p:attrName>
                                        </p:attrNameLst>
                                      </p:cBhvr>
                                      <p:tavLst>
                                        <p:tav tm="0">
                                          <p:val>
                                            <p:fltVal val="0"/>
                                          </p:val>
                                        </p:tav>
                                        <p:tav tm="100000">
                                          <p:val>
                                            <p:strVal val="#ppt_h"/>
                                          </p:val>
                                        </p:tav>
                                      </p:tavLst>
                                    </p:anim>
                                    <p:animEffect transition="in" filter="fade">
                                      <p:cBhvr>
                                        <p:cTn id="27" dur="500"/>
                                        <p:tgtEl>
                                          <p:spTgt spid="37"/>
                                        </p:tgtEl>
                                      </p:cBhvr>
                                    </p:animEffect>
                                  </p:childTnLst>
                                </p:cTn>
                              </p:par>
                            </p:childTnLst>
                          </p:cTn>
                        </p:par>
                        <p:par>
                          <p:cTn id="28" fill="hold">
                            <p:stCondLst>
                              <p:cond delay="4500"/>
                            </p:stCondLst>
                            <p:childTnLst>
                              <p:par>
                                <p:cTn id="29" presetID="2" presetClass="entr" presetSubtype="4" fill="hold" grpId="0" nodeType="afterEffect">
                                  <p:stCondLst>
                                    <p:cond delay="50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ppt_x"/>
                                          </p:val>
                                        </p:tav>
                                        <p:tav tm="100000">
                                          <p:val>
                                            <p:strVal val="#ppt_x"/>
                                          </p:val>
                                        </p:tav>
                                      </p:tavLst>
                                    </p:anim>
                                    <p:anim calcmode="lin" valueType="num">
                                      <p:cBhvr additive="base">
                                        <p:cTn id="32" dur="500" fill="hold"/>
                                        <p:tgtEl>
                                          <p:spTgt spid="28"/>
                                        </p:tgtEl>
                                        <p:attrNameLst>
                                          <p:attrName>ppt_y</p:attrName>
                                        </p:attrNameLst>
                                      </p:cBhvr>
                                      <p:tavLst>
                                        <p:tav tm="0">
                                          <p:val>
                                            <p:strVal val="1+#ppt_h/2"/>
                                          </p:val>
                                        </p:tav>
                                        <p:tav tm="100000">
                                          <p:val>
                                            <p:strVal val="#ppt_y"/>
                                          </p:val>
                                        </p:tav>
                                      </p:tavLst>
                                    </p:anim>
                                  </p:childTnLst>
                                </p:cTn>
                              </p:par>
                            </p:childTnLst>
                          </p:cTn>
                        </p:par>
                        <p:par>
                          <p:cTn id="33" fill="hold">
                            <p:stCondLst>
                              <p:cond delay="5500"/>
                            </p:stCondLst>
                            <p:childTnLst>
                              <p:par>
                                <p:cTn id="34" presetID="53" presetClass="entr" presetSubtype="16" fill="hold" nodeType="afterEffect">
                                  <p:stCondLst>
                                    <p:cond delay="500"/>
                                  </p:stCondLst>
                                  <p:childTnLst>
                                    <p:set>
                                      <p:cBhvr>
                                        <p:cTn id="35" dur="1" fill="hold">
                                          <p:stCondLst>
                                            <p:cond delay="0"/>
                                          </p:stCondLst>
                                        </p:cTn>
                                        <p:tgtEl>
                                          <p:spTgt spid="36"/>
                                        </p:tgtEl>
                                        <p:attrNameLst>
                                          <p:attrName>style.visibility</p:attrName>
                                        </p:attrNameLst>
                                      </p:cBhvr>
                                      <p:to>
                                        <p:strVal val="visible"/>
                                      </p:to>
                                    </p:set>
                                    <p:anim calcmode="lin" valueType="num">
                                      <p:cBhvr>
                                        <p:cTn id="36" dur="500" fill="hold"/>
                                        <p:tgtEl>
                                          <p:spTgt spid="36"/>
                                        </p:tgtEl>
                                        <p:attrNameLst>
                                          <p:attrName>ppt_w</p:attrName>
                                        </p:attrNameLst>
                                      </p:cBhvr>
                                      <p:tavLst>
                                        <p:tav tm="0">
                                          <p:val>
                                            <p:fltVal val="0"/>
                                          </p:val>
                                        </p:tav>
                                        <p:tav tm="100000">
                                          <p:val>
                                            <p:strVal val="#ppt_w"/>
                                          </p:val>
                                        </p:tav>
                                      </p:tavLst>
                                    </p:anim>
                                    <p:anim calcmode="lin" valueType="num">
                                      <p:cBhvr>
                                        <p:cTn id="37" dur="500" fill="hold"/>
                                        <p:tgtEl>
                                          <p:spTgt spid="36"/>
                                        </p:tgtEl>
                                        <p:attrNameLst>
                                          <p:attrName>ppt_h</p:attrName>
                                        </p:attrNameLst>
                                      </p:cBhvr>
                                      <p:tavLst>
                                        <p:tav tm="0">
                                          <p:val>
                                            <p:fltVal val="0"/>
                                          </p:val>
                                        </p:tav>
                                        <p:tav tm="100000">
                                          <p:val>
                                            <p:strVal val="#ppt_h"/>
                                          </p:val>
                                        </p:tav>
                                      </p:tavLst>
                                    </p:anim>
                                    <p:animEffect transition="in" filter="fade">
                                      <p:cBhvr>
                                        <p:cTn id="38" dur="500"/>
                                        <p:tgtEl>
                                          <p:spTgt spid="36"/>
                                        </p:tgtEl>
                                      </p:cBhvr>
                                    </p:animEffect>
                                  </p:childTnLst>
                                </p:cTn>
                              </p:par>
                            </p:childTnLst>
                          </p:cTn>
                        </p:par>
                        <p:par>
                          <p:cTn id="39" fill="hold">
                            <p:stCondLst>
                              <p:cond delay="6500"/>
                            </p:stCondLst>
                            <p:childTnLst>
                              <p:par>
                                <p:cTn id="40" presetID="2" presetClass="entr" presetSubtype="4" fill="hold" grpId="0" nodeType="afterEffect">
                                  <p:stCondLst>
                                    <p:cond delay="50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1+#ppt_h/2"/>
                                          </p:val>
                                        </p:tav>
                                        <p:tav tm="100000">
                                          <p:val>
                                            <p:strVal val="#ppt_y"/>
                                          </p:val>
                                        </p:tav>
                                      </p:tavLst>
                                    </p:anim>
                                  </p:childTnLst>
                                </p:cTn>
                              </p:par>
                            </p:childTnLst>
                          </p:cTn>
                        </p:par>
                        <p:par>
                          <p:cTn id="44" fill="hold">
                            <p:stCondLst>
                              <p:cond delay="7500"/>
                            </p:stCondLst>
                            <p:childTnLst>
                              <p:par>
                                <p:cTn id="45" presetID="53" presetClass="entr" presetSubtype="16" fill="hold" nodeType="afterEffect">
                                  <p:stCondLst>
                                    <p:cond delay="50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ppt_w</p:attrName>
                                        </p:attrNameLst>
                                      </p:cBhvr>
                                      <p:tavLst>
                                        <p:tav tm="0">
                                          <p:val>
                                            <p:fltVal val="0"/>
                                          </p:val>
                                        </p:tav>
                                        <p:tav tm="100000">
                                          <p:val>
                                            <p:strVal val="#ppt_w"/>
                                          </p:val>
                                        </p:tav>
                                      </p:tavLst>
                                    </p:anim>
                                    <p:anim calcmode="lin" valueType="num">
                                      <p:cBhvr>
                                        <p:cTn id="48" dur="500" fill="hold"/>
                                        <p:tgtEl>
                                          <p:spTgt spid="38"/>
                                        </p:tgtEl>
                                        <p:attrNameLst>
                                          <p:attrName>ppt_h</p:attrName>
                                        </p:attrNameLst>
                                      </p:cBhvr>
                                      <p:tavLst>
                                        <p:tav tm="0">
                                          <p:val>
                                            <p:fltVal val="0"/>
                                          </p:val>
                                        </p:tav>
                                        <p:tav tm="100000">
                                          <p:val>
                                            <p:strVal val="#ppt_h"/>
                                          </p:val>
                                        </p:tav>
                                      </p:tavLst>
                                    </p:anim>
                                    <p:animEffect transition="in" filter="fade">
                                      <p:cBhvr>
                                        <p:cTn id="49" dur="500"/>
                                        <p:tgtEl>
                                          <p:spTgt spid="38"/>
                                        </p:tgtEl>
                                      </p:cBhvr>
                                    </p:animEffect>
                                  </p:childTnLst>
                                </p:cTn>
                              </p:par>
                            </p:childTnLst>
                          </p:cTn>
                        </p:par>
                        <p:par>
                          <p:cTn id="50" fill="hold">
                            <p:stCondLst>
                              <p:cond delay="8500"/>
                            </p:stCondLst>
                            <p:childTnLst>
                              <p:par>
                                <p:cTn id="51" presetID="2" presetClass="entr" presetSubtype="4" fill="hold" grpId="0" nodeType="afterEffect">
                                  <p:stCondLst>
                                    <p:cond delay="250"/>
                                  </p:stCondLst>
                                  <p:childTnLst>
                                    <p:set>
                                      <p:cBhvr>
                                        <p:cTn id="52" dur="1" fill="hold">
                                          <p:stCondLst>
                                            <p:cond delay="0"/>
                                          </p:stCondLst>
                                        </p:cTn>
                                        <p:tgtEl>
                                          <p:spTgt spid="30"/>
                                        </p:tgtEl>
                                        <p:attrNameLst>
                                          <p:attrName>style.visibility</p:attrName>
                                        </p:attrNameLst>
                                      </p:cBhvr>
                                      <p:to>
                                        <p:strVal val="visible"/>
                                      </p:to>
                                    </p:set>
                                    <p:anim calcmode="lin" valueType="num">
                                      <p:cBhvr additive="base">
                                        <p:cTn id="53" dur="500" fill="hold"/>
                                        <p:tgtEl>
                                          <p:spTgt spid="30"/>
                                        </p:tgtEl>
                                        <p:attrNameLst>
                                          <p:attrName>ppt_x</p:attrName>
                                        </p:attrNameLst>
                                      </p:cBhvr>
                                      <p:tavLst>
                                        <p:tav tm="0">
                                          <p:val>
                                            <p:strVal val="#ppt_x"/>
                                          </p:val>
                                        </p:tav>
                                        <p:tav tm="100000">
                                          <p:val>
                                            <p:strVal val="#ppt_x"/>
                                          </p:val>
                                        </p:tav>
                                      </p:tavLst>
                                    </p:anim>
                                    <p:anim calcmode="lin" valueType="num">
                                      <p:cBhvr additive="base">
                                        <p:cTn id="5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52400"/>
            <a:ext cx="8763000" cy="647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Sun 27"/>
          <p:cNvSpPr/>
          <p:nvPr/>
        </p:nvSpPr>
        <p:spPr>
          <a:xfrm>
            <a:off x="76200" y="2743200"/>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0" name="Group 4099"/>
          <p:cNvGrpSpPr/>
          <p:nvPr/>
        </p:nvGrpSpPr>
        <p:grpSpPr>
          <a:xfrm>
            <a:off x="184142" y="203537"/>
            <a:ext cx="2101858" cy="2615863"/>
            <a:chOff x="184142" y="203537"/>
            <a:chExt cx="2101858" cy="2615863"/>
          </a:xfrm>
        </p:grpSpPr>
        <p:cxnSp>
          <p:nvCxnSpPr>
            <p:cNvPr id="30" name="Straight Arrow Connector 29"/>
            <p:cNvCxnSpPr/>
            <p:nvPr/>
          </p:nvCxnSpPr>
          <p:spPr>
            <a:xfrm flipH="1">
              <a:off x="914400" y="1165086"/>
              <a:ext cx="304800" cy="1654314"/>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84142" y="203537"/>
              <a:ext cx="2101858" cy="1015663"/>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Pentecost</a:t>
              </a:r>
            </a:p>
            <a:p>
              <a:pPr algn="ctr"/>
              <a:r>
                <a:rPr lang="en-US" sz="2000" b="1" dirty="0">
                  <a:solidFill>
                    <a:srgbClr val="CC00CC"/>
                  </a:solidFill>
                </a:rPr>
                <a:t>Shavuot</a:t>
              </a:r>
              <a:br>
                <a:rPr lang="en-US" sz="2000" b="1" dirty="0">
                  <a:solidFill>
                    <a:srgbClr val="CC00CC"/>
                  </a:solidFill>
                </a:rPr>
              </a:br>
              <a:r>
                <a:rPr lang="en-US" sz="2000" b="1" dirty="0">
                  <a:solidFill>
                    <a:srgbClr val="CC00CC"/>
                  </a:solidFill>
                </a:rPr>
                <a:t>Annual Sabbath</a:t>
              </a:r>
            </a:p>
          </p:txBody>
        </p:sp>
      </p:grpSp>
      <p:grpSp>
        <p:nvGrpSpPr>
          <p:cNvPr id="4099" name="Group 4098"/>
          <p:cNvGrpSpPr/>
          <p:nvPr/>
        </p:nvGrpSpPr>
        <p:grpSpPr>
          <a:xfrm>
            <a:off x="7245380" y="435114"/>
            <a:ext cx="1785073" cy="1632466"/>
            <a:chOff x="7245380" y="435114"/>
            <a:chExt cx="1785073" cy="1632466"/>
          </a:xfrm>
        </p:grpSpPr>
        <p:cxnSp>
          <p:nvCxnSpPr>
            <p:cNvPr id="4097" name="Straight Arrow Connector 4096"/>
            <p:cNvCxnSpPr>
              <a:endCxn id="27" idx="0"/>
            </p:cNvCxnSpPr>
            <p:nvPr/>
          </p:nvCxnSpPr>
          <p:spPr>
            <a:xfrm>
              <a:off x="8534400" y="1143000"/>
              <a:ext cx="496053" cy="924580"/>
            </a:xfrm>
            <a:prstGeom prst="straightConnector1">
              <a:avLst/>
            </a:prstGeom>
            <a:ln w="76200">
              <a:solidFill>
                <a:srgbClr val="FF00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7245380" y="435114"/>
              <a:ext cx="1441420" cy="707886"/>
            </a:xfrm>
            <a:prstGeom prst="rect">
              <a:avLst/>
            </a:prstGeom>
            <a:solidFill>
              <a:srgbClr val="FFCCFF"/>
            </a:solidFill>
            <a:ln w="57150">
              <a:solidFill>
                <a:srgbClr val="FF0000"/>
              </a:solidFill>
            </a:ln>
            <a:scene3d>
              <a:camera prst="orthographicFront"/>
              <a:lightRig rig="threePt" dir="t"/>
            </a:scene3d>
            <a:sp3d>
              <a:bevelT w="114300" prst="artDeco"/>
            </a:sp3d>
          </p:spPr>
          <p:txBody>
            <a:bodyPr wrap="none" rtlCol="0">
              <a:spAutoFit/>
            </a:bodyPr>
            <a:lstStyle/>
            <a:p>
              <a:pPr algn="ctr"/>
              <a:r>
                <a:rPr lang="en-US" sz="2000" b="1" dirty="0">
                  <a:solidFill>
                    <a:srgbClr val="FF0000"/>
                  </a:solidFill>
                  <a:latin typeface="Comic Sans MS" panose="030F0702030302020204" pitchFamily="66" charset="0"/>
                </a:rPr>
                <a:t>Completed</a:t>
              </a:r>
            </a:p>
            <a:p>
              <a:pPr algn="ctr"/>
              <a:r>
                <a:rPr lang="en-US" sz="2000" b="1" dirty="0">
                  <a:solidFill>
                    <a:srgbClr val="FF0000"/>
                  </a:solidFill>
                  <a:latin typeface="Comic Sans MS" panose="030F0702030302020204" pitchFamily="66" charset="0"/>
                </a:rPr>
                <a:t>Sabbath</a:t>
              </a:r>
            </a:p>
          </p:txBody>
        </p:sp>
      </p:grpSp>
      <p:grpSp>
        <p:nvGrpSpPr>
          <p:cNvPr id="39" name="Group 38"/>
          <p:cNvGrpSpPr/>
          <p:nvPr/>
        </p:nvGrpSpPr>
        <p:grpSpPr>
          <a:xfrm>
            <a:off x="7620002" y="1981200"/>
            <a:ext cx="1295397" cy="969496"/>
            <a:chOff x="7750627" y="1828799"/>
            <a:chExt cx="1208315" cy="993502"/>
          </a:xfrm>
        </p:grpSpPr>
        <p:sp>
          <p:nvSpPr>
            <p:cNvPr id="49" name="TextBox 48"/>
            <p:cNvSpPr txBox="1"/>
            <p:nvPr/>
          </p:nvSpPr>
          <p:spPr>
            <a:xfrm>
              <a:off x="7750627" y="1828799"/>
              <a:ext cx="1208315" cy="99350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5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3</a:t>
              </a:r>
            </a:p>
            <a:p>
              <a:endParaRPr lang="en-US" sz="400" dirty="0">
                <a:solidFill>
                  <a:schemeClr val="bg1"/>
                </a:solidFill>
                <a:latin typeface="Calibri" panose="020F0502020204030204" pitchFamily="34" charset="0"/>
              </a:endParaRPr>
            </a:p>
          </p:txBody>
        </p:sp>
        <p:sp>
          <p:nvSpPr>
            <p:cNvPr id="50" name="Cloud 49"/>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7620000" y="3846493"/>
            <a:ext cx="1295397" cy="954107"/>
            <a:chOff x="7750627" y="1828799"/>
            <a:chExt cx="1208315" cy="977732"/>
          </a:xfrm>
        </p:grpSpPr>
        <p:sp>
          <p:nvSpPr>
            <p:cNvPr id="47" name="TextBox 46"/>
            <p:cNvSpPr txBox="1"/>
            <p:nvPr/>
          </p:nvSpPr>
          <p:spPr>
            <a:xfrm>
              <a:off x="7750627" y="1828799"/>
              <a:ext cx="1208315" cy="97773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17</a:t>
              </a:r>
            </a:p>
            <a:p>
              <a:pPr algn="ctr"/>
              <a:endParaRPr lang="en-US" sz="400" b="1" dirty="0">
                <a:solidFill>
                  <a:srgbClr val="0000CC"/>
                </a:solidFill>
                <a:latin typeface="Calibri" panose="020F0502020204030204" pitchFamily="34" charset="0"/>
              </a:endParaRPr>
            </a:p>
          </p:txBody>
        </p:sp>
        <p:sp>
          <p:nvSpPr>
            <p:cNvPr id="48" name="Cloud 47"/>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7620003" y="4773063"/>
            <a:ext cx="1295397" cy="954107"/>
            <a:chOff x="7750627" y="1828799"/>
            <a:chExt cx="1208315" cy="977732"/>
          </a:xfrm>
        </p:grpSpPr>
        <p:sp>
          <p:nvSpPr>
            <p:cNvPr id="43" name="TextBox 42"/>
            <p:cNvSpPr txBox="1"/>
            <p:nvPr/>
          </p:nvSpPr>
          <p:spPr>
            <a:xfrm>
              <a:off x="7750627" y="1828799"/>
              <a:ext cx="1208315" cy="97773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24</a:t>
              </a:r>
            </a:p>
            <a:p>
              <a:endParaRPr lang="en-US" sz="400" dirty="0">
                <a:solidFill>
                  <a:schemeClr val="bg1"/>
                </a:solidFill>
                <a:latin typeface="Calibri" panose="020F0502020204030204" pitchFamily="34" charset="0"/>
              </a:endParaRPr>
            </a:p>
          </p:txBody>
        </p:sp>
        <p:sp>
          <p:nvSpPr>
            <p:cNvPr id="44" name="Cloud 43"/>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p:cNvSpPr txBox="1"/>
          <p:nvPr/>
        </p:nvSpPr>
        <p:spPr>
          <a:xfrm>
            <a:off x="8828314" y="2067580"/>
            <a:ext cx="404278" cy="523220"/>
          </a:xfrm>
          <a:prstGeom prst="rect">
            <a:avLst/>
          </a:prstGeom>
          <a:noFill/>
        </p:spPr>
        <p:txBody>
          <a:bodyPr wrap="none" rtlCol="0">
            <a:spAutoFit/>
          </a:bodyPr>
          <a:lstStyle/>
          <a:p>
            <a:r>
              <a:rPr lang="en-US" sz="2800" b="1" dirty="0">
                <a:solidFill>
                  <a:srgbClr val="FF0000"/>
                </a:solidFill>
                <a:latin typeface="Comic Sans MS" panose="030F0702030302020204" pitchFamily="66" charset="0"/>
              </a:rPr>
              <a:t>7</a:t>
            </a:r>
          </a:p>
        </p:txBody>
      </p:sp>
      <p:grpSp>
        <p:nvGrpSpPr>
          <p:cNvPr id="41" name="Group 40"/>
          <p:cNvGrpSpPr/>
          <p:nvPr/>
        </p:nvGrpSpPr>
        <p:grpSpPr>
          <a:xfrm>
            <a:off x="7620003" y="2950696"/>
            <a:ext cx="1295397" cy="913656"/>
            <a:chOff x="7750627" y="1857619"/>
            <a:chExt cx="1208315" cy="917745"/>
          </a:xfrm>
        </p:grpSpPr>
        <p:sp>
          <p:nvSpPr>
            <p:cNvPr id="45" name="TextBox 44"/>
            <p:cNvSpPr txBox="1"/>
            <p:nvPr/>
          </p:nvSpPr>
          <p:spPr>
            <a:xfrm>
              <a:off x="7750627" y="1857619"/>
              <a:ext cx="1208315" cy="917745"/>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10</a:t>
              </a:r>
            </a:p>
          </p:txBody>
        </p:sp>
        <p:sp>
          <p:nvSpPr>
            <p:cNvPr id="46" name="Cloud 45"/>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Slide Number Placeholder 1"/>
          <p:cNvSpPr>
            <a:spLocks noGrp="1"/>
          </p:cNvSpPr>
          <p:nvPr>
            <p:ph type="sldNum" sz="quarter" idx="12"/>
          </p:nvPr>
        </p:nvSpPr>
        <p:spPr>
          <a:xfrm>
            <a:off x="8001000" y="6172200"/>
            <a:ext cx="762000" cy="365125"/>
          </a:xfrm>
        </p:spPr>
        <p:txBody>
          <a:bodyPr/>
          <a:lstStyle/>
          <a:p>
            <a:fld id="{9A7ECC3E-4170-412F-8B33-8063B7BB8A4D}" type="slidenum">
              <a:rPr lang="en-US" b="1" smtClean="0">
                <a:solidFill>
                  <a:schemeClr val="bg1"/>
                </a:solidFill>
              </a:rPr>
              <a:pPr/>
              <a:t>38</a:t>
            </a:fld>
            <a:endParaRPr lang="en-US" b="1" dirty="0">
              <a:solidFill>
                <a:schemeClr val="bg1"/>
              </a:solidFill>
            </a:endParaRPr>
          </a:p>
        </p:txBody>
      </p:sp>
    </p:spTree>
    <p:extLst>
      <p:ext uri="{BB962C8B-B14F-4D97-AF65-F5344CB8AC3E}">
        <p14:creationId xmlns:p14="http://schemas.microsoft.com/office/powerpoint/2010/main" val="1597995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50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1000"/>
                            </p:stCondLst>
                            <p:childTnLst>
                              <p:par>
                                <p:cTn id="11" presetID="31" presetClass="entr" presetSubtype="0" fill="hold" nodeType="afterEffect">
                                  <p:stCondLst>
                                    <p:cond delay="0"/>
                                  </p:stCondLst>
                                  <p:childTnLst>
                                    <p:set>
                                      <p:cBhvr>
                                        <p:cTn id="12" dur="1" fill="hold">
                                          <p:stCondLst>
                                            <p:cond delay="0"/>
                                          </p:stCondLst>
                                        </p:cTn>
                                        <p:tgtEl>
                                          <p:spTgt spid="4099"/>
                                        </p:tgtEl>
                                        <p:attrNameLst>
                                          <p:attrName>style.visibility</p:attrName>
                                        </p:attrNameLst>
                                      </p:cBhvr>
                                      <p:to>
                                        <p:strVal val="visible"/>
                                      </p:to>
                                    </p:set>
                                    <p:anim calcmode="lin" valueType="num">
                                      <p:cBhvr>
                                        <p:cTn id="13" dur="1000" fill="hold"/>
                                        <p:tgtEl>
                                          <p:spTgt spid="4099"/>
                                        </p:tgtEl>
                                        <p:attrNameLst>
                                          <p:attrName>ppt_w</p:attrName>
                                        </p:attrNameLst>
                                      </p:cBhvr>
                                      <p:tavLst>
                                        <p:tav tm="0">
                                          <p:val>
                                            <p:fltVal val="0"/>
                                          </p:val>
                                        </p:tav>
                                        <p:tav tm="100000">
                                          <p:val>
                                            <p:strVal val="#ppt_w"/>
                                          </p:val>
                                        </p:tav>
                                      </p:tavLst>
                                    </p:anim>
                                    <p:anim calcmode="lin" valueType="num">
                                      <p:cBhvr>
                                        <p:cTn id="14" dur="1000" fill="hold"/>
                                        <p:tgtEl>
                                          <p:spTgt spid="4099"/>
                                        </p:tgtEl>
                                        <p:attrNameLst>
                                          <p:attrName>ppt_h</p:attrName>
                                        </p:attrNameLst>
                                      </p:cBhvr>
                                      <p:tavLst>
                                        <p:tav tm="0">
                                          <p:val>
                                            <p:fltVal val="0"/>
                                          </p:val>
                                        </p:tav>
                                        <p:tav tm="100000">
                                          <p:val>
                                            <p:strVal val="#ppt_h"/>
                                          </p:val>
                                        </p:tav>
                                      </p:tavLst>
                                    </p:anim>
                                    <p:anim calcmode="lin" valueType="num">
                                      <p:cBhvr>
                                        <p:cTn id="15" dur="1000" fill="hold"/>
                                        <p:tgtEl>
                                          <p:spTgt spid="4099"/>
                                        </p:tgtEl>
                                        <p:attrNameLst>
                                          <p:attrName>style.rotation</p:attrName>
                                        </p:attrNameLst>
                                      </p:cBhvr>
                                      <p:tavLst>
                                        <p:tav tm="0">
                                          <p:val>
                                            <p:fltVal val="90"/>
                                          </p:val>
                                        </p:tav>
                                        <p:tav tm="100000">
                                          <p:val>
                                            <p:fltVal val="0"/>
                                          </p:val>
                                        </p:tav>
                                      </p:tavLst>
                                    </p:anim>
                                    <p:animEffect transition="in" filter="fade">
                                      <p:cBhvr>
                                        <p:cTn id="16" dur="1000"/>
                                        <p:tgtEl>
                                          <p:spTgt spid="4099"/>
                                        </p:tgtEl>
                                      </p:cBhvr>
                                    </p:animEffect>
                                  </p:childTnLst>
                                </p:cTn>
                              </p:par>
                            </p:childTnLst>
                          </p:cTn>
                        </p:par>
                        <p:par>
                          <p:cTn id="17" fill="hold">
                            <p:stCondLst>
                              <p:cond delay="2000"/>
                            </p:stCondLst>
                            <p:childTnLst>
                              <p:par>
                                <p:cTn id="18" presetID="2" presetClass="entr" presetSubtype="4" fill="hold" grpId="0" nodeType="afterEffect">
                                  <p:stCondLst>
                                    <p:cond delay="5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ppt_x"/>
                                          </p:val>
                                        </p:tav>
                                        <p:tav tm="100000">
                                          <p:val>
                                            <p:strVal val="#ppt_x"/>
                                          </p:val>
                                        </p:tav>
                                      </p:tavLst>
                                    </p:anim>
                                    <p:anim calcmode="lin" valueType="num">
                                      <p:cBhvr additive="base">
                                        <p:cTn id="21" dur="500" fill="hold"/>
                                        <p:tgtEl>
                                          <p:spTgt spid="27"/>
                                        </p:tgtEl>
                                        <p:attrNameLst>
                                          <p:attrName>ppt_y</p:attrName>
                                        </p:attrNameLst>
                                      </p:cBhvr>
                                      <p:tavLst>
                                        <p:tav tm="0">
                                          <p:val>
                                            <p:strVal val="1+#ppt_h/2"/>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25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3750"/>
                            </p:stCondLst>
                            <p:childTnLst>
                              <p:par>
                                <p:cTn id="29" presetID="53" presetClass="entr" presetSubtype="16" fill="hold" nodeType="afterEffect">
                                  <p:stCondLst>
                                    <p:cond delay="250"/>
                                  </p:stCondLst>
                                  <p:childTnLst>
                                    <p:set>
                                      <p:cBhvr>
                                        <p:cTn id="30" dur="1" fill="hold">
                                          <p:stCondLst>
                                            <p:cond delay="0"/>
                                          </p:stCondLst>
                                        </p:cTn>
                                        <p:tgtEl>
                                          <p:spTgt spid="40"/>
                                        </p:tgtEl>
                                        <p:attrNameLst>
                                          <p:attrName>style.visibility</p:attrName>
                                        </p:attrNameLst>
                                      </p:cBhvr>
                                      <p:to>
                                        <p:strVal val="visible"/>
                                      </p:to>
                                    </p:set>
                                    <p:anim calcmode="lin" valueType="num">
                                      <p:cBhvr>
                                        <p:cTn id="31" dur="500" fill="hold"/>
                                        <p:tgtEl>
                                          <p:spTgt spid="40"/>
                                        </p:tgtEl>
                                        <p:attrNameLst>
                                          <p:attrName>ppt_w</p:attrName>
                                        </p:attrNameLst>
                                      </p:cBhvr>
                                      <p:tavLst>
                                        <p:tav tm="0">
                                          <p:val>
                                            <p:fltVal val="0"/>
                                          </p:val>
                                        </p:tav>
                                        <p:tav tm="100000">
                                          <p:val>
                                            <p:strVal val="#ppt_w"/>
                                          </p:val>
                                        </p:tav>
                                      </p:tavLst>
                                    </p:anim>
                                    <p:anim calcmode="lin" valueType="num">
                                      <p:cBhvr>
                                        <p:cTn id="32" dur="500" fill="hold"/>
                                        <p:tgtEl>
                                          <p:spTgt spid="40"/>
                                        </p:tgtEl>
                                        <p:attrNameLst>
                                          <p:attrName>ppt_h</p:attrName>
                                        </p:attrNameLst>
                                      </p:cBhvr>
                                      <p:tavLst>
                                        <p:tav tm="0">
                                          <p:val>
                                            <p:fltVal val="0"/>
                                          </p:val>
                                        </p:tav>
                                        <p:tav tm="100000">
                                          <p:val>
                                            <p:strVal val="#ppt_h"/>
                                          </p:val>
                                        </p:tav>
                                      </p:tavLst>
                                    </p:anim>
                                    <p:animEffect transition="in" filter="fade">
                                      <p:cBhvr>
                                        <p:cTn id="33" dur="500"/>
                                        <p:tgtEl>
                                          <p:spTgt spid="40"/>
                                        </p:tgtEl>
                                      </p:cBhvr>
                                    </p:animEffect>
                                  </p:childTnLst>
                                </p:cTn>
                              </p:par>
                            </p:childTnLst>
                          </p:cTn>
                        </p:par>
                        <p:par>
                          <p:cTn id="34" fill="hold">
                            <p:stCondLst>
                              <p:cond delay="4500"/>
                            </p:stCondLst>
                            <p:childTnLst>
                              <p:par>
                                <p:cTn id="35" presetID="53" presetClass="entr" presetSubtype="16" fill="hold" nodeType="afterEffect">
                                  <p:stCondLst>
                                    <p:cond delay="250"/>
                                  </p:stCondLst>
                                  <p:childTnLst>
                                    <p:set>
                                      <p:cBhvr>
                                        <p:cTn id="36" dur="1" fill="hold">
                                          <p:stCondLst>
                                            <p:cond delay="0"/>
                                          </p:stCondLst>
                                        </p:cTn>
                                        <p:tgtEl>
                                          <p:spTgt spid="42"/>
                                        </p:tgtEl>
                                        <p:attrNameLst>
                                          <p:attrName>style.visibility</p:attrName>
                                        </p:attrNameLst>
                                      </p:cBhvr>
                                      <p:to>
                                        <p:strVal val="visible"/>
                                      </p:to>
                                    </p:set>
                                    <p:anim calcmode="lin" valueType="num">
                                      <p:cBhvr>
                                        <p:cTn id="37" dur="500" fill="hold"/>
                                        <p:tgtEl>
                                          <p:spTgt spid="42"/>
                                        </p:tgtEl>
                                        <p:attrNameLst>
                                          <p:attrName>ppt_w</p:attrName>
                                        </p:attrNameLst>
                                      </p:cBhvr>
                                      <p:tavLst>
                                        <p:tav tm="0">
                                          <p:val>
                                            <p:fltVal val="0"/>
                                          </p:val>
                                        </p:tav>
                                        <p:tav tm="100000">
                                          <p:val>
                                            <p:strVal val="#ppt_w"/>
                                          </p:val>
                                        </p:tav>
                                      </p:tavLst>
                                    </p:anim>
                                    <p:anim calcmode="lin" valueType="num">
                                      <p:cBhvr>
                                        <p:cTn id="38" dur="500" fill="hold"/>
                                        <p:tgtEl>
                                          <p:spTgt spid="42"/>
                                        </p:tgtEl>
                                        <p:attrNameLst>
                                          <p:attrName>ppt_h</p:attrName>
                                        </p:attrNameLst>
                                      </p:cBhvr>
                                      <p:tavLst>
                                        <p:tav tm="0">
                                          <p:val>
                                            <p:fltVal val="0"/>
                                          </p:val>
                                        </p:tav>
                                        <p:tav tm="100000">
                                          <p:val>
                                            <p:strVal val="#ppt_h"/>
                                          </p:val>
                                        </p:tav>
                                      </p:tavLst>
                                    </p:anim>
                                    <p:animEffect transition="in" filter="fade">
                                      <p:cBhvr>
                                        <p:cTn id="39" dur="500"/>
                                        <p:tgtEl>
                                          <p:spTgt spid="42"/>
                                        </p:tgtEl>
                                      </p:cBhvr>
                                    </p:animEffec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4100"/>
                                        </p:tgtEl>
                                        <p:attrNameLst>
                                          <p:attrName>style.visibility</p:attrName>
                                        </p:attrNameLst>
                                      </p:cBhvr>
                                      <p:to>
                                        <p:strVal val="visible"/>
                                      </p:to>
                                    </p:set>
                                    <p:anim calcmode="lin" valueType="num">
                                      <p:cBhvr>
                                        <p:cTn id="44" dur="1000" fill="hold"/>
                                        <p:tgtEl>
                                          <p:spTgt spid="4100"/>
                                        </p:tgtEl>
                                        <p:attrNameLst>
                                          <p:attrName>ppt_w</p:attrName>
                                        </p:attrNameLst>
                                      </p:cBhvr>
                                      <p:tavLst>
                                        <p:tav tm="0">
                                          <p:val>
                                            <p:fltVal val="0"/>
                                          </p:val>
                                        </p:tav>
                                        <p:tav tm="100000">
                                          <p:val>
                                            <p:strVal val="#ppt_w"/>
                                          </p:val>
                                        </p:tav>
                                      </p:tavLst>
                                    </p:anim>
                                    <p:anim calcmode="lin" valueType="num">
                                      <p:cBhvr>
                                        <p:cTn id="45" dur="1000" fill="hold"/>
                                        <p:tgtEl>
                                          <p:spTgt spid="4100"/>
                                        </p:tgtEl>
                                        <p:attrNameLst>
                                          <p:attrName>ppt_h</p:attrName>
                                        </p:attrNameLst>
                                      </p:cBhvr>
                                      <p:tavLst>
                                        <p:tav tm="0">
                                          <p:val>
                                            <p:fltVal val="0"/>
                                          </p:val>
                                        </p:tav>
                                        <p:tav tm="100000">
                                          <p:val>
                                            <p:strVal val="#ppt_h"/>
                                          </p:val>
                                        </p:tav>
                                      </p:tavLst>
                                    </p:anim>
                                    <p:anim calcmode="lin" valueType="num">
                                      <p:cBhvr>
                                        <p:cTn id="46" dur="1000" fill="hold"/>
                                        <p:tgtEl>
                                          <p:spTgt spid="4100"/>
                                        </p:tgtEl>
                                        <p:attrNameLst>
                                          <p:attrName>style.rotation</p:attrName>
                                        </p:attrNameLst>
                                      </p:cBhvr>
                                      <p:tavLst>
                                        <p:tav tm="0">
                                          <p:val>
                                            <p:fltVal val="90"/>
                                          </p:val>
                                        </p:tav>
                                        <p:tav tm="100000">
                                          <p:val>
                                            <p:fltVal val="0"/>
                                          </p:val>
                                        </p:tav>
                                      </p:tavLst>
                                    </p:anim>
                                    <p:animEffect transition="in" filter="fade">
                                      <p:cBhvr>
                                        <p:cTn id="47" dur="1000"/>
                                        <p:tgtEl>
                                          <p:spTgt spid="4100"/>
                                        </p:tgtEl>
                                      </p:cBhvr>
                                    </p:animEffect>
                                  </p:childTnLst>
                                </p:cTn>
                              </p:par>
                            </p:childTnLst>
                          </p:cTn>
                        </p:par>
                        <p:par>
                          <p:cTn id="48" fill="hold">
                            <p:stCondLst>
                              <p:cond delay="1000"/>
                            </p:stCondLst>
                            <p:childTnLst>
                              <p:par>
                                <p:cTn id="49" presetID="53" presetClass="entr" presetSubtype="16" fill="hold" grpId="0" nodeType="afterEffect">
                                  <p:stCondLst>
                                    <p:cond delay="500"/>
                                  </p:stCondLst>
                                  <p:childTnLst>
                                    <p:set>
                                      <p:cBhvr>
                                        <p:cTn id="50" dur="1" fill="hold">
                                          <p:stCondLst>
                                            <p:cond delay="0"/>
                                          </p:stCondLst>
                                        </p:cTn>
                                        <p:tgtEl>
                                          <p:spTgt spid="28"/>
                                        </p:tgtEl>
                                        <p:attrNameLst>
                                          <p:attrName>style.visibility</p:attrName>
                                        </p:attrNameLst>
                                      </p:cBhvr>
                                      <p:to>
                                        <p:strVal val="visible"/>
                                      </p:to>
                                    </p:set>
                                    <p:anim calcmode="lin" valueType="num">
                                      <p:cBhvr>
                                        <p:cTn id="51" dur="500" fill="hold"/>
                                        <p:tgtEl>
                                          <p:spTgt spid="28"/>
                                        </p:tgtEl>
                                        <p:attrNameLst>
                                          <p:attrName>ppt_w</p:attrName>
                                        </p:attrNameLst>
                                      </p:cBhvr>
                                      <p:tavLst>
                                        <p:tav tm="0">
                                          <p:val>
                                            <p:fltVal val="0"/>
                                          </p:val>
                                        </p:tav>
                                        <p:tav tm="100000">
                                          <p:val>
                                            <p:strVal val="#ppt_w"/>
                                          </p:val>
                                        </p:tav>
                                      </p:tavLst>
                                    </p:anim>
                                    <p:anim calcmode="lin" valueType="num">
                                      <p:cBhvr>
                                        <p:cTn id="52" dur="500" fill="hold"/>
                                        <p:tgtEl>
                                          <p:spTgt spid="28"/>
                                        </p:tgtEl>
                                        <p:attrNameLst>
                                          <p:attrName>ppt_h</p:attrName>
                                        </p:attrNameLst>
                                      </p:cBhvr>
                                      <p:tavLst>
                                        <p:tav tm="0">
                                          <p:val>
                                            <p:fltVal val="0"/>
                                          </p:val>
                                        </p:tav>
                                        <p:tav tm="100000">
                                          <p:val>
                                            <p:strVal val="#ppt_h"/>
                                          </p:val>
                                        </p:tav>
                                      </p:tavLst>
                                    </p:anim>
                                    <p:animEffect transition="in" filter="fade">
                                      <p:cBhvr>
                                        <p:cTn id="53" dur="500"/>
                                        <p:tgtEl>
                                          <p:spTgt spid="28"/>
                                        </p:tgtEl>
                                      </p:cBhvr>
                                    </p:animEffect>
                                  </p:childTnLst>
                                </p:cTn>
                              </p:par>
                            </p:childTnLst>
                          </p:cTn>
                        </p:par>
                        <p:par>
                          <p:cTn id="54" fill="hold">
                            <p:stCondLst>
                              <p:cond delay="2000"/>
                            </p:stCondLst>
                            <p:childTnLst>
                              <p:par>
                                <p:cTn id="55" presetID="8" presetClass="emph" presetSubtype="0" fill="hold" grpId="1" nodeType="afterEffect">
                                  <p:stCondLst>
                                    <p:cond delay="0"/>
                                  </p:stCondLst>
                                  <p:childTnLst>
                                    <p:animRot by="21600000">
                                      <p:cBhvr>
                                        <p:cTn id="56" dur="2000" fill="hold"/>
                                        <p:tgtEl>
                                          <p:spTgt spid="2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7"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534400" cy="6172200"/>
          </a:xfrm>
          <a:solidFill>
            <a:schemeClr val="accent2">
              <a:lumMod val="20000"/>
              <a:lumOff val="80000"/>
            </a:schemeClr>
          </a:solidFill>
          <a:ln w="38100">
            <a:solidFill>
              <a:srgbClr val="FF3399"/>
            </a:solidFill>
          </a:ln>
          <a:scene3d>
            <a:camera prst="orthographicFront"/>
            <a:lightRig rig="threePt" dir="t"/>
          </a:scene3d>
          <a:sp3d>
            <a:bevelT w="114300" prst="artDeco"/>
          </a:sp3d>
        </p:spPr>
        <p:txBody>
          <a:bodyPr lIns="182880" tIns="91440" anchor="t">
            <a:normAutofit/>
          </a:bodyPr>
          <a:lstStyle/>
          <a:p>
            <a:pPr algn="l">
              <a:lnSpc>
                <a:spcPct val="90000"/>
              </a:lnSpc>
              <a:spcBef>
                <a:spcPts val="0"/>
              </a:spcBef>
              <a:spcAft>
                <a:spcPts val="1800"/>
              </a:spcAft>
            </a:pPr>
            <a:r>
              <a:rPr lang="en-US" b="1" u="sng" dirty="0">
                <a:solidFill>
                  <a:srgbClr val="FF0000"/>
                </a:solidFill>
                <a:effectLst/>
                <a:latin typeface="Calibri" panose="020F0502020204030204" pitchFamily="34" charset="0"/>
              </a:rPr>
              <a:t>Note</a:t>
            </a:r>
            <a:r>
              <a:rPr lang="en-US" b="1" dirty="0">
                <a:solidFill>
                  <a:srgbClr val="FF0000"/>
                </a:solidFill>
                <a:effectLst/>
                <a:latin typeface="Calibri" panose="020F0502020204030204" pitchFamily="34" charset="0"/>
              </a:rPr>
              <a:t>:</a:t>
            </a:r>
            <a:r>
              <a:rPr lang="en-US" dirty="0">
                <a:solidFill>
                  <a:schemeClr val="bg1"/>
                </a:solidFill>
                <a:latin typeface="Calibri" panose="020F0502020204030204" pitchFamily="34" charset="0"/>
              </a:rPr>
              <a:t>  </a:t>
            </a:r>
            <a:r>
              <a:rPr lang="en-US" b="1" dirty="0">
                <a:solidFill>
                  <a:srgbClr val="009900"/>
                </a:solidFill>
                <a:latin typeface="Calibri" panose="020F0502020204030204" pitchFamily="34" charset="0"/>
              </a:rPr>
              <a:t>Wave-Sheaf </a:t>
            </a:r>
            <a:r>
              <a:rPr lang="en-US" dirty="0">
                <a:solidFill>
                  <a:schemeClr val="bg1"/>
                </a:solidFill>
                <a:latin typeface="Calibri" panose="020F0502020204030204" pitchFamily="34" charset="0"/>
              </a:rPr>
              <a:t>ALWAYS falls on the first cycle of the week –  after the first </a:t>
            </a:r>
            <a:r>
              <a:rPr lang="en-US" b="1" dirty="0">
                <a:solidFill>
                  <a:srgbClr val="0070C0"/>
                </a:solidFill>
                <a:latin typeface="Calibri" panose="020F0502020204030204" pitchFamily="34" charset="0"/>
              </a:rPr>
              <a:t>7</a:t>
            </a:r>
            <a:r>
              <a:rPr lang="en-US" b="1" baseline="30000" dirty="0">
                <a:solidFill>
                  <a:srgbClr val="0070C0"/>
                </a:solidFill>
                <a:latin typeface="Calibri" panose="020F0502020204030204" pitchFamily="34" charset="0"/>
              </a:rPr>
              <a:t>th</a:t>
            </a:r>
            <a:r>
              <a:rPr lang="en-US" b="1" dirty="0">
                <a:solidFill>
                  <a:srgbClr val="0070C0"/>
                </a:solidFill>
                <a:latin typeface="Calibri" panose="020F0502020204030204" pitchFamily="34" charset="0"/>
              </a:rPr>
              <a:t> day Sabbath</a:t>
            </a:r>
            <a:r>
              <a:rPr lang="en-US" dirty="0">
                <a:solidFill>
                  <a:srgbClr val="0070C0"/>
                </a:solidFill>
                <a:latin typeface="Calibri" panose="020F0502020204030204" pitchFamily="34" charset="0"/>
              </a:rPr>
              <a:t> </a:t>
            </a:r>
            <a:r>
              <a:rPr lang="en-US" dirty="0">
                <a:solidFill>
                  <a:schemeClr val="bg1"/>
                </a:solidFill>
                <a:latin typeface="Calibri" panose="020F0502020204030204" pitchFamily="34" charset="0"/>
              </a:rPr>
              <a:t>that comes within the 8 cycles of the required days for eating </a:t>
            </a:r>
            <a:r>
              <a:rPr lang="en-US" b="1" dirty="0">
                <a:solidFill>
                  <a:srgbClr val="C00000"/>
                </a:solidFill>
                <a:latin typeface="Calibri" panose="020F0502020204030204" pitchFamily="34" charset="0"/>
              </a:rPr>
              <a:t>Unleavened Bread. </a:t>
            </a:r>
          </a:p>
          <a:p>
            <a:pPr algn="l">
              <a:lnSpc>
                <a:spcPct val="90000"/>
              </a:lnSpc>
              <a:spcBef>
                <a:spcPts val="0"/>
              </a:spcBef>
              <a:spcAft>
                <a:spcPts val="1800"/>
              </a:spcAft>
            </a:pPr>
            <a:r>
              <a:rPr lang="en-US" b="1" dirty="0">
                <a:solidFill>
                  <a:srgbClr val="C00000"/>
                </a:solidFill>
                <a:effectLst/>
                <a:latin typeface="Calibri" panose="020F0502020204030204" pitchFamily="34" charset="0"/>
              </a:rPr>
              <a:t>Unleavened Bread </a:t>
            </a:r>
            <a:r>
              <a:rPr lang="en-US" dirty="0">
                <a:solidFill>
                  <a:schemeClr val="bg1"/>
                </a:solidFill>
                <a:effectLst/>
                <a:latin typeface="Calibri" panose="020F0502020204030204" pitchFamily="34" charset="0"/>
              </a:rPr>
              <a:t>is to be eaten on the </a:t>
            </a:r>
            <a:r>
              <a:rPr lang="en-US" b="1" dirty="0">
                <a:solidFill>
                  <a:srgbClr val="006600"/>
                </a:solidFill>
                <a:effectLst/>
                <a:latin typeface="Calibri" panose="020F0502020204030204" pitchFamily="34" charset="0"/>
              </a:rPr>
              <a:t>Passover</a:t>
            </a:r>
            <a:r>
              <a:rPr lang="en-US" dirty="0">
                <a:solidFill>
                  <a:srgbClr val="006600"/>
                </a:solidFill>
                <a:effectLst/>
                <a:latin typeface="Calibri" panose="020F0502020204030204" pitchFamily="34" charset="0"/>
              </a:rPr>
              <a:t> </a:t>
            </a:r>
            <a:r>
              <a:rPr lang="en-US" dirty="0">
                <a:solidFill>
                  <a:schemeClr val="bg1"/>
                </a:solidFill>
                <a:effectLst/>
                <a:latin typeface="Calibri" panose="020F0502020204030204" pitchFamily="34" charset="0"/>
              </a:rPr>
              <a:t>Feast (Abib 14 evening/night) and on the following 7 cycles of the </a:t>
            </a:r>
            <a:r>
              <a:rPr lang="en-US" b="1" dirty="0">
                <a:solidFill>
                  <a:srgbClr val="C00000"/>
                </a:solidFill>
                <a:effectLst/>
                <a:latin typeface="Calibri" panose="020F0502020204030204" pitchFamily="34" charset="0"/>
              </a:rPr>
              <a:t>Unleavened Bread </a:t>
            </a:r>
            <a:r>
              <a:rPr lang="en-US" dirty="0">
                <a:solidFill>
                  <a:schemeClr val="bg1"/>
                </a:solidFill>
                <a:effectLst/>
                <a:latin typeface="Calibri" panose="020F0502020204030204" pitchFamily="34" charset="0"/>
              </a:rPr>
              <a:t>celebration.</a:t>
            </a:r>
          </a:p>
          <a:p>
            <a:pPr algn="l">
              <a:lnSpc>
                <a:spcPct val="90000"/>
              </a:lnSpc>
              <a:spcBef>
                <a:spcPts val="0"/>
              </a:spcBef>
              <a:spcAft>
                <a:spcPts val="1800"/>
              </a:spcAft>
            </a:pPr>
            <a:r>
              <a:rPr lang="en-US" b="1" dirty="0">
                <a:solidFill>
                  <a:srgbClr val="C00000"/>
                </a:solidFill>
                <a:latin typeface="Calibri" panose="020F0502020204030204" pitchFamily="34" charset="0"/>
              </a:rPr>
              <a:t>Shavuot [Pentecost]</a:t>
            </a:r>
            <a:r>
              <a:rPr lang="en-US" dirty="0">
                <a:solidFill>
                  <a:srgbClr val="C00000"/>
                </a:solidFill>
                <a:latin typeface="Calibri" panose="020F0502020204030204" pitchFamily="34" charset="0"/>
              </a:rPr>
              <a:t> </a:t>
            </a:r>
            <a:r>
              <a:rPr lang="en-US" b="1" dirty="0">
                <a:solidFill>
                  <a:srgbClr val="009900"/>
                </a:solidFill>
                <a:latin typeface="Calibri" panose="020F0502020204030204" pitchFamily="34" charset="0"/>
              </a:rPr>
              <a:t>ALWAYS</a:t>
            </a:r>
            <a:r>
              <a:rPr lang="en-US"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falls </a:t>
            </a:r>
            <a:r>
              <a:rPr lang="en-US" b="1" u="sng" dirty="0">
                <a:solidFill>
                  <a:srgbClr val="FF0000"/>
                </a:solidFill>
                <a:effectLst>
                  <a:outerShdw blurRad="38100" dist="38100" dir="2700000" algn="tl">
                    <a:srgbClr val="000000">
                      <a:alpha val="43137"/>
                    </a:srgbClr>
                  </a:outerShdw>
                </a:effectLst>
                <a:latin typeface="Calibri" panose="020F0502020204030204" pitchFamily="34" charset="0"/>
              </a:rPr>
              <a:t>after</a:t>
            </a:r>
            <a:r>
              <a:rPr lang="en-US" dirty="0">
                <a:solidFill>
                  <a:srgbClr val="FF0000"/>
                </a:solidFill>
                <a:effectLst>
                  <a:outerShdw blurRad="38100" dist="38100" dir="2700000" algn="tl">
                    <a:srgbClr val="000000">
                      <a:alpha val="43137"/>
                    </a:srgbClr>
                  </a:outerShdw>
                </a:effectLst>
                <a:latin typeface="Calibri" panose="020F0502020204030204" pitchFamily="34" charset="0"/>
              </a:rPr>
              <a:t> </a:t>
            </a:r>
            <a:r>
              <a:rPr lang="en-US" b="1" dirty="0">
                <a:solidFill>
                  <a:srgbClr val="0070C0"/>
                </a:solidFill>
                <a:latin typeface="Calibri" panose="020F0502020204030204" pitchFamily="34" charset="0"/>
              </a:rPr>
              <a:t>7 completed Sabbaths </a:t>
            </a:r>
            <a:r>
              <a:rPr lang="en-US" dirty="0">
                <a:solidFill>
                  <a:schemeClr val="bg1"/>
                </a:solidFill>
                <a:latin typeface="Calibri" panose="020F0502020204030204" pitchFamily="34" charset="0"/>
              </a:rPr>
              <a:t>have been fulfilled, following the </a:t>
            </a:r>
            <a:r>
              <a:rPr lang="en-US" b="1" dirty="0">
                <a:solidFill>
                  <a:srgbClr val="006600"/>
                </a:solidFill>
                <a:latin typeface="Calibri" panose="020F0502020204030204" pitchFamily="34" charset="0"/>
              </a:rPr>
              <a:t>Wave Sheaf </a:t>
            </a:r>
            <a:r>
              <a:rPr lang="en-US" dirty="0">
                <a:solidFill>
                  <a:schemeClr val="bg1"/>
                </a:solidFill>
                <a:latin typeface="Calibri" panose="020F0502020204030204" pitchFamily="34" charset="0"/>
              </a:rPr>
              <a:t>celebration — and </a:t>
            </a:r>
            <a:r>
              <a:rPr lang="en-US" b="1" u="sng" dirty="0">
                <a:solidFill>
                  <a:srgbClr val="FF0000"/>
                </a:solidFill>
                <a:effectLst>
                  <a:outerShdw blurRad="38100" dist="38100" dir="2700000" algn="tl">
                    <a:srgbClr val="000000">
                      <a:alpha val="43137"/>
                    </a:srgbClr>
                  </a:outerShdw>
                </a:effectLst>
                <a:latin typeface="Calibri" panose="020F0502020204030204" pitchFamily="34" charset="0"/>
              </a:rPr>
              <a:t>on</a:t>
            </a:r>
            <a:r>
              <a:rPr lang="en-US" dirty="0">
                <a:solidFill>
                  <a:srgbClr val="FF0000"/>
                </a:solidFill>
                <a:effectLst>
                  <a:outerShdw blurRad="38100" dist="38100" dir="2700000" algn="tl">
                    <a:srgbClr val="000000">
                      <a:alpha val="43137"/>
                    </a:srgbClr>
                  </a:outerShdw>
                </a:effectLst>
                <a:latin typeface="Calibri" panose="020F0502020204030204" pitchFamily="34" charset="0"/>
              </a:rPr>
              <a:t> </a:t>
            </a:r>
            <a:r>
              <a:rPr lang="en-US" dirty="0">
                <a:solidFill>
                  <a:schemeClr val="bg1"/>
                </a:solidFill>
                <a:latin typeface="Calibri" panose="020F0502020204030204" pitchFamily="34" charset="0"/>
              </a:rPr>
              <a:t>the </a:t>
            </a:r>
            <a:r>
              <a:rPr lang="en-US" b="1" dirty="0">
                <a:solidFill>
                  <a:srgbClr val="CC00CC"/>
                </a:solidFill>
                <a:effectLst>
                  <a:outerShdw blurRad="38100" dist="38100" dir="2700000" algn="tl">
                    <a:srgbClr val="000000">
                      <a:alpha val="43137"/>
                    </a:srgbClr>
                  </a:outerShdw>
                </a:effectLst>
                <a:latin typeface="Calibri" panose="020F0502020204030204" pitchFamily="34" charset="0"/>
              </a:rPr>
              <a:t>50</a:t>
            </a:r>
            <a:r>
              <a:rPr lang="en-US" b="1" baseline="30000" dirty="0">
                <a:solidFill>
                  <a:srgbClr val="CC00CC"/>
                </a:solidFill>
                <a:effectLst>
                  <a:outerShdw blurRad="38100" dist="38100" dir="2700000" algn="tl">
                    <a:srgbClr val="000000">
                      <a:alpha val="43137"/>
                    </a:srgbClr>
                  </a:outerShdw>
                </a:effectLst>
                <a:latin typeface="Calibri" panose="020F0502020204030204" pitchFamily="34" charset="0"/>
              </a:rPr>
              <a:t>th</a:t>
            </a:r>
            <a:r>
              <a:rPr lang="en-US" dirty="0">
                <a:solidFill>
                  <a:srgbClr val="CC00CC"/>
                </a:solidFill>
                <a:effectLst>
                  <a:outerShdw blurRad="38100" dist="38100" dir="2700000" algn="tl">
                    <a:srgbClr val="000000">
                      <a:alpha val="43137"/>
                    </a:srgbClr>
                  </a:outerShdw>
                </a:effectLst>
                <a:latin typeface="Calibri" panose="020F0502020204030204" pitchFamily="34" charset="0"/>
              </a:rPr>
              <a:t> </a:t>
            </a:r>
            <a:r>
              <a:rPr lang="en-US" dirty="0">
                <a:solidFill>
                  <a:schemeClr val="bg1"/>
                </a:solidFill>
                <a:latin typeface="Calibri" panose="020F0502020204030204" pitchFamily="34" charset="0"/>
              </a:rPr>
              <a:t>cycle count.</a:t>
            </a:r>
            <a:endParaRPr lang="en-US" dirty="0">
              <a:solidFill>
                <a:schemeClr val="bg1"/>
              </a:solidFill>
              <a:effectLst/>
              <a:latin typeface="Calibri" panose="020F050202020403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2650" y="4648200"/>
            <a:ext cx="2571750" cy="1714500"/>
          </a:xfrm>
          <a:prstGeom prst="ellipse">
            <a:avLst/>
          </a:prstGeom>
          <a:ln w="57150">
            <a:solidFill>
              <a:srgbClr val="CC6600"/>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pic>
        <p:nvPicPr>
          <p:cNvPr id="5" name="Picture 4" descr="Wheat, Grain, Crops, Bread, Harvest">
            <a:hlinkClick r:id="rId3"/>
          </p:cNvPr>
          <p:cNvPicPr/>
          <p:nvPr/>
        </p:nvPicPr>
        <p:blipFill>
          <a:blip r:embed="rId4">
            <a:extLst>
              <a:ext uri="{28A0092B-C50C-407E-A947-70E740481C1C}">
                <a14:useLocalDpi xmlns:a14="http://schemas.microsoft.com/office/drawing/2010/main" val="0"/>
              </a:ext>
            </a:extLst>
          </a:blip>
          <a:srcRect/>
          <a:stretch>
            <a:fillRect/>
          </a:stretch>
        </p:blipFill>
        <p:spPr bwMode="auto">
          <a:xfrm>
            <a:off x="933450" y="4800600"/>
            <a:ext cx="2571750" cy="1600200"/>
          </a:xfrm>
          <a:prstGeom prst="ellipse">
            <a:avLst/>
          </a:prstGeom>
          <a:ln w="57150" cap="rnd">
            <a:solidFill>
              <a:srgbClr val="CB966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lide Number Placeholder 3"/>
          <p:cNvSpPr>
            <a:spLocks noGrp="1"/>
          </p:cNvSpPr>
          <p:nvPr>
            <p:ph type="sldNum" sz="quarter" idx="12"/>
          </p:nvPr>
        </p:nvSpPr>
        <p:spPr>
          <a:xfrm>
            <a:off x="8305800" y="6416675"/>
            <a:ext cx="762000" cy="365125"/>
          </a:xfrm>
        </p:spPr>
        <p:txBody>
          <a:bodyPr/>
          <a:lstStyle/>
          <a:p>
            <a:fld id="{9A7ECC3E-4170-412F-8B33-8063B7BB8A4D}" type="slidenum">
              <a:rPr lang="en-US" b="1" smtClean="0"/>
              <a:t>39</a:t>
            </a:fld>
            <a:endParaRPr lang="en-US" b="1" dirty="0"/>
          </a:p>
        </p:txBody>
      </p:sp>
    </p:spTree>
    <p:extLst>
      <p:ext uri="{BB962C8B-B14F-4D97-AF65-F5344CB8AC3E}">
        <p14:creationId xmlns:p14="http://schemas.microsoft.com/office/powerpoint/2010/main" val="158525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 calcmode="lin" valueType="num">
                                      <p:cBhvr>
                                        <p:cTn id="1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3">
                                            <p:txEl>
                                              <p:pRg st="2" end="2"/>
                                            </p:txEl>
                                          </p:spTgt>
                                        </p:tgtEl>
                                      </p:cBhvr>
                                    </p:animEffect>
                                  </p:childTnLst>
                                </p:cTn>
                              </p:par>
                            </p:childTnLst>
                          </p:cTn>
                        </p:par>
                        <p:par>
                          <p:cTn id="17" fill="hold">
                            <p:stCondLst>
                              <p:cond delay="500"/>
                            </p:stCondLst>
                            <p:childTnLst>
                              <p:par>
                                <p:cTn id="18" presetID="26" presetClass="entr" presetSubtype="0"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wipe(down)">
                                      <p:cBhvr>
                                        <p:cTn id="20" dur="580">
                                          <p:stCondLst>
                                            <p:cond delay="0"/>
                                          </p:stCondLst>
                                        </p:cTn>
                                        <p:tgtEl>
                                          <p:spTgt spid="5"/>
                                        </p:tgtEl>
                                      </p:cBhvr>
                                    </p:animEffect>
                                    <p:anim calcmode="lin" valueType="num">
                                      <p:cBhvr>
                                        <p:cTn id="21"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6" dur="26">
                                          <p:stCondLst>
                                            <p:cond delay="650"/>
                                          </p:stCondLst>
                                        </p:cTn>
                                        <p:tgtEl>
                                          <p:spTgt spid="5"/>
                                        </p:tgtEl>
                                      </p:cBhvr>
                                      <p:to x="100000" y="60000"/>
                                    </p:animScale>
                                    <p:animScale>
                                      <p:cBhvr>
                                        <p:cTn id="27" dur="166" decel="50000">
                                          <p:stCondLst>
                                            <p:cond delay="676"/>
                                          </p:stCondLst>
                                        </p:cTn>
                                        <p:tgtEl>
                                          <p:spTgt spid="5"/>
                                        </p:tgtEl>
                                      </p:cBhvr>
                                      <p:to x="100000" y="100000"/>
                                    </p:animScale>
                                    <p:animScale>
                                      <p:cBhvr>
                                        <p:cTn id="28" dur="26">
                                          <p:stCondLst>
                                            <p:cond delay="1312"/>
                                          </p:stCondLst>
                                        </p:cTn>
                                        <p:tgtEl>
                                          <p:spTgt spid="5"/>
                                        </p:tgtEl>
                                      </p:cBhvr>
                                      <p:to x="100000" y="80000"/>
                                    </p:animScale>
                                    <p:animScale>
                                      <p:cBhvr>
                                        <p:cTn id="29" dur="166" decel="50000">
                                          <p:stCondLst>
                                            <p:cond delay="1338"/>
                                          </p:stCondLst>
                                        </p:cTn>
                                        <p:tgtEl>
                                          <p:spTgt spid="5"/>
                                        </p:tgtEl>
                                      </p:cBhvr>
                                      <p:to x="100000" y="100000"/>
                                    </p:animScale>
                                    <p:animScale>
                                      <p:cBhvr>
                                        <p:cTn id="30" dur="26">
                                          <p:stCondLst>
                                            <p:cond delay="1642"/>
                                          </p:stCondLst>
                                        </p:cTn>
                                        <p:tgtEl>
                                          <p:spTgt spid="5"/>
                                        </p:tgtEl>
                                      </p:cBhvr>
                                      <p:to x="100000" y="90000"/>
                                    </p:animScale>
                                    <p:animScale>
                                      <p:cBhvr>
                                        <p:cTn id="31" dur="166" decel="50000">
                                          <p:stCondLst>
                                            <p:cond delay="1668"/>
                                          </p:stCondLst>
                                        </p:cTn>
                                        <p:tgtEl>
                                          <p:spTgt spid="5"/>
                                        </p:tgtEl>
                                      </p:cBhvr>
                                      <p:to x="100000" y="100000"/>
                                    </p:animScale>
                                    <p:animScale>
                                      <p:cBhvr>
                                        <p:cTn id="32" dur="26">
                                          <p:stCondLst>
                                            <p:cond delay="1808"/>
                                          </p:stCondLst>
                                        </p:cTn>
                                        <p:tgtEl>
                                          <p:spTgt spid="5"/>
                                        </p:tgtEl>
                                      </p:cBhvr>
                                      <p:to x="100000" y="95000"/>
                                    </p:animScale>
                                    <p:animScale>
                                      <p:cBhvr>
                                        <p:cTn id="33" dur="166" decel="50000">
                                          <p:stCondLst>
                                            <p:cond delay="1834"/>
                                          </p:stCondLst>
                                        </p:cTn>
                                        <p:tgtEl>
                                          <p:spTgt spid="5"/>
                                        </p:tgtEl>
                                      </p:cBhvr>
                                      <p:to x="100000" y="100000"/>
                                    </p:animScale>
                                  </p:childTnLst>
                                </p:cTn>
                              </p:par>
                            </p:childTnLst>
                          </p:cTn>
                        </p:par>
                        <p:par>
                          <p:cTn id="34" fill="hold">
                            <p:stCondLst>
                              <p:cond delay="2500"/>
                            </p:stCondLst>
                            <p:childTnLst>
                              <p:par>
                                <p:cTn id="35" presetID="26" presetClass="entr" presetSubtype="0" fill="hold" nodeType="afterEffect">
                                  <p:stCondLst>
                                    <p:cond delay="0"/>
                                  </p:stCondLst>
                                  <p:childTnLst>
                                    <p:set>
                                      <p:cBhvr>
                                        <p:cTn id="36" dur="1" fill="hold">
                                          <p:stCondLst>
                                            <p:cond delay="0"/>
                                          </p:stCondLst>
                                        </p:cTn>
                                        <p:tgtEl>
                                          <p:spTgt spid="1026"/>
                                        </p:tgtEl>
                                        <p:attrNameLst>
                                          <p:attrName>style.visibility</p:attrName>
                                        </p:attrNameLst>
                                      </p:cBhvr>
                                      <p:to>
                                        <p:strVal val="visible"/>
                                      </p:to>
                                    </p:set>
                                    <p:animEffect transition="in" filter="wipe(down)">
                                      <p:cBhvr>
                                        <p:cTn id="37" dur="580">
                                          <p:stCondLst>
                                            <p:cond delay="0"/>
                                          </p:stCondLst>
                                        </p:cTn>
                                        <p:tgtEl>
                                          <p:spTgt spid="1026"/>
                                        </p:tgtEl>
                                      </p:cBhvr>
                                    </p:animEffect>
                                    <p:anim calcmode="lin" valueType="num">
                                      <p:cBhvr>
                                        <p:cTn id="38"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39"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40"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41"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42"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43" dur="26">
                                          <p:stCondLst>
                                            <p:cond delay="650"/>
                                          </p:stCondLst>
                                        </p:cTn>
                                        <p:tgtEl>
                                          <p:spTgt spid="1026"/>
                                        </p:tgtEl>
                                      </p:cBhvr>
                                      <p:to x="100000" y="60000"/>
                                    </p:animScale>
                                    <p:animScale>
                                      <p:cBhvr>
                                        <p:cTn id="44" dur="166" decel="50000">
                                          <p:stCondLst>
                                            <p:cond delay="676"/>
                                          </p:stCondLst>
                                        </p:cTn>
                                        <p:tgtEl>
                                          <p:spTgt spid="1026"/>
                                        </p:tgtEl>
                                      </p:cBhvr>
                                      <p:to x="100000" y="100000"/>
                                    </p:animScale>
                                    <p:animScale>
                                      <p:cBhvr>
                                        <p:cTn id="45" dur="26">
                                          <p:stCondLst>
                                            <p:cond delay="1312"/>
                                          </p:stCondLst>
                                        </p:cTn>
                                        <p:tgtEl>
                                          <p:spTgt spid="1026"/>
                                        </p:tgtEl>
                                      </p:cBhvr>
                                      <p:to x="100000" y="80000"/>
                                    </p:animScale>
                                    <p:animScale>
                                      <p:cBhvr>
                                        <p:cTn id="46" dur="166" decel="50000">
                                          <p:stCondLst>
                                            <p:cond delay="1338"/>
                                          </p:stCondLst>
                                        </p:cTn>
                                        <p:tgtEl>
                                          <p:spTgt spid="1026"/>
                                        </p:tgtEl>
                                      </p:cBhvr>
                                      <p:to x="100000" y="100000"/>
                                    </p:animScale>
                                    <p:animScale>
                                      <p:cBhvr>
                                        <p:cTn id="47" dur="26">
                                          <p:stCondLst>
                                            <p:cond delay="1642"/>
                                          </p:stCondLst>
                                        </p:cTn>
                                        <p:tgtEl>
                                          <p:spTgt spid="1026"/>
                                        </p:tgtEl>
                                      </p:cBhvr>
                                      <p:to x="100000" y="90000"/>
                                    </p:animScale>
                                    <p:animScale>
                                      <p:cBhvr>
                                        <p:cTn id="48" dur="166" decel="50000">
                                          <p:stCondLst>
                                            <p:cond delay="1668"/>
                                          </p:stCondLst>
                                        </p:cTn>
                                        <p:tgtEl>
                                          <p:spTgt spid="1026"/>
                                        </p:tgtEl>
                                      </p:cBhvr>
                                      <p:to x="100000" y="100000"/>
                                    </p:animScale>
                                    <p:animScale>
                                      <p:cBhvr>
                                        <p:cTn id="49" dur="26">
                                          <p:stCondLst>
                                            <p:cond delay="1808"/>
                                          </p:stCondLst>
                                        </p:cTn>
                                        <p:tgtEl>
                                          <p:spTgt spid="1026"/>
                                        </p:tgtEl>
                                      </p:cBhvr>
                                      <p:to x="100000" y="95000"/>
                                    </p:animScale>
                                    <p:animScale>
                                      <p:cBhvr>
                                        <p:cTn id="50"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839200" cy="6400800"/>
          </a:xfrm>
          <a:solidFill>
            <a:schemeClr val="accent2">
              <a:lumMod val="20000"/>
              <a:lumOff val="80000"/>
            </a:schemeClr>
          </a:solidFill>
          <a:ln w="38100">
            <a:solidFill>
              <a:srgbClr val="FF3399"/>
            </a:solidFill>
          </a:ln>
          <a:scene3d>
            <a:camera prst="orthographicFront"/>
            <a:lightRig rig="threePt" dir="t"/>
          </a:scene3d>
          <a:sp3d>
            <a:bevelT w="114300" prst="artDeco"/>
          </a:sp3d>
        </p:spPr>
        <p:txBody>
          <a:bodyPr lIns="182880" tIns="91440" anchor="t">
            <a:normAutofit/>
          </a:bodyPr>
          <a:lstStyle/>
          <a:p>
            <a:pPr algn="l">
              <a:lnSpc>
                <a:spcPct val="90000"/>
              </a:lnSpc>
              <a:spcBef>
                <a:spcPts val="0"/>
              </a:spcBef>
              <a:spcAft>
                <a:spcPts val="1800"/>
              </a:spcAft>
            </a:pPr>
            <a:r>
              <a:rPr lang="en-US" dirty="0">
                <a:solidFill>
                  <a:schemeClr val="bg1"/>
                </a:solidFill>
                <a:effectLst/>
                <a:latin typeface="Comic Sans MS" panose="030F0702030302020204" pitchFamily="66" charset="0"/>
              </a:rPr>
              <a:t>We have now finished looking at </a:t>
            </a:r>
            <a:r>
              <a:rPr lang="en-US" b="1" dirty="0">
                <a:solidFill>
                  <a:srgbClr val="0000CC"/>
                </a:solidFill>
                <a:effectLst/>
                <a:latin typeface="Comic Sans MS" panose="030F0702030302020204" pitchFamily="66" charset="0"/>
              </a:rPr>
              <a:t>Yahuah’s</a:t>
            </a:r>
            <a:r>
              <a:rPr lang="en-US" dirty="0">
                <a:solidFill>
                  <a:srgbClr val="0000CC"/>
                </a:solidFill>
                <a:effectLst/>
                <a:latin typeface="Comic Sans MS" panose="030F0702030302020204" pitchFamily="66" charset="0"/>
              </a:rPr>
              <a:t> </a:t>
            </a:r>
            <a:r>
              <a:rPr lang="en-US" b="1" dirty="0">
                <a:solidFill>
                  <a:srgbClr val="FF3399"/>
                </a:solidFill>
                <a:latin typeface="Comic Sans MS" panose="030F0702030302020204" pitchFamily="66" charset="0"/>
              </a:rPr>
              <a:t>appointed times </a:t>
            </a:r>
            <a:r>
              <a:rPr lang="en-US" dirty="0">
                <a:solidFill>
                  <a:schemeClr val="bg1"/>
                </a:solidFill>
                <a:effectLst/>
                <a:latin typeface="Comic Sans MS" panose="030F0702030302020204" pitchFamily="66" charset="0"/>
              </a:rPr>
              <a:t>that fall in the Spring time — which included:</a:t>
            </a:r>
          </a:p>
          <a:p>
            <a:pPr marL="457200" indent="-457200" algn="l">
              <a:lnSpc>
                <a:spcPct val="90000"/>
              </a:lnSpc>
              <a:spcBef>
                <a:spcPts val="0"/>
              </a:spcBef>
              <a:spcAft>
                <a:spcPts val="1200"/>
              </a:spcAft>
              <a:buClr>
                <a:srgbClr val="CC00CC"/>
              </a:buClr>
              <a:buSzPct val="75000"/>
              <a:buFont typeface="Wingdings" panose="05000000000000000000" pitchFamily="2" charset="2"/>
              <a:buChar char="v"/>
            </a:pPr>
            <a:r>
              <a:rPr lang="en-US" dirty="0">
                <a:solidFill>
                  <a:schemeClr val="bg1"/>
                </a:solidFill>
                <a:effectLst/>
                <a:latin typeface="Comic Sans MS" panose="030F0702030302020204" pitchFamily="66" charset="0"/>
              </a:rPr>
              <a:t>The </a:t>
            </a:r>
            <a:r>
              <a:rPr lang="en-US" b="1" dirty="0">
                <a:solidFill>
                  <a:srgbClr val="0070C0"/>
                </a:solidFill>
                <a:effectLst/>
                <a:latin typeface="Comic Sans MS" panose="030F0702030302020204" pitchFamily="66" charset="0"/>
              </a:rPr>
              <a:t>Seventh Day Sabbath </a:t>
            </a:r>
            <a:r>
              <a:rPr lang="en-US" dirty="0">
                <a:solidFill>
                  <a:schemeClr val="bg1"/>
                </a:solidFill>
                <a:effectLst/>
                <a:latin typeface="Comic Sans MS" panose="030F0702030302020204" pitchFamily="66" charset="0"/>
              </a:rPr>
              <a:t>— a weekly event,</a:t>
            </a:r>
          </a:p>
          <a:p>
            <a:pPr marL="457200" indent="-457200" algn="l">
              <a:lnSpc>
                <a:spcPct val="90000"/>
              </a:lnSpc>
              <a:spcBef>
                <a:spcPts val="0"/>
              </a:spcBef>
              <a:spcAft>
                <a:spcPts val="1200"/>
              </a:spcAft>
              <a:buClr>
                <a:srgbClr val="CC00CC"/>
              </a:buClr>
              <a:buSzPct val="75000"/>
              <a:buFont typeface="Wingdings" panose="05000000000000000000" pitchFamily="2" charset="2"/>
              <a:buChar char="v"/>
            </a:pPr>
            <a:r>
              <a:rPr lang="en-US" b="1" dirty="0">
                <a:solidFill>
                  <a:srgbClr val="009900"/>
                </a:solidFill>
                <a:effectLst/>
                <a:latin typeface="Comic Sans MS" panose="030F0702030302020204" pitchFamily="66" charset="0"/>
              </a:rPr>
              <a:t>Passover</a:t>
            </a:r>
            <a:r>
              <a:rPr lang="en-US" dirty="0">
                <a:solidFill>
                  <a:schemeClr val="bg1"/>
                </a:solidFill>
                <a:effectLst/>
                <a:latin typeface="Comic Sans MS" panose="030F0702030302020204" pitchFamily="66" charset="0"/>
              </a:rPr>
              <a:t> — not an annual Sabbath,</a:t>
            </a:r>
          </a:p>
          <a:p>
            <a:pPr marL="457200" indent="-457200" algn="l">
              <a:lnSpc>
                <a:spcPct val="90000"/>
              </a:lnSpc>
              <a:spcBef>
                <a:spcPts val="0"/>
              </a:spcBef>
              <a:spcAft>
                <a:spcPts val="1200"/>
              </a:spcAft>
              <a:buClr>
                <a:srgbClr val="CC00CC"/>
              </a:buClr>
              <a:buSzPct val="75000"/>
              <a:buFont typeface="Wingdings" panose="05000000000000000000" pitchFamily="2" charset="2"/>
              <a:buChar char="v"/>
            </a:pPr>
            <a:r>
              <a:rPr lang="en-US" b="1" dirty="0">
                <a:solidFill>
                  <a:srgbClr val="009900"/>
                </a:solidFill>
                <a:effectLst/>
                <a:latin typeface="Comic Sans MS" panose="030F0702030302020204" pitchFamily="66" charset="0"/>
              </a:rPr>
              <a:t>Unleavened Bread </a:t>
            </a:r>
            <a:r>
              <a:rPr lang="en-US" dirty="0">
                <a:solidFill>
                  <a:schemeClr val="bg1"/>
                </a:solidFill>
                <a:effectLst/>
                <a:latin typeface="Comic Sans MS" panose="030F0702030302020204" pitchFamily="66" charset="0"/>
              </a:rPr>
              <a:t>— with its </a:t>
            </a:r>
            <a:r>
              <a:rPr lang="en-US" b="1" dirty="0">
                <a:solidFill>
                  <a:srgbClr val="FF0000"/>
                </a:solidFill>
                <a:effectLst>
                  <a:outerShdw blurRad="38100" dist="38100" dir="2700000" algn="tl">
                    <a:srgbClr val="000000">
                      <a:alpha val="43137"/>
                    </a:srgbClr>
                  </a:outerShdw>
                </a:effectLst>
                <a:latin typeface="Comic Sans MS" panose="030F0702030302020204" pitchFamily="66" charset="0"/>
              </a:rPr>
              <a:t>2 </a:t>
            </a:r>
            <a:r>
              <a:rPr lang="en-US" dirty="0">
                <a:solidFill>
                  <a:schemeClr val="bg1"/>
                </a:solidFill>
                <a:latin typeface="Comic Sans MS" panose="030F0702030302020204" pitchFamily="66" charset="0"/>
              </a:rPr>
              <a:t>annual</a:t>
            </a:r>
            <a:r>
              <a:rPr lang="en-US" b="1" dirty="0">
                <a:solidFill>
                  <a:srgbClr val="FF0000"/>
                </a:solidFill>
                <a:effectLst/>
                <a:latin typeface="Comic Sans MS" panose="030F0702030302020204" pitchFamily="66" charset="0"/>
              </a:rPr>
              <a:t> </a:t>
            </a:r>
            <a:r>
              <a:rPr lang="en-US" b="1" dirty="0">
                <a:solidFill>
                  <a:srgbClr val="0070C0"/>
                </a:solidFill>
                <a:effectLst/>
                <a:latin typeface="Comic Sans MS" panose="030F0702030302020204" pitchFamily="66" charset="0"/>
              </a:rPr>
              <a:t>Sabbaths </a:t>
            </a:r>
            <a:r>
              <a:rPr lang="en-US" dirty="0">
                <a:solidFill>
                  <a:schemeClr val="bg1"/>
                </a:solidFill>
                <a:effectLst/>
                <a:latin typeface="Comic Sans MS" panose="030F0702030302020204" pitchFamily="66" charset="0"/>
              </a:rPr>
              <a:t>— the 1</a:t>
            </a:r>
            <a:r>
              <a:rPr lang="en-US" baseline="30000" dirty="0">
                <a:solidFill>
                  <a:schemeClr val="bg1"/>
                </a:solidFill>
                <a:effectLst/>
                <a:latin typeface="Comic Sans MS" panose="030F0702030302020204" pitchFamily="66" charset="0"/>
              </a:rPr>
              <a:t>st</a:t>
            </a:r>
            <a:r>
              <a:rPr lang="en-US" dirty="0">
                <a:solidFill>
                  <a:schemeClr val="bg1"/>
                </a:solidFill>
                <a:effectLst/>
                <a:latin typeface="Comic Sans MS" panose="030F0702030302020204" pitchFamily="66" charset="0"/>
              </a:rPr>
              <a:t> and last cycle of UB,</a:t>
            </a:r>
          </a:p>
          <a:p>
            <a:pPr marL="457200" indent="-457200" algn="l">
              <a:lnSpc>
                <a:spcPct val="90000"/>
              </a:lnSpc>
              <a:spcBef>
                <a:spcPts val="0"/>
              </a:spcBef>
              <a:spcAft>
                <a:spcPts val="1200"/>
              </a:spcAft>
              <a:buClr>
                <a:srgbClr val="CC00CC"/>
              </a:buClr>
              <a:buSzPct val="75000"/>
              <a:buFont typeface="Wingdings" panose="05000000000000000000" pitchFamily="2" charset="2"/>
              <a:buChar char="v"/>
            </a:pPr>
            <a:r>
              <a:rPr lang="en-US" b="1" dirty="0">
                <a:solidFill>
                  <a:srgbClr val="009900"/>
                </a:solidFill>
                <a:effectLst/>
                <a:latin typeface="Comic Sans MS" panose="030F0702030302020204" pitchFamily="66" charset="0"/>
              </a:rPr>
              <a:t>Wave-Sheaf </a:t>
            </a:r>
            <a:r>
              <a:rPr lang="en-US" dirty="0">
                <a:solidFill>
                  <a:schemeClr val="bg1"/>
                </a:solidFill>
                <a:effectLst/>
                <a:latin typeface="Comic Sans MS" panose="030F0702030302020204" pitchFamily="66" charset="0"/>
              </a:rPr>
              <a:t>— not an annual Sabbath but it falls the 1</a:t>
            </a:r>
            <a:r>
              <a:rPr lang="en-US" baseline="30000" dirty="0">
                <a:solidFill>
                  <a:schemeClr val="bg1"/>
                </a:solidFill>
                <a:effectLst/>
                <a:latin typeface="Comic Sans MS" panose="030F0702030302020204" pitchFamily="66" charset="0"/>
              </a:rPr>
              <a:t>st</a:t>
            </a:r>
            <a:r>
              <a:rPr lang="en-US" dirty="0">
                <a:solidFill>
                  <a:schemeClr val="bg1"/>
                </a:solidFill>
                <a:effectLst/>
                <a:latin typeface="Comic Sans MS" panose="030F0702030302020204" pitchFamily="66" charset="0"/>
              </a:rPr>
              <a:t> day after the </a:t>
            </a:r>
            <a:r>
              <a:rPr lang="en-US" b="1" dirty="0">
                <a:solidFill>
                  <a:srgbClr val="0070C0"/>
                </a:solidFill>
                <a:effectLst/>
                <a:latin typeface="Comic Sans MS" panose="030F0702030302020204" pitchFamily="66" charset="0"/>
              </a:rPr>
              <a:t>7</a:t>
            </a:r>
            <a:r>
              <a:rPr lang="en-US" b="1" baseline="30000" dirty="0">
                <a:solidFill>
                  <a:srgbClr val="0070C0"/>
                </a:solidFill>
                <a:effectLst/>
                <a:latin typeface="Comic Sans MS" panose="030F0702030302020204" pitchFamily="66" charset="0"/>
              </a:rPr>
              <a:t>th</a:t>
            </a:r>
            <a:r>
              <a:rPr lang="en-US" b="1" dirty="0">
                <a:solidFill>
                  <a:srgbClr val="0070C0"/>
                </a:solidFill>
                <a:effectLst/>
                <a:latin typeface="Comic Sans MS" panose="030F0702030302020204" pitchFamily="66" charset="0"/>
              </a:rPr>
              <a:t> day Sabbath</a:t>
            </a:r>
            <a:r>
              <a:rPr lang="en-US" dirty="0">
                <a:solidFill>
                  <a:srgbClr val="0070C0"/>
                </a:solidFill>
                <a:effectLst/>
                <a:latin typeface="Comic Sans MS" panose="030F0702030302020204" pitchFamily="66" charset="0"/>
              </a:rPr>
              <a:t> </a:t>
            </a:r>
            <a:r>
              <a:rPr lang="en-US" dirty="0">
                <a:solidFill>
                  <a:schemeClr val="bg1"/>
                </a:solidFill>
                <a:effectLst/>
                <a:latin typeface="Comic Sans MS" panose="030F0702030302020204" pitchFamily="66" charset="0"/>
              </a:rPr>
              <a:t>that falls within the 7cycles of Unleavened Bread,</a:t>
            </a:r>
          </a:p>
          <a:p>
            <a:pPr marL="457200" indent="-457200" algn="l">
              <a:lnSpc>
                <a:spcPct val="90000"/>
              </a:lnSpc>
              <a:spcBef>
                <a:spcPts val="0"/>
              </a:spcBef>
              <a:spcAft>
                <a:spcPts val="1200"/>
              </a:spcAft>
              <a:buClr>
                <a:srgbClr val="CC00CC"/>
              </a:buClr>
              <a:buSzPct val="75000"/>
              <a:buFont typeface="Wingdings" panose="05000000000000000000" pitchFamily="2" charset="2"/>
              <a:buChar char="v"/>
            </a:pPr>
            <a:r>
              <a:rPr lang="en-US" b="1" dirty="0">
                <a:solidFill>
                  <a:srgbClr val="009900"/>
                </a:solidFill>
                <a:effectLst/>
                <a:latin typeface="Comic Sans MS" panose="030F0702030302020204" pitchFamily="66" charset="0"/>
              </a:rPr>
              <a:t>Pentecost</a:t>
            </a:r>
            <a:r>
              <a:rPr lang="en-US" dirty="0">
                <a:solidFill>
                  <a:schemeClr val="bg1"/>
                </a:solidFill>
                <a:effectLst/>
                <a:latin typeface="Comic Sans MS" panose="030F0702030302020204" pitchFamily="66" charset="0"/>
              </a:rPr>
              <a:t> — falls on the first cycle of the week, the 50</a:t>
            </a:r>
            <a:r>
              <a:rPr lang="en-US" baseline="30000" dirty="0">
                <a:solidFill>
                  <a:schemeClr val="bg1"/>
                </a:solidFill>
                <a:effectLst/>
                <a:latin typeface="Comic Sans MS" panose="030F0702030302020204" pitchFamily="66" charset="0"/>
              </a:rPr>
              <a:t>th</a:t>
            </a:r>
            <a:r>
              <a:rPr lang="en-US" dirty="0">
                <a:solidFill>
                  <a:schemeClr val="bg1"/>
                </a:solidFill>
                <a:effectLst/>
                <a:latin typeface="Comic Sans MS" panose="030F0702030302020204" pitchFamily="66" charset="0"/>
              </a:rPr>
              <a:t> cycle </a:t>
            </a:r>
            <a:r>
              <a:rPr lang="en-US" b="1" u="sng" dirty="0">
                <a:solidFill>
                  <a:srgbClr val="C00000"/>
                </a:solidFill>
                <a:effectLst/>
                <a:latin typeface="Comic Sans MS" panose="030F0702030302020204" pitchFamily="66" charset="0"/>
              </a:rPr>
              <a:t>AFTER</a:t>
            </a:r>
            <a:r>
              <a:rPr lang="en-US" dirty="0">
                <a:solidFill>
                  <a:srgbClr val="C00000"/>
                </a:solidFill>
                <a:effectLst/>
                <a:latin typeface="Comic Sans MS" panose="030F0702030302020204" pitchFamily="66" charset="0"/>
              </a:rPr>
              <a:t> </a:t>
            </a:r>
            <a:r>
              <a:rPr lang="en-US" b="1" dirty="0">
                <a:solidFill>
                  <a:srgbClr val="009900"/>
                </a:solidFill>
                <a:effectLst/>
                <a:latin typeface="Comic Sans MS" panose="030F0702030302020204" pitchFamily="66" charset="0"/>
              </a:rPr>
              <a:t>Wave-Sheaf</a:t>
            </a:r>
            <a:r>
              <a:rPr lang="en-US" dirty="0">
                <a:solidFill>
                  <a:schemeClr val="bg1"/>
                </a:solidFill>
                <a:effectLst/>
                <a:latin typeface="Comic Sans MS" panose="030F0702030302020204" pitchFamily="66" charset="0"/>
              </a:rPr>
              <a:t> celebration.</a:t>
            </a:r>
          </a:p>
          <a:p>
            <a:pPr algn="l">
              <a:lnSpc>
                <a:spcPct val="90000"/>
              </a:lnSpc>
              <a:spcBef>
                <a:spcPts val="0"/>
              </a:spcBef>
              <a:spcAft>
                <a:spcPts val="1800"/>
              </a:spcAft>
              <a:buClr>
                <a:srgbClr val="CC00CC"/>
              </a:buClr>
              <a:buSzPct val="75000"/>
            </a:pPr>
            <a:r>
              <a:rPr lang="en-US" dirty="0">
                <a:solidFill>
                  <a:schemeClr val="bg1"/>
                </a:solidFill>
                <a:effectLst/>
                <a:latin typeface="Comic Sans MS" panose="030F0702030302020204" pitchFamily="66" charset="0"/>
              </a:rPr>
              <a:t>Let’s move on now to </a:t>
            </a:r>
            <a:r>
              <a:rPr lang="en-US" b="1" dirty="0">
                <a:solidFill>
                  <a:srgbClr val="0000CC"/>
                </a:solidFill>
                <a:effectLst/>
                <a:latin typeface="Comic Sans MS" panose="030F0702030302020204" pitchFamily="66" charset="0"/>
              </a:rPr>
              <a:t>Yahuah’s</a:t>
            </a:r>
            <a:r>
              <a:rPr lang="en-US" dirty="0">
                <a:solidFill>
                  <a:srgbClr val="0000CC"/>
                </a:solidFill>
                <a:effectLst/>
                <a:latin typeface="Comic Sans MS" panose="030F0702030302020204" pitchFamily="66" charset="0"/>
              </a:rPr>
              <a:t> </a:t>
            </a:r>
            <a:r>
              <a:rPr lang="en-US" dirty="0">
                <a:solidFill>
                  <a:schemeClr val="bg1"/>
                </a:solidFill>
                <a:effectLst/>
                <a:latin typeface="Comic Sans MS" panose="030F0702030302020204" pitchFamily="66" charset="0"/>
              </a:rPr>
              <a:t>Fall Feasts….  </a:t>
            </a:r>
          </a:p>
        </p:txBody>
      </p:sp>
      <p:sp>
        <p:nvSpPr>
          <p:cNvPr id="4" name="Slide Number Placeholder 3"/>
          <p:cNvSpPr>
            <a:spLocks noGrp="1"/>
          </p:cNvSpPr>
          <p:nvPr>
            <p:ph type="sldNum" sz="quarter" idx="12"/>
          </p:nvPr>
        </p:nvSpPr>
        <p:spPr>
          <a:xfrm>
            <a:off x="8305800" y="6492875"/>
            <a:ext cx="762000" cy="365125"/>
          </a:xfrm>
        </p:spPr>
        <p:txBody>
          <a:bodyPr/>
          <a:lstStyle/>
          <a:p>
            <a:fld id="{9A7ECC3E-4170-412F-8B33-8063B7BB8A4D}" type="slidenum">
              <a:rPr lang="en-US" b="1" smtClean="0"/>
              <a:t>40</a:t>
            </a:fld>
            <a:endParaRPr lang="en-US" b="1" dirty="0"/>
          </a:p>
        </p:txBody>
      </p:sp>
      <p:sp>
        <p:nvSpPr>
          <p:cNvPr id="2" name="Bent Arrow 1"/>
          <p:cNvSpPr/>
          <p:nvPr/>
        </p:nvSpPr>
        <p:spPr>
          <a:xfrm rot="5400000">
            <a:off x="7909560" y="5623560"/>
            <a:ext cx="533400" cy="1173480"/>
          </a:xfrm>
          <a:prstGeom prst="bentArrow">
            <a:avLst/>
          </a:prstGeom>
          <a:solidFill>
            <a:schemeClr val="tx1">
              <a:lumMod val="85000"/>
            </a:schemeClr>
          </a:solidFill>
          <a:ln w="38100">
            <a:solidFill>
              <a:schemeClr val="tx1">
                <a:lumMod val="50000"/>
              </a:schemeClr>
            </a:solidFill>
          </a:ln>
          <a:effectLst>
            <a:glow rad="101600">
              <a:schemeClr val="accent4">
                <a:satMod val="175000"/>
                <a:alpha val="40000"/>
              </a:schemeClr>
            </a:glow>
          </a:effectLst>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90826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par>
                          <p:cTn id="39" fill="hold">
                            <p:stCondLst>
                              <p:cond delay="500"/>
                            </p:stCondLst>
                            <p:childTnLst>
                              <p:par>
                                <p:cTn id="40" presetID="26" presetClass="entr" presetSubtype="0" fill="hold" grpId="0"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down)">
                                      <p:cBhvr>
                                        <p:cTn id="42" dur="580">
                                          <p:stCondLst>
                                            <p:cond delay="0"/>
                                          </p:stCondLst>
                                        </p:cTn>
                                        <p:tgtEl>
                                          <p:spTgt spid="2"/>
                                        </p:tgtEl>
                                      </p:cBhvr>
                                    </p:animEffect>
                                    <p:anim calcmode="lin" valueType="num">
                                      <p:cBhvr>
                                        <p:cTn id="43"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4"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5"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46"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47"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48" dur="26">
                                          <p:stCondLst>
                                            <p:cond delay="650"/>
                                          </p:stCondLst>
                                        </p:cTn>
                                        <p:tgtEl>
                                          <p:spTgt spid="2"/>
                                        </p:tgtEl>
                                      </p:cBhvr>
                                      <p:to x="100000" y="60000"/>
                                    </p:animScale>
                                    <p:animScale>
                                      <p:cBhvr>
                                        <p:cTn id="49" dur="166" decel="50000">
                                          <p:stCondLst>
                                            <p:cond delay="676"/>
                                          </p:stCondLst>
                                        </p:cTn>
                                        <p:tgtEl>
                                          <p:spTgt spid="2"/>
                                        </p:tgtEl>
                                      </p:cBhvr>
                                      <p:to x="100000" y="100000"/>
                                    </p:animScale>
                                    <p:animScale>
                                      <p:cBhvr>
                                        <p:cTn id="50" dur="26">
                                          <p:stCondLst>
                                            <p:cond delay="1312"/>
                                          </p:stCondLst>
                                        </p:cTn>
                                        <p:tgtEl>
                                          <p:spTgt spid="2"/>
                                        </p:tgtEl>
                                      </p:cBhvr>
                                      <p:to x="100000" y="80000"/>
                                    </p:animScale>
                                    <p:animScale>
                                      <p:cBhvr>
                                        <p:cTn id="51" dur="166" decel="50000">
                                          <p:stCondLst>
                                            <p:cond delay="1338"/>
                                          </p:stCondLst>
                                        </p:cTn>
                                        <p:tgtEl>
                                          <p:spTgt spid="2"/>
                                        </p:tgtEl>
                                      </p:cBhvr>
                                      <p:to x="100000" y="100000"/>
                                    </p:animScale>
                                    <p:animScale>
                                      <p:cBhvr>
                                        <p:cTn id="52" dur="26">
                                          <p:stCondLst>
                                            <p:cond delay="1642"/>
                                          </p:stCondLst>
                                        </p:cTn>
                                        <p:tgtEl>
                                          <p:spTgt spid="2"/>
                                        </p:tgtEl>
                                      </p:cBhvr>
                                      <p:to x="100000" y="90000"/>
                                    </p:animScale>
                                    <p:animScale>
                                      <p:cBhvr>
                                        <p:cTn id="53" dur="166" decel="50000">
                                          <p:stCondLst>
                                            <p:cond delay="1668"/>
                                          </p:stCondLst>
                                        </p:cTn>
                                        <p:tgtEl>
                                          <p:spTgt spid="2"/>
                                        </p:tgtEl>
                                      </p:cBhvr>
                                      <p:to x="100000" y="100000"/>
                                    </p:animScale>
                                    <p:animScale>
                                      <p:cBhvr>
                                        <p:cTn id="54" dur="26">
                                          <p:stCondLst>
                                            <p:cond delay="1808"/>
                                          </p:stCondLst>
                                        </p:cTn>
                                        <p:tgtEl>
                                          <p:spTgt spid="2"/>
                                        </p:tgtEl>
                                      </p:cBhvr>
                                      <p:to x="100000" y="95000"/>
                                    </p:animScale>
                                    <p:animScale>
                                      <p:cBhvr>
                                        <p:cTn id="55"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838200"/>
            <a:ext cx="8001000" cy="5105400"/>
          </a:xfrm>
          <a:solidFill>
            <a:schemeClr val="accent2">
              <a:lumMod val="20000"/>
              <a:lumOff val="80000"/>
            </a:schemeClr>
          </a:solidFill>
          <a:ln w="38100">
            <a:solidFill>
              <a:srgbClr val="FF3399"/>
            </a:solidFill>
          </a:ln>
          <a:scene3d>
            <a:camera prst="orthographicFront"/>
            <a:lightRig rig="threePt" dir="t"/>
          </a:scene3d>
          <a:sp3d>
            <a:bevelT w="114300" prst="artDeco"/>
          </a:sp3d>
        </p:spPr>
        <p:txBody>
          <a:bodyPr lIns="182880" tIns="91440" anchor="ctr">
            <a:normAutofit/>
          </a:bodyPr>
          <a:lstStyle/>
          <a:p>
            <a:pPr marL="1554480" indent="-1554480" algn="l">
              <a:lnSpc>
                <a:spcPct val="90000"/>
              </a:lnSpc>
              <a:spcBef>
                <a:spcPts val="0"/>
              </a:spcBef>
              <a:spcAft>
                <a:spcPts val="3000"/>
              </a:spcAft>
            </a:pPr>
            <a:r>
              <a:rPr lang="en-US" dirty="0">
                <a:solidFill>
                  <a:schemeClr val="accent2">
                    <a:lumMod val="20000"/>
                    <a:lumOff val="80000"/>
                  </a:schemeClr>
                </a:solidFill>
                <a:latin typeface="Calibri" panose="020F0502020204030204" pitchFamily="34" charset="0"/>
              </a:rPr>
              <a:t>.</a:t>
            </a:r>
          </a:p>
          <a:p>
            <a:pPr marL="1554480" indent="-1554480" algn="l">
              <a:lnSpc>
                <a:spcPct val="90000"/>
              </a:lnSpc>
              <a:spcBef>
                <a:spcPts val="0"/>
              </a:spcBef>
              <a:spcAft>
                <a:spcPts val="1800"/>
              </a:spcAft>
            </a:pPr>
            <a:r>
              <a:rPr lang="en-US" dirty="0">
                <a:solidFill>
                  <a:srgbClr val="FF6600"/>
                </a:solidFill>
                <a:latin typeface="Calibri" panose="020F0502020204030204" pitchFamily="34" charset="0"/>
              </a:rPr>
              <a:t>Lev 23:23</a:t>
            </a:r>
            <a:r>
              <a:rPr lang="en-US" dirty="0">
                <a:solidFill>
                  <a:schemeClr val="bg1"/>
                </a:solidFill>
                <a:latin typeface="Calibri" panose="020F0502020204030204" pitchFamily="34" charset="0"/>
              </a:rPr>
              <a:t>	And </a:t>
            </a:r>
            <a:r>
              <a:rPr lang="he-IL" b="1" dirty="0">
                <a:solidFill>
                  <a:srgbClr val="0000CC"/>
                </a:solidFill>
                <a:latin typeface="Calibri" panose="020F0502020204030204" pitchFamily="34" charset="0"/>
              </a:rPr>
              <a:t>יהוה</a:t>
            </a:r>
            <a:r>
              <a:rPr lang="en-US" dirty="0">
                <a:solidFill>
                  <a:schemeClr val="bg1"/>
                </a:solidFill>
                <a:latin typeface="Calibri" panose="020F0502020204030204" pitchFamily="34" charset="0"/>
              </a:rPr>
              <a:t> spoke to </a:t>
            </a:r>
            <a:r>
              <a:rPr lang="en-US" dirty="0" err="1">
                <a:solidFill>
                  <a:schemeClr val="bg1"/>
                </a:solidFill>
                <a:latin typeface="Calibri" panose="020F0502020204030204" pitchFamily="34" charset="0"/>
              </a:rPr>
              <a:t>Mosheh</a:t>
            </a:r>
            <a:r>
              <a:rPr lang="en-US" dirty="0">
                <a:solidFill>
                  <a:schemeClr val="bg1"/>
                </a:solidFill>
                <a:latin typeface="Calibri" panose="020F0502020204030204" pitchFamily="34" charset="0"/>
              </a:rPr>
              <a:t> </a:t>
            </a:r>
            <a:r>
              <a:rPr lang="en-US" sz="2400" dirty="0">
                <a:solidFill>
                  <a:schemeClr val="bg1"/>
                </a:solidFill>
                <a:latin typeface="Calibri" panose="020F0502020204030204" pitchFamily="34" charset="0"/>
              </a:rPr>
              <a:t>[Moses], </a:t>
            </a:r>
            <a:r>
              <a:rPr lang="en-US" dirty="0">
                <a:solidFill>
                  <a:schemeClr val="bg1"/>
                </a:solidFill>
                <a:latin typeface="Calibri" panose="020F0502020204030204" pitchFamily="34" charset="0"/>
              </a:rPr>
              <a:t>saying, </a:t>
            </a:r>
          </a:p>
          <a:p>
            <a:pPr marL="1554480" indent="-1554480" algn="l">
              <a:lnSpc>
                <a:spcPct val="90000"/>
              </a:lnSpc>
              <a:spcBef>
                <a:spcPts val="0"/>
              </a:spcBef>
              <a:spcAft>
                <a:spcPts val="1800"/>
              </a:spcAft>
            </a:pPr>
            <a:r>
              <a:rPr lang="en-US" dirty="0">
                <a:solidFill>
                  <a:srgbClr val="FF6600"/>
                </a:solidFill>
                <a:latin typeface="Calibri" panose="020F0502020204030204" pitchFamily="34" charset="0"/>
              </a:rPr>
              <a:t>Lev 23:24</a:t>
            </a:r>
            <a:r>
              <a:rPr lang="en-US" dirty="0">
                <a:solidFill>
                  <a:schemeClr val="bg1"/>
                </a:solidFill>
                <a:latin typeface="Calibri" panose="020F0502020204030204" pitchFamily="34" charset="0"/>
              </a:rPr>
              <a:t>	“Speak to the children of </a:t>
            </a:r>
            <a:r>
              <a:rPr lang="en-US" dirty="0" err="1">
                <a:solidFill>
                  <a:schemeClr val="bg1"/>
                </a:solidFill>
                <a:latin typeface="Calibri" panose="020F0502020204030204" pitchFamily="34" charset="0"/>
              </a:rPr>
              <a:t>Yisra’ĕl</a:t>
            </a:r>
            <a:r>
              <a:rPr lang="en-US" dirty="0">
                <a:solidFill>
                  <a:schemeClr val="bg1"/>
                </a:solidFill>
                <a:latin typeface="Calibri" panose="020F0502020204030204" pitchFamily="34" charset="0"/>
              </a:rPr>
              <a:t>, saying, ‘In the </a:t>
            </a:r>
            <a:r>
              <a:rPr lang="en-US" b="1" u="sng" dirty="0">
                <a:solidFill>
                  <a:srgbClr val="FF0066"/>
                </a:solidFill>
                <a:latin typeface="Calibri" panose="020F0502020204030204" pitchFamily="34" charset="0"/>
              </a:rPr>
              <a:t>seventh month, on the</a:t>
            </a:r>
            <a:r>
              <a:rPr lang="en-US" b="1" dirty="0">
                <a:solidFill>
                  <a:srgbClr val="FF0066"/>
                </a:solidFill>
                <a:latin typeface="Calibri" panose="020F0502020204030204" pitchFamily="34" charset="0"/>
              </a:rPr>
              <a:t> </a:t>
            </a:r>
            <a:r>
              <a:rPr lang="en-US" b="1" u="sng" dirty="0">
                <a:solidFill>
                  <a:srgbClr val="009900"/>
                </a:solidFill>
                <a:latin typeface="Calibri" panose="020F0502020204030204" pitchFamily="34" charset="0"/>
              </a:rPr>
              <a:t>first</a:t>
            </a:r>
            <a:r>
              <a:rPr lang="en-US" b="1" dirty="0">
                <a:solidFill>
                  <a:srgbClr val="FF0066"/>
                </a:solidFill>
                <a:latin typeface="Calibri" panose="020F0502020204030204" pitchFamily="34" charset="0"/>
              </a:rPr>
              <a:t> </a:t>
            </a:r>
            <a:r>
              <a:rPr lang="en-US" b="1" u="sng" dirty="0">
                <a:solidFill>
                  <a:srgbClr val="009900"/>
                </a:solidFill>
                <a:latin typeface="Calibri" panose="020F0502020204030204" pitchFamily="34" charset="0"/>
              </a:rPr>
              <a:t>day</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of the month, you have a rest, a remembrance of </a:t>
            </a:r>
            <a:r>
              <a:rPr lang="en-US" b="1" dirty="0">
                <a:solidFill>
                  <a:srgbClr val="0070C0"/>
                </a:solidFill>
                <a:latin typeface="Calibri" panose="020F0502020204030204" pitchFamily="34" charset="0"/>
              </a:rPr>
              <a:t>blowing of </a:t>
            </a:r>
            <a:r>
              <a:rPr lang="en-US" b="1" u="sng" dirty="0">
                <a:solidFill>
                  <a:srgbClr val="0070C0"/>
                </a:solidFill>
                <a:effectLst>
                  <a:glow rad="139700">
                    <a:schemeClr val="accent1">
                      <a:satMod val="175000"/>
                      <a:alpha val="40000"/>
                    </a:schemeClr>
                  </a:glow>
                </a:effectLst>
                <a:latin typeface="Calibri" panose="020F0502020204030204" pitchFamily="34" charset="0"/>
              </a:rPr>
              <a:t>trumpets</a:t>
            </a:r>
            <a:r>
              <a:rPr lang="en-US" b="1" dirty="0">
                <a:solidFill>
                  <a:srgbClr val="0070C0"/>
                </a:solidFill>
                <a:effectLst>
                  <a:glow rad="139700">
                    <a:schemeClr val="accent1">
                      <a:satMod val="175000"/>
                      <a:alpha val="40000"/>
                    </a:schemeClr>
                  </a:glow>
                </a:effectLst>
                <a:latin typeface="Calibri" panose="020F0502020204030204" pitchFamily="34" charset="0"/>
              </a:rPr>
              <a:t>,</a:t>
            </a:r>
            <a:r>
              <a:rPr lang="en-US" dirty="0">
                <a:solidFill>
                  <a:srgbClr val="0070C0"/>
                </a:solidFill>
                <a:effectLst>
                  <a:glow rad="139700">
                    <a:schemeClr val="accent1">
                      <a:satMod val="175000"/>
                      <a:alpha val="40000"/>
                    </a:schemeClr>
                  </a:glow>
                </a:effectLst>
                <a:latin typeface="Calibri" panose="020F0502020204030204" pitchFamily="34" charset="0"/>
              </a:rPr>
              <a:t> </a:t>
            </a:r>
            <a:r>
              <a:rPr lang="en-US" dirty="0">
                <a:solidFill>
                  <a:schemeClr val="bg1"/>
                </a:solidFill>
                <a:latin typeface="Calibri" panose="020F0502020204030204" pitchFamily="34" charset="0"/>
              </a:rPr>
              <a:t>a </a:t>
            </a:r>
            <a:r>
              <a:rPr lang="en-US" b="1" dirty="0">
                <a:solidFill>
                  <a:srgbClr val="9900CC"/>
                </a:solidFill>
                <a:latin typeface="Calibri" panose="020F0502020204030204" pitchFamily="34" charset="0"/>
              </a:rPr>
              <a:t>set-apart gathering. </a:t>
            </a:r>
          </a:p>
          <a:p>
            <a:pPr marL="1554480" indent="-1554480" algn="l">
              <a:lnSpc>
                <a:spcPct val="90000"/>
              </a:lnSpc>
              <a:spcBef>
                <a:spcPts val="0"/>
              </a:spcBef>
              <a:spcAft>
                <a:spcPts val="1800"/>
              </a:spcAft>
            </a:pPr>
            <a:r>
              <a:rPr lang="en-US" dirty="0">
                <a:solidFill>
                  <a:srgbClr val="FF6600"/>
                </a:solidFill>
                <a:latin typeface="Calibri" panose="020F0502020204030204" pitchFamily="34" charset="0"/>
              </a:rPr>
              <a:t>Lev 23:25</a:t>
            </a:r>
            <a:r>
              <a:rPr lang="en-US" dirty="0">
                <a:solidFill>
                  <a:schemeClr val="bg1"/>
                </a:solidFill>
                <a:latin typeface="Calibri" panose="020F0502020204030204" pitchFamily="34" charset="0"/>
              </a:rPr>
              <a:t>	‘You do </a:t>
            </a:r>
            <a:r>
              <a:rPr lang="en-US" b="1" u="sng" dirty="0">
                <a:solidFill>
                  <a:schemeClr val="bg1"/>
                </a:solidFill>
                <a:latin typeface="Calibri" panose="020F0502020204030204" pitchFamily="34" charset="0"/>
              </a:rPr>
              <a:t>no servile work</a:t>
            </a:r>
            <a:r>
              <a:rPr lang="en-US" b="1" dirty="0">
                <a:solidFill>
                  <a:schemeClr val="bg1"/>
                </a:solidFill>
                <a:latin typeface="Calibri" panose="020F0502020204030204" pitchFamily="34" charset="0"/>
              </a:rPr>
              <a:t>, </a:t>
            </a:r>
            <a:r>
              <a:rPr lang="en-US" dirty="0">
                <a:solidFill>
                  <a:schemeClr val="bg1"/>
                </a:solidFill>
                <a:latin typeface="Calibri" panose="020F0502020204030204" pitchFamily="34" charset="0"/>
              </a:rPr>
              <a:t>and you shall bring an offering made by fire to </a:t>
            </a:r>
            <a:r>
              <a:rPr lang="he-IL" b="1" dirty="0">
                <a:solidFill>
                  <a:srgbClr val="0000CC"/>
                </a:solidFill>
                <a:latin typeface="Calibri" panose="020F0502020204030204" pitchFamily="34" charset="0"/>
              </a:rPr>
              <a:t>יהוה</a:t>
            </a:r>
            <a:r>
              <a:rPr lang="en-US" b="1"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a:t>
            </a:r>
            <a:r>
              <a:rPr lang="en-US" b="1" u="sng" dirty="0">
                <a:solidFill>
                  <a:srgbClr val="C00000"/>
                </a:solidFill>
                <a:effectLst>
                  <a:glow rad="101600">
                    <a:schemeClr val="accent2">
                      <a:satMod val="175000"/>
                      <a:alpha val="40000"/>
                    </a:schemeClr>
                  </a:glow>
                </a:effectLst>
                <a:latin typeface="Comic Sans MS" panose="030F0702030302020204" pitchFamily="66" charset="0"/>
              </a:rPr>
              <a:t> </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t>41</a:t>
            </a:fld>
            <a:endParaRPr lang="en-US" b="1" dirty="0"/>
          </a:p>
        </p:txBody>
      </p:sp>
      <p:sp>
        <p:nvSpPr>
          <p:cNvPr id="2" name="TextBox 1"/>
          <p:cNvSpPr txBox="1"/>
          <p:nvPr/>
        </p:nvSpPr>
        <p:spPr>
          <a:xfrm>
            <a:off x="1600200" y="1066800"/>
            <a:ext cx="5943600" cy="627864"/>
          </a:xfrm>
          <a:prstGeom prst="rect">
            <a:avLst/>
          </a:prstGeom>
          <a:blipFill>
            <a:blip r:embed="rId2"/>
            <a:tile tx="0" ty="0" sx="100000" sy="100000" flip="none" algn="tl"/>
          </a:blipFill>
          <a:ln w="38100">
            <a:solidFill>
              <a:srgbClr val="FF33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tIns="91440" bIns="91440" rtlCol="0" anchor="ctr">
            <a:spAutoFit/>
          </a:bodyPr>
          <a:lstStyle/>
          <a:p>
            <a:pPr marL="914400" indent="-914400" algn="ctr">
              <a:lnSpc>
                <a:spcPct val="90000"/>
              </a:lnSpc>
              <a:spcAft>
                <a:spcPts val="3000"/>
              </a:spcAft>
            </a:pPr>
            <a:r>
              <a:rPr lang="en-US" sz="3200" b="1" u="sng" dirty="0">
                <a:solidFill>
                  <a:srgbClr val="C00000"/>
                </a:solidFill>
                <a:effectLst>
                  <a:glow rad="101600">
                    <a:schemeClr val="accent2">
                      <a:satMod val="175000"/>
                      <a:alpha val="40000"/>
                    </a:schemeClr>
                  </a:glow>
                </a:effectLst>
                <a:latin typeface="Comic Sans MS" panose="030F0702030302020204" pitchFamily="66" charset="0"/>
              </a:rPr>
              <a:t>Trumpets — Yom Teruah </a:t>
            </a:r>
          </a:p>
        </p:txBody>
      </p:sp>
    </p:spTree>
    <p:extLst>
      <p:ext uri="{BB962C8B-B14F-4D97-AF65-F5344CB8AC3E}">
        <p14:creationId xmlns:p14="http://schemas.microsoft.com/office/powerpoint/2010/main" val="1828070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2"/>
                                        </p:tgtEl>
                                        <p:attrNameLst>
                                          <p:attrName>ppt_x</p:attrName>
                                          <p:attrName>ppt_y</p:attrName>
                                        </p:attrNameLst>
                                      </p:cBhvr>
                                    </p:animMotion>
                                    <p:animRot by="1500000">
                                      <p:cBhvr>
                                        <p:cTn id="24" dur="125" fill="hold">
                                          <p:stCondLst>
                                            <p:cond delay="0"/>
                                          </p:stCondLst>
                                        </p:cTn>
                                        <p:tgtEl>
                                          <p:spTgt spid="2"/>
                                        </p:tgtEl>
                                        <p:attrNameLst>
                                          <p:attrName>r</p:attrName>
                                        </p:attrNameLst>
                                      </p:cBhvr>
                                    </p:animRot>
                                    <p:animRot by="-1500000">
                                      <p:cBhvr>
                                        <p:cTn id="25" dur="125" fill="hold">
                                          <p:stCondLst>
                                            <p:cond delay="125"/>
                                          </p:stCondLst>
                                        </p:cTn>
                                        <p:tgtEl>
                                          <p:spTgt spid="2"/>
                                        </p:tgtEl>
                                        <p:attrNameLst>
                                          <p:attrName>r</p:attrName>
                                        </p:attrNameLst>
                                      </p:cBhvr>
                                    </p:animRot>
                                    <p:animRot by="-1500000">
                                      <p:cBhvr>
                                        <p:cTn id="26" dur="125" fill="hold">
                                          <p:stCondLst>
                                            <p:cond delay="250"/>
                                          </p:stCondLst>
                                        </p:cTn>
                                        <p:tgtEl>
                                          <p:spTgt spid="2"/>
                                        </p:tgtEl>
                                        <p:attrNameLst>
                                          <p:attrName>r</p:attrName>
                                        </p:attrNameLst>
                                      </p:cBhvr>
                                    </p:animRot>
                                    <p:animRot by="1500000">
                                      <p:cBhvr>
                                        <p:cTn id="27" dur="125" fill="hold">
                                          <p:stCondLst>
                                            <p:cond delay="375"/>
                                          </p:stCondLst>
                                        </p:cTn>
                                        <p:tgtEl>
                                          <p:spTgt spid="2"/>
                                        </p:tgtEl>
                                        <p:attrNameLst>
                                          <p:attrName>r</p:attrName>
                                        </p:attrNameLst>
                                      </p:cBhvr>
                                    </p:animRot>
                                  </p:childTnLst>
                                </p:cTn>
                              </p:par>
                            </p:childTnLst>
                          </p:cTn>
                        </p:par>
                        <p:par>
                          <p:cTn id="28" fill="hold">
                            <p:stCondLst>
                              <p:cond delay="3350"/>
                            </p:stCondLst>
                            <p:childTnLst>
                              <p:par>
                                <p:cTn id="29" presetID="22" presetClass="entr" presetSubtype="4" fill="hold" nodeType="after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500"/>
                                        <p:tgtEl>
                                          <p:spTgt spid="3">
                                            <p:txEl>
                                              <p:pRg st="1" end="1"/>
                                            </p:txEl>
                                          </p:spTgt>
                                        </p:tgtEl>
                                      </p:cBhvr>
                                    </p:animEffect>
                                  </p:childTnLst>
                                </p:cTn>
                              </p:par>
                            </p:childTnLst>
                          </p:cTn>
                        </p:par>
                        <p:par>
                          <p:cTn id="32" fill="hold">
                            <p:stCondLst>
                              <p:cond delay="3850"/>
                            </p:stCondLst>
                            <p:childTnLst>
                              <p:par>
                                <p:cTn id="33" presetID="22" presetClass="entr" presetSubtype="4" fill="hold" nodeType="afterEffect">
                                  <p:stCondLst>
                                    <p:cond delay="25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down)">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wipe(down)">
                                      <p:cBhvr>
                                        <p:cTn id="4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pic>
        <p:nvPicPr>
          <p:cNvPr id="512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1" y="228600"/>
            <a:ext cx="8686796" cy="6349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9" name="Group 38"/>
          <p:cNvGrpSpPr/>
          <p:nvPr/>
        </p:nvGrpSpPr>
        <p:grpSpPr>
          <a:xfrm>
            <a:off x="7620002" y="1989720"/>
            <a:ext cx="1295397" cy="969496"/>
            <a:chOff x="7750627" y="1828799"/>
            <a:chExt cx="1208315" cy="993502"/>
          </a:xfrm>
        </p:grpSpPr>
        <p:sp>
          <p:nvSpPr>
            <p:cNvPr id="49" name="TextBox 48"/>
            <p:cNvSpPr txBox="1"/>
            <p:nvPr/>
          </p:nvSpPr>
          <p:spPr>
            <a:xfrm>
              <a:off x="7750627" y="1828799"/>
              <a:ext cx="1208315" cy="99350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5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a:t>
              </a:r>
            </a:p>
            <a:p>
              <a:endParaRPr lang="en-US" sz="400" dirty="0">
                <a:solidFill>
                  <a:schemeClr val="bg1"/>
                </a:solidFill>
                <a:latin typeface="Calibri" panose="020F0502020204030204" pitchFamily="34" charset="0"/>
              </a:endParaRPr>
            </a:p>
          </p:txBody>
        </p:sp>
        <p:sp>
          <p:nvSpPr>
            <p:cNvPr id="50" name="Cloud 49"/>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7620000" y="3774330"/>
            <a:ext cx="1295397" cy="954107"/>
            <a:chOff x="7750627" y="1828799"/>
            <a:chExt cx="1208315" cy="977732"/>
          </a:xfrm>
        </p:grpSpPr>
        <p:sp>
          <p:nvSpPr>
            <p:cNvPr id="47" name="TextBox 46"/>
            <p:cNvSpPr txBox="1"/>
            <p:nvPr/>
          </p:nvSpPr>
          <p:spPr>
            <a:xfrm>
              <a:off x="7750627" y="1828799"/>
              <a:ext cx="1208315" cy="97773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16</a:t>
              </a:r>
            </a:p>
            <a:p>
              <a:pPr algn="ctr"/>
              <a:endParaRPr lang="en-US" sz="400" b="1" dirty="0">
                <a:solidFill>
                  <a:srgbClr val="0000CC"/>
                </a:solidFill>
                <a:latin typeface="Calibri" panose="020F0502020204030204" pitchFamily="34" charset="0"/>
              </a:endParaRPr>
            </a:p>
          </p:txBody>
        </p:sp>
        <p:sp>
          <p:nvSpPr>
            <p:cNvPr id="48" name="Cloud 47"/>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7620001" y="2920773"/>
            <a:ext cx="1295397" cy="892552"/>
            <a:chOff x="7750627" y="1857619"/>
            <a:chExt cx="1208315" cy="917745"/>
          </a:xfrm>
        </p:grpSpPr>
        <p:sp>
          <p:nvSpPr>
            <p:cNvPr id="45" name="TextBox 44"/>
            <p:cNvSpPr txBox="1"/>
            <p:nvPr/>
          </p:nvSpPr>
          <p:spPr>
            <a:xfrm>
              <a:off x="7750627" y="1857619"/>
              <a:ext cx="1208315" cy="917745"/>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9</a:t>
              </a:r>
            </a:p>
          </p:txBody>
        </p:sp>
        <p:sp>
          <p:nvSpPr>
            <p:cNvPr id="46" name="Cloud 45"/>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7620003" y="4705385"/>
            <a:ext cx="1295397" cy="954107"/>
            <a:chOff x="7750627" y="1828799"/>
            <a:chExt cx="1208315" cy="1015949"/>
          </a:xfrm>
        </p:grpSpPr>
        <p:sp>
          <p:nvSpPr>
            <p:cNvPr id="43" name="TextBox 42"/>
            <p:cNvSpPr txBox="1"/>
            <p:nvPr/>
          </p:nvSpPr>
          <p:spPr>
            <a:xfrm>
              <a:off x="7750627" y="1828799"/>
              <a:ext cx="1208315" cy="1015949"/>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23</a:t>
              </a:r>
            </a:p>
            <a:p>
              <a:endParaRPr lang="en-US" sz="400" dirty="0">
                <a:solidFill>
                  <a:schemeClr val="bg1"/>
                </a:solidFill>
                <a:latin typeface="Calibri" panose="020F0502020204030204" pitchFamily="34" charset="0"/>
              </a:endParaRPr>
            </a:p>
          </p:txBody>
        </p:sp>
        <p:sp>
          <p:nvSpPr>
            <p:cNvPr id="44" name="Cloud 43"/>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7620000" y="5623599"/>
            <a:ext cx="1295397" cy="954107"/>
            <a:chOff x="7750627" y="1828799"/>
            <a:chExt cx="1208315" cy="1047419"/>
          </a:xfrm>
        </p:grpSpPr>
        <p:sp>
          <p:nvSpPr>
            <p:cNvPr id="32" name="TextBox 31"/>
            <p:cNvSpPr txBox="1"/>
            <p:nvPr/>
          </p:nvSpPr>
          <p:spPr>
            <a:xfrm>
              <a:off x="7750627" y="1828799"/>
              <a:ext cx="1208315" cy="1047419"/>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30</a:t>
              </a:r>
            </a:p>
            <a:p>
              <a:endParaRPr lang="en-US" sz="400" dirty="0">
                <a:solidFill>
                  <a:schemeClr val="bg1"/>
                </a:solidFill>
                <a:latin typeface="Calibri" panose="020F0502020204030204" pitchFamily="34" charset="0"/>
              </a:endParaRPr>
            </a:p>
          </p:txBody>
        </p:sp>
        <p:sp>
          <p:nvSpPr>
            <p:cNvPr id="33" name="Cloud 32"/>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Sun 27"/>
          <p:cNvSpPr/>
          <p:nvPr/>
        </p:nvSpPr>
        <p:spPr>
          <a:xfrm>
            <a:off x="6324600" y="1853469"/>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100" name="Group 4099"/>
          <p:cNvGrpSpPr/>
          <p:nvPr/>
        </p:nvGrpSpPr>
        <p:grpSpPr>
          <a:xfrm>
            <a:off x="6889743" y="228600"/>
            <a:ext cx="2101857" cy="1761120"/>
            <a:chOff x="31743" y="228600"/>
            <a:chExt cx="2101857" cy="1761120"/>
          </a:xfrm>
        </p:grpSpPr>
        <p:cxnSp>
          <p:nvCxnSpPr>
            <p:cNvPr id="30" name="Straight Arrow Connector 29"/>
            <p:cNvCxnSpPr/>
            <p:nvPr/>
          </p:nvCxnSpPr>
          <p:spPr>
            <a:xfrm flipH="1">
              <a:off x="381000" y="1151835"/>
              <a:ext cx="304800" cy="837885"/>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1743" y="228600"/>
              <a:ext cx="2101857" cy="1015663"/>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Trumpets</a:t>
              </a:r>
            </a:p>
            <a:p>
              <a:pPr algn="ctr"/>
              <a:r>
                <a:rPr lang="en-US" sz="2000" b="1" dirty="0">
                  <a:solidFill>
                    <a:srgbClr val="CC00CC"/>
                  </a:solidFill>
                </a:rPr>
                <a:t>Yom Teruah</a:t>
              </a:r>
            </a:p>
            <a:p>
              <a:pPr algn="ctr"/>
              <a:r>
                <a:rPr lang="en-US" sz="2000" b="1" dirty="0">
                  <a:solidFill>
                    <a:srgbClr val="CC00CC"/>
                  </a:solidFill>
                </a:rPr>
                <a:t>Annual Sabbath</a:t>
              </a:r>
            </a:p>
          </p:txBody>
        </p:sp>
      </p:grpSp>
      <p:sp>
        <p:nvSpPr>
          <p:cNvPr id="2" name="Slide Number Placeholder 1"/>
          <p:cNvSpPr>
            <a:spLocks noGrp="1"/>
          </p:cNvSpPr>
          <p:nvPr>
            <p:ph type="sldNum" sz="quarter" idx="12"/>
          </p:nvPr>
        </p:nvSpPr>
        <p:spPr>
          <a:xfrm>
            <a:off x="8305800" y="6492875"/>
            <a:ext cx="762000" cy="365125"/>
          </a:xfrm>
        </p:spPr>
        <p:txBody>
          <a:bodyPr/>
          <a:lstStyle/>
          <a:p>
            <a:fld id="{9A7ECC3E-4170-412F-8B33-8063B7BB8A4D}" type="slidenum">
              <a:rPr lang="en-US" b="1" smtClean="0">
                <a:solidFill>
                  <a:schemeClr val="bg1"/>
                </a:solidFill>
              </a:rPr>
              <a:pPr/>
              <a:t>42</a:t>
            </a:fld>
            <a:endParaRPr lang="en-US" b="1" dirty="0">
              <a:solidFill>
                <a:schemeClr val="bg1"/>
              </a:solidFill>
            </a:endParaRPr>
          </a:p>
        </p:txBody>
      </p:sp>
    </p:spTree>
    <p:extLst>
      <p:ext uri="{BB962C8B-B14F-4D97-AF65-F5344CB8AC3E}">
        <p14:creationId xmlns:p14="http://schemas.microsoft.com/office/powerpoint/2010/main" val="425446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1"/>
                                        </p:tgtEl>
                                        <p:attrNameLst>
                                          <p:attrName>style.visibility</p:attrName>
                                        </p:attrNameLst>
                                      </p:cBhvr>
                                      <p:to>
                                        <p:strVal val="visible"/>
                                      </p:to>
                                    </p:set>
                                    <p:anim calcmode="lin" valueType="num">
                                      <p:cBhvr>
                                        <p:cTn id="13" dur="500" fill="hold"/>
                                        <p:tgtEl>
                                          <p:spTgt spid="41"/>
                                        </p:tgtEl>
                                        <p:attrNameLst>
                                          <p:attrName>ppt_w</p:attrName>
                                        </p:attrNameLst>
                                      </p:cBhvr>
                                      <p:tavLst>
                                        <p:tav tm="0">
                                          <p:val>
                                            <p:fltVal val="0"/>
                                          </p:val>
                                        </p:tav>
                                        <p:tav tm="100000">
                                          <p:val>
                                            <p:strVal val="#ppt_w"/>
                                          </p:val>
                                        </p:tav>
                                      </p:tavLst>
                                    </p:anim>
                                    <p:anim calcmode="lin" valueType="num">
                                      <p:cBhvr>
                                        <p:cTn id="14" dur="500" fill="hold"/>
                                        <p:tgtEl>
                                          <p:spTgt spid="41"/>
                                        </p:tgtEl>
                                        <p:attrNameLst>
                                          <p:attrName>ppt_h</p:attrName>
                                        </p:attrNameLst>
                                      </p:cBhvr>
                                      <p:tavLst>
                                        <p:tav tm="0">
                                          <p:val>
                                            <p:fltVal val="0"/>
                                          </p:val>
                                        </p:tav>
                                        <p:tav tm="100000">
                                          <p:val>
                                            <p:strVal val="#ppt_h"/>
                                          </p:val>
                                        </p:tav>
                                      </p:tavLst>
                                    </p:anim>
                                    <p:animEffect transition="in" filter="fade">
                                      <p:cBhvr>
                                        <p:cTn id="15" dur="500"/>
                                        <p:tgtEl>
                                          <p:spTgt spid="41"/>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0"/>
                                        </p:tgtEl>
                                        <p:attrNameLst>
                                          <p:attrName>style.visibility</p:attrName>
                                        </p:attrNameLst>
                                      </p:cBhvr>
                                      <p:to>
                                        <p:strVal val="visible"/>
                                      </p:to>
                                    </p:set>
                                    <p:anim calcmode="lin" valueType="num">
                                      <p:cBhvr>
                                        <p:cTn id="19" dur="500" fill="hold"/>
                                        <p:tgtEl>
                                          <p:spTgt spid="40"/>
                                        </p:tgtEl>
                                        <p:attrNameLst>
                                          <p:attrName>ppt_w</p:attrName>
                                        </p:attrNameLst>
                                      </p:cBhvr>
                                      <p:tavLst>
                                        <p:tav tm="0">
                                          <p:val>
                                            <p:fltVal val="0"/>
                                          </p:val>
                                        </p:tav>
                                        <p:tav tm="100000">
                                          <p:val>
                                            <p:strVal val="#ppt_w"/>
                                          </p:val>
                                        </p:tav>
                                      </p:tavLst>
                                    </p:anim>
                                    <p:anim calcmode="lin" valueType="num">
                                      <p:cBhvr>
                                        <p:cTn id="20" dur="500" fill="hold"/>
                                        <p:tgtEl>
                                          <p:spTgt spid="40"/>
                                        </p:tgtEl>
                                        <p:attrNameLst>
                                          <p:attrName>ppt_h</p:attrName>
                                        </p:attrNameLst>
                                      </p:cBhvr>
                                      <p:tavLst>
                                        <p:tav tm="0">
                                          <p:val>
                                            <p:fltVal val="0"/>
                                          </p:val>
                                        </p:tav>
                                        <p:tav tm="100000">
                                          <p:val>
                                            <p:strVal val="#ppt_h"/>
                                          </p:val>
                                        </p:tav>
                                      </p:tavLst>
                                    </p:anim>
                                    <p:animEffect transition="in" filter="fade">
                                      <p:cBhvr>
                                        <p:cTn id="21" dur="500"/>
                                        <p:tgtEl>
                                          <p:spTgt spid="40"/>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2"/>
                                        </p:tgtEl>
                                        <p:attrNameLst>
                                          <p:attrName>style.visibility</p:attrName>
                                        </p:attrNameLst>
                                      </p:cBhvr>
                                      <p:to>
                                        <p:strVal val="visible"/>
                                      </p:to>
                                    </p:set>
                                    <p:anim calcmode="lin" valueType="num">
                                      <p:cBhvr>
                                        <p:cTn id="25" dur="500" fill="hold"/>
                                        <p:tgtEl>
                                          <p:spTgt spid="42"/>
                                        </p:tgtEl>
                                        <p:attrNameLst>
                                          <p:attrName>ppt_w</p:attrName>
                                        </p:attrNameLst>
                                      </p:cBhvr>
                                      <p:tavLst>
                                        <p:tav tm="0">
                                          <p:val>
                                            <p:fltVal val="0"/>
                                          </p:val>
                                        </p:tav>
                                        <p:tav tm="100000">
                                          <p:val>
                                            <p:strVal val="#ppt_w"/>
                                          </p:val>
                                        </p:tav>
                                      </p:tavLst>
                                    </p:anim>
                                    <p:anim calcmode="lin" valueType="num">
                                      <p:cBhvr>
                                        <p:cTn id="26" dur="500" fill="hold"/>
                                        <p:tgtEl>
                                          <p:spTgt spid="42"/>
                                        </p:tgtEl>
                                        <p:attrNameLst>
                                          <p:attrName>ppt_h</p:attrName>
                                        </p:attrNameLst>
                                      </p:cBhvr>
                                      <p:tavLst>
                                        <p:tav tm="0">
                                          <p:val>
                                            <p:fltVal val="0"/>
                                          </p:val>
                                        </p:tav>
                                        <p:tav tm="100000">
                                          <p:val>
                                            <p:strVal val="#ppt_h"/>
                                          </p:val>
                                        </p:tav>
                                      </p:tavLst>
                                    </p:anim>
                                    <p:animEffect transition="in" filter="fade">
                                      <p:cBhvr>
                                        <p:cTn id="27" dur="500"/>
                                        <p:tgtEl>
                                          <p:spTgt spid="42"/>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ppt_w</p:attrName>
                                        </p:attrNameLst>
                                      </p:cBhvr>
                                      <p:tavLst>
                                        <p:tav tm="0">
                                          <p:val>
                                            <p:fltVal val="0"/>
                                          </p:val>
                                        </p:tav>
                                        <p:tav tm="100000">
                                          <p:val>
                                            <p:strVal val="#ppt_w"/>
                                          </p:val>
                                        </p:tav>
                                      </p:tavLst>
                                    </p:anim>
                                    <p:anim calcmode="lin" valueType="num">
                                      <p:cBhvr>
                                        <p:cTn id="32" dur="500" fill="hold"/>
                                        <p:tgtEl>
                                          <p:spTgt spid="29"/>
                                        </p:tgtEl>
                                        <p:attrNameLst>
                                          <p:attrName>ppt_h</p:attrName>
                                        </p:attrNameLst>
                                      </p:cBhvr>
                                      <p:tavLst>
                                        <p:tav tm="0">
                                          <p:val>
                                            <p:fltVal val="0"/>
                                          </p:val>
                                        </p:tav>
                                        <p:tav tm="100000">
                                          <p:val>
                                            <p:strVal val="#ppt_h"/>
                                          </p:val>
                                        </p:tav>
                                      </p:tavLst>
                                    </p:anim>
                                    <p:animEffect transition="in" filter="fade">
                                      <p:cBhvr>
                                        <p:cTn id="33" dur="5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4100"/>
                                        </p:tgtEl>
                                        <p:attrNameLst>
                                          <p:attrName>style.visibility</p:attrName>
                                        </p:attrNameLst>
                                      </p:cBhvr>
                                      <p:to>
                                        <p:strVal val="visible"/>
                                      </p:to>
                                    </p:set>
                                    <p:anim calcmode="lin" valueType="num">
                                      <p:cBhvr>
                                        <p:cTn id="38" dur="1000" fill="hold"/>
                                        <p:tgtEl>
                                          <p:spTgt spid="4100"/>
                                        </p:tgtEl>
                                        <p:attrNameLst>
                                          <p:attrName>ppt_w</p:attrName>
                                        </p:attrNameLst>
                                      </p:cBhvr>
                                      <p:tavLst>
                                        <p:tav tm="0">
                                          <p:val>
                                            <p:fltVal val="0"/>
                                          </p:val>
                                        </p:tav>
                                        <p:tav tm="100000">
                                          <p:val>
                                            <p:strVal val="#ppt_w"/>
                                          </p:val>
                                        </p:tav>
                                      </p:tavLst>
                                    </p:anim>
                                    <p:anim calcmode="lin" valueType="num">
                                      <p:cBhvr>
                                        <p:cTn id="39" dur="1000" fill="hold"/>
                                        <p:tgtEl>
                                          <p:spTgt spid="4100"/>
                                        </p:tgtEl>
                                        <p:attrNameLst>
                                          <p:attrName>ppt_h</p:attrName>
                                        </p:attrNameLst>
                                      </p:cBhvr>
                                      <p:tavLst>
                                        <p:tav tm="0">
                                          <p:val>
                                            <p:fltVal val="0"/>
                                          </p:val>
                                        </p:tav>
                                        <p:tav tm="100000">
                                          <p:val>
                                            <p:strVal val="#ppt_h"/>
                                          </p:val>
                                        </p:tav>
                                      </p:tavLst>
                                    </p:anim>
                                    <p:anim calcmode="lin" valueType="num">
                                      <p:cBhvr>
                                        <p:cTn id="40" dur="1000" fill="hold"/>
                                        <p:tgtEl>
                                          <p:spTgt spid="4100"/>
                                        </p:tgtEl>
                                        <p:attrNameLst>
                                          <p:attrName>style.rotation</p:attrName>
                                        </p:attrNameLst>
                                      </p:cBhvr>
                                      <p:tavLst>
                                        <p:tav tm="0">
                                          <p:val>
                                            <p:fltVal val="90"/>
                                          </p:val>
                                        </p:tav>
                                        <p:tav tm="100000">
                                          <p:val>
                                            <p:fltVal val="0"/>
                                          </p:val>
                                        </p:tav>
                                      </p:tavLst>
                                    </p:anim>
                                    <p:animEffect transition="in" filter="fade">
                                      <p:cBhvr>
                                        <p:cTn id="41" dur="1000"/>
                                        <p:tgtEl>
                                          <p:spTgt spid="4100"/>
                                        </p:tgtEl>
                                      </p:cBhvr>
                                    </p:animEffect>
                                  </p:childTnLst>
                                </p:cTn>
                              </p:par>
                            </p:childTnLst>
                          </p:cTn>
                        </p:par>
                        <p:par>
                          <p:cTn id="42" fill="hold">
                            <p:stCondLst>
                              <p:cond delay="1000"/>
                            </p:stCondLst>
                            <p:childTnLst>
                              <p:par>
                                <p:cTn id="43" presetID="53" presetClass="entr" presetSubtype="16" fill="hold" grpId="0" nodeType="afterEffect">
                                  <p:stCondLst>
                                    <p:cond delay="25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1750"/>
                            </p:stCondLst>
                            <p:childTnLst>
                              <p:par>
                                <p:cTn id="49" presetID="35" presetClass="emph" presetSubtype="0" repeatCount="3000" fill="hold" grpId="1" nodeType="afterEffect">
                                  <p:stCondLst>
                                    <p:cond delay="0"/>
                                  </p:stCondLst>
                                  <p:childTnLst>
                                    <p:anim calcmode="discrete" valueType="str">
                                      <p:cBhvr>
                                        <p:cTn id="50" dur="1000" fill="hold"/>
                                        <p:tgtEl>
                                          <p:spTgt spid="2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534400" cy="6248400"/>
          </a:xfrm>
          <a:solidFill>
            <a:schemeClr val="tx2">
              <a:lumMod val="90000"/>
            </a:schemeClr>
          </a:solidFill>
          <a:ln w="57150">
            <a:solidFill>
              <a:srgbClr val="006600"/>
            </a:solidFill>
          </a:ln>
          <a:scene3d>
            <a:camera prst="orthographicFront"/>
            <a:lightRig rig="threePt" dir="t"/>
          </a:scene3d>
          <a:sp3d>
            <a:bevelT w="114300" prst="artDeco"/>
          </a:sp3d>
        </p:spPr>
        <p:txBody>
          <a:bodyPr lIns="182880" tIns="91440" anchor="t">
            <a:normAutofit/>
          </a:bodyPr>
          <a:lstStyle/>
          <a:p>
            <a:pPr marL="914400" indent="-914400" algn="l">
              <a:spcBef>
                <a:spcPts val="0"/>
              </a:spcBef>
              <a:spcAft>
                <a:spcPts val="4200"/>
              </a:spcAft>
            </a:pPr>
            <a:r>
              <a:rPr lang="en-US" dirty="0">
                <a:solidFill>
                  <a:schemeClr val="tx2">
                    <a:lumMod val="90000"/>
                  </a:schemeClr>
                </a:solidFill>
                <a:latin typeface="Calibri" panose="020F0502020204030204" pitchFamily="34" charset="0"/>
              </a:rPr>
              <a:t>.</a:t>
            </a:r>
          </a:p>
          <a:p>
            <a:pPr marL="914400" indent="-914400" algn="l">
              <a:spcBef>
                <a:spcPts val="0"/>
              </a:spcBef>
              <a:spcAft>
                <a:spcPts val="1200"/>
              </a:spcAft>
            </a:pPr>
            <a:r>
              <a:rPr lang="en-US" dirty="0">
                <a:solidFill>
                  <a:srgbClr val="FF6600"/>
                </a:solidFill>
                <a:latin typeface="Calibri" panose="020F0502020204030204" pitchFamily="34" charset="0"/>
              </a:rPr>
              <a:t>Lev 23:26  </a:t>
            </a:r>
            <a:r>
              <a:rPr lang="en-US" dirty="0">
                <a:solidFill>
                  <a:schemeClr val="bg1"/>
                </a:solidFill>
                <a:latin typeface="Calibri" panose="020F0502020204030204" pitchFamily="34" charset="0"/>
              </a:rPr>
              <a:t>And </a:t>
            </a:r>
            <a:r>
              <a:rPr lang="he-IL" b="1" dirty="0">
                <a:solidFill>
                  <a:srgbClr val="0000CC"/>
                </a:solidFill>
                <a:latin typeface="Calibri" panose="020F0502020204030204" pitchFamily="34" charset="0"/>
              </a:rPr>
              <a:t>יהוה</a:t>
            </a:r>
            <a:r>
              <a:rPr lang="en-US" dirty="0">
                <a:solidFill>
                  <a:schemeClr val="bg1"/>
                </a:solidFill>
                <a:latin typeface="Calibri" panose="020F0502020204030204" pitchFamily="34" charset="0"/>
              </a:rPr>
              <a:t> spoke to </a:t>
            </a:r>
            <a:r>
              <a:rPr lang="en-US" dirty="0" err="1">
                <a:solidFill>
                  <a:schemeClr val="bg1"/>
                </a:solidFill>
                <a:latin typeface="Calibri" panose="020F0502020204030204" pitchFamily="34" charset="0"/>
              </a:rPr>
              <a:t>Mosheh</a:t>
            </a:r>
            <a:r>
              <a:rPr lang="en-US" dirty="0">
                <a:solidFill>
                  <a:schemeClr val="bg1"/>
                </a:solidFill>
                <a:latin typeface="Calibri" panose="020F0502020204030204" pitchFamily="34" charset="0"/>
              </a:rPr>
              <a:t> [Moses], saying,</a:t>
            </a:r>
          </a:p>
          <a:p>
            <a:pPr marL="914400" indent="-914400" algn="l">
              <a:spcBef>
                <a:spcPts val="0"/>
              </a:spcBef>
              <a:spcAft>
                <a:spcPts val="1200"/>
              </a:spcAft>
            </a:pPr>
            <a:r>
              <a:rPr lang="en-US" dirty="0">
                <a:solidFill>
                  <a:srgbClr val="FF6600"/>
                </a:solidFill>
                <a:latin typeface="Calibri" panose="020F0502020204030204" pitchFamily="34" charset="0"/>
              </a:rPr>
              <a:t>Lev 23:27  </a:t>
            </a:r>
            <a:r>
              <a:rPr lang="en-US" dirty="0">
                <a:solidFill>
                  <a:schemeClr val="bg1"/>
                </a:solidFill>
                <a:latin typeface="Calibri" panose="020F0502020204030204" pitchFamily="34" charset="0"/>
              </a:rPr>
              <a:t>“On the </a:t>
            </a:r>
            <a:r>
              <a:rPr lang="en-US" b="1" u="sng" dirty="0">
                <a:solidFill>
                  <a:srgbClr val="009900"/>
                </a:solidFill>
                <a:latin typeface="Calibri" panose="020F0502020204030204" pitchFamily="34" charset="0"/>
              </a:rPr>
              <a:t>tenth day</a:t>
            </a:r>
            <a:r>
              <a:rPr lang="en-US" b="1" dirty="0">
                <a:solidFill>
                  <a:srgbClr val="009900"/>
                </a:solidFill>
                <a:latin typeface="Calibri" panose="020F0502020204030204" pitchFamily="34" charset="0"/>
              </a:rPr>
              <a:t> </a:t>
            </a:r>
            <a:r>
              <a:rPr lang="en-US" b="1" u="sng" dirty="0">
                <a:solidFill>
                  <a:srgbClr val="FF3399"/>
                </a:solidFill>
                <a:latin typeface="Calibri" panose="020F0502020204030204" pitchFamily="34" charset="0"/>
              </a:rPr>
              <a:t>of this seventh month</a:t>
            </a:r>
            <a:r>
              <a:rPr lang="en-US" b="1"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is the </a:t>
            </a:r>
            <a:r>
              <a:rPr lang="en-US" b="1" u="sng" dirty="0">
                <a:solidFill>
                  <a:srgbClr val="0000CC"/>
                </a:solidFill>
                <a:effectLst>
                  <a:glow rad="139700">
                    <a:schemeClr val="accent1">
                      <a:satMod val="175000"/>
                      <a:alpha val="40000"/>
                    </a:schemeClr>
                  </a:glow>
                </a:effectLst>
                <a:latin typeface="Calibri" panose="020F0502020204030204" pitchFamily="34" charset="0"/>
              </a:rPr>
              <a:t>Day of Atonement</a:t>
            </a:r>
            <a:r>
              <a:rPr lang="en-US" b="1" dirty="0">
                <a:solidFill>
                  <a:srgbClr val="0000CC"/>
                </a:solidFill>
                <a:latin typeface="Calibri" panose="020F0502020204030204" pitchFamily="34" charset="0"/>
              </a:rPr>
              <a:t>.</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It shall be a </a:t>
            </a:r>
            <a:r>
              <a:rPr lang="en-US" b="1" dirty="0">
                <a:solidFill>
                  <a:srgbClr val="9900CC"/>
                </a:solidFill>
                <a:latin typeface="Calibri" panose="020F0502020204030204" pitchFamily="34" charset="0"/>
              </a:rPr>
              <a:t>set-apart gathering</a:t>
            </a:r>
            <a:r>
              <a:rPr lang="en-US" dirty="0">
                <a:solidFill>
                  <a:srgbClr val="9900CC"/>
                </a:solidFill>
                <a:latin typeface="Calibri" panose="020F0502020204030204" pitchFamily="34" charset="0"/>
              </a:rPr>
              <a:t> </a:t>
            </a:r>
            <a:r>
              <a:rPr lang="en-US" dirty="0">
                <a:solidFill>
                  <a:schemeClr val="bg1"/>
                </a:solidFill>
                <a:latin typeface="Calibri" panose="020F0502020204030204" pitchFamily="34" charset="0"/>
              </a:rPr>
              <a:t>for you. And you shall </a:t>
            </a:r>
            <a:r>
              <a:rPr lang="en-US" b="1" dirty="0">
                <a:solidFill>
                  <a:srgbClr val="FF0066"/>
                </a:solidFill>
                <a:latin typeface="Calibri" panose="020F0502020204030204" pitchFamily="34" charset="0"/>
              </a:rPr>
              <a:t>afflict your beings,</a:t>
            </a:r>
            <a:r>
              <a:rPr lang="en-US" dirty="0">
                <a:solidFill>
                  <a:schemeClr val="bg1"/>
                </a:solidFill>
                <a:latin typeface="Calibri" panose="020F0502020204030204" pitchFamily="34" charset="0"/>
              </a:rPr>
              <a:t>     and shall bring an offering made by fire to </a:t>
            </a:r>
            <a:r>
              <a:rPr lang="he-IL" b="1" dirty="0">
                <a:solidFill>
                  <a:srgbClr val="0000CC"/>
                </a:solidFill>
                <a:latin typeface="Calibri" panose="020F0502020204030204" pitchFamily="34" charset="0"/>
              </a:rPr>
              <a:t>יהוה</a:t>
            </a:r>
            <a:r>
              <a:rPr lang="en-US" b="1" dirty="0">
                <a:solidFill>
                  <a:srgbClr val="0000CC"/>
                </a:solidFill>
                <a:latin typeface="Calibri" panose="020F0502020204030204" pitchFamily="34" charset="0"/>
              </a:rPr>
              <a:t>. </a:t>
            </a:r>
          </a:p>
          <a:p>
            <a:pPr marL="914400" indent="-914400" algn="l">
              <a:spcBef>
                <a:spcPts val="0"/>
              </a:spcBef>
              <a:spcAft>
                <a:spcPts val="1200"/>
              </a:spcAft>
            </a:pPr>
            <a:r>
              <a:rPr lang="en-US" dirty="0">
                <a:solidFill>
                  <a:srgbClr val="FF6600"/>
                </a:solidFill>
                <a:latin typeface="Calibri" panose="020F0502020204030204" pitchFamily="34" charset="0"/>
              </a:rPr>
              <a:t>Lev 23:28  </a:t>
            </a:r>
            <a:r>
              <a:rPr lang="en-US" dirty="0">
                <a:solidFill>
                  <a:schemeClr val="bg1"/>
                </a:solidFill>
                <a:latin typeface="Calibri" panose="020F0502020204030204" pitchFamily="34" charset="0"/>
              </a:rPr>
              <a:t>“And     you </a:t>
            </a:r>
            <a:r>
              <a:rPr lang="en-US" b="1" u="sng" dirty="0">
                <a:solidFill>
                  <a:schemeClr val="bg1"/>
                </a:solidFill>
                <a:latin typeface="Calibri" panose="020F0502020204030204" pitchFamily="34" charset="0"/>
              </a:rPr>
              <a:t>do no work </a:t>
            </a:r>
            <a:r>
              <a:rPr lang="en-US" dirty="0">
                <a:solidFill>
                  <a:schemeClr val="bg1"/>
                </a:solidFill>
                <a:latin typeface="Calibri" panose="020F0502020204030204" pitchFamily="34" charset="0"/>
              </a:rPr>
              <a:t>on that same day, for it is the </a:t>
            </a:r>
            <a:r>
              <a:rPr lang="en-US" b="1" dirty="0">
                <a:solidFill>
                  <a:srgbClr val="0000CC"/>
                </a:solidFill>
                <a:effectLst>
                  <a:glow rad="139700">
                    <a:schemeClr val="accent1">
                      <a:satMod val="175000"/>
                      <a:alpha val="40000"/>
                    </a:schemeClr>
                  </a:glow>
                </a:effectLst>
                <a:latin typeface="Calibri" panose="020F0502020204030204" pitchFamily="34" charset="0"/>
              </a:rPr>
              <a:t>Day of Atonement</a:t>
            </a:r>
            <a:r>
              <a:rPr lang="en-US" b="1" dirty="0">
                <a:solidFill>
                  <a:srgbClr val="0070C0"/>
                </a:solidFill>
                <a:latin typeface="Calibri" panose="020F0502020204030204" pitchFamily="34" charset="0"/>
              </a:rPr>
              <a:t>, </a:t>
            </a:r>
            <a:r>
              <a:rPr lang="en-US" dirty="0">
                <a:solidFill>
                  <a:schemeClr val="bg1"/>
                </a:solidFill>
                <a:latin typeface="Calibri" panose="020F0502020204030204" pitchFamily="34" charset="0"/>
              </a:rPr>
              <a:t>to make atonement for you before </a:t>
            </a:r>
            <a:r>
              <a:rPr lang="he-IL" b="1" dirty="0">
                <a:solidFill>
                  <a:srgbClr val="0000CC"/>
                </a:solidFill>
                <a:latin typeface="Calibri" panose="020F0502020204030204" pitchFamily="34" charset="0"/>
              </a:rPr>
              <a:t>יהוה</a:t>
            </a:r>
            <a:r>
              <a:rPr lang="en-US" dirty="0">
                <a:solidFill>
                  <a:schemeClr val="bg1"/>
                </a:solidFill>
                <a:latin typeface="Calibri" panose="020F0502020204030204" pitchFamily="34" charset="0"/>
              </a:rPr>
              <a:t> your </a:t>
            </a:r>
            <a:r>
              <a:rPr lang="en-US" b="1" dirty="0">
                <a:solidFill>
                  <a:srgbClr val="0000CC"/>
                </a:solidFill>
                <a:latin typeface="Calibri" panose="020F0502020204030204" pitchFamily="34" charset="0"/>
              </a:rPr>
              <a:t>Elohim. </a:t>
            </a:r>
          </a:p>
          <a:p>
            <a:pPr marL="914400" indent="-914400" algn="l">
              <a:spcBef>
                <a:spcPts val="0"/>
              </a:spcBef>
              <a:spcAft>
                <a:spcPts val="1200"/>
              </a:spcAft>
            </a:pPr>
            <a:r>
              <a:rPr lang="en-US" dirty="0">
                <a:solidFill>
                  <a:srgbClr val="FF6600"/>
                </a:solidFill>
                <a:latin typeface="Calibri" panose="020F0502020204030204" pitchFamily="34" charset="0"/>
              </a:rPr>
              <a:t>Lev 23:29  </a:t>
            </a:r>
            <a:r>
              <a:rPr lang="en-US" dirty="0">
                <a:solidFill>
                  <a:schemeClr val="bg1"/>
                </a:solidFill>
                <a:latin typeface="Calibri" panose="020F0502020204030204" pitchFamily="34" charset="0"/>
              </a:rPr>
              <a:t>“For any being who is not afflicted on that same day, he shall be </a:t>
            </a:r>
            <a:r>
              <a:rPr lang="en-US" b="1" dirty="0">
                <a:solidFill>
                  <a:srgbClr val="FF3399"/>
                </a:solidFill>
                <a:latin typeface="Calibri" panose="020F0502020204030204" pitchFamily="34" charset="0"/>
              </a:rPr>
              <a:t>cut off from his people. </a:t>
            </a:r>
          </a:p>
        </p:txBody>
      </p:sp>
      <p:sp>
        <p:nvSpPr>
          <p:cNvPr id="4" name="Slide Number Placeholder 3"/>
          <p:cNvSpPr>
            <a:spLocks noGrp="1"/>
          </p:cNvSpPr>
          <p:nvPr>
            <p:ph type="sldNum" sz="quarter" idx="12"/>
          </p:nvPr>
        </p:nvSpPr>
        <p:spPr>
          <a:xfrm>
            <a:off x="8305800" y="6416675"/>
            <a:ext cx="762000" cy="365125"/>
          </a:xfrm>
        </p:spPr>
        <p:txBody>
          <a:bodyPr/>
          <a:lstStyle/>
          <a:p>
            <a:fld id="{9A7ECC3E-4170-412F-8B33-8063B7BB8A4D}" type="slidenum">
              <a:rPr lang="en-US" b="1" smtClean="0"/>
              <a:t>43</a:t>
            </a:fld>
            <a:endParaRPr lang="en-US" b="1" dirty="0"/>
          </a:p>
        </p:txBody>
      </p:sp>
      <p:cxnSp>
        <p:nvCxnSpPr>
          <p:cNvPr id="5" name="Straight Arrow Connector 4"/>
          <p:cNvCxnSpPr/>
          <p:nvPr/>
        </p:nvCxnSpPr>
        <p:spPr>
          <a:xfrm>
            <a:off x="2590800" y="3124200"/>
            <a:ext cx="381000" cy="1524000"/>
          </a:xfrm>
          <a:prstGeom prst="straightConnector1">
            <a:avLst/>
          </a:prstGeom>
          <a:ln w="57150">
            <a:solidFill>
              <a:srgbClr val="9900CC"/>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1143000" y="438482"/>
            <a:ext cx="6858000" cy="677108"/>
          </a:xfrm>
          <a:prstGeom prst="rect">
            <a:avLst/>
          </a:prstGeom>
          <a:blipFill>
            <a:blip r:embed="rId2"/>
            <a:tile tx="0" ty="0" sx="100000" sy="100000" flip="none" algn="tl"/>
          </a:blipFill>
          <a:ln w="38100">
            <a:solidFill>
              <a:srgbClr val="FF33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tIns="91440" bIns="91440" rtlCol="0">
            <a:spAutoFit/>
          </a:bodyPr>
          <a:lstStyle/>
          <a:p>
            <a:pPr marL="914400" indent="-914400" algn="ctr">
              <a:spcAft>
                <a:spcPts val="3000"/>
              </a:spcAft>
            </a:pPr>
            <a:r>
              <a:rPr lang="en-US" sz="3200" b="1" u="sng" dirty="0">
                <a:solidFill>
                  <a:srgbClr val="C00000"/>
                </a:solidFill>
                <a:effectLst>
                  <a:glow rad="101600">
                    <a:schemeClr val="accent2">
                      <a:satMod val="175000"/>
                      <a:alpha val="40000"/>
                    </a:schemeClr>
                  </a:glow>
                </a:effectLst>
                <a:latin typeface="Comic Sans MS" panose="030F0702030302020204" pitchFamily="66" charset="0"/>
              </a:rPr>
              <a:t>Day of Atonement — Yom Kippur</a:t>
            </a:r>
            <a:r>
              <a:rPr lang="en-US" sz="320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2896460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2"/>
                                        </p:tgtEl>
                                        <p:attrNameLst>
                                          <p:attrName>ppt_x</p:attrName>
                                          <p:attrName>ppt_y</p:attrName>
                                        </p:attrNameLst>
                                      </p:cBhvr>
                                    </p:animMotion>
                                    <p:animRot by="1500000">
                                      <p:cBhvr>
                                        <p:cTn id="24" dur="125" fill="hold">
                                          <p:stCondLst>
                                            <p:cond delay="0"/>
                                          </p:stCondLst>
                                        </p:cTn>
                                        <p:tgtEl>
                                          <p:spTgt spid="2"/>
                                        </p:tgtEl>
                                        <p:attrNameLst>
                                          <p:attrName>r</p:attrName>
                                        </p:attrNameLst>
                                      </p:cBhvr>
                                    </p:animRot>
                                    <p:animRot by="-1500000">
                                      <p:cBhvr>
                                        <p:cTn id="25" dur="125" fill="hold">
                                          <p:stCondLst>
                                            <p:cond delay="125"/>
                                          </p:stCondLst>
                                        </p:cTn>
                                        <p:tgtEl>
                                          <p:spTgt spid="2"/>
                                        </p:tgtEl>
                                        <p:attrNameLst>
                                          <p:attrName>r</p:attrName>
                                        </p:attrNameLst>
                                      </p:cBhvr>
                                    </p:animRot>
                                    <p:animRot by="-1500000">
                                      <p:cBhvr>
                                        <p:cTn id="26" dur="125" fill="hold">
                                          <p:stCondLst>
                                            <p:cond delay="250"/>
                                          </p:stCondLst>
                                        </p:cTn>
                                        <p:tgtEl>
                                          <p:spTgt spid="2"/>
                                        </p:tgtEl>
                                        <p:attrNameLst>
                                          <p:attrName>r</p:attrName>
                                        </p:attrNameLst>
                                      </p:cBhvr>
                                    </p:animRot>
                                    <p:animRot by="1500000">
                                      <p:cBhvr>
                                        <p:cTn id="27" dur="125" fill="hold">
                                          <p:stCondLst>
                                            <p:cond delay="375"/>
                                          </p:stCondLst>
                                        </p:cTn>
                                        <p:tgtEl>
                                          <p:spTgt spid="2"/>
                                        </p:tgtEl>
                                        <p:attrNameLst>
                                          <p:attrName>r</p:attrName>
                                        </p:attrNameLst>
                                      </p:cBhvr>
                                    </p:animRot>
                                  </p:childTnLst>
                                </p:cTn>
                              </p:par>
                            </p:childTnLst>
                          </p:cTn>
                        </p:par>
                        <p:par>
                          <p:cTn id="28" fill="hold">
                            <p:stCondLst>
                              <p:cond delay="3650"/>
                            </p:stCondLst>
                            <p:childTnLst>
                              <p:par>
                                <p:cTn id="29" presetID="42" presetClass="entr" presetSubtype="0" fill="hold" nodeType="after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1000"/>
                                        <p:tgtEl>
                                          <p:spTgt spid="3">
                                            <p:txEl>
                                              <p:pRg st="1" end="1"/>
                                            </p:txEl>
                                          </p:spTgt>
                                        </p:tgtEl>
                                      </p:cBhvr>
                                    </p:animEffect>
                                    <p:anim calcmode="lin" valueType="num">
                                      <p:cBhvr>
                                        <p:cTn id="3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34" fill="hold">
                            <p:stCondLst>
                              <p:cond delay="4650"/>
                            </p:stCondLst>
                            <p:childTnLst>
                              <p:par>
                                <p:cTn id="35" presetID="42" presetClass="entr" presetSubtype="0" fill="hold" nodeType="afterEffect">
                                  <p:stCondLst>
                                    <p:cond delay="0"/>
                                  </p:stCondLst>
                                  <p:childTnLst>
                                    <p:set>
                                      <p:cBhvr>
                                        <p:cTn id="36" dur="1" fill="hold">
                                          <p:stCondLst>
                                            <p:cond delay="0"/>
                                          </p:stCondLst>
                                        </p:cTn>
                                        <p:tgtEl>
                                          <p:spTgt spid="3">
                                            <p:txEl>
                                              <p:pRg st="2" end="2"/>
                                            </p:txEl>
                                          </p:spTgt>
                                        </p:tgtEl>
                                        <p:attrNameLst>
                                          <p:attrName>style.visibility</p:attrName>
                                        </p:attrNameLst>
                                      </p:cBhvr>
                                      <p:to>
                                        <p:strVal val="visible"/>
                                      </p:to>
                                    </p:set>
                                    <p:animEffect transition="in" filter="fade">
                                      <p:cBhvr>
                                        <p:cTn id="37" dur="1000"/>
                                        <p:tgtEl>
                                          <p:spTgt spid="3">
                                            <p:txEl>
                                              <p:pRg st="2" end="2"/>
                                            </p:txEl>
                                          </p:spTgt>
                                        </p:tgtEl>
                                      </p:cBhvr>
                                    </p:animEffect>
                                    <p:anim calcmode="lin" valueType="num">
                                      <p:cBhvr>
                                        <p:cTn id="3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3">
                                            <p:txEl>
                                              <p:pRg st="3" end="3"/>
                                            </p:txEl>
                                          </p:spTgt>
                                        </p:tgtEl>
                                        <p:attrNameLst>
                                          <p:attrName>style.visibility</p:attrName>
                                        </p:attrNameLst>
                                      </p:cBhvr>
                                      <p:to>
                                        <p:strVal val="visible"/>
                                      </p:to>
                                    </p:set>
                                    <p:animEffect transition="in" filter="fade">
                                      <p:cBhvr>
                                        <p:cTn id="44" dur="1000"/>
                                        <p:tgtEl>
                                          <p:spTgt spid="3">
                                            <p:txEl>
                                              <p:pRg st="3" end="3"/>
                                            </p:txEl>
                                          </p:spTgt>
                                        </p:tgtEl>
                                      </p:cBhvr>
                                    </p:animEffect>
                                    <p:anim calcmode="lin" valueType="num">
                                      <p:cBhvr>
                                        <p:cTn id="4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47" fill="hold">
                            <p:stCondLst>
                              <p:cond delay="1000"/>
                            </p:stCondLst>
                            <p:childTnLst>
                              <p:par>
                                <p:cTn id="48" presetID="45" presetClass="entr" presetSubtype="0"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2000"/>
                                        <p:tgtEl>
                                          <p:spTgt spid="5"/>
                                        </p:tgtEl>
                                      </p:cBhvr>
                                    </p:animEffect>
                                    <p:anim calcmode="lin" valueType="num">
                                      <p:cBhvr>
                                        <p:cTn id="51" dur="2000" fill="hold"/>
                                        <p:tgtEl>
                                          <p:spTgt spid="5"/>
                                        </p:tgtEl>
                                        <p:attrNameLst>
                                          <p:attrName>ppt_w</p:attrName>
                                        </p:attrNameLst>
                                      </p:cBhvr>
                                      <p:tavLst>
                                        <p:tav tm="0" fmla="#ppt_w*sin(2.5*pi*$)">
                                          <p:val>
                                            <p:fltVal val="0"/>
                                          </p:val>
                                        </p:tav>
                                        <p:tav tm="100000">
                                          <p:val>
                                            <p:fltVal val="1"/>
                                          </p:val>
                                        </p:tav>
                                      </p:tavLst>
                                    </p:anim>
                                    <p:anim calcmode="lin" valueType="num">
                                      <p:cBhvr>
                                        <p:cTn id="52"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
                                            <p:txEl>
                                              <p:pRg st="4" end="4"/>
                                            </p:txEl>
                                          </p:spTgt>
                                        </p:tgtEl>
                                        <p:attrNameLst>
                                          <p:attrName>style.visibility</p:attrName>
                                        </p:attrNameLst>
                                      </p:cBhvr>
                                      <p:to>
                                        <p:strVal val="visible"/>
                                      </p:to>
                                    </p:set>
                                    <p:animEffect transition="in" filter="fade">
                                      <p:cBhvr>
                                        <p:cTn id="57" dur="1000"/>
                                        <p:tgtEl>
                                          <p:spTgt spid="3">
                                            <p:txEl>
                                              <p:pRg st="4" end="4"/>
                                            </p:txEl>
                                          </p:spTgt>
                                        </p:tgtEl>
                                      </p:cBhvr>
                                    </p:animEffect>
                                    <p:anim calcmode="lin" valueType="num">
                                      <p:cBhvr>
                                        <p:cTn id="58"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534400" cy="6172200"/>
          </a:xfrm>
          <a:solidFill>
            <a:schemeClr val="tx2">
              <a:lumMod val="90000"/>
            </a:schemeClr>
          </a:solidFill>
          <a:ln w="57150">
            <a:solidFill>
              <a:srgbClr val="006600"/>
            </a:solidFill>
          </a:ln>
          <a:scene3d>
            <a:camera prst="orthographicFront"/>
            <a:lightRig rig="threePt" dir="t"/>
          </a:scene3d>
          <a:sp3d>
            <a:bevelT w="114300" prst="artDeco"/>
          </a:sp3d>
        </p:spPr>
        <p:txBody>
          <a:bodyPr lIns="182880" tIns="91440" anchor="ctr">
            <a:normAutofit/>
          </a:bodyPr>
          <a:lstStyle/>
          <a:p>
            <a:pPr marL="914400" indent="-914400" algn="l">
              <a:spcBef>
                <a:spcPts val="0"/>
              </a:spcBef>
              <a:spcAft>
                <a:spcPts val="4200"/>
              </a:spcAft>
            </a:pPr>
            <a:r>
              <a:rPr lang="en-US" dirty="0">
                <a:solidFill>
                  <a:srgbClr val="FF6600"/>
                </a:solidFill>
                <a:latin typeface="Calibri" panose="020F0502020204030204" pitchFamily="34" charset="0"/>
              </a:rPr>
              <a:t>Lev 23:30  </a:t>
            </a:r>
            <a:r>
              <a:rPr lang="en-US" b="1" dirty="0">
                <a:solidFill>
                  <a:srgbClr val="008000"/>
                </a:solidFill>
                <a:latin typeface="Calibri" panose="020F0502020204030204" pitchFamily="34" charset="0"/>
              </a:rPr>
              <a:t>“And any being who does any work on that same day, that being I shall destroy from the midst of his people.</a:t>
            </a:r>
          </a:p>
          <a:p>
            <a:pPr marL="914400" indent="-914400" algn="l">
              <a:spcBef>
                <a:spcPts val="0"/>
              </a:spcBef>
              <a:spcAft>
                <a:spcPts val="1800"/>
              </a:spcAft>
            </a:pPr>
            <a:r>
              <a:rPr lang="en-US" dirty="0">
                <a:solidFill>
                  <a:srgbClr val="FF6600"/>
                </a:solidFill>
                <a:latin typeface="Calibri" panose="020F0502020204030204" pitchFamily="34" charset="0"/>
              </a:rPr>
              <a:t>Lev 23:31  </a:t>
            </a:r>
            <a:r>
              <a:rPr lang="en-US" dirty="0">
                <a:solidFill>
                  <a:schemeClr val="bg1"/>
                </a:solidFill>
                <a:latin typeface="Calibri" panose="020F0502020204030204" pitchFamily="34" charset="0"/>
              </a:rPr>
              <a:t>“You </a:t>
            </a:r>
            <a:r>
              <a:rPr lang="en-US" b="1" u="sng" dirty="0">
                <a:solidFill>
                  <a:schemeClr val="bg1"/>
                </a:solidFill>
                <a:latin typeface="Calibri" panose="020F0502020204030204" pitchFamily="34" charset="0"/>
              </a:rPr>
              <a:t>do no work</a:t>
            </a:r>
            <a:r>
              <a:rPr lang="en-US" b="1" dirty="0">
                <a:solidFill>
                  <a:schemeClr val="bg1"/>
                </a:solidFill>
                <a:latin typeface="Calibri" panose="020F0502020204030204" pitchFamily="34" charset="0"/>
              </a:rPr>
              <a:t> </a:t>
            </a:r>
            <a:r>
              <a:rPr lang="en-US" dirty="0">
                <a:solidFill>
                  <a:schemeClr val="bg1"/>
                </a:solidFill>
                <a:latin typeface="Calibri" panose="020F0502020204030204" pitchFamily="34" charset="0"/>
              </a:rPr>
              <a:t>– </a:t>
            </a:r>
            <a:r>
              <a:rPr lang="en-US" b="1" u="sng" dirty="0">
                <a:solidFill>
                  <a:srgbClr val="C00000"/>
                </a:solidFill>
                <a:effectLst>
                  <a:reflection blurRad="6350" stA="60000" endA="900" endPos="58000" dir="5400000" sy="-100000" algn="bl" rotWithShape="0"/>
                </a:effectLst>
                <a:latin typeface="Calibri" panose="020F0502020204030204" pitchFamily="34" charset="0"/>
              </a:rPr>
              <a:t>a law forever</a:t>
            </a:r>
            <a:r>
              <a:rPr lang="en-US" b="1" dirty="0">
                <a:solidFill>
                  <a:srgbClr val="C00000"/>
                </a:solidFill>
                <a:effectLst>
                  <a:reflection blurRad="6350" stA="60000" endA="900" endPos="58000" dir="5400000" sy="-100000" algn="bl" rotWithShape="0"/>
                </a:effectLst>
                <a:latin typeface="Calibri" panose="020F0502020204030204" pitchFamily="34" charset="0"/>
              </a:rPr>
              <a:t> </a:t>
            </a:r>
            <a:r>
              <a:rPr lang="en-US" b="1" u="sng" dirty="0">
                <a:solidFill>
                  <a:srgbClr val="996633"/>
                </a:solidFill>
                <a:latin typeface="Calibri" panose="020F0502020204030204" pitchFamily="34" charset="0"/>
              </a:rPr>
              <a:t>throughout your generations in</a:t>
            </a:r>
            <a:r>
              <a:rPr lang="en-US" b="1" dirty="0">
                <a:solidFill>
                  <a:srgbClr val="996633"/>
                </a:solidFill>
                <a:latin typeface="Calibri" panose="020F0502020204030204" pitchFamily="34" charset="0"/>
              </a:rPr>
              <a:t> </a:t>
            </a:r>
            <a:r>
              <a:rPr lang="en-US" dirty="0">
                <a:solidFill>
                  <a:schemeClr val="bg1"/>
                </a:solidFill>
                <a:latin typeface="Calibri" panose="020F0502020204030204" pitchFamily="34" charset="0"/>
              </a:rPr>
              <a:t>all your dwellings. </a:t>
            </a:r>
          </a:p>
          <a:p>
            <a:pPr marL="914400" indent="-914400" algn="l">
              <a:spcBef>
                <a:spcPts val="0"/>
              </a:spcBef>
              <a:spcAft>
                <a:spcPts val="1800"/>
              </a:spcAft>
            </a:pPr>
            <a:r>
              <a:rPr lang="en-US" dirty="0">
                <a:solidFill>
                  <a:srgbClr val="FF6600"/>
                </a:solidFill>
                <a:latin typeface="Calibri" panose="020F0502020204030204" pitchFamily="34" charset="0"/>
              </a:rPr>
              <a:t>Lev 23:32  </a:t>
            </a:r>
            <a:r>
              <a:rPr lang="en-US" dirty="0">
                <a:solidFill>
                  <a:schemeClr val="bg1"/>
                </a:solidFill>
                <a:latin typeface="Calibri" panose="020F0502020204030204" pitchFamily="34" charset="0"/>
              </a:rPr>
              <a:t>‘It is a </a:t>
            </a:r>
            <a:r>
              <a:rPr lang="en-US" b="1" dirty="0">
                <a:solidFill>
                  <a:srgbClr val="0070C0"/>
                </a:solidFill>
                <a:effectLst>
                  <a:glow rad="139700">
                    <a:schemeClr val="accent1">
                      <a:satMod val="175000"/>
                      <a:alpha val="40000"/>
                    </a:schemeClr>
                  </a:glow>
                </a:effectLst>
                <a:latin typeface="Calibri" panose="020F0502020204030204" pitchFamily="34" charset="0"/>
              </a:rPr>
              <a:t>Sabbath </a:t>
            </a:r>
            <a:r>
              <a:rPr lang="en-US" b="1" dirty="0">
                <a:solidFill>
                  <a:srgbClr val="FF0066"/>
                </a:solidFill>
                <a:latin typeface="Calibri" panose="020F0502020204030204" pitchFamily="34" charset="0"/>
              </a:rPr>
              <a:t>of rest to you, </a:t>
            </a:r>
            <a:r>
              <a:rPr lang="en-US" dirty="0">
                <a:solidFill>
                  <a:schemeClr val="bg1"/>
                </a:solidFill>
                <a:latin typeface="Calibri" panose="020F0502020204030204" pitchFamily="34" charset="0"/>
              </a:rPr>
              <a:t>and you shall afflict your beings. On the ninth day of the month at evening, from </a:t>
            </a:r>
            <a:r>
              <a:rPr lang="en-US" b="1" dirty="0">
                <a:solidFill>
                  <a:srgbClr val="FF33CC"/>
                </a:solidFill>
                <a:latin typeface="Calibri" panose="020F0502020204030204" pitchFamily="34" charset="0"/>
              </a:rPr>
              <a:t>evening to evening, </a:t>
            </a:r>
            <a:r>
              <a:rPr lang="en-US" dirty="0">
                <a:solidFill>
                  <a:schemeClr val="bg1"/>
                </a:solidFill>
                <a:latin typeface="Calibri" panose="020F0502020204030204" pitchFamily="34" charset="0"/>
              </a:rPr>
              <a:t>you observe your </a:t>
            </a:r>
            <a:r>
              <a:rPr lang="en-US" b="1" dirty="0">
                <a:solidFill>
                  <a:srgbClr val="0070C0"/>
                </a:solidFill>
                <a:effectLst>
                  <a:glow rad="139700">
                    <a:schemeClr val="accent1">
                      <a:satMod val="175000"/>
                      <a:alpha val="40000"/>
                    </a:schemeClr>
                  </a:glow>
                </a:effectLst>
                <a:latin typeface="Calibri" panose="020F0502020204030204" pitchFamily="34" charset="0"/>
              </a:rPr>
              <a:t>Sabbath.” </a:t>
            </a:r>
          </a:p>
          <a:p>
            <a:pPr algn="l">
              <a:spcBef>
                <a:spcPts val="0"/>
              </a:spcBef>
              <a:spcAft>
                <a:spcPts val="1800"/>
              </a:spcAft>
            </a:pPr>
            <a:r>
              <a:rPr lang="en-US" dirty="0">
                <a:solidFill>
                  <a:schemeClr val="bg1"/>
                </a:solidFill>
                <a:latin typeface="Calibri" panose="020F0502020204030204" pitchFamily="34" charset="0"/>
              </a:rPr>
              <a:t>For more information about </a:t>
            </a:r>
            <a:r>
              <a:rPr lang="en-US" b="1" dirty="0">
                <a:solidFill>
                  <a:srgbClr val="FF33CC"/>
                </a:solidFill>
                <a:latin typeface="Calibri" panose="020F0502020204030204" pitchFamily="34" charset="0"/>
              </a:rPr>
              <a:t>“evening to evening” </a:t>
            </a:r>
            <a:r>
              <a:rPr lang="en-US" dirty="0">
                <a:solidFill>
                  <a:schemeClr val="bg1"/>
                </a:solidFill>
                <a:latin typeface="Calibri" panose="020F0502020204030204" pitchFamily="34" charset="0"/>
              </a:rPr>
              <a:t>ask for the </a:t>
            </a:r>
            <a:r>
              <a:rPr lang="en-US" b="1" i="1" dirty="0">
                <a:solidFill>
                  <a:srgbClr val="0000CC"/>
                </a:solidFill>
                <a:latin typeface="Calibri" panose="020F0502020204030204" pitchFamily="34" charset="0"/>
              </a:rPr>
              <a:t>“Atonement” </a:t>
            </a:r>
            <a:r>
              <a:rPr lang="en-US" dirty="0">
                <a:solidFill>
                  <a:schemeClr val="bg1"/>
                </a:solidFill>
                <a:latin typeface="Calibri" panose="020F0502020204030204" pitchFamily="34" charset="0"/>
              </a:rPr>
              <a:t>PowerPoint study.</a:t>
            </a:r>
            <a:r>
              <a:rPr lang="en-US" b="1" dirty="0">
                <a:solidFill>
                  <a:srgbClr val="0000CC"/>
                </a:solidFill>
                <a:effectLst>
                  <a:glow rad="139700">
                    <a:schemeClr val="accent1">
                      <a:satMod val="175000"/>
                      <a:alpha val="40000"/>
                    </a:schemeClr>
                  </a:glow>
                </a:effectLst>
                <a:latin typeface="Calibri" panose="020F0502020204030204" pitchFamily="34" charset="0"/>
              </a:rPr>
              <a:t> </a:t>
            </a:r>
          </a:p>
        </p:txBody>
      </p:sp>
      <p:sp>
        <p:nvSpPr>
          <p:cNvPr id="4" name="Slide Number Placeholder 3"/>
          <p:cNvSpPr>
            <a:spLocks noGrp="1"/>
          </p:cNvSpPr>
          <p:nvPr>
            <p:ph type="sldNum" sz="quarter" idx="12"/>
          </p:nvPr>
        </p:nvSpPr>
        <p:spPr>
          <a:xfrm>
            <a:off x="8305800" y="6416675"/>
            <a:ext cx="762000" cy="365125"/>
          </a:xfrm>
        </p:spPr>
        <p:txBody>
          <a:bodyPr/>
          <a:lstStyle/>
          <a:p>
            <a:fld id="{9A7ECC3E-4170-412F-8B33-8063B7BB8A4D}" type="slidenum">
              <a:rPr lang="en-US" b="1" smtClean="0"/>
              <a:t>44</a:t>
            </a:fld>
            <a:endParaRPr lang="en-US" b="1" dirty="0"/>
          </a:p>
        </p:txBody>
      </p:sp>
      <p:sp>
        <p:nvSpPr>
          <p:cNvPr id="5" name="Lightning Bolt 4"/>
          <p:cNvSpPr/>
          <p:nvPr/>
        </p:nvSpPr>
        <p:spPr>
          <a:xfrm rot="6089561">
            <a:off x="6496842" y="1560092"/>
            <a:ext cx="1097447" cy="949242"/>
          </a:xfrm>
          <a:prstGeom prst="lightningBolt">
            <a:avLst/>
          </a:prstGeom>
          <a:solidFill>
            <a:srgbClr val="FFFF00"/>
          </a:solidFill>
          <a:ln w="57150">
            <a:solidFill>
              <a:srgbClr val="C00000"/>
            </a:solidFill>
          </a:ln>
          <a:effectLst>
            <a:glow rad="228600">
              <a:schemeClr val="accent2">
                <a:satMod val="175000"/>
                <a:alpha val="40000"/>
              </a:schemeClr>
            </a:glow>
            <a:outerShdw blurRad="50800" dist="38100" dir="5400000" algn="t" rotWithShape="0">
              <a:prstClr val="black">
                <a:alpha val="40000"/>
              </a:prst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Arrow Connector 5"/>
          <p:cNvCxnSpPr/>
          <p:nvPr/>
        </p:nvCxnSpPr>
        <p:spPr>
          <a:xfrm flipH="1" flipV="1">
            <a:off x="4800600" y="4800600"/>
            <a:ext cx="381000" cy="762000"/>
          </a:xfrm>
          <a:prstGeom prst="straightConnector1">
            <a:avLst/>
          </a:prstGeom>
          <a:ln w="76200">
            <a:solidFill>
              <a:srgbClr val="FF33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1992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down)">
                                      <p:cBhvr>
                                        <p:cTn id="14" dur="580">
                                          <p:stCondLst>
                                            <p:cond delay="0"/>
                                          </p:stCondLst>
                                        </p:cTn>
                                        <p:tgtEl>
                                          <p:spTgt spid="5"/>
                                        </p:tgtEl>
                                      </p:cBhvr>
                                    </p:animEffect>
                                    <p:anim calcmode="lin" valueType="num">
                                      <p:cBhvr>
                                        <p:cTn id="15"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0" dur="26">
                                          <p:stCondLst>
                                            <p:cond delay="650"/>
                                          </p:stCondLst>
                                        </p:cTn>
                                        <p:tgtEl>
                                          <p:spTgt spid="5"/>
                                        </p:tgtEl>
                                      </p:cBhvr>
                                      <p:to x="100000" y="60000"/>
                                    </p:animScale>
                                    <p:animScale>
                                      <p:cBhvr>
                                        <p:cTn id="21" dur="166" decel="50000">
                                          <p:stCondLst>
                                            <p:cond delay="676"/>
                                          </p:stCondLst>
                                        </p:cTn>
                                        <p:tgtEl>
                                          <p:spTgt spid="5"/>
                                        </p:tgtEl>
                                      </p:cBhvr>
                                      <p:to x="100000" y="100000"/>
                                    </p:animScale>
                                    <p:animScale>
                                      <p:cBhvr>
                                        <p:cTn id="22" dur="26">
                                          <p:stCondLst>
                                            <p:cond delay="1312"/>
                                          </p:stCondLst>
                                        </p:cTn>
                                        <p:tgtEl>
                                          <p:spTgt spid="5"/>
                                        </p:tgtEl>
                                      </p:cBhvr>
                                      <p:to x="100000" y="80000"/>
                                    </p:animScale>
                                    <p:animScale>
                                      <p:cBhvr>
                                        <p:cTn id="23" dur="166" decel="50000">
                                          <p:stCondLst>
                                            <p:cond delay="1338"/>
                                          </p:stCondLst>
                                        </p:cTn>
                                        <p:tgtEl>
                                          <p:spTgt spid="5"/>
                                        </p:tgtEl>
                                      </p:cBhvr>
                                      <p:to x="100000" y="100000"/>
                                    </p:animScale>
                                    <p:animScale>
                                      <p:cBhvr>
                                        <p:cTn id="24" dur="26">
                                          <p:stCondLst>
                                            <p:cond delay="1642"/>
                                          </p:stCondLst>
                                        </p:cTn>
                                        <p:tgtEl>
                                          <p:spTgt spid="5"/>
                                        </p:tgtEl>
                                      </p:cBhvr>
                                      <p:to x="100000" y="90000"/>
                                    </p:animScale>
                                    <p:animScale>
                                      <p:cBhvr>
                                        <p:cTn id="25" dur="166" decel="50000">
                                          <p:stCondLst>
                                            <p:cond delay="1668"/>
                                          </p:stCondLst>
                                        </p:cTn>
                                        <p:tgtEl>
                                          <p:spTgt spid="5"/>
                                        </p:tgtEl>
                                      </p:cBhvr>
                                      <p:to x="100000" y="100000"/>
                                    </p:animScale>
                                    <p:animScale>
                                      <p:cBhvr>
                                        <p:cTn id="26" dur="26">
                                          <p:stCondLst>
                                            <p:cond delay="1808"/>
                                          </p:stCondLst>
                                        </p:cTn>
                                        <p:tgtEl>
                                          <p:spTgt spid="5"/>
                                        </p:tgtEl>
                                      </p:cBhvr>
                                      <p:to x="100000" y="95000"/>
                                    </p:animScale>
                                    <p:animScale>
                                      <p:cBhvr>
                                        <p:cTn id="27" dur="166" decel="50000">
                                          <p:stCondLst>
                                            <p:cond delay="1834"/>
                                          </p:stCondLst>
                                        </p:cTn>
                                        <p:tgtEl>
                                          <p:spTgt spid="5"/>
                                        </p:tgtEl>
                                      </p:cBhvr>
                                      <p:to x="100000" y="100000"/>
                                    </p:animScale>
                                  </p:childTnLst>
                                </p:cTn>
                              </p:par>
                            </p:childTnLst>
                          </p:cTn>
                        </p:par>
                        <p:par>
                          <p:cTn id="28" fill="hold">
                            <p:stCondLst>
                              <p:cond delay="2000"/>
                            </p:stCondLst>
                            <p:childTnLst>
                              <p:par>
                                <p:cTn id="29" presetID="35" presetClass="emph" presetSubtype="0" repeatCount="3000" fill="hold" grpId="1" nodeType="afterEffect">
                                  <p:stCondLst>
                                    <p:cond delay="0"/>
                                  </p:stCondLst>
                                  <p:childTnLst>
                                    <p:anim calcmode="discrete" valueType="str">
                                      <p:cBhvr>
                                        <p:cTn id="30" dur="10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barn(inVertical)">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barn(inVertical)">
                                      <p:cBhvr>
                                        <p:cTn id="40" dur="500"/>
                                        <p:tgtEl>
                                          <p:spTgt spid="3">
                                            <p:txEl>
                                              <p:pRg st="3" end="3"/>
                                            </p:txEl>
                                          </p:spTgt>
                                        </p:tgtEl>
                                      </p:cBhvr>
                                    </p:animEffect>
                                  </p:childTnLst>
                                </p:cTn>
                              </p:par>
                            </p:childTnLst>
                          </p:cTn>
                        </p:par>
                        <p:par>
                          <p:cTn id="41" fill="hold">
                            <p:stCondLst>
                              <p:cond delay="500"/>
                            </p:stCondLst>
                            <p:childTnLst>
                              <p:par>
                                <p:cTn id="42" presetID="35"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Effect transition="in" filter="fade">
                                      <p:cBhvr>
                                        <p:cTn id="44" dur="2000"/>
                                        <p:tgtEl>
                                          <p:spTgt spid="6"/>
                                        </p:tgtEl>
                                      </p:cBhvr>
                                    </p:animEffect>
                                    <p:anim calcmode="lin" valueType="num">
                                      <p:cBhvr>
                                        <p:cTn id="45" dur="2000" fill="hold"/>
                                        <p:tgtEl>
                                          <p:spTgt spid="6"/>
                                        </p:tgtEl>
                                        <p:attrNameLst>
                                          <p:attrName>style.rotation</p:attrName>
                                        </p:attrNameLst>
                                      </p:cBhvr>
                                      <p:tavLst>
                                        <p:tav tm="0">
                                          <p:val>
                                            <p:fltVal val="720"/>
                                          </p:val>
                                        </p:tav>
                                        <p:tav tm="100000">
                                          <p:val>
                                            <p:fltVal val="0"/>
                                          </p:val>
                                        </p:tav>
                                      </p:tavLst>
                                    </p:anim>
                                    <p:anim calcmode="lin" valueType="num">
                                      <p:cBhvr>
                                        <p:cTn id="46" dur="2000" fill="hold"/>
                                        <p:tgtEl>
                                          <p:spTgt spid="6"/>
                                        </p:tgtEl>
                                        <p:attrNameLst>
                                          <p:attrName>ppt_h</p:attrName>
                                        </p:attrNameLst>
                                      </p:cBhvr>
                                      <p:tavLst>
                                        <p:tav tm="0">
                                          <p:val>
                                            <p:fltVal val="0"/>
                                          </p:val>
                                        </p:tav>
                                        <p:tav tm="100000">
                                          <p:val>
                                            <p:strVal val="#ppt_h"/>
                                          </p:val>
                                        </p:tav>
                                      </p:tavLst>
                                    </p:anim>
                                    <p:anim calcmode="lin" valueType="num">
                                      <p:cBhvr>
                                        <p:cTn id="47" dur="2000" fill="hold"/>
                                        <p:tgtEl>
                                          <p:spTgt spid="6"/>
                                        </p:tgtEl>
                                        <p:attrNameLst>
                                          <p:attrName>ppt_w</p:attrName>
                                        </p:attrNameLst>
                                      </p:cBhvr>
                                      <p:tavLst>
                                        <p:tav tm="0">
                                          <p:val>
                                            <p:fltVal val="0"/>
                                          </p:val>
                                        </p:tav>
                                        <p:tav tm="100000">
                                          <p:val>
                                            <p:strVal val="#ppt_w"/>
                                          </p:val>
                                        </p:tav>
                                      </p:tavLst>
                                    </p:anim>
                                  </p:childTnLst>
                                </p:cTn>
                              </p:par>
                            </p:childTnLst>
                          </p:cTn>
                        </p:par>
                        <p:par>
                          <p:cTn id="48" fill="hold">
                            <p:stCondLst>
                              <p:cond delay="2500"/>
                            </p:stCondLst>
                            <p:childTnLst>
                              <p:par>
                                <p:cTn id="49" presetID="35" presetClass="emph" presetSubtype="0" repeatCount="3000" fill="hold" nodeType="afterEffect">
                                  <p:stCondLst>
                                    <p:cond delay="0"/>
                                  </p:stCondLst>
                                  <p:childTnLst>
                                    <p:anim calcmode="discrete" valueType="str">
                                      <p:cBhvr>
                                        <p:cTn id="50" dur="5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9460"/>
            <a:ext cx="8682037" cy="634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a:xfrm>
            <a:off x="8305800" y="6492875"/>
            <a:ext cx="762000" cy="365125"/>
          </a:xfrm>
        </p:spPr>
        <p:txBody>
          <a:bodyPr/>
          <a:lstStyle/>
          <a:p>
            <a:fld id="{9A7ECC3E-4170-412F-8B33-8063B7BB8A4D}" type="slidenum">
              <a:rPr lang="en-US" b="1" smtClean="0">
                <a:solidFill>
                  <a:schemeClr val="bg1"/>
                </a:solidFill>
              </a:rPr>
              <a:pPr/>
              <a:t>45</a:t>
            </a:fld>
            <a:endParaRPr lang="en-US" b="1" dirty="0">
              <a:solidFill>
                <a:schemeClr val="bg1"/>
              </a:solidFill>
            </a:endParaRPr>
          </a:p>
        </p:txBody>
      </p:sp>
      <p:grpSp>
        <p:nvGrpSpPr>
          <p:cNvPr id="39" name="Group 38"/>
          <p:cNvGrpSpPr/>
          <p:nvPr/>
        </p:nvGrpSpPr>
        <p:grpSpPr>
          <a:xfrm>
            <a:off x="7620002" y="1989720"/>
            <a:ext cx="1295397" cy="969496"/>
            <a:chOff x="7750627" y="1828799"/>
            <a:chExt cx="1208315" cy="993502"/>
          </a:xfrm>
        </p:grpSpPr>
        <p:sp>
          <p:nvSpPr>
            <p:cNvPr id="49" name="TextBox 48"/>
            <p:cNvSpPr txBox="1"/>
            <p:nvPr/>
          </p:nvSpPr>
          <p:spPr>
            <a:xfrm>
              <a:off x="7750627" y="1828799"/>
              <a:ext cx="1208315" cy="99350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5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a:t>
              </a:r>
            </a:p>
            <a:p>
              <a:endParaRPr lang="en-US" sz="400" dirty="0">
                <a:solidFill>
                  <a:schemeClr val="bg1"/>
                </a:solidFill>
                <a:latin typeface="Calibri" panose="020F0502020204030204" pitchFamily="34" charset="0"/>
              </a:endParaRPr>
            </a:p>
          </p:txBody>
        </p:sp>
        <p:sp>
          <p:nvSpPr>
            <p:cNvPr id="50" name="Cloud 49"/>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7620000" y="3774330"/>
            <a:ext cx="1295397" cy="954107"/>
            <a:chOff x="7750627" y="1828799"/>
            <a:chExt cx="1208315" cy="977732"/>
          </a:xfrm>
        </p:grpSpPr>
        <p:sp>
          <p:nvSpPr>
            <p:cNvPr id="47" name="TextBox 46"/>
            <p:cNvSpPr txBox="1"/>
            <p:nvPr/>
          </p:nvSpPr>
          <p:spPr>
            <a:xfrm>
              <a:off x="7750627" y="1828799"/>
              <a:ext cx="1208315" cy="97773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16</a:t>
              </a:r>
            </a:p>
            <a:p>
              <a:pPr algn="ctr"/>
              <a:endParaRPr lang="en-US" sz="400" b="1" dirty="0">
                <a:solidFill>
                  <a:srgbClr val="0000CC"/>
                </a:solidFill>
                <a:latin typeface="Calibri" panose="020F0502020204030204" pitchFamily="34" charset="0"/>
              </a:endParaRPr>
            </a:p>
          </p:txBody>
        </p:sp>
        <p:sp>
          <p:nvSpPr>
            <p:cNvPr id="48" name="Cloud 47"/>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7620001" y="2920773"/>
            <a:ext cx="1295397" cy="892552"/>
            <a:chOff x="7750627" y="1857619"/>
            <a:chExt cx="1208315" cy="917745"/>
          </a:xfrm>
        </p:grpSpPr>
        <p:sp>
          <p:nvSpPr>
            <p:cNvPr id="45" name="TextBox 44"/>
            <p:cNvSpPr txBox="1"/>
            <p:nvPr/>
          </p:nvSpPr>
          <p:spPr>
            <a:xfrm>
              <a:off x="7750627" y="1857619"/>
              <a:ext cx="1208315" cy="917745"/>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9</a:t>
              </a:r>
            </a:p>
          </p:txBody>
        </p:sp>
        <p:sp>
          <p:nvSpPr>
            <p:cNvPr id="46" name="Cloud 45"/>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7620003" y="4724400"/>
            <a:ext cx="1295397" cy="954107"/>
            <a:chOff x="7750627" y="1828799"/>
            <a:chExt cx="1208315" cy="1015949"/>
          </a:xfrm>
        </p:grpSpPr>
        <p:sp>
          <p:nvSpPr>
            <p:cNvPr id="43" name="TextBox 42"/>
            <p:cNvSpPr txBox="1"/>
            <p:nvPr/>
          </p:nvSpPr>
          <p:spPr>
            <a:xfrm>
              <a:off x="7750627" y="1828799"/>
              <a:ext cx="1208315" cy="1015949"/>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23</a:t>
              </a:r>
            </a:p>
            <a:p>
              <a:endParaRPr lang="en-US" sz="400" dirty="0">
                <a:solidFill>
                  <a:schemeClr val="bg1"/>
                </a:solidFill>
                <a:latin typeface="Calibri" panose="020F0502020204030204" pitchFamily="34" charset="0"/>
              </a:endParaRPr>
            </a:p>
          </p:txBody>
        </p:sp>
        <p:sp>
          <p:nvSpPr>
            <p:cNvPr id="44" name="Cloud 43"/>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7620000" y="5638800"/>
            <a:ext cx="1295397" cy="954107"/>
            <a:chOff x="7750627" y="1828799"/>
            <a:chExt cx="1208315" cy="1047419"/>
          </a:xfrm>
        </p:grpSpPr>
        <p:sp>
          <p:nvSpPr>
            <p:cNvPr id="32" name="TextBox 31"/>
            <p:cNvSpPr txBox="1"/>
            <p:nvPr/>
          </p:nvSpPr>
          <p:spPr>
            <a:xfrm>
              <a:off x="7750627" y="1828799"/>
              <a:ext cx="1208315" cy="1047419"/>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30</a:t>
              </a:r>
            </a:p>
            <a:p>
              <a:endParaRPr lang="en-US" sz="400" dirty="0">
                <a:solidFill>
                  <a:schemeClr val="bg1"/>
                </a:solidFill>
                <a:latin typeface="Calibri" panose="020F0502020204030204" pitchFamily="34" charset="0"/>
              </a:endParaRPr>
            </a:p>
          </p:txBody>
        </p:sp>
        <p:sp>
          <p:nvSpPr>
            <p:cNvPr id="33" name="Cloud 32"/>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Sun 27"/>
          <p:cNvSpPr/>
          <p:nvPr/>
        </p:nvSpPr>
        <p:spPr>
          <a:xfrm>
            <a:off x="6324600" y="1853469"/>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H="1">
            <a:off x="7239000" y="1151835"/>
            <a:ext cx="304800" cy="837885"/>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184143" y="239460"/>
            <a:ext cx="2101857" cy="3534870"/>
            <a:chOff x="-187112" y="239460"/>
            <a:chExt cx="2101857" cy="3534870"/>
          </a:xfrm>
        </p:grpSpPr>
        <p:cxnSp>
          <p:nvCxnSpPr>
            <p:cNvPr id="26" name="Straight Arrow Connector 25"/>
            <p:cNvCxnSpPr/>
            <p:nvPr/>
          </p:nvCxnSpPr>
          <p:spPr>
            <a:xfrm>
              <a:off x="164865" y="1151835"/>
              <a:ext cx="0" cy="2622495"/>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187112" y="239460"/>
              <a:ext cx="2101857" cy="1015663"/>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Day of</a:t>
              </a:r>
            </a:p>
            <a:p>
              <a:pPr algn="ctr"/>
              <a:r>
                <a:rPr lang="en-US" sz="2000" b="1" dirty="0">
                  <a:solidFill>
                    <a:srgbClr val="CC00CC"/>
                  </a:solidFill>
                </a:rPr>
                <a:t>Atonement </a:t>
              </a:r>
              <a:br>
                <a:rPr lang="en-US" sz="2000" b="1" dirty="0">
                  <a:solidFill>
                    <a:srgbClr val="CC00CC"/>
                  </a:solidFill>
                </a:rPr>
              </a:br>
              <a:r>
                <a:rPr lang="en-US" sz="2000" b="1" dirty="0">
                  <a:solidFill>
                    <a:srgbClr val="CC00CC"/>
                  </a:solidFill>
                </a:rPr>
                <a:t>Annual Sabbath</a:t>
              </a:r>
            </a:p>
          </p:txBody>
        </p:sp>
      </p:grpSp>
      <p:sp>
        <p:nvSpPr>
          <p:cNvPr id="31" name="Sun 30"/>
          <p:cNvSpPr/>
          <p:nvPr/>
        </p:nvSpPr>
        <p:spPr>
          <a:xfrm>
            <a:off x="152400" y="3711003"/>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p:cNvSpPr txBox="1"/>
          <p:nvPr/>
        </p:nvSpPr>
        <p:spPr>
          <a:xfrm>
            <a:off x="6898935" y="228600"/>
            <a:ext cx="2092665" cy="1015663"/>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square" rtlCol="0">
            <a:spAutoFit/>
          </a:bodyPr>
          <a:lstStyle/>
          <a:p>
            <a:pPr algn="ctr"/>
            <a:r>
              <a:rPr lang="en-US" sz="2000" b="1" dirty="0">
                <a:solidFill>
                  <a:srgbClr val="CC00CC"/>
                </a:solidFill>
              </a:rPr>
              <a:t>Trumpets</a:t>
            </a:r>
          </a:p>
          <a:p>
            <a:pPr algn="ctr"/>
            <a:r>
              <a:rPr lang="en-US" sz="2000" b="1" dirty="0">
                <a:solidFill>
                  <a:srgbClr val="CC00CC"/>
                </a:solidFill>
              </a:rPr>
              <a:t>Yom Teruah</a:t>
            </a:r>
          </a:p>
          <a:p>
            <a:pPr algn="ctr"/>
            <a:r>
              <a:rPr lang="en-US" sz="2000" b="1" dirty="0">
                <a:solidFill>
                  <a:srgbClr val="CC00CC"/>
                </a:solidFill>
              </a:rPr>
              <a:t>Annual Sabbath</a:t>
            </a:r>
          </a:p>
        </p:txBody>
      </p:sp>
    </p:spTree>
    <p:extLst>
      <p:ext uri="{BB962C8B-B14F-4D97-AF65-F5344CB8AC3E}">
        <p14:creationId xmlns:p14="http://schemas.microsoft.com/office/powerpoint/2010/main" val="3028077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1000" fill="hold"/>
                                        <p:tgtEl>
                                          <p:spTgt spid="24"/>
                                        </p:tgtEl>
                                        <p:attrNameLst>
                                          <p:attrName>ppt_w</p:attrName>
                                        </p:attrNameLst>
                                      </p:cBhvr>
                                      <p:tavLst>
                                        <p:tav tm="0">
                                          <p:val>
                                            <p:fltVal val="0"/>
                                          </p:val>
                                        </p:tav>
                                        <p:tav tm="100000">
                                          <p:val>
                                            <p:strVal val="#ppt_w"/>
                                          </p:val>
                                        </p:tav>
                                      </p:tavLst>
                                    </p:anim>
                                    <p:anim calcmode="lin" valueType="num">
                                      <p:cBhvr>
                                        <p:cTn id="8" dur="1000" fill="hold"/>
                                        <p:tgtEl>
                                          <p:spTgt spid="24"/>
                                        </p:tgtEl>
                                        <p:attrNameLst>
                                          <p:attrName>ppt_h</p:attrName>
                                        </p:attrNameLst>
                                      </p:cBhvr>
                                      <p:tavLst>
                                        <p:tav tm="0">
                                          <p:val>
                                            <p:fltVal val="0"/>
                                          </p:val>
                                        </p:tav>
                                        <p:tav tm="100000">
                                          <p:val>
                                            <p:strVal val="#ppt_h"/>
                                          </p:val>
                                        </p:tav>
                                      </p:tavLst>
                                    </p:anim>
                                    <p:anim calcmode="lin" valueType="num">
                                      <p:cBhvr>
                                        <p:cTn id="9" dur="1000" fill="hold"/>
                                        <p:tgtEl>
                                          <p:spTgt spid="24"/>
                                        </p:tgtEl>
                                        <p:attrNameLst>
                                          <p:attrName>style.rotation</p:attrName>
                                        </p:attrNameLst>
                                      </p:cBhvr>
                                      <p:tavLst>
                                        <p:tav tm="0">
                                          <p:val>
                                            <p:fltVal val="90"/>
                                          </p:val>
                                        </p:tav>
                                        <p:tav tm="100000">
                                          <p:val>
                                            <p:fltVal val="0"/>
                                          </p:val>
                                        </p:tav>
                                      </p:tavLst>
                                    </p:anim>
                                    <p:animEffect transition="in" filter="fade">
                                      <p:cBhvr>
                                        <p:cTn id="10" dur="1000"/>
                                        <p:tgtEl>
                                          <p:spTgt spid="24"/>
                                        </p:tgtEl>
                                      </p:cBhvr>
                                    </p:animEffect>
                                  </p:childTnLst>
                                </p:cTn>
                              </p:par>
                            </p:childTnLst>
                          </p:cTn>
                        </p:par>
                        <p:par>
                          <p:cTn id="11" fill="hold">
                            <p:stCondLst>
                              <p:cond delay="1000"/>
                            </p:stCondLst>
                            <p:childTnLst>
                              <p:par>
                                <p:cTn id="12" presetID="31" presetClass="entr" presetSubtype="0" fill="hold" grpId="0" nodeType="afterEffect">
                                  <p:stCondLst>
                                    <p:cond delay="250"/>
                                  </p:stCondLst>
                                  <p:childTnLst>
                                    <p:set>
                                      <p:cBhvr>
                                        <p:cTn id="13" dur="1" fill="hold">
                                          <p:stCondLst>
                                            <p:cond delay="0"/>
                                          </p:stCondLst>
                                        </p:cTn>
                                        <p:tgtEl>
                                          <p:spTgt spid="31"/>
                                        </p:tgtEl>
                                        <p:attrNameLst>
                                          <p:attrName>style.visibility</p:attrName>
                                        </p:attrNameLst>
                                      </p:cBhvr>
                                      <p:to>
                                        <p:strVal val="visible"/>
                                      </p:to>
                                    </p:set>
                                    <p:anim calcmode="lin" valueType="num">
                                      <p:cBhvr>
                                        <p:cTn id="14" dur="1000" fill="hold"/>
                                        <p:tgtEl>
                                          <p:spTgt spid="31"/>
                                        </p:tgtEl>
                                        <p:attrNameLst>
                                          <p:attrName>ppt_w</p:attrName>
                                        </p:attrNameLst>
                                      </p:cBhvr>
                                      <p:tavLst>
                                        <p:tav tm="0">
                                          <p:val>
                                            <p:fltVal val="0"/>
                                          </p:val>
                                        </p:tav>
                                        <p:tav tm="100000">
                                          <p:val>
                                            <p:strVal val="#ppt_w"/>
                                          </p:val>
                                        </p:tav>
                                      </p:tavLst>
                                    </p:anim>
                                    <p:anim calcmode="lin" valueType="num">
                                      <p:cBhvr>
                                        <p:cTn id="15" dur="1000" fill="hold"/>
                                        <p:tgtEl>
                                          <p:spTgt spid="31"/>
                                        </p:tgtEl>
                                        <p:attrNameLst>
                                          <p:attrName>ppt_h</p:attrName>
                                        </p:attrNameLst>
                                      </p:cBhvr>
                                      <p:tavLst>
                                        <p:tav tm="0">
                                          <p:val>
                                            <p:fltVal val="0"/>
                                          </p:val>
                                        </p:tav>
                                        <p:tav tm="100000">
                                          <p:val>
                                            <p:strVal val="#ppt_h"/>
                                          </p:val>
                                        </p:tav>
                                      </p:tavLst>
                                    </p:anim>
                                    <p:anim calcmode="lin" valueType="num">
                                      <p:cBhvr>
                                        <p:cTn id="16" dur="1000" fill="hold"/>
                                        <p:tgtEl>
                                          <p:spTgt spid="31"/>
                                        </p:tgtEl>
                                        <p:attrNameLst>
                                          <p:attrName>style.rotation</p:attrName>
                                        </p:attrNameLst>
                                      </p:cBhvr>
                                      <p:tavLst>
                                        <p:tav tm="0">
                                          <p:val>
                                            <p:fltVal val="90"/>
                                          </p:val>
                                        </p:tav>
                                        <p:tav tm="100000">
                                          <p:val>
                                            <p:fltVal val="0"/>
                                          </p:val>
                                        </p:tav>
                                      </p:tavLst>
                                    </p:anim>
                                    <p:animEffect transition="in" filter="fade">
                                      <p:cBhvr>
                                        <p:cTn id="17" dur="1000"/>
                                        <p:tgtEl>
                                          <p:spTgt spid="31"/>
                                        </p:tgtEl>
                                      </p:cBhvr>
                                    </p:animEffect>
                                  </p:childTnLst>
                                </p:cTn>
                              </p:par>
                            </p:childTnLst>
                          </p:cTn>
                        </p:par>
                        <p:par>
                          <p:cTn id="18" fill="hold">
                            <p:stCondLst>
                              <p:cond delay="2250"/>
                            </p:stCondLst>
                            <p:childTnLst>
                              <p:par>
                                <p:cTn id="19" presetID="35" presetClass="emph" presetSubtype="0" repeatCount="3000" fill="hold" grpId="1" nodeType="afterEffect">
                                  <p:stCondLst>
                                    <p:cond delay="0"/>
                                  </p:stCondLst>
                                  <p:childTnLst>
                                    <p:anim calcmode="discrete" valueType="str">
                                      <p:cBhvr>
                                        <p:cTn id="20" dur="1000" fill="hold"/>
                                        <p:tgtEl>
                                          <p:spTgt spid="31"/>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1"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228600"/>
            <a:ext cx="8610600" cy="6324600"/>
          </a:xfrm>
          <a:solidFill>
            <a:schemeClr val="accent6">
              <a:lumMod val="20000"/>
              <a:lumOff val="80000"/>
            </a:schemeClr>
          </a:solidFill>
          <a:ln w="38100">
            <a:solidFill>
              <a:srgbClr val="FF6600"/>
            </a:solidFill>
          </a:ln>
          <a:scene3d>
            <a:camera prst="orthographicFront"/>
            <a:lightRig rig="threePt" dir="t"/>
          </a:scene3d>
          <a:sp3d>
            <a:bevelT w="114300" prst="artDeco"/>
          </a:sp3d>
        </p:spPr>
        <p:txBody>
          <a:bodyPr lIns="182880" tIns="91440" anchor="t">
            <a:normAutofit/>
          </a:bodyPr>
          <a:lstStyle/>
          <a:p>
            <a:pPr marL="914400" indent="-914400" algn="l">
              <a:spcBef>
                <a:spcPts val="0"/>
              </a:spcBef>
              <a:spcAft>
                <a:spcPts val="3600"/>
              </a:spcAft>
            </a:pPr>
            <a:r>
              <a:rPr lang="en-US" dirty="0">
                <a:solidFill>
                  <a:schemeClr val="accent6">
                    <a:lumMod val="20000"/>
                    <a:lumOff val="80000"/>
                  </a:schemeClr>
                </a:solidFill>
                <a:latin typeface="Calibri" panose="020F0502020204030204" pitchFamily="34" charset="0"/>
              </a:rPr>
              <a:t>.</a:t>
            </a:r>
          </a:p>
          <a:p>
            <a:pPr marL="914400" indent="-914400" algn="l">
              <a:spcBef>
                <a:spcPts val="0"/>
              </a:spcBef>
              <a:spcAft>
                <a:spcPts val="1200"/>
              </a:spcAft>
            </a:pPr>
            <a:r>
              <a:rPr lang="en-US" dirty="0">
                <a:solidFill>
                  <a:srgbClr val="FF6600"/>
                </a:solidFill>
                <a:latin typeface="Calibri" panose="020F0502020204030204" pitchFamily="34" charset="0"/>
              </a:rPr>
              <a:t>Lev 23:33  </a:t>
            </a:r>
            <a:r>
              <a:rPr lang="en-US" dirty="0">
                <a:solidFill>
                  <a:schemeClr val="bg1"/>
                </a:solidFill>
                <a:latin typeface="Calibri" panose="020F0502020204030204" pitchFamily="34" charset="0"/>
              </a:rPr>
              <a:t>And </a:t>
            </a:r>
            <a:r>
              <a:rPr lang="he-IL" b="1" dirty="0">
                <a:solidFill>
                  <a:srgbClr val="0000CC"/>
                </a:solidFill>
                <a:latin typeface="Calibri" panose="020F0502020204030204" pitchFamily="34" charset="0"/>
              </a:rPr>
              <a:t>יהוה</a:t>
            </a:r>
            <a:r>
              <a:rPr lang="en-US" dirty="0">
                <a:solidFill>
                  <a:schemeClr val="bg1"/>
                </a:solidFill>
                <a:latin typeface="Calibri" panose="020F0502020204030204" pitchFamily="34" charset="0"/>
              </a:rPr>
              <a:t> spoke to </a:t>
            </a:r>
            <a:r>
              <a:rPr lang="en-US" dirty="0" err="1">
                <a:solidFill>
                  <a:schemeClr val="bg1"/>
                </a:solidFill>
                <a:latin typeface="Calibri" panose="020F0502020204030204" pitchFamily="34" charset="0"/>
              </a:rPr>
              <a:t>Mosheh</a:t>
            </a:r>
            <a:r>
              <a:rPr lang="en-US" dirty="0">
                <a:solidFill>
                  <a:schemeClr val="bg1"/>
                </a:solidFill>
                <a:latin typeface="Calibri" panose="020F0502020204030204" pitchFamily="34" charset="0"/>
              </a:rPr>
              <a:t> </a:t>
            </a:r>
            <a:r>
              <a:rPr lang="en-US" sz="2400" dirty="0">
                <a:solidFill>
                  <a:schemeClr val="bg1"/>
                </a:solidFill>
                <a:latin typeface="Calibri" panose="020F0502020204030204" pitchFamily="34" charset="0"/>
              </a:rPr>
              <a:t>[Moses], </a:t>
            </a:r>
            <a:r>
              <a:rPr lang="en-US" dirty="0">
                <a:solidFill>
                  <a:schemeClr val="bg1"/>
                </a:solidFill>
                <a:latin typeface="Calibri" panose="020F0502020204030204" pitchFamily="34" charset="0"/>
              </a:rPr>
              <a:t>saying,</a:t>
            </a:r>
          </a:p>
          <a:p>
            <a:pPr marL="914400" indent="-914400" algn="l">
              <a:spcBef>
                <a:spcPts val="0"/>
              </a:spcBef>
              <a:spcAft>
                <a:spcPts val="1200"/>
              </a:spcAft>
            </a:pPr>
            <a:r>
              <a:rPr lang="en-US" dirty="0">
                <a:solidFill>
                  <a:srgbClr val="FF6600"/>
                </a:solidFill>
                <a:latin typeface="Calibri" panose="020F0502020204030204" pitchFamily="34" charset="0"/>
              </a:rPr>
              <a:t>Lev 23:34  </a:t>
            </a:r>
            <a:r>
              <a:rPr lang="en-US" dirty="0">
                <a:solidFill>
                  <a:schemeClr val="bg1"/>
                </a:solidFill>
                <a:latin typeface="Calibri" panose="020F0502020204030204" pitchFamily="34" charset="0"/>
              </a:rPr>
              <a:t>“Speak to the children of </a:t>
            </a:r>
            <a:r>
              <a:rPr lang="en-US" dirty="0" err="1">
                <a:solidFill>
                  <a:schemeClr val="bg1"/>
                </a:solidFill>
                <a:latin typeface="Calibri" panose="020F0502020204030204" pitchFamily="34" charset="0"/>
              </a:rPr>
              <a:t>Yisra’ĕl</a:t>
            </a:r>
            <a:r>
              <a:rPr lang="en-US" dirty="0">
                <a:solidFill>
                  <a:schemeClr val="bg1"/>
                </a:solidFill>
                <a:latin typeface="Calibri" panose="020F0502020204030204" pitchFamily="34" charset="0"/>
              </a:rPr>
              <a:t>, saying, ‘On the </a:t>
            </a:r>
            <a:r>
              <a:rPr lang="en-US" b="1" u="sng" dirty="0">
                <a:solidFill>
                  <a:srgbClr val="009900"/>
                </a:solidFill>
                <a:latin typeface="Calibri" panose="020F0502020204030204" pitchFamily="34" charset="0"/>
              </a:rPr>
              <a:t>fifteenth day</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of this </a:t>
            </a:r>
            <a:r>
              <a:rPr lang="en-US" b="1" u="sng" dirty="0">
                <a:solidFill>
                  <a:srgbClr val="FF3399"/>
                </a:solidFill>
                <a:latin typeface="Calibri" panose="020F0502020204030204" pitchFamily="34" charset="0"/>
              </a:rPr>
              <a:t>seventh month</a:t>
            </a:r>
            <a:r>
              <a:rPr lang="en-US" b="1"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is the </a:t>
            </a:r>
            <a:r>
              <a:rPr lang="en-US" b="1" dirty="0">
                <a:solidFill>
                  <a:srgbClr val="0000CC"/>
                </a:solidFill>
                <a:effectLst>
                  <a:glow rad="139700">
                    <a:schemeClr val="accent1">
                      <a:satMod val="175000"/>
                      <a:alpha val="40000"/>
                    </a:schemeClr>
                  </a:glow>
                </a:effectLst>
                <a:latin typeface="Calibri" panose="020F0502020204030204" pitchFamily="34" charset="0"/>
              </a:rPr>
              <a:t>Festival of Booths </a:t>
            </a:r>
            <a:r>
              <a:rPr lang="en-US" dirty="0">
                <a:solidFill>
                  <a:schemeClr val="bg1"/>
                </a:solidFill>
                <a:latin typeface="Calibri" panose="020F0502020204030204" pitchFamily="34" charset="0"/>
              </a:rPr>
              <a:t>for seven days </a:t>
            </a:r>
            <a:r>
              <a:rPr lang="en-US" u="sng" dirty="0">
                <a:solidFill>
                  <a:schemeClr val="bg1"/>
                </a:solidFill>
                <a:effectLst>
                  <a:glow rad="139700">
                    <a:schemeClr val="accent1">
                      <a:satMod val="175000"/>
                      <a:alpha val="40000"/>
                    </a:schemeClr>
                  </a:glow>
                </a:effectLst>
                <a:latin typeface="Calibri" panose="020F0502020204030204" pitchFamily="34" charset="0"/>
              </a:rPr>
              <a:t>to </a:t>
            </a:r>
            <a:r>
              <a:rPr lang="he-IL" b="1" u="sng" dirty="0">
                <a:solidFill>
                  <a:srgbClr val="0000CC"/>
                </a:solidFill>
                <a:effectLst>
                  <a:glow rad="139700">
                    <a:schemeClr val="accent1">
                      <a:satMod val="175000"/>
                      <a:alpha val="40000"/>
                    </a:schemeClr>
                  </a:glow>
                </a:effectLst>
                <a:latin typeface="Calibri" panose="020F0502020204030204" pitchFamily="34" charset="0"/>
              </a:rPr>
              <a:t>יהוה</a:t>
            </a:r>
            <a:r>
              <a:rPr lang="en-US" b="1" dirty="0">
                <a:solidFill>
                  <a:srgbClr val="0000CC"/>
                </a:solidFill>
                <a:effectLst>
                  <a:glow rad="139700">
                    <a:schemeClr val="accent1">
                      <a:satMod val="175000"/>
                      <a:alpha val="40000"/>
                    </a:schemeClr>
                  </a:glow>
                </a:effectLst>
                <a:latin typeface="Calibri" panose="020F0502020204030204" pitchFamily="34" charset="0"/>
              </a:rPr>
              <a:t>.</a:t>
            </a:r>
            <a:r>
              <a:rPr lang="en-US" u="sng" dirty="0">
                <a:solidFill>
                  <a:schemeClr val="bg1"/>
                </a:solidFill>
                <a:effectLst>
                  <a:glow rad="139700">
                    <a:schemeClr val="accent1">
                      <a:satMod val="175000"/>
                      <a:alpha val="40000"/>
                    </a:schemeClr>
                  </a:glow>
                </a:effectLst>
                <a:latin typeface="Calibri" panose="020F0502020204030204" pitchFamily="34" charset="0"/>
              </a:rPr>
              <a:t> </a:t>
            </a:r>
          </a:p>
          <a:p>
            <a:pPr marL="914400" indent="-914400" algn="l">
              <a:spcBef>
                <a:spcPts val="0"/>
              </a:spcBef>
              <a:spcAft>
                <a:spcPts val="1200"/>
              </a:spcAft>
            </a:pPr>
            <a:r>
              <a:rPr lang="en-US" dirty="0">
                <a:solidFill>
                  <a:srgbClr val="FF6600"/>
                </a:solidFill>
                <a:latin typeface="Calibri" panose="020F0502020204030204" pitchFamily="34" charset="0"/>
              </a:rPr>
              <a:t>Lev 23:35  </a:t>
            </a:r>
            <a:r>
              <a:rPr lang="en-US" dirty="0">
                <a:solidFill>
                  <a:schemeClr val="bg1"/>
                </a:solidFill>
                <a:latin typeface="Calibri" panose="020F0502020204030204" pitchFamily="34" charset="0"/>
              </a:rPr>
              <a:t>‘On the </a:t>
            </a:r>
            <a:r>
              <a:rPr lang="en-US" b="1" dirty="0">
                <a:solidFill>
                  <a:srgbClr val="009900"/>
                </a:solidFill>
                <a:latin typeface="Calibri" panose="020F0502020204030204" pitchFamily="34" charset="0"/>
              </a:rPr>
              <a:t>first day </a:t>
            </a:r>
            <a:r>
              <a:rPr lang="en-US" dirty="0">
                <a:solidFill>
                  <a:schemeClr val="bg1"/>
                </a:solidFill>
                <a:latin typeface="Calibri" panose="020F0502020204030204" pitchFamily="34" charset="0"/>
              </a:rPr>
              <a:t>is a </a:t>
            </a:r>
            <a:r>
              <a:rPr lang="en-US" b="1" dirty="0">
                <a:solidFill>
                  <a:srgbClr val="9900CC"/>
                </a:solidFill>
                <a:latin typeface="Calibri" panose="020F0502020204030204" pitchFamily="34" charset="0"/>
              </a:rPr>
              <a:t>set-apart gathering, </a:t>
            </a:r>
            <a:r>
              <a:rPr lang="en-US" dirty="0">
                <a:solidFill>
                  <a:schemeClr val="bg1"/>
                </a:solidFill>
                <a:latin typeface="Calibri" panose="020F0502020204030204" pitchFamily="34" charset="0"/>
              </a:rPr>
              <a:t>you do </a:t>
            </a:r>
            <a:r>
              <a:rPr lang="en-US" b="1" u="sng" dirty="0">
                <a:solidFill>
                  <a:schemeClr val="bg1"/>
                </a:solidFill>
                <a:latin typeface="Calibri" panose="020F0502020204030204" pitchFamily="34" charset="0"/>
              </a:rPr>
              <a:t>no servile work</a:t>
            </a:r>
            <a:r>
              <a:rPr lang="en-US" b="1" dirty="0">
                <a:solidFill>
                  <a:schemeClr val="bg1"/>
                </a:solidFill>
                <a:latin typeface="Calibri" panose="020F0502020204030204" pitchFamily="34" charset="0"/>
              </a:rPr>
              <a:t>. </a:t>
            </a:r>
          </a:p>
          <a:p>
            <a:pPr marL="914400" indent="-914400" algn="l">
              <a:spcBef>
                <a:spcPts val="0"/>
              </a:spcBef>
              <a:spcAft>
                <a:spcPts val="1200"/>
              </a:spcAft>
            </a:pPr>
            <a:r>
              <a:rPr lang="en-US" dirty="0">
                <a:solidFill>
                  <a:srgbClr val="FF6600"/>
                </a:solidFill>
                <a:latin typeface="Calibri" panose="020F0502020204030204" pitchFamily="34" charset="0"/>
              </a:rPr>
              <a:t>Lev 23:36  </a:t>
            </a:r>
            <a:r>
              <a:rPr lang="en-US" dirty="0">
                <a:solidFill>
                  <a:schemeClr val="bg1"/>
                </a:solidFill>
                <a:latin typeface="Calibri" panose="020F0502020204030204" pitchFamily="34" charset="0"/>
              </a:rPr>
              <a:t>‘For seven days you bring an offering made by fire to </a:t>
            </a:r>
            <a:r>
              <a:rPr lang="he-IL" b="1" dirty="0">
                <a:solidFill>
                  <a:srgbClr val="0000CC"/>
                </a:solidFill>
                <a:latin typeface="Calibri" panose="020F0502020204030204" pitchFamily="34" charset="0"/>
              </a:rPr>
              <a:t>יהוה</a:t>
            </a:r>
            <a:r>
              <a:rPr lang="en-US" b="1" dirty="0">
                <a:solidFill>
                  <a:srgbClr val="0000CC"/>
                </a:solidFill>
                <a:latin typeface="Calibri" panose="020F0502020204030204" pitchFamily="34" charset="0"/>
              </a:rPr>
              <a:t>.</a:t>
            </a:r>
            <a:r>
              <a:rPr lang="en-US" dirty="0">
                <a:solidFill>
                  <a:schemeClr val="bg1"/>
                </a:solidFill>
                <a:latin typeface="Calibri" panose="020F0502020204030204" pitchFamily="34" charset="0"/>
              </a:rPr>
              <a:t> On the </a:t>
            </a:r>
            <a:r>
              <a:rPr lang="en-US" b="1" dirty="0">
                <a:solidFill>
                  <a:srgbClr val="009900"/>
                </a:solidFill>
                <a:latin typeface="Calibri" panose="020F0502020204030204" pitchFamily="34" charset="0"/>
              </a:rPr>
              <a:t>eighth day </a:t>
            </a:r>
            <a:r>
              <a:rPr lang="en-US" dirty="0">
                <a:solidFill>
                  <a:schemeClr val="bg1"/>
                </a:solidFill>
                <a:latin typeface="Calibri" panose="020F0502020204030204" pitchFamily="34" charset="0"/>
              </a:rPr>
              <a:t>there shall be a </a:t>
            </a:r>
            <a:r>
              <a:rPr lang="en-US" b="1" dirty="0">
                <a:solidFill>
                  <a:srgbClr val="9900CC"/>
                </a:solidFill>
                <a:latin typeface="Calibri" panose="020F0502020204030204" pitchFamily="34" charset="0"/>
              </a:rPr>
              <a:t>set-apart gathering</a:t>
            </a:r>
            <a:r>
              <a:rPr lang="en-US" dirty="0">
                <a:solidFill>
                  <a:schemeClr val="bg1"/>
                </a:solidFill>
                <a:latin typeface="Calibri" panose="020F0502020204030204" pitchFamily="34" charset="0"/>
              </a:rPr>
              <a:t> for you, and you shall bring an offering made by fire to </a:t>
            </a:r>
            <a:r>
              <a:rPr lang="he-IL" b="1" dirty="0">
                <a:solidFill>
                  <a:srgbClr val="0000CC"/>
                </a:solidFill>
                <a:latin typeface="Calibri" panose="020F0502020204030204" pitchFamily="34" charset="0"/>
              </a:rPr>
              <a:t>יהוה</a:t>
            </a:r>
            <a:r>
              <a:rPr lang="en-US" b="1" dirty="0">
                <a:solidFill>
                  <a:srgbClr val="0000CC"/>
                </a:solidFill>
                <a:latin typeface="Calibri" panose="020F0502020204030204" pitchFamily="34" charset="0"/>
              </a:rPr>
              <a:t>.</a:t>
            </a:r>
            <a:r>
              <a:rPr lang="en-US" dirty="0">
                <a:solidFill>
                  <a:schemeClr val="bg1"/>
                </a:solidFill>
                <a:latin typeface="Calibri" panose="020F0502020204030204" pitchFamily="34" charset="0"/>
              </a:rPr>
              <a:t> It is a closing festival, you do </a:t>
            </a:r>
            <a:r>
              <a:rPr lang="en-US" b="1" u="sng" dirty="0">
                <a:solidFill>
                  <a:schemeClr val="bg1"/>
                </a:solidFill>
                <a:latin typeface="Calibri" panose="020F0502020204030204" pitchFamily="34" charset="0"/>
              </a:rPr>
              <a:t>no servile work</a:t>
            </a:r>
            <a:r>
              <a:rPr lang="en-US" b="1" dirty="0">
                <a:solidFill>
                  <a:schemeClr val="bg1"/>
                </a:solidFill>
                <a:latin typeface="Calibri" panose="020F0502020204030204" pitchFamily="34" charset="0"/>
              </a:rPr>
              <a:t>.</a:t>
            </a:r>
          </a:p>
        </p:txBody>
      </p:sp>
      <p:sp>
        <p:nvSpPr>
          <p:cNvPr id="4" name="Slide Number Placeholder 3"/>
          <p:cNvSpPr>
            <a:spLocks noGrp="1"/>
          </p:cNvSpPr>
          <p:nvPr>
            <p:ph type="sldNum" sz="quarter" idx="12"/>
          </p:nvPr>
        </p:nvSpPr>
        <p:spPr>
          <a:xfrm>
            <a:off x="8305800" y="6400800"/>
            <a:ext cx="762000" cy="365125"/>
          </a:xfrm>
        </p:spPr>
        <p:txBody>
          <a:bodyPr/>
          <a:lstStyle/>
          <a:p>
            <a:fld id="{9A7ECC3E-4170-412F-8B33-8063B7BB8A4D}" type="slidenum">
              <a:rPr lang="en-US" b="1" smtClean="0"/>
              <a:t>46</a:t>
            </a:fld>
            <a:endParaRPr lang="en-US" b="1" dirty="0"/>
          </a:p>
        </p:txBody>
      </p:sp>
      <p:sp>
        <p:nvSpPr>
          <p:cNvPr id="6" name="TextBox 5"/>
          <p:cNvSpPr txBox="1"/>
          <p:nvPr/>
        </p:nvSpPr>
        <p:spPr>
          <a:xfrm>
            <a:off x="1371600" y="389692"/>
            <a:ext cx="6629400" cy="677108"/>
          </a:xfrm>
          <a:prstGeom prst="rect">
            <a:avLst/>
          </a:prstGeom>
          <a:blipFill>
            <a:blip r:embed="rId2"/>
            <a:tile tx="0" ty="0" sx="100000" sy="100000" flip="none" algn="tl"/>
          </a:blipFill>
          <a:ln w="38100">
            <a:solidFill>
              <a:srgbClr val="FF3399"/>
            </a:solid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tIns="91440" bIns="91440" rtlCol="0">
            <a:spAutoFit/>
          </a:bodyPr>
          <a:lstStyle/>
          <a:p>
            <a:pPr marL="914400" indent="-914400" algn="ctr">
              <a:spcAft>
                <a:spcPts val="3000"/>
              </a:spcAft>
            </a:pPr>
            <a:r>
              <a:rPr lang="en-US" sz="3200" b="1" u="sng" dirty="0">
                <a:solidFill>
                  <a:srgbClr val="C00000"/>
                </a:solidFill>
                <a:effectLst>
                  <a:glow rad="101600">
                    <a:schemeClr val="accent2">
                      <a:satMod val="175000"/>
                      <a:alpha val="40000"/>
                    </a:schemeClr>
                  </a:glow>
                </a:effectLst>
                <a:latin typeface="Comic Sans MS" panose="030F0702030302020204" pitchFamily="66" charset="0"/>
              </a:rPr>
              <a:t>Feast of Tabernacles — Sukkot</a:t>
            </a:r>
            <a:r>
              <a:rPr lang="en-US" sz="3200" dirty="0">
                <a:solidFill>
                  <a:schemeClr val="bg1"/>
                </a:solidFill>
              </a:rPr>
              <a:t> </a:t>
            </a:r>
            <a:endParaRPr lang="en-US" sz="3200" b="1" u="sng" dirty="0">
              <a:solidFill>
                <a:srgbClr val="C00000"/>
              </a:solidFill>
              <a:effectLst>
                <a:glow rad="101600">
                  <a:schemeClr val="accent2">
                    <a:satMod val="175000"/>
                    <a:alpha val="40000"/>
                  </a:schemeClr>
                </a:glow>
              </a:effectLst>
              <a:latin typeface="Comic Sans MS" panose="030F0702030302020204" pitchFamily="66" charset="0"/>
            </a:endParaRPr>
          </a:p>
        </p:txBody>
      </p:sp>
    </p:spTree>
    <p:extLst>
      <p:ext uri="{BB962C8B-B14F-4D97-AF65-F5344CB8AC3E}">
        <p14:creationId xmlns:p14="http://schemas.microsoft.com/office/powerpoint/2010/main" val="1367517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6"/>
                                        </p:tgtEl>
                                        <p:attrNameLst>
                                          <p:attrName>ppt_x</p:attrName>
                                          <p:attrName>ppt_y</p:attrName>
                                        </p:attrNameLst>
                                      </p:cBhvr>
                                    </p:animMotion>
                                    <p:animRot by="1500000">
                                      <p:cBhvr>
                                        <p:cTn id="24" dur="125" fill="hold">
                                          <p:stCondLst>
                                            <p:cond delay="0"/>
                                          </p:stCondLst>
                                        </p:cTn>
                                        <p:tgtEl>
                                          <p:spTgt spid="6"/>
                                        </p:tgtEl>
                                        <p:attrNameLst>
                                          <p:attrName>r</p:attrName>
                                        </p:attrNameLst>
                                      </p:cBhvr>
                                    </p:animRot>
                                    <p:animRot by="-1500000">
                                      <p:cBhvr>
                                        <p:cTn id="25" dur="125" fill="hold">
                                          <p:stCondLst>
                                            <p:cond delay="125"/>
                                          </p:stCondLst>
                                        </p:cTn>
                                        <p:tgtEl>
                                          <p:spTgt spid="6"/>
                                        </p:tgtEl>
                                        <p:attrNameLst>
                                          <p:attrName>r</p:attrName>
                                        </p:attrNameLst>
                                      </p:cBhvr>
                                    </p:animRot>
                                    <p:animRot by="-1500000">
                                      <p:cBhvr>
                                        <p:cTn id="26" dur="125" fill="hold">
                                          <p:stCondLst>
                                            <p:cond delay="250"/>
                                          </p:stCondLst>
                                        </p:cTn>
                                        <p:tgtEl>
                                          <p:spTgt spid="6"/>
                                        </p:tgtEl>
                                        <p:attrNameLst>
                                          <p:attrName>r</p:attrName>
                                        </p:attrNameLst>
                                      </p:cBhvr>
                                    </p:animRot>
                                    <p:animRot by="1500000">
                                      <p:cBhvr>
                                        <p:cTn id="27" dur="125" fill="hold">
                                          <p:stCondLst>
                                            <p:cond delay="375"/>
                                          </p:stCondLst>
                                        </p:cTn>
                                        <p:tgtEl>
                                          <p:spTgt spid="6"/>
                                        </p:tgtEl>
                                        <p:attrNameLst>
                                          <p:attrName>r</p:attrName>
                                        </p:attrNameLst>
                                      </p:cBhvr>
                                    </p:animRot>
                                  </p:childTnLst>
                                </p:cTn>
                              </p:par>
                            </p:childTnLst>
                          </p:cTn>
                        </p:par>
                        <p:par>
                          <p:cTn id="28" fill="hold">
                            <p:stCondLst>
                              <p:cond delay="3700"/>
                            </p:stCondLst>
                            <p:childTnLst>
                              <p:par>
                                <p:cTn id="29" presetID="22" presetClass="entr" presetSubtype="4" fill="hold" nodeType="after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wipe(down)">
                                      <p:cBhvr>
                                        <p:cTn id="31" dur="500"/>
                                        <p:tgtEl>
                                          <p:spTgt spid="3">
                                            <p:txEl>
                                              <p:pRg st="1" end="1"/>
                                            </p:txEl>
                                          </p:spTgt>
                                        </p:tgtEl>
                                      </p:cBhvr>
                                    </p:animEffect>
                                  </p:childTnLst>
                                </p:cTn>
                              </p:par>
                            </p:childTnLst>
                          </p:cTn>
                        </p:par>
                        <p:par>
                          <p:cTn id="32" fill="hold">
                            <p:stCondLst>
                              <p:cond delay="4200"/>
                            </p:stCondLst>
                            <p:childTnLst>
                              <p:par>
                                <p:cTn id="33" presetID="22" presetClass="entr" presetSubtype="4" fill="hold" nodeType="after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wipe(down)">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2" presetClass="entr" presetSubtype="4"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wipe(down)">
                                      <p:cBhvr>
                                        <p:cTn id="40" dur="500"/>
                                        <p:tgtEl>
                                          <p:spTgt spid="3">
                                            <p:txEl>
                                              <p:pRg st="3" end="3"/>
                                            </p:txEl>
                                          </p:spTgt>
                                        </p:tgtEl>
                                      </p:cBhvr>
                                    </p:animEffect>
                                  </p:childTnLst>
                                </p:cTn>
                              </p:par>
                              <p:par>
                                <p:cTn id="41" presetID="22" presetClass="entr" presetSubtype="4" fill="hold" nodeType="with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Effect transition="in" filter="wipe(down)">
                                      <p:cBhvr>
                                        <p:cTn id="4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04800"/>
            <a:ext cx="8534400" cy="6248400"/>
          </a:xfrm>
          <a:solidFill>
            <a:schemeClr val="accent5">
              <a:lumMod val="20000"/>
              <a:lumOff val="80000"/>
            </a:schemeClr>
          </a:solidFill>
          <a:ln w="38100">
            <a:solidFill>
              <a:srgbClr val="006600"/>
            </a:solidFill>
          </a:ln>
          <a:scene3d>
            <a:camera prst="orthographicFront"/>
            <a:lightRig rig="threePt" dir="t"/>
          </a:scene3d>
          <a:sp3d>
            <a:bevelT w="114300" prst="artDeco"/>
          </a:sp3d>
        </p:spPr>
        <p:txBody>
          <a:bodyPr lIns="182880" tIns="91440" anchor="ctr">
            <a:normAutofit fontScale="92500" lnSpcReduction="20000"/>
          </a:bodyPr>
          <a:lstStyle/>
          <a:p>
            <a:pPr marL="914400" indent="-914400" algn="l">
              <a:spcBef>
                <a:spcPts val="0"/>
              </a:spcBef>
              <a:spcAft>
                <a:spcPts val="1200"/>
              </a:spcAft>
            </a:pPr>
            <a:r>
              <a:rPr lang="en-US" dirty="0">
                <a:solidFill>
                  <a:srgbClr val="FF6600"/>
                </a:solidFill>
                <a:latin typeface="Calibri" panose="020F0502020204030204" pitchFamily="34" charset="0"/>
              </a:rPr>
              <a:t>Lev 23:37  </a:t>
            </a:r>
            <a:r>
              <a:rPr lang="en-US" b="1" dirty="0">
                <a:solidFill>
                  <a:srgbClr val="FF3399"/>
                </a:solidFill>
                <a:latin typeface="Calibri" panose="020F0502020204030204" pitchFamily="34" charset="0"/>
              </a:rPr>
              <a:t>‘</a:t>
            </a:r>
            <a:r>
              <a:rPr lang="en-US" b="1" u="sng" dirty="0">
                <a:solidFill>
                  <a:srgbClr val="FF3399"/>
                </a:solidFill>
                <a:latin typeface="Calibri" panose="020F0502020204030204" pitchFamily="34" charset="0"/>
              </a:rPr>
              <a:t>These are the appointed times</a:t>
            </a:r>
            <a:r>
              <a:rPr lang="en-US" b="1" dirty="0">
                <a:solidFill>
                  <a:srgbClr val="FF3399"/>
                </a:solidFill>
                <a:latin typeface="Calibri" panose="020F0502020204030204" pitchFamily="34" charset="0"/>
              </a:rPr>
              <a:t> </a:t>
            </a:r>
            <a:r>
              <a:rPr lang="en-US" u="sng" dirty="0">
                <a:solidFill>
                  <a:schemeClr val="bg1"/>
                </a:solidFill>
                <a:effectLst>
                  <a:glow rad="139700">
                    <a:schemeClr val="accent1">
                      <a:satMod val="175000"/>
                      <a:alpha val="40000"/>
                    </a:schemeClr>
                  </a:glow>
                </a:effectLst>
                <a:latin typeface="Calibri" panose="020F0502020204030204" pitchFamily="34" charset="0"/>
              </a:rPr>
              <a:t>of</a:t>
            </a:r>
            <a:r>
              <a:rPr lang="en-US" b="1" u="sng" dirty="0">
                <a:solidFill>
                  <a:srgbClr val="9900CC"/>
                </a:solidFill>
                <a:effectLst>
                  <a:glow rad="139700">
                    <a:schemeClr val="accent1">
                      <a:satMod val="175000"/>
                      <a:alpha val="40000"/>
                    </a:schemeClr>
                  </a:glow>
                </a:effectLst>
                <a:latin typeface="Calibri" panose="020F0502020204030204" pitchFamily="34" charset="0"/>
              </a:rPr>
              <a:t> </a:t>
            </a:r>
            <a:r>
              <a:rPr lang="he-IL" b="1" u="sng" dirty="0">
                <a:solidFill>
                  <a:srgbClr val="0000CC"/>
                </a:solidFill>
                <a:effectLst>
                  <a:glow rad="139700">
                    <a:schemeClr val="accent1">
                      <a:satMod val="175000"/>
                      <a:alpha val="40000"/>
                    </a:schemeClr>
                  </a:glow>
                </a:effectLst>
                <a:latin typeface="Calibri" panose="020F0502020204030204" pitchFamily="34" charset="0"/>
              </a:rPr>
              <a:t>יהוה</a:t>
            </a:r>
            <a:r>
              <a:rPr lang="en-US" dirty="0">
                <a:solidFill>
                  <a:schemeClr val="bg1"/>
                </a:solidFill>
                <a:latin typeface="Calibri" panose="020F0502020204030204" pitchFamily="34" charset="0"/>
              </a:rPr>
              <a:t> which you proclaim as </a:t>
            </a:r>
            <a:r>
              <a:rPr lang="en-US" b="1" u="sng" dirty="0">
                <a:solidFill>
                  <a:srgbClr val="9900CC"/>
                </a:solidFill>
                <a:latin typeface="Calibri" panose="020F0502020204030204" pitchFamily="34" charset="0"/>
              </a:rPr>
              <a:t>set-apart gatherings</a:t>
            </a:r>
            <a:r>
              <a:rPr lang="en-US" b="1" dirty="0">
                <a:solidFill>
                  <a:srgbClr val="9900CC"/>
                </a:solidFill>
                <a:latin typeface="Calibri" panose="020F0502020204030204" pitchFamily="34" charset="0"/>
              </a:rPr>
              <a:t>, </a:t>
            </a:r>
            <a:r>
              <a:rPr lang="en-US" dirty="0">
                <a:solidFill>
                  <a:schemeClr val="bg1"/>
                </a:solidFill>
                <a:latin typeface="Calibri" panose="020F0502020204030204" pitchFamily="34" charset="0"/>
              </a:rPr>
              <a:t>to bring an offering made by fire to </a:t>
            </a:r>
            <a:r>
              <a:rPr lang="he-IL" b="1" dirty="0">
                <a:solidFill>
                  <a:srgbClr val="0000CC"/>
                </a:solidFill>
                <a:latin typeface="Calibri" panose="020F0502020204030204" pitchFamily="34" charset="0"/>
              </a:rPr>
              <a:t>יהוה</a:t>
            </a:r>
            <a:r>
              <a:rPr lang="en-US" b="1" dirty="0">
                <a:solidFill>
                  <a:srgbClr val="0000CC"/>
                </a:solidFill>
                <a:latin typeface="Calibri" panose="020F0502020204030204" pitchFamily="34" charset="0"/>
              </a:rPr>
              <a:t>,</a:t>
            </a:r>
            <a:r>
              <a:rPr lang="en-US" dirty="0">
                <a:solidFill>
                  <a:schemeClr val="bg1"/>
                </a:solidFill>
                <a:latin typeface="Calibri" panose="020F0502020204030204" pitchFamily="34" charset="0"/>
              </a:rPr>
              <a:t> a burnt offering and a grain offering, a slaughtering and drink offerings, as commanded for every day – </a:t>
            </a:r>
          </a:p>
          <a:p>
            <a:pPr marL="914400" indent="-914400" algn="l">
              <a:spcBef>
                <a:spcPts val="0"/>
              </a:spcBef>
              <a:spcAft>
                <a:spcPts val="1200"/>
              </a:spcAft>
            </a:pPr>
            <a:r>
              <a:rPr lang="en-US" dirty="0">
                <a:solidFill>
                  <a:srgbClr val="FF6600"/>
                </a:solidFill>
                <a:latin typeface="Calibri" panose="020F0502020204030204" pitchFamily="34" charset="0"/>
              </a:rPr>
              <a:t>Lev 23:38  </a:t>
            </a:r>
            <a:r>
              <a:rPr lang="en-US" dirty="0">
                <a:solidFill>
                  <a:schemeClr val="bg1"/>
                </a:solidFill>
                <a:latin typeface="Calibri" panose="020F0502020204030204" pitchFamily="34" charset="0"/>
              </a:rPr>
              <a:t>besides the </a:t>
            </a:r>
            <a:r>
              <a:rPr lang="en-US" b="1" dirty="0">
                <a:solidFill>
                  <a:srgbClr val="0000CC"/>
                </a:solidFill>
                <a:effectLst>
                  <a:glow rad="139700">
                    <a:schemeClr val="accent1">
                      <a:satMod val="175000"/>
                      <a:alpha val="40000"/>
                    </a:schemeClr>
                  </a:glow>
                </a:effectLst>
                <a:latin typeface="Calibri" panose="020F0502020204030204" pitchFamily="34" charset="0"/>
              </a:rPr>
              <a:t>Sabbath</a:t>
            </a:r>
            <a:r>
              <a:rPr lang="en-US" b="1" dirty="0">
                <a:solidFill>
                  <a:srgbClr val="FF3399"/>
                </a:solidFill>
                <a:effectLst>
                  <a:glow rad="139700">
                    <a:schemeClr val="accent1">
                      <a:satMod val="175000"/>
                      <a:alpha val="40000"/>
                    </a:schemeClr>
                  </a:glow>
                </a:effectLst>
                <a:latin typeface="Calibri" panose="020F0502020204030204" pitchFamily="34" charset="0"/>
              </a:rPr>
              <a:t>(</a:t>
            </a:r>
            <a:r>
              <a:rPr lang="en-US" b="1" dirty="0">
                <a:solidFill>
                  <a:srgbClr val="0000CC"/>
                </a:solidFill>
                <a:effectLst>
                  <a:glow rad="139700">
                    <a:schemeClr val="accent1">
                      <a:satMod val="175000"/>
                      <a:alpha val="40000"/>
                    </a:schemeClr>
                  </a:glow>
                </a:effectLst>
                <a:latin typeface="Calibri" panose="020F0502020204030204" pitchFamily="34" charset="0"/>
              </a:rPr>
              <a:t>s</a:t>
            </a:r>
            <a:r>
              <a:rPr lang="en-US" b="1" dirty="0">
                <a:solidFill>
                  <a:srgbClr val="FF3399"/>
                </a:solidFill>
                <a:effectLst>
                  <a:glow rad="139700">
                    <a:schemeClr val="accent1">
                      <a:satMod val="175000"/>
                      <a:alpha val="40000"/>
                    </a:schemeClr>
                  </a:glow>
                </a:effectLst>
                <a:latin typeface="Calibri" panose="020F0502020204030204" pitchFamily="34" charset="0"/>
              </a:rPr>
              <a:t>)</a:t>
            </a:r>
            <a:r>
              <a:rPr lang="en-US" dirty="0">
                <a:solidFill>
                  <a:srgbClr val="0000CC"/>
                </a:solidFill>
                <a:effectLst>
                  <a:glow rad="139700">
                    <a:schemeClr val="accent1">
                      <a:satMod val="175000"/>
                      <a:alpha val="40000"/>
                    </a:schemeClr>
                  </a:glow>
                </a:effectLst>
                <a:latin typeface="Calibri" panose="020F0502020204030204" pitchFamily="34" charset="0"/>
              </a:rPr>
              <a:t> </a:t>
            </a:r>
            <a:r>
              <a:rPr lang="en-US" u="sng" dirty="0">
                <a:solidFill>
                  <a:schemeClr val="bg1"/>
                </a:solidFill>
                <a:effectLst>
                  <a:glow rad="139700">
                    <a:schemeClr val="accent1">
                      <a:satMod val="175000"/>
                      <a:alpha val="40000"/>
                    </a:schemeClr>
                  </a:glow>
                </a:effectLst>
                <a:latin typeface="Calibri" panose="020F0502020204030204" pitchFamily="34" charset="0"/>
              </a:rPr>
              <a:t>of </a:t>
            </a:r>
            <a:r>
              <a:rPr lang="he-IL" b="1" u="sng" dirty="0">
                <a:solidFill>
                  <a:srgbClr val="0000CC"/>
                </a:solidFill>
                <a:effectLst>
                  <a:glow rad="139700">
                    <a:schemeClr val="accent1">
                      <a:satMod val="175000"/>
                      <a:alpha val="40000"/>
                    </a:schemeClr>
                  </a:glow>
                </a:effectLst>
                <a:latin typeface="Calibri" panose="020F0502020204030204" pitchFamily="34" charset="0"/>
              </a:rPr>
              <a:t>יהוה</a:t>
            </a:r>
            <a:r>
              <a:rPr lang="en-US" b="1" dirty="0">
                <a:solidFill>
                  <a:srgbClr val="0000CC"/>
                </a:solidFill>
                <a:effectLst>
                  <a:glow rad="139700">
                    <a:schemeClr val="accent1">
                      <a:satMod val="175000"/>
                      <a:alpha val="40000"/>
                    </a:schemeClr>
                  </a:glow>
                </a:effectLst>
                <a:latin typeface="Calibri" panose="020F0502020204030204" pitchFamily="34" charset="0"/>
              </a:rPr>
              <a:t>,</a:t>
            </a:r>
            <a:r>
              <a:rPr lang="en-US" b="1"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and besides your gifts, and besides all your vows, and besides all your voluntary offerings which you give to </a:t>
            </a:r>
            <a:r>
              <a:rPr lang="he-IL" b="1" dirty="0">
                <a:solidFill>
                  <a:srgbClr val="0000CC"/>
                </a:solidFill>
                <a:latin typeface="Calibri" panose="020F0502020204030204" pitchFamily="34" charset="0"/>
              </a:rPr>
              <a:t>יהוה</a:t>
            </a:r>
            <a:r>
              <a:rPr lang="en-US" b="1" dirty="0">
                <a:solidFill>
                  <a:srgbClr val="0000CC"/>
                </a:solidFill>
                <a:latin typeface="Calibri" panose="020F0502020204030204" pitchFamily="34" charset="0"/>
              </a:rPr>
              <a:t>.</a:t>
            </a:r>
            <a:r>
              <a:rPr lang="en-US" dirty="0">
                <a:solidFill>
                  <a:schemeClr val="bg1"/>
                </a:solidFill>
                <a:latin typeface="Calibri" panose="020F0502020204030204" pitchFamily="34" charset="0"/>
              </a:rPr>
              <a:t> </a:t>
            </a:r>
          </a:p>
          <a:p>
            <a:pPr marL="914400" indent="-914400" algn="l">
              <a:spcBef>
                <a:spcPts val="0"/>
              </a:spcBef>
              <a:spcAft>
                <a:spcPts val="1200"/>
              </a:spcAft>
            </a:pPr>
            <a:r>
              <a:rPr lang="en-US" dirty="0">
                <a:solidFill>
                  <a:srgbClr val="FF6600"/>
                </a:solidFill>
                <a:latin typeface="Calibri" panose="020F0502020204030204" pitchFamily="34" charset="0"/>
              </a:rPr>
              <a:t>Lev 23:39  </a:t>
            </a:r>
            <a:r>
              <a:rPr lang="en-US" dirty="0">
                <a:solidFill>
                  <a:schemeClr val="bg1"/>
                </a:solidFill>
                <a:latin typeface="Calibri" panose="020F0502020204030204" pitchFamily="34" charset="0"/>
              </a:rPr>
              <a:t>‘On the </a:t>
            </a:r>
            <a:r>
              <a:rPr lang="en-US" b="1" dirty="0">
                <a:solidFill>
                  <a:srgbClr val="009900"/>
                </a:solidFill>
                <a:latin typeface="Calibri" panose="020F0502020204030204" pitchFamily="34" charset="0"/>
              </a:rPr>
              <a:t>fifteenth day</a:t>
            </a:r>
            <a:r>
              <a:rPr lang="en-US" dirty="0">
                <a:solidFill>
                  <a:schemeClr val="bg1"/>
                </a:solidFill>
                <a:latin typeface="Calibri" panose="020F0502020204030204" pitchFamily="34" charset="0"/>
              </a:rPr>
              <a:t> of the </a:t>
            </a:r>
            <a:r>
              <a:rPr lang="en-US" b="1" dirty="0">
                <a:solidFill>
                  <a:srgbClr val="FF3399"/>
                </a:solidFill>
                <a:latin typeface="Calibri" panose="020F0502020204030204" pitchFamily="34" charset="0"/>
              </a:rPr>
              <a:t>seventh month, </a:t>
            </a:r>
            <a:r>
              <a:rPr lang="en-US" dirty="0">
                <a:solidFill>
                  <a:schemeClr val="bg1"/>
                </a:solidFill>
                <a:latin typeface="Calibri" panose="020F0502020204030204" pitchFamily="34" charset="0"/>
              </a:rPr>
              <a:t>when you gather in the fruit of the land, observe the festival </a:t>
            </a:r>
            <a:r>
              <a:rPr lang="en-US" u="sng" dirty="0">
                <a:solidFill>
                  <a:schemeClr val="bg1"/>
                </a:solidFill>
                <a:effectLst>
                  <a:glow rad="139700">
                    <a:schemeClr val="accent1">
                      <a:satMod val="175000"/>
                      <a:alpha val="40000"/>
                    </a:schemeClr>
                  </a:glow>
                </a:effectLst>
                <a:latin typeface="Calibri" panose="020F0502020204030204" pitchFamily="34" charset="0"/>
              </a:rPr>
              <a:t>of </a:t>
            </a:r>
            <a:r>
              <a:rPr lang="he-IL" b="1" u="sng" dirty="0">
                <a:solidFill>
                  <a:srgbClr val="0000CC"/>
                </a:solidFill>
                <a:effectLst>
                  <a:glow rad="139700">
                    <a:schemeClr val="accent1">
                      <a:satMod val="175000"/>
                      <a:alpha val="40000"/>
                    </a:schemeClr>
                  </a:glow>
                </a:effectLst>
                <a:latin typeface="Calibri" panose="020F0502020204030204" pitchFamily="34" charset="0"/>
              </a:rPr>
              <a:t>יהוה</a:t>
            </a:r>
            <a:r>
              <a:rPr lang="en-US" dirty="0">
                <a:solidFill>
                  <a:schemeClr val="bg1"/>
                </a:solidFill>
                <a:latin typeface="Calibri" panose="020F0502020204030204" pitchFamily="34" charset="0"/>
              </a:rPr>
              <a:t> for seven days. On the </a:t>
            </a:r>
            <a:r>
              <a:rPr lang="en-US" b="1" dirty="0">
                <a:solidFill>
                  <a:srgbClr val="009900"/>
                </a:solidFill>
                <a:latin typeface="Calibri" panose="020F0502020204030204" pitchFamily="34" charset="0"/>
              </a:rPr>
              <a:t>first day </a:t>
            </a:r>
            <a:r>
              <a:rPr lang="en-US" dirty="0">
                <a:solidFill>
                  <a:schemeClr val="bg1"/>
                </a:solidFill>
                <a:latin typeface="Calibri" panose="020F0502020204030204" pitchFamily="34" charset="0"/>
              </a:rPr>
              <a:t>is </a:t>
            </a:r>
            <a:r>
              <a:rPr lang="en-US" b="1" dirty="0">
                <a:solidFill>
                  <a:schemeClr val="bg1"/>
                </a:solidFill>
                <a:latin typeface="Calibri" panose="020F0502020204030204" pitchFamily="34" charset="0"/>
              </a:rPr>
              <a:t>a rest, </a:t>
            </a:r>
            <a:r>
              <a:rPr lang="en-US" dirty="0">
                <a:solidFill>
                  <a:schemeClr val="bg1"/>
                </a:solidFill>
                <a:latin typeface="Calibri" panose="020F0502020204030204" pitchFamily="34" charset="0"/>
              </a:rPr>
              <a:t>and on the </a:t>
            </a:r>
            <a:r>
              <a:rPr lang="en-US" b="1" dirty="0">
                <a:solidFill>
                  <a:srgbClr val="009900"/>
                </a:solidFill>
                <a:latin typeface="Calibri" panose="020F0502020204030204" pitchFamily="34" charset="0"/>
              </a:rPr>
              <a:t>eighth day </a:t>
            </a:r>
            <a:r>
              <a:rPr lang="en-US" b="1" dirty="0">
                <a:solidFill>
                  <a:schemeClr val="bg1"/>
                </a:solidFill>
                <a:latin typeface="Calibri" panose="020F0502020204030204" pitchFamily="34" charset="0"/>
              </a:rPr>
              <a:t>a rest. </a:t>
            </a:r>
          </a:p>
          <a:p>
            <a:pPr marL="914400" indent="-914400" algn="l">
              <a:spcBef>
                <a:spcPts val="0"/>
              </a:spcBef>
              <a:spcAft>
                <a:spcPts val="1200"/>
              </a:spcAft>
            </a:pPr>
            <a:r>
              <a:rPr lang="en-US" dirty="0">
                <a:solidFill>
                  <a:srgbClr val="FF6600"/>
                </a:solidFill>
                <a:latin typeface="Calibri" panose="020F0502020204030204" pitchFamily="34" charset="0"/>
              </a:rPr>
              <a:t>Lev 23:40  </a:t>
            </a:r>
            <a:r>
              <a:rPr lang="en-US" dirty="0">
                <a:solidFill>
                  <a:schemeClr val="bg1"/>
                </a:solidFill>
                <a:latin typeface="Calibri" panose="020F0502020204030204" pitchFamily="34" charset="0"/>
              </a:rPr>
              <a:t>‘And you shall take for yourselves on the first day the fruit of good trees, branches of palm trees, twigs of leafy trees, and willows of the stream, and shall rejoice before </a:t>
            </a:r>
            <a:r>
              <a:rPr lang="he-IL" b="1" dirty="0">
                <a:solidFill>
                  <a:srgbClr val="0000CC"/>
                </a:solidFill>
                <a:latin typeface="Calibri" panose="020F0502020204030204" pitchFamily="34" charset="0"/>
              </a:rPr>
              <a:t>יהוה</a:t>
            </a:r>
            <a:r>
              <a:rPr lang="en-US" b="1"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your </a:t>
            </a:r>
            <a:r>
              <a:rPr lang="en-US" b="1" dirty="0">
                <a:solidFill>
                  <a:srgbClr val="0000CC"/>
                </a:solidFill>
                <a:latin typeface="Calibri" panose="020F0502020204030204" pitchFamily="34" charset="0"/>
              </a:rPr>
              <a:t>Elohim</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for seven days.</a:t>
            </a:r>
          </a:p>
        </p:txBody>
      </p:sp>
      <p:sp>
        <p:nvSpPr>
          <p:cNvPr id="4" name="Slide Number Placeholder 3"/>
          <p:cNvSpPr>
            <a:spLocks noGrp="1"/>
          </p:cNvSpPr>
          <p:nvPr>
            <p:ph type="sldNum" sz="quarter" idx="12"/>
          </p:nvPr>
        </p:nvSpPr>
        <p:spPr>
          <a:xfrm>
            <a:off x="8305800" y="6400800"/>
            <a:ext cx="762000" cy="365125"/>
          </a:xfrm>
        </p:spPr>
        <p:txBody>
          <a:bodyPr/>
          <a:lstStyle/>
          <a:p>
            <a:fld id="{9A7ECC3E-4170-412F-8B33-8063B7BB8A4D}" type="slidenum">
              <a:rPr lang="en-US" b="1" smtClean="0"/>
              <a:t>47</a:t>
            </a:fld>
            <a:endParaRPr lang="en-US" b="1" dirty="0"/>
          </a:p>
        </p:txBody>
      </p:sp>
      <p:cxnSp>
        <p:nvCxnSpPr>
          <p:cNvPr id="5" name="Straight Arrow Connector 4"/>
          <p:cNvCxnSpPr/>
          <p:nvPr/>
        </p:nvCxnSpPr>
        <p:spPr>
          <a:xfrm flipH="1">
            <a:off x="5029200" y="1981200"/>
            <a:ext cx="609600" cy="457200"/>
          </a:xfrm>
          <a:prstGeom prst="straightConnector1">
            <a:avLst/>
          </a:prstGeom>
          <a:ln w="76200">
            <a:solidFill>
              <a:srgbClr val="FF3399"/>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882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6" presetClass="entr" presetSubtype="0" fill="hold" nodeType="after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wipe(down)">
                                      <p:cBhvr>
                                        <p:cTn id="12" dur="580">
                                          <p:stCondLst>
                                            <p:cond delay="0"/>
                                          </p:stCondLst>
                                        </p:cTn>
                                        <p:tgtEl>
                                          <p:spTgt spid="5"/>
                                        </p:tgtEl>
                                      </p:cBhvr>
                                    </p:animEffect>
                                    <p:anim calcmode="lin" valueType="num">
                                      <p:cBhvr>
                                        <p:cTn id="1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8" dur="26">
                                          <p:stCondLst>
                                            <p:cond delay="650"/>
                                          </p:stCondLst>
                                        </p:cTn>
                                        <p:tgtEl>
                                          <p:spTgt spid="5"/>
                                        </p:tgtEl>
                                      </p:cBhvr>
                                      <p:to x="100000" y="60000"/>
                                    </p:animScale>
                                    <p:animScale>
                                      <p:cBhvr>
                                        <p:cTn id="19" dur="166" decel="50000">
                                          <p:stCondLst>
                                            <p:cond delay="676"/>
                                          </p:stCondLst>
                                        </p:cTn>
                                        <p:tgtEl>
                                          <p:spTgt spid="5"/>
                                        </p:tgtEl>
                                      </p:cBhvr>
                                      <p:to x="100000" y="100000"/>
                                    </p:animScale>
                                    <p:animScale>
                                      <p:cBhvr>
                                        <p:cTn id="20" dur="26">
                                          <p:stCondLst>
                                            <p:cond delay="1312"/>
                                          </p:stCondLst>
                                        </p:cTn>
                                        <p:tgtEl>
                                          <p:spTgt spid="5"/>
                                        </p:tgtEl>
                                      </p:cBhvr>
                                      <p:to x="100000" y="80000"/>
                                    </p:animScale>
                                    <p:animScale>
                                      <p:cBhvr>
                                        <p:cTn id="21" dur="166" decel="50000">
                                          <p:stCondLst>
                                            <p:cond delay="1338"/>
                                          </p:stCondLst>
                                        </p:cTn>
                                        <p:tgtEl>
                                          <p:spTgt spid="5"/>
                                        </p:tgtEl>
                                      </p:cBhvr>
                                      <p:to x="100000" y="100000"/>
                                    </p:animScale>
                                    <p:animScale>
                                      <p:cBhvr>
                                        <p:cTn id="22" dur="26">
                                          <p:stCondLst>
                                            <p:cond delay="1642"/>
                                          </p:stCondLst>
                                        </p:cTn>
                                        <p:tgtEl>
                                          <p:spTgt spid="5"/>
                                        </p:tgtEl>
                                      </p:cBhvr>
                                      <p:to x="100000" y="90000"/>
                                    </p:animScale>
                                    <p:animScale>
                                      <p:cBhvr>
                                        <p:cTn id="23" dur="166" decel="50000">
                                          <p:stCondLst>
                                            <p:cond delay="1668"/>
                                          </p:stCondLst>
                                        </p:cTn>
                                        <p:tgtEl>
                                          <p:spTgt spid="5"/>
                                        </p:tgtEl>
                                      </p:cBhvr>
                                      <p:to x="100000" y="100000"/>
                                    </p:animScale>
                                    <p:animScale>
                                      <p:cBhvr>
                                        <p:cTn id="24" dur="26">
                                          <p:stCondLst>
                                            <p:cond delay="1808"/>
                                          </p:stCondLst>
                                        </p:cTn>
                                        <p:tgtEl>
                                          <p:spTgt spid="5"/>
                                        </p:tgtEl>
                                      </p:cBhvr>
                                      <p:to x="100000" y="95000"/>
                                    </p:animScale>
                                    <p:animScale>
                                      <p:cBhvr>
                                        <p:cTn id="25" dur="166" decel="50000">
                                          <p:stCondLst>
                                            <p:cond delay="1834"/>
                                          </p:stCondLst>
                                        </p:cTn>
                                        <p:tgtEl>
                                          <p:spTgt spid="5"/>
                                        </p:tgtEl>
                                      </p:cBhvr>
                                      <p:to x="100000" y="100000"/>
                                    </p:animScale>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1"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2" dur="500"/>
                                        <p:tgtEl>
                                          <p:spTgt spid="3">
                                            <p:txEl>
                                              <p:pRg st="2" end="2"/>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1"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p:cTn id="37"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685800"/>
            <a:ext cx="8610600" cy="5486400"/>
          </a:xfrm>
          <a:solidFill>
            <a:schemeClr val="accent3">
              <a:lumMod val="20000"/>
              <a:lumOff val="80000"/>
            </a:schemeClr>
          </a:solidFill>
          <a:ln w="38100">
            <a:solidFill>
              <a:srgbClr val="00FF00"/>
            </a:solidFill>
          </a:ln>
          <a:scene3d>
            <a:camera prst="orthographicFront"/>
            <a:lightRig rig="threePt" dir="t"/>
          </a:scene3d>
          <a:sp3d>
            <a:bevelT w="114300" prst="artDeco"/>
          </a:sp3d>
        </p:spPr>
        <p:txBody>
          <a:bodyPr lIns="182880" tIns="91440" anchor="ctr"/>
          <a:lstStyle/>
          <a:p>
            <a:pPr marL="914400" indent="-914400" algn="l">
              <a:lnSpc>
                <a:spcPct val="90000"/>
              </a:lnSpc>
              <a:spcBef>
                <a:spcPts val="0"/>
              </a:spcBef>
              <a:spcAft>
                <a:spcPts val="1200"/>
              </a:spcAft>
            </a:pPr>
            <a:r>
              <a:rPr lang="en-US" dirty="0">
                <a:solidFill>
                  <a:srgbClr val="FF6600"/>
                </a:solidFill>
                <a:latin typeface="Calibri" panose="020F0502020204030204" pitchFamily="34" charset="0"/>
              </a:rPr>
              <a:t>Lev 23:41  </a:t>
            </a:r>
            <a:r>
              <a:rPr lang="en-US" dirty="0">
                <a:solidFill>
                  <a:schemeClr val="bg1"/>
                </a:solidFill>
                <a:latin typeface="Calibri" panose="020F0502020204030204" pitchFamily="34" charset="0"/>
              </a:rPr>
              <a:t>‘And you shall observe it as a festival </a:t>
            </a:r>
            <a:r>
              <a:rPr lang="en-US" u="sng" dirty="0">
                <a:solidFill>
                  <a:schemeClr val="bg1"/>
                </a:solidFill>
                <a:effectLst>
                  <a:glow rad="139700">
                    <a:schemeClr val="accent1">
                      <a:satMod val="175000"/>
                      <a:alpha val="40000"/>
                    </a:schemeClr>
                  </a:glow>
                </a:effectLst>
                <a:latin typeface="Calibri" panose="020F0502020204030204" pitchFamily="34" charset="0"/>
              </a:rPr>
              <a:t>to </a:t>
            </a:r>
            <a:r>
              <a:rPr lang="he-IL" b="1" u="sng" dirty="0">
                <a:solidFill>
                  <a:srgbClr val="0000CC"/>
                </a:solidFill>
                <a:effectLst>
                  <a:glow rad="139700">
                    <a:schemeClr val="accent1">
                      <a:satMod val="175000"/>
                      <a:alpha val="40000"/>
                    </a:schemeClr>
                  </a:glow>
                </a:effectLst>
                <a:latin typeface="Calibri" panose="020F0502020204030204" pitchFamily="34" charset="0"/>
              </a:rPr>
              <a:t>יהוה</a:t>
            </a:r>
            <a:r>
              <a:rPr lang="en-US" dirty="0">
                <a:solidFill>
                  <a:schemeClr val="bg1"/>
                </a:solidFill>
                <a:latin typeface="Calibri" panose="020F0502020204030204" pitchFamily="34" charset="0"/>
              </a:rPr>
              <a:t> for seven days in the year – </a:t>
            </a:r>
            <a:r>
              <a:rPr lang="en-US" b="1" u="sng" dirty="0">
                <a:solidFill>
                  <a:srgbClr val="C00000"/>
                </a:solidFill>
                <a:effectLst>
                  <a:reflection blurRad="6350" stA="60000" endA="900" endPos="58000" dir="5400000" sy="-100000" algn="bl" rotWithShape="0"/>
                </a:effectLst>
                <a:latin typeface="Calibri" panose="020F0502020204030204" pitchFamily="34" charset="0"/>
              </a:rPr>
              <a:t>a law forever</a:t>
            </a:r>
            <a:r>
              <a:rPr lang="en-US" b="1" dirty="0">
                <a:solidFill>
                  <a:srgbClr val="C00000"/>
                </a:solidFill>
                <a:effectLst>
                  <a:reflection blurRad="6350" stA="60000" endA="900" endPos="58000" dir="5400000" sy="-100000" algn="bl" rotWithShape="0"/>
                </a:effectLst>
                <a:latin typeface="Calibri" panose="020F0502020204030204" pitchFamily="34" charset="0"/>
              </a:rPr>
              <a:t> </a:t>
            </a:r>
            <a:r>
              <a:rPr lang="en-US" b="1" dirty="0">
                <a:solidFill>
                  <a:srgbClr val="008000"/>
                </a:solidFill>
                <a:latin typeface="Calibri" panose="020F0502020204030204" pitchFamily="34" charset="0"/>
              </a:rPr>
              <a:t>in your generations. </a:t>
            </a:r>
            <a:r>
              <a:rPr lang="en-US" dirty="0">
                <a:solidFill>
                  <a:schemeClr val="bg1"/>
                </a:solidFill>
                <a:latin typeface="Calibri" panose="020F0502020204030204" pitchFamily="34" charset="0"/>
              </a:rPr>
              <a:t>Observe it in the seventh month. </a:t>
            </a:r>
          </a:p>
          <a:p>
            <a:pPr marL="914400" indent="-914400" algn="l">
              <a:lnSpc>
                <a:spcPct val="90000"/>
              </a:lnSpc>
              <a:spcBef>
                <a:spcPts val="0"/>
              </a:spcBef>
              <a:spcAft>
                <a:spcPts val="1200"/>
              </a:spcAft>
            </a:pPr>
            <a:r>
              <a:rPr lang="en-US" dirty="0">
                <a:solidFill>
                  <a:srgbClr val="FF6600"/>
                </a:solidFill>
                <a:latin typeface="Calibri" panose="020F0502020204030204" pitchFamily="34" charset="0"/>
              </a:rPr>
              <a:t>Lev 23:42  </a:t>
            </a:r>
            <a:r>
              <a:rPr lang="en-US" dirty="0">
                <a:solidFill>
                  <a:schemeClr val="bg1"/>
                </a:solidFill>
                <a:latin typeface="Calibri" panose="020F0502020204030204" pitchFamily="34" charset="0"/>
              </a:rPr>
              <a:t>‘Dwell in booths for seven days; all who are native </a:t>
            </a:r>
            <a:r>
              <a:rPr lang="en-US" dirty="0" err="1">
                <a:solidFill>
                  <a:schemeClr val="bg1"/>
                </a:solidFill>
                <a:latin typeface="Calibri" panose="020F0502020204030204" pitchFamily="34" charset="0"/>
              </a:rPr>
              <a:t>Yisra’ĕlites</a:t>
            </a:r>
            <a:r>
              <a:rPr lang="en-US" dirty="0">
                <a:solidFill>
                  <a:schemeClr val="bg1"/>
                </a:solidFill>
                <a:latin typeface="Calibri" panose="020F0502020204030204" pitchFamily="34" charset="0"/>
              </a:rPr>
              <a:t> dwell in booths, </a:t>
            </a:r>
          </a:p>
          <a:p>
            <a:pPr marL="914400" indent="-914400" algn="l">
              <a:lnSpc>
                <a:spcPct val="90000"/>
              </a:lnSpc>
              <a:spcBef>
                <a:spcPts val="0"/>
              </a:spcBef>
              <a:spcAft>
                <a:spcPts val="1200"/>
              </a:spcAft>
            </a:pPr>
            <a:r>
              <a:rPr lang="en-US" dirty="0">
                <a:solidFill>
                  <a:srgbClr val="FF6600"/>
                </a:solidFill>
                <a:latin typeface="Calibri" panose="020F0502020204030204" pitchFamily="34" charset="0"/>
              </a:rPr>
              <a:t>Lev 23:43  </a:t>
            </a:r>
            <a:r>
              <a:rPr lang="en-US" dirty="0">
                <a:solidFill>
                  <a:schemeClr val="bg1"/>
                </a:solidFill>
                <a:latin typeface="Calibri" panose="020F0502020204030204" pitchFamily="34" charset="0"/>
              </a:rPr>
              <a:t>so that your generations know that I made the children of </a:t>
            </a:r>
            <a:r>
              <a:rPr lang="en-US" dirty="0" err="1">
                <a:solidFill>
                  <a:schemeClr val="bg1"/>
                </a:solidFill>
                <a:latin typeface="Calibri" panose="020F0502020204030204" pitchFamily="34" charset="0"/>
              </a:rPr>
              <a:t>Yisra’ĕl</a:t>
            </a:r>
            <a:r>
              <a:rPr lang="en-US" dirty="0">
                <a:solidFill>
                  <a:schemeClr val="bg1"/>
                </a:solidFill>
                <a:latin typeface="Calibri" panose="020F0502020204030204" pitchFamily="34" charset="0"/>
              </a:rPr>
              <a:t> dwell in booths when I brought them out of the land of </a:t>
            </a:r>
            <a:r>
              <a:rPr lang="en-US" dirty="0" err="1">
                <a:solidFill>
                  <a:schemeClr val="bg1"/>
                </a:solidFill>
                <a:latin typeface="Calibri" panose="020F0502020204030204" pitchFamily="34" charset="0"/>
              </a:rPr>
              <a:t>Mitsrayim</a:t>
            </a:r>
            <a:r>
              <a:rPr lang="en-US" dirty="0">
                <a:solidFill>
                  <a:schemeClr val="bg1"/>
                </a:solidFill>
                <a:latin typeface="Calibri" panose="020F0502020204030204" pitchFamily="34" charset="0"/>
              </a:rPr>
              <a:t>. I am </a:t>
            </a:r>
            <a:r>
              <a:rPr lang="he-IL" b="1" dirty="0">
                <a:solidFill>
                  <a:srgbClr val="0000CC"/>
                </a:solidFill>
                <a:latin typeface="Calibri" panose="020F0502020204030204" pitchFamily="34" charset="0"/>
              </a:rPr>
              <a:t>יהוה</a:t>
            </a:r>
            <a:r>
              <a:rPr lang="en-US" dirty="0">
                <a:solidFill>
                  <a:schemeClr val="bg1"/>
                </a:solidFill>
                <a:latin typeface="Calibri" panose="020F0502020204030204" pitchFamily="34" charset="0"/>
              </a:rPr>
              <a:t> your </a:t>
            </a:r>
            <a:r>
              <a:rPr lang="en-US" b="1" dirty="0">
                <a:solidFill>
                  <a:srgbClr val="0000CC"/>
                </a:solidFill>
                <a:latin typeface="Calibri" panose="020F0502020204030204" pitchFamily="34" charset="0"/>
              </a:rPr>
              <a:t>Elohim.’ ” </a:t>
            </a:r>
          </a:p>
          <a:p>
            <a:pPr marL="914400" indent="-914400" algn="l">
              <a:lnSpc>
                <a:spcPct val="90000"/>
              </a:lnSpc>
              <a:spcBef>
                <a:spcPts val="0"/>
              </a:spcBef>
              <a:spcAft>
                <a:spcPts val="1200"/>
              </a:spcAft>
            </a:pPr>
            <a:r>
              <a:rPr lang="en-US" dirty="0">
                <a:solidFill>
                  <a:srgbClr val="FF6600"/>
                </a:solidFill>
                <a:latin typeface="Calibri" panose="020F0502020204030204" pitchFamily="34" charset="0"/>
              </a:rPr>
              <a:t>Lev 23:44  </a:t>
            </a:r>
            <a:r>
              <a:rPr lang="en-US" b="1" dirty="0">
                <a:solidFill>
                  <a:schemeClr val="bg1"/>
                </a:solidFill>
                <a:latin typeface="Calibri" panose="020F0502020204030204" pitchFamily="34" charset="0"/>
              </a:rPr>
              <a:t>Thus did </a:t>
            </a:r>
            <a:r>
              <a:rPr lang="en-US" b="1" dirty="0" err="1">
                <a:solidFill>
                  <a:schemeClr val="bg1"/>
                </a:solidFill>
                <a:latin typeface="Calibri" panose="020F0502020204030204" pitchFamily="34" charset="0"/>
              </a:rPr>
              <a:t>Mosheh</a:t>
            </a:r>
            <a:r>
              <a:rPr lang="en-US" b="1" dirty="0">
                <a:solidFill>
                  <a:schemeClr val="bg1"/>
                </a:solidFill>
                <a:latin typeface="Calibri" panose="020F0502020204030204" pitchFamily="34" charset="0"/>
              </a:rPr>
              <a:t> speak of the </a:t>
            </a:r>
            <a:r>
              <a:rPr lang="en-US" b="1" dirty="0">
                <a:solidFill>
                  <a:srgbClr val="FF3399"/>
                </a:solidFill>
                <a:latin typeface="Calibri" panose="020F0502020204030204" pitchFamily="34" charset="0"/>
              </a:rPr>
              <a:t>appointed times </a:t>
            </a:r>
            <a:r>
              <a:rPr lang="en-US" b="1" u="sng" dirty="0">
                <a:solidFill>
                  <a:srgbClr val="FF3399"/>
                </a:solidFill>
                <a:effectLst>
                  <a:glow rad="139700">
                    <a:schemeClr val="accent1">
                      <a:satMod val="175000"/>
                      <a:alpha val="40000"/>
                    </a:schemeClr>
                  </a:glow>
                </a:effectLst>
                <a:latin typeface="Calibri" panose="020F0502020204030204" pitchFamily="34" charset="0"/>
              </a:rPr>
              <a:t>of</a:t>
            </a:r>
            <a:r>
              <a:rPr lang="en-US" b="1" dirty="0">
                <a:solidFill>
                  <a:srgbClr val="FF3399"/>
                </a:solidFill>
                <a:effectLst>
                  <a:glow rad="139700">
                    <a:schemeClr val="accent1">
                      <a:satMod val="175000"/>
                      <a:alpha val="40000"/>
                    </a:schemeClr>
                  </a:glow>
                </a:effectLst>
                <a:latin typeface="Calibri" panose="020F0502020204030204" pitchFamily="34" charset="0"/>
              </a:rPr>
              <a:t> </a:t>
            </a:r>
            <a:r>
              <a:rPr lang="he-IL" b="1" u="sng" dirty="0">
                <a:solidFill>
                  <a:srgbClr val="0000CC"/>
                </a:solidFill>
                <a:effectLst>
                  <a:glow rad="139700">
                    <a:schemeClr val="accent1">
                      <a:satMod val="175000"/>
                      <a:alpha val="40000"/>
                    </a:schemeClr>
                  </a:glow>
                </a:effectLst>
                <a:latin typeface="Calibri" panose="020F0502020204030204" pitchFamily="34" charset="0"/>
              </a:rPr>
              <a:t>יהוה</a:t>
            </a:r>
            <a:r>
              <a:rPr lang="en-US" b="1" dirty="0">
                <a:solidFill>
                  <a:schemeClr val="bg1"/>
                </a:solidFill>
                <a:latin typeface="Calibri" panose="020F0502020204030204" pitchFamily="34" charset="0"/>
              </a:rPr>
              <a:t> to the children of </a:t>
            </a:r>
            <a:r>
              <a:rPr lang="en-US" b="1" dirty="0" err="1">
                <a:solidFill>
                  <a:schemeClr val="bg1"/>
                </a:solidFill>
                <a:latin typeface="Calibri" panose="020F0502020204030204" pitchFamily="34" charset="0"/>
              </a:rPr>
              <a:t>Yisra’ĕl</a:t>
            </a:r>
            <a:r>
              <a:rPr lang="en-US" b="1" dirty="0">
                <a:solidFill>
                  <a:schemeClr val="bg1"/>
                </a:solidFill>
                <a:latin typeface="Calibri" panose="020F0502020204030204" pitchFamily="34" charset="0"/>
              </a:rPr>
              <a:t>.</a:t>
            </a:r>
          </a:p>
        </p:txBody>
      </p:sp>
      <p:sp>
        <p:nvSpPr>
          <p:cNvPr id="4" name="Slide Number Placeholder 3"/>
          <p:cNvSpPr>
            <a:spLocks noGrp="1"/>
          </p:cNvSpPr>
          <p:nvPr>
            <p:ph type="sldNum" sz="quarter" idx="12"/>
          </p:nvPr>
        </p:nvSpPr>
        <p:spPr>
          <a:xfrm>
            <a:off x="8229600" y="6324600"/>
            <a:ext cx="762000" cy="365125"/>
          </a:xfrm>
        </p:spPr>
        <p:txBody>
          <a:bodyPr/>
          <a:lstStyle/>
          <a:p>
            <a:fld id="{9A7ECC3E-4170-412F-8B33-8063B7BB8A4D}" type="slidenum">
              <a:rPr lang="en-US" b="1" smtClean="0"/>
              <a:t>48</a:t>
            </a:fld>
            <a:endParaRPr lang="en-US" b="1" dirty="0"/>
          </a:p>
        </p:txBody>
      </p:sp>
      <p:sp>
        <p:nvSpPr>
          <p:cNvPr id="5" name="Lightning Bolt 4"/>
          <p:cNvSpPr/>
          <p:nvPr/>
        </p:nvSpPr>
        <p:spPr>
          <a:xfrm rot="9164741">
            <a:off x="7892764" y="1666064"/>
            <a:ext cx="734068" cy="772651"/>
          </a:xfrm>
          <a:prstGeom prst="lightningBolt">
            <a:avLst/>
          </a:prstGeom>
          <a:solidFill>
            <a:srgbClr val="FFFF00"/>
          </a:solidFill>
          <a:ln w="57150">
            <a:solidFill>
              <a:srgbClr val="C00000"/>
            </a:solidFill>
          </a:ln>
          <a:effectLst>
            <a:glow rad="139700">
              <a:schemeClr val="accent2">
                <a:satMod val="175000"/>
                <a:alpha val="40000"/>
              </a:schemeClr>
            </a:glow>
            <a:outerShdw blurRad="50800" dist="38100" dir="5400000" algn="t" rotWithShape="0">
              <a:prstClr val="black">
                <a:alpha val="40000"/>
              </a:prstClr>
            </a:outerShd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3997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par>
                          <p:cTn id="21" fill="hold">
                            <p:stCondLst>
                              <p:cond delay="2000"/>
                            </p:stCondLst>
                            <p:childTnLst>
                              <p:par>
                                <p:cTn id="22" presetID="35" presetClass="emph" presetSubtype="0" repeatCount="3000" fill="hold" grpId="1" nodeType="afterEffect">
                                  <p:stCondLst>
                                    <p:cond delay="0"/>
                                  </p:stCondLst>
                                  <p:childTnLst>
                                    <p:anim calcmode="discrete" valueType="str">
                                      <p:cBhvr>
                                        <p:cTn id="23" dur="500" fill="hold"/>
                                        <p:tgtEl>
                                          <p:spTgt spid="5"/>
                                        </p:tgtEl>
                                        <p:attrNameLst>
                                          <p:attrName>style.visibility</p:attrName>
                                        </p:attrNameLst>
                                      </p:cBhvr>
                                      <p:tavLst>
                                        <p:tav tm="0">
                                          <p:val>
                                            <p:strVal val="hidden"/>
                                          </p:val>
                                        </p:tav>
                                        <p:tav tm="50000">
                                          <p:val>
                                            <p:strVal val="visible"/>
                                          </p:val>
                                        </p:tav>
                                      </p:tavLst>
                                    </p:anim>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xEl>
                                              <p:pRg st="1" end="1"/>
                                            </p:txEl>
                                          </p:spTgt>
                                        </p:tgtEl>
                                        <p:attrNameLst>
                                          <p:attrName>style.visibility</p:attrName>
                                        </p:attrNameLst>
                                      </p:cBhvr>
                                      <p:to>
                                        <p:strVal val="visible"/>
                                      </p:to>
                                    </p:set>
                                    <p:anim calcmode="lin" valueType="num">
                                      <p:cBhvr>
                                        <p:cTn id="28"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9"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30" dur="500"/>
                                        <p:tgtEl>
                                          <p:spTgt spid="3">
                                            <p:txEl>
                                              <p:pRg st="1" end="1"/>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 calcmode="lin" valueType="num">
                                      <p:cBhvr>
                                        <p:cTn id="35"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6"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37" dur="500"/>
                                        <p:tgtEl>
                                          <p:spTgt spid="3">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3">
                                            <p:txEl>
                                              <p:pRg st="3" end="3"/>
                                            </p:txEl>
                                          </p:spTgt>
                                        </p:tgtEl>
                                        <p:attrNameLst>
                                          <p:attrName>style.visibility</p:attrName>
                                        </p:attrNameLst>
                                      </p:cBhvr>
                                      <p:to>
                                        <p:strVal val="visible"/>
                                      </p:to>
                                    </p:set>
                                    <p:anim calcmode="lin" valueType="num">
                                      <p:cBhvr>
                                        <p:cTn id="42"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3"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4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0" y="0"/>
            <a:ext cx="9144000" cy="6858000"/>
          </a:xfrm>
          <a:prstGeom prst="rect">
            <a:avLst/>
          </a:prstGeom>
          <a:solidFill>
            <a:schemeClr val="tx1">
              <a:lumMod val="85000"/>
            </a:schemeClr>
          </a:solidFill>
        </p:spPr>
        <p:txBody>
          <a:bodyPr wrap="square" rtlCol="0">
            <a:spAutoFit/>
          </a:bodyPr>
          <a:lstStyle/>
          <a:p>
            <a:endParaRPr lang="en-US" dirty="0"/>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55588"/>
            <a:ext cx="8607425" cy="6322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9" name="Group 38"/>
          <p:cNvGrpSpPr/>
          <p:nvPr/>
        </p:nvGrpSpPr>
        <p:grpSpPr>
          <a:xfrm>
            <a:off x="7620002" y="1989720"/>
            <a:ext cx="1295397" cy="969496"/>
            <a:chOff x="7750627" y="1828799"/>
            <a:chExt cx="1208315" cy="993502"/>
          </a:xfrm>
        </p:grpSpPr>
        <p:sp>
          <p:nvSpPr>
            <p:cNvPr id="49" name="TextBox 48"/>
            <p:cNvSpPr txBox="1"/>
            <p:nvPr/>
          </p:nvSpPr>
          <p:spPr>
            <a:xfrm>
              <a:off x="7750627" y="1828799"/>
              <a:ext cx="1208315" cy="99350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5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a:t>
              </a:r>
            </a:p>
            <a:p>
              <a:endParaRPr lang="en-US" sz="400" dirty="0">
                <a:solidFill>
                  <a:schemeClr val="bg1"/>
                </a:solidFill>
                <a:latin typeface="Calibri" panose="020F0502020204030204" pitchFamily="34" charset="0"/>
              </a:endParaRPr>
            </a:p>
          </p:txBody>
        </p:sp>
        <p:sp>
          <p:nvSpPr>
            <p:cNvPr id="50" name="Cloud 49"/>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p:cNvGrpSpPr/>
          <p:nvPr/>
        </p:nvGrpSpPr>
        <p:grpSpPr>
          <a:xfrm>
            <a:off x="7620000" y="3774330"/>
            <a:ext cx="1295397" cy="954107"/>
            <a:chOff x="7750627" y="1828799"/>
            <a:chExt cx="1208315" cy="977732"/>
          </a:xfrm>
        </p:grpSpPr>
        <p:sp>
          <p:nvSpPr>
            <p:cNvPr id="47" name="TextBox 46"/>
            <p:cNvSpPr txBox="1"/>
            <p:nvPr/>
          </p:nvSpPr>
          <p:spPr>
            <a:xfrm>
              <a:off x="7750627" y="1828799"/>
              <a:ext cx="1208315" cy="977732"/>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16</a:t>
              </a:r>
            </a:p>
            <a:p>
              <a:pPr algn="ctr"/>
              <a:endParaRPr lang="en-US" sz="400" b="1" dirty="0">
                <a:solidFill>
                  <a:srgbClr val="0000CC"/>
                </a:solidFill>
                <a:latin typeface="Calibri" panose="020F0502020204030204" pitchFamily="34" charset="0"/>
              </a:endParaRPr>
            </a:p>
          </p:txBody>
        </p:sp>
        <p:sp>
          <p:nvSpPr>
            <p:cNvPr id="48" name="Cloud 47"/>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p:cNvGrpSpPr/>
          <p:nvPr/>
        </p:nvGrpSpPr>
        <p:grpSpPr>
          <a:xfrm>
            <a:off x="7620001" y="2920773"/>
            <a:ext cx="1295397" cy="892552"/>
            <a:chOff x="7750627" y="1857619"/>
            <a:chExt cx="1208315" cy="917745"/>
          </a:xfrm>
        </p:grpSpPr>
        <p:sp>
          <p:nvSpPr>
            <p:cNvPr id="45" name="TextBox 44"/>
            <p:cNvSpPr txBox="1"/>
            <p:nvPr/>
          </p:nvSpPr>
          <p:spPr>
            <a:xfrm>
              <a:off x="7750627" y="1857619"/>
              <a:ext cx="1208315" cy="917745"/>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9</a:t>
              </a:r>
            </a:p>
          </p:txBody>
        </p:sp>
        <p:sp>
          <p:nvSpPr>
            <p:cNvPr id="46" name="Cloud 45"/>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p:cNvGrpSpPr/>
          <p:nvPr/>
        </p:nvGrpSpPr>
        <p:grpSpPr>
          <a:xfrm>
            <a:off x="7620003" y="4705385"/>
            <a:ext cx="1295397" cy="954107"/>
            <a:chOff x="7750627" y="1828799"/>
            <a:chExt cx="1208315" cy="1015949"/>
          </a:xfrm>
        </p:grpSpPr>
        <p:sp>
          <p:nvSpPr>
            <p:cNvPr id="43" name="TextBox 42"/>
            <p:cNvSpPr txBox="1"/>
            <p:nvPr/>
          </p:nvSpPr>
          <p:spPr>
            <a:xfrm>
              <a:off x="7750627" y="1828799"/>
              <a:ext cx="1208315" cy="1015949"/>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23</a:t>
              </a:r>
            </a:p>
            <a:p>
              <a:endParaRPr lang="en-US" sz="400" dirty="0">
                <a:solidFill>
                  <a:schemeClr val="bg1"/>
                </a:solidFill>
                <a:latin typeface="Calibri" panose="020F0502020204030204" pitchFamily="34" charset="0"/>
              </a:endParaRPr>
            </a:p>
          </p:txBody>
        </p:sp>
        <p:sp>
          <p:nvSpPr>
            <p:cNvPr id="44" name="Cloud 43"/>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p:cNvGrpSpPr/>
          <p:nvPr/>
        </p:nvGrpSpPr>
        <p:grpSpPr>
          <a:xfrm>
            <a:off x="7620000" y="5623599"/>
            <a:ext cx="1295397" cy="954107"/>
            <a:chOff x="7750627" y="1828799"/>
            <a:chExt cx="1208315" cy="1047419"/>
          </a:xfrm>
        </p:grpSpPr>
        <p:sp>
          <p:nvSpPr>
            <p:cNvPr id="32" name="TextBox 31"/>
            <p:cNvSpPr txBox="1"/>
            <p:nvPr/>
          </p:nvSpPr>
          <p:spPr>
            <a:xfrm>
              <a:off x="7750627" y="1828799"/>
              <a:ext cx="1208315" cy="1047419"/>
            </a:xfrm>
            <a:prstGeom prst="rect">
              <a:avLst/>
            </a:prstGeom>
            <a:solidFill>
              <a:schemeClr val="bg2">
                <a:lumMod val="20000"/>
                <a:lumOff val="80000"/>
              </a:schemeClr>
            </a:solidFill>
            <a:ln w="19050">
              <a:solidFill>
                <a:schemeClr val="bg1"/>
              </a:solidFill>
            </a:ln>
          </p:spPr>
          <p:txBody>
            <a:bodyPr wrap="square" rtlCol="0">
              <a:spAutoFit/>
            </a:bodyPr>
            <a:lstStyle/>
            <a:p>
              <a:endParaRPr lang="en-US" sz="400" dirty="0">
                <a:solidFill>
                  <a:schemeClr val="bg1"/>
                </a:solidFill>
                <a:latin typeface="Calibri" panose="020F0502020204030204" pitchFamily="34" charset="0"/>
              </a:endParaRPr>
            </a:p>
            <a:p>
              <a:pPr algn="ctr"/>
              <a:r>
                <a:rPr lang="en-US" sz="4800" b="1" dirty="0">
                  <a:solidFill>
                    <a:srgbClr val="0000CC"/>
                  </a:solidFill>
                  <a:latin typeface="Calibri" panose="020F0502020204030204" pitchFamily="34" charset="0"/>
                </a:rPr>
                <a:t>30</a:t>
              </a:r>
            </a:p>
            <a:p>
              <a:endParaRPr lang="en-US" sz="400" dirty="0">
                <a:solidFill>
                  <a:schemeClr val="bg1"/>
                </a:solidFill>
                <a:latin typeface="Calibri" panose="020F0502020204030204" pitchFamily="34" charset="0"/>
              </a:endParaRPr>
            </a:p>
          </p:txBody>
        </p:sp>
        <p:sp>
          <p:nvSpPr>
            <p:cNvPr id="33" name="Cloud 32"/>
            <p:cNvSpPr/>
            <p:nvPr/>
          </p:nvSpPr>
          <p:spPr>
            <a:xfrm>
              <a:off x="7908470" y="1905000"/>
              <a:ext cx="914400" cy="787608"/>
            </a:xfrm>
            <a:prstGeom prst="cloud">
              <a:avLst/>
            </a:prstGeom>
            <a:noFill/>
            <a:ln w="38100">
              <a:solidFill>
                <a:srgbClr val="0000CC"/>
              </a:solidFill>
            </a:ln>
            <a:effectLst>
              <a:glow rad="139700">
                <a:schemeClr val="accent1">
                  <a:satMod val="175000"/>
                  <a:alpha val="40000"/>
                </a:schemeClr>
              </a:glow>
            </a:effectLst>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8" name="Sun 27"/>
          <p:cNvSpPr/>
          <p:nvPr/>
        </p:nvSpPr>
        <p:spPr>
          <a:xfrm>
            <a:off x="6324600" y="1905000"/>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Arrow Connector 29"/>
          <p:cNvCxnSpPr/>
          <p:nvPr/>
        </p:nvCxnSpPr>
        <p:spPr>
          <a:xfrm flipH="1">
            <a:off x="7239000" y="1151835"/>
            <a:ext cx="304800" cy="912245"/>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1" name="Sun 30"/>
          <p:cNvSpPr/>
          <p:nvPr/>
        </p:nvSpPr>
        <p:spPr>
          <a:xfrm>
            <a:off x="228600" y="3707874"/>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391139" y="3886200"/>
            <a:ext cx="8448061" cy="1688418"/>
            <a:chOff x="391139" y="3886200"/>
            <a:chExt cx="8448061" cy="1688418"/>
          </a:xfrm>
        </p:grpSpPr>
        <p:sp>
          <p:nvSpPr>
            <p:cNvPr id="38" name="Rounded Rectangle 37"/>
            <p:cNvSpPr/>
            <p:nvPr/>
          </p:nvSpPr>
          <p:spPr>
            <a:xfrm>
              <a:off x="6556820" y="3886200"/>
              <a:ext cx="2282380" cy="774018"/>
            </a:xfrm>
            <a:prstGeom prst="roundRect">
              <a:avLst/>
            </a:prstGeom>
            <a:no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ounded Rectangle 2"/>
            <p:cNvSpPr/>
            <p:nvPr/>
          </p:nvSpPr>
          <p:spPr>
            <a:xfrm>
              <a:off x="391139" y="4800600"/>
              <a:ext cx="7152661" cy="774018"/>
            </a:xfrm>
            <a:prstGeom prst="roundRect">
              <a:avLst/>
            </a:prstGeom>
            <a:noFill/>
            <a:ln w="57150">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54" name="Straight Arrow Connector 53"/>
          <p:cNvCxnSpPr/>
          <p:nvPr/>
        </p:nvCxnSpPr>
        <p:spPr>
          <a:xfrm flipH="1">
            <a:off x="2895600" y="2671465"/>
            <a:ext cx="322270" cy="2105483"/>
          </a:xfrm>
          <a:prstGeom prst="straightConnector1">
            <a:avLst/>
          </a:prstGeom>
          <a:ln w="76200">
            <a:solidFill>
              <a:srgbClr val="0099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5" name="Group 14"/>
          <p:cNvGrpSpPr/>
          <p:nvPr/>
        </p:nvGrpSpPr>
        <p:grpSpPr>
          <a:xfrm>
            <a:off x="4572000" y="2103314"/>
            <a:ext cx="3182931" cy="2861862"/>
            <a:chOff x="4572000" y="2103314"/>
            <a:chExt cx="3182931" cy="2861862"/>
          </a:xfrm>
        </p:grpSpPr>
        <p:cxnSp>
          <p:nvCxnSpPr>
            <p:cNvPr id="51" name="Straight Arrow Connector 50"/>
            <p:cNvCxnSpPr/>
            <p:nvPr/>
          </p:nvCxnSpPr>
          <p:spPr>
            <a:xfrm>
              <a:off x="5946320" y="2811200"/>
              <a:ext cx="759280" cy="1002125"/>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4" name="Sun 33"/>
            <p:cNvSpPr/>
            <p:nvPr/>
          </p:nvSpPr>
          <p:spPr>
            <a:xfrm>
              <a:off x="6383331" y="3723179"/>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p:cNvSpPr txBox="1"/>
            <p:nvPr/>
          </p:nvSpPr>
          <p:spPr>
            <a:xfrm>
              <a:off x="4572000" y="2103314"/>
              <a:ext cx="1595309" cy="707886"/>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1</a:t>
              </a:r>
              <a:r>
                <a:rPr lang="en-US" sz="2000" b="1" baseline="30000" dirty="0">
                  <a:solidFill>
                    <a:srgbClr val="CC00CC"/>
                  </a:solidFill>
                </a:rPr>
                <a:t>st</a:t>
              </a:r>
              <a:r>
                <a:rPr lang="en-US" sz="2000" b="1" dirty="0">
                  <a:solidFill>
                    <a:srgbClr val="CC00CC"/>
                  </a:solidFill>
                </a:rPr>
                <a:t> Sabbath</a:t>
              </a:r>
            </a:p>
            <a:p>
              <a:pPr algn="ctr"/>
              <a:r>
                <a:rPr lang="en-US" sz="2000" b="1" dirty="0">
                  <a:solidFill>
                    <a:srgbClr val="CC00CC"/>
                  </a:solidFill>
                </a:rPr>
                <a:t>Tabernacles</a:t>
              </a:r>
            </a:p>
          </p:txBody>
        </p:sp>
      </p:grpSp>
      <p:cxnSp>
        <p:nvCxnSpPr>
          <p:cNvPr id="55" name="Straight Arrow Connector 54"/>
          <p:cNvCxnSpPr/>
          <p:nvPr/>
        </p:nvCxnSpPr>
        <p:spPr>
          <a:xfrm>
            <a:off x="4191000" y="2671465"/>
            <a:ext cx="2296139" cy="1443335"/>
          </a:xfrm>
          <a:prstGeom prst="straightConnector1">
            <a:avLst/>
          </a:prstGeom>
          <a:ln w="76200">
            <a:solidFill>
              <a:srgbClr val="0099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nvGrpSpPr>
          <p:cNvPr id="16" name="Group 15"/>
          <p:cNvGrpSpPr/>
          <p:nvPr/>
        </p:nvGrpSpPr>
        <p:grpSpPr>
          <a:xfrm>
            <a:off x="1219200" y="2095020"/>
            <a:ext cx="6535731" cy="3764244"/>
            <a:chOff x="1219200" y="2095020"/>
            <a:chExt cx="6535731" cy="3764244"/>
          </a:xfrm>
        </p:grpSpPr>
        <p:sp>
          <p:nvSpPr>
            <p:cNvPr id="35" name="Sun 34"/>
            <p:cNvSpPr/>
            <p:nvPr/>
          </p:nvSpPr>
          <p:spPr>
            <a:xfrm>
              <a:off x="6383331" y="4617267"/>
              <a:ext cx="1371600" cy="1241997"/>
            </a:xfrm>
            <a:prstGeom prst="sun">
              <a:avLst/>
            </a:prstGeom>
            <a:noFill/>
            <a:ln w="57150">
              <a:solidFill>
                <a:srgbClr val="CC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2" name="Straight Arrow Connector 51"/>
            <p:cNvCxnSpPr/>
            <p:nvPr/>
          </p:nvCxnSpPr>
          <p:spPr>
            <a:xfrm>
              <a:off x="2895600" y="2802906"/>
              <a:ext cx="3487731" cy="2226294"/>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219200" y="2095020"/>
              <a:ext cx="1702710" cy="707886"/>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none" rtlCol="0">
              <a:spAutoFit/>
            </a:bodyPr>
            <a:lstStyle/>
            <a:p>
              <a:pPr algn="ctr"/>
              <a:r>
                <a:rPr lang="en-US" sz="2000" b="1" dirty="0">
                  <a:solidFill>
                    <a:srgbClr val="CC00CC"/>
                  </a:solidFill>
                </a:rPr>
                <a:t>Last Sabbath</a:t>
              </a:r>
            </a:p>
            <a:p>
              <a:pPr algn="ctr"/>
              <a:r>
                <a:rPr lang="en-US" sz="2000" b="1" dirty="0">
                  <a:solidFill>
                    <a:srgbClr val="CC00CC"/>
                  </a:solidFill>
                </a:rPr>
                <a:t>Tabernacles</a:t>
              </a:r>
            </a:p>
          </p:txBody>
        </p:sp>
      </p:grpSp>
      <p:cxnSp>
        <p:nvCxnSpPr>
          <p:cNvPr id="26" name="Straight Arrow Connector 25"/>
          <p:cNvCxnSpPr/>
          <p:nvPr/>
        </p:nvCxnSpPr>
        <p:spPr>
          <a:xfrm>
            <a:off x="533400" y="1143000"/>
            <a:ext cx="0" cy="2670325"/>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124200" y="2209800"/>
            <a:ext cx="1219200" cy="461665"/>
          </a:xfrm>
          <a:prstGeom prst="rect">
            <a:avLst/>
          </a:prstGeom>
          <a:solidFill>
            <a:schemeClr val="accent3">
              <a:lumMod val="20000"/>
              <a:lumOff val="80000"/>
            </a:schemeClr>
          </a:solidFill>
          <a:ln w="38100">
            <a:solidFill>
              <a:srgbClr val="009900"/>
            </a:solidFill>
          </a:ln>
          <a:scene3d>
            <a:camera prst="orthographicFront"/>
            <a:lightRig rig="threePt" dir="t"/>
          </a:scene3d>
          <a:sp3d>
            <a:bevelT w="114300" prst="artDeco"/>
          </a:sp3d>
        </p:spPr>
        <p:txBody>
          <a:bodyPr wrap="square" rtlCol="0">
            <a:spAutoFit/>
          </a:bodyPr>
          <a:lstStyle/>
          <a:p>
            <a:pPr algn="ctr"/>
            <a:r>
              <a:rPr lang="en-US" sz="2400" b="1" dirty="0">
                <a:solidFill>
                  <a:srgbClr val="009900"/>
                </a:solidFill>
              </a:rPr>
              <a:t>Sukkot</a:t>
            </a:r>
          </a:p>
        </p:txBody>
      </p:sp>
      <p:sp>
        <p:nvSpPr>
          <p:cNvPr id="2" name="Slide Number Placeholder 1"/>
          <p:cNvSpPr>
            <a:spLocks noGrp="1"/>
          </p:cNvSpPr>
          <p:nvPr>
            <p:ph type="sldNum" sz="quarter" idx="12"/>
          </p:nvPr>
        </p:nvSpPr>
        <p:spPr>
          <a:xfrm>
            <a:off x="8305800" y="6492875"/>
            <a:ext cx="762000" cy="365125"/>
          </a:xfrm>
        </p:spPr>
        <p:txBody>
          <a:bodyPr/>
          <a:lstStyle/>
          <a:p>
            <a:fld id="{9A7ECC3E-4170-412F-8B33-8063B7BB8A4D}" type="slidenum">
              <a:rPr lang="en-US" b="1" smtClean="0">
                <a:solidFill>
                  <a:schemeClr val="bg1"/>
                </a:solidFill>
              </a:rPr>
              <a:pPr/>
              <a:t>49</a:t>
            </a:fld>
            <a:endParaRPr lang="en-US" b="1" dirty="0">
              <a:solidFill>
                <a:schemeClr val="bg1"/>
              </a:solidFill>
            </a:endParaRPr>
          </a:p>
        </p:txBody>
      </p:sp>
      <p:sp>
        <p:nvSpPr>
          <p:cNvPr id="56" name="TextBox 55"/>
          <p:cNvSpPr txBox="1"/>
          <p:nvPr/>
        </p:nvSpPr>
        <p:spPr>
          <a:xfrm>
            <a:off x="184143" y="239460"/>
            <a:ext cx="2101857" cy="1015663"/>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square" rtlCol="0">
            <a:spAutoFit/>
          </a:bodyPr>
          <a:lstStyle/>
          <a:p>
            <a:pPr algn="ctr"/>
            <a:r>
              <a:rPr lang="en-US" sz="2000" b="1" dirty="0">
                <a:solidFill>
                  <a:srgbClr val="CC00CC"/>
                </a:solidFill>
              </a:rPr>
              <a:t>Day of</a:t>
            </a:r>
          </a:p>
          <a:p>
            <a:pPr algn="ctr"/>
            <a:r>
              <a:rPr lang="en-US" sz="2000" b="1" dirty="0">
                <a:solidFill>
                  <a:srgbClr val="CC00CC"/>
                </a:solidFill>
              </a:rPr>
              <a:t>Atonement </a:t>
            </a:r>
            <a:br>
              <a:rPr lang="en-US" sz="2000" b="1" dirty="0">
                <a:solidFill>
                  <a:srgbClr val="CC00CC"/>
                </a:solidFill>
              </a:rPr>
            </a:br>
            <a:r>
              <a:rPr lang="en-US" sz="2000" b="1" dirty="0">
                <a:solidFill>
                  <a:srgbClr val="CC00CC"/>
                </a:solidFill>
              </a:rPr>
              <a:t>Annual Sabbath</a:t>
            </a:r>
          </a:p>
        </p:txBody>
      </p:sp>
      <p:sp>
        <p:nvSpPr>
          <p:cNvPr id="57" name="TextBox 56"/>
          <p:cNvSpPr txBox="1"/>
          <p:nvPr/>
        </p:nvSpPr>
        <p:spPr>
          <a:xfrm>
            <a:off x="6858000" y="228600"/>
            <a:ext cx="2133600" cy="1015663"/>
          </a:xfrm>
          <a:prstGeom prst="rect">
            <a:avLst/>
          </a:prstGeom>
          <a:solidFill>
            <a:srgbClr val="E0C1FF"/>
          </a:solidFill>
          <a:ln w="38100">
            <a:solidFill>
              <a:srgbClr val="CC00CC"/>
            </a:solidFill>
          </a:ln>
          <a:scene3d>
            <a:camera prst="orthographicFront"/>
            <a:lightRig rig="threePt" dir="t"/>
          </a:scene3d>
          <a:sp3d>
            <a:bevelT w="114300" prst="artDeco"/>
          </a:sp3d>
        </p:spPr>
        <p:txBody>
          <a:bodyPr wrap="square" rtlCol="0">
            <a:spAutoFit/>
          </a:bodyPr>
          <a:lstStyle/>
          <a:p>
            <a:pPr algn="ctr"/>
            <a:r>
              <a:rPr lang="en-US" sz="2000" b="1" dirty="0">
                <a:solidFill>
                  <a:srgbClr val="CC00CC"/>
                </a:solidFill>
              </a:rPr>
              <a:t>Trumpets</a:t>
            </a:r>
          </a:p>
          <a:p>
            <a:pPr algn="ctr"/>
            <a:r>
              <a:rPr lang="en-US" sz="2000" b="1" dirty="0">
                <a:solidFill>
                  <a:srgbClr val="CC00CC"/>
                </a:solidFill>
              </a:rPr>
              <a:t>Yom Teruah</a:t>
            </a:r>
          </a:p>
          <a:p>
            <a:pPr algn="ctr"/>
            <a:r>
              <a:rPr lang="en-US" sz="2000" b="1" dirty="0">
                <a:solidFill>
                  <a:srgbClr val="CC00CC"/>
                </a:solidFill>
              </a:rPr>
              <a:t>Annual Sabbath</a:t>
            </a:r>
          </a:p>
        </p:txBody>
      </p:sp>
    </p:spTree>
    <p:extLst>
      <p:ext uri="{BB962C8B-B14F-4D97-AF65-F5344CB8AC3E}">
        <p14:creationId xmlns:p14="http://schemas.microsoft.com/office/powerpoint/2010/main" val="1686294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26"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down)">
                                      <p:cBhvr>
                                        <p:cTn id="13" dur="580">
                                          <p:stCondLst>
                                            <p:cond delay="0"/>
                                          </p:stCondLst>
                                        </p:cTn>
                                        <p:tgtEl>
                                          <p:spTgt spid="53"/>
                                        </p:tgtEl>
                                      </p:cBhvr>
                                    </p:animEffect>
                                    <p:anim calcmode="lin" valueType="num">
                                      <p:cBhvr>
                                        <p:cTn id="14"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19" dur="26">
                                          <p:stCondLst>
                                            <p:cond delay="650"/>
                                          </p:stCondLst>
                                        </p:cTn>
                                        <p:tgtEl>
                                          <p:spTgt spid="53"/>
                                        </p:tgtEl>
                                      </p:cBhvr>
                                      <p:to x="100000" y="60000"/>
                                    </p:animScale>
                                    <p:animScale>
                                      <p:cBhvr>
                                        <p:cTn id="20" dur="166" decel="50000">
                                          <p:stCondLst>
                                            <p:cond delay="676"/>
                                          </p:stCondLst>
                                        </p:cTn>
                                        <p:tgtEl>
                                          <p:spTgt spid="53"/>
                                        </p:tgtEl>
                                      </p:cBhvr>
                                      <p:to x="100000" y="100000"/>
                                    </p:animScale>
                                    <p:animScale>
                                      <p:cBhvr>
                                        <p:cTn id="21" dur="26">
                                          <p:stCondLst>
                                            <p:cond delay="1312"/>
                                          </p:stCondLst>
                                        </p:cTn>
                                        <p:tgtEl>
                                          <p:spTgt spid="53"/>
                                        </p:tgtEl>
                                      </p:cBhvr>
                                      <p:to x="100000" y="80000"/>
                                    </p:animScale>
                                    <p:animScale>
                                      <p:cBhvr>
                                        <p:cTn id="22" dur="166" decel="50000">
                                          <p:stCondLst>
                                            <p:cond delay="1338"/>
                                          </p:stCondLst>
                                        </p:cTn>
                                        <p:tgtEl>
                                          <p:spTgt spid="53"/>
                                        </p:tgtEl>
                                      </p:cBhvr>
                                      <p:to x="100000" y="100000"/>
                                    </p:animScale>
                                    <p:animScale>
                                      <p:cBhvr>
                                        <p:cTn id="23" dur="26">
                                          <p:stCondLst>
                                            <p:cond delay="1642"/>
                                          </p:stCondLst>
                                        </p:cTn>
                                        <p:tgtEl>
                                          <p:spTgt spid="53"/>
                                        </p:tgtEl>
                                      </p:cBhvr>
                                      <p:to x="100000" y="90000"/>
                                    </p:animScale>
                                    <p:animScale>
                                      <p:cBhvr>
                                        <p:cTn id="24" dur="166" decel="50000">
                                          <p:stCondLst>
                                            <p:cond delay="1668"/>
                                          </p:stCondLst>
                                        </p:cTn>
                                        <p:tgtEl>
                                          <p:spTgt spid="53"/>
                                        </p:tgtEl>
                                      </p:cBhvr>
                                      <p:to x="100000" y="100000"/>
                                    </p:animScale>
                                    <p:animScale>
                                      <p:cBhvr>
                                        <p:cTn id="25" dur="26">
                                          <p:stCondLst>
                                            <p:cond delay="1808"/>
                                          </p:stCondLst>
                                        </p:cTn>
                                        <p:tgtEl>
                                          <p:spTgt spid="53"/>
                                        </p:tgtEl>
                                      </p:cBhvr>
                                      <p:to x="100000" y="95000"/>
                                    </p:animScale>
                                    <p:animScale>
                                      <p:cBhvr>
                                        <p:cTn id="26" dur="166" decel="50000">
                                          <p:stCondLst>
                                            <p:cond delay="1834"/>
                                          </p:stCondLst>
                                        </p:cTn>
                                        <p:tgtEl>
                                          <p:spTgt spid="53"/>
                                        </p:tgtEl>
                                      </p:cBhvr>
                                      <p:to x="100000" y="100000"/>
                                    </p:animScale>
                                  </p:childTnLst>
                                </p:cTn>
                              </p:par>
                            </p:childTnLst>
                          </p:cTn>
                        </p:par>
                        <p:par>
                          <p:cTn id="27" fill="hold">
                            <p:stCondLst>
                              <p:cond delay="2500"/>
                            </p:stCondLst>
                            <p:childTnLst>
                              <p:par>
                                <p:cTn id="28" presetID="31" presetClass="entr" presetSubtype="0" fill="hold" nodeType="afterEffect">
                                  <p:stCondLst>
                                    <p:cond delay="0"/>
                                  </p:stCondLst>
                                  <p:childTnLst>
                                    <p:set>
                                      <p:cBhvr>
                                        <p:cTn id="29" dur="1" fill="hold">
                                          <p:stCondLst>
                                            <p:cond delay="0"/>
                                          </p:stCondLst>
                                        </p:cTn>
                                        <p:tgtEl>
                                          <p:spTgt spid="55"/>
                                        </p:tgtEl>
                                        <p:attrNameLst>
                                          <p:attrName>style.visibility</p:attrName>
                                        </p:attrNameLst>
                                      </p:cBhvr>
                                      <p:to>
                                        <p:strVal val="visible"/>
                                      </p:to>
                                    </p:set>
                                    <p:anim calcmode="lin" valueType="num">
                                      <p:cBhvr>
                                        <p:cTn id="30" dur="1000" fill="hold"/>
                                        <p:tgtEl>
                                          <p:spTgt spid="55"/>
                                        </p:tgtEl>
                                        <p:attrNameLst>
                                          <p:attrName>ppt_w</p:attrName>
                                        </p:attrNameLst>
                                      </p:cBhvr>
                                      <p:tavLst>
                                        <p:tav tm="0">
                                          <p:val>
                                            <p:fltVal val="0"/>
                                          </p:val>
                                        </p:tav>
                                        <p:tav tm="100000">
                                          <p:val>
                                            <p:strVal val="#ppt_w"/>
                                          </p:val>
                                        </p:tav>
                                      </p:tavLst>
                                    </p:anim>
                                    <p:anim calcmode="lin" valueType="num">
                                      <p:cBhvr>
                                        <p:cTn id="31" dur="1000" fill="hold"/>
                                        <p:tgtEl>
                                          <p:spTgt spid="55"/>
                                        </p:tgtEl>
                                        <p:attrNameLst>
                                          <p:attrName>ppt_h</p:attrName>
                                        </p:attrNameLst>
                                      </p:cBhvr>
                                      <p:tavLst>
                                        <p:tav tm="0">
                                          <p:val>
                                            <p:fltVal val="0"/>
                                          </p:val>
                                        </p:tav>
                                        <p:tav tm="100000">
                                          <p:val>
                                            <p:strVal val="#ppt_h"/>
                                          </p:val>
                                        </p:tav>
                                      </p:tavLst>
                                    </p:anim>
                                    <p:anim calcmode="lin" valueType="num">
                                      <p:cBhvr>
                                        <p:cTn id="32" dur="1000" fill="hold"/>
                                        <p:tgtEl>
                                          <p:spTgt spid="55"/>
                                        </p:tgtEl>
                                        <p:attrNameLst>
                                          <p:attrName>style.rotation</p:attrName>
                                        </p:attrNameLst>
                                      </p:cBhvr>
                                      <p:tavLst>
                                        <p:tav tm="0">
                                          <p:val>
                                            <p:fltVal val="90"/>
                                          </p:val>
                                        </p:tav>
                                        <p:tav tm="100000">
                                          <p:val>
                                            <p:fltVal val="0"/>
                                          </p:val>
                                        </p:tav>
                                      </p:tavLst>
                                    </p:anim>
                                    <p:animEffect transition="in" filter="fade">
                                      <p:cBhvr>
                                        <p:cTn id="33" dur="1000"/>
                                        <p:tgtEl>
                                          <p:spTgt spid="55"/>
                                        </p:tgtEl>
                                      </p:cBhvr>
                                    </p:animEffect>
                                  </p:childTnLst>
                                </p:cTn>
                              </p:par>
                            </p:childTnLst>
                          </p:cTn>
                        </p:par>
                        <p:par>
                          <p:cTn id="34" fill="hold">
                            <p:stCondLst>
                              <p:cond delay="3500"/>
                            </p:stCondLst>
                            <p:childTnLst>
                              <p:par>
                                <p:cTn id="35" presetID="31" presetClass="entr" presetSubtype="0" fill="hold" nodeType="afterEffect">
                                  <p:stCondLst>
                                    <p:cond delay="0"/>
                                  </p:stCondLst>
                                  <p:childTnLst>
                                    <p:set>
                                      <p:cBhvr>
                                        <p:cTn id="36" dur="1" fill="hold">
                                          <p:stCondLst>
                                            <p:cond delay="0"/>
                                          </p:stCondLst>
                                        </p:cTn>
                                        <p:tgtEl>
                                          <p:spTgt spid="54"/>
                                        </p:tgtEl>
                                        <p:attrNameLst>
                                          <p:attrName>style.visibility</p:attrName>
                                        </p:attrNameLst>
                                      </p:cBhvr>
                                      <p:to>
                                        <p:strVal val="visible"/>
                                      </p:to>
                                    </p:set>
                                    <p:anim calcmode="lin" valueType="num">
                                      <p:cBhvr>
                                        <p:cTn id="37" dur="1000" fill="hold"/>
                                        <p:tgtEl>
                                          <p:spTgt spid="54"/>
                                        </p:tgtEl>
                                        <p:attrNameLst>
                                          <p:attrName>ppt_w</p:attrName>
                                        </p:attrNameLst>
                                      </p:cBhvr>
                                      <p:tavLst>
                                        <p:tav tm="0">
                                          <p:val>
                                            <p:fltVal val="0"/>
                                          </p:val>
                                        </p:tav>
                                        <p:tav tm="100000">
                                          <p:val>
                                            <p:strVal val="#ppt_w"/>
                                          </p:val>
                                        </p:tav>
                                      </p:tavLst>
                                    </p:anim>
                                    <p:anim calcmode="lin" valueType="num">
                                      <p:cBhvr>
                                        <p:cTn id="38" dur="1000" fill="hold"/>
                                        <p:tgtEl>
                                          <p:spTgt spid="54"/>
                                        </p:tgtEl>
                                        <p:attrNameLst>
                                          <p:attrName>ppt_h</p:attrName>
                                        </p:attrNameLst>
                                      </p:cBhvr>
                                      <p:tavLst>
                                        <p:tav tm="0">
                                          <p:val>
                                            <p:fltVal val="0"/>
                                          </p:val>
                                        </p:tav>
                                        <p:tav tm="100000">
                                          <p:val>
                                            <p:strVal val="#ppt_h"/>
                                          </p:val>
                                        </p:tav>
                                      </p:tavLst>
                                    </p:anim>
                                    <p:anim calcmode="lin" valueType="num">
                                      <p:cBhvr>
                                        <p:cTn id="39" dur="1000" fill="hold"/>
                                        <p:tgtEl>
                                          <p:spTgt spid="54"/>
                                        </p:tgtEl>
                                        <p:attrNameLst>
                                          <p:attrName>style.rotation</p:attrName>
                                        </p:attrNameLst>
                                      </p:cBhvr>
                                      <p:tavLst>
                                        <p:tav tm="0">
                                          <p:val>
                                            <p:fltVal val="90"/>
                                          </p:val>
                                        </p:tav>
                                        <p:tav tm="100000">
                                          <p:val>
                                            <p:fltVal val="0"/>
                                          </p:val>
                                        </p:tav>
                                      </p:tavLst>
                                    </p:anim>
                                    <p:animEffect transition="in" filter="fade">
                                      <p:cBhvr>
                                        <p:cTn id="40" dur="1000"/>
                                        <p:tgtEl>
                                          <p:spTgt spid="54"/>
                                        </p:tgtEl>
                                      </p:cBhvr>
                                    </p:animEffect>
                                  </p:childTnLst>
                                </p:cTn>
                              </p:par>
                            </p:childTnLst>
                          </p:cTn>
                        </p:par>
                      </p:childTnLst>
                    </p:cTn>
                  </p:par>
                  <p:par>
                    <p:cTn id="41" fill="hold">
                      <p:stCondLst>
                        <p:cond delay="indefinite"/>
                      </p:stCondLst>
                      <p:childTnLst>
                        <p:par>
                          <p:cTn id="42" fill="hold">
                            <p:stCondLst>
                              <p:cond delay="0"/>
                            </p:stCondLst>
                            <p:childTnLst>
                              <p:par>
                                <p:cTn id="43" presetID="20" presetClass="entr" presetSubtype="0" fill="hold"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edge">
                                      <p:cBhvr>
                                        <p:cTn id="45" dur="2000"/>
                                        <p:tgtEl>
                                          <p:spTgt spid="15"/>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0"/>
            <a:ext cx="9144000" cy="6858000"/>
          </a:xfrm>
          <a:solidFill>
            <a:srgbClr val="66FF99"/>
          </a:solidFill>
          <a:ln w="57150">
            <a:solidFill>
              <a:srgbClr val="00B050"/>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t>.</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50</a:t>
            </a:fld>
            <a:endParaRPr lang="en-US" b="1" dirty="0">
              <a:solidFill>
                <a:schemeClr val="bg1"/>
              </a:solidFill>
            </a:endParaRPr>
          </a:p>
        </p:txBody>
      </p:sp>
      <p:sp>
        <p:nvSpPr>
          <p:cNvPr id="5" name="Folded Corner 4"/>
          <p:cNvSpPr/>
          <p:nvPr/>
        </p:nvSpPr>
        <p:spPr>
          <a:xfrm>
            <a:off x="838200" y="457200"/>
            <a:ext cx="7391400" cy="5943600"/>
          </a:xfrm>
          <a:prstGeom prst="foldedCorner">
            <a:avLst/>
          </a:prstGeom>
          <a:solidFill>
            <a:srgbClr val="FFCCFF"/>
          </a:solidFill>
          <a:ln w="57150">
            <a:solidFill>
              <a:srgbClr val="FF3399"/>
            </a:solidFill>
          </a:ln>
          <a:effectLst>
            <a:glow rad="228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066800" y="685800"/>
            <a:ext cx="6781800" cy="5410200"/>
          </a:xfrm>
          <a:noFill/>
        </p:spPr>
        <p:txBody>
          <a:bodyPr lIns="182880" tIns="91440">
            <a:noAutofit/>
            <a:scene3d>
              <a:camera prst="orthographicFront"/>
              <a:lightRig rig="threePt" dir="t"/>
            </a:scene3d>
            <a:sp3d extrusionH="57150">
              <a:bevelT w="57150" h="38100" prst="artDeco"/>
            </a:sp3d>
          </a:bodyPr>
          <a:lstStyle/>
          <a:p>
            <a:pPr>
              <a:lnSpc>
                <a:spcPct val="90000"/>
              </a:lnSpc>
              <a:spcBef>
                <a:spcPts val="0"/>
              </a:spcBef>
              <a:spcAft>
                <a:spcPts val="1200"/>
              </a:spcAft>
            </a:pPr>
            <a:r>
              <a:rPr lang="en-US" sz="5400" b="1" dirty="0">
                <a:solidFill>
                  <a:srgbClr val="FF3399"/>
                </a:solidFill>
                <a:latin typeface="Comic Sans MS" panose="030F0702030302020204" pitchFamily="66" charset="0"/>
              </a:rPr>
              <a:t>Let’s do a quick overview of Leviticus chapter 23 before moving on — and see how many things we can remember.</a:t>
            </a:r>
          </a:p>
        </p:txBody>
      </p:sp>
    </p:spTree>
    <p:extLst>
      <p:ext uri="{BB962C8B-B14F-4D97-AF65-F5344CB8AC3E}">
        <p14:creationId xmlns:p14="http://schemas.microsoft.com/office/powerpoint/2010/main" val="266380161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38400" y="228600"/>
            <a:ext cx="4267200" cy="990600"/>
          </a:xfrm>
          <a:solidFill>
            <a:schemeClr val="accent6">
              <a:lumMod val="75000"/>
            </a:schemeClr>
          </a:solidFill>
          <a:ln w="38100">
            <a:solidFill>
              <a:schemeClr val="tx1"/>
            </a:solidFill>
          </a:ln>
          <a:scene3d>
            <a:camera prst="orthographicFront"/>
            <a:lightRig rig="soft" dir="t">
              <a:rot lat="0" lon="0" rev="17220000"/>
            </a:lightRig>
          </a:scene3d>
          <a:sp3d>
            <a:bevelT w="139700" h="139700" prst="divot"/>
          </a:sp3d>
        </p:spPr>
        <p:txBody>
          <a:bodyPr anchor="ctr">
            <a:normAutofit/>
            <a:scene3d>
              <a:camera prst="orthographicFront"/>
              <a:lightRig rig="soft" dir="t">
                <a:rot lat="0" lon="0" rev="17220000"/>
              </a:lightRig>
            </a:scene3d>
            <a:sp3d extrusionH="57150" prstMaterial="softEdge">
              <a:bevelT w="57150" h="38100" prst="artDeco"/>
            </a:sp3d>
          </a:bodyPr>
          <a:lstStyle/>
          <a:p>
            <a:r>
              <a:rPr lang="en-US" dirty="0">
                <a:solidFill>
                  <a:schemeClr val="accent6">
                    <a:lumMod val="20000"/>
                    <a:lumOff val="80000"/>
                  </a:schemeClr>
                </a:solidFill>
              </a:rPr>
              <a:t>Questions</a:t>
            </a:r>
          </a:p>
        </p:txBody>
      </p:sp>
      <p:sp>
        <p:nvSpPr>
          <p:cNvPr id="3" name="Subtitle 2"/>
          <p:cNvSpPr>
            <a:spLocks noGrp="1"/>
          </p:cNvSpPr>
          <p:nvPr>
            <p:ph type="subTitle" idx="1"/>
          </p:nvPr>
        </p:nvSpPr>
        <p:spPr>
          <a:xfrm>
            <a:off x="457200" y="1905000"/>
            <a:ext cx="8153400" cy="4419600"/>
          </a:xfrm>
          <a:solidFill>
            <a:schemeClr val="accent6">
              <a:lumMod val="20000"/>
              <a:lumOff val="80000"/>
            </a:schemeClr>
          </a:solidFill>
          <a:ln w="38100">
            <a:solidFill>
              <a:schemeClr val="accent6">
                <a:lumMod val="75000"/>
              </a:schemeClr>
            </a:solidFill>
          </a:ln>
          <a:scene3d>
            <a:camera prst="orthographicFront"/>
            <a:lightRig rig="threePt" dir="t"/>
          </a:scene3d>
          <a:sp3d>
            <a:bevelT w="114300" prst="artDeco"/>
          </a:sp3d>
        </p:spPr>
        <p:txBody>
          <a:bodyPr lIns="182880" tIns="182880">
            <a:normAutofit/>
          </a:bodyPr>
          <a:lstStyle/>
          <a:p>
            <a:pPr marL="457200" indent="-457200" algn="l">
              <a:spcBef>
                <a:spcPts val="0"/>
              </a:spcBef>
              <a:spcAft>
                <a:spcPts val="1200"/>
              </a:spcAft>
              <a:buClr>
                <a:srgbClr val="FF0000"/>
              </a:buClr>
              <a:buSzPct val="75000"/>
              <a:buFont typeface="Comic Sans MS" panose="030F0702030302020204" pitchFamily="66" charset="0"/>
              <a:buChar char="Q"/>
            </a:pPr>
            <a:r>
              <a:rPr lang="en-US" dirty="0">
                <a:solidFill>
                  <a:schemeClr val="bg1"/>
                </a:solidFill>
              </a:rPr>
              <a:t>According to Scripture, is the </a:t>
            </a:r>
            <a:r>
              <a:rPr lang="en-US" b="1" dirty="0">
                <a:solidFill>
                  <a:srgbClr val="0000CC"/>
                </a:solidFill>
              </a:rPr>
              <a:t>Seventh-day Sabbath </a:t>
            </a:r>
            <a:r>
              <a:rPr lang="en-US" dirty="0">
                <a:solidFill>
                  <a:schemeClr val="bg1"/>
                </a:solidFill>
              </a:rPr>
              <a:t>a </a:t>
            </a:r>
            <a:r>
              <a:rPr lang="en-US" b="1" dirty="0">
                <a:solidFill>
                  <a:srgbClr val="FF3399"/>
                </a:solidFill>
              </a:rPr>
              <a:t>“set apart gathering” </a:t>
            </a:r>
            <a:r>
              <a:rPr lang="en-US" dirty="0">
                <a:solidFill>
                  <a:schemeClr val="bg1"/>
                </a:solidFill>
              </a:rPr>
              <a:t>or </a:t>
            </a:r>
            <a:r>
              <a:rPr lang="en-US" b="1" dirty="0">
                <a:solidFill>
                  <a:srgbClr val="C00000"/>
                </a:solidFill>
              </a:rPr>
              <a:t>Feast day?</a:t>
            </a:r>
          </a:p>
          <a:p>
            <a:pPr marL="457200" indent="-457200" algn="l">
              <a:spcBef>
                <a:spcPts val="0"/>
              </a:spcBef>
              <a:spcAft>
                <a:spcPts val="1200"/>
              </a:spcAft>
              <a:buClr>
                <a:srgbClr val="0000CC"/>
              </a:buClr>
              <a:buSzPct val="75000"/>
              <a:buFont typeface="Comic Sans MS" panose="030F0702030302020204" pitchFamily="66" charset="0"/>
              <a:buChar char="A"/>
            </a:pPr>
            <a:r>
              <a:rPr lang="en-US" b="1" dirty="0">
                <a:solidFill>
                  <a:srgbClr val="FF0066"/>
                </a:solidFill>
              </a:rPr>
              <a:t>Yes, it is both!</a:t>
            </a:r>
          </a:p>
          <a:p>
            <a:pPr marL="457200" indent="-457200" algn="l">
              <a:spcBef>
                <a:spcPts val="0"/>
              </a:spcBef>
              <a:spcAft>
                <a:spcPts val="1200"/>
              </a:spcAft>
              <a:buClr>
                <a:srgbClr val="FF0000"/>
              </a:buClr>
              <a:buSzPct val="75000"/>
              <a:buFont typeface="Comic Sans MS" panose="030F0702030302020204" pitchFamily="66" charset="0"/>
              <a:buChar char="Q"/>
            </a:pPr>
            <a:r>
              <a:rPr lang="en-US" dirty="0">
                <a:solidFill>
                  <a:schemeClr val="bg1"/>
                </a:solidFill>
              </a:rPr>
              <a:t>There were several </a:t>
            </a:r>
            <a:r>
              <a:rPr lang="en-US" b="1" dirty="0">
                <a:solidFill>
                  <a:schemeClr val="accent6">
                    <a:lumMod val="75000"/>
                  </a:schemeClr>
                </a:solidFill>
              </a:rPr>
              <a:t>“Feasts” </a:t>
            </a:r>
            <a:r>
              <a:rPr lang="en-US" dirty="0">
                <a:solidFill>
                  <a:schemeClr val="bg1"/>
                </a:solidFill>
              </a:rPr>
              <a:t>spoken of in Leviticus 23.  Do you remember how many?</a:t>
            </a:r>
          </a:p>
          <a:p>
            <a:pPr marL="457200" indent="-457200" algn="l">
              <a:spcBef>
                <a:spcPts val="0"/>
              </a:spcBef>
              <a:spcAft>
                <a:spcPts val="3000"/>
              </a:spcAft>
              <a:buClr>
                <a:srgbClr val="0000CC"/>
              </a:buClr>
              <a:buSzPct val="75000"/>
              <a:buFont typeface="Comic Sans MS" panose="030F0702030302020204" pitchFamily="66" charset="0"/>
              <a:buChar char="A"/>
            </a:pPr>
            <a:r>
              <a:rPr lang="en-US" b="1" dirty="0">
                <a:solidFill>
                  <a:srgbClr val="FF0066"/>
                </a:solidFill>
              </a:rPr>
              <a:t>Ten – </a:t>
            </a:r>
            <a:r>
              <a:rPr lang="en-US" dirty="0">
                <a:solidFill>
                  <a:schemeClr val="bg1"/>
                </a:solidFill>
              </a:rPr>
              <a:t>How many do you recall?</a:t>
            </a:r>
          </a:p>
          <a:p>
            <a:pPr>
              <a:spcBef>
                <a:spcPts val="0"/>
              </a:spcBef>
              <a:spcAft>
                <a:spcPts val="1200"/>
              </a:spcAft>
              <a:buClr>
                <a:srgbClr val="0000CC"/>
              </a:buClr>
              <a:buSzPct val="75000"/>
            </a:pPr>
            <a:r>
              <a:rPr lang="en-US" b="1" dirty="0">
                <a:solidFill>
                  <a:schemeClr val="accent2">
                    <a:lumMod val="75000"/>
                  </a:schemeClr>
                </a:solidFill>
              </a:rPr>
              <a:t>Let’s quickly review them.</a:t>
            </a: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t>51</a:t>
            </a:fld>
            <a:endParaRPr lang="en-US" b="1" dirty="0"/>
          </a:p>
        </p:txBody>
      </p:sp>
    </p:spTree>
    <p:extLst>
      <p:ext uri="{BB962C8B-B14F-4D97-AF65-F5344CB8AC3E}">
        <p14:creationId xmlns:p14="http://schemas.microsoft.com/office/powerpoint/2010/main" val="3346871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 calcmode="lin" valueType="num">
                                      <p:cBhvr additive="base">
                                        <p:cTn id="2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 calcmode="lin" valueType="num">
                                      <p:cBhvr additive="base">
                                        <p:cTn id="2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0"/>
            <a:ext cx="9144000" cy="6858000"/>
          </a:xfrm>
          <a:prstGeom prst="rect">
            <a:avLst/>
          </a:prstGeom>
          <a:solidFill>
            <a:schemeClr val="accent2">
              <a:lumMod val="40000"/>
              <a:lumOff val="60000"/>
            </a:schemeClr>
          </a:solidFill>
        </p:spPr>
        <p:txBody>
          <a:bodyPr wrap="square" rtlCol="0">
            <a:spAutoFit/>
          </a:bodyPr>
          <a:lstStyle/>
          <a:p>
            <a:endParaRPr lang="en-US" dirty="0"/>
          </a:p>
        </p:txBody>
      </p:sp>
      <p:sp>
        <p:nvSpPr>
          <p:cNvPr id="2" name="Title 1"/>
          <p:cNvSpPr>
            <a:spLocks noGrp="1"/>
          </p:cNvSpPr>
          <p:nvPr>
            <p:ph type="ctrTitle"/>
          </p:nvPr>
        </p:nvSpPr>
        <p:spPr>
          <a:xfrm>
            <a:off x="609600" y="228600"/>
            <a:ext cx="7848600" cy="990600"/>
          </a:xfrm>
          <a:solidFill>
            <a:schemeClr val="accent2">
              <a:lumMod val="50000"/>
            </a:schemeClr>
          </a:solidFill>
          <a:ln w="38100">
            <a:solidFill>
              <a:schemeClr val="tx1"/>
            </a:solidFill>
          </a:ln>
          <a:scene3d>
            <a:camera prst="orthographicFront"/>
            <a:lightRig rig="soft" dir="t">
              <a:rot lat="0" lon="0" rev="17220000"/>
            </a:lightRig>
          </a:scene3d>
          <a:sp3d>
            <a:bevelT w="139700" h="139700" prst="divot"/>
          </a:sp3d>
        </p:spPr>
        <p:txBody>
          <a:bodyPr anchor="ctr">
            <a:normAutofit/>
            <a:scene3d>
              <a:camera prst="orthographicFront"/>
              <a:lightRig rig="soft" dir="t">
                <a:rot lat="0" lon="0" rev="17220000"/>
              </a:lightRig>
            </a:scene3d>
            <a:sp3d extrusionH="57150" prstMaterial="softEdge">
              <a:bevelT w="57150" h="38100" prst="artDeco"/>
            </a:sp3d>
          </a:bodyPr>
          <a:lstStyle/>
          <a:p>
            <a:r>
              <a:rPr lang="en-US" dirty="0">
                <a:solidFill>
                  <a:schemeClr val="accent6">
                    <a:lumMod val="20000"/>
                    <a:lumOff val="80000"/>
                  </a:schemeClr>
                </a:solidFill>
              </a:rPr>
              <a:t>Feasts and Sabbaths</a:t>
            </a:r>
          </a:p>
        </p:txBody>
      </p:sp>
      <p:sp>
        <p:nvSpPr>
          <p:cNvPr id="3" name="Subtitle 2"/>
          <p:cNvSpPr>
            <a:spLocks noGrp="1"/>
          </p:cNvSpPr>
          <p:nvPr>
            <p:ph type="subTitle" idx="1"/>
          </p:nvPr>
        </p:nvSpPr>
        <p:spPr>
          <a:xfrm>
            <a:off x="152400" y="1600200"/>
            <a:ext cx="8839200" cy="4953000"/>
          </a:xfrm>
          <a:solidFill>
            <a:schemeClr val="accent6">
              <a:lumMod val="20000"/>
              <a:lumOff val="80000"/>
            </a:schemeClr>
          </a:solidFill>
          <a:ln w="38100">
            <a:solidFill>
              <a:schemeClr val="accent6">
                <a:lumMod val="75000"/>
              </a:schemeClr>
            </a:solidFill>
          </a:ln>
          <a:scene3d>
            <a:camera prst="orthographicFront"/>
            <a:lightRig rig="threePt" dir="t"/>
          </a:scene3d>
          <a:sp3d>
            <a:bevelT w="114300" prst="artDeco"/>
          </a:sp3d>
        </p:spPr>
        <p:txBody>
          <a:bodyPr lIns="182880" tIns="91440" anchor="ctr">
            <a:normAutofit fontScale="92500" lnSpcReduction="10000"/>
          </a:bodyPr>
          <a:lstStyle/>
          <a:p>
            <a:pPr algn="l">
              <a:spcBef>
                <a:spcPts val="0"/>
              </a:spcBef>
              <a:spcAft>
                <a:spcPts val="1200"/>
              </a:spcAft>
              <a:buClr>
                <a:srgbClr val="FF0000"/>
              </a:buClr>
              <a:buSzPct val="75000"/>
            </a:pPr>
            <a:r>
              <a:rPr lang="en-US" sz="3000" b="1" dirty="0">
                <a:solidFill>
                  <a:srgbClr val="0000CC"/>
                </a:solidFill>
                <a:effectLst>
                  <a:glow rad="139700">
                    <a:schemeClr val="accent1">
                      <a:satMod val="175000"/>
                      <a:alpha val="40000"/>
                    </a:schemeClr>
                  </a:glow>
                </a:effectLst>
              </a:rPr>
              <a:t>7</a:t>
            </a:r>
            <a:r>
              <a:rPr lang="en-US" sz="3000" b="1" baseline="30000" dirty="0">
                <a:solidFill>
                  <a:srgbClr val="0000CC"/>
                </a:solidFill>
                <a:effectLst>
                  <a:glow rad="139700">
                    <a:schemeClr val="accent1">
                      <a:satMod val="175000"/>
                      <a:alpha val="40000"/>
                    </a:schemeClr>
                  </a:glow>
                </a:effectLst>
              </a:rPr>
              <a:t>th</a:t>
            </a:r>
            <a:r>
              <a:rPr lang="en-US" sz="3000" b="1" dirty="0">
                <a:solidFill>
                  <a:srgbClr val="0000CC"/>
                </a:solidFill>
                <a:effectLst>
                  <a:glow rad="139700">
                    <a:schemeClr val="accent1">
                      <a:satMod val="175000"/>
                      <a:alpha val="40000"/>
                    </a:schemeClr>
                  </a:glow>
                </a:effectLst>
              </a:rPr>
              <a:t> Day Sabbath </a:t>
            </a:r>
            <a:r>
              <a:rPr lang="en-US" sz="3000" dirty="0">
                <a:solidFill>
                  <a:schemeClr val="bg1"/>
                </a:solidFill>
              </a:rPr>
              <a:t>— </a:t>
            </a:r>
            <a:r>
              <a:rPr lang="en-US" sz="3000" b="1" dirty="0">
                <a:solidFill>
                  <a:srgbClr val="009900"/>
                </a:solidFill>
              </a:rPr>
              <a:t>Shabbath</a:t>
            </a:r>
            <a:r>
              <a:rPr lang="en-US" sz="3000" dirty="0">
                <a:solidFill>
                  <a:srgbClr val="009900"/>
                </a:solidFill>
              </a:rPr>
              <a:t> </a:t>
            </a:r>
            <a:r>
              <a:rPr lang="en-US" sz="3000" dirty="0">
                <a:solidFill>
                  <a:schemeClr val="bg1"/>
                </a:solidFill>
              </a:rPr>
              <a:t>— Weekly Event</a:t>
            </a:r>
          </a:p>
          <a:p>
            <a:pPr algn="l">
              <a:spcBef>
                <a:spcPts val="0"/>
              </a:spcBef>
              <a:spcAft>
                <a:spcPts val="1200"/>
              </a:spcAft>
              <a:buClr>
                <a:srgbClr val="FF0000"/>
              </a:buClr>
              <a:buSzPct val="75000"/>
            </a:pPr>
            <a:r>
              <a:rPr lang="en-US" sz="3000" b="1" dirty="0">
                <a:solidFill>
                  <a:srgbClr val="A50021"/>
                </a:solidFill>
                <a:effectLst>
                  <a:glow rad="139700">
                    <a:schemeClr val="accent2">
                      <a:satMod val="175000"/>
                      <a:alpha val="40000"/>
                    </a:schemeClr>
                  </a:glow>
                </a:effectLst>
              </a:rPr>
              <a:t>Passover</a:t>
            </a:r>
            <a:r>
              <a:rPr lang="en-US" sz="3000" dirty="0">
                <a:solidFill>
                  <a:srgbClr val="A50021"/>
                </a:solidFill>
                <a:effectLst>
                  <a:glow rad="139700">
                    <a:schemeClr val="accent2">
                      <a:satMod val="175000"/>
                      <a:alpha val="40000"/>
                    </a:schemeClr>
                  </a:glow>
                </a:effectLst>
              </a:rPr>
              <a:t> </a:t>
            </a:r>
            <a:r>
              <a:rPr lang="en-US" sz="3000" dirty="0">
                <a:solidFill>
                  <a:schemeClr val="bg1"/>
                </a:solidFill>
              </a:rPr>
              <a:t>— </a:t>
            </a:r>
            <a:r>
              <a:rPr lang="en-US" sz="3000" b="1" dirty="0">
                <a:solidFill>
                  <a:srgbClr val="009900"/>
                </a:solidFill>
              </a:rPr>
              <a:t>Pesach</a:t>
            </a:r>
            <a:r>
              <a:rPr lang="en-US" sz="3000" dirty="0">
                <a:solidFill>
                  <a:srgbClr val="009900"/>
                </a:solidFill>
              </a:rPr>
              <a:t> </a:t>
            </a:r>
            <a:r>
              <a:rPr lang="en-US" sz="3000" dirty="0">
                <a:solidFill>
                  <a:schemeClr val="bg1"/>
                </a:solidFill>
              </a:rPr>
              <a:t>— Not a yearly Sabbath</a:t>
            </a:r>
            <a:r>
              <a:rPr lang="en-US" sz="3000" baseline="30000" dirty="0">
                <a:solidFill>
                  <a:schemeClr val="bg1"/>
                </a:solidFill>
              </a:rPr>
              <a:t>  </a:t>
            </a:r>
            <a:r>
              <a:rPr lang="en-US" sz="3000" dirty="0">
                <a:solidFill>
                  <a:schemeClr val="bg1"/>
                </a:solidFill>
              </a:rPr>
              <a:t>  </a:t>
            </a:r>
          </a:p>
          <a:p>
            <a:pPr algn="l">
              <a:spcBef>
                <a:spcPts val="0"/>
              </a:spcBef>
              <a:spcAft>
                <a:spcPts val="1200"/>
              </a:spcAft>
              <a:buClr>
                <a:srgbClr val="FF0000"/>
              </a:buClr>
              <a:buSzPct val="75000"/>
            </a:pPr>
            <a:r>
              <a:rPr lang="en-US" b="1" dirty="0">
                <a:solidFill>
                  <a:srgbClr val="0000CC"/>
                </a:solidFill>
                <a:effectLst>
                  <a:glow rad="139700">
                    <a:schemeClr val="accent1">
                      <a:satMod val="175000"/>
                      <a:alpha val="40000"/>
                    </a:schemeClr>
                  </a:glow>
                </a:effectLst>
              </a:rPr>
              <a:t>Unleavened Bread </a:t>
            </a:r>
            <a:r>
              <a:rPr lang="en-US" dirty="0">
                <a:solidFill>
                  <a:schemeClr val="bg1"/>
                </a:solidFill>
              </a:rPr>
              <a:t>— </a:t>
            </a:r>
            <a:r>
              <a:rPr lang="en-US" b="1" dirty="0" err="1">
                <a:solidFill>
                  <a:srgbClr val="009900"/>
                </a:solidFill>
              </a:rPr>
              <a:t>Matstsoth</a:t>
            </a:r>
            <a:r>
              <a:rPr lang="en-US" dirty="0">
                <a:solidFill>
                  <a:srgbClr val="009900"/>
                </a:solidFill>
              </a:rPr>
              <a:t> </a:t>
            </a:r>
            <a:r>
              <a:rPr lang="en-US" dirty="0">
                <a:solidFill>
                  <a:schemeClr val="bg1"/>
                </a:solidFill>
              </a:rPr>
              <a:t>— </a:t>
            </a:r>
            <a:r>
              <a:rPr lang="en-US" b="1" dirty="0">
                <a:solidFill>
                  <a:srgbClr val="FF0066"/>
                </a:solidFill>
              </a:rPr>
              <a:t>1</a:t>
            </a:r>
            <a:r>
              <a:rPr lang="en-US" b="1" baseline="30000" dirty="0">
                <a:solidFill>
                  <a:srgbClr val="FF0066"/>
                </a:solidFill>
              </a:rPr>
              <a:t>st</a:t>
            </a:r>
            <a:r>
              <a:rPr lang="en-US" b="1" dirty="0">
                <a:solidFill>
                  <a:srgbClr val="FF0066"/>
                </a:solidFill>
              </a:rPr>
              <a:t> &amp; 7</a:t>
            </a:r>
            <a:r>
              <a:rPr lang="en-US" b="1" baseline="30000" dirty="0">
                <a:solidFill>
                  <a:srgbClr val="FF0066"/>
                </a:solidFill>
              </a:rPr>
              <a:t>th</a:t>
            </a:r>
            <a:r>
              <a:rPr lang="en-US" dirty="0">
                <a:solidFill>
                  <a:schemeClr val="bg1"/>
                </a:solidFill>
              </a:rPr>
              <a:t> Y- Sabbaths</a:t>
            </a:r>
          </a:p>
          <a:p>
            <a:pPr algn="l">
              <a:spcBef>
                <a:spcPts val="0"/>
              </a:spcBef>
              <a:spcAft>
                <a:spcPts val="1200"/>
              </a:spcAft>
            </a:pPr>
            <a:r>
              <a:rPr lang="en-US" sz="3000" b="1" dirty="0">
                <a:solidFill>
                  <a:srgbClr val="A50021"/>
                </a:solidFill>
                <a:effectLst>
                  <a:glow rad="139700">
                    <a:schemeClr val="accent2">
                      <a:satMod val="175000"/>
                      <a:alpha val="40000"/>
                    </a:schemeClr>
                  </a:glow>
                </a:effectLst>
              </a:rPr>
              <a:t>First-Fruits</a:t>
            </a:r>
            <a:r>
              <a:rPr lang="en-US" sz="3000" dirty="0">
                <a:solidFill>
                  <a:schemeClr val="bg1"/>
                </a:solidFill>
                <a:effectLst>
                  <a:glow rad="139700">
                    <a:schemeClr val="accent2">
                      <a:satMod val="175000"/>
                      <a:alpha val="40000"/>
                    </a:schemeClr>
                  </a:glow>
                </a:effectLst>
              </a:rPr>
              <a:t> </a:t>
            </a:r>
            <a:r>
              <a:rPr lang="en-US" sz="3000" dirty="0">
                <a:solidFill>
                  <a:schemeClr val="bg1"/>
                </a:solidFill>
              </a:rPr>
              <a:t>— </a:t>
            </a:r>
            <a:r>
              <a:rPr lang="en-US" sz="3000" b="1" dirty="0">
                <a:solidFill>
                  <a:srgbClr val="009900"/>
                </a:solidFill>
              </a:rPr>
              <a:t>Wave-Sheaf</a:t>
            </a:r>
            <a:r>
              <a:rPr lang="en-US" sz="3000" dirty="0">
                <a:solidFill>
                  <a:srgbClr val="009900"/>
                </a:solidFill>
              </a:rPr>
              <a:t> </a:t>
            </a:r>
            <a:r>
              <a:rPr lang="en-US" sz="3000" dirty="0">
                <a:solidFill>
                  <a:schemeClr val="bg1"/>
                </a:solidFill>
              </a:rPr>
              <a:t>— Not a yearly Sabbath  </a:t>
            </a:r>
          </a:p>
          <a:p>
            <a:pPr algn="l">
              <a:spcBef>
                <a:spcPts val="0"/>
              </a:spcBef>
              <a:spcAft>
                <a:spcPts val="1200"/>
              </a:spcAft>
              <a:buClr>
                <a:srgbClr val="FF0000"/>
              </a:buClr>
              <a:buSzPct val="75000"/>
            </a:pPr>
            <a:r>
              <a:rPr lang="en-US" sz="3000" b="1" dirty="0">
                <a:solidFill>
                  <a:srgbClr val="0000CC"/>
                </a:solidFill>
                <a:effectLst>
                  <a:glow rad="139700">
                    <a:schemeClr val="accent1">
                      <a:satMod val="175000"/>
                      <a:alpha val="40000"/>
                    </a:schemeClr>
                  </a:glow>
                </a:effectLst>
              </a:rPr>
              <a:t>Pentecost</a:t>
            </a:r>
            <a:r>
              <a:rPr lang="en-US" sz="3000" dirty="0">
                <a:solidFill>
                  <a:schemeClr val="bg1"/>
                </a:solidFill>
                <a:effectLst>
                  <a:glow rad="139700">
                    <a:schemeClr val="accent1">
                      <a:satMod val="175000"/>
                      <a:alpha val="40000"/>
                    </a:schemeClr>
                  </a:glow>
                </a:effectLst>
              </a:rPr>
              <a:t> </a:t>
            </a:r>
            <a:r>
              <a:rPr lang="en-US" sz="3000" dirty="0">
                <a:solidFill>
                  <a:schemeClr val="bg1"/>
                </a:solidFill>
              </a:rPr>
              <a:t>— </a:t>
            </a:r>
            <a:r>
              <a:rPr lang="en-US" sz="3000" b="1" dirty="0">
                <a:solidFill>
                  <a:srgbClr val="009900"/>
                </a:solidFill>
              </a:rPr>
              <a:t>Shavuot</a:t>
            </a:r>
            <a:r>
              <a:rPr lang="en-US" sz="3000" dirty="0">
                <a:solidFill>
                  <a:srgbClr val="009900"/>
                </a:solidFill>
              </a:rPr>
              <a:t> </a:t>
            </a:r>
            <a:r>
              <a:rPr lang="en-US" sz="3000" dirty="0">
                <a:solidFill>
                  <a:schemeClr val="bg1"/>
                </a:solidFill>
              </a:rPr>
              <a:t>[Weeks] — Yearly Sabbath</a:t>
            </a:r>
          </a:p>
          <a:p>
            <a:pPr algn="l">
              <a:spcBef>
                <a:spcPts val="0"/>
              </a:spcBef>
              <a:spcAft>
                <a:spcPts val="1200"/>
              </a:spcAft>
              <a:buClr>
                <a:srgbClr val="FF0000"/>
              </a:buClr>
              <a:buSzPct val="75000"/>
            </a:pPr>
            <a:r>
              <a:rPr lang="en-US" sz="3000" b="1" dirty="0">
                <a:solidFill>
                  <a:srgbClr val="0000CC"/>
                </a:solidFill>
                <a:effectLst>
                  <a:glow rad="139700">
                    <a:schemeClr val="accent1">
                      <a:satMod val="175000"/>
                      <a:alpha val="40000"/>
                    </a:schemeClr>
                  </a:glow>
                </a:effectLst>
              </a:rPr>
              <a:t>Trumpets</a:t>
            </a:r>
            <a:r>
              <a:rPr lang="en-US" sz="3000" dirty="0">
                <a:solidFill>
                  <a:schemeClr val="bg1"/>
                </a:solidFill>
                <a:effectLst>
                  <a:glow rad="139700">
                    <a:schemeClr val="accent1">
                      <a:satMod val="175000"/>
                      <a:alpha val="40000"/>
                    </a:schemeClr>
                  </a:glow>
                </a:effectLst>
              </a:rPr>
              <a:t> </a:t>
            </a:r>
            <a:r>
              <a:rPr lang="en-US" sz="3000" dirty="0">
                <a:solidFill>
                  <a:schemeClr val="bg1"/>
                </a:solidFill>
              </a:rPr>
              <a:t>— </a:t>
            </a:r>
            <a:r>
              <a:rPr lang="en-US" sz="3000" b="1" dirty="0">
                <a:solidFill>
                  <a:srgbClr val="009900"/>
                </a:solidFill>
              </a:rPr>
              <a:t>Yom Teruah </a:t>
            </a:r>
            <a:r>
              <a:rPr lang="en-US" sz="3000" dirty="0">
                <a:solidFill>
                  <a:schemeClr val="bg1"/>
                </a:solidFill>
              </a:rPr>
              <a:t>— Yearly Sabbath </a:t>
            </a:r>
          </a:p>
          <a:p>
            <a:pPr algn="l">
              <a:spcBef>
                <a:spcPts val="0"/>
              </a:spcBef>
              <a:spcAft>
                <a:spcPts val="1200"/>
              </a:spcAft>
              <a:buClr>
                <a:srgbClr val="FF0000"/>
              </a:buClr>
              <a:buSzPct val="75000"/>
            </a:pPr>
            <a:r>
              <a:rPr lang="en-US" sz="3000" b="1" dirty="0">
                <a:solidFill>
                  <a:srgbClr val="0000CC"/>
                </a:solidFill>
                <a:effectLst>
                  <a:glow rad="139700">
                    <a:schemeClr val="accent1">
                      <a:satMod val="175000"/>
                      <a:alpha val="40000"/>
                    </a:schemeClr>
                  </a:glow>
                </a:effectLst>
              </a:rPr>
              <a:t>Day of Atonement </a:t>
            </a:r>
            <a:r>
              <a:rPr lang="en-US" sz="3000" dirty="0">
                <a:solidFill>
                  <a:schemeClr val="bg1"/>
                </a:solidFill>
              </a:rPr>
              <a:t>— </a:t>
            </a:r>
            <a:r>
              <a:rPr lang="en-US" sz="3000" b="1" dirty="0">
                <a:solidFill>
                  <a:srgbClr val="009900"/>
                </a:solidFill>
              </a:rPr>
              <a:t>Yom Kippur </a:t>
            </a:r>
            <a:r>
              <a:rPr lang="en-US" sz="3000" dirty="0">
                <a:solidFill>
                  <a:schemeClr val="bg1"/>
                </a:solidFill>
              </a:rPr>
              <a:t>— Y- Sabbath </a:t>
            </a:r>
          </a:p>
          <a:p>
            <a:pPr algn="l">
              <a:spcBef>
                <a:spcPts val="0"/>
              </a:spcBef>
              <a:spcAft>
                <a:spcPts val="1200"/>
              </a:spcAft>
              <a:buClr>
                <a:srgbClr val="FF0000"/>
              </a:buClr>
              <a:buSzPct val="75000"/>
            </a:pPr>
            <a:r>
              <a:rPr lang="en-US" sz="3000" b="1" dirty="0">
                <a:solidFill>
                  <a:srgbClr val="0000CC"/>
                </a:solidFill>
                <a:effectLst>
                  <a:glow rad="139700">
                    <a:schemeClr val="accent1">
                      <a:satMod val="175000"/>
                      <a:alpha val="40000"/>
                    </a:schemeClr>
                  </a:glow>
                </a:effectLst>
              </a:rPr>
              <a:t>Tabernacles</a:t>
            </a:r>
            <a:r>
              <a:rPr lang="en-US" sz="3000" dirty="0">
                <a:solidFill>
                  <a:schemeClr val="bg1"/>
                </a:solidFill>
              </a:rPr>
              <a:t>— </a:t>
            </a:r>
            <a:r>
              <a:rPr lang="en-US" sz="3000" b="1" dirty="0">
                <a:solidFill>
                  <a:srgbClr val="009900"/>
                </a:solidFill>
              </a:rPr>
              <a:t>Sukkot</a:t>
            </a:r>
            <a:r>
              <a:rPr lang="en-US" sz="3000" dirty="0">
                <a:solidFill>
                  <a:srgbClr val="009900"/>
                </a:solidFill>
              </a:rPr>
              <a:t> </a:t>
            </a:r>
            <a:r>
              <a:rPr lang="en-US" sz="3000" dirty="0">
                <a:solidFill>
                  <a:schemeClr val="bg1"/>
                </a:solidFill>
              </a:rPr>
              <a:t>—</a:t>
            </a:r>
            <a:r>
              <a:rPr lang="en-US" sz="3000" b="1" dirty="0">
                <a:solidFill>
                  <a:srgbClr val="FF0066"/>
                </a:solidFill>
              </a:rPr>
              <a:t>1</a:t>
            </a:r>
            <a:r>
              <a:rPr lang="en-US" sz="3000" b="1" baseline="30000" dirty="0">
                <a:solidFill>
                  <a:srgbClr val="FF0066"/>
                </a:solidFill>
              </a:rPr>
              <a:t>st</a:t>
            </a:r>
            <a:r>
              <a:rPr lang="en-US" sz="3000" b="1" dirty="0">
                <a:solidFill>
                  <a:srgbClr val="FF0066"/>
                </a:solidFill>
              </a:rPr>
              <a:t> &amp; 8</a:t>
            </a:r>
            <a:r>
              <a:rPr lang="en-US" sz="3000" b="1" baseline="30000" dirty="0">
                <a:solidFill>
                  <a:srgbClr val="FF0066"/>
                </a:solidFill>
              </a:rPr>
              <a:t>th</a:t>
            </a:r>
            <a:r>
              <a:rPr lang="en-US" sz="3000" b="1" dirty="0">
                <a:solidFill>
                  <a:srgbClr val="FF0066"/>
                </a:solidFill>
              </a:rPr>
              <a:t> </a:t>
            </a:r>
            <a:r>
              <a:rPr lang="en-US" sz="3000" dirty="0">
                <a:solidFill>
                  <a:schemeClr val="bg1"/>
                </a:solidFill>
              </a:rPr>
              <a:t>Yearly Sabbaths</a:t>
            </a:r>
          </a:p>
          <a:p>
            <a:pPr algn="l">
              <a:spcBef>
                <a:spcPts val="0"/>
              </a:spcBef>
              <a:spcAft>
                <a:spcPts val="1200"/>
              </a:spcAft>
              <a:buClr>
                <a:srgbClr val="FF0000"/>
              </a:buClr>
              <a:buSzPct val="75000"/>
            </a:pPr>
            <a:r>
              <a:rPr lang="en-US" sz="3000" dirty="0">
                <a:solidFill>
                  <a:schemeClr val="bg1"/>
                </a:solidFill>
              </a:rPr>
              <a:t>How many </a:t>
            </a:r>
            <a:r>
              <a:rPr lang="en-US" sz="3000" b="1" dirty="0">
                <a:solidFill>
                  <a:srgbClr val="FF0066"/>
                </a:solidFill>
              </a:rPr>
              <a:t>Yearly</a:t>
            </a:r>
            <a:r>
              <a:rPr lang="en-US" sz="3000" dirty="0">
                <a:solidFill>
                  <a:srgbClr val="FF0066"/>
                </a:solidFill>
              </a:rPr>
              <a:t> </a:t>
            </a:r>
            <a:r>
              <a:rPr lang="en-US" sz="3000" b="1" dirty="0">
                <a:solidFill>
                  <a:srgbClr val="0000CC"/>
                </a:solidFill>
                <a:effectLst>
                  <a:glow rad="139700">
                    <a:schemeClr val="accent1">
                      <a:satMod val="175000"/>
                      <a:alpha val="40000"/>
                    </a:schemeClr>
                  </a:glow>
                </a:effectLst>
              </a:rPr>
              <a:t>Sabbaths</a:t>
            </a:r>
            <a:r>
              <a:rPr lang="en-US" sz="3000" dirty="0">
                <a:solidFill>
                  <a:schemeClr val="bg1"/>
                </a:solidFill>
                <a:effectLst>
                  <a:glow rad="139700">
                    <a:schemeClr val="accent1">
                      <a:satMod val="175000"/>
                      <a:alpha val="40000"/>
                    </a:schemeClr>
                  </a:glow>
                </a:effectLst>
              </a:rPr>
              <a:t> </a:t>
            </a:r>
            <a:r>
              <a:rPr lang="en-US" sz="3000" dirty="0">
                <a:solidFill>
                  <a:schemeClr val="bg1"/>
                </a:solidFill>
              </a:rPr>
              <a:t>are there?</a:t>
            </a:r>
            <a:r>
              <a:rPr lang="en-US" dirty="0">
                <a:solidFill>
                  <a:schemeClr val="bg1"/>
                </a:solidFill>
              </a:rPr>
              <a:t>	</a:t>
            </a:r>
            <a:endParaRPr lang="en-US" b="1" dirty="0">
              <a:solidFill>
                <a:srgbClr val="FF0066"/>
              </a:solidFill>
            </a:endParaRPr>
          </a:p>
        </p:txBody>
      </p:sp>
      <p:sp>
        <p:nvSpPr>
          <p:cNvPr id="5" name="TextBox 4"/>
          <p:cNvSpPr txBox="1"/>
          <p:nvPr/>
        </p:nvSpPr>
        <p:spPr>
          <a:xfrm>
            <a:off x="7104530" y="5953780"/>
            <a:ext cx="1183337" cy="523220"/>
          </a:xfrm>
          <a:prstGeom prst="rect">
            <a:avLst/>
          </a:prstGeom>
          <a:noFill/>
        </p:spPr>
        <p:txBody>
          <a:bodyPr wrap="none" rtlCol="0">
            <a:spAutoFit/>
          </a:bodyPr>
          <a:lstStyle/>
          <a:p>
            <a:r>
              <a:rPr lang="en-US" sz="2800" b="1" dirty="0">
                <a:solidFill>
                  <a:srgbClr val="CC00CC"/>
                </a:solidFill>
                <a:effectLst>
                  <a:glow rad="228600">
                    <a:schemeClr val="accent4">
                      <a:satMod val="175000"/>
                      <a:alpha val="40000"/>
                    </a:schemeClr>
                  </a:glow>
                </a:effectLst>
              </a:rPr>
              <a:t>Seven</a:t>
            </a:r>
          </a:p>
        </p:txBody>
      </p:sp>
      <p:sp>
        <p:nvSpPr>
          <p:cNvPr id="4" name="Slide Number Placeholder 3"/>
          <p:cNvSpPr>
            <a:spLocks noGrp="1"/>
          </p:cNvSpPr>
          <p:nvPr>
            <p:ph type="sldNum" sz="quarter" idx="12"/>
          </p:nvPr>
        </p:nvSpPr>
        <p:spPr>
          <a:xfrm>
            <a:off x="8077200" y="6096000"/>
            <a:ext cx="762000" cy="365125"/>
          </a:xfrm>
        </p:spPr>
        <p:txBody>
          <a:bodyPr/>
          <a:lstStyle/>
          <a:p>
            <a:fld id="{9A7ECC3E-4170-412F-8B33-8063B7BB8A4D}" type="slidenum">
              <a:rPr lang="en-US" b="1" smtClean="0">
                <a:solidFill>
                  <a:schemeClr val="bg1"/>
                </a:solidFill>
              </a:rPr>
              <a:t>52</a:t>
            </a:fld>
            <a:endParaRPr lang="en-US" b="1" dirty="0">
              <a:solidFill>
                <a:schemeClr val="bg1"/>
              </a:solidFill>
            </a:endParaRPr>
          </a:p>
        </p:txBody>
      </p:sp>
    </p:spTree>
    <p:extLst>
      <p:ext uri="{BB962C8B-B14F-4D97-AF65-F5344CB8AC3E}">
        <p14:creationId xmlns:p14="http://schemas.microsoft.com/office/powerpoint/2010/main" val="3450573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arn(inVertic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barn(inVertical)">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barn(inVertical)">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barn(inVertical)">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barn(inVertical)">
                                      <p:cBhvr>
                                        <p:cTn id="37" dur="500"/>
                                        <p:tgtEl>
                                          <p:spTgt spid="3">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3">
                                            <p:txEl>
                                              <p:pRg st="8" end="8"/>
                                            </p:txEl>
                                          </p:spTgt>
                                        </p:tgtEl>
                                        <p:attrNameLst>
                                          <p:attrName>style.visibility</p:attrName>
                                        </p:attrNameLst>
                                      </p:cBhvr>
                                      <p:to>
                                        <p:strVal val="visible"/>
                                      </p:to>
                                    </p:set>
                                    <p:animEffect transition="in" filter="barn(inVertical)">
                                      <p:cBhvr>
                                        <p:cTn id="42" dur="500"/>
                                        <p:tgtEl>
                                          <p:spTgt spid="3">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grpId="0" nodeType="clickEffect">
                                  <p:stCondLst>
                                    <p:cond delay="0"/>
                                  </p:stCondLst>
                                  <p:childTnLst>
                                    <p:set>
                                      <p:cBhvr>
                                        <p:cTn id="46" dur="1" fill="hold">
                                          <p:stCondLst>
                                            <p:cond delay="0"/>
                                          </p:stCondLst>
                                        </p:cTn>
                                        <p:tgtEl>
                                          <p:spTgt spid="5"/>
                                        </p:tgtEl>
                                        <p:attrNameLst>
                                          <p:attrName>style.visibility</p:attrName>
                                        </p:attrNameLst>
                                      </p:cBhvr>
                                      <p:to>
                                        <p:strVal val="visible"/>
                                      </p:to>
                                    </p:set>
                                    <p:anim calcmode="lin" valueType="num">
                                      <p:cBhvr>
                                        <p:cTn id="47" dur="500" fill="hold"/>
                                        <p:tgtEl>
                                          <p:spTgt spid="5"/>
                                        </p:tgtEl>
                                        <p:attrNameLst>
                                          <p:attrName>ppt_w</p:attrName>
                                        </p:attrNameLst>
                                      </p:cBhvr>
                                      <p:tavLst>
                                        <p:tav tm="0">
                                          <p:val>
                                            <p:fltVal val="0"/>
                                          </p:val>
                                        </p:tav>
                                        <p:tav tm="100000">
                                          <p:val>
                                            <p:strVal val="#ppt_w"/>
                                          </p:val>
                                        </p:tav>
                                      </p:tavLst>
                                    </p:anim>
                                    <p:anim calcmode="lin" valueType="num">
                                      <p:cBhvr>
                                        <p:cTn id="48" dur="500" fill="hold"/>
                                        <p:tgtEl>
                                          <p:spTgt spid="5"/>
                                        </p:tgtEl>
                                        <p:attrNameLst>
                                          <p:attrName>ppt_h</p:attrName>
                                        </p:attrNameLst>
                                      </p:cBhvr>
                                      <p:tavLst>
                                        <p:tav tm="0">
                                          <p:val>
                                            <p:fltVal val="0"/>
                                          </p:val>
                                        </p:tav>
                                        <p:tav tm="100000">
                                          <p:val>
                                            <p:strVal val="#ppt_h"/>
                                          </p:val>
                                        </p:tav>
                                      </p:tavLst>
                                    </p:anim>
                                    <p:animEffect transition="in" filter="fade">
                                      <p:cBhvr>
                                        <p:cTn id="4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52400"/>
            <a:ext cx="6248400" cy="990600"/>
          </a:xfrm>
          <a:solidFill>
            <a:schemeClr val="accent6">
              <a:lumMod val="75000"/>
            </a:schemeClr>
          </a:solidFill>
          <a:ln w="38100">
            <a:solidFill>
              <a:schemeClr val="accent3">
                <a:lumMod val="20000"/>
                <a:lumOff val="80000"/>
              </a:schemeClr>
            </a:solidFill>
          </a:ln>
          <a:scene3d>
            <a:camera prst="orthographicFront"/>
            <a:lightRig rig="soft" dir="t">
              <a:rot lat="0" lon="0" rev="17220000"/>
            </a:lightRig>
          </a:scene3d>
          <a:sp3d>
            <a:bevelT w="114300" prst="artDeco"/>
          </a:sp3d>
        </p:spPr>
        <p:txBody>
          <a:bodyPr anchor="ctr">
            <a:normAutofit/>
            <a:scene3d>
              <a:camera prst="orthographicFront"/>
              <a:lightRig rig="soft" dir="t">
                <a:rot lat="0" lon="0" rev="17220000"/>
              </a:lightRig>
            </a:scene3d>
            <a:sp3d extrusionH="57150" prstMaterial="softEdge">
              <a:bevelT w="57150" h="38100" prst="artDeco"/>
            </a:sp3d>
          </a:bodyPr>
          <a:lstStyle/>
          <a:p>
            <a:r>
              <a:rPr lang="en-US" dirty="0">
                <a:solidFill>
                  <a:schemeClr val="accent3">
                    <a:lumMod val="20000"/>
                    <a:lumOff val="80000"/>
                  </a:schemeClr>
                </a:solidFill>
              </a:rPr>
              <a:t>more Questions</a:t>
            </a:r>
          </a:p>
        </p:txBody>
      </p:sp>
      <p:sp>
        <p:nvSpPr>
          <p:cNvPr id="3" name="Subtitle 2"/>
          <p:cNvSpPr>
            <a:spLocks noGrp="1"/>
          </p:cNvSpPr>
          <p:nvPr>
            <p:ph type="subTitle" idx="1"/>
          </p:nvPr>
        </p:nvSpPr>
        <p:spPr>
          <a:xfrm>
            <a:off x="381000" y="1219200"/>
            <a:ext cx="8382000" cy="5334000"/>
          </a:xfrm>
          <a:solidFill>
            <a:schemeClr val="accent3">
              <a:lumMod val="20000"/>
              <a:lumOff val="80000"/>
            </a:schemeClr>
          </a:solidFill>
          <a:ln w="38100">
            <a:solidFill>
              <a:schemeClr val="accent3">
                <a:lumMod val="50000"/>
              </a:schemeClr>
            </a:solidFill>
          </a:ln>
          <a:scene3d>
            <a:camera prst="orthographicFront"/>
            <a:lightRig rig="threePt" dir="t"/>
          </a:scene3d>
          <a:sp3d>
            <a:bevelT w="114300" prst="artDeco"/>
          </a:sp3d>
        </p:spPr>
        <p:txBody>
          <a:bodyPr lIns="182880" tIns="91440">
            <a:normAutofit lnSpcReduction="10000"/>
          </a:bodyPr>
          <a:lstStyle/>
          <a:p>
            <a:pPr marL="457200" indent="-457200" algn="l">
              <a:spcBef>
                <a:spcPts val="0"/>
              </a:spcBef>
              <a:spcAft>
                <a:spcPts val="1200"/>
              </a:spcAft>
              <a:buClr>
                <a:srgbClr val="FF0000"/>
              </a:buClr>
              <a:buSzPct val="75000"/>
              <a:buFont typeface="Comic Sans MS" panose="030F0702030302020204" pitchFamily="66" charset="0"/>
              <a:buChar char="Q"/>
            </a:pPr>
            <a:r>
              <a:rPr lang="en-US" dirty="0">
                <a:solidFill>
                  <a:schemeClr val="bg1"/>
                </a:solidFill>
              </a:rPr>
              <a:t>Were the Feasts, of Leviticus 23, to be considered as </a:t>
            </a:r>
            <a:r>
              <a:rPr lang="en-US" b="1" dirty="0">
                <a:solidFill>
                  <a:srgbClr val="009900"/>
                </a:solidFill>
              </a:rPr>
              <a:t>“Feasts of the Jews” </a:t>
            </a:r>
            <a:r>
              <a:rPr lang="en-US" b="1" dirty="0">
                <a:solidFill>
                  <a:srgbClr val="FF0066"/>
                </a:solidFill>
              </a:rPr>
              <a:t>?</a:t>
            </a:r>
          </a:p>
          <a:p>
            <a:pPr marL="457200" indent="-457200" algn="l">
              <a:spcBef>
                <a:spcPts val="0"/>
              </a:spcBef>
              <a:spcAft>
                <a:spcPts val="1200"/>
              </a:spcAft>
              <a:buClr>
                <a:srgbClr val="0000CC"/>
              </a:buClr>
              <a:buSzPct val="75000"/>
              <a:buFont typeface="Comic Sans MS" panose="030F0702030302020204" pitchFamily="66" charset="0"/>
              <a:buChar char="A"/>
            </a:pPr>
            <a:r>
              <a:rPr lang="en-US" b="1" dirty="0">
                <a:solidFill>
                  <a:srgbClr val="FF0066"/>
                </a:solidFill>
              </a:rPr>
              <a:t>No</a:t>
            </a:r>
            <a:r>
              <a:rPr lang="en-US" dirty="0">
                <a:solidFill>
                  <a:srgbClr val="FF0066"/>
                </a:solidFill>
              </a:rPr>
              <a:t> </a:t>
            </a:r>
            <a:r>
              <a:rPr lang="en-US" dirty="0">
                <a:solidFill>
                  <a:schemeClr val="bg1"/>
                </a:solidFill>
              </a:rPr>
              <a:t>– they were referred to as </a:t>
            </a:r>
            <a:r>
              <a:rPr lang="en-US" b="1" u="sng" dirty="0">
                <a:solidFill>
                  <a:srgbClr val="FF3399"/>
                </a:solidFill>
              </a:rPr>
              <a:t>appointed times</a:t>
            </a:r>
            <a:r>
              <a:rPr lang="en-US" dirty="0">
                <a:solidFill>
                  <a:schemeClr val="bg1"/>
                </a:solidFill>
              </a:rPr>
              <a:t> </a:t>
            </a:r>
            <a:r>
              <a:rPr lang="en-US" b="1" dirty="0">
                <a:solidFill>
                  <a:schemeClr val="bg1"/>
                </a:solidFill>
              </a:rPr>
              <a:t>of</a:t>
            </a:r>
            <a:r>
              <a:rPr lang="en-US" dirty="0">
                <a:solidFill>
                  <a:schemeClr val="bg1"/>
                </a:solidFill>
              </a:rPr>
              <a:t> </a:t>
            </a:r>
            <a:r>
              <a:rPr lang="en-US" b="1" u="sng" dirty="0">
                <a:solidFill>
                  <a:srgbClr val="0000CC"/>
                </a:solidFill>
              </a:rPr>
              <a:t>Yahuah</a:t>
            </a:r>
            <a:r>
              <a:rPr lang="en-US" b="1" dirty="0">
                <a:solidFill>
                  <a:srgbClr val="0000CC"/>
                </a:solidFill>
              </a:rPr>
              <a:t>,</a:t>
            </a:r>
            <a:r>
              <a:rPr lang="en-US" dirty="0">
                <a:solidFill>
                  <a:srgbClr val="0000CC"/>
                </a:solidFill>
              </a:rPr>
              <a:t> </a:t>
            </a:r>
            <a:r>
              <a:rPr lang="en-US" dirty="0">
                <a:solidFill>
                  <a:schemeClr val="bg1"/>
                </a:solidFill>
              </a:rPr>
              <a:t>or </a:t>
            </a:r>
            <a:r>
              <a:rPr lang="en-US" b="1" u="sng" dirty="0">
                <a:solidFill>
                  <a:srgbClr val="0000CC"/>
                </a:solidFill>
              </a:rPr>
              <a:t>My</a:t>
            </a:r>
            <a:r>
              <a:rPr lang="en-US" dirty="0">
                <a:solidFill>
                  <a:srgbClr val="0000CC"/>
                </a:solidFill>
              </a:rPr>
              <a:t> </a:t>
            </a:r>
            <a:r>
              <a:rPr lang="en-US" b="1" u="sng" dirty="0">
                <a:solidFill>
                  <a:srgbClr val="FF3399"/>
                </a:solidFill>
              </a:rPr>
              <a:t>appointed times</a:t>
            </a:r>
            <a:r>
              <a:rPr lang="en-US" b="1" dirty="0">
                <a:solidFill>
                  <a:srgbClr val="FF3399"/>
                </a:solidFill>
              </a:rPr>
              <a:t>, </a:t>
            </a:r>
            <a:r>
              <a:rPr lang="en-US" dirty="0">
                <a:solidFill>
                  <a:schemeClr val="bg1"/>
                </a:solidFill>
              </a:rPr>
              <a:t>12 times (in verses: 2</a:t>
            </a:r>
            <a:r>
              <a:rPr lang="en-US" baseline="30000" dirty="0">
                <a:solidFill>
                  <a:schemeClr val="bg1"/>
                </a:solidFill>
              </a:rPr>
              <a:t>(X2)</a:t>
            </a:r>
            <a:r>
              <a:rPr lang="en-US" dirty="0">
                <a:solidFill>
                  <a:schemeClr val="bg1"/>
                </a:solidFill>
              </a:rPr>
              <a:t>, 3,</a:t>
            </a:r>
            <a:r>
              <a:rPr lang="en-US" b="1" dirty="0">
                <a:solidFill>
                  <a:schemeClr val="bg1"/>
                </a:solidFill>
              </a:rPr>
              <a:t> </a:t>
            </a:r>
            <a:r>
              <a:rPr lang="en-US" dirty="0">
                <a:solidFill>
                  <a:schemeClr val="bg1"/>
                </a:solidFill>
              </a:rPr>
              <a:t>4, 5, 6, 34, 37, 38, 39, 41, 44) </a:t>
            </a:r>
          </a:p>
          <a:p>
            <a:pPr marL="457200" indent="-457200" algn="l">
              <a:spcBef>
                <a:spcPts val="0"/>
              </a:spcBef>
              <a:spcAft>
                <a:spcPts val="1200"/>
              </a:spcAft>
              <a:buClr>
                <a:srgbClr val="FF0000"/>
              </a:buClr>
              <a:buSzPct val="75000"/>
              <a:buFont typeface="Comic Sans MS" panose="030F0702030302020204" pitchFamily="66" charset="0"/>
              <a:buChar char="Q"/>
            </a:pPr>
            <a:r>
              <a:rPr lang="en-US" dirty="0">
                <a:solidFill>
                  <a:schemeClr val="bg1"/>
                </a:solidFill>
              </a:rPr>
              <a:t>How many times, in Leviticus 23, did </a:t>
            </a:r>
            <a:r>
              <a:rPr lang="en-US" b="1" dirty="0">
                <a:solidFill>
                  <a:srgbClr val="0000CC"/>
                </a:solidFill>
              </a:rPr>
              <a:t>Yahuah</a:t>
            </a:r>
            <a:r>
              <a:rPr lang="en-US" dirty="0">
                <a:solidFill>
                  <a:srgbClr val="0000CC"/>
                </a:solidFill>
              </a:rPr>
              <a:t> </a:t>
            </a:r>
            <a:r>
              <a:rPr lang="en-US" dirty="0">
                <a:solidFill>
                  <a:schemeClr val="bg1"/>
                </a:solidFill>
              </a:rPr>
              <a:t>say </a:t>
            </a:r>
            <a:r>
              <a:rPr lang="en-US" b="1" dirty="0">
                <a:solidFill>
                  <a:srgbClr val="A50021"/>
                </a:solidFill>
              </a:rPr>
              <a:t>His Feasts were to be </a:t>
            </a:r>
            <a:r>
              <a:rPr lang="en-US" b="1" u="sng" dirty="0">
                <a:solidFill>
                  <a:srgbClr val="A50021"/>
                </a:solidFill>
                <a:effectLst>
                  <a:reflection blurRad="6350" stA="60000" endA="900" endPos="58000" dir="5400000" sy="-100000" algn="bl" rotWithShape="0"/>
                </a:effectLst>
              </a:rPr>
              <a:t>kept forever</a:t>
            </a:r>
            <a:r>
              <a:rPr lang="en-US" b="1" dirty="0">
                <a:solidFill>
                  <a:srgbClr val="A50021"/>
                </a:solidFill>
                <a:effectLst>
                  <a:reflection blurRad="6350" stA="60000" endA="900" endPos="58000" dir="5400000" sy="-100000" algn="bl" rotWithShape="0"/>
                </a:effectLst>
              </a:rPr>
              <a:t>?</a:t>
            </a:r>
          </a:p>
          <a:p>
            <a:pPr marL="457200" indent="-457200" algn="l">
              <a:spcBef>
                <a:spcPts val="0"/>
              </a:spcBef>
              <a:spcAft>
                <a:spcPts val="1200"/>
              </a:spcAft>
              <a:buClr>
                <a:srgbClr val="0000CC"/>
              </a:buClr>
              <a:buSzPct val="75000"/>
              <a:buFont typeface="Comic Sans MS" panose="030F0702030302020204" pitchFamily="66" charset="0"/>
              <a:buChar char="A"/>
            </a:pPr>
            <a:r>
              <a:rPr lang="en-US" b="1" dirty="0">
                <a:solidFill>
                  <a:srgbClr val="FF0066"/>
                </a:solidFill>
              </a:rPr>
              <a:t>Four times </a:t>
            </a:r>
            <a:r>
              <a:rPr lang="en-US" dirty="0">
                <a:solidFill>
                  <a:schemeClr val="bg1"/>
                </a:solidFill>
              </a:rPr>
              <a:t>– (in verses: 14, 21, 31, 41)</a:t>
            </a:r>
          </a:p>
          <a:p>
            <a:pPr marL="457200" indent="-457200" algn="l">
              <a:spcBef>
                <a:spcPts val="0"/>
              </a:spcBef>
              <a:spcAft>
                <a:spcPts val="1200"/>
              </a:spcAft>
              <a:buClr>
                <a:srgbClr val="FF0000"/>
              </a:buClr>
              <a:buSzPct val="75000"/>
              <a:buFont typeface="Comic Sans MS" panose="030F0702030302020204" pitchFamily="66" charset="0"/>
              <a:buChar char="Q"/>
            </a:pPr>
            <a:r>
              <a:rPr lang="en-US" dirty="0">
                <a:solidFill>
                  <a:schemeClr val="bg1"/>
                </a:solidFill>
              </a:rPr>
              <a:t>If </a:t>
            </a:r>
            <a:r>
              <a:rPr lang="en-US" b="1" dirty="0">
                <a:solidFill>
                  <a:srgbClr val="0000CC"/>
                </a:solidFill>
              </a:rPr>
              <a:t>Yahuah</a:t>
            </a:r>
            <a:r>
              <a:rPr lang="en-US" dirty="0">
                <a:solidFill>
                  <a:srgbClr val="0000CC"/>
                </a:solidFill>
              </a:rPr>
              <a:t> </a:t>
            </a:r>
            <a:r>
              <a:rPr lang="en-US" dirty="0">
                <a:solidFill>
                  <a:schemeClr val="bg1"/>
                </a:solidFill>
              </a:rPr>
              <a:t>tells us something 12 times (or even 4 times) does He consider it to be important?</a:t>
            </a:r>
          </a:p>
          <a:p>
            <a:pPr marL="457200" indent="-457200" algn="l">
              <a:spcBef>
                <a:spcPts val="0"/>
              </a:spcBef>
              <a:spcAft>
                <a:spcPts val="1200"/>
              </a:spcAft>
              <a:buClr>
                <a:srgbClr val="0000CC"/>
              </a:buClr>
              <a:buSzPct val="75000"/>
              <a:buFont typeface="Comic Sans MS" panose="030F0702030302020204" pitchFamily="66" charset="0"/>
              <a:buChar char="A"/>
            </a:pPr>
            <a:r>
              <a:rPr lang="en-US" sz="3600" b="1" dirty="0">
                <a:ln>
                  <a:solidFill>
                    <a:srgbClr val="9900CC"/>
                  </a:solidFill>
                </a:ln>
                <a:solidFill>
                  <a:srgbClr val="FF66CC"/>
                </a:solidFill>
                <a:effectLst>
                  <a:glow rad="101600">
                    <a:schemeClr val="accent4">
                      <a:satMod val="175000"/>
                      <a:alpha val="40000"/>
                    </a:schemeClr>
                  </a:glow>
                </a:effectLst>
              </a:rPr>
              <a:t>Absolutely! </a:t>
            </a:r>
          </a:p>
        </p:txBody>
      </p:sp>
      <p:sp>
        <p:nvSpPr>
          <p:cNvPr id="4" name="Slide Number Placeholder 3"/>
          <p:cNvSpPr>
            <a:spLocks noGrp="1"/>
          </p:cNvSpPr>
          <p:nvPr>
            <p:ph type="sldNum" sz="quarter" idx="12"/>
          </p:nvPr>
        </p:nvSpPr>
        <p:spPr>
          <a:xfrm>
            <a:off x="7848600" y="6096000"/>
            <a:ext cx="762000" cy="365125"/>
          </a:xfrm>
        </p:spPr>
        <p:txBody>
          <a:bodyPr/>
          <a:lstStyle/>
          <a:p>
            <a:fld id="{9A7ECC3E-4170-412F-8B33-8063B7BB8A4D}" type="slidenum">
              <a:rPr lang="en-US" b="1" smtClean="0">
                <a:solidFill>
                  <a:schemeClr val="bg1"/>
                </a:solidFill>
              </a:rPr>
              <a:t>53</a:t>
            </a:fld>
            <a:endParaRPr lang="en-US" b="1" dirty="0">
              <a:solidFill>
                <a:schemeClr val="bg1"/>
              </a:solidFill>
            </a:endParaRPr>
          </a:p>
        </p:txBody>
      </p:sp>
      <p:cxnSp>
        <p:nvCxnSpPr>
          <p:cNvPr id="9" name="Straight Arrow Connector 8"/>
          <p:cNvCxnSpPr/>
          <p:nvPr/>
        </p:nvCxnSpPr>
        <p:spPr>
          <a:xfrm flipH="1">
            <a:off x="3505200" y="6096000"/>
            <a:ext cx="1676400" cy="0"/>
          </a:xfrm>
          <a:prstGeom prst="straightConnector1">
            <a:avLst/>
          </a:prstGeom>
          <a:ln w="76200">
            <a:solidFill>
              <a:srgbClr val="9900CC"/>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Explosion 1 6"/>
          <p:cNvSpPr/>
          <p:nvPr/>
        </p:nvSpPr>
        <p:spPr>
          <a:xfrm>
            <a:off x="5029200" y="5791200"/>
            <a:ext cx="762000" cy="609600"/>
          </a:xfrm>
          <a:prstGeom prst="irregularSeal1">
            <a:avLst/>
          </a:prstGeom>
          <a:solidFill>
            <a:srgbClr val="FFB9C6"/>
          </a:solidFill>
          <a:ln w="57150">
            <a:solidFill>
              <a:srgbClr val="9900CC"/>
            </a:solidFill>
          </a:ln>
          <a:effectLst>
            <a:glow rad="228600">
              <a:schemeClr val="accent6">
                <a:satMod val="175000"/>
                <a:alpha val="40000"/>
              </a:schemeClr>
            </a:glo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Explosion 1 11"/>
          <p:cNvSpPr/>
          <p:nvPr/>
        </p:nvSpPr>
        <p:spPr>
          <a:xfrm>
            <a:off x="7696200" y="4049486"/>
            <a:ext cx="914400" cy="914400"/>
          </a:xfrm>
          <a:prstGeom prst="irregularSeal1">
            <a:avLst/>
          </a:prstGeom>
          <a:solidFill>
            <a:srgbClr val="92D050"/>
          </a:solidFill>
          <a:ln w="57150">
            <a:solidFill>
              <a:srgbClr val="0066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p:cNvCxnSpPr/>
          <p:nvPr/>
        </p:nvCxnSpPr>
        <p:spPr>
          <a:xfrm flipH="1" flipV="1">
            <a:off x="7315200" y="4191000"/>
            <a:ext cx="533400" cy="152400"/>
          </a:xfrm>
          <a:prstGeom prst="straightConnector1">
            <a:avLst/>
          </a:prstGeom>
          <a:ln w="57150">
            <a:solidFill>
              <a:srgbClr val="0066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831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26" presetClass="entr" presetSubtype="0" fill="hold" grpId="0" nodeType="after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wipe(down)">
                                      <p:cBhvr>
                                        <p:cTn id="20" dur="580">
                                          <p:stCondLst>
                                            <p:cond delay="0"/>
                                          </p:stCondLst>
                                        </p:cTn>
                                        <p:tgtEl>
                                          <p:spTgt spid="12"/>
                                        </p:tgtEl>
                                      </p:cBhvr>
                                    </p:animEffect>
                                    <p:anim calcmode="lin" valueType="num">
                                      <p:cBhvr>
                                        <p:cTn id="21"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2"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3"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24"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25"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26" dur="26">
                                          <p:stCondLst>
                                            <p:cond delay="650"/>
                                          </p:stCondLst>
                                        </p:cTn>
                                        <p:tgtEl>
                                          <p:spTgt spid="12"/>
                                        </p:tgtEl>
                                      </p:cBhvr>
                                      <p:to x="100000" y="60000"/>
                                    </p:animScale>
                                    <p:animScale>
                                      <p:cBhvr>
                                        <p:cTn id="27" dur="166" decel="50000">
                                          <p:stCondLst>
                                            <p:cond delay="676"/>
                                          </p:stCondLst>
                                        </p:cTn>
                                        <p:tgtEl>
                                          <p:spTgt spid="12"/>
                                        </p:tgtEl>
                                      </p:cBhvr>
                                      <p:to x="100000" y="100000"/>
                                    </p:animScale>
                                    <p:animScale>
                                      <p:cBhvr>
                                        <p:cTn id="28" dur="26">
                                          <p:stCondLst>
                                            <p:cond delay="1312"/>
                                          </p:stCondLst>
                                        </p:cTn>
                                        <p:tgtEl>
                                          <p:spTgt spid="12"/>
                                        </p:tgtEl>
                                      </p:cBhvr>
                                      <p:to x="100000" y="80000"/>
                                    </p:animScale>
                                    <p:animScale>
                                      <p:cBhvr>
                                        <p:cTn id="29" dur="166" decel="50000">
                                          <p:stCondLst>
                                            <p:cond delay="1338"/>
                                          </p:stCondLst>
                                        </p:cTn>
                                        <p:tgtEl>
                                          <p:spTgt spid="12"/>
                                        </p:tgtEl>
                                      </p:cBhvr>
                                      <p:to x="100000" y="100000"/>
                                    </p:animScale>
                                    <p:animScale>
                                      <p:cBhvr>
                                        <p:cTn id="30" dur="26">
                                          <p:stCondLst>
                                            <p:cond delay="1642"/>
                                          </p:stCondLst>
                                        </p:cTn>
                                        <p:tgtEl>
                                          <p:spTgt spid="12"/>
                                        </p:tgtEl>
                                      </p:cBhvr>
                                      <p:to x="100000" y="90000"/>
                                    </p:animScale>
                                    <p:animScale>
                                      <p:cBhvr>
                                        <p:cTn id="31" dur="166" decel="50000">
                                          <p:stCondLst>
                                            <p:cond delay="1668"/>
                                          </p:stCondLst>
                                        </p:cTn>
                                        <p:tgtEl>
                                          <p:spTgt spid="12"/>
                                        </p:tgtEl>
                                      </p:cBhvr>
                                      <p:to x="100000" y="100000"/>
                                    </p:animScale>
                                    <p:animScale>
                                      <p:cBhvr>
                                        <p:cTn id="32" dur="26">
                                          <p:stCondLst>
                                            <p:cond delay="1808"/>
                                          </p:stCondLst>
                                        </p:cTn>
                                        <p:tgtEl>
                                          <p:spTgt spid="12"/>
                                        </p:tgtEl>
                                      </p:cBhvr>
                                      <p:to x="100000" y="95000"/>
                                    </p:animScale>
                                    <p:animScale>
                                      <p:cBhvr>
                                        <p:cTn id="33" dur="166" decel="50000">
                                          <p:stCondLst>
                                            <p:cond delay="1834"/>
                                          </p:stCondLst>
                                        </p:cTn>
                                        <p:tgtEl>
                                          <p:spTgt spid="12"/>
                                        </p:tgtEl>
                                      </p:cBhvr>
                                      <p:to x="100000" y="100000"/>
                                    </p:animScale>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nodeType="clickEffect">
                                  <p:stCondLst>
                                    <p:cond delay="0"/>
                                  </p:stCondLst>
                                  <p:childTnLst>
                                    <p:set>
                                      <p:cBhvr>
                                        <p:cTn id="42" dur="1" fill="hold">
                                          <p:stCondLst>
                                            <p:cond delay="0"/>
                                          </p:stCondLst>
                                        </p:cTn>
                                        <p:tgtEl>
                                          <p:spTgt spid="3">
                                            <p:txEl>
                                              <p:pRg st="3" end="3"/>
                                            </p:txEl>
                                          </p:spTgt>
                                        </p:tgtEl>
                                        <p:attrNameLst>
                                          <p:attrName>style.visibility</p:attrName>
                                        </p:attrNameLst>
                                      </p:cBhvr>
                                      <p:to>
                                        <p:strVal val="visible"/>
                                      </p:to>
                                    </p:set>
                                    <p:animEffect transition="in" filter="fade">
                                      <p:cBhvr>
                                        <p:cTn id="43" dur="1000"/>
                                        <p:tgtEl>
                                          <p:spTgt spid="3">
                                            <p:txEl>
                                              <p:pRg st="3" end="3"/>
                                            </p:txEl>
                                          </p:spTgt>
                                        </p:tgtEl>
                                      </p:cBhvr>
                                    </p:animEffect>
                                    <p:anim calcmode="lin" valueType="num">
                                      <p:cBhvr>
                                        <p:cTn id="4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3">
                                            <p:txEl>
                                              <p:pRg st="4" end="4"/>
                                            </p:txEl>
                                          </p:spTgt>
                                        </p:tgtEl>
                                        <p:attrNameLst>
                                          <p:attrName>style.visibility</p:attrName>
                                        </p:attrNameLst>
                                      </p:cBhvr>
                                      <p:to>
                                        <p:strVal val="visible"/>
                                      </p:to>
                                    </p:set>
                                    <p:animEffect transition="in" filter="fade">
                                      <p:cBhvr>
                                        <p:cTn id="50" dur="1000"/>
                                        <p:tgtEl>
                                          <p:spTgt spid="3">
                                            <p:txEl>
                                              <p:pRg st="4" end="4"/>
                                            </p:txEl>
                                          </p:spTgt>
                                        </p:tgtEl>
                                      </p:cBhvr>
                                    </p:animEffect>
                                    <p:anim calcmode="lin" valueType="num">
                                      <p:cBhvr>
                                        <p:cTn id="51"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2"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3">
                                            <p:txEl>
                                              <p:pRg st="5" end="5"/>
                                            </p:txEl>
                                          </p:spTgt>
                                        </p:tgtEl>
                                        <p:attrNameLst>
                                          <p:attrName>style.visibility</p:attrName>
                                        </p:attrNameLst>
                                      </p:cBhvr>
                                      <p:to>
                                        <p:strVal val="visible"/>
                                      </p:to>
                                    </p:set>
                                    <p:animEffect transition="in" filter="fade">
                                      <p:cBhvr>
                                        <p:cTn id="57" dur="1000"/>
                                        <p:tgtEl>
                                          <p:spTgt spid="3">
                                            <p:txEl>
                                              <p:pRg st="5" end="5"/>
                                            </p:txEl>
                                          </p:spTgt>
                                        </p:tgtEl>
                                      </p:cBhvr>
                                    </p:animEffect>
                                    <p:anim calcmode="lin" valueType="num">
                                      <p:cBhvr>
                                        <p:cTn id="58"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59" dur="1000" fill="hold"/>
                                        <p:tgtEl>
                                          <p:spTgt spid="3">
                                            <p:txEl>
                                              <p:pRg st="5" end="5"/>
                                            </p:txEl>
                                          </p:spTgt>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26" presetClass="entr" presetSubtype="0" fill="hold" grpId="0" nodeType="afterEffect">
                                  <p:stCondLst>
                                    <p:cond delay="0"/>
                                  </p:stCondLst>
                                  <p:childTnLst>
                                    <p:set>
                                      <p:cBhvr>
                                        <p:cTn id="62" dur="1" fill="hold">
                                          <p:stCondLst>
                                            <p:cond delay="0"/>
                                          </p:stCondLst>
                                        </p:cTn>
                                        <p:tgtEl>
                                          <p:spTgt spid="7"/>
                                        </p:tgtEl>
                                        <p:attrNameLst>
                                          <p:attrName>style.visibility</p:attrName>
                                        </p:attrNameLst>
                                      </p:cBhvr>
                                      <p:to>
                                        <p:strVal val="visible"/>
                                      </p:to>
                                    </p:set>
                                    <p:animEffect transition="in" filter="wipe(down)">
                                      <p:cBhvr>
                                        <p:cTn id="63" dur="580">
                                          <p:stCondLst>
                                            <p:cond delay="0"/>
                                          </p:stCondLst>
                                        </p:cTn>
                                        <p:tgtEl>
                                          <p:spTgt spid="7"/>
                                        </p:tgtEl>
                                      </p:cBhvr>
                                    </p:animEffect>
                                    <p:anim calcmode="lin" valueType="num">
                                      <p:cBhvr>
                                        <p:cTn id="64"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69" dur="26">
                                          <p:stCondLst>
                                            <p:cond delay="650"/>
                                          </p:stCondLst>
                                        </p:cTn>
                                        <p:tgtEl>
                                          <p:spTgt spid="7"/>
                                        </p:tgtEl>
                                      </p:cBhvr>
                                      <p:to x="100000" y="60000"/>
                                    </p:animScale>
                                    <p:animScale>
                                      <p:cBhvr>
                                        <p:cTn id="70" dur="166" decel="50000">
                                          <p:stCondLst>
                                            <p:cond delay="676"/>
                                          </p:stCondLst>
                                        </p:cTn>
                                        <p:tgtEl>
                                          <p:spTgt spid="7"/>
                                        </p:tgtEl>
                                      </p:cBhvr>
                                      <p:to x="100000" y="100000"/>
                                    </p:animScale>
                                    <p:animScale>
                                      <p:cBhvr>
                                        <p:cTn id="71" dur="26">
                                          <p:stCondLst>
                                            <p:cond delay="1312"/>
                                          </p:stCondLst>
                                        </p:cTn>
                                        <p:tgtEl>
                                          <p:spTgt spid="7"/>
                                        </p:tgtEl>
                                      </p:cBhvr>
                                      <p:to x="100000" y="80000"/>
                                    </p:animScale>
                                    <p:animScale>
                                      <p:cBhvr>
                                        <p:cTn id="72" dur="166" decel="50000">
                                          <p:stCondLst>
                                            <p:cond delay="1338"/>
                                          </p:stCondLst>
                                        </p:cTn>
                                        <p:tgtEl>
                                          <p:spTgt spid="7"/>
                                        </p:tgtEl>
                                      </p:cBhvr>
                                      <p:to x="100000" y="100000"/>
                                    </p:animScale>
                                    <p:animScale>
                                      <p:cBhvr>
                                        <p:cTn id="73" dur="26">
                                          <p:stCondLst>
                                            <p:cond delay="1642"/>
                                          </p:stCondLst>
                                        </p:cTn>
                                        <p:tgtEl>
                                          <p:spTgt spid="7"/>
                                        </p:tgtEl>
                                      </p:cBhvr>
                                      <p:to x="100000" y="90000"/>
                                    </p:animScale>
                                    <p:animScale>
                                      <p:cBhvr>
                                        <p:cTn id="74" dur="166" decel="50000">
                                          <p:stCondLst>
                                            <p:cond delay="1668"/>
                                          </p:stCondLst>
                                        </p:cTn>
                                        <p:tgtEl>
                                          <p:spTgt spid="7"/>
                                        </p:tgtEl>
                                      </p:cBhvr>
                                      <p:to x="100000" y="100000"/>
                                    </p:animScale>
                                    <p:animScale>
                                      <p:cBhvr>
                                        <p:cTn id="75" dur="26">
                                          <p:stCondLst>
                                            <p:cond delay="1808"/>
                                          </p:stCondLst>
                                        </p:cTn>
                                        <p:tgtEl>
                                          <p:spTgt spid="7"/>
                                        </p:tgtEl>
                                      </p:cBhvr>
                                      <p:to x="100000" y="95000"/>
                                    </p:animScale>
                                    <p:animScale>
                                      <p:cBhvr>
                                        <p:cTn id="76" dur="166" decel="50000">
                                          <p:stCondLst>
                                            <p:cond delay="1834"/>
                                          </p:stCondLst>
                                        </p:cTn>
                                        <p:tgtEl>
                                          <p:spTgt spid="7"/>
                                        </p:tgtEl>
                                      </p:cBhvr>
                                      <p:to x="100000" y="100000"/>
                                    </p:animScale>
                                  </p:childTnLst>
                                </p:cTn>
                              </p:par>
                            </p:childTnLst>
                          </p:cTn>
                        </p:par>
                        <p:par>
                          <p:cTn id="77" fill="hold">
                            <p:stCondLst>
                              <p:cond delay="3000"/>
                            </p:stCondLst>
                            <p:childTnLst>
                              <p:par>
                                <p:cTn id="78" presetID="45" presetClass="entr" presetSubtype="0" fill="hold" nodeType="afterEffect">
                                  <p:stCondLst>
                                    <p:cond delay="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2000"/>
                                        <p:tgtEl>
                                          <p:spTgt spid="9"/>
                                        </p:tgtEl>
                                      </p:cBhvr>
                                    </p:animEffect>
                                    <p:anim calcmode="lin" valueType="num">
                                      <p:cBhvr>
                                        <p:cTn id="81" dur="2000" fill="hold"/>
                                        <p:tgtEl>
                                          <p:spTgt spid="9"/>
                                        </p:tgtEl>
                                        <p:attrNameLst>
                                          <p:attrName>ppt_w</p:attrName>
                                        </p:attrNameLst>
                                      </p:cBhvr>
                                      <p:tavLst>
                                        <p:tav tm="0" fmla="#ppt_w*sin(2.5*pi*$)">
                                          <p:val>
                                            <p:fltVal val="0"/>
                                          </p:val>
                                        </p:tav>
                                        <p:tav tm="100000">
                                          <p:val>
                                            <p:fltVal val="1"/>
                                          </p:val>
                                        </p:tav>
                                      </p:tavLst>
                                    </p:anim>
                                    <p:anim calcmode="lin" valueType="num">
                                      <p:cBhvr>
                                        <p:cTn id="82" dur="20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3">
              <a:lumMod val="20000"/>
              <a:lumOff val="80000"/>
            </a:schemeClr>
          </a:solidFill>
          <a:ln w="57150">
            <a:solidFill>
              <a:schemeClr val="accent3">
                <a:lumMod val="75000"/>
              </a:schemeClr>
            </a:solidFill>
          </a:ln>
          <a:scene3d>
            <a:camera prst="orthographicFront"/>
            <a:lightRig rig="threePt" dir="t"/>
          </a:scene3d>
          <a:sp3d>
            <a:bevelT prst="angle"/>
          </a:sp3d>
        </p:spPr>
        <p:txBody>
          <a:bodyPr wrap="square" rtlCol="0">
            <a:spAutoFit/>
          </a:bodyPr>
          <a:lstStyle/>
          <a:p>
            <a:endParaRPr lang="en-US" dirty="0"/>
          </a:p>
        </p:txBody>
      </p:sp>
      <p:sp>
        <p:nvSpPr>
          <p:cNvPr id="2" name="Title 1"/>
          <p:cNvSpPr>
            <a:spLocks noGrp="1"/>
          </p:cNvSpPr>
          <p:nvPr>
            <p:ph type="ctrTitle"/>
          </p:nvPr>
        </p:nvSpPr>
        <p:spPr>
          <a:xfrm>
            <a:off x="838200" y="76200"/>
            <a:ext cx="7239000" cy="838200"/>
          </a:xfrm>
          <a:solidFill>
            <a:schemeClr val="accent3">
              <a:lumMod val="20000"/>
              <a:lumOff val="80000"/>
            </a:schemeClr>
          </a:solidFill>
          <a:ln w="38100">
            <a:solidFill>
              <a:schemeClr val="accent3">
                <a:lumMod val="75000"/>
              </a:schemeClr>
            </a:solidFill>
          </a:ln>
          <a:scene3d>
            <a:camera prst="orthographicFront"/>
            <a:lightRig rig="soft" dir="t">
              <a:rot lat="0" lon="0" rev="17220000"/>
            </a:lightRig>
          </a:scene3d>
          <a:sp3d>
            <a:bevelT w="152400" h="50800" prst="softRound"/>
          </a:sp3d>
        </p:spPr>
        <p:txBody>
          <a:bodyPr anchor="ctr">
            <a:scene3d>
              <a:camera prst="orthographicFront"/>
              <a:lightRig rig="soft" dir="t">
                <a:rot lat="0" lon="0" rev="17220000"/>
              </a:lightRig>
            </a:scene3d>
            <a:sp3d prstMaterial="softEdge">
              <a:bevelT w="38100" h="38100"/>
            </a:sp3d>
          </a:bodyPr>
          <a:lstStyle/>
          <a:p>
            <a:r>
              <a:rPr lang="en-US" dirty="0">
                <a:solidFill>
                  <a:schemeClr val="accent3">
                    <a:lumMod val="75000"/>
                  </a:schemeClr>
                </a:solidFill>
              </a:rPr>
              <a:t>Creation Calendar</a:t>
            </a:r>
          </a:p>
        </p:txBody>
      </p:sp>
      <p:sp>
        <p:nvSpPr>
          <p:cNvPr id="4" name="Subtitle 3"/>
          <p:cNvSpPr>
            <a:spLocks noGrp="1"/>
          </p:cNvSpPr>
          <p:nvPr>
            <p:ph type="subTitle" idx="1"/>
          </p:nvPr>
        </p:nvSpPr>
        <p:spPr>
          <a:xfrm>
            <a:off x="304800" y="1066800"/>
            <a:ext cx="8534400" cy="5486400"/>
          </a:xfrm>
          <a:solidFill>
            <a:schemeClr val="accent3">
              <a:lumMod val="20000"/>
              <a:lumOff val="80000"/>
            </a:schemeClr>
          </a:solidFill>
          <a:ln w="57150">
            <a:solidFill>
              <a:schemeClr val="accent3">
                <a:lumMod val="75000"/>
              </a:schemeClr>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dirty="0">
                <a:solidFill>
                  <a:schemeClr val="bg1"/>
                </a:solidFill>
              </a:rPr>
              <a:t>Before we move on, as you saw on the last calendar slide, the Seventh Month is a very busy “Feast” month.  It contains all of </a:t>
            </a:r>
            <a:r>
              <a:rPr lang="en-US" b="1" dirty="0">
                <a:solidFill>
                  <a:srgbClr val="0000CC"/>
                </a:solidFill>
              </a:rPr>
              <a:t>Yahuah’s</a:t>
            </a:r>
            <a:r>
              <a:rPr lang="en-US" dirty="0">
                <a:solidFill>
                  <a:srgbClr val="0000CC"/>
                </a:solidFill>
              </a:rPr>
              <a:t> </a:t>
            </a:r>
            <a:r>
              <a:rPr lang="en-US" dirty="0">
                <a:solidFill>
                  <a:schemeClr val="bg1"/>
                </a:solidFill>
              </a:rPr>
              <a:t>Fall </a:t>
            </a:r>
            <a:r>
              <a:rPr lang="en-US" b="1" dirty="0">
                <a:solidFill>
                  <a:srgbClr val="FF3399"/>
                </a:solidFill>
              </a:rPr>
              <a:t>“appointed times.”  </a:t>
            </a:r>
            <a:r>
              <a:rPr lang="en-US" dirty="0">
                <a:solidFill>
                  <a:schemeClr val="bg1"/>
                </a:solidFill>
              </a:rPr>
              <a:t>On the next slide there will be a “Creation Calendar” showing the Biblical Year, as seen very clearly in the Genesis 7 and 8 flood story.</a:t>
            </a:r>
          </a:p>
          <a:p>
            <a:pPr algn="l"/>
            <a:r>
              <a:rPr lang="en-US" dirty="0">
                <a:solidFill>
                  <a:schemeClr val="bg1"/>
                </a:solidFill>
              </a:rPr>
              <a:t>We will not look deeply into the Calendar aspect in this study; however, there is an excellent study available called </a:t>
            </a:r>
            <a:r>
              <a:rPr lang="en-US" sz="2400" dirty="0">
                <a:solidFill>
                  <a:srgbClr val="9900FF"/>
                </a:solidFill>
                <a:latin typeface="Kristen ITC"/>
                <a:ea typeface="Calibri"/>
                <a:cs typeface="Times New Roman"/>
              </a:rPr>
              <a:t>Noah, Yahuah’s Chosen Captain</a:t>
            </a:r>
            <a:r>
              <a:rPr lang="en-US" sz="2400" dirty="0">
                <a:solidFill>
                  <a:schemeClr val="bg1"/>
                </a:solidFill>
              </a:rPr>
              <a:t> </a:t>
            </a:r>
            <a:r>
              <a:rPr lang="en-US" dirty="0">
                <a:solidFill>
                  <a:schemeClr val="bg1"/>
                </a:solidFill>
              </a:rPr>
              <a:t>that details the flood events, according to </a:t>
            </a:r>
            <a:r>
              <a:rPr lang="en-US" b="1" dirty="0">
                <a:solidFill>
                  <a:srgbClr val="0000CC"/>
                </a:solidFill>
              </a:rPr>
              <a:t>Yahuah’s</a:t>
            </a:r>
            <a:r>
              <a:rPr lang="en-US" dirty="0">
                <a:solidFill>
                  <a:srgbClr val="0000CC"/>
                </a:solidFill>
              </a:rPr>
              <a:t> </a:t>
            </a:r>
            <a:r>
              <a:rPr lang="en-US" dirty="0">
                <a:solidFill>
                  <a:schemeClr val="bg1"/>
                </a:solidFill>
              </a:rPr>
              <a:t>yearly cycles, that is yours for the asking.</a:t>
            </a:r>
            <a:r>
              <a:rPr lang="en-US" sz="2400" dirty="0">
                <a:solidFill>
                  <a:schemeClr val="bg1"/>
                </a:solidFill>
              </a:rPr>
              <a:t> </a:t>
            </a:r>
          </a:p>
        </p:txBody>
      </p:sp>
      <p:sp>
        <p:nvSpPr>
          <p:cNvPr id="3" name="Slide Number Placeholder 2"/>
          <p:cNvSpPr>
            <a:spLocks noGrp="1"/>
          </p:cNvSpPr>
          <p:nvPr>
            <p:ph type="sldNum" sz="quarter" idx="12"/>
          </p:nvPr>
        </p:nvSpPr>
        <p:spPr>
          <a:xfrm>
            <a:off x="8305800" y="6416675"/>
            <a:ext cx="762000" cy="365125"/>
          </a:xfrm>
        </p:spPr>
        <p:txBody>
          <a:bodyPr/>
          <a:lstStyle/>
          <a:p>
            <a:fld id="{9A7ECC3E-4170-412F-8B33-8063B7BB8A4D}" type="slidenum">
              <a:rPr lang="en-US" b="1" smtClean="0">
                <a:solidFill>
                  <a:schemeClr val="bg1"/>
                </a:solidFill>
              </a:rPr>
              <a:t>54</a:t>
            </a:fld>
            <a:endParaRPr lang="en-US" b="1" dirty="0">
              <a:solidFill>
                <a:schemeClr val="bg1"/>
              </a:solidFill>
            </a:endParaRPr>
          </a:p>
        </p:txBody>
      </p:sp>
    </p:spTree>
    <p:extLst>
      <p:ext uri="{BB962C8B-B14F-4D97-AF65-F5344CB8AC3E}">
        <p14:creationId xmlns:p14="http://schemas.microsoft.com/office/powerpoint/2010/main" val="306210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 calcmode="lin" valueType="num">
                                      <p:cBhvr additive="base">
                                        <p:cTn id="7"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a:solidFill>
            <a:schemeClr val="tx1">
              <a:lumMod val="95000"/>
            </a:schemeClr>
          </a:solidFill>
          <a:ln>
            <a:solidFill>
              <a:srgbClr val="996600"/>
            </a:solidFill>
          </a:ln>
        </p:spPr>
        <p:txBody>
          <a:bodyPr lIns="182880" tIns="91440">
            <a:noAutofit/>
            <a:scene3d>
              <a:camera prst="orthographicFront"/>
              <a:lightRig rig="threePt" dir="t"/>
            </a:scene3d>
            <a:sp3d extrusionH="57150">
              <a:bevelT w="57150" h="38100" prst="artDeco"/>
            </a:sp3d>
          </a:bodyPr>
          <a:lstStyle/>
          <a:p>
            <a:pPr>
              <a:lnSpc>
                <a:spcPct val="90000"/>
              </a:lnSpc>
              <a:spcBef>
                <a:spcPts val="0"/>
              </a:spcBef>
              <a:spcAft>
                <a:spcPts val="1200"/>
              </a:spcAft>
            </a:pPr>
            <a:r>
              <a:rPr lang="en-US" sz="5400" b="1" dirty="0">
                <a:solidFill>
                  <a:schemeClr val="tx1">
                    <a:lumMod val="75000"/>
                  </a:schemeClr>
                </a:solidFill>
                <a:latin typeface="Comic Sans MS" panose="030F0702030302020204" pitchFamily="66" charset="0"/>
              </a:rPr>
              <a:t>.</a:t>
            </a:r>
          </a:p>
        </p:txBody>
      </p:sp>
      <p:sp>
        <p:nvSpPr>
          <p:cNvPr id="7" name="TextBox 6"/>
          <p:cNvSpPr txBox="1"/>
          <p:nvPr/>
        </p:nvSpPr>
        <p:spPr>
          <a:xfrm>
            <a:off x="76200" y="76200"/>
            <a:ext cx="2057400" cy="4893647"/>
          </a:xfrm>
          <a:prstGeom prst="rect">
            <a:avLst/>
          </a:prstGeom>
          <a:solidFill>
            <a:schemeClr val="tx1">
              <a:lumMod val="85000"/>
            </a:schemeClr>
          </a:solidFill>
          <a:ln w="57150">
            <a:solidFill>
              <a:schemeClr val="accent2">
                <a:lumMod val="75000"/>
              </a:schemeClr>
            </a:solidFill>
          </a:ln>
          <a:scene3d>
            <a:camera prst="orthographicFront"/>
            <a:lightRig rig="threePt" dir="t"/>
          </a:scene3d>
          <a:sp3d>
            <a:bevelT prst="angle"/>
          </a:sp3d>
        </p:spPr>
        <p:txBody>
          <a:bodyPr wrap="square" rtlCol="0">
            <a:spAutoFit/>
          </a:bodyPr>
          <a:lstStyle/>
          <a:p>
            <a:pPr algn="ctr"/>
            <a:r>
              <a:rPr lang="en-US" sz="2600" b="1" dirty="0">
                <a:solidFill>
                  <a:srgbClr val="996600"/>
                </a:solidFill>
                <a:effectLst>
                  <a:glow rad="63500">
                    <a:schemeClr val="accent3">
                      <a:satMod val="175000"/>
                      <a:alpha val="40000"/>
                    </a:schemeClr>
                  </a:glow>
                </a:effectLst>
              </a:rPr>
              <a:t>According to History and the Scriptures, our first calendar had a seven day weekly cycle, a 30 cycle month and a 360 cycle year.</a:t>
            </a:r>
          </a:p>
        </p:txBody>
      </p:sp>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8850" y="47625"/>
            <a:ext cx="6838950" cy="673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1" name="Group 10"/>
          <p:cNvGrpSpPr/>
          <p:nvPr/>
        </p:nvGrpSpPr>
        <p:grpSpPr>
          <a:xfrm>
            <a:off x="76200" y="5105400"/>
            <a:ext cx="2590800" cy="1690688"/>
            <a:chOff x="0" y="5105400"/>
            <a:chExt cx="2590800" cy="1690688"/>
          </a:xfrm>
        </p:grpSpPr>
        <p:sp>
          <p:nvSpPr>
            <p:cNvPr id="8" name="Cloud 7"/>
            <p:cNvSpPr/>
            <p:nvPr/>
          </p:nvSpPr>
          <p:spPr>
            <a:xfrm>
              <a:off x="0" y="5105400"/>
              <a:ext cx="2209800" cy="1690688"/>
            </a:xfrm>
            <a:prstGeom prst="cloud">
              <a:avLst/>
            </a:prstGeom>
            <a:solidFill>
              <a:schemeClr val="tx1">
                <a:lumMod val="95000"/>
              </a:schemeClr>
            </a:solidFill>
            <a:ln w="57150">
              <a:solidFill>
                <a:srgbClr val="CC00CC"/>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C00CC"/>
                  </a:solidFill>
                </a:rPr>
                <a:t>Ask for more information if desired.</a:t>
              </a:r>
            </a:p>
          </p:txBody>
        </p:sp>
        <p:cxnSp>
          <p:nvCxnSpPr>
            <p:cNvPr id="10" name="Straight Arrow Connector 9"/>
            <p:cNvCxnSpPr/>
            <p:nvPr/>
          </p:nvCxnSpPr>
          <p:spPr>
            <a:xfrm flipV="1">
              <a:off x="1371600" y="5334000"/>
              <a:ext cx="1219200" cy="533400"/>
            </a:xfrm>
            <a:prstGeom prst="straightConnector1">
              <a:avLst/>
            </a:prstGeom>
            <a:ln w="76200">
              <a:solidFill>
                <a:srgbClr val="CC00CC"/>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gr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t>55</a:t>
            </a:fld>
            <a:endParaRPr lang="en-US" b="1" dirty="0">
              <a:solidFill>
                <a:schemeClr val="bg1"/>
              </a:solidFill>
            </a:endParaRPr>
          </a:p>
        </p:txBody>
      </p:sp>
    </p:spTree>
    <p:extLst>
      <p:ext uri="{BB962C8B-B14F-4D97-AF65-F5344CB8AC3E}">
        <p14:creationId xmlns:p14="http://schemas.microsoft.com/office/powerpoint/2010/main" val="2638585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80">
                                          <p:stCondLst>
                                            <p:cond delay="0"/>
                                          </p:stCondLst>
                                        </p:cTn>
                                        <p:tgtEl>
                                          <p:spTgt spid="11"/>
                                        </p:tgtEl>
                                      </p:cBhvr>
                                    </p:animEffect>
                                    <p:anim calcmode="lin" valueType="num">
                                      <p:cBhvr>
                                        <p:cTn id="13"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8" dur="26">
                                          <p:stCondLst>
                                            <p:cond delay="650"/>
                                          </p:stCondLst>
                                        </p:cTn>
                                        <p:tgtEl>
                                          <p:spTgt spid="11"/>
                                        </p:tgtEl>
                                      </p:cBhvr>
                                      <p:to x="100000" y="60000"/>
                                    </p:animScale>
                                    <p:animScale>
                                      <p:cBhvr>
                                        <p:cTn id="19" dur="166" decel="50000">
                                          <p:stCondLst>
                                            <p:cond delay="676"/>
                                          </p:stCondLst>
                                        </p:cTn>
                                        <p:tgtEl>
                                          <p:spTgt spid="11"/>
                                        </p:tgtEl>
                                      </p:cBhvr>
                                      <p:to x="100000" y="100000"/>
                                    </p:animScale>
                                    <p:animScale>
                                      <p:cBhvr>
                                        <p:cTn id="20" dur="26">
                                          <p:stCondLst>
                                            <p:cond delay="1312"/>
                                          </p:stCondLst>
                                        </p:cTn>
                                        <p:tgtEl>
                                          <p:spTgt spid="11"/>
                                        </p:tgtEl>
                                      </p:cBhvr>
                                      <p:to x="100000" y="80000"/>
                                    </p:animScale>
                                    <p:animScale>
                                      <p:cBhvr>
                                        <p:cTn id="21" dur="166" decel="50000">
                                          <p:stCondLst>
                                            <p:cond delay="1338"/>
                                          </p:stCondLst>
                                        </p:cTn>
                                        <p:tgtEl>
                                          <p:spTgt spid="11"/>
                                        </p:tgtEl>
                                      </p:cBhvr>
                                      <p:to x="100000" y="100000"/>
                                    </p:animScale>
                                    <p:animScale>
                                      <p:cBhvr>
                                        <p:cTn id="22" dur="26">
                                          <p:stCondLst>
                                            <p:cond delay="1642"/>
                                          </p:stCondLst>
                                        </p:cTn>
                                        <p:tgtEl>
                                          <p:spTgt spid="11"/>
                                        </p:tgtEl>
                                      </p:cBhvr>
                                      <p:to x="100000" y="90000"/>
                                    </p:animScale>
                                    <p:animScale>
                                      <p:cBhvr>
                                        <p:cTn id="23" dur="166" decel="50000">
                                          <p:stCondLst>
                                            <p:cond delay="1668"/>
                                          </p:stCondLst>
                                        </p:cTn>
                                        <p:tgtEl>
                                          <p:spTgt spid="11"/>
                                        </p:tgtEl>
                                      </p:cBhvr>
                                      <p:to x="100000" y="100000"/>
                                    </p:animScale>
                                    <p:animScale>
                                      <p:cBhvr>
                                        <p:cTn id="24" dur="26">
                                          <p:stCondLst>
                                            <p:cond delay="1808"/>
                                          </p:stCondLst>
                                        </p:cTn>
                                        <p:tgtEl>
                                          <p:spTgt spid="11"/>
                                        </p:tgtEl>
                                      </p:cBhvr>
                                      <p:to x="100000" y="95000"/>
                                    </p:animScale>
                                    <p:animScale>
                                      <p:cBhvr>
                                        <p:cTn id="25" dur="166" decel="50000">
                                          <p:stCondLst>
                                            <p:cond delay="1834"/>
                                          </p:stCondLst>
                                        </p:cTn>
                                        <p:tgtEl>
                                          <p:spTgt spid="11"/>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3">
              <a:lumMod val="20000"/>
              <a:lumOff val="80000"/>
            </a:schemeClr>
          </a:solidFill>
          <a:ln w="57150">
            <a:solidFill>
              <a:schemeClr val="accent3">
                <a:lumMod val="75000"/>
              </a:schemeClr>
            </a:solidFill>
          </a:ln>
          <a:scene3d>
            <a:camera prst="orthographicFront"/>
            <a:lightRig rig="threePt" dir="t"/>
          </a:scene3d>
          <a:sp3d>
            <a:bevelT prst="angle"/>
          </a:sp3d>
        </p:spPr>
        <p:txBody>
          <a:bodyPr wrap="square" rtlCol="0">
            <a:spAutoFit/>
          </a:bodyPr>
          <a:lstStyle/>
          <a:p>
            <a:endParaRPr lang="en-US" dirty="0"/>
          </a:p>
        </p:txBody>
      </p:sp>
      <p:sp>
        <p:nvSpPr>
          <p:cNvPr id="2" name="Title 1"/>
          <p:cNvSpPr>
            <a:spLocks noGrp="1"/>
          </p:cNvSpPr>
          <p:nvPr>
            <p:ph type="ctrTitle"/>
          </p:nvPr>
        </p:nvSpPr>
        <p:spPr>
          <a:xfrm>
            <a:off x="762000" y="76200"/>
            <a:ext cx="7696200" cy="838200"/>
          </a:xfrm>
          <a:solidFill>
            <a:schemeClr val="accent3">
              <a:lumMod val="20000"/>
              <a:lumOff val="80000"/>
            </a:schemeClr>
          </a:solidFill>
          <a:ln w="38100">
            <a:solidFill>
              <a:schemeClr val="accent3">
                <a:lumMod val="75000"/>
              </a:schemeClr>
            </a:solidFill>
          </a:ln>
          <a:scene3d>
            <a:camera prst="orthographicFront"/>
            <a:lightRig rig="soft" dir="t">
              <a:rot lat="0" lon="0" rev="17220000"/>
            </a:lightRig>
          </a:scene3d>
          <a:sp3d>
            <a:bevelT w="152400" h="50800" prst="softRound"/>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75000"/>
                  </a:schemeClr>
                </a:solidFill>
              </a:rPr>
              <a:t>Covenant Calendar</a:t>
            </a:r>
          </a:p>
        </p:txBody>
      </p:sp>
      <p:sp>
        <p:nvSpPr>
          <p:cNvPr id="4" name="Subtitle 3"/>
          <p:cNvSpPr>
            <a:spLocks noGrp="1"/>
          </p:cNvSpPr>
          <p:nvPr>
            <p:ph type="subTitle" idx="1"/>
          </p:nvPr>
        </p:nvSpPr>
        <p:spPr>
          <a:xfrm>
            <a:off x="304800" y="1066800"/>
            <a:ext cx="8534400" cy="5486400"/>
          </a:xfrm>
          <a:solidFill>
            <a:schemeClr val="accent3">
              <a:lumMod val="20000"/>
              <a:lumOff val="80000"/>
            </a:schemeClr>
          </a:solidFill>
          <a:ln w="57150">
            <a:solidFill>
              <a:schemeClr val="accent3">
                <a:lumMod val="75000"/>
              </a:schemeClr>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dirty="0">
                <a:solidFill>
                  <a:schemeClr val="bg1"/>
                </a:solidFill>
              </a:rPr>
              <a:t>The next slide will show the “Covenant Calendar.” Since most of the world functions on the Gregorian Calendar we have to consider it in the equation for calculating when </a:t>
            </a:r>
            <a:r>
              <a:rPr lang="en-US" b="1" dirty="0">
                <a:solidFill>
                  <a:srgbClr val="0000CC"/>
                </a:solidFill>
              </a:rPr>
              <a:t>Yahuah’s</a:t>
            </a:r>
            <a:r>
              <a:rPr lang="en-US" dirty="0">
                <a:solidFill>
                  <a:srgbClr val="0000CC"/>
                </a:solidFill>
              </a:rPr>
              <a:t> </a:t>
            </a:r>
            <a:r>
              <a:rPr lang="en-US" dirty="0">
                <a:solidFill>
                  <a:schemeClr val="bg1"/>
                </a:solidFill>
              </a:rPr>
              <a:t>Feast days are to occur.</a:t>
            </a:r>
          </a:p>
          <a:p>
            <a:pPr algn="l">
              <a:spcBef>
                <a:spcPts val="0"/>
              </a:spcBef>
              <a:spcAft>
                <a:spcPts val="1800"/>
              </a:spcAft>
            </a:pPr>
            <a:r>
              <a:rPr lang="en-US" dirty="0">
                <a:solidFill>
                  <a:schemeClr val="bg1"/>
                </a:solidFill>
              </a:rPr>
              <a:t>For the year 2017,  </a:t>
            </a:r>
            <a:r>
              <a:rPr lang="en-US" b="1" dirty="0">
                <a:solidFill>
                  <a:srgbClr val="0000CC"/>
                </a:solidFill>
              </a:rPr>
              <a:t>Yahuah’s</a:t>
            </a:r>
            <a:r>
              <a:rPr lang="en-US" dirty="0">
                <a:solidFill>
                  <a:srgbClr val="0000CC"/>
                </a:solidFill>
              </a:rPr>
              <a:t> </a:t>
            </a:r>
            <a:r>
              <a:rPr lang="en-US" dirty="0">
                <a:solidFill>
                  <a:schemeClr val="bg1"/>
                </a:solidFill>
              </a:rPr>
              <a:t>Calendar year begins on the 2</a:t>
            </a:r>
            <a:r>
              <a:rPr lang="en-US" baseline="30000" dirty="0">
                <a:solidFill>
                  <a:schemeClr val="bg1"/>
                </a:solidFill>
              </a:rPr>
              <a:t>nd</a:t>
            </a:r>
            <a:r>
              <a:rPr lang="en-US" dirty="0">
                <a:solidFill>
                  <a:schemeClr val="bg1"/>
                </a:solidFill>
              </a:rPr>
              <a:t> cycle of the week – on March 20</a:t>
            </a:r>
            <a:r>
              <a:rPr lang="en-US" baseline="30000" dirty="0">
                <a:solidFill>
                  <a:schemeClr val="bg1"/>
                </a:solidFill>
              </a:rPr>
              <a:t>th</a:t>
            </a:r>
            <a:r>
              <a:rPr lang="en-US" dirty="0">
                <a:solidFill>
                  <a:schemeClr val="bg1"/>
                </a:solidFill>
              </a:rPr>
              <a:t>.  According to the Scriptures </a:t>
            </a:r>
            <a:r>
              <a:rPr lang="en-US" sz="2400" i="1" dirty="0">
                <a:solidFill>
                  <a:schemeClr val="bg1"/>
                </a:solidFill>
              </a:rPr>
              <a:t>(Ex 34:22, 1 Sam 1:20,            2 </a:t>
            </a:r>
            <a:r>
              <a:rPr lang="en-US" sz="2400" i="1" dirty="0" err="1">
                <a:solidFill>
                  <a:schemeClr val="bg1"/>
                </a:solidFill>
              </a:rPr>
              <a:t>Chron</a:t>
            </a:r>
            <a:r>
              <a:rPr lang="en-US" sz="2400" i="1" dirty="0">
                <a:solidFill>
                  <a:schemeClr val="bg1"/>
                </a:solidFill>
              </a:rPr>
              <a:t> 24:23, Ps 19:6)</a:t>
            </a:r>
            <a:r>
              <a:rPr lang="en-US" dirty="0">
                <a:solidFill>
                  <a:schemeClr val="bg1"/>
                </a:solidFill>
              </a:rPr>
              <a:t>, the last cycle of </a:t>
            </a:r>
            <a:r>
              <a:rPr lang="en-US" b="1" dirty="0">
                <a:solidFill>
                  <a:srgbClr val="0000CC"/>
                </a:solidFill>
              </a:rPr>
              <a:t>Yahuah’s</a:t>
            </a:r>
            <a:r>
              <a:rPr lang="en-US" dirty="0">
                <a:solidFill>
                  <a:srgbClr val="0000CC"/>
                </a:solidFill>
              </a:rPr>
              <a:t> </a:t>
            </a:r>
            <a:r>
              <a:rPr lang="en-US" dirty="0">
                <a:solidFill>
                  <a:schemeClr val="bg1"/>
                </a:solidFill>
              </a:rPr>
              <a:t>year </a:t>
            </a:r>
            <a:r>
              <a:rPr lang="en-US" b="1" dirty="0">
                <a:solidFill>
                  <a:schemeClr val="bg1"/>
                </a:solidFill>
              </a:rPr>
              <a:t>comes</a:t>
            </a:r>
            <a:r>
              <a:rPr lang="en-US" dirty="0">
                <a:solidFill>
                  <a:schemeClr val="bg1"/>
                </a:solidFill>
              </a:rPr>
              <a:t> on the </a:t>
            </a:r>
            <a:r>
              <a:rPr lang="en-US" b="1" dirty="0">
                <a:solidFill>
                  <a:srgbClr val="FF3399"/>
                </a:solidFill>
                <a:effectLst>
                  <a:outerShdw blurRad="38100" dist="38100" dir="2700000" algn="tl">
                    <a:srgbClr val="000000">
                      <a:alpha val="43137"/>
                    </a:srgbClr>
                  </a:outerShdw>
                </a:effectLst>
              </a:rPr>
              <a:t>Tequfah</a:t>
            </a:r>
            <a:r>
              <a:rPr lang="en-US" dirty="0">
                <a:solidFill>
                  <a:srgbClr val="FF3399"/>
                </a:solidFill>
                <a:effectLst>
                  <a:outerShdw blurRad="38100" dist="38100" dir="2700000" algn="tl">
                    <a:srgbClr val="000000">
                      <a:alpha val="43137"/>
                    </a:srgbClr>
                  </a:outerShdw>
                </a:effectLst>
              </a:rPr>
              <a:t> </a:t>
            </a:r>
            <a:r>
              <a:rPr lang="en-US" dirty="0">
                <a:solidFill>
                  <a:schemeClr val="bg1"/>
                </a:solidFill>
              </a:rPr>
              <a:t>– which is also known as the </a:t>
            </a:r>
            <a:r>
              <a:rPr lang="en-US" b="1" dirty="0">
                <a:solidFill>
                  <a:srgbClr val="FF3399"/>
                </a:solidFill>
                <a:effectLst>
                  <a:outerShdw blurRad="38100" dist="38100" dir="2700000" algn="tl">
                    <a:srgbClr val="000000">
                      <a:alpha val="43137"/>
                    </a:srgbClr>
                  </a:outerShdw>
                </a:effectLst>
              </a:rPr>
              <a:t>Vernal Equinox.  </a:t>
            </a:r>
            <a:r>
              <a:rPr lang="en-US" dirty="0">
                <a:solidFill>
                  <a:schemeClr val="bg1"/>
                </a:solidFill>
              </a:rPr>
              <a:t>In 2017, the vernal equinox falls on March 19</a:t>
            </a:r>
            <a:r>
              <a:rPr lang="en-US" baseline="30000" dirty="0">
                <a:solidFill>
                  <a:schemeClr val="bg1"/>
                </a:solidFill>
              </a:rPr>
              <a:t>th</a:t>
            </a:r>
            <a:r>
              <a:rPr lang="en-US" dirty="0">
                <a:solidFill>
                  <a:schemeClr val="bg1"/>
                </a:solidFill>
              </a:rPr>
              <a:t>, in north America, so that makes March 20 the first cycle on </a:t>
            </a:r>
            <a:r>
              <a:rPr lang="en-US" b="1" dirty="0">
                <a:solidFill>
                  <a:srgbClr val="0000CC"/>
                </a:solidFill>
              </a:rPr>
              <a:t>Yahuah’s</a:t>
            </a:r>
            <a:r>
              <a:rPr lang="en-US" dirty="0">
                <a:solidFill>
                  <a:srgbClr val="0000CC"/>
                </a:solidFill>
              </a:rPr>
              <a:t> </a:t>
            </a:r>
            <a:r>
              <a:rPr lang="en-US" dirty="0">
                <a:solidFill>
                  <a:schemeClr val="bg1"/>
                </a:solidFill>
              </a:rPr>
              <a:t>Calendar year.</a:t>
            </a:r>
            <a:r>
              <a:rPr lang="en-US" dirty="0"/>
              <a:t> </a:t>
            </a:r>
          </a:p>
        </p:txBody>
      </p:sp>
      <p:sp>
        <p:nvSpPr>
          <p:cNvPr id="3" name="Slide Number Placeholder 2"/>
          <p:cNvSpPr>
            <a:spLocks noGrp="1"/>
          </p:cNvSpPr>
          <p:nvPr>
            <p:ph type="sldNum" sz="quarter" idx="12"/>
          </p:nvPr>
        </p:nvSpPr>
        <p:spPr>
          <a:xfrm>
            <a:off x="8305800" y="6416675"/>
            <a:ext cx="762000" cy="365125"/>
          </a:xfrm>
        </p:spPr>
        <p:txBody>
          <a:bodyPr/>
          <a:lstStyle/>
          <a:p>
            <a:fld id="{9A7ECC3E-4170-412F-8B33-8063B7BB8A4D}" type="slidenum">
              <a:rPr lang="en-US" b="1" smtClean="0">
                <a:solidFill>
                  <a:schemeClr val="bg1"/>
                </a:solidFill>
              </a:rPr>
              <a:t>56</a:t>
            </a:fld>
            <a:endParaRPr lang="en-US" b="1" dirty="0">
              <a:solidFill>
                <a:schemeClr val="bg1"/>
              </a:solidFill>
            </a:endParaRPr>
          </a:p>
        </p:txBody>
      </p:sp>
    </p:spTree>
    <p:extLst>
      <p:ext uri="{BB962C8B-B14F-4D97-AF65-F5344CB8AC3E}">
        <p14:creationId xmlns:p14="http://schemas.microsoft.com/office/powerpoint/2010/main" val="231790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randombar(horizontal)">
                                      <p:cBhvr>
                                        <p:cTn id="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6858000"/>
          </a:xfrm>
          <a:solidFill>
            <a:schemeClr val="tx1"/>
          </a:solidFill>
          <a:ln>
            <a:solidFill>
              <a:srgbClr val="996600"/>
            </a:solidFill>
          </a:ln>
        </p:spPr>
        <p:txBody>
          <a:bodyPr lIns="182880" tIns="91440">
            <a:noAutofit/>
            <a:scene3d>
              <a:camera prst="orthographicFront"/>
              <a:lightRig rig="threePt" dir="t"/>
            </a:scene3d>
            <a:sp3d extrusionH="57150">
              <a:bevelT w="57150" h="38100" prst="artDeco"/>
            </a:sp3d>
          </a:bodyPr>
          <a:lstStyle/>
          <a:p>
            <a:pPr>
              <a:lnSpc>
                <a:spcPct val="90000"/>
              </a:lnSpc>
              <a:spcBef>
                <a:spcPts val="0"/>
              </a:spcBef>
              <a:spcAft>
                <a:spcPts val="1200"/>
              </a:spcAft>
            </a:pPr>
            <a:r>
              <a:rPr lang="en-US" sz="5400" b="1" dirty="0">
                <a:solidFill>
                  <a:schemeClr val="tx1">
                    <a:lumMod val="75000"/>
                  </a:schemeClr>
                </a:solidFill>
                <a:latin typeface="Comic Sans MS" panose="030F0702030302020204" pitchFamily="66" charset="0"/>
              </a:rPr>
              <a:t>.</a:t>
            </a:r>
          </a:p>
        </p:txBody>
      </p:sp>
      <p:sp>
        <p:nvSpPr>
          <p:cNvPr id="2" name="TextBox 1"/>
          <p:cNvSpPr txBox="1"/>
          <p:nvPr/>
        </p:nvSpPr>
        <p:spPr>
          <a:xfrm>
            <a:off x="5334000" y="1797308"/>
            <a:ext cx="3733800" cy="4832092"/>
          </a:xfrm>
          <a:prstGeom prst="rect">
            <a:avLst/>
          </a:prstGeom>
          <a:solidFill>
            <a:srgbClr val="F3EBF9"/>
          </a:solidFill>
          <a:ln w="38100">
            <a:solidFill>
              <a:schemeClr val="accent6">
                <a:lumMod val="75000"/>
              </a:schemeClr>
            </a:solidFill>
          </a:ln>
          <a:scene3d>
            <a:camera prst="orthographicFront"/>
            <a:lightRig rig="threePt" dir="t"/>
          </a:scene3d>
          <a:sp3d>
            <a:bevelT w="114300" prst="artDeco"/>
          </a:sp3d>
        </p:spPr>
        <p:txBody>
          <a:bodyPr wrap="square" rtlCol="0">
            <a:spAutoFit/>
          </a:bodyPr>
          <a:lstStyle/>
          <a:p>
            <a:pPr algn="ctr"/>
            <a:r>
              <a:rPr lang="en-US" sz="2800" dirty="0">
                <a:ln>
                  <a:solidFill>
                    <a:schemeClr val="accent6">
                      <a:lumMod val="75000"/>
                    </a:schemeClr>
                  </a:solidFill>
                </a:ln>
                <a:solidFill>
                  <a:schemeClr val="bg1"/>
                </a:solidFill>
              </a:rPr>
              <a:t>This Covenant Calendar shows the Feasts dates for 2017. They are superimposed over the Gregorian Calendar.  You can see which dates (on the Gregorian Calendar) </a:t>
            </a:r>
            <a:r>
              <a:rPr lang="en-US" sz="2800" b="1" dirty="0">
                <a:ln>
                  <a:solidFill>
                    <a:schemeClr val="accent6">
                      <a:lumMod val="75000"/>
                    </a:schemeClr>
                  </a:solidFill>
                </a:ln>
                <a:solidFill>
                  <a:srgbClr val="0000CC"/>
                </a:solidFill>
              </a:rPr>
              <a:t>Yahuah’s</a:t>
            </a:r>
            <a:r>
              <a:rPr lang="en-US" sz="2800" dirty="0">
                <a:ln>
                  <a:solidFill>
                    <a:schemeClr val="accent6">
                      <a:lumMod val="75000"/>
                    </a:schemeClr>
                  </a:solidFill>
                </a:ln>
                <a:solidFill>
                  <a:srgbClr val="0000CC"/>
                </a:solidFill>
              </a:rPr>
              <a:t> </a:t>
            </a:r>
            <a:r>
              <a:rPr lang="en-US" sz="2800" dirty="0">
                <a:ln>
                  <a:solidFill>
                    <a:schemeClr val="accent6">
                      <a:lumMod val="75000"/>
                    </a:schemeClr>
                  </a:solidFill>
                </a:ln>
                <a:solidFill>
                  <a:schemeClr val="bg1"/>
                </a:solidFill>
              </a:rPr>
              <a:t>Feasts fall upon.</a:t>
            </a:r>
          </a:p>
        </p:txBody>
      </p:sp>
      <p:pic>
        <p:nvPicPr>
          <p:cNvPr id="16" name="Picture 15"/>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24600" y="0"/>
            <a:ext cx="1590675" cy="1590675"/>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07" y="76200"/>
            <a:ext cx="5116493" cy="670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a:xfrm>
            <a:off x="8153400" y="6188075"/>
            <a:ext cx="762000" cy="365125"/>
          </a:xfrm>
        </p:spPr>
        <p:txBody>
          <a:bodyPr/>
          <a:lstStyle/>
          <a:p>
            <a:fld id="{9A7ECC3E-4170-412F-8B33-8063B7BB8A4D}" type="slidenum">
              <a:rPr lang="en-US" b="1" smtClean="0">
                <a:solidFill>
                  <a:schemeClr val="bg1"/>
                </a:solidFill>
              </a:rPr>
              <a:t>57</a:t>
            </a:fld>
            <a:endParaRPr lang="en-US" b="1" dirty="0">
              <a:solidFill>
                <a:schemeClr val="bg1"/>
              </a:solidFill>
            </a:endParaRPr>
          </a:p>
        </p:txBody>
      </p:sp>
    </p:spTree>
    <p:extLst>
      <p:ext uri="{BB962C8B-B14F-4D97-AF65-F5344CB8AC3E}">
        <p14:creationId xmlns:p14="http://schemas.microsoft.com/office/powerpoint/2010/main" val="38355456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0"/>
            <a:ext cx="9144000" cy="6858000"/>
          </a:xfrm>
          <a:prstGeom prst="rect">
            <a:avLst/>
          </a:prstGeom>
          <a:solidFill>
            <a:schemeClr val="accent3">
              <a:lumMod val="20000"/>
              <a:lumOff val="80000"/>
            </a:schemeClr>
          </a:solidFill>
          <a:ln w="57150">
            <a:solidFill>
              <a:schemeClr val="accent3">
                <a:lumMod val="75000"/>
              </a:schemeClr>
            </a:solidFill>
          </a:ln>
          <a:scene3d>
            <a:camera prst="orthographicFront"/>
            <a:lightRig rig="threePt" dir="t"/>
          </a:scene3d>
          <a:sp3d>
            <a:bevelT prst="angle"/>
          </a:sp3d>
        </p:spPr>
        <p:txBody>
          <a:bodyPr wrap="square" rtlCol="0">
            <a:spAutoFit/>
          </a:bodyPr>
          <a:lstStyle/>
          <a:p>
            <a:endParaRPr lang="en-US" dirty="0"/>
          </a:p>
        </p:txBody>
      </p:sp>
      <p:sp>
        <p:nvSpPr>
          <p:cNvPr id="2" name="Title 1"/>
          <p:cNvSpPr>
            <a:spLocks noGrp="1"/>
          </p:cNvSpPr>
          <p:nvPr>
            <p:ph type="ctrTitle"/>
          </p:nvPr>
        </p:nvSpPr>
        <p:spPr>
          <a:xfrm>
            <a:off x="685800" y="76200"/>
            <a:ext cx="7696200" cy="838200"/>
          </a:xfrm>
          <a:solidFill>
            <a:schemeClr val="accent3">
              <a:lumMod val="20000"/>
              <a:lumOff val="80000"/>
            </a:schemeClr>
          </a:solidFill>
          <a:ln w="38100">
            <a:solidFill>
              <a:schemeClr val="accent3">
                <a:lumMod val="75000"/>
              </a:schemeClr>
            </a:solidFill>
          </a:ln>
          <a:scene3d>
            <a:camera prst="orthographicFront"/>
            <a:lightRig rig="soft" dir="t">
              <a:rot lat="0" lon="0" rev="17220000"/>
            </a:lightRig>
          </a:scene3d>
          <a:sp3d>
            <a:bevelT w="152400" h="50800" prst="softRound"/>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accent3">
                    <a:lumMod val="75000"/>
                  </a:schemeClr>
                </a:solidFill>
              </a:rPr>
              <a:t>Covenant Calendar</a:t>
            </a:r>
          </a:p>
        </p:txBody>
      </p:sp>
      <p:sp>
        <p:nvSpPr>
          <p:cNvPr id="3" name="Slide Number Placeholder 2"/>
          <p:cNvSpPr>
            <a:spLocks noGrp="1"/>
          </p:cNvSpPr>
          <p:nvPr>
            <p:ph type="sldNum" sz="quarter" idx="12"/>
          </p:nvPr>
        </p:nvSpPr>
        <p:spPr>
          <a:xfrm>
            <a:off x="8305800" y="6400800"/>
            <a:ext cx="762000" cy="365125"/>
          </a:xfrm>
        </p:spPr>
        <p:txBody>
          <a:bodyPr/>
          <a:lstStyle/>
          <a:p>
            <a:fld id="{9A7ECC3E-4170-412F-8B33-8063B7BB8A4D}" type="slidenum">
              <a:rPr lang="en-US" b="1" smtClean="0">
                <a:solidFill>
                  <a:schemeClr val="bg1"/>
                </a:solidFill>
              </a:rPr>
              <a:t>58</a:t>
            </a:fld>
            <a:endParaRPr lang="en-US" b="1" dirty="0">
              <a:solidFill>
                <a:schemeClr val="bg1"/>
              </a:solidFill>
            </a:endParaRPr>
          </a:p>
        </p:txBody>
      </p:sp>
      <p:sp>
        <p:nvSpPr>
          <p:cNvPr id="4" name="Subtitle 3"/>
          <p:cNvSpPr>
            <a:spLocks noGrp="1"/>
          </p:cNvSpPr>
          <p:nvPr>
            <p:ph type="subTitle" idx="1"/>
          </p:nvPr>
        </p:nvSpPr>
        <p:spPr>
          <a:xfrm>
            <a:off x="304800" y="1066800"/>
            <a:ext cx="8534400" cy="5486400"/>
          </a:xfrm>
          <a:solidFill>
            <a:schemeClr val="accent3">
              <a:lumMod val="20000"/>
              <a:lumOff val="80000"/>
            </a:schemeClr>
          </a:solidFill>
          <a:ln w="57150">
            <a:solidFill>
              <a:schemeClr val="accent3">
                <a:lumMod val="75000"/>
              </a:schemeClr>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dirty="0">
                <a:solidFill>
                  <a:schemeClr val="bg1"/>
                </a:solidFill>
              </a:rPr>
              <a:t>Many years after creation an incident occurred that caused an interference to take place within the 360 day yearly cycle; however, we do not have time, in this study, to address the subject.  </a:t>
            </a:r>
          </a:p>
          <a:p>
            <a:pPr algn="l">
              <a:spcBef>
                <a:spcPts val="0"/>
              </a:spcBef>
              <a:spcAft>
                <a:spcPts val="1800"/>
              </a:spcAft>
            </a:pPr>
            <a:r>
              <a:rPr lang="en-US" dirty="0">
                <a:solidFill>
                  <a:schemeClr val="bg1"/>
                </a:solidFill>
              </a:rPr>
              <a:t>For more info about when and what incident occurred that caused an interference to take place in Yahuah’s 360 cycle yearly pattern, please request the study entitled: </a:t>
            </a:r>
            <a:r>
              <a:rPr lang="en-US" b="1" i="1" dirty="0">
                <a:solidFill>
                  <a:srgbClr val="C00000"/>
                </a:solidFill>
              </a:rPr>
              <a:t>“Yahuah’s Elegant Calendar.”</a:t>
            </a:r>
            <a:r>
              <a:rPr lang="en-US" dirty="0">
                <a:solidFill>
                  <a:schemeClr val="bg1"/>
                </a:solidFill>
              </a:rPr>
              <a:t> </a:t>
            </a:r>
          </a:p>
          <a:p>
            <a:pPr algn="l">
              <a:spcBef>
                <a:spcPts val="0"/>
              </a:spcBef>
              <a:spcAft>
                <a:spcPts val="1800"/>
              </a:spcAft>
            </a:pPr>
            <a:r>
              <a:rPr lang="en-US" dirty="0">
                <a:solidFill>
                  <a:schemeClr val="bg1"/>
                </a:solidFill>
              </a:rPr>
              <a:t>For more info on the </a:t>
            </a:r>
            <a:r>
              <a:rPr lang="en-US" dirty="0">
                <a:solidFill>
                  <a:srgbClr val="FF0066"/>
                </a:solidFill>
                <a:effectLst>
                  <a:outerShdw blurRad="38100" dist="38100" dir="2700000" algn="tl">
                    <a:srgbClr val="000000">
                      <a:alpha val="43137"/>
                    </a:srgbClr>
                  </a:outerShdw>
                </a:effectLst>
              </a:rPr>
              <a:t>Tequfah</a:t>
            </a:r>
            <a:r>
              <a:rPr lang="en-US" dirty="0">
                <a:solidFill>
                  <a:schemeClr val="bg1"/>
                </a:solidFill>
                <a:effectLst>
                  <a:outerShdw blurRad="38100" dist="38100" dir="2700000" algn="tl">
                    <a:srgbClr val="000000">
                      <a:alpha val="43137"/>
                    </a:srgbClr>
                  </a:outerShdw>
                </a:effectLst>
              </a:rPr>
              <a:t> </a:t>
            </a:r>
            <a:r>
              <a:rPr lang="en-US" dirty="0">
                <a:solidFill>
                  <a:schemeClr val="bg1"/>
                </a:solidFill>
              </a:rPr>
              <a:t>please request the power-point study entitled:   </a:t>
            </a:r>
            <a:r>
              <a:rPr lang="en-US" b="1" i="1" dirty="0">
                <a:solidFill>
                  <a:srgbClr val="C00000"/>
                </a:solidFill>
              </a:rPr>
              <a:t>“The Tequfah Unveiled.”</a:t>
            </a:r>
            <a:r>
              <a:rPr lang="en-US" dirty="0">
                <a:solidFill>
                  <a:schemeClr val="bg1"/>
                </a:solidFill>
              </a:rPr>
              <a:t> </a:t>
            </a:r>
          </a:p>
        </p:txBody>
      </p:sp>
    </p:spTree>
    <p:extLst>
      <p:ext uri="{BB962C8B-B14F-4D97-AF65-F5344CB8AC3E}">
        <p14:creationId xmlns:p14="http://schemas.microsoft.com/office/powerpoint/2010/main" val="2743539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circle(in)">
                                      <p:cBhvr>
                                        <p:cTn id="7" dur="2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circle(in)">
                                      <p:cBhvr>
                                        <p:cTn id="12"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78971" y="511629"/>
            <a:ext cx="8088086" cy="5965371"/>
          </a:xfrm>
          <a:solidFill>
            <a:schemeClr val="accent6">
              <a:lumMod val="20000"/>
              <a:lumOff val="80000"/>
            </a:schemeClr>
          </a:solidFill>
          <a:ln w="57150">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182880" tIns="91440">
            <a:normAutofit/>
          </a:bodyPr>
          <a:lstStyle/>
          <a:p>
            <a:pPr algn="l">
              <a:lnSpc>
                <a:spcPct val="115000"/>
              </a:lnSpc>
              <a:spcBef>
                <a:spcPts val="0"/>
              </a:spcBef>
              <a:spcAft>
                <a:spcPts val="1200"/>
              </a:spcAft>
            </a:pPr>
            <a:endPar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Bef>
                <a:spcPts val="0"/>
              </a:spcBef>
              <a:spcAft>
                <a:spcPts val="4200"/>
              </a:spcAft>
            </a:pP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Extensive research on the Hebrew word – </a:t>
            </a:r>
            <a:b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br>
            <a:r>
              <a:rPr lang="en-US" b="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Chodesh</a:t>
            </a:r>
            <a:r>
              <a:rPr lang="en-US"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B05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CC3300"/>
                </a:solidFill>
                <a:latin typeface="Calibri" panose="020F0502020204030204" pitchFamily="34" charset="0"/>
                <a:ea typeface="Calibri" panose="020F0502020204030204" pitchFamily="34" charset="0"/>
                <a:cs typeface="Times New Roman" panose="02020603050405020304" pitchFamily="18" charset="0"/>
              </a:rPr>
              <a:t>has been done.  </a:t>
            </a: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This word has been translated by the scribes as – </a:t>
            </a:r>
            <a:r>
              <a:rPr lang="en-US" b="1" dirty="0">
                <a:solidFill>
                  <a:srgbClr val="CC00CC"/>
                </a:solidFill>
                <a:latin typeface="Calibri" panose="020F0502020204030204" pitchFamily="34" charset="0"/>
                <a:ea typeface="Calibri" panose="020F0502020204030204" pitchFamily="34" charset="0"/>
                <a:cs typeface="Times New Roman" panose="02020603050405020304" pitchFamily="18" charset="0"/>
              </a:rPr>
              <a:t>“new moon.”  </a:t>
            </a: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There is</a:t>
            </a:r>
          </a:p>
          <a:p>
            <a:pPr algn="l">
              <a:lnSpc>
                <a:spcPct val="115000"/>
              </a:lnSpc>
              <a:spcBef>
                <a:spcPts val="0"/>
              </a:spcBef>
              <a:spcAft>
                <a:spcPts val="2400"/>
              </a:spcAft>
            </a:pP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 in the Hebrew language, that can link the word – </a:t>
            </a:r>
            <a:r>
              <a:rPr lang="en-US" b="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Chodesh</a:t>
            </a:r>
            <a:r>
              <a:rPr lang="en-US" dirty="0">
                <a:solidFill>
                  <a:srgbClr val="0D0D0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 with the moon, in any of its many phases.  </a:t>
            </a:r>
          </a:p>
          <a:p>
            <a:pPr algn="l">
              <a:spcBef>
                <a:spcPts val="0"/>
              </a:spcBef>
              <a:spcAft>
                <a:spcPts val="1800"/>
              </a:spcAft>
            </a:pP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Yes </a:t>
            </a:r>
            <a:r>
              <a:rPr lang="en-US" b="1" dirty="0">
                <a:solidFill>
                  <a:srgbClr val="00B050"/>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Chodesh</a:t>
            </a:r>
            <a:r>
              <a:rPr lang="en-US" dirty="0">
                <a:solidFill>
                  <a:srgbClr val="0D0D0D"/>
                </a:solidFill>
                <a:effectLst>
                  <a:outerShdw blurRad="38100" dist="38100" dir="2700000" algn="tl">
                    <a:srgbClr val="000000">
                      <a:alpha val="43137"/>
                    </a:srgbClr>
                  </a:outerShdw>
                </a:effectLst>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very definitely means – </a:t>
            </a:r>
            <a:r>
              <a:rPr lang="en-US" b="1" dirty="0">
                <a:solidFill>
                  <a:srgbClr val="800080"/>
                </a:solidFill>
                <a:latin typeface="Calibri" panose="020F0502020204030204" pitchFamily="34" charset="0"/>
                <a:ea typeface="Calibri" panose="020F0502020204030204" pitchFamily="34" charset="0"/>
                <a:cs typeface="Times New Roman" panose="02020603050405020304" pitchFamily="18" charset="0"/>
              </a:rPr>
              <a:t>the renewing</a:t>
            </a: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 and/or </a:t>
            </a:r>
            <a:r>
              <a:rPr lang="en-US" b="1" dirty="0">
                <a:solidFill>
                  <a:srgbClr val="800080"/>
                </a:solidFill>
                <a:latin typeface="Calibri" panose="020F0502020204030204" pitchFamily="34" charset="0"/>
                <a:ea typeface="Calibri" panose="020F0502020204030204" pitchFamily="34" charset="0"/>
                <a:cs typeface="Times New Roman" panose="02020603050405020304" pitchFamily="18" charset="0"/>
              </a:rPr>
              <a:t>the rebuilding</a:t>
            </a:r>
            <a:r>
              <a:rPr lang="en-US" dirty="0">
                <a:solidFill>
                  <a:srgbClr val="800080"/>
                </a:solidFill>
                <a:latin typeface="Calibri" panose="020F0502020204030204" pitchFamily="34" charset="0"/>
                <a:ea typeface="Calibri" panose="020F0502020204030204" pitchFamily="34" charset="0"/>
                <a:cs typeface="Times New Roman" panose="02020603050405020304" pitchFamily="18" charset="0"/>
              </a:rPr>
              <a:t> </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and is correctly</a:t>
            </a:r>
            <a:r>
              <a:rPr lang="en-US" dirty="0">
                <a:solidFill>
                  <a:srgbClr val="800080"/>
                </a:solidFill>
                <a:latin typeface="Calibri" panose="020F0502020204030204" pitchFamily="34" charset="0"/>
                <a:ea typeface="Calibri" panose="020F0502020204030204" pitchFamily="34" charset="0"/>
                <a:cs typeface="Times New Roman" panose="02020603050405020304" pitchFamily="18" charset="0"/>
              </a:rPr>
              <a:t> </a:t>
            </a:r>
            <a:r>
              <a:rPr lang="en-US" u="sng" dirty="0">
                <a:solidFill>
                  <a:srgbClr val="000000"/>
                </a:solidFill>
                <a:latin typeface="Calibri" panose="020F0502020204030204" pitchFamily="34" charset="0"/>
                <a:ea typeface="Calibri" panose="020F0502020204030204" pitchFamily="34" charset="0"/>
                <a:cs typeface="Times New Roman" panose="02020603050405020304" pitchFamily="18" charset="0"/>
              </a:rPr>
              <a:t>applied to the first cycle of the month</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a:t>
            </a:r>
            <a:r>
              <a:rPr lang="en-US" dirty="0">
                <a:solidFill>
                  <a:srgbClr val="800080"/>
                </a:solidFill>
                <a:latin typeface="Calibri" panose="020F0502020204030204" pitchFamily="34" charset="0"/>
                <a:ea typeface="Calibri" panose="020F0502020204030204" pitchFamily="34" charset="0"/>
                <a:cs typeface="Times New Roman" panose="02020603050405020304" pitchFamily="18" charset="0"/>
              </a:rPr>
              <a:t> </a:t>
            </a:r>
            <a:r>
              <a:rPr lang="en-US" b="1" dirty="0">
                <a:solidFill>
                  <a:srgbClr val="FF0066"/>
                </a:solidFill>
                <a:latin typeface="Calibri" panose="020F0502020204030204" pitchFamily="34" charset="0"/>
                <a:ea typeface="Calibri" panose="020F0502020204030204" pitchFamily="34" charset="0"/>
                <a:cs typeface="Times New Roman" panose="02020603050405020304" pitchFamily="18" charset="0"/>
              </a:rPr>
              <a:t>but</a:t>
            </a: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 it simply has </a:t>
            </a:r>
            <a:r>
              <a:rPr lang="en-US" u="heavy" dirty="0">
                <a:solidFill>
                  <a:srgbClr val="0D0D0D"/>
                </a:solidFill>
                <a:uFill>
                  <a:solidFill>
                    <a:srgbClr val="FF0000"/>
                  </a:solidFill>
                </a:uFill>
                <a:latin typeface="Calibri" panose="020F0502020204030204" pitchFamily="34" charset="0"/>
                <a:ea typeface="Calibri" panose="020F0502020204030204" pitchFamily="34" charset="0"/>
                <a:cs typeface="Times New Roman" panose="02020603050405020304" pitchFamily="18" charset="0"/>
              </a:rPr>
              <a:t>zero connection to the moon</a:t>
            </a:r>
            <a:r>
              <a:rPr lang="en-US" dirty="0">
                <a:solidFill>
                  <a:srgbClr val="0D0D0D"/>
                </a:solidFill>
                <a:latin typeface="Calibri" panose="020F0502020204030204" pitchFamily="34" charset="0"/>
                <a:ea typeface="Calibri" panose="020F0502020204030204" pitchFamily="34" charset="0"/>
                <a:cs typeface="Times New Roman" panose="02020603050405020304" pitchFamily="18" charset="0"/>
              </a:rPr>
              <a:t>. </a:t>
            </a:r>
            <a:endPar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Box 3"/>
          <p:cNvSpPr txBox="1"/>
          <p:nvPr/>
        </p:nvSpPr>
        <p:spPr>
          <a:xfrm>
            <a:off x="3592285" y="174171"/>
            <a:ext cx="1567543" cy="830997"/>
          </a:xfrm>
          <a:prstGeom prst="rect">
            <a:avLst/>
          </a:prstGeom>
          <a:gradFill flip="none" rotWithShape="1">
            <a:gsLst>
              <a:gs pos="0">
                <a:srgbClr val="A603AB">
                  <a:lumMod val="78000"/>
                  <a:lumOff val="22000"/>
                  <a:alpha val="97000"/>
                </a:srgbClr>
              </a:gs>
              <a:gs pos="21001">
                <a:srgbClr val="0819FB"/>
              </a:gs>
              <a:gs pos="35001">
                <a:srgbClr val="1A8D48"/>
              </a:gs>
              <a:gs pos="52000">
                <a:srgbClr val="FFFF00"/>
              </a:gs>
              <a:gs pos="73000">
                <a:srgbClr val="EE3F17"/>
              </a:gs>
              <a:gs pos="88000">
                <a:srgbClr val="E81766"/>
              </a:gs>
              <a:gs pos="100000">
                <a:srgbClr val="A603AB"/>
              </a:gs>
            </a:gsLst>
            <a:lin ang="2700000" scaled="1"/>
            <a:tileRect/>
          </a:gradFill>
          <a:ln w="38100">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square" rtlCol="0" anchor="ctr">
            <a:spAutoFit/>
          </a:bodyPr>
          <a:lstStyle/>
          <a:p>
            <a:pPr algn="ctr"/>
            <a:r>
              <a:rPr lang="en-US" sz="48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Hint</a:t>
            </a:r>
            <a:endParaRPr lang="en-US" sz="4800" dirty="0">
              <a:solidFill>
                <a:srgbClr val="C00000"/>
              </a:solidFill>
            </a:endParaRPr>
          </a:p>
        </p:txBody>
      </p:sp>
      <p:sp>
        <p:nvSpPr>
          <p:cNvPr id="5" name="TextBox 4"/>
          <p:cNvSpPr txBox="1"/>
          <p:nvPr/>
        </p:nvSpPr>
        <p:spPr>
          <a:xfrm>
            <a:off x="566056" y="2668839"/>
            <a:ext cx="7935686" cy="584775"/>
          </a:xfrm>
          <a:prstGeom prst="rect">
            <a:avLst/>
          </a:prstGeom>
          <a:blipFill>
            <a:blip r:embed="rId2"/>
            <a:tile tx="0" ty="0" sx="100000" sy="100000" flip="none" algn="tl"/>
          </a:blipFill>
          <a:ln w="28575">
            <a:solidFill>
              <a:srgbClr val="F0D1FF"/>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spAutoFit/>
          </a:bodyPr>
          <a:lstStyle/>
          <a:p>
            <a:pPr algn="ctr"/>
            <a:r>
              <a:rPr lang="en-US" sz="3200" dirty="0">
                <a:solidFill>
                  <a:schemeClr val="tx2">
                    <a:lumMod val="90000"/>
                  </a:schemeClr>
                </a:solidFill>
                <a:latin typeface="Cooper Black" panose="0208090404030B020404" pitchFamily="18" charset="0"/>
                <a:ea typeface="Calibri" panose="020F0502020204030204" pitchFamily="34" charset="0"/>
                <a:cs typeface="Times New Roman" panose="02020603050405020304" pitchFamily="18" charset="0"/>
              </a:rPr>
              <a:t>Nothing — in any way, shape or form,</a:t>
            </a:r>
            <a:r>
              <a:rPr lang="en-US" sz="3200" dirty="0">
                <a:solidFill>
                  <a:schemeClr val="tx2">
                    <a:lumMod val="90000"/>
                  </a:schemeClr>
                </a:solidFill>
                <a:latin typeface="Calibri" panose="020F0502020204030204" pitchFamily="34" charset="0"/>
                <a:ea typeface="Calibri" panose="020F0502020204030204" pitchFamily="34" charset="0"/>
                <a:cs typeface="Times New Roman" panose="02020603050405020304" pitchFamily="18" charset="0"/>
              </a:rPr>
              <a:t> </a:t>
            </a:r>
            <a:endParaRPr lang="en-US" sz="3200" dirty="0">
              <a:solidFill>
                <a:schemeClr val="tx2">
                  <a:lumMod val="90000"/>
                </a:schemeClr>
              </a:solidFill>
            </a:endParaRPr>
          </a:p>
        </p:txBody>
      </p:sp>
      <p:sp>
        <p:nvSpPr>
          <p:cNvPr id="2" name="Slide Number Placeholder 1"/>
          <p:cNvSpPr>
            <a:spLocks noGrp="1"/>
          </p:cNvSpPr>
          <p:nvPr>
            <p:ph type="sldNum" sz="quarter" idx="12"/>
          </p:nvPr>
        </p:nvSpPr>
        <p:spPr>
          <a:xfrm>
            <a:off x="8153400" y="6324600"/>
            <a:ext cx="762000" cy="365125"/>
          </a:xfrm>
        </p:spPr>
        <p:txBody>
          <a:bodyPr/>
          <a:lstStyle/>
          <a:p>
            <a:br>
              <a:rPr lang="en-US" b="1" dirty="0">
                <a:solidFill>
                  <a:schemeClr val="bg1"/>
                </a:solidFill>
              </a:rPr>
            </a:br>
            <a:r>
              <a:rPr lang="en-US" b="1" dirty="0">
                <a:solidFill>
                  <a:schemeClr val="bg1"/>
                </a:solidFill>
              </a:rPr>
              <a:t>59</a:t>
            </a:r>
          </a:p>
        </p:txBody>
      </p:sp>
    </p:spTree>
    <p:extLst>
      <p:ext uri="{BB962C8B-B14F-4D97-AF65-F5344CB8AC3E}">
        <p14:creationId xmlns:p14="http://schemas.microsoft.com/office/powerpoint/2010/main" val="1806541012"/>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25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par>
                          <p:cTn id="11" fill="hold">
                            <p:stCondLst>
                              <p:cond delay="1550"/>
                            </p:stCondLst>
                            <p:childTnLst>
                              <p:par>
                                <p:cTn id="12" presetID="34" presetClass="emph" presetSubtype="0" fill="hold" grpId="1" nodeType="afterEffect">
                                  <p:stCondLst>
                                    <p:cond delay="250"/>
                                  </p:stCondLst>
                                  <p:iterate type="lt">
                                    <p:tmPct val="10000"/>
                                  </p:iterate>
                                  <p:childTnLst>
                                    <p:animMotion origin="layout" path="M 0.0 0.0 L 0.0 -0.07213" pathEditMode="relative" ptsTypes="">
                                      <p:cBhvr>
                                        <p:cTn id="13" dur="250" accel="50000" decel="50000" autoRev="1" fill="hold">
                                          <p:stCondLst>
                                            <p:cond delay="0"/>
                                          </p:stCondLst>
                                        </p:cTn>
                                        <p:tgtEl>
                                          <p:spTgt spid="4"/>
                                        </p:tgtEl>
                                        <p:attrNameLst>
                                          <p:attrName>ppt_x</p:attrName>
                                          <p:attrName>ppt_y</p:attrName>
                                        </p:attrNameLst>
                                      </p:cBhvr>
                                    </p:animMotion>
                                    <p:animRot by="1500000">
                                      <p:cBhvr>
                                        <p:cTn id="14" dur="125" fill="hold">
                                          <p:stCondLst>
                                            <p:cond delay="0"/>
                                          </p:stCondLst>
                                        </p:cTn>
                                        <p:tgtEl>
                                          <p:spTgt spid="4"/>
                                        </p:tgtEl>
                                        <p:attrNameLst>
                                          <p:attrName>r</p:attrName>
                                        </p:attrNameLst>
                                      </p:cBhvr>
                                    </p:animRot>
                                    <p:animRot by="-1500000">
                                      <p:cBhvr>
                                        <p:cTn id="15" dur="125" fill="hold">
                                          <p:stCondLst>
                                            <p:cond delay="125"/>
                                          </p:stCondLst>
                                        </p:cTn>
                                        <p:tgtEl>
                                          <p:spTgt spid="4"/>
                                        </p:tgtEl>
                                        <p:attrNameLst>
                                          <p:attrName>r</p:attrName>
                                        </p:attrNameLst>
                                      </p:cBhvr>
                                    </p:animRot>
                                    <p:animRot by="-1500000">
                                      <p:cBhvr>
                                        <p:cTn id="16" dur="125" fill="hold">
                                          <p:stCondLst>
                                            <p:cond delay="250"/>
                                          </p:stCondLst>
                                        </p:cTn>
                                        <p:tgtEl>
                                          <p:spTgt spid="4"/>
                                        </p:tgtEl>
                                        <p:attrNameLst>
                                          <p:attrName>r</p:attrName>
                                        </p:attrNameLst>
                                      </p:cBhvr>
                                    </p:animRot>
                                    <p:animRot by="1500000">
                                      <p:cBhvr>
                                        <p:cTn id="17" dur="125" fill="hold">
                                          <p:stCondLst>
                                            <p:cond delay="375"/>
                                          </p:stCondLst>
                                        </p:cTn>
                                        <p:tgtEl>
                                          <p:spTgt spid="4"/>
                                        </p:tgtEl>
                                        <p:attrNameLst>
                                          <p:attrName>r</p:attrName>
                                        </p:attrNameLst>
                                      </p:cBhvr>
                                    </p:animRot>
                                  </p:childTnLst>
                                </p:cTn>
                              </p:par>
                            </p:childTnLst>
                          </p:cTn>
                        </p:par>
                        <p:par>
                          <p:cTn id="18" fill="hold">
                            <p:stCondLst>
                              <p:cond delay="2450"/>
                            </p:stCondLst>
                            <p:childTnLst>
                              <p:par>
                                <p:cTn id="19" presetID="53" presetClass="entr" presetSubtype="16" fill="hold" nodeType="after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p:cTn id="21"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2"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23" dur="500"/>
                                        <p:tgtEl>
                                          <p:spTgt spid="3">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5"/>
                                        </p:tgtEl>
                                        <p:attrNameLst>
                                          <p:attrName>ppt_y</p:attrName>
                                        </p:attrNameLst>
                                      </p:cBhvr>
                                      <p:tavLst>
                                        <p:tav tm="0">
                                          <p:val>
                                            <p:strVal val="#ppt_y"/>
                                          </p:val>
                                        </p:tav>
                                        <p:tav tm="100000">
                                          <p:val>
                                            <p:strVal val="#ppt_y"/>
                                          </p:val>
                                        </p:tav>
                                      </p:tavLst>
                                    </p:anim>
                                    <p:anim calcmode="lin" valueType="num">
                                      <p:cBhvr>
                                        <p:cTn id="30"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5"/>
                                        </p:tgtEl>
                                      </p:cBhvr>
                                    </p:animEffect>
                                  </p:childTnLst>
                                </p:cTn>
                              </p:par>
                            </p:childTnLst>
                          </p:cTn>
                        </p:par>
                        <p:par>
                          <p:cTn id="33" fill="hold">
                            <p:stCondLst>
                              <p:cond delay="1900"/>
                            </p:stCondLst>
                            <p:childTnLst>
                              <p:par>
                                <p:cTn id="34" presetID="34" presetClass="emph" presetSubtype="0" fill="hold" grpId="1" nodeType="afterEffect">
                                  <p:stCondLst>
                                    <p:cond delay="250"/>
                                  </p:stCondLst>
                                  <p:iterate type="lt">
                                    <p:tmPct val="10000"/>
                                  </p:iterate>
                                  <p:childTnLst>
                                    <p:animMotion origin="layout" path="M 0.0 0.0 L 0.0 -0.07213" pathEditMode="relative" ptsTypes="">
                                      <p:cBhvr>
                                        <p:cTn id="35" dur="250" accel="50000" decel="50000" autoRev="1" fill="hold">
                                          <p:stCondLst>
                                            <p:cond delay="0"/>
                                          </p:stCondLst>
                                        </p:cTn>
                                        <p:tgtEl>
                                          <p:spTgt spid="5"/>
                                        </p:tgtEl>
                                        <p:attrNameLst>
                                          <p:attrName>ppt_x</p:attrName>
                                          <p:attrName>ppt_y</p:attrName>
                                        </p:attrNameLst>
                                      </p:cBhvr>
                                    </p:animMotion>
                                    <p:animRot by="1500000">
                                      <p:cBhvr>
                                        <p:cTn id="36" dur="125" fill="hold">
                                          <p:stCondLst>
                                            <p:cond delay="0"/>
                                          </p:stCondLst>
                                        </p:cTn>
                                        <p:tgtEl>
                                          <p:spTgt spid="5"/>
                                        </p:tgtEl>
                                        <p:attrNameLst>
                                          <p:attrName>r</p:attrName>
                                        </p:attrNameLst>
                                      </p:cBhvr>
                                    </p:animRot>
                                    <p:animRot by="-1500000">
                                      <p:cBhvr>
                                        <p:cTn id="37" dur="125" fill="hold">
                                          <p:stCondLst>
                                            <p:cond delay="125"/>
                                          </p:stCondLst>
                                        </p:cTn>
                                        <p:tgtEl>
                                          <p:spTgt spid="5"/>
                                        </p:tgtEl>
                                        <p:attrNameLst>
                                          <p:attrName>r</p:attrName>
                                        </p:attrNameLst>
                                      </p:cBhvr>
                                    </p:animRot>
                                    <p:animRot by="-1500000">
                                      <p:cBhvr>
                                        <p:cTn id="38" dur="125" fill="hold">
                                          <p:stCondLst>
                                            <p:cond delay="250"/>
                                          </p:stCondLst>
                                        </p:cTn>
                                        <p:tgtEl>
                                          <p:spTgt spid="5"/>
                                        </p:tgtEl>
                                        <p:attrNameLst>
                                          <p:attrName>r</p:attrName>
                                        </p:attrNameLst>
                                      </p:cBhvr>
                                    </p:animRot>
                                    <p:animRot by="1500000">
                                      <p:cBhvr>
                                        <p:cTn id="39" dur="125" fill="hold">
                                          <p:stCondLst>
                                            <p:cond delay="375"/>
                                          </p:stCondLst>
                                        </p:cTn>
                                        <p:tgtEl>
                                          <p:spTgt spid="5"/>
                                        </p:tgtEl>
                                        <p:attrNameLst>
                                          <p:attrName>r</p:attrName>
                                        </p:attrNameLst>
                                      </p:cBhvr>
                                    </p:animRot>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nodeType="click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 calcmode="lin" valueType="num">
                                      <p:cBhvr>
                                        <p:cTn id="44"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5"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46"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47" dur="1000"/>
                                        <p:tgtEl>
                                          <p:spTgt spid="3">
                                            <p:txEl>
                                              <p:pRg st="2" end="2"/>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3" end="3"/>
                                            </p:txEl>
                                          </p:spTgt>
                                        </p:tgtEl>
                                        <p:attrNameLst>
                                          <p:attrName>style.visibility</p:attrName>
                                        </p:attrNameLst>
                                      </p:cBhvr>
                                      <p:to>
                                        <p:strVal val="visible"/>
                                      </p:to>
                                    </p:set>
                                    <p:anim calcmode="lin" valueType="num">
                                      <p:cBhvr additive="base">
                                        <p:cTn id="52"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Lst>
  </p:timing>
</p:sld>
</file>

<file path=ppt/slides/slide60.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304800"/>
            <a:ext cx="8839200" cy="6172200"/>
          </a:xfrm>
          <a:solidFill>
            <a:schemeClr val="accent3">
              <a:lumMod val="20000"/>
              <a:lumOff val="80000"/>
            </a:schemeClr>
          </a:solidFill>
          <a:ln w="57150">
            <a:solidFill>
              <a:schemeClr val="accent2">
                <a:lumMod val="75000"/>
              </a:schemeClr>
            </a:solidFill>
          </a:ln>
          <a:scene3d>
            <a:camera prst="orthographicFront"/>
            <a:lightRig rig="threePt" dir="t"/>
          </a:scene3d>
          <a:sp3d>
            <a:bevelT w="101600" prst="riblet"/>
          </a:sp3d>
        </p:spPr>
        <p:txBody>
          <a:bodyPr lIns="182880" tIns="274320" anchor="t">
            <a:normAutofit/>
            <a:sp3d/>
          </a:bodyPr>
          <a:lstStyle/>
          <a:p>
            <a:pPr algn="l">
              <a:spcBef>
                <a:spcPts val="0"/>
              </a:spcBef>
              <a:spcAft>
                <a:spcPts val="3600"/>
              </a:spcAft>
            </a:pPr>
            <a:r>
              <a:rPr lang="en-US" dirty="0">
                <a:solidFill>
                  <a:schemeClr val="bg1"/>
                </a:solidFill>
                <a:latin typeface="Calibri" panose="020F0502020204030204" pitchFamily="34" charset="0"/>
              </a:rPr>
              <a:t>	  </a:t>
            </a:r>
            <a:r>
              <a:rPr lang="en-US" b="1" dirty="0">
                <a:solidFill>
                  <a:srgbClr val="0000CC"/>
                </a:solidFill>
                <a:latin typeface="Calibri" panose="020F0502020204030204" pitchFamily="34" charset="0"/>
              </a:rPr>
              <a:t>Yahuah’s</a:t>
            </a:r>
            <a:r>
              <a:rPr lang="en-US" dirty="0">
                <a:solidFill>
                  <a:srgbClr val="0000CC"/>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(the physical time of the year) is a separate identity from the </a:t>
            </a:r>
            <a:r>
              <a:rPr lang="en-US" b="1" dirty="0">
                <a:solidFill>
                  <a:srgbClr val="0070C0"/>
                </a:solidFill>
                <a:latin typeface="Calibri" panose="020F0502020204030204" pitchFamily="34" charset="0"/>
              </a:rPr>
              <a:t>observation themes </a:t>
            </a:r>
            <a:r>
              <a:rPr lang="en-US" dirty="0">
                <a:solidFill>
                  <a:schemeClr val="bg1"/>
                </a:solidFill>
                <a:latin typeface="Calibri" panose="020F0502020204030204" pitchFamily="34" charset="0"/>
              </a:rPr>
              <a:t>that rules how one is to observe an </a:t>
            </a:r>
            <a:r>
              <a:rPr lang="en-US" b="1" dirty="0">
                <a:solidFill>
                  <a:srgbClr val="FF3399"/>
                </a:solidFill>
                <a:latin typeface="Calibri" panose="020F0502020204030204" pitchFamily="34" charset="0"/>
              </a:rPr>
              <a:t>appointed time.  </a:t>
            </a:r>
            <a:r>
              <a:rPr lang="en-US" dirty="0">
                <a:solidFill>
                  <a:schemeClr val="bg1"/>
                </a:solidFill>
                <a:latin typeface="Calibri" panose="020F0502020204030204" pitchFamily="34" charset="0"/>
              </a:rPr>
              <a:t>They are </a:t>
            </a:r>
            <a:r>
              <a:rPr lang="en-US" b="1" dirty="0">
                <a:solidFill>
                  <a:srgbClr val="0070C0"/>
                </a:solidFill>
                <a:latin typeface="Calibri" panose="020F0502020204030204" pitchFamily="34" charset="0"/>
              </a:rPr>
              <a:t>separate identities, </a:t>
            </a:r>
            <a:r>
              <a:rPr lang="en-US" dirty="0">
                <a:solidFill>
                  <a:schemeClr val="bg1"/>
                </a:solidFill>
                <a:latin typeface="Calibri" panose="020F0502020204030204" pitchFamily="34" charset="0"/>
              </a:rPr>
              <a:t>yet they go hand in hand.</a:t>
            </a:r>
          </a:p>
          <a:p>
            <a:pPr algn="l">
              <a:spcBef>
                <a:spcPts val="0"/>
              </a:spcBef>
              <a:spcAft>
                <a:spcPts val="3600"/>
              </a:spcAft>
            </a:pPr>
            <a:r>
              <a:rPr lang="en-US" dirty="0">
                <a:solidFill>
                  <a:schemeClr val="bg1"/>
                </a:solidFill>
                <a:latin typeface="Calibri" panose="020F0502020204030204" pitchFamily="34" charset="0"/>
              </a:rPr>
              <a:t>	          </a:t>
            </a:r>
            <a:r>
              <a:rPr lang="en-US" b="1" dirty="0">
                <a:solidFill>
                  <a:srgbClr val="FF3399"/>
                </a:solidFill>
                <a:latin typeface="Calibri" panose="020F0502020204030204" pitchFamily="34" charset="0"/>
              </a:rPr>
              <a:t>Abib 14</a:t>
            </a:r>
            <a:r>
              <a:rPr lang="en-US"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is an </a:t>
            </a:r>
            <a:r>
              <a:rPr lang="en-US" b="1" u="sng" dirty="0">
                <a:solidFill>
                  <a:srgbClr val="FF3399"/>
                </a:solidFill>
                <a:latin typeface="Calibri" panose="020F0502020204030204" pitchFamily="34" charset="0"/>
              </a:rPr>
              <a:t>appointed time</a:t>
            </a:r>
            <a:r>
              <a:rPr lang="en-US" b="1" dirty="0">
                <a:solidFill>
                  <a:srgbClr val="FF3399"/>
                </a:solidFill>
                <a:latin typeface="Calibri" panose="020F0502020204030204" pitchFamily="34" charset="0"/>
              </a:rPr>
              <a:t>,  </a:t>
            </a:r>
            <a:r>
              <a:rPr lang="en-US" b="1" dirty="0">
                <a:solidFill>
                  <a:schemeClr val="accent2">
                    <a:lumMod val="75000"/>
                  </a:schemeClr>
                </a:solidFill>
                <a:latin typeface="Calibri" panose="020F0502020204030204" pitchFamily="34" charset="0"/>
              </a:rPr>
              <a:t>And…</a:t>
            </a:r>
          </a:p>
          <a:p>
            <a:pPr algn="l">
              <a:spcBef>
                <a:spcPts val="0"/>
              </a:spcBef>
              <a:spcAft>
                <a:spcPts val="1800"/>
              </a:spcAft>
            </a:pPr>
            <a:r>
              <a:rPr lang="en-US" dirty="0">
                <a:solidFill>
                  <a:schemeClr val="bg1"/>
                </a:solidFill>
                <a:latin typeface="Calibri" panose="020F0502020204030204" pitchFamily="34" charset="0"/>
              </a:rPr>
              <a:t>the </a:t>
            </a:r>
            <a:r>
              <a:rPr lang="en-US" b="1" u="sng" dirty="0">
                <a:solidFill>
                  <a:srgbClr val="009900"/>
                </a:solidFill>
                <a:latin typeface="Calibri" panose="020F0502020204030204" pitchFamily="34" charset="0"/>
              </a:rPr>
              <a:t>theme application</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for </a:t>
            </a:r>
            <a:r>
              <a:rPr lang="en-US" b="1" dirty="0">
                <a:solidFill>
                  <a:srgbClr val="FF3399"/>
                </a:solidFill>
                <a:latin typeface="Calibri" panose="020F0502020204030204" pitchFamily="34" charset="0"/>
              </a:rPr>
              <a:t>Abib 14 </a:t>
            </a:r>
            <a:r>
              <a:rPr lang="en-US" dirty="0">
                <a:solidFill>
                  <a:schemeClr val="bg1"/>
                </a:solidFill>
                <a:latin typeface="Calibri" panose="020F0502020204030204" pitchFamily="34" charset="0"/>
              </a:rPr>
              <a:t>is </a:t>
            </a:r>
            <a:r>
              <a:rPr lang="en-US" b="1" u="sng" dirty="0">
                <a:solidFill>
                  <a:srgbClr val="009900"/>
                </a:solidFill>
                <a:latin typeface="Calibri" panose="020F0502020204030204" pitchFamily="34" charset="0"/>
              </a:rPr>
              <a:t>Pesach</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(Passover).  </a:t>
            </a:r>
          </a:p>
          <a:p>
            <a:pPr algn="l">
              <a:spcBef>
                <a:spcPts val="0"/>
              </a:spcBef>
              <a:spcAft>
                <a:spcPts val="1800"/>
              </a:spcAft>
            </a:pPr>
            <a:r>
              <a:rPr lang="en-US" dirty="0">
                <a:solidFill>
                  <a:schemeClr val="bg1"/>
                </a:solidFill>
                <a:latin typeface="Calibri" panose="020F0502020204030204" pitchFamily="34" charset="0"/>
              </a:rPr>
              <a:t>Long before the </a:t>
            </a:r>
            <a:r>
              <a:rPr lang="en-US" b="1" dirty="0">
                <a:solidFill>
                  <a:srgbClr val="009900"/>
                </a:solidFill>
                <a:latin typeface="Calibri" panose="020F0502020204030204" pitchFamily="34" charset="0"/>
              </a:rPr>
              <a:t>Pesach </a:t>
            </a:r>
            <a:r>
              <a:rPr lang="en-US" b="1" dirty="0">
                <a:solidFill>
                  <a:srgbClr val="996633"/>
                </a:solidFill>
                <a:latin typeface="Calibri" panose="020F0502020204030204" pitchFamily="34" charset="0"/>
              </a:rPr>
              <a:t>“Feast”</a:t>
            </a:r>
            <a:r>
              <a:rPr lang="en-US" b="1"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began in </a:t>
            </a:r>
            <a:r>
              <a:rPr lang="en-US" dirty="0" err="1">
                <a:solidFill>
                  <a:schemeClr val="bg1"/>
                </a:solidFill>
                <a:latin typeface="Calibri" panose="020F0502020204030204" pitchFamily="34" charset="0"/>
              </a:rPr>
              <a:t>Mitsrayim</a:t>
            </a:r>
            <a:r>
              <a:rPr lang="en-US" dirty="0">
                <a:solidFill>
                  <a:schemeClr val="bg1"/>
                </a:solidFill>
                <a:latin typeface="Calibri" panose="020F0502020204030204" pitchFamily="34" charset="0"/>
              </a:rPr>
              <a:t> (Egypt), the </a:t>
            </a:r>
            <a:r>
              <a:rPr lang="en-US" b="1" dirty="0">
                <a:solidFill>
                  <a:srgbClr val="FF3399"/>
                </a:solidFill>
                <a:latin typeface="Calibri" panose="020F0502020204030204" pitchFamily="34" charset="0"/>
              </a:rPr>
              <a:t>appointed time</a:t>
            </a:r>
            <a:r>
              <a:rPr lang="en-US" dirty="0">
                <a:solidFill>
                  <a:srgbClr val="FF3399"/>
                </a:solidFill>
                <a:latin typeface="Calibri" panose="020F0502020204030204" pitchFamily="34" charset="0"/>
              </a:rPr>
              <a:t> (</a:t>
            </a:r>
            <a:r>
              <a:rPr lang="en-US" b="1" dirty="0">
                <a:solidFill>
                  <a:srgbClr val="FF3399"/>
                </a:solidFill>
                <a:latin typeface="Calibri" panose="020F0502020204030204" pitchFamily="34" charset="0"/>
              </a:rPr>
              <a:t>Abib 14</a:t>
            </a:r>
            <a:r>
              <a:rPr lang="en-US"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was in effect. </a:t>
            </a:r>
          </a:p>
          <a:p>
            <a:pPr algn="l">
              <a:spcBef>
                <a:spcPts val="0"/>
              </a:spcBef>
              <a:spcAft>
                <a:spcPts val="1800"/>
              </a:spcAft>
            </a:pPr>
            <a:r>
              <a:rPr lang="en-US" dirty="0">
                <a:solidFill>
                  <a:schemeClr val="bg1"/>
                </a:solidFill>
                <a:latin typeface="Calibri" panose="020F0502020204030204" pitchFamily="34" charset="0"/>
              </a:rPr>
              <a:t>Let’s look a little deeper into this concept.  Does it really matter whose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we choose to keep?? </a:t>
            </a:r>
          </a:p>
        </p:txBody>
      </p:sp>
      <p:sp>
        <p:nvSpPr>
          <p:cNvPr id="6" name="Curved Down Arrow 5"/>
          <p:cNvSpPr/>
          <p:nvPr/>
        </p:nvSpPr>
        <p:spPr>
          <a:xfrm>
            <a:off x="2971800" y="2362200"/>
            <a:ext cx="2286000" cy="457200"/>
          </a:xfrm>
          <a:prstGeom prst="curvedDownArrow">
            <a:avLst/>
          </a:prstGeom>
          <a:solidFill>
            <a:srgbClr val="FFE1FF"/>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Down Arrow 7"/>
          <p:cNvSpPr/>
          <p:nvPr/>
        </p:nvSpPr>
        <p:spPr>
          <a:xfrm>
            <a:off x="2514600" y="3200400"/>
            <a:ext cx="3581400" cy="457200"/>
          </a:xfrm>
          <a:prstGeom prst="curvedDownArrow">
            <a:avLst/>
          </a:prstGeom>
          <a:solidFill>
            <a:schemeClr val="accent3">
              <a:lumMod val="20000"/>
              <a:lumOff val="80000"/>
            </a:schemeClr>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p:cNvSpPr txBox="1"/>
          <p:nvPr/>
        </p:nvSpPr>
        <p:spPr>
          <a:xfrm>
            <a:off x="239486" y="381000"/>
            <a:ext cx="990600" cy="553998"/>
          </a:xfrm>
          <a:prstGeom prst="rect">
            <a:avLst/>
          </a:prstGeom>
          <a:blipFill>
            <a:blip r:embed="rId3"/>
            <a:tile tx="0" ty="0" sx="100000" sy="100000" flip="none" algn="tl"/>
          </a:blipFill>
          <a:ln w="57150">
            <a:solidFill>
              <a:srgbClr val="FFE8A7"/>
            </a:solidFill>
          </a:ln>
          <a:effectLst>
            <a:outerShdw blurRad="107950" dist="12700" dir="5400000" algn="ctr">
              <a:srgbClr val="000000"/>
            </a:outerShdw>
          </a:effectLst>
          <a:scene3d>
            <a:camera prst="orthographicFront"/>
            <a:lightRig rig="threePt" dir="t"/>
          </a:scene3d>
          <a:sp3d>
            <a:bevelT w="114300" prst="artDeco"/>
          </a:sp3d>
        </p:spPr>
        <p:txBody>
          <a:bodyPr wrap="square" rtlCol="0">
            <a:spAutoFit/>
          </a:bodyPr>
          <a:lstStyle/>
          <a:p>
            <a:pPr algn="ctr"/>
            <a:r>
              <a:rPr lang="en-US" sz="3000" b="1" u="sng" dirty="0">
                <a:solidFill>
                  <a:srgbClr val="FFE8A7"/>
                </a:solidFill>
                <a:latin typeface="Calibri" panose="020F0502020204030204" pitchFamily="34" charset="0"/>
              </a:rPr>
              <a:t>Note</a:t>
            </a:r>
            <a:endParaRPr lang="en-US" sz="3000" dirty="0">
              <a:solidFill>
                <a:srgbClr val="FFE8A7"/>
              </a:solidFill>
            </a:endParaRPr>
          </a:p>
        </p:txBody>
      </p:sp>
      <p:sp>
        <p:nvSpPr>
          <p:cNvPr id="10" name="TextBox 9"/>
          <p:cNvSpPr txBox="1"/>
          <p:nvPr/>
        </p:nvSpPr>
        <p:spPr>
          <a:xfrm>
            <a:off x="228600" y="2514600"/>
            <a:ext cx="1600200" cy="553998"/>
          </a:xfrm>
          <a:prstGeom prst="rect">
            <a:avLst/>
          </a:prstGeom>
          <a:blipFill>
            <a:blip r:embed="rId3"/>
            <a:tile tx="0" ty="0" sx="100000" sy="100000" flip="none" algn="tl"/>
          </a:blipFill>
          <a:ln w="38100">
            <a:solidFill>
              <a:srgbClr val="FFE8A7"/>
            </a:solidFill>
          </a:ln>
          <a:scene3d>
            <a:camera prst="orthographicFront"/>
            <a:lightRig rig="threePt" dir="t"/>
          </a:scene3d>
          <a:sp3d>
            <a:bevelT w="114300" prst="artDeco"/>
          </a:sp3d>
        </p:spPr>
        <p:txBody>
          <a:bodyPr wrap="square" rtlCol="0" anchor="ctr">
            <a:spAutoFit/>
          </a:bodyPr>
          <a:lstStyle/>
          <a:p>
            <a:pPr algn="ctr"/>
            <a:r>
              <a:rPr lang="en-US" sz="3000" b="1" u="sng" dirty="0">
                <a:solidFill>
                  <a:srgbClr val="FFE8A7"/>
                </a:solidFill>
                <a:latin typeface="Calibri" panose="020F0502020204030204" pitchFamily="34" charset="0"/>
              </a:rPr>
              <a:t>Example</a:t>
            </a:r>
            <a:endParaRPr lang="en-US" sz="3000" dirty="0">
              <a:solidFill>
                <a:srgbClr val="FFE8A7"/>
              </a:solidFill>
            </a:endParaRPr>
          </a:p>
        </p:txBody>
      </p:sp>
      <p:sp>
        <p:nvSpPr>
          <p:cNvPr id="4" name="Slide Number Placeholder 3"/>
          <p:cNvSpPr>
            <a:spLocks noGrp="1"/>
          </p:cNvSpPr>
          <p:nvPr>
            <p:ph type="sldNum" sz="quarter" idx="12"/>
          </p:nvPr>
        </p:nvSpPr>
        <p:spPr>
          <a:xfrm>
            <a:off x="8229600" y="6400800"/>
            <a:ext cx="762000" cy="365125"/>
          </a:xfrm>
        </p:spPr>
        <p:txBody>
          <a:bodyPr/>
          <a:lstStyle/>
          <a:p>
            <a:fld id="{9A7ECC3E-4170-412F-8B33-8063B7BB8A4D}" type="slidenum">
              <a:rPr lang="en-US" b="1" smtClean="0">
                <a:solidFill>
                  <a:schemeClr val="bg1"/>
                </a:solidFill>
              </a:rPr>
              <a:t>60</a:t>
            </a:fld>
            <a:endParaRPr lang="en-US" b="1" dirty="0">
              <a:solidFill>
                <a:schemeClr val="bg1"/>
              </a:solidFill>
            </a:endParaRPr>
          </a:p>
        </p:txBody>
      </p:sp>
      <p:sp>
        <p:nvSpPr>
          <p:cNvPr id="2" name="Down Arrow 1"/>
          <p:cNvSpPr/>
          <p:nvPr/>
        </p:nvSpPr>
        <p:spPr>
          <a:xfrm>
            <a:off x="7924800" y="5867400"/>
            <a:ext cx="762000" cy="838200"/>
          </a:xfrm>
          <a:prstGeom prst="downArrow">
            <a:avLst/>
          </a:prstGeom>
          <a:solidFill>
            <a:srgbClr val="FFE5FF"/>
          </a:solidFill>
          <a:ln w="76200">
            <a:solidFill>
              <a:srgbClr val="FF3399"/>
            </a:solid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1076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9"/>
                                        </p:tgtEl>
                                        <p:attrNameLst>
                                          <p:attrName>ppt_x</p:attrName>
                                          <p:attrName>ppt_y</p:attrName>
                                        </p:attrNameLst>
                                      </p:cBhvr>
                                    </p:animMotion>
                                    <p:animRot by="1500000">
                                      <p:cBhvr>
                                        <p:cTn id="24" dur="125" fill="hold">
                                          <p:stCondLst>
                                            <p:cond delay="0"/>
                                          </p:stCondLst>
                                        </p:cTn>
                                        <p:tgtEl>
                                          <p:spTgt spid="9"/>
                                        </p:tgtEl>
                                        <p:attrNameLst>
                                          <p:attrName>r</p:attrName>
                                        </p:attrNameLst>
                                      </p:cBhvr>
                                    </p:animRot>
                                    <p:animRot by="-1500000">
                                      <p:cBhvr>
                                        <p:cTn id="25" dur="125" fill="hold">
                                          <p:stCondLst>
                                            <p:cond delay="125"/>
                                          </p:stCondLst>
                                        </p:cTn>
                                        <p:tgtEl>
                                          <p:spTgt spid="9"/>
                                        </p:tgtEl>
                                        <p:attrNameLst>
                                          <p:attrName>r</p:attrName>
                                        </p:attrNameLst>
                                      </p:cBhvr>
                                    </p:animRot>
                                    <p:animRot by="-1500000">
                                      <p:cBhvr>
                                        <p:cTn id="26" dur="125" fill="hold">
                                          <p:stCondLst>
                                            <p:cond delay="250"/>
                                          </p:stCondLst>
                                        </p:cTn>
                                        <p:tgtEl>
                                          <p:spTgt spid="9"/>
                                        </p:tgtEl>
                                        <p:attrNameLst>
                                          <p:attrName>r</p:attrName>
                                        </p:attrNameLst>
                                      </p:cBhvr>
                                    </p:animRot>
                                    <p:animRot by="1500000">
                                      <p:cBhvr>
                                        <p:cTn id="27" dur="125" fill="hold">
                                          <p:stCondLst>
                                            <p:cond delay="375"/>
                                          </p:stCondLst>
                                        </p:cTn>
                                        <p:tgtEl>
                                          <p:spTgt spid="9"/>
                                        </p:tgtEl>
                                        <p:attrNameLst>
                                          <p:attrName>r</p:attrName>
                                        </p:attrNameLst>
                                      </p:cBhvr>
                                    </p:animRot>
                                  </p:childTnLst>
                                </p:cTn>
                              </p:par>
                            </p:childTnLst>
                          </p:cTn>
                        </p:par>
                        <p:par>
                          <p:cTn id="28" fill="hold">
                            <p:stCondLst>
                              <p:cond delay="2650"/>
                            </p:stCondLst>
                            <p:childTnLst>
                              <p:par>
                                <p:cTn id="29" presetID="16" presetClass="entr" presetSubtype="21" fill="hold" nodeType="after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Effect transition="in" filter="barn(inVertical)">
                                      <p:cBhvr>
                                        <p:cTn id="31" dur="500"/>
                                        <p:tgtEl>
                                          <p:spTgt spid="3">
                                            <p:txEl>
                                              <p:pRg st="0" end="0"/>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6" presetClass="entr" presetSubtype="0" fill="hold" grpId="0" nodeType="clickEffect">
                                  <p:stCondLst>
                                    <p:cond delay="0"/>
                                  </p:stCondLst>
                                  <p:iterate type="lt">
                                    <p:tmPct val="0"/>
                                  </p:iterate>
                                  <p:childTnLst>
                                    <p:set>
                                      <p:cBhvr>
                                        <p:cTn id="35" dur="1" fill="hold">
                                          <p:stCondLst>
                                            <p:cond delay="0"/>
                                          </p:stCondLst>
                                        </p:cTn>
                                        <p:tgtEl>
                                          <p:spTgt spid="10"/>
                                        </p:tgtEl>
                                        <p:attrNameLst>
                                          <p:attrName>style.visibility</p:attrName>
                                        </p:attrNameLst>
                                      </p:cBhvr>
                                      <p:to>
                                        <p:strVal val="visible"/>
                                      </p:to>
                                    </p:set>
                                    <p:animEffect transition="in" filter="wipe(down)">
                                      <p:cBhvr>
                                        <p:cTn id="36" dur="580">
                                          <p:stCondLst>
                                            <p:cond delay="0"/>
                                          </p:stCondLst>
                                        </p:cTn>
                                        <p:tgtEl>
                                          <p:spTgt spid="10"/>
                                        </p:tgtEl>
                                      </p:cBhvr>
                                    </p:animEffect>
                                    <p:anim calcmode="lin" valueType="num">
                                      <p:cBhvr>
                                        <p:cTn id="37" dur="1822"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0"/>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0"/>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0"/>
                                        </p:tgtEl>
                                        <p:attrNameLst>
                                          <p:attrName>ppt_y</p:attrName>
                                        </p:attrNameLst>
                                      </p:cBhvr>
                                      <p:tavLst>
                                        <p:tav tm="0" fmla="#ppt_y-sin(pi*$)/81">
                                          <p:val>
                                            <p:fltVal val="0"/>
                                          </p:val>
                                        </p:tav>
                                        <p:tav tm="100000">
                                          <p:val>
                                            <p:fltVal val="1"/>
                                          </p:val>
                                        </p:tav>
                                      </p:tavLst>
                                    </p:anim>
                                    <p:animScale>
                                      <p:cBhvr>
                                        <p:cTn id="42" dur="26">
                                          <p:stCondLst>
                                            <p:cond delay="650"/>
                                          </p:stCondLst>
                                        </p:cTn>
                                        <p:tgtEl>
                                          <p:spTgt spid="10"/>
                                        </p:tgtEl>
                                      </p:cBhvr>
                                      <p:to x="100000" y="60000"/>
                                    </p:animScale>
                                    <p:animScale>
                                      <p:cBhvr>
                                        <p:cTn id="43" dur="166" decel="50000">
                                          <p:stCondLst>
                                            <p:cond delay="676"/>
                                          </p:stCondLst>
                                        </p:cTn>
                                        <p:tgtEl>
                                          <p:spTgt spid="10"/>
                                        </p:tgtEl>
                                      </p:cBhvr>
                                      <p:to x="100000" y="100000"/>
                                    </p:animScale>
                                    <p:animScale>
                                      <p:cBhvr>
                                        <p:cTn id="44" dur="26">
                                          <p:stCondLst>
                                            <p:cond delay="1312"/>
                                          </p:stCondLst>
                                        </p:cTn>
                                        <p:tgtEl>
                                          <p:spTgt spid="10"/>
                                        </p:tgtEl>
                                      </p:cBhvr>
                                      <p:to x="100000" y="80000"/>
                                    </p:animScale>
                                    <p:animScale>
                                      <p:cBhvr>
                                        <p:cTn id="45" dur="166" decel="50000">
                                          <p:stCondLst>
                                            <p:cond delay="1338"/>
                                          </p:stCondLst>
                                        </p:cTn>
                                        <p:tgtEl>
                                          <p:spTgt spid="10"/>
                                        </p:tgtEl>
                                      </p:cBhvr>
                                      <p:to x="100000" y="100000"/>
                                    </p:animScale>
                                    <p:animScale>
                                      <p:cBhvr>
                                        <p:cTn id="46" dur="26">
                                          <p:stCondLst>
                                            <p:cond delay="1642"/>
                                          </p:stCondLst>
                                        </p:cTn>
                                        <p:tgtEl>
                                          <p:spTgt spid="10"/>
                                        </p:tgtEl>
                                      </p:cBhvr>
                                      <p:to x="100000" y="90000"/>
                                    </p:animScale>
                                    <p:animScale>
                                      <p:cBhvr>
                                        <p:cTn id="47" dur="166" decel="50000">
                                          <p:stCondLst>
                                            <p:cond delay="1668"/>
                                          </p:stCondLst>
                                        </p:cTn>
                                        <p:tgtEl>
                                          <p:spTgt spid="10"/>
                                        </p:tgtEl>
                                      </p:cBhvr>
                                      <p:to x="100000" y="100000"/>
                                    </p:animScale>
                                    <p:animScale>
                                      <p:cBhvr>
                                        <p:cTn id="48" dur="26">
                                          <p:stCondLst>
                                            <p:cond delay="1808"/>
                                          </p:stCondLst>
                                        </p:cTn>
                                        <p:tgtEl>
                                          <p:spTgt spid="10"/>
                                        </p:tgtEl>
                                      </p:cBhvr>
                                      <p:to x="100000" y="95000"/>
                                    </p:animScale>
                                    <p:animScale>
                                      <p:cBhvr>
                                        <p:cTn id="49" dur="166" decel="50000">
                                          <p:stCondLst>
                                            <p:cond delay="1834"/>
                                          </p:stCondLst>
                                        </p:cTn>
                                        <p:tgtEl>
                                          <p:spTgt spid="10"/>
                                        </p:tgtEl>
                                      </p:cBhvr>
                                      <p:to x="100000" y="100000"/>
                                    </p:animScale>
                                  </p:childTnLst>
                                </p:cTn>
                              </p:par>
                            </p:childTnLst>
                          </p:cTn>
                        </p:par>
                        <p:par>
                          <p:cTn id="50" fill="hold">
                            <p:stCondLst>
                              <p:cond delay="2000"/>
                            </p:stCondLst>
                            <p:childTnLst>
                              <p:par>
                                <p:cTn id="51" presetID="34" presetClass="emph" presetSubtype="0" fill="hold" grpId="1" nodeType="afterEffect">
                                  <p:stCondLst>
                                    <p:cond delay="0"/>
                                  </p:stCondLst>
                                  <p:iterate type="lt">
                                    <p:tmPct val="10000"/>
                                  </p:iterate>
                                  <p:childTnLst>
                                    <p:animMotion origin="layout" path="M 0.0 0.0 L 0.0 -0.07213" pathEditMode="relative" ptsTypes="">
                                      <p:cBhvr>
                                        <p:cTn id="52" dur="250" accel="50000" decel="50000" autoRev="1" fill="hold">
                                          <p:stCondLst>
                                            <p:cond delay="0"/>
                                          </p:stCondLst>
                                        </p:cTn>
                                        <p:tgtEl>
                                          <p:spTgt spid="10"/>
                                        </p:tgtEl>
                                        <p:attrNameLst>
                                          <p:attrName>ppt_x</p:attrName>
                                          <p:attrName>ppt_y</p:attrName>
                                        </p:attrNameLst>
                                      </p:cBhvr>
                                    </p:animMotion>
                                    <p:animRot by="1500000">
                                      <p:cBhvr>
                                        <p:cTn id="53" dur="125" fill="hold">
                                          <p:stCondLst>
                                            <p:cond delay="0"/>
                                          </p:stCondLst>
                                        </p:cTn>
                                        <p:tgtEl>
                                          <p:spTgt spid="10"/>
                                        </p:tgtEl>
                                        <p:attrNameLst>
                                          <p:attrName>r</p:attrName>
                                        </p:attrNameLst>
                                      </p:cBhvr>
                                    </p:animRot>
                                    <p:animRot by="-1500000">
                                      <p:cBhvr>
                                        <p:cTn id="54" dur="125" fill="hold">
                                          <p:stCondLst>
                                            <p:cond delay="125"/>
                                          </p:stCondLst>
                                        </p:cTn>
                                        <p:tgtEl>
                                          <p:spTgt spid="10"/>
                                        </p:tgtEl>
                                        <p:attrNameLst>
                                          <p:attrName>r</p:attrName>
                                        </p:attrNameLst>
                                      </p:cBhvr>
                                    </p:animRot>
                                    <p:animRot by="-1500000">
                                      <p:cBhvr>
                                        <p:cTn id="55" dur="125" fill="hold">
                                          <p:stCondLst>
                                            <p:cond delay="250"/>
                                          </p:stCondLst>
                                        </p:cTn>
                                        <p:tgtEl>
                                          <p:spTgt spid="10"/>
                                        </p:tgtEl>
                                        <p:attrNameLst>
                                          <p:attrName>r</p:attrName>
                                        </p:attrNameLst>
                                      </p:cBhvr>
                                    </p:animRot>
                                    <p:animRot by="1500000">
                                      <p:cBhvr>
                                        <p:cTn id="56" dur="125" fill="hold">
                                          <p:stCondLst>
                                            <p:cond delay="375"/>
                                          </p:stCondLst>
                                        </p:cTn>
                                        <p:tgtEl>
                                          <p:spTgt spid="10"/>
                                        </p:tgtEl>
                                        <p:attrNameLst>
                                          <p:attrName>r</p:attrName>
                                        </p:attrNameLst>
                                      </p:cBhvr>
                                    </p:animRot>
                                  </p:childTnLst>
                                </p:cTn>
                              </p:par>
                            </p:childTnLst>
                          </p:cTn>
                        </p:par>
                        <p:par>
                          <p:cTn id="57" fill="hold">
                            <p:stCondLst>
                              <p:cond delay="2800"/>
                            </p:stCondLst>
                            <p:childTnLst>
                              <p:par>
                                <p:cTn id="58" presetID="16" presetClass="entr" presetSubtype="21" fill="hold" nodeType="afterEffect">
                                  <p:stCondLst>
                                    <p:cond delay="0"/>
                                  </p:stCondLst>
                                  <p:childTnLst>
                                    <p:set>
                                      <p:cBhvr>
                                        <p:cTn id="59" dur="1" fill="hold">
                                          <p:stCondLst>
                                            <p:cond delay="0"/>
                                          </p:stCondLst>
                                        </p:cTn>
                                        <p:tgtEl>
                                          <p:spTgt spid="3">
                                            <p:txEl>
                                              <p:pRg st="1" end="1"/>
                                            </p:txEl>
                                          </p:spTgt>
                                        </p:tgtEl>
                                        <p:attrNameLst>
                                          <p:attrName>style.visibility</p:attrName>
                                        </p:attrNameLst>
                                      </p:cBhvr>
                                      <p:to>
                                        <p:strVal val="visible"/>
                                      </p:to>
                                    </p:set>
                                    <p:animEffect transition="in" filter="barn(inVertical)">
                                      <p:cBhvr>
                                        <p:cTn id="60" dur="500"/>
                                        <p:tgtEl>
                                          <p:spTgt spid="3">
                                            <p:txEl>
                                              <p:pRg st="1" end="1"/>
                                            </p:txEl>
                                          </p:spTgt>
                                        </p:tgtEl>
                                      </p:cBhvr>
                                    </p:animEffect>
                                  </p:childTnLst>
                                </p:cTn>
                              </p:par>
                            </p:childTnLst>
                          </p:cTn>
                        </p:par>
                        <p:par>
                          <p:cTn id="61" fill="hold">
                            <p:stCondLst>
                              <p:cond delay="3300"/>
                            </p:stCondLst>
                            <p:childTnLst>
                              <p:par>
                                <p:cTn id="62" presetID="20" presetClass="entr" presetSubtype="0" fill="hold" grpId="0" nodeType="after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edge">
                                      <p:cBhvr>
                                        <p:cTn id="64" dur="2000"/>
                                        <p:tgtEl>
                                          <p:spTgt spid="6"/>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nodeType="clickEffect">
                                  <p:stCondLst>
                                    <p:cond delay="0"/>
                                  </p:stCondLst>
                                  <p:childTnLst>
                                    <p:set>
                                      <p:cBhvr>
                                        <p:cTn id="68" dur="1" fill="hold">
                                          <p:stCondLst>
                                            <p:cond delay="0"/>
                                          </p:stCondLst>
                                        </p:cTn>
                                        <p:tgtEl>
                                          <p:spTgt spid="3">
                                            <p:txEl>
                                              <p:pRg st="2" end="2"/>
                                            </p:txEl>
                                          </p:spTgt>
                                        </p:tgtEl>
                                        <p:attrNameLst>
                                          <p:attrName>style.visibility</p:attrName>
                                        </p:attrNameLst>
                                      </p:cBhvr>
                                      <p:to>
                                        <p:strVal val="visible"/>
                                      </p:to>
                                    </p:set>
                                    <p:animEffect transition="in" filter="barn(inVertical)">
                                      <p:cBhvr>
                                        <p:cTn id="69" dur="500"/>
                                        <p:tgtEl>
                                          <p:spTgt spid="3">
                                            <p:txEl>
                                              <p:pRg st="2" end="2"/>
                                            </p:txEl>
                                          </p:spTgt>
                                        </p:tgtEl>
                                      </p:cBhvr>
                                    </p:animEffect>
                                  </p:childTnLst>
                                </p:cTn>
                              </p:par>
                            </p:childTnLst>
                          </p:cTn>
                        </p:par>
                        <p:par>
                          <p:cTn id="70" fill="hold">
                            <p:stCondLst>
                              <p:cond delay="500"/>
                            </p:stCondLst>
                            <p:childTnLst>
                              <p:par>
                                <p:cTn id="71" presetID="20" presetClass="entr" presetSubtype="0" fill="hold" grpId="0" nodeType="afterEffect">
                                  <p:stCondLst>
                                    <p:cond delay="0"/>
                                  </p:stCondLst>
                                  <p:childTnLst>
                                    <p:set>
                                      <p:cBhvr>
                                        <p:cTn id="72" dur="1" fill="hold">
                                          <p:stCondLst>
                                            <p:cond delay="0"/>
                                          </p:stCondLst>
                                        </p:cTn>
                                        <p:tgtEl>
                                          <p:spTgt spid="8"/>
                                        </p:tgtEl>
                                        <p:attrNameLst>
                                          <p:attrName>style.visibility</p:attrName>
                                        </p:attrNameLst>
                                      </p:cBhvr>
                                      <p:to>
                                        <p:strVal val="visible"/>
                                      </p:to>
                                    </p:set>
                                    <p:animEffect transition="in" filter="wedge">
                                      <p:cBhvr>
                                        <p:cTn id="73" dur="2000"/>
                                        <p:tgtEl>
                                          <p:spTgt spid="8"/>
                                        </p:tgtEl>
                                      </p:cBhvr>
                                    </p:animEffect>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3">
                                            <p:txEl>
                                              <p:pRg st="3" end="3"/>
                                            </p:txEl>
                                          </p:spTgt>
                                        </p:tgtEl>
                                        <p:attrNameLst>
                                          <p:attrName>style.visibility</p:attrName>
                                        </p:attrNameLst>
                                      </p:cBhvr>
                                      <p:to>
                                        <p:strVal val="visible"/>
                                      </p:to>
                                    </p:set>
                                    <p:anim calcmode="lin" valueType="num">
                                      <p:cBhvr additive="base">
                                        <p:cTn id="78"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3">
                                            <p:txEl>
                                              <p:pRg st="4" end="4"/>
                                            </p:txEl>
                                          </p:spTgt>
                                        </p:tgtEl>
                                        <p:attrNameLst>
                                          <p:attrName>style.visibility</p:attrName>
                                        </p:attrNameLst>
                                      </p:cBhvr>
                                      <p:to>
                                        <p:strVal val="visible"/>
                                      </p:to>
                                    </p:set>
                                    <p:anim calcmode="lin" valueType="num">
                                      <p:cBhvr additive="base">
                                        <p:cTn id="8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par>
                          <p:cTn id="86" fill="hold">
                            <p:stCondLst>
                              <p:cond delay="500"/>
                            </p:stCondLst>
                            <p:childTnLst>
                              <p:par>
                                <p:cTn id="87" presetID="26" presetClass="entr" presetSubtype="0" fill="hold" grpId="0" nodeType="afterEffect">
                                  <p:stCondLst>
                                    <p:cond delay="0"/>
                                  </p:stCondLst>
                                  <p:childTnLst>
                                    <p:set>
                                      <p:cBhvr>
                                        <p:cTn id="88" dur="1" fill="hold">
                                          <p:stCondLst>
                                            <p:cond delay="0"/>
                                          </p:stCondLst>
                                        </p:cTn>
                                        <p:tgtEl>
                                          <p:spTgt spid="2"/>
                                        </p:tgtEl>
                                        <p:attrNameLst>
                                          <p:attrName>style.visibility</p:attrName>
                                        </p:attrNameLst>
                                      </p:cBhvr>
                                      <p:to>
                                        <p:strVal val="visible"/>
                                      </p:to>
                                    </p:set>
                                    <p:animEffect transition="in" filter="wipe(down)">
                                      <p:cBhvr>
                                        <p:cTn id="89" dur="580">
                                          <p:stCondLst>
                                            <p:cond delay="0"/>
                                          </p:stCondLst>
                                        </p:cTn>
                                        <p:tgtEl>
                                          <p:spTgt spid="2"/>
                                        </p:tgtEl>
                                      </p:cBhvr>
                                    </p:animEffect>
                                    <p:anim calcmode="lin" valueType="num">
                                      <p:cBhvr>
                                        <p:cTn id="90"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1"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92"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93"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94"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95" dur="26">
                                          <p:stCondLst>
                                            <p:cond delay="650"/>
                                          </p:stCondLst>
                                        </p:cTn>
                                        <p:tgtEl>
                                          <p:spTgt spid="2"/>
                                        </p:tgtEl>
                                      </p:cBhvr>
                                      <p:to x="100000" y="60000"/>
                                    </p:animScale>
                                    <p:animScale>
                                      <p:cBhvr>
                                        <p:cTn id="96" dur="166" decel="50000">
                                          <p:stCondLst>
                                            <p:cond delay="676"/>
                                          </p:stCondLst>
                                        </p:cTn>
                                        <p:tgtEl>
                                          <p:spTgt spid="2"/>
                                        </p:tgtEl>
                                      </p:cBhvr>
                                      <p:to x="100000" y="100000"/>
                                    </p:animScale>
                                    <p:animScale>
                                      <p:cBhvr>
                                        <p:cTn id="97" dur="26">
                                          <p:stCondLst>
                                            <p:cond delay="1312"/>
                                          </p:stCondLst>
                                        </p:cTn>
                                        <p:tgtEl>
                                          <p:spTgt spid="2"/>
                                        </p:tgtEl>
                                      </p:cBhvr>
                                      <p:to x="100000" y="80000"/>
                                    </p:animScale>
                                    <p:animScale>
                                      <p:cBhvr>
                                        <p:cTn id="98" dur="166" decel="50000">
                                          <p:stCondLst>
                                            <p:cond delay="1338"/>
                                          </p:stCondLst>
                                        </p:cTn>
                                        <p:tgtEl>
                                          <p:spTgt spid="2"/>
                                        </p:tgtEl>
                                      </p:cBhvr>
                                      <p:to x="100000" y="100000"/>
                                    </p:animScale>
                                    <p:animScale>
                                      <p:cBhvr>
                                        <p:cTn id="99" dur="26">
                                          <p:stCondLst>
                                            <p:cond delay="1642"/>
                                          </p:stCondLst>
                                        </p:cTn>
                                        <p:tgtEl>
                                          <p:spTgt spid="2"/>
                                        </p:tgtEl>
                                      </p:cBhvr>
                                      <p:to x="100000" y="90000"/>
                                    </p:animScale>
                                    <p:animScale>
                                      <p:cBhvr>
                                        <p:cTn id="100" dur="166" decel="50000">
                                          <p:stCondLst>
                                            <p:cond delay="1668"/>
                                          </p:stCondLst>
                                        </p:cTn>
                                        <p:tgtEl>
                                          <p:spTgt spid="2"/>
                                        </p:tgtEl>
                                      </p:cBhvr>
                                      <p:to x="100000" y="100000"/>
                                    </p:animScale>
                                    <p:animScale>
                                      <p:cBhvr>
                                        <p:cTn id="101" dur="26">
                                          <p:stCondLst>
                                            <p:cond delay="1808"/>
                                          </p:stCondLst>
                                        </p:cTn>
                                        <p:tgtEl>
                                          <p:spTgt spid="2"/>
                                        </p:tgtEl>
                                      </p:cBhvr>
                                      <p:to x="100000" y="95000"/>
                                    </p:animScale>
                                    <p:animScale>
                                      <p:cBhvr>
                                        <p:cTn id="102"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9" grpId="1" animBg="1"/>
      <p:bldP spid="10" grpId="0" animBg="1"/>
      <p:bldP spid="10" grpId="1" animBg="1"/>
      <p:bldP spid="2"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304800"/>
            <a:ext cx="8839200" cy="6324600"/>
          </a:xfrm>
          <a:solidFill>
            <a:schemeClr val="accent3">
              <a:lumMod val="20000"/>
              <a:lumOff val="80000"/>
            </a:schemeClr>
          </a:solidFill>
          <a:ln w="57150">
            <a:solidFill>
              <a:schemeClr val="accent2">
                <a:lumMod val="75000"/>
              </a:schemeClr>
            </a:solidFill>
          </a:ln>
          <a:scene3d>
            <a:camera prst="orthographicFront"/>
            <a:lightRig rig="threePt" dir="t"/>
          </a:scene3d>
          <a:sp3d>
            <a:bevelT w="101600" prst="riblet"/>
          </a:sp3d>
        </p:spPr>
        <p:txBody>
          <a:bodyPr lIns="182880" tIns="182880" anchor="t">
            <a:normAutofit lnSpcReduction="10000"/>
            <a:sp3d/>
          </a:bodyPr>
          <a:lstStyle/>
          <a:p>
            <a:pPr algn="l">
              <a:spcBef>
                <a:spcPts val="0"/>
              </a:spcBef>
              <a:spcAft>
                <a:spcPts val="1200"/>
              </a:spcAft>
            </a:pPr>
            <a:r>
              <a:rPr lang="en-US" dirty="0">
                <a:solidFill>
                  <a:schemeClr val="bg1"/>
                </a:solidFill>
                <a:latin typeface="Calibri" panose="020F0502020204030204" pitchFamily="34" charset="0"/>
              </a:rPr>
              <a:t>	  </a:t>
            </a:r>
          </a:p>
          <a:p>
            <a:pPr algn="l">
              <a:spcBef>
                <a:spcPts val="0"/>
              </a:spcBef>
              <a:spcAft>
                <a:spcPts val="1800"/>
              </a:spcAft>
            </a:pPr>
            <a:r>
              <a:rPr lang="en-US" b="1" dirty="0">
                <a:solidFill>
                  <a:srgbClr val="0000CC"/>
                </a:solidFill>
                <a:latin typeface="Calibri" panose="020F0502020204030204" pitchFamily="34" charset="0"/>
              </a:rPr>
              <a:t>Yahuah</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has made it very clear  – </a:t>
            </a:r>
            <a:r>
              <a:rPr lang="en-US" b="1" u="sng" dirty="0">
                <a:solidFill>
                  <a:srgbClr val="0000CC"/>
                </a:solidFill>
                <a:latin typeface="Calibri" panose="020F0502020204030204" pitchFamily="34" charset="0"/>
              </a:rPr>
              <a:t>His</a:t>
            </a:r>
            <a:r>
              <a:rPr lang="en-US" dirty="0">
                <a:solidFill>
                  <a:srgbClr val="0000CC"/>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are 		       They must be </a:t>
            </a:r>
            <a:r>
              <a:rPr lang="en-US" b="1" u="sng" dirty="0">
                <a:solidFill>
                  <a:srgbClr val="009900"/>
                </a:solidFill>
                <a:effectLst>
                  <a:outerShdw blurRad="38100" dist="38100" dir="2700000" algn="tl">
                    <a:srgbClr val="000000">
                      <a:alpha val="43137"/>
                    </a:srgbClr>
                  </a:outerShdw>
                </a:effectLst>
                <a:latin typeface="Calibri" panose="020F0502020204030204" pitchFamily="34" charset="0"/>
              </a:rPr>
              <a:t>proclaimed</a:t>
            </a:r>
            <a:r>
              <a:rPr lang="en-US" b="1" dirty="0">
                <a:solidFill>
                  <a:srgbClr val="009900"/>
                </a:solidFill>
                <a:effectLst>
                  <a:outerShdw blurRad="38100" dist="38100" dir="2700000" algn="tl">
                    <a:srgbClr val="000000">
                      <a:alpha val="43137"/>
                    </a:srgbClr>
                  </a:outerShdw>
                </a:effectLst>
                <a:latin typeface="Calibri" panose="020F0502020204030204" pitchFamily="34" charset="0"/>
              </a:rPr>
              <a:t>,</a:t>
            </a:r>
            <a:r>
              <a:rPr lang="en-US" b="1" dirty="0">
                <a:solidFill>
                  <a:srgbClr val="009900"/>
                </a:solidFill>
                <a:latin typeface="Calibri" panose="020F0502020204030204" pitchFamily="34" charset="0"/>
              </a:rPr>
              <a:t> </a:t>
            </a:r>
            <a:r>
              <a:rPr lang="en-US" b="1" u="sng" dirty="0">
                <a:solidFill>
                  <a:srgbClr val="CC9900"/>
                </a:solidFill>
                <a:effectLst>
                  <a:outerShdw blurRad="38100" dist="38100" dir="2700000" algn="tl">
                    <a:srgbClr val="000000">
                      <a:alpha val="43137"/>
                    </a:srgbClr>
                  </a:outerShdw>
                </a:effectLst>
                <a:latin typeface="Calibri" panose="020F0502020204030204" pitchFamily="34" charset="0"/>
              </a:rPr>
              <a:t>performed</a:t>
            </a:r>
            <a:r>
              <a:rPr lang="en-US" dirty="0">
                <a:solidFill>
                  <a:srgbClr val="CC9900"/>
                </a:solidFill>
                <a:effectLst>
                  <a:outerShdw blurRad="38100" dist="38100" dir="2700000" algn="tl">
                    <a:srgbClr val="000000">
                      <a:alpha val="43137"/>
                    </a:srgbClr>
                  </a:outerShdw>
                </a:effectLst>
                <a:latin typeface="Calibri" panose="020F0502020204030204" pitchFamily="34" charset="0"/>
              </a:rPr>
              <a:t> </a:t>
            </a:r>
            <a:r>
              <a:rPr lang="en-US" dirty="0">
                <a:solidFill>
                  <a:schemeClr val="bg1"/>
                </a:solidFill>
                <a:latin typeface="Calibri" panose="020F0502020204030204" pitchFamily="34" charset="0"/>
              </a:rPr>
              <a:t>and </a:t>
            </a:r>
            <a:r>
              <a:rPr lang="en-US" b="1" u="sng" dirty="0">
                <a:solidFill>
                  <a:srgbClr val="0070C0"/>
                </a:solidFill>
                <a:effectLst>
                  <a:outerShdw blurRad="38100" dist="38100" dir="2700000" algn="tl">
                    <a:srgbClr val="000000">
                      <a:alpha val="43137"/>
                    </a:srgbClr>
                  </a:outerShdw>
                </a:effectLst>
                <a:latin typeface="Calibri" panose="020F0502020204030204" pitchFamily="34" charset="0"/>
              </a:rPr>
              <a:t>guarded</a:t>
            </a:r>
            <a:r>
              <a:rPr lang="en-US" dirty="0">
                <a:solidFill>
                  <a:srgbClr val="0070C0"/>
                </a:solidFill>
                <a:effectLst>
                  <a:outerShdw blurRad="38100" dist="38100" dir="2700000" algn="tl">
                    <a:srgbClr val="000000">
                      <a:alpha val="43137"/>
                    </a:srgbClr>
                  </a:outerShdw>
                </a:effectLst>
                <a:latin typeface="Calibri" panose="020F0502020204030204" pitchFamily="34" charset="0"/>
              </a:rPr>
              <a:t> </a:t>
            </a:r>
            <a:r>
              <a:rPr lang="en-US" dirty="0">
                <a:solidFill>
                  <a:schemeClr val="bg1"/>
                </a:solidFill>
                <a:latin typeface="Calibri" panose="020F0502020204030204" pitchFamily="34" charset="0"/>
              </a:rPr>
              <a:t>according to </a:t>
            </a:r>
            <a:r>
              <a:rPr lang="en-US" b="1" u="sng" dirty="0">
                <a:solidFill>
                  <a:srgbClr val="0000CC"/>
                </a:solidFill>
                <a:latin typeface="Calibri" panose="020F0502020204030204" pitchFamily="34" charset="0"/>
              </a:rPr>
              <a:t>His</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timing and calendar. </a:t>
            </a:r>
          </a:p>
          <a:p>
            <a:pPr marL="1371600" indent="-1371600" algn="l">
              <a:spcBef>
                <a:spcPts val="0"/>
              </a:spcBef>
              <a:spcAft>
                <a:spcPts val="1800"/>
              </a:spcAft>
            </a:pPr>
            <a:r>
              <a:rPr lang="en-US" dirty="0">
                <a:solidFill>
                  <a:schemeClr val="bg1"/>
                </a:solidFill>
                <a:latin typeface="Calibri" panose="020F0502020204030204" pitchFamily="34" charset="0"/>
              </a:rPr>
              <a:t>Lev 23:4	These are the </a:t>
            </a:r>
            <a:r>
              <a:rPr lang="en-US" b="1" u="sng" dirty="0">
                <a:solidFill>
                  <a:srgbClr val="FF3399"/>
                </a:solidFill>
                <a:latin typeface="Calibri" panose="020F0502020204030204" pitchFamily="34" charset="0"/>
              </a:rPr>
              <a:t>appointed times</a:t>
            </a:r>
            <a:r>
              <a:rPr lang="en-US" b="1"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of </a:t>
            </a:r>
            <a:r>
              <a:rPr lang="he-IL" b="1" dirty="0">
                <a:solidFill>
                  <a:srgbClr val="0000CC"/>
                </a:solidFill>
                <a:latin typeface="Calibri" panose="020F0502020204030204" pitchFamily="34" charset="0"/>
              </a:rPr>
              <a:t>יהוה</a:t>
            </a:r>
            <a:r>
              <a:rPr lang="en-US" b="1" dirty="0">
                <a:solidFill>
                  <a:srgbClr val="0000CC"/>
                </a:solidFill>
                <a:latin typeface="Calibri" panose="020F0502020204030204" pitchFamily="34" charset="0"/>
              </a:rPr>
              <a:t>,</a:t>
            </a:r>
            <a:r>
              <a:rPr lang="en-US" dirty="0">
                <a:solidFill>
                  <a:schemeClr val="bg1"/>
                </a:solidFill>
                <a:latin typeface="Calibri" panose="020F0502020204030204" pitchFamily="34" charset="0"/>
              </a:rPr>
              <a:t> set-apart gatherings which </a:t>
            </a:r>
            <a:r>
              <a:rPr lang="en-US" b="1" dirty="0">
                <a:solidFill>
                  <a:srgbClr val="0070C0"/>
                </a:solidFill>
                <a:latin typeface="Calibri" panose="020F0502020204030204" pitchFamily="34" charset="0"/>
              </a:rPr>
              <a:t>you are to </a:t>
            </a:r>
            <a:r>
              <a:rPr lang="en-US" b="1" u="sng" dirty="0">
                <a:solidFill>
                  <a:srgbClr val="009900"/>
                </a:solidFill>
                <a:effectLst>
                  <a:outerShdw blurRad="38100" dist="38100" dir="2700000" algn="tl">
                    <a:srgbClr val="000000">
                      <a:alpha val="43137"/>
                    </a:srgbClr>
                  </a:outerShdw>
                </a:effectLst>
                <a:latin typeface="Calibri" panose="020F0502020204030204" pitchFamily="34" charset="0"/>
              </a:rPr>
              <a:t>proclaim</a:t>
            </a:r>
            <a:r>
              <a:rPr lang="en-US" b="1" dirty="0">
                <a:solidFill>
                  <a:srgbClr val="009900"/>
                </a:solidFill>
                <a:effectLst>
                  <a:outerShdw blurRad="38100" dist="38100" dir="2700000" algn="tl">
                    <a:srgbClr val="000000">
                      <a:alpha val="43137"/>
                    </a:srgbClr>
                  </a:outerShdw>
                </a:effectLst>
                <a:latin typeface="Calibri" panose="020F0502020204030204" pitchFamily="34" charset="0"/>
              </a:rPr>
              <a:t> </a:t>
            </a:r>
            <a:r>
              <a:rPr lang="en-US" b="1" u="sng" dirty="0">
                <a:solidFill>
                  <a:srgbClr val="CC00CC"/>
                </a:solidFill>
                <a:latin typeface="Calibri" panose="020F0502020204030204" pitchFamily="34" charset="0"/>
              </a:rPr>
              <a:t>at</a:t>
            </a:r>
            <a:r>
              <a:rPr lang="en-US" b="1" dirty="0">
                <a:solidFill>
                  <a:srgbClr val="008000"/>
                </a:solidFill>
                <a:latin typeface="Calibri" panose="020F0502020204030204" pitchFamily="34" charset="0"/>
              </a:rPr>
              <a:t> </a:t>
            </a:r>
            <a:r>
              <a:rPr lang="en-US" b="1" dirty="0">
                <a:solidFill>
                  <a:srgbClr val="0070C0"/>
                </a:solidFill>
                <a:latin typeface="Calibri" panose="020F0502020204030204" pitchFamily="34" charset="0"/>
              </a:rPr>
              <a:t>their</a:t>
            </a:r>
            <a:r>
              <a:rPr lang="en-US" b="1" dirty="0">
                <a:solidFill>
                  <a:srgbClr val="008000"/>
                </a:solidFill>
                <a:latin typeface="Calibri" panose="020F0502020204030204" pitchFamily="34" charset="0"/>
              </a:rPr>
              <a:t> </a:t>
            </a:r>
            <a:r>
              <a:rPr lang="en-US" b="1" u="sng" dirty="0">
                <a:solidFill>
                  <a:srgbClr val="FF3399"/>
                </a:solidFill>
                <a:latin typeface="Calibri" panose="020F0502020204030204" pitchFamily="34" charset="0"/>
              </a:rPr>
              <a:t>appointed times</a:t>
            </a:r>
            <a:r>
              <a:rPr lang="en-US" b="1" dirty="0">
                <a:solidFill>
                  <a:srgbClr val="FF3399"/>
                </a:solidFill>
                <a:latin typeface="Calibri" panose="020F0502020204030204" pitchFamily="34" charset="0"/>
              </a:rPr>
              <a:t>.</a:t>
            </a:r>
            <a:r>
              <a:rPr lang="en-US" dirty="0">
                <a:solidFill>
                  <a:srgbClr val="FF3399"/>
                </a:solidFill>
                <a:latin typeface="Calibri" panose="020F0502020204030204" pitchFamily="34" charset="0"/>
              </a:rPr>
              <a:t> </a:t>
            </a:r>
          </a:p>
          <a:p>
            <a:pPr marL="1371600" indent="-1371600" algn="l">
              <a:spcBef>
                <a:spcPts val="0"/>
              </a:spcBef>
              <a:spcAft>
                <a:spcPts val="1800"/>
              </a:spcAft>
            </a:pPr>
            <a:r>
              <a:rPr lang="en-US" dirty="0" err="1">
                <a:solidFill>
                  <a:schemeClr val="bg1">
                    <a:lumMod val="95000"/>
                    <a:lumOff val="5000"/>
                  </a:schemeClr>
                </a:solidFill>
                <a:latin typeface="Calibri" panose="020F0502020204030204" pitchFamily="34" charset="0"/>
              </a:rPr>
              <a:t>Num</a:t>
            </a:r>
            <a:r>
              <a:rPr lang="en-US" dirty="0">
                <a:solidFill>
                  <a:schemeClr val="bg1">
                    <a:lumMod val="95000"/>
                    <a:lumOff val="5000"/>
                  </a:schemeClr>
                </a:solidFill>
                <a:latin typeface="Calibri" panose="020F0502020204030204" pitchFamily="34" charset="0"/>
              </a:rPr>
              <a:t> 9:2	“Now, let the children of </a:t>
            </a:r>
            <a:r>
              <a:rPr lang="en-US" dirty="0" err="1">
                <a:solidFill>
                  <a:schemeClr val="bg1">
                    <a:lumMod val="95000"/>
                    <a:lumOff val="5000"/>
                  </a:schemeClr>
                </a:solidFill>
                <a:latin typeface="Calibri" panose="020F0502020204030204" pitchFamily="34" charset="0"/>
              </a:rPr>
              <a:t>Yisra’ĕl</a:t>
            </a:r>
            <a:r>
              <a:rPr lang="en-US" dirty="0">
                <a:solidFill>
                  <a:schemeClr val="bg1">
                    <a:lumMod val="95000"/>
                    <a:lumOff val="5000"/>
                  </a:schemeClr>
                </a:solidFill>
                <a:latin typeface="Calibri" panose="020F0502020204030204" pitchFamily="34" charset="0"/>
              </a:rPr>
              <a:t> </a:t>
            </a:r>
            <a:r>
              <a:rPr lang="en-US" b="1" u="sng" dirty="0">
                <a:solidFill>
                  <a:srgbClr val="CC9900"/>
                </a:solidFill>
                <a:effectLst>
                  <a:outerShdw blurRad="38100" dist="38100" dir="2700000" algn="tl">
                    <a:srgbClr val="000000">
                      <a:alpha val="43137"/>
                    </a:srgbClr>
                  </a:outerShdw>
                </a:effectLst>
                <a:latin typeface="Calibri" panose="020F0502020204030204" pitchFamily="34" charset="0"/>
              </a:rPr>
              <a:t>perform</a:t>
            </a:r>
            <a:r>
              <a:rPr lang="en-US" dirty="0">
                <a:solidFill>
                  <a:srgbClr val="CC9900"/>
                </a:solidFill>
                <a:effectLst>
                  <a:outerShdw blurRad="38100" dist="38100" dir="2700000" algn="tl">
                    <a:srgbClr val="000000">
                      <a:alpha val="43137"/>
                    </a:srgbClr>
                  </a:outerShdw>
                </a:effectLst>
                <a:latin typeface="Calibri" panose="020F0502020204030204" pitchFamily="34" charset="0"/>
              </a:rPr>
              <a:t> </a:t>
            </a:r>
            <a:r>
              <a:rPr lang="en-US" dirty="0">
                <a:solidFill>
                  <a:schemeClr val="bg1">
                    <a:lumMod val="95000"/>
                    <a:lumOff val="5000"/>
                  </a:schemeClr>
                </a:solidFill>
                <a:latin typeface="Calibri" panose="020F0502020204030204" pitchFamily="34" charset="0"/>
              </a:rPr>
              <a:t>the Passover </a:t>
            </a:r>
            <a:r>
              <a:rPr lang="en-US" b="1" dirty="0">
                <a:solidFill>
                  <a:srgbClr val="CC00CC"/>
                </a:solidFill>
                <a:latin typeface="Calibri" panose="020F0502020204030204" pitchFamily="34" charset="0"/>
              </a:rPr>
              <a:t>at </a:t>
            </a:r>
            <a:r>
              <a:rPr lang="en-US" b="1" dirty="0">
                <a:solidFill>
                  <a:srgbClr val="0070C0"/>
                </a:solidFill>
                <a:latin typeface="Calibri" panose="020F0502020204030204" pitchFamily="34" charset="0"/>
              </a:rPr>
              <a:t>its </a:t>
            </a:r>
            <a:r>
              <a:rPr lang="en-US" b="1" u="sng" dirty="0">
                <a:solidFill>
                  <a:srgbClr val="FF3399"/>
                </a:solidFill>
                <a:latin typeface="Calibri" panose="020F0502020204030204" pitchFamily="34" charset="0"/>
              </a:rPr>
              <a:t>appointed time</a:t>
            </a:r>
            <a:r>
              <a:rPr lang="en-US" b="1" dirty="0">
                <a:solidFill>
                  <a:srgbClr val="FF3399"/>
                </a:solidFill>
                <a:latin typeface="Calibri" panose="020F0502020204030204" pitchFamily="34" charset="0"/>
              </a:rPr>
              <a:t>. </a:t>
            </a:r>
          </a:p>
          <a:p>
            <a:pPr marL="1371600" indent="-1371600" algn="l">
              <a:spcBef>
                <a:spcPts val="0"/>
              </a:spcBef>
              <a:spcAft>
                <a:spcPts val="1800"/>
              </a:spcAft>
            </a:pPr>
            <a:r>
              <a:rPr lang="en-US" dirty="0">
                <a:solidFill>
                  <a:schemeClr val="bg1">
                    <a:lumMod val="95000"/>
                    <a:lumOff val="5000"/>
                  </a:schemeClr>
                </a:solidFill>
                <a:latin typeface="Calibri" panose="020F0502020204030204" pitchFamily="34" charset="0"/>
              </a:rPr>
              <a:t>Ex 23:15	</a:t>
            </a:r>
            <a:r>
              <a:rPr lang="en-US" b="1" dirty="0">
                <a:solidFill>
                  <a:srgbClr val="0070C0"/>
                </a:solidFill>
                <a:effectLst>
                  <a:outerShdw blurRad="38100" dist="38100" dir="2700000" algn="tl">
                    <a:srgbClr val="000000">
                      <a:alpha val="43137"/>
                    </a:srgbClr>
                  </a:outerShdw>
                </a:effectLst>
                <a:latin typeface="Calibri" panose="020F0502020204030204" pitchFamily="34" charset="0"/>
              </a:rPr>
              <a:t>“</a:t>
            </a:r>
            <a:r>
              <a:rPr lang="en-US" b="1" u="sng" dirty="0">
                <a:solidFill>
                  <a:srgbClr val="0070C0"/>
                </a:solidFill>
                <a:effectLst>
                  <a:outerShdw blurRad="38100" dist="38100" dir="2700000" algn="tl">
                    <a:srgbClr val="000000">
                      <a:alpha val="43137"/>
                    </a:srgbClr>
                  </a:outerShdw>
                </a:effectLst>
                <a:latin typeface="Calibri" panose="020F0502020204030204" pitchFamily="34" charset="0"/>
              </a:rPr>
              <a:t>Guard</a:t>
            </a:r>
            <a:r>
              <a:rPr lang="en-US" b="1" dirty="0">
                <a:solidFill>
                  <a:srgbClr val="0070C0"/>
                </a:solidFill>
                <a:effectLst>
                  <a:outerShdw blurRad="38100" dist="38100" dir="2700000" algn="tl">
                    <a:srgbClr val="000000">
                      <a:alpha val="43137"/>
                    </a:srgbClr>
                  </a:outerShdw>
                </a:effectLst>
                <a:latin typeface="Calibri" panose="020F0502020204030204" pitchFamily="34" charset="0"/>
              </a:rPr>
              <a:t> </a:t>
            </a:r>
            <a:r>
              <a:rPr lang="en-US" dirty="0">
                <a:solidFill>
                  <a:schemeClr val="bg1">
                    <a:lumMod val="95000"/>
                    <a:lumOff val="5000"/>
                  </a:schemeClr>
                </a:solidFill>
                <a:latin typeface="Calibri" panose="020F0502020204030204" pitchFamily="34" charset="0"/>
              </a:rPr>
              <a:t>the Festival of </a:t>
            </a:r>
            <a:r>
              <a:rPr lang="en-US" b="1" dirty="0">
                <a:solidFill>
                  <a:srgbClr val="008000"/>
                </a:solidFill>
                <a:latin typeface="Calibri" panose="020F0502020204030204" pitchFamily="34" charset="0"/>
              </a:rPr>
              <a:t>Unleavened Bread. </a:t>
            </a:r>
            <a:r>
              <a:rPr lang="en-US" dirty="0">
                <a:solidFill>
                  <a:schemeClr val="bg1">
                    <a:lumMod val="95000"/>
                    <a:lumOff val="5000"/>
                  </a:schemeClr>
                </a:solidFill>
                <a:latin typeface="Calibri" panose="020F0502020204030204" pitchFamily="34" charset="0"/>
              </a:rPr>
              <a:t>Seven days you eat unleavened bread, as I commanded you, </a:t>
            </a:r>
            <a:r>
              <a:rPr lang="en-US" b="1" u="sng" dirty="0">
                <a:solidFill>
                  <a:srgbClr val="CC00CC"/>
                </a:solidFill>
                <a:latin typeface="Calibri" panose="020F0502020204030204" pitchFamily="34" charset="0"/>
              </a:rPr>
              <a:t>at</a:t>
            </a:r>
            <a:r>
              <a:rPr lang="en-US" b="1" dirty="0">
                <a:solidFill>
                  <a:srgbClr val="CC00CC"/>
                </a:solidFill>
                <a:latin typeface="Calibri" panose="020F0502020204030204" pitchFamily="34" charset="0"/>
              </a:rPr>
              <a:t> </a:t>
            </a:r>
            <a:r>
              <a:rPr lang="en-US" b="1" dirty="0">
                <a:solidFill>
                  <a:srgbClr val="0070C0"/>
                </a:solidFill>
                <a:latin typeface="Calibri" panose="020F0502020204030204" pitchFamily="34" charset="0"/>
              </a:rPr>
              <a:t>the</a:t>
            </a:r>
            <a:r>
              <a:rPr lang="en-US" b="1" dirty="0">
                <a:solidFill>
                  <a:schemeClr val="bg1"/>
                </a:solidFill>
                <a:latin typeface="Calibri" panose="020F0502020204030204" pitchFamily="34" charset="0"/>
              </a:rPr>
              <a:t> </a:t>
            </a:r>
            <a:r>
              <a:rPr lang="en-US" b="1" u="sng" dirty="0">
                <a:solidFill>
                  <a:srgbClr val="FF3399"/>
                </a:solidFill>
                <a:latin typeface="Calibri" panose="020F0502020204030204" pitchFamily="34" charset="0"/>
              </a:rPr>
              <a:t>time appointed</a:t>
            </a:r>
            <a:r>
              <a:rPr lang="en-US" b="1" dirty="0">
                <a:solidFill>
                  <a:srgbClr val="FF3399"/>
                </a:solidFill>
                <a:latin typeface="Calibri" panose="020F0502020204030204" pitchFamily="34" charset="0"/>
              </a:rPr>
              <a:t> </a:t>
            </a:r>
            <a:r>
              <a:rPr lang="en-US" dirty="0">
                <a:solidFill>
                  <a:schemeClr val="bg1">
                    <a:lumMod val="95000"/>
                    <a:lumOff val="5000"/>
                  </a:schemeClr>
                </a:solidFill>
                <a:latin typeface="Calibri" panose="020F0502020204030204" pitchFamily="34" charset="0"/>
              </a:rPr>
              <a:t>in the month of </a:t>
            </a:r>
            <a:r>
              <a:rPr lang="en-US" dirty="0" err="1">
                <a:solidFill>
                  <a:schemeClr val="bg1">
                    <a:lumMod val="95000"/>
                    <a:lumOff val="5000"/>
                  </a:schemeClr>
                </a:solidFill>
                <a:latin typeface="Calibri" panose="020F0502020204030204" pitchFamily="34" charset="0"/>
              </a:rPr>
              <a:t>Aḇib</a:t>
            </a:r>
            <a:r>
              <a:rPr lang="en-US" dirty="0">
                <a:solidFill>
                  <a:schemeClr val="bg1">
                    <a:lumMod val="95000"/>
                    <a:lumOff val="5000"/>
                  </a:schemeClr>
                </a:solidFill>
                <a:latin typeface="Calibri" panose="020F0502020204030204" pitchFamily="34" charset="0"/>
              </a:rPr>
              <a:t>….”</a:t>
            </a:r>
          </a:p>
        </p:txBody>
      </p:sp>
      <p:sp>
        <p:nvSpPr>
          <p:cNvPr id="9" name="TextBox 8"/>
          <p:cNvSpPr txBox="1"/>
          <p:nvPr/>
        </p:nvSpPr>
        <p:spPr>
          <a:xfrm>
            <a:off x="2743200" y="152400"/>
            <a:ext cx="3657600" cy="738664"/>
          </a:xfrm>
          <a:prstGeom prst="rect">
            <a:avLst/>
          </a:prstGeom>
          <a:blipFill>
            <a:blip r:embed="rId3"/>
            <a:tile tx="0" ty="0" sx="100000" sy="100000" flip="none" algn="tl"/>
          </a:blipFill>
          <a:ln w="57150">
            <a:solidFill>
              <a:srgbClr val="FFE8A7"/>
            </a:solidFill>
          </a:ln>
          <a:scene3d>
            <a:camera prst="orthographicFront"/>
            <a:lightRig rig="threePt" dir="t"/>
          </a:scene3d>
          <a:sp3d>
            <a:bevelT w="114300" prst="artDeco"/>
          </a:sp3d>
        </p:spPr>
        <p:txBody>
          <a:bodyPr wrap="square" tIns="91440" bIns="182880" rtlCol="0">
            <a:spAutoFit/>
          </a:bodyPr>
          <a:lstStyle/>
          <a:p>
            <a:pPr algn="ctr"/>
            <a:r>
              <a:rPr lang="en-US" sz="3000" b="1" u="sng" dirty="0">
                <a:solidFill>
                  <a:srgbClr val="FFE8A7"/>
                </a:solidFill>
                <a:latin typeface="Calibri" panose="020F0502020204030204" pitchFamily="34" charset="0"/>
              </a:rPr>
              <a:t>His Appointed Times</a:t>
            </a:r>
            <a:endParaRPr lang="en-US" sz="3000" dirty="0">
              <a:solidFill>
                <a:srgbClr val="FFE8A7"/>
              </a:solidFill>
            </a:endParaRPr>
          </a:p>
        </p:txBody>
      </p:sp>
      <p:sp>
        <p:nvSpPr>
          <p:cNvPr id="4" name="Slide Number Placeholder 3"/>
          <p:cNvSpPr>
            <a:spLocks noGrp="1"/>
          </p:cNvSpPr>
          <p:nvPr>
            <p:ph type="sldNum" sz="quarter" idx="12"/>
          </p:nvPr>
        </p:nvSpPr>
        <p:spPr>
          <a:xfrm>
            <a:off x="8077200" y="6019800"/>
            <a:ext cx="762000" cy="365125"/>
          </a:xfrm>
        </p:spPr>
        <p:txBody>
          <a:bodyPr/>
          <a:lstStyle/>
          <a:p>
            <a:fld id="{9A7ECC3E-4170-412F-8B33-8063B7BB8A4D}" type="slidenum">
              <a:rPr lang="en-US" b="1" smtClean="0">
                <a:solidFill>
                  <a:schemeClr val="bg1"/>
                </a:solidFill>
              </a:rPr>
              <a:t>61</a:t>
            </a:fld>
            <a:endParaRPr lang="en-US" b="1" dirty="0">
              <a:solidFill>
                <a:schemeClr val="bg1"/>
              </a:solidFill>
            </a:endParaRPr>
          </a:p>
        </p:txBody>
      </p:sp>
      <p:sp>
        <p:nvSpPr>
          <p:cNvPr id="2" name="TextBox 1"/>
          <p:cNvSpPr txBox="1"/>
          <p:nvPr/>
        </p:nvSpPr>
        <p:spPr>
          <a:xfrm>
            <a:off x="228600" y="1295400"/>
            <a:ext cx="2438400" cy="553998"/>
          </a:xfrm>
          <a:prstGeom prst="rect">
            <a:avLst/>
          </a:prstGeom>
          <a:noFill/>
        </p:spPr>
        <p:txBody>
          <a:bodyPr wrap="square" rtlCol="0">
            <a:spAutoFit/>
          </a:bodyPr>
          <a:lstStyle/>
          <a:p>
            <a:pPr algn="ctr"/>
            <a:r>
              <a:rPr lang="en-US" sz="3000" b="1" dirty="0">
                <a:solidFill>
                  <a:srgbClr val="CC00CC"/>
                </a:solidFill>
                <a:effectLst>
                  <a:outerShdw blurRad="38100" dist="38100" dir="2700000" algn="tl">
                    <a:srgbClr val="000000">
                      <a:alpha val="43137"/>
                    </a:srgbClr>
                  </a:outerShdw>
                </a:effectLst>
                <a:latin typeface="Calibri" panose="020F0502020204030204" pitchFamily="34" charset="0"/>
              </a:rPr>
              <a:t>un-moveable.</a:t>
            </a:r>
            <a:r>
              <a:rPr lang="en-US" sz="3000" b="1" dirty="0">
                <a:solidFill>
                  <a:schemeClr val="bg1"/>
                </a:solidFill>
                <a:effectLst>
                  <a:outerShdw blurRad="38100" dist="38100" dir="2700000" algn="tl">
                    <a:srgbClr val="000000">
                      <a:alpha val="43137"/>
                    </a:srgbClr>
                  </a:outerShdw>
                </a:effectLst>
                <a:latin typeface="Calibri" panose="020F0502020204030204" pitchFamily="34" charset="0"/>
              </a:rPr>
              <a:t> </a:t>
            </a:r>
            <a:endParaRPr lang="en-US" sz="3000" b="1" dirty="0">
              <a:effectLst>
                <a:outerShdw blurRad="38100" dist="38100" dir="2700000" algn="tl">
                  <a:srgbClr val="000000">
                    <a:alpha val="43137"/>
                  </a:srgbClr>
                </a:outerShdw>
              </a:effectLst>
            </a:endParaRPr>
          </a:p>
        </p:txBody>
      </p:sp>
      <p:cxnSp>
        <p:nvCxnSpPr>
          <p:cNvPr id="7" name="Straight Arrow Connector 6"/>
          <p:cNvCxnSpPr/>
          <p:nvPr/>
        </p:nvCxnSpPr>
        <p:spPr>
          <a:xfrm>
            <a:off x="5638800" y="1828800"/>
            <a:ext cx="381000" cy="990600"/>
          </a:xfrm>
          <a:prstGeom prst="straightConnector1">
            <a:avLst/>
          </a:prstGeom>
          <a:ln w="76200">
            <a:solidFill>
              <a:srgbClr val="0099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H="1">
            <a:off x="7086600" y="1828800"/>
            <a:ext cx="304800" cy="1981200"/>
          </a:xfrm>
          <a:prstGeom prst="straightConnector1">
            <a:avLst/>
          </a:prstGeom>
          <a:ln w="76200">
            <a:solidFill>
              <a:srgbClr val="CC990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143000" y="2209800"/>
            <a:ext cx="1143000" cy="2590800"/>
          </a:xfrm>
          <a:prstGeom prst="straightConnector1">
            <a:avLst/>
          </a:prstGeom>
          <a:ln w="76200">
            <a:solidFill>
              <a:srgbClr val="0070C0"/>
            </a:solidFill>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418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iterate type="lt">
                                    <p:tmPct val="0"/>
                                  </p:iterate>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par>
                          <p:cTn id="8" fill="hold">
                            <p:stCondLst>
                              <p:cond delay="500"/>
                            </p:stCondLst>
                            <p:childTnLst>
                              <p:par>
                                <p:cTn id="9" presetID="36" presetClass="emph" presetSubtype="0" fill="hold" grpId="1" nodeType="afterEffect">
                                  <p:stCondLst>
                                    <p:cond delay="0"/>
                                  </p:stCondLst>
                                  <p:iterate type="lt">
                                    <p:tmPct val="10000"/>
                                  </p:iterate>
                                  <p:childTnLst>
                                    <p:animScale>
                                      <p:cBhvr>
                                        <p:cTn id="10" dur="250" autoRev="1" fill="hold">
                                          <p:stCondLst>
                                            <p:cond delay="0"/>
                                          </p:stCondLst>
                                        </p:cTn>
                                        <p:tgtEl>
                                          <p:spTgt spid="9"/>
                                        </p:tgtEl>
                                      </p:cBhvr>
                                      <p:to x="80000" y="100000"/>
                                    </p:animScale>
                                    <p:anim by="(#ppt_w*0.10)" calcmode="lin" valueType="num">
                                      <p:cBhvr>
                                        <p:cTn id="11" dur="250" autoRev="1" fill="hold">
                                          <p:stCondLst>
                                            <p:cond delay="0"/>
                                          </p:stCondLst>
                                        </p:cTn>
                                        <p:tgtEl>
                                          <p:spTgt spid="9"/>
                                        </p:tgtEl>
                                        <p:attrNameLst>
                                          <p:attrName>ppt_x</p:attrName>
                                        </p:attrNameLst>
                                      </p:cBhvr>
                                    </p:anim>
                                    <p:anim by="(-#ppt_w*0.10)" calcmode="lin" valueType="num">
                                      <p:cBhvr>
                                        <p:cTn id="12" dur="250" autoRev="1" fill="hold">
                                          <p:stCondLst>
                                            <p:cond delay="0"/>
                                          </p:stCondLst>
                                        </p:cTn>
                                        <p:tgtEl>
                                          <p:spTgt spid="9"/>
                                        </p:tgtEl>
                                        <p:attrNameLst>
                                          <p:attrName>ppt_y</p:attrName>
                                        </p:attrNameLst>
                                      </p:cBhvr>
                                    </p:anim>
                                    <p:animRot by="-480000">
                                      <p:cBhvr>
                                        <p:cTn id="13" dur="250" autoRev="1" fill="hold">
                                          <p:stCondLst>
                                            <p:cond delay="0"/>
                                          </p:stCondLst>
                                        </p:cTn>
                                        <p:tgtEl>
                                          <p:spTgt spid="9"/>
                                        </p:tgtEl>
                                        <p:attrNameLst>
                                          <p:attrName>r</p:attrName>
                                        </p:attrNameLst>
                                      </p:cBhvr>
                                    </p:animRot>
                                  </p:childTnLst>
                                </p:cTn>
                              </p:par>
                            </p:childTnLst>
                          </p:cTn>
                        </p:par>
                        <p:par>
                          <p:cTn id="14" fill="hold">
                            <p:stCondLst>
                              <p:cond delay="1800"/>
                            </p:stCondLst>
                            <p:childTnLst>
                              <p:par>
                                <p:cTn id="15" presetID="2" presetClass="entr" presetSubtype="4" fill="hold" nodeType="after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 calcmode="lin" valueType="num">
                                      <p:cBhvr additive="base">
                                        <p:cTn id="1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par>
                          <p:cTn id="24" fill="hold">
                            <p:stCondLst>
                              <p:cond delay="500"/>
                            </p:stCondLst>
                            <p:childTnLst>
                              <p:par>
                                <p:cTn id="25" presetID="35" presetClass="emph" presetSubtype="0" repeatCount="3000" fill="hold" grpId="1" nodeType="afterEffect">
                                  <p:stCondLst>
                                    <p:cond delay="0"/>
                                  </p:stCondLst>
                                  <p:childTnLst>
                                    <p:anim calcmode="discrete" valueType="str">
                                      <p:cBhvr>
                                        <p:cTn id="26" dur="5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Effect transition="in" filter="barn(inVertical)">
                                      <p:cBhvr>
                                        <p:cTn id="31" dur="500"/>
                                        <p:tgtEl>
                                          <p:spTgt spid="3">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5" presetClass="entr" presetSubtype="0" fill="hold" nodeType="click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2000"/>
                                        <p:tgtEl>
                                          <p:spTgt spid="7"/>
                                        </p:tgtEl>
                                      </p:cBhvr>
                                    </p:animEffect>
                                    <p:anim calcmode="lin" valueType="num">
                                      <p:cBhvr>
                                        <p:cTn id="37" dur="2000" fill="hold"/>
                                        <p:tgtEl>
                                          <p:spTgt spid="7"/>
                                        </p:tgtEl>
                                        <p:attrNameLst>
                                          <p:attrName>style.rotation</p:attrName>
                                        </p:attrNameLst>
                                      </p:cBhvr>
                                      <p:tavLst>
                                        <p:tav tm="0">
                                          <p:val>
                                            <p:fltVal val="720"/>
                                          </p:val>
                                        </p:tav>
                                        <p:tav tm="100000">
                                          <p:val>
                                            <p:fltVal val="0"/>
                                          </p:val>
                                        </p:tav>
                                      </p:tavLst>
                                    </p:anim>
                                    <p:anim calcmode="lin" valueType="num">
                                      <p:cBhvr>
                                        <p:cTn id="38" dur="2000" fill="hold"/>
                                        <p:tgtEl>
                                          <p:spTgt spid="7"/>
                                        </p:tgtEl>
                                        <p:attrNameLst>
                                          <p:attrName>ppt_h</p:attrName>
                                        </p:attrNameLst>
                                      </p:cBhvr>
                                      <p:tavLst>
                                        <p:tav tm="0">
                                          <p:val>
                                            <p:fltVal val="0"/>
                                          </p:val>
                                        </p:tav>
                                        <p:tav tm="100000">
                                          <p:val>
                                            <p:strVal val="#ppt_h"/>
                                          </p:val>
                                        </p:tav>
                                      </p:tavLst>
                                    </p:anim>
                                    <p:anim calcmode="lin" valueType="num">
                                      <p:cBhvr>
                                        <p:cTn id="39" dur="2000" fill="hold"/>
                                        <p:tgtEl>
                                          <p:spTgt spid="7"/>
                                        </p:tgtEl>
                                        <p:attrNameLst>
                                          <p:attrName>ppt_w</p:attrName>
                                        </p:attrNameLst>
                                      </p:cBhvr>
                                      <p:tavLst>
                                        <p:tav tm="0">
                                          <p:val>
                                            <p:fltVal val="0"/>
                                          </p:val>
                                        </p:tav>
                                        <p:tav tm="100000">
                                          <p:val>
                                            <p:strVal val="#ppt_w"/>
                                          </p:val>
                                        </p:tav>
                                      </p:tavLst>
                                    </p:anim>
                                  </p:childTnLst>
                                </p:cTn>
                              </p:par>
                            </p:childTnLst>
                          </p:cTn>
                        </p:par>
                      </p:childTnLst>
                    </p:cTn>
                  </p:par>
                  <p:par>
                    <p:cTn id="40" fill="hold">
                      <p:stCondLst>
                        <p:cond delay="indefinite"/>
                      </p:stCondLst>
                      <p:childTnLst>
                        <p:par>
                          <p:cTn id="41" fill="hold">
                            <p:stCondLst>
                              <p:cond delay="0"/>
                            </p:stCondLst>
                            <p:childTnLst>
                              <p:par>
                                <p:cTn id="42" presetID="35" presetClass="emph" presetSubtype="0" repeatCount="4000" fill="hold" nodeType="clickEffect">
                                  <p:stCondLst>
                                    <p:cond delay="0"/>
                                  </p:stCondLst>
                                  <p:childTnLst>
                                    <p:anim calcmode="discrete" valueType="str">
                                      <p:cBhvr>
                                        <p:cTn id="43" dur="500" fill="hold"/>
                                        <p:tgtEl>
                                          <p:spTgt spid="7"/>
                                        </p:tgtEl>
                                        <p:attrNameLst>
                                          <p:attrName>style.visibility</p:attrName>
                                        </p:attrNameLst>
                                      </p:cBhvr>
                                      <p:tavLst>
                                        <p:tav tm="0">
                                          <p:val>
                                            <p:strVal val="hidden"/>
                                          </p:val>
                                        </p:tav>
                                        <p:tav tm="50000">
                                          <p:val>
                                            <p:strVal val="visible"/>
                                          </p:val>
                                        </p:tav>
                                      </p:tavLst>
                                    </p:anim>
                                  </p:childTnLst>
                                </p:cTn>
                              </p:par>
                            </p:childTnLst>
                          </p:cTn>
                        </p:par>
                      </p:childTnLst>
                    </p:cTn>
                  </p:par>
                  <p:par>
                    <p:cTn id="44" fill="hold">
                      <p:stCondLst>
                        <p:cond delay="indefinite"/>
                      </p:stCondLst>
                      <p:childTnLst>
                        <p:par>
                          <p:cTn id="45" fill="hold">
                            <p:stCondLst>
                              <p:cond delay="0"/>
                            </p:stCondLst>
                            <p:childTnLst>
                              <p:par>
                                <p:cTn id="46" presetID="35" presetClass="exit" presetSubtype="0" fill="hold" nodeType="clickEffect">
                                  <p:stCondLst>
                                    <p:cond delay="0"/>
                                  </p:stCondLst>
                                  <p:childTnLst>
                                    <p:animEffect transition="out" filter="fade">
                                      <p:cBhvr>
                                        <p:cTn id="47" dur="2000"/>
                                        <p:tgtEl>
                                          <p:spTgt spid="7"/>
                                        </p:tgtEl>
                                      </p:cBhvr>
                                    </p:animEffect>
                                    <p:anim calcmode="lin" valueType="num">
                                      <p:cBhvr>
                                        <p:cTn id="48" dur="2000"/>
                                        <p:tgtEl>
                                          <p:spTgt spid="7"/>
                                        </p:tgtEl>
                                        <p:attrNameLst>
                                          <p:attrName>style.rotation</p:attrName>
                                        </p:attrNameLst>
                                      </p:cBhvr>
                                      <p:tavLst>
                                        <p:tav tm="0">
                                          <p:val>
                                            <p:fltVal val="0"/>
                                          </p:val>
                                        </p:tav>
                                        <p:tav tm="100000">
                                          <p:val>
                                            <p:fltVal val="720"/>
                                          </p:val>
                                        </p:tav>
                                      </p:tavLst>
                                    </p:anim>
                                    <p:anim calcmode="lin" valueType="num">
                                      <p:cBhvr>
                                        <p:cTn id="49" dur="2000"/>
                                        <p:tgtEl>
                                          <p:spTgt spid="7"/>
                                        </p:tgtEl>
                                        <p:attrNameLst>
                                          <p:attrName>ppt_h</p:attrName>
                                        </p:attrNameLst>
                                      </p:cBhvr>
                                      <p:tavLst>
                                        <p:tav tm="0">
                                          <p:val>
                                            <p:strVal val="ppt_h"/>
                                          </p:val>
                                        </p:tav>
                                        <p:tav tm="100000">
                                          <p:val>
                                            <p:fltVal val="0"/>
                                          </p:val>
                                        </p:tav>
                                      </p:tavLst>
                                    </p:anim>
                                    <p:anim calcmode="lin" valueType="num">
                                      <p:cBhvr>
                                        <p:cTn id="50" dur="2000"/>
                                        <p:tgtEl>
                                          <p:spTgt spid="7"/>
                                        </p:tgtEl>
                                        <p:attrNameLst>
                                          <p:attrName>ppt_w</p:attrName>
                                        </p:attrNameLst>
                                      </p:cBhvr>
                                      <p:tavLst>
                                        <p:tav tm="0">
                                          <p:val>
                                            <p:strVal val="ppt_w"/>
                                          </p:val>
                                        </p:tav>
                                        <p:tav tm="100000">
                                          <p:val>
                                            <p:fltVal val="0"/>
                                          </p:val>
                                        </p:tav>
                                      </p:tavLst>
                                    </p:anim>
                                    <p:set>
                                      <p:cBhvr>
                                        <p:cTn id="51" dur="1" fill="hold">
                                          <p:stCondLst>
                                            <p:cond delay="1999"/>
                                          </p:stCondLst>
                                        </p:cTn>
                                        <p:tgtEl>
                                          <p:spTgt spid="7"/>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nodeType="clickEffect">
                                  <p:stCondLst>
                                    <p:cond delay="0"/>
                                  </p:stCondLst>
                                  <p:childTnLst>
                                    <p:set>
                                      <p:cBhvr>
                                        <p:cTn id="55" dur="1" fill="hold">
                                          <p:stCondLst>
                                            <p:cond delay="0"/>
                                          </p:stCondLst>
                                        </p:cTn>
                                        <p:tgtEl>
                                          <p:spTgt spid="3">
                                            <p:txEl>
                                              <p:pRg st="3" end="3"/>
                                            </p:txEl>
                                          </p:spTgt>
                                        </p:tgtEl>
                                        <p:attrNameLst>
                                          <p:attrName>style.visibility</p:attrName>
                                        </p:attrNameLst>
                                      </p:cBhvr>
                                      <p:to>
                                        <p:strVal val="visible"/>
                                      </p:to>
                                    </p:set>
                                    <p:animEffect transition="in" filter="barn(inVertical)">
                                      <p:cBhvr>
                                        <p:cTn id="56" dur="500"/>
                                        <p:tgtEl>
                                          <p:spTgt spid="3">
                                            <p:txEl>
                                              <p:pRg st="3" end="3"/>
                                            </p:txEl>
                                          </p:spTgt>
                                        </p:tgtEl>
                                      </p:cBhvr>
                                    </p:animEffect>
                                  </p:childTnLst>
                                </p:cTn>
                              </p:par>
                            </p:childTnLst>
                          </p:cTn>
                        </p:par>
                      </p:childTnLst>
                    </p:cTn>
                  </p:par>
                  <p:par>
                    <p:cTn id="57" fill="hold">
                      <p:stCondLst>
                        <p:cond delay="indefinite"/>
                      </p:stCondLst>
                      <p:childTnLst>
                        <p:par>
                          <p:cTn id="58" fill="hold">
                            <p:stCondLst>
                              <p:cond delay="0"/>
                            </p:stCondLst>
                            <p:childTnLst>
                              <p:par>
                                <p:cTn id="59" presetID="35" presetClass="entr" presetSubtype="0" fill="hold" nodeType="click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2000"/>
                                        <p:tgtEl>
                                          <p:spTgt spid="12"/>
                                        </p:tgtEl>
                                      </p:cBhvr>
                                    </p:animEffect>
                                    <p:anim calcmode="lin" valueType="num">
                                      <p:cBhvr>
                                        <p:cTn id="62" dur="2000" fill="hold"/>
                                        <p:tgtEl>
                                          <p:spTgt spid="12"/>
                                        </p:tgtEl>
                                        <p:attrNameLst>
                                          <p:attrName>style.rotation</p:attrName>
                                        </p:attrNameLst>
                                      </p:cBhvr>
                                      <p:tavLst>
                                        <p:tav tm="0">
                                          <p:val>
                                            <p:fltVal val="720"/>
                                          </p:val>
                                        </p:tav>
                                        <p:tav tm="100000">
                                          <p:val>
                                            <p:fltVal val="0"/>
                                          </p:val>
                                        </p:tav>
                                      </p:tavLst>
                                    </p:anim>
                                    <p:anim calcmode="lin" valueType="num">
                                      <p:cBhvr>
                                        <p:cTn id="63" dur="2000" fill="hold"/>
                                        <p:tgtEl>
                                          <p:spTgt spid="12"/>
                                        </p:tgtEl>
                                        <p:attrNameLst>
                                          <p:attrName>ppt_h</p:attrName>
                                        </p:attrNameLst>
                                      </p:cBhvr>
                                      <p:tavLst>
                                        <p:tav tm="0">
                                          <p:val>
                                            <p:fltVal val="0"/>
                                          </p:val>
                                        </p:tav>
                                        <p:tav tm="100000">
                                          <p:val>
                                            <p:strVal val="#ppt_h"/>
                                          </p:val>
                                        </p:tav>
                                      </p:tavLst>
                                    </p:anim>
                                    <p:anim calcmode="lin" valueType="num">
                                      <p:cBhvr>
                                        <p:cTn id="64" dur="2000" fill="hold"/>
                                        <p:tgtEl>
                                          <p:spTgt spid="12"/>
                                        </p:tgtEl>
                                        <p:attrNameLst>
                                          <p:attrName>ppt_w</p:attrName>
                                        </p:attrNameLst>
                                      </p:cBhvr>
                                      <p:tavLst>
                                        <p:tav tm="0">
                                          <p:val>
                                            <p:fltVal val="0"/>
                                          </p:val>
                                        </p:tav>
                                        <p:tav tm="100000">
                                          <p:val>
                                            <p:strVal val="#ppt_w"/>
                                          </p:val>
                                        </p:tav>
                                      </p:tavLst>
                                    </p:anim>
                                  </p:childTnLst>
                                </p:cTn>
                              </p:par>
                            </p:childTnLst>
                          </p:cTn>
                        </p:par>
                      </p:childTnLst>
                    </p:cTn>
                  </p:par>
                  <p:par>
                    <p:cTn id="65" fill="hold">
                      <p:stCondLst>
                        <p:cond delay="indefinite"/>
                      </p:stCondLst>
                      <p:childTnLst>
                        <p:par>
                          <p:cTn id="66" fill="hold">
                            <p:stCondLst>
                              <p:cond delay="0"/>
                            </p:stCondLst>
                            <p:childTnLst>
                              <p:par>
                                <p:cTn id="67" presetID="35" presetClass="emph" presetSubtype="0" repeatCount="4000" fill="hold" nodeType="clickEffect">
                                  <p:stCondLst>
                                    <p:cond delay="0"/>
                                  </p:stCondLst>
                                  <p:childTnLst>
                                    <p:anim calcmode="discrete" valueType="str">
                                      <p:cBhvr>
                                        <p:cTn id="68" dur="500" fill="hold"/>
                                        <p:tgtEl>
                                          <p:spTgt spid="12"/>
                                        </p:tgtEl>
                                        <p:attrNameLst>
                                          <p:attrName>style.visibility</p:attrName>
                                        </p:attrNameLst>
                                      </p:cBhvr>
                                      <p:tavLst>
                                        <p:tav tm="0">
                                          <p:val>
                                            <p:strVal val="hidden"/>
                                          </p:val>
                                        </p:tav>
                                        <p:tav tm="50000">
                                          <p:val>
                                            <p:strVal val="visible"/>
                                          </p:val>
                                        </p:tav>
                                      </p:tavLst>
                                    </p:anim>
                                  </p:childTnLst>
                                </p:cTn>
                              </p:par>
                            </p:childTnLst>
                          </p:cTn>
                        </p:par>
                      </p:childTnLst>
                    </p:cTn>
                  </p:par>
                  <p:par>
                    <p:cTn id="69" fill="hold">
                      <p:stCondLst>
                        <p:cond delay="indefinite"/>
                      </p:stCondLst>
                      <p:childTnLst>
                        <p:par>
                          <p:cTn id="70" fill="hold">
                            <p:stCondLst>
                              <p:cond delay="0"/>
                            </p:stCondLst>
                            <p:childTnLst>
                              <p:par>
                                <p:cTn id="71" presetID="26" presetClass="exit" presetSubtype="0" fill="hold" nodeType="clickEffect">
                                  <p:stCondLst>
                                    <p:cond delay="0"/>
                                  </p:stCondLst>
                                  <p:childTnLst>
                                    <p:animEffect transition="out" filter="wipe(down)">
                                      <p:cBhvr>
                                        <p:cTn id="72" dur="180" accel="50000">
                                          <p:stCondLst>
                                            <p:cond delay="1820"/>
                                          </p:stCondLst>
                                        </p:cTn>
                                        <p:tgtEl>
                                          <p:spTgt spid="12"/>
                                        </p:tgtEl>
                                      </p:cBhvr>
                                    </p:animEffect>
                                    <p:anim calcmode="lin" valueType="num">
                                      <p:cBhvr>
                                        <p:cTn id="73" dur="1822" tmFilter="0,0; 0.14,0.31; 0.43,0.73; 0.71,0.91; 1.0,1.0">
                                          <p:stCondLst>
                                            <p:cond delay="0"/>
                                          </p:stCondLst>
                                        </p:cTn>
                                        <p:tgtEl>
                                          <p:spTgt spid="12"/>
                                        </p:tgtEl>
                                        <p:attrNameLst>
                                          <p:attrName>ppt_x</p:attrName>
                                        </p:attrNameLst>
                                      </p:cBhvr>
                                      <p:tavLst>
                                        <p:tav tm="0">
                                          <p:val>
                                            <p:strVal val="ppt_x"/>
                                          </p:val>
                                        </p:tav>
                                        <p:tav tm="100000">
                                          <p:val>
                                            <p:strVal val="#ppt_x+0.25"/>
                                          </p:val>
                                        </p:tav>
                                      </p:tavLst>
                                    </p:anim>
                                    <p:anim calcmode="lin" valueType="num">
                                      <p:cBhvr>
                                        <p:cTn id="74" dur="178">
                                          <p:stCondLst>
                                            <p:cond delay="1822"/>
                                          </p:stCondLst>
                                        </p:cTn>
                                        <p:tgtEl>
                                          <p:spTgt spid="12"/>
                                        </p:tgtEl>
                                        <p:attrNameLst>
                                          <p:attrName>ppt_x</p:attrName>
                                        </p:attrNameLst>
                                      </p:cBhvr>
                                      <p:tavLst>
                                        <p:tav tm="0">
                                          <p:val>
                                            <p:strVal val="ppt_x"/>
                                          </p:val>
                                        </p:tav>
                                        <p:tav tm="100000">
                                          <p:val>
                                            <p:strVal val="ppt_x"/>
                                          </p:val>
                                        </p:tav>
                                      </p:tavLst>
                                    </p:anim>
                                    <p:anim calcmode="lin" valueType="num">
                                      <p:cBhvr>
                                        <p:cTn id="75" dur="664" tmFilter="0.0,0.0;0.25,0.07;0.50,0.2;0.75,0.467;1.0,1.0">
                                          <p:stCondLst>
                                            <p:cond delay="0"/>
                                          </p:stCondLst>
                                        </p:cTn>
                                        <p:tgtEl>
                                          <p:spTgt spid="12"/>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76" dur="664" tmFilter="0, 0; 0.125,0.2665; 0.25,0.4; 0.375,0.465; 0.5,0.5;  0.625,0.535; 0.75,0.6; 0.875,0.7335; 1,1">
                                          <p:stCondLst>
                                            <p:cond delay="664"/>
                                          </p:stCondLst>
                                        </p:cTn>
                                        <p:tgtEl>
                                          <p:spTgt spid="12"/>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77" dur="332" tmFilter="0, 0; 0.125,0.2665; 0.25,0.4; 0.375,0.465; 0.5,0.5;  0.625,0.535; 0.75,0.6; 0.875,0.7335; 1,1">
                                          <p:stCondLst>
                                            <p:cond delay="1324"/>
                                          </p:stCondLst>
                                        </p:cTn>
                                        <p:tgtEl>
                                          <p:spTgt spid="12"/>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78" dur="164" tmFilter="0, 0; 0.125,0.2665; 0.25,0.4; 0.375,0.465; 0.5,0.5;  0.625,0.535; 0.75,0.6; 0.875,0.7335; 1,1">
                                          <p:stCondLst>
                                            <p:cond delay="1656"/>
                                          </p:stCondLst>
                                        </p:cTn>
                                        <p:tgtEl>
                                          <p:spTgt spid="12"/>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79" dur="180" accel="50000">
                                          <p:stCondLst>
                                            <p:cond delay="1820"/>
                                          </p:stCondLst>
                                        </p:cTn>
                                        <p:tgtEl>
                                          <p:spTgt spid="12"/>
                                        </p:tgtEl>
                                        <p:attrNameLst>
                                          <p:attrName>ppt_y</p:attrName>
                                        </p:attrNameLst>
                                      </p:cBhvr>
                                      <p:tavLst>
                                        <p:tav tm="0">
                                          <p:val>
                                            <p:strVal val="ppt_y"/>
                                          </p:val>
                                        </p:tav>
                                        <p:tav tm="100000">
                                          <p:val>
                                            <p:strVal val="ppt_y+ppt_h"/>
                                          </p:val>
                                        </p:tav>
                                      </p:tavLst>
                                    </p:anim>
                                    <p:animScale>
                                      <p:cBhvr>
                                        <p:cTn id="80" dur="26">
                                          <p:stCondLst>
                                            <p:cond delay="620"/>
                                          </p:stCondLst>
                                        </p:cTn>
                                        <p:tgtEl>
                                          <p:spTgt spid="12"/>
                                        </p:tgtEl>
                                      </p:cBhvr>
                                      <p:to x="100000" y="60000"/>
                                    </p:animScale>
                                    <p:animScale>
                                      <p:cBhvr>
                                        <p:cTn id="81" dur="166" decel="50000">
                                          <p:stCondLst>
                                            <p:cond delay="646"/>
                                          </p:stCondLst>
                                        </p:cTn>
                                        <p:tgtEl>
                                          <p:spTgt spid="12"/>
                                        </p:tgtEl>
                                      </p:cBhvr>
                                      <p:to x="100000" y="100000"/>
                                    </p:animScale>
                                    <p:animScale>
                                      <p:cBhvr>
                                        <p:cTn id="82" dur="26">
                                          <p:stCondLst>
                                            <p:cond delay="1312"/>
                                          </p:stCondLst>
                                        </p:cTn>
                                        <p:tgtEl>
                                          <p:spTgt spid="12"/>
                                        </p:tgtEl>
                                      </p:cBhvr>
                                      <p:to x="100000" y="80000"/>
                                    </p:animScale>
                                    <p:animScale>
                                      <p:cBhvr>
                                        <p:cTn id="83" dur="166" decel="50000">
                                          <p:stCondLst>
                                            <p:cond delay="1338"/>
                                          </p:stCondLst>
                                        </p:cTn>
                                        <p:tgtEl>
                                          <p:spTgt spid="12"/>
                                        </p:tgtEl>
                                      </p:cBhvr>
                                      <p:to x="100000" y="100000"/>
                                    </p:animScale>
                                    <p:animScale>
                                      <p:cBhvr>
                                        <p:cTn id="84" dur="26">
                                          <p:stCondLst>
                                            <p:cond delay="1642"/>
                                          </p:stCondLst>
                                        </p:cTn>
                                        <p:tgtEl>
                                          <p:spTgt spid="12"/>
                                        </p:tgtEl>
                                      </p:cBhvr>
                                      <p:to x="100000" y="90000"/>
                                    </p:animScale>
                                    <p:animScale>
                                      <p:cBhvr>
                                        <p:cTn id="85" dur="166" decel="50000">
                                          <p:stCondLst>
                                            <p:cond delay="1668"/>
                                          </p:stCondLst>
                                        </p:cTn>
                                        <p:tgtEl>
                                          <p:spTgt spid="12"/>
                                        </p:tgtEl>
                                      </p:cBhvr>
                                      <p:to x="100000" y="100000"/>
                                    </p:animScale>
                                    <p:animScale>
                                      <p:cBhvr>
                                        <p:cTn id="86" dur="26">
                                          <p:stCondLst>
                                            <p:cond delay="1808"/>
                                          </p:stCondLst>
                                        </p:cTn>
                                        <p:tgtEl>
                                          <p:spTgt spid="12"/>
                                        </p:tgtEl>
                                      </p:cBhvr>
                                      <p:to x="100000" y="95000"/>
                                    </p:animScale>
                                    <p:animScale>
                                      <p:cBhvr>
                                        <p:cTn id="87" dur="166" decel="50000">
                                          <p:stCondLst>
                                            <p:cond delay="1834"/>
                                          </p:stCondLst>
                                        </p:cTn>
                                        <p:tgtEl>
                                          <p:spTgt spid="12"/>
                                        </p:tgtEl>
                                      </p:cBhvr>
                                      <p:to x="100000" y="100000"/>
                                    </p:animScale>
                                    <p:set>
                                      <p:cBhvr>
                                        <p:cTn id="88" dur="1" fill="hold">
                                          <p:stCondLst>
                                            <p:cond delay="1999"/>
                                          </p:stCondLst>
                                        </p:cTn>
                                        <p:tgtEl>
                                          <p:spTgt spid="12"/>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16" presetClass="entr" presetSubtype="21" fill="hold" nodeType="clickEffect">
                                  <p:stCondLst>
                                    <p:cond delay="0"/>
                                  </p:stCondLst>
                                  <p:childTnLst>
                                    <p:set>
                                      <p:cBhvr>
                                        <p:cTn id="92" dur="1" fill="hold">
                                          <p:stCondLst>
                                            <p:cond delay="0"/>
                                          </p:stCondLst>
                                        </p:cTn>
                                        <p:tgtEl>
                                          <p:spTgt spid="3">
                                            <p:txEl>
                                              <p:pRg st="4" end="4"/>
                                            </p:txEl>
                                          </p:spTgt>
                                        </p:tgtEl>
                                        <p:attrNameLst>
                                          <p:attrName>style.visibility</p:attrName>
                                        </p:attrNameLst>
                                      </p:cBhvr>
                                      <p:to>
                                        <p:strVal val="visible"/>
                                      </p:to>
                                    </p:set>
                                    <p:animEffect transition="in" filter="barn(inVertical)">
                                      <p:cBhvr>
                                        <p:cTn id="93" dur="500"/>
                                        <p:tgtEl>
                                          <p:spTgt spid="3">
                                            <p:txEl>
                                              <p:pRg st="4" end="4"/>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45" presetClass="entr" presetSubtype="0" fill="hold" nodeType="clickEffect">
                                  <p:stCondLst>
                                    <p:cond delay="0"/>
                                  </p:stCondLst>
                                  <p:childTnLst>
                                    <p:set>
                                      <p:cBhvr>
                                        <p:cTn id="97" dur="1" fill="hold">
                                          <p:stCondLst>
                                            <p:cond delay="0"/>
                                          </p:stCondLst>
                                        </p:cTn>
                                        <p:tgtEl>
                                          <p:spTgt spid="14"/>
                                        </p:tgtEl>
                                        <p:attrNameLst>
                                          <p:attrName>style.visibility</p:attrName>
                                        </p:attrNameLst>
                                      </p:cBhvr>
                                      <p:to>
                                        <p:strVal val="visible"/>
                                      </p:to>
                                    </p:set>
                                    <p:animEffect transition="in" filter="fade">
                                      <p:cBhvr>
                                        <p:cTn id="98" dur="2000"/>
                                        <p:tgtEl>
                                          <p:spTgt spid="14"/>
                                        </p:tgtEl>
                                      </p:cBhvr>
                                    </p:animEffect>
                                    <p:anim calcmode="lin" valueType="num">
                                      <p:cBhvr>
                                        <p:cTn id="99" dur="2000" fill="hold"/>
                                        <p:tgtEl>
                                          <p:spTgt spid="14"/>
                                        </p:tgtEl>
                                        <p:attrNameLst>
                                          <p:attrName>ppt_w</p:attrName>
                                        </p:attrNameLst>
                                      </p:cBhvr>
                                      <p:tavLst>
                                        <p:tav tm="0" fmla="#ppt_w*sin(2.5*pi*$)">
                                          <p:val>
                                            <p:fltVal val="0"/>
                                          </p:val>
                                        </p:tav>
                                        <p:tav tm="100000">
                                          <p:val>
                                            <p:fltVal val="1"/>
                                          </p:val>
                                        </p:tav>
                                      </p:tavLst>
                                    </p:anim>
                                    <p:anim calcmode="lin" valueType="num">
                                      <p:cBhvr>
                                        <p:cTn id="100"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101" fill="hold">
                      <p:stCondLst>
                        <p:cond delay="indefinite"/>
                      </p:stCondLst>
                      <p:childTnLst>
                        <p:par>
                          <p:cTn id="102" fill="hold">
                            <p:stCondLst>
                              <p:cond delay="0"/>
                            </p:stCondLst>
                            <p:childTnLst>
                              <p:par>
                                <p:cTn id="103" presetID="35" presetClass="emph" presetSubtype="0" repeatCount="4000" fill="hold" nodeType="clickEffect">
                                  <p:stCondLst>
                                    <p:cond delay="0"/>
                                  </p:stCondLst>
                                  <p:childTnLst>
                                    <p:anim calcmode="discrete" valueType="str">
                                      <p:cBhvr>
                                        <p:cTn id="104" dur="5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par>
                    <p:cTn id="105" fill="hold">
                      <p:stCondLst>
                        <p:cond delay="indefinite"/>
                      </p:stCondLst>
                      <p:childTnLst>
                        <p:par>
                          <p:cTn id="106" fill="hold">
                            <p:stCondLst>
                              <p:cond delay="0"/>
                            </p:stCondLst>
                            <p:childTnLst>
                              <p:par>
                                <p:cTn id="107" presetID="26" presetClass="exit" presetSubtype="0" fill="hold" nodeType="clickEffect">
                                  <p:stCondLst>
                                    <p:cond delay="0"/>
                                  </p:stCondLst>
                                  <p:childTnLst>
                                    <p:animEffect transition="out" filter="wipe(down)">
                                      <p:cBhvr>
                                        <p:cTn id="108" dur="180" accel="50000">
                                          <p:stCondLst>
                                            <p:cond delay="1820"/>
                                          </p:stCondLst>
                                        </p:cTn>
                                        <p:tgtEl>
                                          <p:spTgt spid="14"/>
                                        </p:tgtEl>
                                      </p:cBhvr>
                                    </p:animEffect>
                                    <p:anim calcmode="lin" valueType="num">
                                      <p:cBhvr>
                                        <p:cTn id="109" dur="1822" tmFilter="0,0; 0.14,0.31; 0.43,0.73; 0.71,0.91; 1.0,1.0">
                                          <p:stCondLst>
                                            <p:cond delay="0"/>
                                          </p:stCondLst>
                                        </p:cTn>
                                        <p:tgtEl>
                                          <p:spTgt spid="14"/>
                                        </p:tgtEl>
                                        <p:attrNameLst>
                                          <p:attrName>ppt_x</p:attrName>
                                        </p:attrNameLst>
                                      </p:cBhvr>
                                      <p:tavLst>
                                        <p:tav tm="0">
                                          <p:val>
                                            <p:strVal val="ppt_x"/>
                                          </p:val>
                                        </p:tav>
                                        <p:tav tm="100000">
                                          <p:val>
                                            <p:strVal val="#ppt_x+0.25"/>
                                          </p:val>
                                        </p:tav>
                                      </p:tavLst>
                                    </p:anim>
                                    <p:anim calcmode="lin" valueType="num">
                                      <p:cBhvr>
                                        <p:cTn id="110" dur="178">
                                          <p:stCondLst>
                                            <p:cond delay="1822"/>
                                          </p:stCondLst>
                                        </p:cTn>
                                        <p:tgtEl>
                                          <p:spTgt spid="14"/>
                                        </p:tgtEl>
                                        <p:attrNameLst>
                                          <p:attrName>ppt_x</p:attrName>
                                        </p:attrNameLst>
                                      </p:cBhvr>
                                      <p:tavLst>
                                        <p:tav tm="0">
                                          <p:val>
                                            <p:strVal val="ppt_x"/>
                                          </p:val>
                                        </p:tav>
                                        <p:tav tm="100000">
                                          <p:val>
                                            <p:strVal val="ppt_x"/>
                                          </p:val>
                                        </p:tav>
                                      </p:tavLst>
                                    </p:anim>
                                    <p:anim calcmode="lin" valueType="num">
                                      <p:cBhvr>
                                        <p:cTn id="111" dur="664" tmFilter="0.0,0.0;0.25,0.07;0.50,0.2;0.75,0.467;1.0,1.0">
                                          <p:stCondLst>
                                            <p:cond delay="0"/>
                                          </p:stCondLst>
                                        </p:cTn>
                                        <p:tgtEl>
                                          <p:spTgt spid="14"/>
                                        </p:tgtEl>
                                        <p:attrNameLst>
                                          <p:attrName>ppt_y</p:attrName>
                                        </p:attrNameLst>
                                      </p:cBhvr>
                                      <p:tavLst>
                                        <p:tav tm="0">
                                          <p:val>
                                            <p:strVal val="ppt_y"/>
                                          </p:val>
                                        </p:tav>
                                        <p:tav tm="5000">
                                          <p:val>
                                            <p:strVal val="ppt_y+0.026"/>
                                          </p:val>
                                        </p:tav>
                                        <p:tav tm="10000">
                                          <p:val>
                                            <p:strVal val="ppt_y+0.052"/>
                                          </p:val>
                                        </p:tav>
                                        <p:tav tm="15000">
                                          <p:val>
                                            <p:strVal val="ppt_y+0.078"/>
                                          </p:val>
                                        </p:tav>
                                        <p:tav tm="20000">
                                          <p:val>
                                            <p:strVal val="ppt_y+0.103"/>
                                          </p:val>
                                        </p:tav>
                                        <p:tav tm="30000">
                                          <p:val>
                                            <p:strVal val="ppt_y+0.151"/>
                                          </p:val>
                                        </p:tav>
                                        <p:tav tm="40000">
                                          <p:val>
                                            <p:strVal val="ppt_y+0.196"/>
                                          </p:val>
                                        </p:tav>
                                        <p:tav tm="50000">
                                          <p:val>
                                            <p:strVal val="ppt_y+0.236"/>
                                          </p:val>
                                        </p:tav>
                                        <p:tav tm="60000">
                                          <p:val>
                                            <p:strVal val="ppt_y+0.270"/>
                                          </p:val>
                                        </p:tav>
                                        <p:tav tm="70000">
                                          <p:val>
                                            <p:strVal val="ppt_y+0.297"/>
                                          </p:val>
                                        </p:tav>
                                        <p:tav tm="80000">
                                          <p:val>
                                            <p:strVal val="ppt_y+0.317"/>
                                          </p:val>
                                        </p:tav>
                                        <p:tav tm="90000">
                                          <p:val>
                                            <p:strVal val="ppt_y+0.329"/>
                                          </p:val>
                                        </p:tav>
                                        <p:tav tm="100000">
                                          <p:val>
                                            <p:strVal val="ppt_y+0.333"/>
                                          </p:val>
                                        </p:tav>
                                      </p:tavLst>
                                    </p:anim>
                                    <p:anim calcmode="lin" valueType="num">
                                      <p:cBhvr>
                                        <p:cTn id="112" dur="664" tmFilter="0, 0; 0.125,0.2665; 0.25,0.4; 0.375,0.465; 0.5,0.5;  0.625,0.535; 0.75,0.6; 0.875,0.7335; 1,1">
                                          <p:stCondLst>
                                            <p:cond delay="664"/>
                                          </p:stCondLst>
                                        </p:cTn>
                                        <p:tgtEl>
                                          <p:spTgt spid="14"/>
                                        </p:tgtEl>
                                        <p:attrNameLst>
                                          <p:attrName>ppt_y</p:attrName>
                                        </p:attrNameLst>
                                      </p:cBhvr>
                                      <p:tavLst>
                                        <p:tav tm="0">
                                          <p:val>
                                            <p:strVal val="ppt_y"/>
                                          </p:val>
                                        </p:tav>
                                        <p:tav tm="10000">
                                          <p:val>
                                            <p:strVal val="ppt_y-0.034"/>
                                          </p:val>
                                        </p:tav>
                                        <p:tav tm="20000">
                                          <p:val>
                                            <p:strVal val="ppt_y-0.065"/>
                                          </p:val>
                                        </p:tav>
                                        <p:tav tm="30000">
                                          <p:val>
                                            <p:strVal val="ppt_y-0.090"/>
                                          </p:val>
                                        </p:tav>
                                        <p:tav tm="40000">
                                          <p:val>
                                            <p:strVal val="ppt_y-0.106"/>
                                          </p:val>
                                        </p:tav>
                                        <p:tav tm="50000">
                                          <p:val>
                                            <p:strVal val="ppt_y-0.111"/>
                                          </p:val>
                                        </p:tav>
                                        <p:tav tm="60000">
                                          <p:val>
                                            <p:strVal val="ppt_y-0.106"/>
                                          </p:val>
                                        </p:tav>
                                        <p:tav tm="70000">
                                          <p:val>
                                            <p:strVal val="ppt_y-0.090"/>
                                          </p:val>
                                        </p:tav>
                                        <p:tav tm="80000">
                                          <p:val>
                                            <p:strVal val="ppt_y-0.065"/>
                                          </p:val>
                                        </p:tav>
                                        <p:tav tm="90000">
                                          <p:val>
                                            <p:strVal val="ppt_y-0.034"/>
                                          </p:val>
                                        </p:tav>
                                        <p:tav tm="100000">
                                          <p:val>
                                            <p:strVal val="ppt_y"/>
                                          </p:val>
                                        </p:tav>
                                      </p:tavLst>
                                    </p:anim>
                                    <p:anim calcmode="lin" valueType="num">
                                      <p:cBhvr>
                                        <p:cTn id="113" dur="332" tmFilter="0, 0; 0.125,0.2665; 0.25,0.4; 0.375,0.465; 0.5,0.5;  0.625,0.535; 0.75,0.6; 0.875,0.7335; 1,1">
                                          <p:stCondLst>
                                            <p:cond delay="1324"/>
                                          </p:stCondLst>
                                        </p:cTn>
                                        <p:tgtEl>
                                          <p:spTgt spid="14"/>
                                        </p:tgtEl>
                                        <p:attrNameLst>
                                          <p:attrName>ppt_y</p:attrName>
                                        </p:attrNameLst>
                                      </p:cBhvr>
                                      <p:tavLst>
                                        <p:tav tm="0">
                                          <p:val>
                                            <p:strVal val="ppt_y"/>
                                          </p:val>
                                        </p:tav>
                                        <p:tav tm="10000">
                                          <p:val>
                                            <p:strVal val="ppt_y-0.011"/>
                                          </p:val>
                                        </p:tav>
                                        <p:tav tm="20000">
                                          <p:val>
                                            <p:strVal val="ppt_y-0.022"/>
                                          </p:val>
                                        </p:tav>
                                        <p:tav tm="30000">
                                          <p:val>
                                            <p:strVal val="ppt_y-0.030"/>
                                          </p:val>
                                        </p:tav>
                                        <p:tav tm="40000">
                                          <p:val>
                                            <p:strVal val="ppt_y-0.035"/>
                                          </p:val>
                                        </p:tav>
                                        <p:tav tm="50000">
                                          <p:val>
                                            <p:strVal val="ppt_y-0.037"/>
                                          </p:val>
                                        </p:tav>
                                        <p:tav tm="60000">
                                          <p:val>
                                            <p:strVal val="ppt_y-0.035"/>
                                          </p:val>
                                        </p:tav>
                                        <p:tav tm="70000">
                                          <p:val>
                                            <p:strVal val="ppt_y-0.030"/>
                                          </p:val>
                                        </p:tav>
                                        <p:tav tm="80000">
                                          <p:val>
                                            <p:strVal val="ppt_y-0.022"/>
                                          </p:val>
                                        </p:tav>
                                        <p:tav tm="90000">
                                          <p:val>
                                            <p:strVal val="ppt_y-0.011"/>
                                          </p:val>
                                        </p:tav>
                                        <p:tav tm="100000">
                                          <p:val>
                                            <p:strVal val="ppt_y"/>
                                          </p:val>
                                        </p:tav>
                                      </p:tavLst>
                                    </p:anim>
                                    <p:anim calcmode="lin" valueType="num">
                                      <p:cBhvr>
                                        <p:cTn id="114" dur="164" tmFilter="0, 0; 0.125,0.2665; 0.25,0.4; 0.375,0.465; 0.5,0.5;  0.625,0.535; 0.75,0.6; 0.875,0.7335; 1,1">
                                          <p:stCondLst>
                                            <p:cond delay="1656"/>
                                          </p:stCondLst>
                                        </p:cTn>
                                        <p:tgtEl>
                                          <p:spTgt spid="14"/>
                                        </p:tgtEl>
                                        <p:attrNameLst>
                                          <p:attrName>ppt_y</p:attrName>
                                        </p:attrNameLst>
                                      </p:cBhvr>
                                      <p:tavLst>
                                        <p:tav tm="0">
                                          <p:val>
                                            <p:strVal val="ppt_y"/>
                                          </p:val>
                                        </p:tav>
                                        <p:tav tm="10000">
                                          <p:val>
                                            <p:strVal val="ppt_y-0.004"/>
                                          </p:val>
                                        </p:tav>
                                        <p:tav tm="20000">
                                          <p:val>
                                            <p:strVal val="ppt_y-0.007"/>
                                          </p:val>
                                        </p:tav>
                                        <p:tav tm="30000">
                                          <p:val>
                                            <p:strVal val="ppt_y-0.010"/>
                                          </p:val>
                                        </p:tav>
                                        <p:tav tm="40000">
                                          <p:val>
                                            <p:strVal val="ppt_y-0.012"/>
                                          </p:val>
                                        </p:tav>
                                        <p:tav tm="50000">
                                          <p:val>
                                            <p:strVal val="ppt_y-0.0123"/>
                                          </p:val>
                                        </p:tav>
                                        <p:tav tm="60000">
                                          <p:val>
                                            <p:strVal val="ppt_y-0.012"/>
                                          </p:val>
                                        </p:tav>
                                        <p:tav tm="70000">
                                          <p:val>
                                            <p:strVal val="ppt_y-0.010"/>
                                          </p:val>
                                        </p:tav>
                                        <p:tav tm="80000">
                                          <p:val>
                                            <p:strVal val="ppt_y-0.007"/>
                                          </p:val>
                                        </p:tav>
                                        <p:tav tm="90000">
                                          <p:val>
                                            <p:strVal val="ppt_y-0.004"/>
                                          </p:val>
                                        </p:tav>
                                        <p:tav tm="100000">
                                          <p:val>
                                            <p:strVal val="ppt_y"/>
                                          </p:val>
                                        </p:tav>
                                      </p:tavLst>
                                    </p:anim>
                                    <p:anim calcmode="lin" valueType="num">
                                      <p:cBhvr>
                                        <p:cTn id="115" dur="180" accel="50000">
                                          <p:stCondLst>
                                            <p:cond delay="1820"/>
                                          </p:stCondLst>
                                        </p:cTn>
                                        <p:tgtEl>
                                          <p:spTgt spid="14"/>
                                        </p:tgtEl>
                                        <p:attrNameLst>
                                          <p:attrName>ppt_y</p:attrName>
                                        </p:attrNameLst>
                                      </p:cBhvr>
                                      <p:tavLst>
                                        <p:tav tm="0">
                                          <p:val>
                                            <p:strVal val="ppt_y"/>
                                          </p:val>
                                        </p:tav>
                                        <p:tav tm="100000">
                                          <p:val>
                                            <p:strVal val="ppt_y+ppt_h"/>
                                          </p:val>
                                        </p:tav>
                                      </p:tavLst>
                                    </p:anim>
                                    <p:animScale>
                                      <p:cBhvr>
                                        <p:cTn id="116" dur="26">
                                          <p:stCondLst>
                                            <p:cond delay="620"/>
                                          </p:stCondLst>
                                        </p:cTn>
                                        <p:tgtEl>
                                          <p:spTgt spid="14"/>
                                        </p:tgtEl>
                                      </p:cBhvr>
                                      <p:to x="100000" y="60000"/>
                                    </p:animScale>
                                    <p:animScale>
                                      <p:cBhvr>
                                        <p:cTn id="117" dur="166" decel="50000">
                                          <p:stCondLst>
                                            <p:cond delay="646"/>
                                          </p:stCondLst>
                                        </p:cTn>
                                        <p:tgtEl>
                                          <p:spTgt spid="14"/>
                                        </p:tgtEl>
                                      </p:cBhvr>
                                      <p:to x="100000" y="100000"/>
                                    </p:animScale>
                                    <p:animScale>
                                      <p:cBhvr>
                                        <p:cTn id="118" dur="26">
                                          <p:stCondLst>
                                            <p:cond delay="1312"/>
                                          </p:stCondLst>
                                        </p:cTn>
                                        <p:tgtEl>
                                          <p:spTgt spid="14"/>
                                        </p:tgtEl>
                                      </p:cBhvr>
                                      <p:to x="100000" y="80000"/>
                                    </p:animScale>
                                    <p:animScale>
                                      <p:cBhvr>
                                        <p:cTn id="119" dur="166" decel="50000">
                                          <p:stCondLst>
                                            <p:cond delay="1338"/>
                                          </p:stCondLst>
                                        </p:cTn>
                                        <p:tgtEl>
                                          <p:spTgt spid="14"/>
                                        </p:tgtEl>
                                      </p:cBhvr>
                                      <p:to x="100000" y="100000"/>
                                    </p:animScale>
                                    <p:animScale>
                                      <p:cBhvr>
                                        <p:cTn id="120" dur="26">
                                          <p:stCondLst>
                                            <p:cond delay="1642"/>
                                          </p:stCondLst>
                                        </p:cTn>
                                        <p:tgtEl>
                                          <p:spTgt spid="14"/>
                                        </p:tgtEl>
                                      </p:cBhvr>
                                      <p:to x="100000" y="90000"/>
                                    </p:animScale>
                                    <p:animScale>
                                      <p:cBhvr>
                                        <p:cTn id="121" dur="166" decel="50000">
                                          <p:stCondLst>
                                            <p:cond delay="1668"/>
                                          </p:stCondLst>
                                        </p:cTn>
                                        <p:tgtEl>
                                          <p:spTgt spid="14"/>
                                        </p:tgtEl>
                                      </p:cBhvr>
                                      <p:to x="100000" y="100000"/>
                                    </p:animScale>
                                    <p:animScale>
                                      <p:cBhvr>
                                        <p:cTn id="122" dur="26">
                                          <p:stCondLst>
                                            <p:cond delay="1808"/>
                                          </p:stCondLst>
                                        </p:cTn>
                                        <p:tgtEl>
                                          <p:spTgt spid="14"/>
                                        </p:tgtEl>
                                      </p:cBhvr>
                                      <p:to x="100000" y="95000"/>
                                    </p:animScale>
                                    <p:animScale>
                                      <p:cBhvr>
                                        <p:cTn id="123" dur="166" decel="50000">
                                          <p:stCondLst>
                                            <p:cond delay="1834"/>
                                          </p:stCondLst>
                                        </p:cTn>
                                        <p:tgtEl>
                                          <p:spTgt spid="14"/>
                                        </p:tgtEl>
                                      </p:cBhvr>
                                      <p:to x="100000" y="100000"/>
                                    </p:animScale>
                                    <p:set>
                                      <p:cBhvr>
                                        <p:cTn id="124" dur="1" fill="hold">
                                          <p:stCondLst>
                                            <p:cond delay="19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2" grpId="0"/>
      <p:bldP spid="2" grpId="1"/>
    </p:bldLst>
  </p:timing>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304800"/>
            <a:ext cx="8839200" cy="6172200"/>
          </a:xfrm>
          <a:solidFill>
            <a:schemeClr val="accent3">
              <a:lumMod val="20000"/>
              <a:lumOff val="80000"/>
            </a:schemeClr>
          </a:solidFill>
          <a:ln w="57150">
            <a:solidFill>
              <a:schemeClr val="accent2">
                <a:lumMod val="75000"/>
              </a:schemeClr>
            </a:solidFill>
          </a:ln>
          <a:scene3d>
            <a:camera prst="orthographicFront"/>
            <a:lightRig rig="threePt" dir="t"/>
          </a:scene3d>
          <a:sp3d>
            <a:bevelT w="101600" prst="riblet"/>
          </a:sp3d>
        </p:spPr>
        <p:txBody>
          <a:bodyPr lIns="182880" tIns="182880" anchor="t">
            <a:normAutofit/>
            <a:sp3d/>
          </a:bodyPr>
          <a:lstStyle/>
          <a:p>
            <a:pPr algn="l">
              <a:spcBef>
                <a:spcPts val="0"/>
              </a:spcBef>
            </a:pPr>
            <a:r>
              <a:rPr lang="en-US" dirty="0">
                <a:solidFill>
                  <a:schemeClr val="bg1"/>
                </a:solidFill>
                <a:latin typeface="Calibri" panose="020F0502020204030204" pitchFamily="34" charset="0"/>
              </a:rPr>
              <a:t>	  </a:t>
            </a:r>
          </a:p>
          <a:p>
            <a:pPr algn="l">
              <a:spcBef>
                <a:spcPts val="0"/>
              </a:spcBef>
              <a:spcAft>
                <a:spcPts val="1800"/>
              </a:spcAft>
            </a:pPr>
            <a:r>
              <a:rPr lang="en-US" dirty="0">
                <a:solidFill>
                  <a:schemeClr val="bg1"/>
                </a:solidFill>
                <a:latin typeface="Calibri" panose="020F0502020204030204" pitchFamily="34" charset="0"/>
              </a:rPr>
              <a:t>What are </a:t>
            </a:r>
            <a:r>
              <a:rPr lang="en-US" b="1" dirty="0">
                <a:solidFill>
                  <a:srgbClr val="0000CC"/>
                </a:solidFill>
                <a:latin typeface="Calibri" panose="020F0502020204030204" pitchFamily="34" charset="0"/>
              </a:rPr>
              <a:t>Yahuah’s</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thoughts about us making changes to </a:t>
            </a:r>
            <a:r>
              <a:rPr lang="en-US" b="1" dirty="0">
                <a:solidFill>
                  <a:srgbClr val="0000CC"/>
                </a:solidFill>
                <a:latin typeface="Calibri" panose="020F0502020204030204" pitchFamily="34" charset="0"/>
              </a:rPr>
              <a:t>His</a:t>
            </a:r>
            <a:r>
              <a:rPr lang="en-US" dirty="0">
                <a:solidFill>
                  <a:srgbClr val="0000CC"/>
                </a:solidFill>
                <a:latin typeface="Calibri" panose="020F0502020204030204" pitchFamily="34" charset="0"/>
              </a:rPr>
              <a:t> </a:t>
            </a:r>
            <a:r>
              <a:rPr lang="en-US" b="1" dirty="0">
                <a:solidFill>
                  <a:srgbClr val="FF3399"/>
                </a:solidFill>
                <a:latin typeface="Calibri" panose="020F0502020204030204" pitchFamily="34" charset="0"/>
              </a:rPr>
              <a:t>appointed times?</a:t>
            </a:r>
            <a:endParaRPr lang="en-US" dirty="0">
              <a:solidFill>
                <a:schemeClr val="bg1"/>
              </a:solidFill>
              <a:latin typeface="Calibri" panose="020F0502020204030204" pitchFamily="34" charset="0"/>
            </a:endParaRPr>
          </a:p>
          <a:p>
            <a:pPr marL="1463040" indent="-1463040" algn="l">
              <a:spcBef>
                <a:spcPts val="0"/>
              </a:spcBef>
              <a:spcAft>
                <a:spcPts val="1800"/>
              </a:spcAft>
            </a:pPr>
            <a:r>
              <a:rPr lang="en-US" dirty="0">
                <a:solidFill>
                  <a:schemeClr val="bg1"/>
                </a:solidFill>
                <a:latin typeface="Calibri" panose="020F0502020204030204" pitchFamily="34" charset="0"/>
              </a:rPr>
              <a:t>Hos 2:11	And I shall cause all </a:t>
            </a:r>
            <a:r>
              <a:rPr lang="en-US" b="1" u="sng" dirty="0">
                <a:solidFill>
                  <a:srgbClr val="FF0000"/>
                </a:solidFill>
                <a:latin typeface="Calibri" panose="020F0502020204030204" pitchFamily="34" charset="0"/>
              </a:rPr>
              <a:t>her</a:t>
            </a:r>
            <a:r>
              <a:rPr lang="en-US" dirty="0">
                <a:solidFill>
                  <a:srgbClr val="FF0000"/>
                </a:solidFill>
                <a:latin typeface="Calibri" panose="020F0502020204030204" pitchFamily="34" charset="0"/>
              </a:rPr>
              <a:t> </a:t>
            </a:r>
            <a:r>
              <a:rPr lang="en-US" dirty="0">
                <a:solidFill>
                  <a:schemeClr val="bg1"/>
                </a:solidFill>
                <a:latin typeface="Calibri" panose="020F0502020204030204" pitchFamily="34" charset="0"/>
              </a:rPr>
              <a:t>rejoicing, </a:t>
            </a:r>
            <a:r>
              <a:rPr lang="en-US" b="1" u="sng" dirty="0">
                <a:solidFill>
                  <a:srgbClr val="FF0000"/>
                </a:solidFill>
                <a:latin typeface="Calibri" panose="020F0502020204030204" pitchFamily="34" charset="0"/>
              </a:rPr>
              <a:t>her</a:t>
            </a:r>
            <a:r>
              <a:rPr lang="en-US" dirty="0">
                <a:solidFill>
                  <a:srgbClr val="FF0000"/>
                </a:solidFill>
                <a:latin typeface="Calibri" panose="020F0502020204030204" pitchFamily="34" charset="0"/>
              </a:rPr>
              <a:t> </a:t>
            </a:r>
            <a:r>
              <a:rPr lang="en-US" dirty="0">
                <a:solidFill>
                  <a:schemeClr val="bg1"/>
                </a:solidFill>
                <a:latin typeface="Calibri" panose="020F0502020204030204" pitchFamily="34" charset="0"/>
              </a:rPr>
              <a:t>festivals, </a:t>
            </a:r>
            <a:r>
              <a:rPr lang="en-US" b="1" u="sng" dirty="0">
                <a:solidFill>
                  <a:srgbClr val="FF0000"/>
                </a:solidFill>
                <a:latin typeface="Calibri" panose="020F0502020204030204" pitchFamily="34" charset="0"/>
              </a:rPr>
              <a:t>her</a:t>
            </a:r>
            <a:r>
              <a:rPr lang="en-US" dirty="0">
                <a:solidFill>
                  <a:srgbClr val="FF0000"/>
                </a:solidFill>
                <a:latin typeface="Calibri" panose="020F0502020204030204" pitchFamily="34" charset="0"/>
              </a:rPr>
              <a:t> </a:t>
            </a:r>
            <a:r>
              <a:rPr lang="en-US" dirty="0">
                <a:solidFill>
                  <a:schemeClr val="bg1"/>
                </a:solidFill>
                <a:latin typeface="Calibri" panose="020F0502020204030204" pitchFamily="34" charset="0"/>
              </a:rPr>
              <a:t>New [Months] </a:t>
            </a:r>
            <a:r>
              <a:rPr lang="en-US" sz="1400" strike="sngStrike" dirty="0">
                <a:solidFill>
                  <a:schemeClr val="bg1"/>
                </a:solidFill>
                <a:latin typeface="Calibri" panose="020F0502020204030204" pitchFamily="34" charset="0"/>
              </a:rPr>
              <a:t>Moons</a:t>
            </a:r>
            <a:r>
              <a:rPr lang="en-US" dirty="0">
                <a:solidFill>
                  <a:schemeClr val="bg1"/>
                </a:solidFill>
                <a:latin typeface="Calibri" panose="020F0502020204030204" pitchFamily="34" charset="0"/>
              </a:rPr>
              <a:t>, and </a:t>
            </a:r>
            <a:r>
              <a:rPr lang="en-US" b="1" u="sng" dirty="0">
                <a:solidFill>
                  <a:srgbClr val="FF0000"/>
                </a:solidFill>
                <a:latin typeface="Calibri" panose="020F0502020204030204" pitchFamily="34" charset="0"/>
              </a:rPr>
              <a:t>her</a:t>
            </a:r>
            <a:r>
              <a:rPr lang="en-US" dirty="0">
                <a:solidFill>
                  <a:srgbClr val="FF0000"/>
                </a:solidFill>
                <a:latin typeface="Calibri" panose="020F0502020204030204" pitchFamily="34" charset="0"/>
              </a:rPr>
              <a:t> </a:t>
            </a:r>
            <a:r>
              <a:rPr lang="en-US" dirty="0">
                <a:solidFill>
                  <a:schemeClr val="bg1"/>
                </a:solidFill>
                <a:latin typeface="Calibri" panose="020F0502020204030204" pitchFamily="34" charset="0"/>
              </a:rPr>
              <a:t>Sabbaths, even all </a:t>
            </a:r>
            <a:r>
              <a:rPr lang="en-US" b="1" u="sng" dirty="0">
                <a:solidFill>
                  <a:srgbClr val="FF0000"/>
                </a:solidFill>
                <a:latin typeface="Calibri" panose="020F0502020204030204" pitchFamily="34" charset="0"/>
              </a:rPr>
              <a:t>her</a:t>
            </a:r>
            <a:r>
              <a:rPr lang="en-US" dirty="0">
                <a:solidFill>
                  <a:srgbClr val="FF0000"/>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b="1" dirty="0">
                <a:solidFill>
                  <a:srgbClr val="33CC33"/>
                </a:solidFill>
                <a:latin typeface="Calibri" panose="020F0502020204030204" pitchFamily="34" charset="0"/>
              </a:rPr>
              <a:t>to cease,…</a:t>
            </a:r>
          </a:p>
          <a:p>
            <a:pPr marL="1463040" indent="-1463040" algn="l">
              <a:spcBef>
                <a:spcPts val="0"/>
              </a:spcBef>
              <a:spcAft>
                <a:spcPts val="4800"/>
              </a:spcAft>
            </a:pPr>
            <a:r>
              <a:rPr lang="en-US" dirty="0">
                <a:solidFill>
                  <a:schemeClr val="bg1"/>
                </a:solidFill>
                <a:latin typeface="Calibri" panose="020F0502020204030204" pitchFamily="34" charset="0"/>
              </a:rPr>
              <a:t>Isa 1:14	My being </a:t>
            </a:r>
            <a:r>
              <a:rPr lang="en-US" b="1" dirty="0">
                <a:solidFill>
                  <a:srgbClr val="33CC33"/>
                </a:solidFill>
                <a:latin typeface="Calibri" panose="020F0502020204030204" pitchFamily="34" charset="0"/>
              </a:rPr>
              <a:t>hates</a:t>
            </a:r>
            <a:r>
              <a:rPr lang="en-US" dirty="0">
                <a:solidFill>
                  <a:srgbClr val="33CC33"/>
                </a:solidFill>
                <a:latin typeface="Calibri" panose="020F0502020204030204" pitchFamily="34" charset="0"/>
              </a:rPr>
              <a:t> </a:t>
            </a:r>
            <a:r>
              <a:rPr lang="en-US" b="1" u="sng" dirty="0">
                <a:solidFill>
                  <a:srgbClr val="FF0000"/>
                </a:solidFill>
                <a:latin typeface="Calibri" panose="020F0502020204030204" pitchFamily="34" charset="0"/>
              </a:rPr>
              <a:t>your</a:t>
            </a:r>
            <a:r>
              <a:rPr lang="en-US" dirty="0">
                <a:solidFill>
                  <a:srgbClr val="FF0000"/>
                </a:solidFill>
                <a:latin typeface="Calibri" panose="020F0502020204030204" pitchFamily="34" charset="0"/>
              </a:rPr>
              <a:t> </a:t>
            </a:r>
            <a:r>
              <a:rPr lang="en-US" dirty="0">
                <a:solidFill>
                  <a:schemeClr val="bg1"/>
                </a:solidFill>
                <a:latin typeface="Calibri" panose="020F0502020204030204" pitchFamily="34" charset="0"/>
              </a:rPr>
              <a:t>New [Months] </a:t>
            </a:r>
            <a:r>
              <a:rPr lang="en-US" sz="1400" strike="sngStrike" dirty="0">
                <a:solidFill>
                  <a:schemeClr val="bg1"/>
                </a:solidFill>
                <a:latin typeface="Calibri" panose="020F0502020204030204" pitchFamily="34" charset="0"/>
              </a:rPr>
              <a:t>Moons</a:t>
            </a:r>
            <a:r>
              <a:rPr lang="en-US" dirty="0">
                <a:solidFill>
                  <a:schemeClr val="bg1"/>
                </a:solidFill>
                <a:latin typeface="Calibri" panose="020F0502020204030204" pitchFamily="34" charset="0"/>
              </a:rPr>
              <a:t> and </a:t>
            </a:r>
            <a:r>
              <a:rPr lang="en-US" b="1" u="sng" dirty="0">
                <a:solidFill>
                  <a:srgbClr val="FF0000"/>
                </a:solidFill>
                <a:latin typeface="Calibri" panose="020F0502020204030204" pitchFamily="34" charset="0"/>
              </a:rPr>
              <a:t>your</a:t>
            </a:r>
            <a:r>
              <a:rPr lang="en-US" dirty="0">
                <a:solidFill>
                  <a:srgbClr val="FF0000"/>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they are a trouble to Me, I am </a:t>
            </a:r>
            <a:r>
              <a:rPr lang="en-US" b="1" dirty="0">
                <a:solidFill>
                  <a:srgbClr val="CC9900"/>
                </a:solidFill>
                <a:latin typeface="Calibri" panose="020F0502020204030204" pitchFamily="34" charset="0"/>
              </a:rPr>
              <a:t>weary</a:t>
            </a:r>
            <a:r>
              <a:rPr lang="en-US" dirty="0">
                <a:solidFill>
                  <a:srgbClr val="CC9900"/>
                </a:solidFill>
                <a:latin typeface="Calibri" panose="020F0502020204030204" pitchFamily="34" charset="0"/>
              </a:rPr>
              <a:t> </a:t>
            </a:r>
            <a:r>
              <a:rPr lang="en-US" dirty="0">
                <a:solidFill>
                  <a:schemeClr val="bg1"/>
                </a:solidFill>
                <a:latin typeface="Calibri" panose="020F0502020204030204" pitchFamily="34" charset="0"/>
              </a:rPr>
              <a:t>of bearing them. </a:t>
            </a:r>
          </a:p>
          <a:p>
            <a:pPr algn="l">
              <a:spcBef>
                <a:spcPts val="0"/>
              </a:spcBef>
              <a:spcAft>
                <a:spcPts val="1800"/>
              </a:spcAft>
            </a:pPr>
            <a:r>
              <a:rPr lang="en-US" b="1" dirty="0">
                <a:solidFill>
                  <a:srgbClr val="0000CC"/>
                </a:solidFill>
                <a:latin typeface="Calibri" panose="020F0502020204030204" pitchFamily="34" charset="0"/>
              </a:rPr>
              <a:t>Yahuah</a:t>
            </a:r>
            <a:r>
              <a:rPr lang="en-US" dirty="0">
                <a:solidFill>
                  <a:srgbClr val="0000CC"/>
                </a:solidFill>
                <a:latin typeface="Calibri" panose="020F0502020204030204" pitchFamily="34" charset="0"/>
              </a:rPr>
              <a:t> </a:t>
            </a:r>
            <a:r>
              <a:rPr lang="en-US" dirty="0">
                <a:solidFill>
                  <a:schemeClr val="bg1">
                    <a:lumMod val="95000"/>
                    <a:lumOff val="5000"/>
                  </a:schemeClr>
                </a:solidFill>
                <a:latin typeface="Calibri" panose="020F0502020204030204" pitchFamily="34" charset="0"/>
              </a:rPr>
              <a:t>is </a:t>
            </a:r>
            <a:r>
              <a:rPr lang="en-US" b="1" dirty="0">
                <a:solidFill>
                  <a:srgbClr val="CC9900"/>
                </a:solidFill>
                <a:latin typeface="Calibri" panose="020F0502020204030204" pitchFamily="34" charset="0"/>
              </a:rPr>
              <a:t>weary</a:t>
            </a:r>
            <a:r>
              <a:rPr lang="en-US" dirty="0">
                <a:solidFill>
                  <a:srgbClr val="CC9900"/>
                </a:solidFill>
                <a:latin typeface="Calibri" panose="020F0502020204030204" pitchFamily="34" charset="0"/>
              </a:rPr>
              <a:t> </a:t>
            </a:r>
            <a:r>
              <a:rPr lang="en-US" dirty="0">
                <a:solidFill>
                  <a:schemeClr val="bg1">
                    <a:lumMod val="95000"/>
                    <a:lumOff val="5000"/>
                  </a:schemeClr>
                </a:solidFill>
                <a:latin typeface="Calibri" panose="020F0502020204030204" pitchFamily="34" charset="0"/>
              </a:rPr>
              <a:t>because man has attempted to change </a:t>
            </a:r>
            <a:r>
              <a:rPr lang="en-US" b="1" dirty="0">
                <a:solidFill>
                  <a:srgbClr val="0000CC"/>
                </a:solidFill>
                <a:latin typeface="Calibri" panose="020F0502020204030204" pitchFamily="34" charset="0"/>
              </a:rPr>
              <a:t>His</a:t>
            </a:r>
            <a:r>
              <a:rPr lang="en-US" dirty="0">
                <a:solidFill>
                  <a:srgbClr val="0000CC"/>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and </a:t>
            </a:r>
            <a:r>
              <a:rPr lang="en-US" b="1" dirty="0">
                <a:solidFill>
                  <a:srgbClr val="0000CC"/>
                </a:solidFill>
                <a:latin typeface="Calibri" panose="020F0502020204030204" pitchFamily="34" charset="0"/>
              </a:rPr>
              <a:t>He</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will cause them to</a:t>
            </a:r>
            <a:endParaRPr lang="en-US" b="1" dirty="0">
              <a:solidFill>
                <a:srgbClr val="FF3399"/>
              </a:solidFill>
              <a:latin typeface="Calibri" panose="020F0502020204030204" pitchFamily="34" charset="0"/>
            </a:endParaRPr>
          </a:p>
        </p:txBody>
      </p:sp>
      <p:sp>
        <p:nvSpPr>
          <p:cNvPr id="9" name="TextBox 8"/>
          <p:cNvSpPr txBox="1"/>
          <p:nvPr/>
        </p:nvSpPr>
        <p:spPr>
          <a:xfrm>
            <a:off x="2677886" y="99536"/>
            <a:ext cx="3799114" cy="738664"/>
          </a:xfrm>
          <a:prstGeom prst="rect">
            <a:avLst/>
          </a:prstGeom>
          <a:blipFill>
            <a:blip r:embed="rId3"/>
            <a:tile tx="0" ty="0" sx="100000" sy="100000" flip="none" algn="tl"/>
          </a:blipFill>
          <a:ln w="57150">
            <a:solidFill>
              <a:srgbClr val="FFE8A7"/>
            </a:solidFill>
          </a:ln>
          <a:scene3d>
            <a:camera prst="orthographicFront"/>
            <a:lightRig rig="threePt" dir="t"/>
          </a:scene3d>
          <a:sp3d>
            <a:bevelT w="114300" prst="artDeco"/>
          </a:sp3d>
        </p:spPr>
        <p:txBody>
          <a:bodyPr wrap="square" tIns="91440" bIns="182880" rtlCol="0">
            <a:spAutoFit/>
          </a:bodyPr>
          <a:lstStyle/>
          <a:p>
            <a:pPr algn="ctr"/>
            <a:r>
              <a:rPr lang="en-US" sz="3000" b="1" u="sng" dirty="0">
                <a:solidFill>
                  <a:srgbClr val="FFE8A7"/>
                </a:solidFill>
                <a:latin typeface="Calibri" panose="020F0502020204030204" pitchFamily="34" charset="0"/>
              </a:rPr>
              <a:t>Our Appointed Times</a:t>
            </a:r>
            <a:endParaRPr lang="en-US" sz="3000" dirty="0">
              <a:solidFill>
                <a:srgbClr val="FFE8A7"/>
              </a:solidFill>
            </a:endParaRPr>
          </a:p>
        </p:txBody>
      </p:sp>
      <p:sp>
        <p:nvSpPr>
          <p:cNvPr id="4" name="Slide Number Placeholder 3"/>
          <p:cNvSpPr>
            <a:spLocks noGrp="1"/>
          </p:cNvSpPr>
          <p:nvPr>
            <p:ph type="sldNum" sz="quarter" idx="12"/>
          </p:nvPr>
        </p:nvSpPr>
        <p:spPr>
          <a:xfrm>
            <a:off x="8153400" y="6416675"/>
            <a:ext cx="762000" cy="365125"/>
          </a:xfrm>
        </p:spPr>
        <p:txBody>
          <a:bodyPr/>
          <a:lstStyle/>
          <a:p>
            <a:fld id="{9A7ECC3E-4170-412F-8B33-8063B7BB8A4D}" type="slidenum">
              <a:rPr lang="en-US" b="1" smtClean="0">
                <a:solidFill>
                  <a:schemeClr val="bg1"/>
                </a:solidFill>
              </a:rPr>
              <a:t>62</a:t>
            </a:fld>
            <a:endParaRPr lang="en-US" b="1" dirty="0">
              <a:solidFill>
                <a:schemeClr val="bg1"/>
              </a:solidFill>
            </a:endParaRPr>
          </a:p>
        </p:txBody>
      </p:sp>
      <p:cxnSp>
        <p:nvCxnSpPr>
          <p:cNvPr id="5" name="Elbow Connector 4"/>
          <p:cNvCxnSpPr/>
          <p:nvPr/>
        </p:nvCxnSpPr>
        <p:spPr>
          <a:xfrm rot="5400000" flipH="1" flipV="1">
            <a:off x="2247900" y="4762500"/>
            <a:ext cx="762000" cy="685800"/>
          </a:xfrm>
          <a:prstGeom prst="bentConnector3">
            <a:avLst>
              <a:gd name="adj1" fmla="val 50000"/>
            </a:avLst>
          </a:prstGeom>
          <a:ln w="57150">
            <a:solidFill>
              <a:srgbClr val="CC9900"/>
            </a:solidFill>
            <a:headEnd type="arrow"/>
            <a:tailEnd type="arrow"/>
          </a:ln>
          <a:scene3d>
            <a:camera prst="orthographicFront"/>
            <a:lightRig rig="threePt" dir="t"/>
          </a:scene3d>
          <a:sp3d>
            <a:bevelT w="114300" prst="artDeco"/>
          </a:sp3d>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6553200" y="3276600"/>
            <a:ext cx="1066800" cy="2362200"/>
          </a:xfrm>
          <a:prstGeom prst="straightConnector1">
            <a:avLst/>
          </a:prstGeom>
          <a:ln w="57150">
            <a:solidFill>
              <a:srgbClr val="33CC33"/>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543800" y="5791200"/>
            <a:ext cx="1219200" cy="553998"/>
          </a:xfrm>
          <a:prstGeom prst="rect">
            <a:avLst/>
          </a:prstGeom>
          <a:solidFill>
            <a:schemeClr val="accent3">
              <a:lumMod val="40000"/>
              <a:lumOff val="60000"/>
            </a:schemeClr>
          </a:solidFill>
          <a:ln w="38100">
            <a:solidFill>
              <a:srgbClr val="33CC33"/>
            </a:solidFill>
          </a:ln>
          <a:scene3d>
            <a:camera prst="orthographicFront"/>
            <a:lightRig rig="threePt" dir="t"/>
          </a:scene3d>
          <a:sp3d>
            <a:bevelT w="114300" prst="artDeco"/>
          </a:sp3d>
        </p:spPr>
        <p:txBody>
          <a:bodyPr wrap="square" rtlCol="0">
            <a:spAutoFit/>
          </a:bodyPr>
          <a:lstStyle/>
          <a:p>
            <a:pPr algn="ctr">
              <a:spcAft>
                <a:spcPts val="1800"/>
              </a:spcAft>
            </a:pPr>
            <a:r>
              <a:rPr lang="en-US" sz="3000" b="1" dirty="0">
                <a:solidFill>
                  <a:srgbClr val="33CC33"/>
                </a:solidFill>
                <a:latin typeface="Calibri" panose="020F0502020204030204" pitchFamily="34" charset="0"/>
              </a:rPr>
              <a:t>cease.</a:t>
            </a:r>
          </a:p>
        </p:txBody>
      </p:sp>
    </p:spTree>
    <p:extLst>
      <p:ext uri="{BB962C8B-B14F-4D97-AF65-F5344CB8AC3E}">
        <p14:creationId xmlns:p14="http://schemas.microsoft.com/office/powerpoint/2010/main" val="3355854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9"/>
                                        </p:tgtEl>
                                        <p:attrNameLst>
                                          <p:attrName>style.visibility</p:attrName>
                                        </p:attrNameLst>
                                      </p:cBhvr>
                                      <p:to>
                                        <p:strVal val="visible"/>
                                      </p:to>
                                    </p:set>
                                    <p:animEffect transition="in" filter="wipe(down)">
                                      <p:cBhvr>
                                        <p:cTn id="7" dur="580">
                                          <p:stCondLst>
                                            <p:cond delay="0"/>
                                          </p:stCondLst>
                                        </p:cTn>
                                        <p:tgtEl>
                                          <p:spTgt spid="9"/>
                                        </p:tgtEl>
                                      </p:cBhvr>
                                    </p:animEffect>
                                    <p:anim calcmode="lin" valueType="num">
                                      <p:cBhvr>
                                        <p:cTn id="8"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13" dur="26">
                                          <p:stCondLst>
                                            <p:cond delay="650"/>
                                          </p:stCondLst>
                                        </p:cTn>
                                        <p:tgtEl>
                                          <p:spTgt spid="9"/>
                                        </p:tgtEl>
                                      </p:cBhvr>
                                      <p:to x="100000" y="60000"/>
                                    </p:animScale>
                                    <p:animScale>
                                      <p:cBhvr>
                                        <p:cTn id="14" dur="166" decel="50000">
                                          <p:stCondLst>
                                            <p:cond delay="676"/>
                                          </p:stCondLst>
                                        </p:cTn>
                                        <p:tgtEl>
                                          <p:spTgt spid="9"/>
                                        </p:tgtEl>
                                      </p:cBhvr>
                                      <p:to x="100000" y="100000"/>
                                    </p:animScale>
                                    <p:animScale>
                                      <p:cBhvr>
                                        <p:cTn id="15" dur="26">
                                          <p:stCondLst>
                                            <p:cond delay="1312"/>
                                          </p:stCondLst>
                                        </p:cTn>
                                        <p:tgtEl>
                                          <p:spTgt spid="9"/>
                                        </p:tgtEl>
                                      </p:cBhvr>
                                      <p:to x="100000" y="80000"/>
                                    </p:animScale>
                                    <p:animScale>
                                      <p:cBhvr>
                                        <p:cTn id="16" dur="166" decel="50000">
                                          <p:stCondLst>
                                            <p:cond delay="1338"/>
                                          </p:stCondLst>
                                        </p:cTn>
                                        <p:tgtEl>
                                          <p:spTgt spid="9"/>
                                        </p:tgtEl>
                                      </p:cBhvr>
                                      <p:to x="100000" y="100000"/>
                                    </p:animScale>
                                    <p:animScale>
                                      <p:cBhvr>
                                        <p:cTn id="17" dur="26">
                                          <p:stCondLst>
                                            <p:cond delay="1642"/>
                                          </p:stCondLst>
                                        </p:cTn>
                                        <p:tgtEl>
                                          <p:spTgt spid="9"/>
                                        </p:tgtEl>
                                      </p:cBhvr>
                                      <p:to x="100000" y="90000"/>
                                    </p:animScale>
                                    <p:animScale>
                                      <p:cBhvr>
                                        <p:cTn id="18" dur="166" decel="50000">
                                          <p:stCondLst>
                                            <p:cond delay="1668"/>
                                          </p:stCondLst>
                                        </p:cTn>
                                        <p:tgtEl>
                                          <p:spTgt spid="9"/>
                                        </p:tgtEl>
                                      </p:cBhvr>
                                      <p:to x="100000" y="100000"/>
                                    </p:animScale>
                                    <p:animScale>
                                      <p:cBhvr>
                                        <p:cTn id="19" dur="26">
                                          <p:stCondLst>
                                            <p:cond delay="1808"/>
                                          </p:stCondLst>
                                        </p:cTn>
                                        <p:tgtEl>
                                          <p:spTgt spid="9"/>
                                        </p:tgtEl>
                                      </p:cBhvr>
                                      <p:to x="100000" y="95000"/>
                                    </p:animScale>
                                    <p:animScale>
                                      <p:cBhvr>
                                        <p:cTn id="20" dur="166" decel="50000">
                                          <p:stCondLst>
                                            <p:cond delay="1834"/>
                                          </p:stCondLst>
                                        </p:cTn>
                                        <p:tgtEl>
                                          <p:spTgt spid="9"/>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9"/>
                                        </p:tgtEl>
                                        <p:attrNameLst>
                                          <p:attrName>ppt_x</p:attrName>
                                          <p:attrName>ppt_y</p:attrName>
                                        </p:attrNameLst>
                                      </p:cBhvr>
                                    </p:animMotion>
                                    <p:animRot by="1500000">
                                      <p:cBhvr>
                                        <p:cTn id="24" dur="125" fill="hold">
                                          <p:stCondLst>
                                            <p:cond delay="0"/>
                                          </p:stCondLst>
                                        </p:cTn>
                                        <p:tgtEl>
                                          <p:spTgt spid="9"/>
                                        </p:tgtEl>
                                        <p:attrNameLst>
                                          <p:attrName>r</p:attrName>
                                        </p:attrNameLst>
                                      </p:cBhvr>
                                    </p:animRot>
                                    <p:animRot by="-1500000">
                                      <p:cBhvr>
                                        <p:cTn id="25" dur="125" fill="hold">
                                          <p:stCondLst>
                                            <p:cond delay="125"/>
                                          </p:stCondLst>
                                        </p:cTn>
                                        <p:tgtEl>
                                          <p:spTgt spid="9"/>
                                        </p:tgtEl>
                                        <p:attrNameLst>
                                          <p:attrName>r</p:attrName>
                                        </p:attrNameLst>
                                      </p:cBhvr>
                                    </p:animRot>
                                    <p:animRot by="-1500000">
                                      <p:cBhvr>
                                        <p:cTn id="26" dur="125" fill="hold">
                                          <p:stCondLst>
                                            <p:cond delay="250"/>
                                          </p:stCondLst>
                                        </p:cTn>
                                        <p:tgtEl>
                                          <p:spTgt spid="9"/>
                                        </p:tgtEl>
                                        <p:attrNameLst>
                                          <p:attrName>r</p:attrName>
                                        </p:attrNameLst>
                                      </p:cBhvr>
                                    </p:animRot>
                                    <p:animRot by="1500000">
                                      <p:cBhvr>
                                        <p:cTn id="27" dur="125" fill="hold">
                                          <p:stCondLst>
                                            <p:cond delay="375"/>
                                          </p:stCondLst>
                                        </p:cTn>
                                        <p:tgtEl>
                                          <p:spTgt spid="9"/>
                                        </p:tgtEl>
                                        <p:attrNameLst>
                                          <p:attrName>r</p:attrName>
                                        </p:attrNameLst>
                                      </p:cBhvr>
                                    </p:animRot>
                                  </p:childTnLst>
                                </p:cTn>
                              </p:par>
                            </p:childTnLst>
                          </p:cTn>
                        </p:par>
                        <p:par>
                          <p:cTn id="28" fill="hold">
                            <p:stCondLst>
                              <p:cond delay="3300"/>
                            </p:stCondLst>
                            <p:childTnLst>
                              <p:par>
                                <p:cTn id="29" presetID="42" presetClass="entr" presetSubtype="0" fill="hold" nodeType="after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fade">
                                      <p:cBhvr>
                                        <p:cTn id="31" dur="1000"/>
                                        <p:tgtEl>
                                          <p:spTgt spid="3">
                                            <p:txEl>
                                              <p:pRg st="1" end="1"/>
                                            </p:txEl>
                                          </p:spTgt>
                                        </p:tgtEl>
                                      </p:cBhvr>
                                    </p:animEffect>
                                    <p:anim calcmode="lin" valueType="num">
                                      <p:cBhvr>
                                        <p:cTn id="3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nodeType="clickEffect">
                                  <p:stCondLst>
                                    <p:cond delay="0"/>
                                  </p:stCondLst>
                                  <p:childTnLst>
                                    <p:set>
                                      <p:cBhvr>
                                        <p:cTn id="37" dur="1" fill="hold">
                                          <p:stCondLst>
                                            <p:cond delay="0"/>
                                          </p:stCondLst>
                                        </p:cTn>
                                        <p:tgtEl>
                                          <p:spTgt spid="3">
                                            <p:txEl>
                                              <p:pRg st="2" end="2"/>
                                            </p:txEl>
                                          </p:spTgt>
                                        </p:tgtEl>
                                        <p:attrNameLst>
                                          <p:attrName>style.visibility</p:attrName>
                                        </p:attrNameLst>
                                      </p:cBhvr>
                                      <p:to>
                                        <p:strVal val="visible"/>
                                      </p:to>
                                    </p:set>
                                    <p:animEffect transition="in" filter="fade">
                                      <p:cBhvr>
                                        <p:cTn id="38" dur="1000"/>
                                        <p:tgtEl>
                                          <p:spTgt spid="3">
                                            <p:txEl>
                                              <p:pRg st="2" end="2"/>
                                            </p:txEl>
                                          </p:spTgt>
                                        </p:tgtEl>
                                      </p:cBhvr>
                                    </p:animEffect>
                                    <p:anim calcmode="lin" valueType="num">
                                      <p:cBhvr>
                                        <p:cTn id="3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nodeType="clickEffect">
                                  <p:stCondLst>
                                    <p:cond delay="0"/>
                                  </p:stCondLst>
                                  <p:childTnLst>
                                    <p:set>
                                      <p:cBhvr>
                                        <p:cTn id="44" dur="1" fill="hold">
                                          <p:stCondLst>
                                            <p:cond delay="0"/>
                                          </p:stCondLst>
                                        </p:cTn>
                                        <p:tgtEl>
                                          <p:spTgt spid="3">
                                            <p:txEl>
                                              <p:pRg st="3" end="3"/>
                                            </p:txEl>
                                          </p:spTgt>
                                        </p:tgtEl>
                                        <p:attrNameLst>
                                          <p:attrName>style.visibility</p:attrName>
                                        </p:attrNameLst>
                                      </p:cBhvr>
                                      <p:to>
                                        <p:strVal val="visible"/>
                                      </p:to>
                                    </p:set>
                                    <p:animEffect transition="in" filter="fade">
                                      <p:cBhvr>
                                        <p:cTn id="45" dur="1000"/>
                                        <p:tgtEl>
                                          <p:spTgt spid="3">
                                            <p:txEl>
                                              <p:pRg st="3" end="3"/>
                                            </p:txEl>
                                          </p:spTgt>
                                        </p:tgtEl>
                                      </p:cBhvr>
                                    </p:animEffect>
                                    <p:anim calcmode="lin" valueType="num">
                                      <p:cBhvr>
                                        <p:cTn id="46"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47"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nodeType="clickEffect">
                                  <p:stCondLst>
                                    <p:cond delay="0"/>
                                  </p:stCondLst>
                                  <p:childTnLst>
                                    <p:set>
                                      <p:cBhvr>
                                        <p:cTn id="51" dur="1" fill="hold">
                                          <p:stCondLst>
                                            <p:cond delay="0"/>
                                          </p:stCondLst>
                                        </p:cTn>
                                        <p:tgtEl>
                                          <p:spTgt spid="3">
                                            <p:txEl>
                                              <p:pRg st="4" end="4"/>
                                            </p:txEl>
                                          </p:spTgt>
                                        </p:tgtEl>
                                        <p:attrNameLst>
                                          <p:attrName>style.visibility</p:attrName>
                                        </p:attrNameLst>
                                      </p:cBhvr>
                                      <p:to>
                                        <p:strVal val="visible"/>
                                      </p:to>
                                    </p:set>
                                    <p:animEffect transition="in" filter="fade">
                                      <p:cBhvr>
                                        <p:cTn id="52" dur="1000"/>
                                        <p:tgtEl>
                                          <p:spTgt spid="3">
                                            <p:txEl>
                                              <p:pRg st="4" end="4"/>
                                            </p:txEl>
                                          </p:spTgt>
                                        </p:tgtEl>
                                      </p:cBhvr>
                                    </p:animEffect>
                                    <p:anim calcmode="lin" valueType="num">
                                      <p:cBhvr>
                                        <p:cTn id="5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5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35" presetClass="entr" presetSubtype="0"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2000"/>
                                        <p:tgtEl>
                                          <p:spTgt spid="5"/>
                                        </p:tgtEl>
                                      </p:cBhvr>
                                    </p:animEffect>
                                    <p:anim calcmode="lin" valueType="num">
                                      <p:cBhvr>
                                        <p:cTn id="59" dur="2000" fill="hold"/>
                                        <p:tgtEl>
                                          <p:spTgt spid="5"/>
                                        </p:tgtEl>
                                        <p:attrNameLst>
                                          <p:attrName>style.rotation</p:attrName>
                                        </p:attrNameLst>
                                      </p:cBhvr>
                                      <p:tavLst>
                                        <p:tav tm="0">
                                          <p:val>
                                            <p:fltVal val="720"/>
                                          </p:val>
                                        </p:tav>
                                        <p:tav tm="100000">
                                          <p:val>
                                            <p:fltVal val="0"/>
                                          </p:val>
                                        </p:tav>
                                      </p:tavLst>
                                    </p:anim>
                                    <p:anim calcmode="lin" valueType="num">
                                      <p:cBhvr>
                                        <p:cTn id="60" dur="2000" fill="hold"/>
                                        <p:tgtEl>
                                          <p:spTgt spid="5"/>
                                        </p:tgtEl>
                                        <p:attrNameLst>
                                          <p:attrName>ppt_h</p:attrName>
                                        </p:attrNameLst>
                                      </p:cBhvr>
                                      <p:tavLst>
                                        <p:tav tm="0">
                                          <p:val>
                                            <p:fltVal val="0"/>
                                          </p:val>
                                        </p:tav>
                                        <p:tav tm="100000">
                                          <p:val>
                                            <p:strVal val="#ppt_h"/>
                                          </p:val>
                                        </p:tav>
                                      </p:tavLst>
                                    </p:anim>
                                    <p:anim calcmode="lin" valueType="num">
                                      <p:cBhvr>
                                        <p:cTn id="61"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62" fill="hold">
                      <p:stCondLst>
                        <p:cond delay="indefinite"/>
                      </p:stCondLst>
                      <p:childTnLst>
                        <p:par>
                          <p:cTn id="63" fill="hold">
                            <p:stCondLst>
                              <p:cond delay="0"/>
                            </p:stCondLst>
                            <p:childTnLst>
                              <p:par>
                                <p:cTn id="64" presetID="56" presetClass="entr" presetSubtype="0" fill="hold" grpId="0" nodeType="clickEffect">
                                  <p:stCondLst>
                                    <p:cond delay="0"/>
                                  </p:stCondLst>
                                  <p:iterate type="lt">
                                    <p:tmPct val="10000"/>
                                  </p:iterate>
                                  <p:childTnLst>
                                    <p:set>
                                      <p:cBhvr>
                                        <p:cTn id="65" dur="1" fill="hold">
                                          <p:stCondLst>
                                            <p:cond delay="0"/>
                                          </p:stCondLst>
                                        </p:cTn>
                                        <p:tgtEl>
                                          <p:spTgt spid="12"/>
                                        </p:tgtEl>
                                        <p:attrNameLst>
                                          <p:attrName>style.visibility</p:attrName>
                                        </p:attrNameLst>
                                      </p:cBhvr>
                                      <p:to>
                                        <p:strVal val="visible"/>
                                      </p:to>
                                    </p:set>
                                    <p:anim by="(-#ppt_w*2)" calcmode="lin" valueType="num">
                                      <p:cBhvr rctx="PPT">
                                        <p:cTn id="66" dur="500" autoRev="1" fill="hold">
                                          <p:stCondLst>
                                            <p:cond delay="0"/>
                                          </p:stCondLst>
                                        </p:cTn>
                                        <p:tgtEl>
                                          <p:spTgt spid="12"/>
                                        </p:tgtEl>
                                        <p:attrNameLst>
                                          <p:attrName>ppt_w</p:attrName>
                                        </p:attrNameLst>
                                      </p:cBhvr>
                                    </p:anim>
                                    <p:anim by="(#ppt_w*0.50)" calcmode="lin" valueType="num">
                                      <p:cBhvr>
                                        <p:cTn id="67" dur="500" decel="50000" autoRev="1" fill="hold">
                                          <p:stCondLst>
                                            <p:cond delay="0"/>
                                          </p:stCondLst>
                                        </p:cTn>
                                        <p:tgtEl>
                                          <p:spTgt spid="12"/>
                                        </p:tgtEl>
                                        <p:attrNameLst>
                                          <p:attrName>ppt_x</p:attrName>
                                        </p:attrNameLst>
                                      </p:cBhvr>
                                    </p:anim>
                                    <p:anim from="(-#ppt_h/2)" to="(#ppt_y)" calcmode="lin" valueType="num">
                                      <p:cBhvr>
                                        <p:cTn id="68" dur="1000" fill="hold">
                                          <p:stCondLst>
                                            <p:cond delay="0"/>
                                          </p:stCondLst>
                                        </p:cTn>
                                        <p:tgtEl>
                                          <p:spTgt spid="12"/>
                                        </p:tgtEl>
                                        <p:attrNameLst>
                                          <p:attrName>ppt_y</p:attrName>
                                        </p:attrNameLst>
                                      </p:cBhvr>
                                    </p:anim>
                                    <p:animRot by="21600000">
                                      <p:cBhvr>
                                        <p:cTn id="69" dur="1000" fill="hold">
                                          <p:stCondLst>
                                            <p:cond delay="0"/>
                                          </p:stCondLst>
                                        </p:cTn>
                                        <p:tgtEl>
                                          <p:spTgt spid="12"/>
                                        </p:tgtEl>
                                        <p:attrNameLst>
                                          <p:attrName>r</p:attrName>
                                        </p:attrNameLst>
                                      </p:cBhvr>
                                    </p:animRot>
                                  </p:childTnLst>
                                </p:cTn>
                              </p:par>
                            </p:childTnLst>
                          </p:cTn>
                        </p:par>
                        <p:par>
                          <p:cTn id="70" fill="hold">
                            <p:stCondLst>
                              <p:cond delay="1500"/>
                            </p:stCondLst>
                            <p:childTnLst>
                              <p:par>
                                <p:cTn id="71" presetID="35" presetClass="entr" presetSubtype="0" fill="hold" nodeType="after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fade">
                                      <p:cBhvr>
                                        <p:cTn id="73" dur="2000"/>
                                        <p:tgtEl>
                                          <p:spTgt spid="6"/>
                                        </p:tgtEl>
                                      </p:cBhvr>
                                    </p:animEffect>
                                    <p:anim calcmode="lin" valueType="num">
                                      <p:cBhvr>
                                        <p:cTn id="74" dur="2000" fill="hold"/>
                                        <p:tgtEl>
                                          <p:spTgt spid="6"/>
                                        </p:tgtEl>
                                        <p:attrNameLst>
                                          <p:attrName>style.rotation</p:attrName>
                                        </p:attrNameLst>
                                      </p:cBhvr>
                                      <p:tavLst>
                                        <p:tav tm="0">
                                          <p:val>
                                            <p:fltVal val="720"/>
                                          </p:val>
                                        </p:tav>
                                        <p:tav tm="100000">
                                          <p:val>
                                            <p:fltVal val="0"/>
                                          </p:val>
                                        </p:tav>
                                      </p:tavLst>
                                    </p:anim>
                                    <p:anim calcmode="lin" valueType="num">
                                      <p:cBhvr>
                                        <p:cTn id="75" dur="2000" fill="hold"/>
                                        <p:tgtEl>
                                          <p:spTgt spid="6"/>
                                        </p:tgtEl>
                                        <p:attrNameLst>
                                          <p:attrName>ppt_h</p:attrName>
                                        </p:attrNameLst>
                                      </p:cBhvr>
                                      <p:tavLst>
                                        <p:tav tm="0">
                                          <p:val>
                                            <p:fltVal val="0"/>
                                          </p:val>
                                        </p:tav>
                                        <p:tav tm="100000">
                                          <p:val>
                                            <p:strVal val="#ppt_h"/>
                                          </p:val>
                                        </p:tav>
                                      </p:tavLst>
                                    </p:anim>
                                    <p:anim calcmode="lin" valueType="num">
                                      <p:cBhvr>
                                        <p:cTn id="76" dur="2000" fill="hold"/>
                                        <p:tgtEl>
                                          <p:spTgt spid="6"/>
                                        </p:tgtEl>
                                        <p:attrNameLst>
                                          <p:attrName>ppt_w</p:attrName>
                                        </p:attrNameLst>
                                      </p:cBhvr>
                                      <p:tavLst>
                                        <p:tav tm="0">
                                          <p:val>
                                            <p:fltVal val="0"/>
                                          </p:val>
                                        </p:tav>
                                        <p:tav tm="100000">
                                          <p:val>
                                            <p:strVal val="#ppt_w"/>
                                          </p:val>
                                        </p:tav>
                                      </p:tavLst>
                                    </p:anim>
                                  </p:childTnLst>
                                </p:cTn>
                              </p:par>
                            </p:childTnLst>
                          </p:cTn>
                        </p:par>
                        <p:par>
                          <p:cTn id="77" fill="hold">
                            <p:stCondLst>
                              <p:cond delay="3500"/>
                            </p:stCondLst>
                            <p:childTnLst>
                              <p:par>
                                <p:cTn id="78" presetID="35" presetClass="emph" presetSubtype="0" repeatCount="3000" fill="hold" nodeType="afterEffect">
                                  <p:stCondLst>
                                    <p:cond delay="0"/>
                                  </p:stCondLst>
                                  <p:childTnLst>
                                    <p:anim calcmode="discrete" valueType="str">
                                      <p:cBhvr>
                                        <p:cTn id="79" dur="500" fill="hold"/>
                                        <p:tgtEl>
                                          <p:spTgt spid="6"/>
                                        </p:tgtEl>
                                        <p:attrNameLst>
                                          <p:attrName>style.visibility</p:attrName>
                                        </p:attrNameLst>
                                      </p:cBhvr>
                                      <p:tavLst>
                                        <p:tav tm="0">
                                          <p:val>
                                            <p:strVal val="hidden"/>
                                          </p:val>
                                        </p:tav>
                                        <p:tav tm="50000">
                                          <p:val>
                                            <p:strVal val="visible"/>
                                          </p:val>
                                        </p:tav>
                                      </p:tavLst>
                                    </p:anim>
                                  </p:childTnLst>
                                </p:cTn>
                              </p:par>
                            </p:childTnLst>
                          </p:cTn>
                        </p:par>
                        <p:par>
                          <p:cTn id="80" fill="hold">
                            <p:stCondLst>
                              <p:cond delay="5000"/>
                            </p:stCondLst>
                            <p:childTnLst>
                              <p:par>
                                <p:cTn id="81" presetID="35" presetClass="exit" presetSubtype="0" fill="hold" nodeType="afterEffect">
                                  <p:stCondLst>
                                    <p:cond delay="1000"/>
                                  </p:stCondLst>
                                  <p:childTnLst>
                                    <p:animEffect transition="out" filter="fade">
                                      <p:cBhvr>
                                        <p:cTn id="82" dur="2000"/>
                                        <p:tgtEl>
                                          <p:spTgt spid="6"/>
                                        </p:tgtEl>
                                      </p:cBhvr>
                                    </p:animEffect>
                                    <p:anim calcmode="lin" valueType="num">
                                      <p:cBhvr>
                                        <p:cTn id="83" dur="2000"/>
                                        <p:tgtEl>
                                          <p:spTgt spid="6"/>
                                        </p:tgtEl>
                                        <p:attrNameLst>
                                          <p:attrName>style.rotation</p:attrName>
                                        </p:attrNameLst>
                                      </p:cBhvr>
                                      <p:tavLst>
                                        <p:tav tm="0">
                                          <p:val>
                                            <p:fltVal val="0"/>
                                          </p:val>
                                        </p:tav>
                                        <p:tav tm="100000">
                                          <p:val>
                                            <p:fltVal val="720"/>
                                          </p:val>
                                        </p:tav>
                                      </p:tavLst>
                                    </p:anim>
                                    <p:anim calcmode="lin" valueType="num">
                                      <p:cBhvr>
                                        <p:cTn id="84" dur="2000"/>
                                        <p:tgtEl>
                                          <p:spTgt spid="6"/>
                                        </p:tgtEl>
                                        <p:attrNameLst>
                                          <p:attrName>ppt_h</p:attrName>
                                        </p:attrNameLst>
                                      </p:cBhvr>
                                      <p:tavLst>
                                        <p:tav tm="0">
                                          <p:val>
                                            <p:strVal val="ppt_h"/>
                                          </p:val>
                                        </p:tav>
                                        <p:tav tm="100000">
                                          <p:val>
                                            <p:fltVal val="0"/>
                                          </p:val>
                                        </p:tav>
                                      </p:tavLst>
                                    </p:anim>
                                    <p:anim calcmode="lin" valueType="num">
                                      <p:cBhvr>
                                        <p:cTn id="85" dur="2000"/>
                                        <p:tgtEl>
                                          <p:spTgt spid="6"/>
                                        </p:tgtEl>
                                        <p:attrNameLst>
                                          <p:attrName>ppt_w</p:attrName>
                                        </p:attrNameLst>
                                      </p:cBhvr>
                                      <p:tavLst>
                                        <p:tav tm="0">
                                          <p:val>
                                            <p:strVal val="ppt_w"/>
                                          </p:val>
                                        </p:tav>
                                        <p:tav tm="100000">
                                          <p:val>
                                            <p:fltVal val="0"/>
                                          </p:val>
                                        </p:tav>
                                      </p:tavLst>
                                    </p:anim>
                                    <p:set>
                                      <p:cBhvr>
                                        <p:cTn id="86"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2"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143000"/>
            <a:ext cx="8839200" cy="5486400"/>
          </a:xfrm>
          <a:solidFill>
            <a:schemeClr val="accent3">
              <a:lumMod val="20000"/>
              <a:lumOff val="80000"/>
            </a:schemeClr>
          </a:solidFill>
          <a:ln w="57150">
            <a:solidFill>
              <a:schemeClr val="accent2">
                <a:lumMod val="75000"/>
              </a:schemeClr>
            </a:solidFill>
          </a:ln>
          <a:scene3d>
            <a:camera prst="orthographicFront"/>
            <a:lightRig rig="threePt" dir="t"/>
          </a:scene3d>
          <a:sp3d>
            <a:bevelT w="101600" prst="riblet"/>
          </a:sp3d>
        </p:spPr>
        <p:txBody>
          <a:bodyPr lIns="182880" tIns="182880" anchor="t">
            <a:normAutofit/>
            <a:sp3d/>
          </a:bodyPr>
          <a:lstStyle/>
          <a:p>
            <a:pPr algn="l">
              <a:spcBef>
                <a:spcPts val="0"/>
              </a:spcBef>
              <a:spcAft>
                <a:spcPts val="1200"/>
              </a:spcAft>
            </a:pPr>
            <a:r>
              <a:rPr lang="en-US" dirty="0">
                <a:solidFill>
                  <a:schemeClr val="bg1">
                    <a:lumMod val="95000"/>
                    <a:lumOff val="5000"/>
                  </a:schemeClr>
                </a:solidFill>
                <a:latin typeface="Calibri" panose="020F0502020204030204" pitchFamily="34" charset="0"/>
              </a:rPr>
              <a:t>We are not authorized to make any changes to </a:t>
            </a:r>
            <a:r>
              <a:rPr lang="en-US" b="1" dirty="0">
                <a:solidFill>
                  <a:srgbClr val="0000CC"/>
                </a:solidFill>
                <a:latin typeface="Calibri" panose="020F0502020204030204" pitchFamily="34" charset="0"/>
              </a:rPr>
              <a:t>Yahuah’s</a:t>
            </a:r>
            <a:r>
              <a:rPr lang="en-US" dirty="0">
                <a:solidFill>
                  <a:srgbClr val="0000CC"/>
                </a:solidFill>
                <a:latin typeface="Calibri" panose="020F0502020204030204" pitchFamily="34" charset="0"/>
              </a:rPr>
              <a:t> </a:t>
            </a:r>
            <a:r>
              <a:rPr lang="en-US" b="1" dirty="0">
                <a:solidFill>
                  <a:srgbClr val="0070C0"/>
                </a:solidFill>
                <a:latin typeface="Calibri" panose="020F0502020204030204" pitchFamily="34" charset="0"/>
              </a:rPr>
              <a:t>observation theme </a:t>
            </a:r>
            <a:r>
              <a:rPr lang="en-US" dirty="0">
                <a:solidFill>
                  <a:schemeClr val="bg1"/>
                </a:solidFill>
                <a:latin typeface="Calibri" panose="020F0502020204030204" pitchFamily="34" charset="0"/>
              </a:rPr>
              <a:t>or</a:t>
            </a:r>
            <a:r>
              <a:rPr lang="en-US" dirty="0">
                <a:solidFill>
                  <a:srgbClr val="0000CC"/>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dirty="0">
                <a:solidFill>
                  <a:schemeClr val="bg1">
                    <a:lumMod val="95000"/>
                    <a:lumOff val="5000"/>
                  </a:schemeClr>
                </a:solidFill>
                <a:latin typeface="Calibri" panose="020F0502020204030204" pitchFamily="34" charset="0"/>
              </a:rPr>
              <a:t>however,  by His death </a:t>
            </a:r>
            <a:r>
              <a:rPr lang="en-US" b="1" dirty="0">
                <a:solidFill>
                  <a:srgbClr val="0000CC"/>
                </a:solidFill>
                <a:latin typeface="Calibri" panose="020F0502020204030204" pitchFamily="34" charset="0"/>
              </a:rPr>
              <a:t>Yahusha</a:t>
            </a:r>
            <a:r>
              <a:rPr lang="en-US" dirty="0">
                <a:solidFill>
                  <a:srgbClr val="0000CC"/>
                </a:solidFill>
                <a:latin typeface="Calibri" panose="020F0502020204030204" pitchFamily="34" charset="0"/>
              </a:rPr>
              <a:t> </a:t>
            </a:r>
            <a:r>
              <a:rPr lang="en-US" dirty="0">
                <a:solidFill>
                  <a:schemeClr val="bg1">
                    <a:lumMod val="95000"/>
                    <a:lumOff val="5000"/>
                  </a:schemeClr>
                </a:solidFill>
                <a:latin typeface="Calibri" panose="020F0502020204030204" pitchFamily="34" charset="0"/>
              </a:rPr>
              <a:t>abolished the </a:t>
            </a:r>
            <a:r>
              <a:rPr lang="en-US" b="1" dirty="0">
                <a:solidFill>
                  <a:schemeClr val="accent2">
                    <a:lumMod val="75000"/>
                  </a:schemeClr>
                </a:solidFill>
              </a:rPr>
              <a:t>thematic rituals</a:t>
            </a:r>
            <a:r>
              <a:rPr lang="en-US" dirty="0">
                <a:solidFill>
                  <a:schemeClr val="bg1">
                    <a:lumMod val="95000"/>
                    <a:lumOff val="5000"/>
                  </a:schemeClr>
                </a:solidFill>
                <a:latin typeface="Calibri" panose="020F0502020204030204" pitchFamily="34" charset="0"/>
              </a:rPr>
              <a:t> relating to the Sacrificial service that pointed forward to Calvary.</a:t>
            </a:r>
          </a:p>
          <a:p>
            <a:pPr algn="l">
              <a:spcBef>
                <a:spcPts val="0"/>
              </a:spcBef>
              <a:spcAft>
                <a:spcPts val="1200"/>
              </a:spcAft>
            </a:pPr>
            <a:r>
              <a:rPr lang="en-US" b="1" dirty="0">
                <a:solidFill>
                  <a:srgbClr val="0000CC"/>
                </a:solidFill>
                <a:latin typeface="Calibri" panose="020F0502020204030204" pitchFamily="34" charset="0"/>
              </a:rPr>
              <a:t>Yahusha</a:t>
            </a:r>
            <a:r>
              <a:rPr lang="en-US" dirty="0">
                <a:solidFill>
                  <a:srgbClr val="0000CC"/>
                </a:solidFill>
                <a:latin typeface="Calibri" panose="020F0502020204030204" pitchFamily="34" charset="0"/>
              </a:rPr>
              <a:t> </a:t>
            </a:r>
            <a:r>
              <a:rPr lang="en-US" dirty="0">
                <a:solidFill>
                  <a:schemeClr val="bg1">
                    <a:lumMod val="95000"/>
                    <a:lumOff val="5000"/>
                  </a:schemeClr>
                </a:solidFill>
                <a:latin typeface="Calibri" panose="020F0502020204030204" pitchFamily="34" charset="0"/>
              </a:rPr>
              <a:t>also taught His followers how they were to celebrate the Passover after His death. </a:t>
            </a:r>
          </a:p>
          <a:p>
            <a:pPr marL="457200" indent="-457200" algn="l">
              <a:spcBef>
                <a:spcPts val="0"/>
              </a:spcBef>
              <a:spcAft>
                <a:spcPts val="1200"/>
              </a:spcAft>
            </a:pPr>
            <a:r>
              <a:rPr lang="en-US" dirty="0">
                <a:solidFill>
                  <a:schemeClr val="accent5">
                    <a:lumMod val="50000"/>
                  </a:schemeClr>
                </a:solidFill>
                <a:latin typeface="Calibri" panose="020F0502020204030204" pitchFamily="34" charset="0"/>
              </a:rPr>
              <a:t>John 13:14  </a:t>
            </a:r>
            <a:r>
              <a:rPr lang="en-US" dirty="0">
                <a:solidFill>
                  <a:schemeClr val="bg1">
                    <a:lumMod val="95000"/>
                    <a:lumOff val="5000"/>
                  </a:schemeClr>
                </a:solidFill>
                <a:latin typeface="Calibri" panose="020F0502020204030204" pitchFamily="34" charset="0"/>
              </a:rPr>
              <a:t>Then if I, Master and Teacher, have washed your feet, you also ought to wash one another’s feet. </a:t>
            </a:r>
          </a:p>
          <a:p>
            <a:pPr marL="457200" indent="-457200" algn="l">
              <a:spcBef>
                <a:spcPts val="0"/>
              </a:spcBef>
              <a:spcAft>
                <a:spcPts val="1200"/>
              </a:spcAft>
            </a:pPr>
            <a:r>
              <a:rPr lang="en-US" dirty="0">
                <a:solidFill>
                  <a:schemeClr val="accent5">
                    <a:lumMod val="50000"/>
                  </a:schemeClr>
                </a:solidFill>
                <a:latin typeface="Calibri" panose="020F0502020204030204" pitchFamily="34" charset="0"/>
              </a:rPr>
              <a:t>1 </a:t>
            </a:r>
            <a:r>
              <a:rPr lang="en-US" dirty="0" err="1">
                <a:solidFill>
                  <a:schemeClr val="accent5">
                    <a:lumMod val="50000"/>
                  </a:schemeClr>
                </a:solidFill>
                <a:latin typeface="Calibri" panose="020F0502020204030204" pitchFamily="34" charset="0"/>
              </a:rPr>
              <a:t>Cor</a:t>
            </a:r>
            <a:r>
              <a:rPr lang="en-US" dirty="0">
                <a:solidFill>
                  <a:schemeClr val="accent5">
                    <a:lumMod val="50000"/>
                  </a:schemeClr>
                </a:solidFill>
                <a:latin typeface="Calibri" panose="020F0502020204030204" pitchFamily="34" charset="0"/>
              </a:rPr>
              <a:t> 11:26  </a:t>
            </a:r>
            <a:r>
              <a:rPr lang="en-US" dirty="0">
                <a:solidFill>
                  <a:schemeClr val="bg1">
                    <a:lumMod val="95000"/>
                    <a:lumOff val="5000"/>
                  </a:schemeClr>
                </a:solidFill>
                <a:latin typeface="Calibri" panose="020F0502020204030204" pitchFamily="34" charset="0"/>
              </a:rPr>
              <a:t>For as often as you eat this bread and drink this cup, </a:t>
            </a:r>
            <a:r>
              <a:rPr lang="en-US" b="1" dirty="0">
                <a:solidFill>
                  <a:srgbClr val="CC9900"/>
                </a:solidFill>
                <a:latin typeface="Calibri" panose="020F0502020204030204" pitchFamily="34" charset="0"/>
              </a:rPr>
              <a:t>you proclaim the death of the Master until He comes.</a:t>
            </a:r>
          </a:p>
        </p:txBody>
      </p:sp>
      <p:sp>
        <p:nvSpPr>
          <p:cNvPr id="4" name="Slide Number Placeholder 3"/>
          <p:cNvSpPr>
            <a:spLocks noGrp="1"/>
          </p:cNvSpPr>
          <p:nvPr>
            <p:ph type="sldNum" sz="quarter" idx="12"/>
          </p:nvPr>
        </p:nvSpPr>
        <p:spPr>
          <a:xfrm>
            <a:off x="8077200" y="6264275"/>
            <a:ext cx="762000" cy="365125"/>
          </a:xfrm>
        </p:spPr>
        <p:txBody>
          <a:bodyPr/>
          <a:lstStyle/>
          <a:p>
            <a:fld id="{9A7ECC3E-4170-412F-8B33-8063B7BB8A4D}" type="slidenum">
              <a:rPr lang="en-US" b="1" smtClean="0">
                <a:solidFill>
                  <a:schemeClr val="bg1"/>
                </a:solidFill>
              </a:rPr>
              <a:t>63</a:t>
            </a:fld>
            <a:endParaRPr lang="en-US" b="1" dirty="0">
              <a:solidFill>
                <a:schemeClr val="bg1"/>
              </a:solidFill>
            </a:endParaRPr>
          </a:p>
        </p:txBody>
      </p:sp>
      <p:sp>
        <p:nvSpPr>
          <p:cNvPr id="7" name="TextBox 6"/>
          <p:cNvSpPr txBox="1"/>
          <p:nvPr/>
        </p:nvSpPr>
        <p:spPr>
          <a:xfrm>
            <a:off x="2743200" y="175736"/>
            <a:ext cx="3570514" cy="738664"/>
          </a:xfrm>
          <a:prstGeom prst="rect">
            <a:avLst/>
          </a:prstGeom>
          <a:blipFill>
            <a:blip r:embed="rId3"/>
            <a:tile tx="0" ty="0" sx="100000" sy="100000" flip="none" algn="tl"/>
          </a:blipFill>
          <a:ln w="57150">
            <a:solidFill>
              <a:srgbClr val="FFE8A7"/>
            </a:solidFill>
          </a:ln>
          <a:scene3d>
            <a:camera prst="orthographicFront"/>
            <a:lightRig rig="threePt" dir="t"/>
          </a:scene3d>
          <a:sp3d>
            <a:bevelT w="114300" prst="artDeco"/>
          </a:sp3d>
        </p:spPr>
        <p:txBody>
          <a:bodyPr wrap="square" tIns="91440" bIns="182880" rtlCol="0">
            <a:spAutoFit/>
          </a:bodyPr>
          <a:lstStyle/>
          <a:p>
            <a:pPr algn="ctr"/>
            <a:r>
              <a:rPr lang="en-US" sz="3000" b="1" u="sng" dirty="0">
                <a:solidFill>
                  <a:srgbClr val="FFE8A7"/>
                </a:solidFill>
                <a:latin typeface="Calibri" panose="020F0502020204030204" pitchFamily="34" charset="0"/>
              </a:rPr>
              <a:t>Observation Theme</a:t>
            </a:r>
            <a:endParaRPr lang="en-US" sz="3000" dirty="0">
              <a:solidFill>
                <a:srgbClr val="FFE8A7"/>
              </a:solidFill>
            </a:endParaRPr>
          </a:p>
        </p:txBody>
      </p:sp>
    </p:spTree>
    <p:extLst>
      <p:ext uri="{BB962C8B-B14F-4D97-AF65-F5344CB8AC3E}">
        <p14:creationId xmlns:p14="http://schemas.microsoft.com/office/powerpoint/2010/main" val="4274879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7"/>
                                        </p:tgtEl>
                                        <p:attrNameLst>
                                          <p:attrName>ppt_x</p:attrName>
                                          <p:attrName>ppt_y</p:attrName>
                                        </p:attrNameLst>
                                      </p:cBhvr>
                                    </p:animMotion>
                                    <p:animRot by="1500000">
                                      <p:cBhvr>
                                        <p:cTn id="24" dur="125" fill="hold">
                                          <p:stCondLst>
                                            <p:cond delay="0"/>
                                          </p:stCondLst>
                                        </p:cTn>
                                        <p:tgtEl>
                                          <p:spTgt spid="7"/>
                                        </p:tgtEl>
                                        <p:attrNameLst>
                                          <p:attrName>r</p:attrName>
                                        </p:attrNameLst>
                                      </p:cBhvr>
                                    </p:animRot>
                                    <p:animRot by="-1500000">
                                      <p:cBhvr>
                                        <p:cTn id="25" dur="125" fill="hold">
                                          <p:stCondLst>
                                            <p:cond delay="125"/>
                                          </p:stCondLst>
                                        </p:cTn>
                                        <p:tgtEl>
                                          <p:spTgt spid="7"/>
                                        </p:tgtEl>
                                        <p:attrNameLst>
                                          <p:attrName>r</p:attrName>
                                        </p:attrNameLst>
                                      </p:cBhvr>
                                    </p:animRot>
                                    <p:animRot by="-1500000">
                                      <p:cBhvr>
                                        <p:cTn id="26" dur="125" fill="hold">
                                          <p:stCondLst>
                                            <p:cond delay="250"/>
                                          </p:stCondLst>
                                        </p:cTn>
                                        <p:tgtEl>
                                          <p:spTgt spid="7"/>
                                        </p:tgtEl>
                                        <p:attrNameLst>
                                          <p:attrName>r</p:attrName>
                                        </p:attrNameLst>
                                      </p:cBhvr>
                                    </p:animRot>
                                    <p:animRot by="1500000">
                                      <p:cBhvr>
                                        <p:cTn id="27" dur="125" fill="hold">
                                          <p:stCondLst>
                                            <p:cond delay="375"/>
                                          </p:stCondLst>
                                        </p:cTn>
                                        <p:tgtEl>
                                          <p:spTgt spid="7"/>
                                        </p:tgtEl>
                                        <p:attrNameLst>
                                          <p:attrName>r</p:attrName>
                                        </p:attrNameLst>
                                      </p:cBhvr>
                                    </p:animRot>
                                  </p:childTnLst>
                                </p:cTn>
                              </p:par>
                            </p:childTnLst>
                          </p:cTn>
                        </p:par>
                        <p:par>
                          <p:cTn id="28" fill="hold">
                            <p:stCondLst>
                              <p:cond delay="3250"/>
                            </p:stCondLst>
                            <p:childTnLst>
                              <p:par>
                                <p:cTn id="29" presetID="31" presetClass="entr" presetSubtype="0" fill="hold" nodeType="afterEffect">
                                  <p:stCondLst>
                                    <p:cond delay="0"/>
                                  </p:stCondLst>
                                  <p:childTnLst>
                                    <p:set>
                                      <p:cBhvr>
                                        <p:cTn id="30" dur="1" fill="hold">
                                          <p:stCondLst>
                                            <p:cond delay="0"/>
                                          </p:stCondLst>
                                        </p:cTn>
                                        <p:tgtEl>
                                          <p:spTgt spid="3">
                                            <p:txEl>
                                              <p:pRg st="0" end="0"/>
                                            </p:txEl>
                                          </p:spTgt>
                                        </p:tgtEl>
                                        <p:attrNameLst>
                                          <p:attrName>style.visibility</p:attrName>
                                        </p:attrNameLst>
                                      </p:cBhvr>
                                      <p:to>
                                        <p:strVal val="visible"/>
                                      </p:to>
                                    </p:set>
                                    <p:anim calcmode="lin" valueType="num">
                                      <p:cBhvr>
                                        <p:cTn id="31"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3">
                                            <p:txEl>
                                              <p:pRg st="1" end="1"/>
                                            </p:txEl>
                                          </p:spTgt>
                                        </p:tgtEl>
                                        <p:attrNameLst>
                                          <p:attrName>style.visibility</p:attrName>
                                        </p:attrNameLst>
                                      </p:cBhvr>
                                      <p:to>
                                        <p:strVal val="visible"/>
                                      </p:to>
                                    </p:set>
                                    <p:anim calcmode="lin" valueType="num">
                                      <p:cBhvr>
                                        <p:cTn id="39" dur="500" fill="hold"/>
                                        <p:tgtEl>
                                          <p:spTgt spid="3">
                                            <p:txEl>
                                              <p:pRg st="1" end="1"/>
                                            </p:txEl>
                                          </p:spTgt>
                                        </p:tgtEl>
                                        <p:attrNameLst>
                                          <p:attrName>ppt_w</p:attrName>
                                        </p:attrNameLst>
                                      </p:cBhvr>
                                      <p:tavLst>
                                        <p:tav tm="0">
                                          <p:val>
                                            <p:fltVal val="0"/>
                                          </p:val>
                                        </p:tav>
                                        <p:tav tm="100000">
                                          <p:val>
                                            <p:strVal val="#ppt_w"/>
                                          </p:val>
                                        </p:tav>
                                      </p:tavLst>
                                    </p:anim>
                                    <p:anim calcmode="lin" valueType="num">
                                      <p:cBhvr>
                                        <p:cTn id="40" dur="500" fill="hold"/>
                                        <p:tgtEl>
                                          <p:spTgt spid="3">
                                            <p:txEl>
                                              <p:pRg st="1" end="1"/>
                                            </p:txEl>
                                          </p:spTgt>
                                        </p:tgtEl>
                                        <p:attrNameLst>
                                          <p:attrName>ppt_h</p:attrName>
                                        </p:attrNameLst>
                                      </p:cBhvr>
                                      <p:tavLst>
                                        <p:tav tm="0">
                                          <p:val>
                                            <p:fltVal val="0"/>
                                          </p:val>
                                        </p:tav>
                                        <p:tav tm="100000">
                                          <p:val>
                                            <p:strVal val="#ppt_h"/>
                                          </p:val>
                                        </p:tav>
                                      </p:tavLst>
                                    </p:anim>
                                    <p:animEffect transition="in" filter="fade">
                                      <p:cBhvr>
                                        <p:cTn id="41" dur="500"/>
                                        <p:tgtEl>
                                          <p:spTgt spid="3">
                                            <p:txEl>
                                              <p:pRg st="1" end="1"/>
                                            </p:txEl>
                                          </p:spTgt>
                                        </p:tgtEl>
                                      </p:cBhvr>
                                    </p:animEffect>
                                  </p:childTnLst>
                                </p:cTn>
                              </p:par>
                              <p:par>
                                <p:cTn id="42" presetID="53" presetClass="entr" presetSubtype="16" fill="hold" nodeType="withEffect">
                                  <p:stCondLst>
                                    <p:cond delay="0"/>
                                  </p:stCondLst>
                                  <p:childTnLst>
                                    <p:set>
                                      <p:cBhvr>
                                        <p:cTn id="43" dur="1" fill="hold">
                                          <p:stCondLst>
                                            <p:cond delay="0"/>
                                          </p:stCondLst>
                                        </p:cTn>
                                        <p:tgtEl>
                                          <p:spTgt spid="3">
                                            <p:txEl>
                                              <p:pRg st="2" end="2"/>
                                            </p:txEl>
                                          </p:spTgt>
                                        </p:tgtEl>
                                        <p:attrNameLst>
                                          <p:attrName>style.visibility</p:attrName>
                                        </p:attrNameLst>
                                      </p:cBhvr>
                                      <p:to>
                                        <p:strVal val="visible"/>
                                      </p:to>
                                    </p:set>
                                    <p:anim calcmode="lin" valueType="num">
                                      <p:cBhvr>
                                        <p:cTn id="44" dur="500" fill="hold"/>
                                        <p:tgtEl>
                                          <p:spTgt spid="3">
                                            <p:txEl>
                                              <p:pRg st="2" end="2"/>
                                            </p:txEl>
                                          </p:spTgt>
                                        </p:tgtEl>
                                        <p:attrNameLst>
                                          <p:attrName>ppt_w</p:attrName>
                                        </p:attrNameLst>
                                      </p:cBhvr>
                                      <p:tavLst>
                                        <p:tav tm="0">
                                          <p:val>
                                            <p:fltVal val="0"/>
                                          </p:val>
                                        </p:tav>
                                        <p:tav tm="100000">
                                          <p:val>
                                            <p:strVal val="#ppt_w"/>
                                          </p:val>
                                        </p:tav>
                                      </p:tavLst>
                                    </p:anim>
                                    <p:anim calcmode="lin" valueType="num">
                                      <p:cBhvr>
                                        <p:cTn id="45" dur="500" fill="hold"/>
                                        <p:tgtEl>
                                          <p:spTgt spid="3">
                                            <p:txEl>
                                              <p:pRg st="2" end="2"/>
                                            </p:txEl>
                                          </p:spTgt>
                                        </p:tgtEl>
                                        <p:attrNameLst>
                                          <p:attrName>ppt_h</p:attrName>
                                        </p:attrNameLst>
                                      </p:cBhvr>
                                      <p:tavLst>
                                        <p:tav tm="0">
                                          <p:val>
                                            <p:fltVal val="0"/>
                                          </p:val>
                                        </p:tav>
                                        <p:tav tm="100000">
                                          <p:val>
                                            <p:strVal val="#ppt_h"/>
                                          </p:val>
                                        </p:tav>
                                      </p:tavLst>
                                    </p:anim>
                                    <p:animEffect transition="in" filter="fade">
                                      <p:cBhvr>
                                        <p:cTn id="46" dur="500"/>
                                        <p:tgtEl>
                                          <p:spTgt spid="3">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nodeType="clickEffect">
                                  <p:stCondLst>
                                    <p:cond delay="0"/>
                                  </p:stCondLst>
                                  <p:childTnLst>
                                    <p:set>
                                      <p:cBhvr>
                                        <p:cTn id="50" dur="1" fill="hold">
                                          <p:stCondLst>
                                            <p:cond delay="0"/>
                                          </p:stCondLst>
                                        </p:cTn>
                                        <p:tgtEl>
                                          <p:spTgt spid="3">
                                            <p:txEl>
                                              <p:pRg st="3" end="3"/>
                                            </p:txEl>
                                          </p:spTgt>
                                        </p:tgtEl>
                                        <p:attrNameLst>
                                          <p:attrName>style.visibility</p:attrName>
                                        </p:attrNameLst>
                                      </p:cBhvr>
                                      <p:to>
                                        <p:strVal val="visible"/>
                                      </p:to>
                                    </p:set>
                                    <p:anim calcmode="lin" valueType="num">
                                      <p:cBhvr>
                                        <p:cTn id="51"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52"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53"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228600"/>
            <a:ext cx="8839200" cy="6400800"/>
          </a:xfrm>
          <a:solidFill>
            <a:schemeClr val="accent3">
              <a:lumMod val="20000"/>
              <a:lumOff val="80000"/>
            </a:schemeClr>
          </a:solidFill>
          <a:ln w="57150">
            <a:solidFill>
              <a:schemeClr val="accent2">
                <a:lumMod val="75000"/>
              </a:schemeClr>
            </a:solidFill>
          </a:ln>
          <a:scene3d>
            <a:camera prst="orthographicFront"/>
            <a:lightRig rig="threePt" dir="t"/>
          </a:scene3d>
          <a:sp3d>
            <a:bevelT w="101600" prst="riblet"/>
          </a:sp3d>
        </p:spPr>
        <p:txBody>
          <a:bodyPr lIns="182880" tIns="182880" anchor="t">
            <a:normAutofit/>
            <a:sp3d/>
          </a:bodyPr>
          <a:lstStyle/>
          <a:p>
            <a:pPr algn="l">
              <a:spcBef>
                <a:spcPts val="0"/>
              </a:spcBef>
            </a:pPr>
            <a:endParaRPr lang="en-US" b="1" dirty="0">
              <a:solidFill>
                <a:srgbClr val="FF3399"/>
              </a:solidFill>
              <a:effectLst>
                <a:outerShdw blurRad="38100" dist="38100" dir="2700000" algn="tl">
                  <a:srgbClr val="000000">
                    <a:alpha val="43137"/>
                  </a:srgbClr>
                </a:outerShdw>
              </a:effectLst>
              <a:latin typeface="Calibri" panose="020F0502020204030204" pitchFamily="34" charset="0"/>
            </a:endParaRPr>
          </a:p>
          <a:p>
            <a:pPr algn="l">
              <a:spcBef>
                <a:spcPts val="0"/>
              </a:spcBef>
            </a:pPr>
            <a:r>
              <a:rPr lang="en-US" dirty="0">
                <a:solidFill>
                  <a:schemeClr val="bg1">
                    <a:lumMod val="95000"/>
                    <a:lumOff val="5000"/>
                  </a:schemeClr>
                </a:solidFill>
                <a:latin typeface="Calibri" panose="020F0502020204030204" pitchFamily="34" charset="0"/>
              </a:rPr>
              <a:t>Interesting fact – the </a:t>
            </a:r>
            <a:r>
              <a:rPr lang="en-US" b="1" dirty="0">
                <a:solidFill>
                  <a:srgbClr val="0070C0"/>
                </a:solidFill>
                <a:latin typeface="Calibri" panose="020F0502020204030204" pitchFamily="34" charset="0"/>
              </a:rPr>
              <a:t>observation themes </a:t>
            </a:r>
            <a:r>
              <a:rPr lang="en-US" dirty="0">
                <a:solidFill>
                  <a:schemeClr val="bg1">
                    <a:lumMod val="95000"/>
                    <a:lumOff val="5000"/>
                  </a:schemeClr>
                </a:solidFill>
                <a:latin typeface="Calibri" panose="020F0502020204030204" pitchFamily="34" charset="0"/>
              </a:rPr>
              <a:t>will also change after </a:t>
            </a:r>
            <a:r>
              <a:rPr lang="en-US" b="1" dirty="0">
                <a:solidFill>
                  <a:srgbClr val="0000CC"/>
                </a:solidFill>
                <a:latin typeface="Calibri" panose="020F0502020204030204" pitchFamily="34" charset="0"/>
              </a:rPr>
              <a:t>Yahusha’s</a:t>
            </a:r>
            <a:r>
              <a:rPr lang="en-US" dirty="0">
                <a:solidFill>
                  <a:srgbClr val="0000CC"/>
                </a:solidFill>
                <a:latin typeface="Calibri" panose="020F0502020204030204" pitchFamily="34" charset="0"/>
              </a:rPr>
              <a:t> </a:t>
            </a:r>
            <a:r>
              <a:rPr lang="en-US" dirty="0">
                <a:solidFill>
                  <a:schemeClr val="bg1">
                    <a:lumMod val="95000"/>
                    <a:lumOff val="5000"/>
                  </a:schemeClr>
                </a:solidFill>
                <a:latin typeface="Calibri" panose="020F0502020204030204" pitchFamily="34" charset="0"/>
              </a:rPr>
              <a:t>2</a:t>
            </a:r>
            <a:r>
              <a:rPr lang="en-US" baseline="30000" dirty="0">
                <a:solidFill>
                  <a:schemeClr val="bg1">
                    <a:lumMod val="95000"/>
                    <a:lumOff val="5000"/>
                  </a:schemeClr>
                </a:solidFill>
                <a:latin typeface="Calibri" panose="020F0502020204030204" pitchFamily="34" charset="0"/>
              </a:rPr>
              <a:t>nd</a:t>
            </a:r>
            <a:r>
              <a:rPr lang="en-US" dirty="0">
                <a:solidFill>
                  <a:schemeClr val="bg1">
                    <a:lumMod val="95000"/>
                    <a:lumOff val="5000"/>
                  </a:schemeClr>
                </a:solidFill>
                <a:latin typeface="Calibri" panose="020F0502020204030204" pitchFamily="34" charset="0"/>
              </a:rPr>
              <a:t> advent.  There will no longer be the need for us to use the </a:t>
            </a:r>
            <a:r>
              <a:rPr lang="en-US" b="1" dirty="0">
                <a:solidFill>
                  <a:srgbClr val="FF3399"/>
                </a:solidFill>
                <a:latin typeface="Calibri" panose="020F0502020204030204" pitchFamily="34" charset="0"/>
              </a:rPr>
              <a:t>appointed times </a:t>
            </a:r>
            <a:r>
              <a:rPr lang="en-US" dirty="0">
                <a:solidFill>
                  <a:schemeClr val="bg1">
                    <a:lumMod val="95000"/>
                    <a:lumOff val="5000"/>
                  </a:schemeClr>
                </a:solidFill>
                <a:latin typeface="Calibri" panose="020F0502020204030204" pitchFamily="34" charset="0"/>
              </a:rPr>
              <a:t>to rehearse future events (as we know them to be). </a:t>
            </a:r>
          </a:p>
          <a:p>
            <a:pPr>
              <a:spcBef>
                <a:spcPts val="0"/>
              </a:spcBef>
              <a:spcAft>
                <a:spcPts val="600"/>
              </a:spcAft>
            </a:pPr>
            <a:r>
              <a:rPr lang="en-US" dirty="0">
                <a:solidFill>
                  <a:schemeClr val="bg1">
                    <a:lumMod val="95000"/>
                    <a:lumOff val="5000"/>
                  </a:schemeClr>
                </a:solidFill>
                <a:latin typeface="Calibri" panose="020F0502020204030204" pitchFamily="34" charset="0"/>
              </a:rPr>
              <a:t>~*~  ~*~  ~*~</a:t>
            </a:r>
          </a:p>
          <a:p>
            <a:pPr algn="l">
              <a:spcBef>
                <a:spcPts val="0"/>
              </a:spcBef>
              <a:spcAft>
                <a:spcPts val="600"/>
              </a:spcAft>
            </a:pPr>
            <a:r>
              <a:rPr lang="en-US" dirty="0">
                <a:solidFill>
                  <a:schemeClr val="bg1">
                    <a:lumMod val="95000"/>
                    <a:lumOff val="5000"/>
                  </a:schemeClr>
                </a:solidFill>
                <a:latin typeface="Calibri" panose="020F0502020204030204" pitchFamily="34" charset="0"/>
              </a:rPr>
              <a:t>Men may attempt to change, or abolish,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and/or</a:t>
            </a:r>
            <a:r>
              <a:rPr lang="en-US" b="1" dirty="0">
                <a:solidFill>
                  <a:schemeClr val="bg1"/>
                </a:solidFill>
                <a:latin typeface="Calibri" panose="020F0502020204030204" pitchFamily="34" charset="0"/>
              </a:rPr>
              <a:t> </a:t>
            </a:r>
            <a:r>
              <a:rPr lang="en-US" b="1" dirty="0">
                <a:solidFill>
                  <a:srgbClr val="0070C0"/>
                </a:solidFill>
                <a:latin typeface="Calibri" panose="020F0502020204030204" pitchFamily="34" charset="0"/>
              </a:rPr>
              <a:t>observation themes;</a:t>
            </a:r>
            <a:r>
              <a:rPr lang="en-US" b="1" dirty="0">
                <a:solidFill>
                  <a:srgbClr val="FF3399"/>
                </a:solidFill>
                <a:latin typeface="Calibri" panose="020F0502020204030204" pitchFamily="34" charset="0"/>
              </a:rPr>
              <a:t> </a:t>
            </a:r>
            <a:r>
              <a:rPr lang="en-US" dirty="0">
                <a:solidFill>
                  <a:schemeClr val="bg1">
                    <a:lumMod val="95000"/>
                    <a:lumOff val="5000"/>
                  </a:schemeClr>
                </a:solidFill>
                <a:latin typeface="Calibri" panose="020F0502020204030204" pitchFamily="34" charset="0"/>
              </a:rPr>
              <a:t>however, </a:t>
            </a:r>
            <a:r>
              <a:rPr lang="en-US" b="1" dirty="0">
                <a:solidFill>
                  <a:srgbClr val="0000CC"/>
                </a:solidFill>
                <a:latin typeface="Calibri" panose="020F0502020204030204" pitchFamily="34" charset="0"/>
              </a:rPr>
              <a:t>Yahuah</a:t>
            </a:r>
            <a:r>
              <a:rPr lang="en-US" dirty="0">
                <a:solidFill>
                  <a:srgbClr val="0000CC"/>
                </a:solidFill>
                <a:latin typeface="Calibri" panose="020F0502020204030204" pitchFamily="34" charset="0"/>
              </a:rPr>
              <a:t> </a:t>
            </a:r>
            <a:r>
              <a:rPr lang="en-US" dirty="0">
                <a:solidFill>
                  <a:schemeClr val="bg1">
                    <a:lumMod val="95000"/>
                    <a:lumOff val="5000"/>
                  </a:schemeClr>
                </a:solidFill>
                <a:latin typeface="Calibri" panose="020F0502020204030204" pitchFamily="34" charset="0"/>
              </a:rPr>
              <a:t>has set </a:t>
            </a:r>
            <a:r>
              <a:rPr lang="en-US" b="1" dirty="0">
                <a:solidFill>
                  <a:srgbClr val="0000CC"/>
                </a:solidFill>
                <a:latin typeface="Calibri" panose="020F0502020204030204" pitchFamily="34" charset="0"/>
              </a:rPr>
              <a:t>His</a:t>
            </a:r>
            <a:r>
              <a:rPr lang="en-US" dirty="0">
                <a:solidFill>
                  <a:srgbClr val="0000CC"/>
                </a:solidFill>
                <a:latin typeface="Calibri" panose="020F0502020204030204" pitchFamily="34" charset="0"/>
              </a:rPr>
              <a:t> </a:t>
            </a:r>
            <a:r>
              <a:rPr lang="en-US" b="1" dirty="0">
                <a:solidFill>
                  <a:srgbClr val="FF3399"/>
                </a:solidFill>
                <a:latin typeface="Calibri" panose="020F0502020204030204" pitchFamily="34" charset="0"/>
              </a:rPr>
              <a:t>appointed times </a:t>
            </a:r>
            <a:r>
              <a:rPr lang="en-US" dirty="0">
                <a:solidFill>
                  <a:schemeClr val="bg1">
                    <a:lumMod val="95000"/>
                    <a:lumOff val="5000"/>
                  </a:schemeClr>
                </a:solidFill>
                <a:latin typeface="Calibri" panose="020F0502020204030204" pitchFamily="34" charset="0"/>
              </a:rPr>
              <a:t>“in stone” and they are still in place, </a:t>
            </a:r>
            <a:r>
              <a:rPr lang="en-US" dirty="0">
                <a:solidFill>
                  <a:schemeClr val="bg1"/>
                </a:solidFill>
                <a:latin typeface="Calibri" panose="020F0502020204030204" pitchFamily="34" charset="0"/>
              </a:rPr>
              <a:t>no matter what – because 					   Also,</a:t>
            </a:r>
          </a:p>
          <a:p>
            <a:pPr algn="l">
              <a:spcBef>
                <a:spcPts val="0"/>
              </a:spcBef>
              <a:spcAft>
                <a:spcPts val="1200"/>
              </a:spcAft>
            </a:pPr>
            <a:r>
              <a:rPr lang="en-US" b="1" dirty="0">
                <a:solidFill>
                  <a:srgbClr val="0000CC"/>
                </a:solidFill>
                <a:latin typeface="Calibri" panose="020F0502020204030204" pitchFamily="34" charset="0"/>
              </a:rPr>
              <a:t>Elohim</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is the only one with the authority to make changes within His </a:t>
            </a:r>
            <a:r>
              <a:rPr lang="en-US" b="1" dirty="0">
                <a:solidFill>
                  <a:srgbClr val="0070C0"/>
                </a:solidFill>
                <a:latin typeface="Calibri" panose="020F0502020204030204" pitchFamily="34" charset="0"/>
              </a:rPr>
              <a:t>observation themes.  </a:t>
            </a:r>
            <a:r>
              <a:rPr lang="en-US" dirty="0">
                <a:solidFill>
                  <a:schemeClr val="bg1"/>
                </a:solidFill>
                <a:latin typeface="Calibri" panose="020F0502020204030204" pitchFamily="34" charset="0"/>
              </a:rPr>
              <a:t>Are we willing to accept Man’s changes in </a:t>
            </a:r>
            <a:r>
              <a:rPr lang="en-US" b="1" dirty="0">
                <a:solidFill>
                  <a:srgbClr val="0000CC"/>
                </a:solidFill>
                <a:latin typeface="Calibri" panose="020F0502020204030204" pitchFamily="34" charset="0"/>
              </a:rPr>
              <a:t>Yahuah’s</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plain commands regarding </a:t>
            </a:r>
            <a:r>
              <a:rPr lang="en-US" b="1" dirty="0">
                <a:solidFill>
                  <a:srgbClr val="0000CC"/>
                </a:solidFill>
                <a:latin typeface="Calibri" panose="020F0502020204030204" pitchFamily="34" charset="0"/>
              </a:rPr>
              <a:t>His</a:t>
            </a:r>
            <a:r>
              <a:rPr lang="en-US" dirty="0">
                <a:solidFill>
                  <a:srgbClr val="0000CC"/>
                </a:solidFill>
                <a:latin typeface="Calibri" panose="020F0502020204030204" pitchFamily="34" charset="0"/>
              </a:rPr>
              <a:t> </a:t>
            </a:r>
            <a:r>
              <a:rPr lang="en-US" b="1" dirty="0">
                <a:solidFill>
                  <a:srgbClr val="33CC33"/>
                </a:solidFill>
                <a:latin typeface="Calibri" panose="020F0502020204030204" pitchFamily="34" charset="0"/>
              </a:rPr>
              <a:t>set-apart</a:t>
            </a:r>
            <a:r>
              <a:rPr lang="en-US" dirty="0">
                <a:solidFill>
                  <a:srgbClr val="33CC33"/>
                </a:solidFill>
                <a:latin typeface="Calibri" panose="020F0502020204030204" pitchFamily="34" charset="0"/>
              </a:rPr>
              <a:t> </a:t>
            </a:r>
            <a:r>
              <a:rPr lang="en-US" b="1" dirty="0">
                <a:solidFill>
                  <a:srgbClr val="996633"/>
                </a:solidFill>
                <a:latin typeface="Calibri" panose="020F0502020204030204" pitchFamily="34" charset="0"/>
              </a:rPr>
              <a:t>feasts? </a:t>
            </a:r>
            <a:endParaRPr lang="en-US" b="1" dirty="0">
              <a:solidFill>
                <a:srgbClr val="FF3399"/>
              </a:solidFill>
              <a:latin typeface="Calibri" panose="020F0502020204030204" pitchFamily="34" charset="0"/>
            </a:endParaRPr>
          </a:p>
        </p:txBody>
      </p:sp>
      <p:sp>
        <p:nvSpPr>
          <p:cNvPr id="4" name="Slide Number Placeholder 3"/>
          <p:cNvSpPr>
            <a:spLocks noGrp="1"/>
          </p:cNvSpPr>
          <p:nvPr>
            <p:ph type="sldNum" sz="quarter" idx="12"/>
          </p:nvPr>
        </p:nvSpPr>
        <p:spPr>
          <a:xfrm>
            <a:off x="8077200" y="6264275"/>
            <a:ext cx="762000" cy="365125"/>
          </a:xfrm>
        </p:spPr>
        <p:txBody>
          <a:bodyPr/>
          <a:lstStyle/>
          <a:p>
            <a:fld id="{9A7ECC3E-4170-412F-8B33-8063B7BB8A4D}" type="slidenum">
              <a:rPr lang="en-US" b="1" smtClean="0">
                <a:solidFill>
                  <a:schemeClr val="bg1"/>
                </a:solidFill>
              </a:rPr>
              <a:t>64</a:t>
            </a:fld>
            <a:endParaRPr lang="en-US" b="1" dirty="0">
              <a:solidFill>
                <a:schemeClr val="bg1"/>
              </a:solidFill>
            </a:endParaRPr>
          </a:p>
        </p:txBody>
      </p:sp>
      <p:sp>
        <p:nvSpPr>
          <p:cNvPr id="7" name="TextBox 6"/>
          <p:cNvSpPr txBox="1"/>
          <p:nvPr/>
        </p:nvSpPr>
        <p:spPr>
          <a:xfrm>
            <a:off x="2743200" y="99536"/>
            <a:ext cx="3570514" cy="738664"/>
          </a:xfrm>
          <a:prstGeom prst="rect">
            <a:avLst/>
          </a:prstGeom>
          <a:blipFill>
            <a:blip r:embed="rId3"/>
            <a:tile tx="0" ty="0" sx="100000" sy="100000" flip="none" algn="tl"/>
          </a:blipFill>
          <a:ln w="57150">
            <a:solidFill>
              <a:srgbClr val="FFE8A7"/>
            </a:solidFill>
          </a:ln>
          <a:scene3d>
            <a:camera prst="orthographicFront"/>
            <a:lightRig rig="threePt" dir="t"/>
          </a:scene3d>
          <a:sp3d>
            <a:bevelT w="114300" prst="artDeco"/>
          </a:sp3d>
        </p:spPr>
        <p:txBody>
          <a:bodyPr wrap="square" tIns="91440" bIns="182880" rtlCol="0">
            <a:spAutoFit/>
          </a:bodyPr>
          <a:lstStyle/>
          <a:p>
            <a:pPr algn="ctr"/>
            <a:r>
              <a:rPr lang="en-US" sz="3000" b="1" u="sng" dirty="0">
                <a:solidFill>
                  <a:srgbClr val="FFE8A7"/>
                </a:solidFill>
                <a:latin typeface="Calibri" panose="020F0502020204030204" pitchFamily="34" charset="0"/>
              </a:rPr>
              <a:t>Observation Theme</a:t>
            </a:r>
            <a:endParaRPr lang="en-US" sz="3000" dirty="0">
              <a:solidFill>
                <a:srgbClr val="FFE8A7"/>
              </a:solidFill>
            </a:endParaRPr>
          </a:p>
        </p:txBody>
      </p:sp>
      <p:sp>
        <p:nvSpPr>
          <p:cNvPr id="2" name="TextBox 1"/>
          <p:cNvSpPr txBox="1"/>
          <p:nvPr/>
        </p:nvSpPr>
        <p:spPr>
          <a:xfrm>
            <a:off x="3733800" y="4307413"/>
            <a:ext cx="4038600" cy="569387"/>
          </a:xfrm>
          <a:prstGeom prst="rect">
            <a:avLst/>
          </a:prstGeom>
          <a:solidFill>
            <a:schemeClr val="accent6">
              <a:lumMod val="20000"/>
              <a:lumOff val="80000"/>
            </a:schemeClr>
          </a:solidFill>
          <a:ln w="38100">
            <a:solidFill>
              <a:srgbClr val="9900CC"/>
            </a:solidFill>
          </a:ln>
          <a:scene3d>
            <a:camera prst="orthographicFront"/>
            <a:lightRig rig="threePt" dir="t"/>
          </a:scene3d>
          <a:sp3d>
            <a:bevelT w="114300" prst="artDeco"/>
          </a:sp3d>
        </p:spPr>
        <p:txBody>
          <a:bodyPr wrap="square" bIns="91440" rtlCol="0">
            <a:spAutoFit/>
          </a:bodyPr>
          <a:lstStyle/>
          <a:p>
            <a:pPr algn="ctr"/>
            <a:r>
              <a:rPr lang="en-US" sz="2800" b="1" dirty="0">
                <a:solidFill>
                  <a:srgbClr val="9900CC"/>
                </a:solidFill>
                <a:latin typeface="Calibri" panose="020F0502020204030204" pitchFamily="34" charset="0"/>
              </a:rPr>
              <a:t>they originated in Tzyon. </a:t>
            </a:r>
            <a:endParaRPr lang="en-US" sz="2800" b="1" dirty="0">
              <a:solidFill>
                <a:srgbClr val="9900CC"/>
              </a:solidFill>
            </a:endParaRPr>
          </a:p>
        </p:txBody>
      </p:sp>
    </p:spTree>
    <p:extLst>
      <p:ext uri="{BB962C8B-B14F-4D97-AF65-F5344CB8AC3E}">
        <p14:creationId xmlns:p14="http://schemas.microsoft.com/office/powerpoint/2010/main" val="3823724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7"/>
                                        </p:tgtEl>
                                        <p:attrNameLst>
                                          <p:attrName>style.visibility</p:attrName>
                                        </p:attrNameLst>
                                      </p:cBhvr>
                                      <p:to>
                                        <p:strVal val="visible"/>
                                      </p:to>
                                    </p:set>
                                    <p:animEffect transition="in" filter="wipe(down)">
                                      <p:cBhvr>
                                        <p:cTn id="7" dur="580">
                                          <p:stCondLst>
                                            <p:cond delay="0"/>
                                          </p:stCondLst>
                                        </p:cTn>
                                        <p:tgtEl>
                                          <p:spTgt spid="7"/>
                                        </p:tgtEl>
                                      </p:cBhvr>
                                    </p:animEffect>
                                    <p:anim calcmode="lin" valueType="num">
                                      <p:cBhvr>
                                        <p:cTn id="8"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13" dur="26">
                                          <p:stCondLst>
                                            <p:cond delay="650"/>
                                          </p:stCondLst>
                                        </p:cTn>
                                        <p:tgtEl>
                                          <p:spTgt spid="7"/>
                                        </p:tgtEl>
                                      </p:cBhvr>
                                      <p:to x="100000" y="60000"/>
                                    </p:animScale>
                                    <p:animScale>
                                      <p:cBhvr>
                                        <p:cTn id="14" dur="166" decel="50000">
                                          <p:stCondLst>
                                            <p:cond delay="676"/>
                                          </p:stCondLst>
                                        </p:cTn>
                                        <p:tgtEl>
                                          <p:spTgt spid="7"/>
                                        </p:tgtEl>
                                      </p:cBhvr>
                                      <p:to x="100000" y="100000"/>
                                    </p:animScale>
                                    <p:animScale>
                                      <p:cBhvr>
                                        <p:cTn id="15" dur="26">
                                          <p:stCondLst>
                                            <p:cond delay="1312"/>
                                          </p:stCondLst>
                                        </p:cTn>
                                        <p:tgtEl>
                                          <p:spTgt spid="7"/>
                                        </p:tgtEl>
                                      </p:cBhvr>
                                      <p:to x="100000" y="80000"/>
                                    </p:animScale>
                                    <p:animScale>
                                      <p:cBhvr>
                                        <p:cTn id="16" dur="166" decel="50000">
                                          <p:stCondLst>
                                            <p:cond delay="1338"/>
                                          </p:stCondLst>
                                        </p:cTn>
                                        <p:tgtEl>
                                          <p:spTgt spid="7"/>
                                        </p:tgtEl>
                                      </p:cBhvr>
                                      <p:to x="100000" y="100000"/>
                                    </p:animScale>
                                    <p:animScale>
                                      <p:cBhvr>
                                        <p:cTn id="17" dur="26">
                                          <p:stCondLst>
                                            <p:cond delay="1642"/>
                                          </p:stCondLst>
                                        </p:cTn>
                                        <p:tgtEl>
                                          <p:spTgt spid="7"/>
                                        </p:tgtEl>
                                      </p:cBhvr>
                                      <p:to x="100000" y="90000"/>
                                    </p:animScale>
                                    <p:animScale>
                                      <p:cBhvr>
                                        <p:cTn id="18" dur="166" decel="50000">
                                          <p:stCondLst>
                                            <p:cond delay="1668"/>
                                          </p:stCondLst>
                                        </p:cTn>
                                        <p:tgtEl>
                                          <p:spTgt spid="7"/>
                                        </p:tgtEl>
                                      </p:cBhvr>
                                      <p:to x="100000" y="100000"/>
                                    </p:animScale>
                                    <p:animScale>
                                      <p:cBhvr>
                                        <p:cTn id="19" dur="26">
                                          <p:stCondLst>
                                            <p:cond delay="1808"/>
                                          </p:stCondLst>
                                        </p:cTn>
                                        <p:tgtEl>
                                          <p:spTgt spid="7"/>
                                        </p:tgtEl>
                                      </p:cBhvr>
                                      <p:to x="100000" y="95000"/>
                                    </p:animScale>
                                    <p:animScale>
                                      <p:cBhvr>
                                        <p:cTn id="20" dur="166" decel="50000">
                                          <p:stCondLst>
                                            <p:cond delay="1834"/>
                                          </p:stCondLst>
                                        </p:cTn>
                                        <p:tgtEl>
                                          <p:spTgt spid="7"/>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7"/>
                                        </p:tgtEl>
                                        <p:attrNameLst>
                                          <p:attrName>ppt_x</p:attrName>
                                          <p:attrName>ppt_y</p:attrName>
                                        </p:attrNameLst>
                                      </p:cBhvr>
                                    </p:animMotion>
                                    <p:animRot by="1500000">
                                      <p:cBhvr>
                                        <p:cTn id="24" dur="125" fill="hold">
                                          <p:stCondLst>
                                            <p:cond delay="0"/>
                                          </p:stCondLst>
                                        </p:cTn>
                                        <p:tgtEl>
                                          <p:spTgt spid="7"/>
                                        </p:tgtEl>
                                        <p:attrNameLst>
                                          <p:attrName>r</p:attrName>
                                        </p:attrNameLst>
                                      </p:cBhvr>
                                    </p:animRot>
                                    <p:animRot by="-1500000">
                                      <p:cBhvr>
                                        <p:cTn id="25" dur="125" fill="hold">
                                          <p:stCondLst>
                                            <p:cond delay="125"/>
                                          </p:stCondLst>
                                        </p:cTn>
                                        <p:tgtEl>
                                          <p:spTgt spid="7"/>
                                        </p:tgtEl>
                                        <p:attrNameLst>
                                          <p:attrName>r</p:attrName>
                                        </p:attrNameLst>
                                      </p:cBhvr>
                                    </p:animRot>
                                    <p:animRot by="-1500000">
                                      <p:cBhvr>
                                        <p:cTn id="26" dur="125" fill="hold">
                                          <p:stCondLst>
                                            <p:cond delay="250"/>
                                          </p:stCondLst>
                                        </p:cTn>
                                        <p:tgtEl>
                                          <p:spTgt spid="7"/>
                                        </p:tgtEl>
                                        <p:attrNameLst>
                                          <p:attrName>r</p:attrName>
                                        </p:attrNameLst>
                                      </p:cBhvr>
                                    </p:animRot>
                                    <p:animRot by="1500000">
                                      <p:cBhvr>
                                        <p:cTn id="27" dur="125" fill="hold">
                                          <p:stCondLst>
                                            <p:cond delay="375"/>
                                          </p:stCondLst>
                                        </p:cTn>
                                        <p:tgtEl>
                                          <p:spTgt spid="7"/>
                                        </p:tgtEl>
                                        <p:attrNameLst>
                                          <p:attrName>r</p:attrName>
                                        </p:attrNameLst>
                                      </p:cBhvr>
                                    </p:animRot>
                                  </p:childTnLst>
                                </p:cTn>
                              </p:par>
                            </p:childTnLst>
                          </p:cTn>
                        </p:par>
                        <p:par>
                          <p:cTn id="28" fill="hold">
                            <p:stCondLst>
                              <p:cond delay="3250"/>
                            </p:stCondLst>
                            <p:childTnLst>
                              <p:par>
                                <p:cTn id="29" presetID="16" presetClass="entr" presetSubtype="21" fill="hold" nodeType="after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barn(inVertical)">
                                      <p:cBhvr>
                                        <p:cTn id="31" dur="500"/>
                                        <p:tgtEl>
                                          <p:spTgt spid="3">
                                            <p:txEl>
                                              <p:pRg st="1" end="1"/>
                                            </p:txEl>
                                          </p:spTgt>
                                        </p:tgtEl>
                                      </p:cBhvr>
                                    </p:animEffect>
                                  </p:childTnLst>
                                </p:cTn>
                              </p:par>
                            </p:childTnLst>
                          </p:cTn>
                        </p:par>
                        <p:par>
                          <p:cTn id="32" fill="hold">
                            <p:stCondLst>
                              <p:cond delay="3750"/>
                            </p:stCondLst>
                            <p:childTnLst>
                              <p:par>
                                <p:cTn id="33" presetID="16" presetClass="entr" presetSubtype="21" fill="hold" nodeType="afterEffect">
                                  <p:stCondLst>
                                    <p:cond delay="0"/>
                                  </p:stCondLst>
                                  <p:childTnLst>
                                    <p:set>
                                      <p:cBhvr>
                                        <p:cTn id="34" dur="1" fill="hold">
                                          <p:stCondLst>
                                            <p:cond delay="0"/>
                                          </p:stCondLst>
                                        </p:cTn>
                                        <p:tgtEl>
                                          <p:spTgt spid="3">
                                            <p:txEl>
                                              <p:pRg st="2" end="2"/>
                                            </p:txEl>
                                          </p:spTgt>
                                        </p:tgtEl>
                                        <p:attrNameLst>
                                          <p:attrName>style.visibility</p:attrName>
                                        </p:attrNameLst>
                                      </p:cBhvr>
                                      <p:to>
                                        <p:strVal val="visible"/>
                                      </p:to>
                                    </p:set>
                                    <p:animEffect transition="in" filter="barn(inVertical)">
                                      <p:cBhvr>
                                        <p:cTn id="35" dur="500"/>
                                        <p:tgtEl>
                                          <p:spTgt spid="3">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3">
                                            <p:txEl>
                                              <p:pRg st="3" end="3"/>
                                            </p:txEl>
                                          </p:spTgt>
                                        </p:tgtEl>
                                        <p:attrNameLst>
                                          <p:attrName>style.visibility</p:attrName>
                                        </p:attrNameLst>
                                      </p:cBhvr>
                                      <p:to>
                                        <p:strVal val="visible"/>
                                      </p:to>
                                    </p:set>
                                    <p:animEffect transition="in" filter="barn(inVertical)">
                                      <p:cBhvr>
                                        <p:cTn id="40" dur="500"/>
                                        <p:tgtEl>
                                          <p:spTgt spid="3">
                                            <p:txEl>
                                              <p:pRg st="3" end="3"/>
                                            </p:txEl>
                                          </p:spTgt>
                                        </p:tgtEl>
                                      </p:cBhvr>
                                    </p:animEffect>
                                  </p:childTnLst>
                                </p:cTn>
                              </p:par>
                            </p:childTnLst>
                          </p:cTn>
                        </p:par>
                        <p:par>
                          <p:cTn id="41" fill="hold">
                            <p:stCondLst>
                              <p:cond delay="500"/>
                            </p:stCondLst>
                            <p:childTnLst>
                              <p:par>
                                <p:cTn id="42" presetID="16" presetClass="entr" presetSubtype="21" fill="hold" nodeType="after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barn(inVertical)">
                                      <p:cBhvr>
                                        <p:cTn id="44" dur="500"/>
                                        <p:tgtEl>
                                          <p:spTgt spid="3">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41" presetClass="entr" presetSubtype="0" fill="hold" grpId="0" nodeType="clickEffect">
                                  <p:stCondLst>
                                    <p:cond delay="0"/>
                                  </p:stCondLst>
                                  <p:iterate type="lt">
                                    <p:tmPct val="10000"/>
                                  </p:iterate>
                                  <p:childTnLst>
                                    <p:set>
                                      <p:cBhvr>
                                        <p:cTn id="48" dur="1" fill="hold">
                                          <p:stCondLst>
                                            <p:cond delay="0"/>
                                          </p:stCondLst>
                                        </p:cTn>
                                        <p:tgtEl>
                                          <p:spTgt spid="2"/>
                                        </p:tgtEl>
                                        <p:attrNameLst>
                                          <p:attrName>style.visibility</p:attrName>
                                        </p:attrNameLst>
                                      </p:cBhvr>
                                      <p:to>
                                        <p:strVal val="visible"/>
                                      </p:to>
                                    </p:set>
                                    <p:anim calcmode="lin" valueType="num">
                                      <p:cBhvr>
                                        <p:cTn id="49"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2"/>
                                        </p:tgtEl>
                                        <p:attrNameLst>
                                          <p:attrName>ppt_y</p:attrName>
                                        </p:attrNameLst>
                                      </p:cBhvr>
                                      <p:tavLst>
                                        <p:tav tm="0">
                                          <p:val>
                                            <p:strVal val="#ppt_y"/>
                                          </p:val>
                                        </p:tav>
                                        <p:tav tm="100000">
                                          <p:val>
                                            <p:strVal val="#ppt_y"/>
                                          </p:val>
                                        </p:tav>
                                      </p:tavLst>
                                    </p:anim>
                                    <p:anim calcmode="lin" valueType="num">
                                      <p:cBhvr>
                                        <p:cTn id="51"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2"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52400"/>
            <a:ext cx="8839200" cy="6477000"/>
          </a:xfrm>
          <a:solidFill>
            <a:schemeClr val="accent3">
              <a:lumMod val="20000"/>
              <a:lumOff val="80000"/>
            </a:schemeClr>
          </a:solidFill>
          <a:ln w="57150">
            <a:solidFill>
              <a:schemeClr val="accent2">
                <a:lumMod val="75000"/>
              </a:schemeClr>
            </a:solidFill>
          </a:ln>
          <a:scene3d>
            <a:camera prst="orthographicFront"/>
            <a:lightRig rig="threePt" dir="t"/>
          </a:scene3d>
          <a:sp3d>
            <a:bevelT w="101600" prst="riblet"/>
          </a:sp3d>
        </p:spPr>
        <p:txBody>
          <a:bodyPr lIns="182880" tIns="91440" anchor="t">
            <a:normAutofit lnSpcReduction="10000"/>
            <a:sp3d/>
          </a:bodyPr>
          <a:lstStyle/>
          <a:p>
            <a:pPr algn="l">
              <a:spcBef>
                <a:spcPts val="0"/>
              </a:spcBef>
              <a:spcAft>
                <a:spcPts val="3000"/>
              </a:spcAft>
            </a:pPr>
            <a:endParaRPr lang="en-US" dirty="0">
              <a:solidFill>
                <a:schemeClr val="bg1"/>
              </a:solidFill>
              <a:latin typeface="Calibri" panose="020F0502020204030204" pitchFamily="34" charset="0"/>
            </a:endParaRPr>
          </a:p>
          <a:p>
            <a:pPr algn="l">
              <a:spcBef>
                <a:spcPts val="0"/>
              </a:spcBef>
              <a:spcAft>
                <a:spcPts val="1800"/>
              </a:spcAft>
            </a:pPr>
            <a:r>
              <a:rPr lang="en-US" dirty="0">
                <a:solidFill>
                  <a:schemeClr val="bg1"/>
                </a:solidFill>
                <a:latin typeface="Calibri" panose="020F0502020204030204" pitchFamily="34" charset="0"/>
              </a:rPr>
              <a:t>The </a:t>
            </a:r>
            <a:r>
              <a:rPr lang="en-US" b="1" dirty="0">
                <a:solidFill>
                  <a:srgbClr val="FF0066"/>
                </a:solidFill>
                <a:latin typeface="Calibri" panose="020F0502020204030204" pitchFamily="34" charset="0"/>
              </a:rPr>
              <a:t>“</a:t>
            </a:r>
            <a:r>
              <a:rPr lang="en-US" b="1" u="sng" dirty="0">
                <a:solidFill>
                  <a:srgbClr val="FF3399"/>
                </a:solidFill>
                <a:latin typeface="Calibri" panose="020F0502020204030204" pitchFamily="34" charset="0"/>
              </a:rPr>
              <a:t>appointed times</a:t>
            </a:r>
            <a:r>
              <a:rPr lang="en-US" b="1" dirty="0">
                <a:solidFill>
                  <a:srgbClr val="FF3399"/>
                </a:solidFill>
                <a:latin typeface="Calibri" panose="020F0502020204030204" pitchFamily="34" charset="0"/>
              </a:rPr>
              <a:t>” </a:t>
            </a:r>
            <a:r>
              <a:rPr lang="en-US" dirty="0">
                <a:solidFill>
                  <a:schemeClr val="bg1"/>
                </a:solidFill>
                <a:latin typeface="Calibri" panose="020F0502020204030204" pitchFamily="34" charset="0"/>
              </a:rPr>
              <a:t>are the </a:t>
            </a:r>
            <a:r>
              <a:rPr lang="en-US" b="1" u="sng" dirty="0">
                <a:solidFill>
                  <a:srgbClr val="FF0000"/>
                </a:solidFill>
                <a:latin typeface="Calibri" panose="020F0502020204030204" pitchFamily="34" charset="0"/>
              </a:rPr>
              <a:t>dates</a:t>
            </a:r>
            <a:r>
              <a:rPr lang="en-US" dirty="0">
                <a:solidFill>
                  <a:srgbClr val="FF0000"/>
                </a:solidFill>
                <a:latin typeface="Calibri" panose="020F0502020204030204" pitchFamily="34" charset="0"/>
              </a:rPr>
              <a:t> </a:t>
            </a:r>
            <a:r>
              <a:rPr lang="en-US" dirty="0">
                <a:solidFill>
                  <a:schemeClr val="bg1"/>
                </a:solidFill>
                <a:latin typeface="Calibri" panose="020F0502020204030204" pitchFamily="34" charset="0"/>
              </a:rPr>
              <a:t>upon which </a:t>
            </a:r>
            <a:r>
              <a:rPr lang="en-US" b="1" dirty="0">
                <a:solidFill>
                  <a:srgbClr val="0000CC"/>
                </a:solidFill>
                <a:latin typeface="Calibri" panose="020F0502020204030204" pitchFamily="34" charset="0"/>
              </a:rPr>
              <a:t>Yahuah</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gave us to have a </a:t>
            </a:r>
            <a:r>
              <a:rPr lang="en-US" b="1" dirty="0">
                <a:solidFill>
                  <a:srgbClr val="9900CC"/>
                </a:solidFill>
                <a:latin typeface="Calibri" panose="020F0502020204030204" pitchFamily="34" charset="0"/>
              </a:rPr>
              <a:t>“set-apart gathering.”</a:t>
            </a:r>
            <a:r>
              <a:rPr lang="en-US" dirty="0">
                <a:solidFill>
                  <a:schemeClr val="bg1"/>
                </a:solidFill>
                <a:latin typeface="Calibri" panose="020F0502020204030204" pitchFamily="34" charset="0"/>
              </a:rPr>
              <a:t> </a:t>
            </a:r>
          </a:p>
          <a:p>
            <a:pPr algn="l">
              <a:spcBef>
                <a:spcPts val="0"/>
              </a:spcBef>
              <a:spcAft>
                <a:spcPts val="1800"/>
              </a:spcAft>
            </a:pPr>
            <a:r>
              <a:rPr lang="en-US" dirty="0">
                <a:solidFill>
                  <a:schemeClr val="bg1"/>
                </a:solidFill>
                <a:latin typeface="Calibri" panose="020F0502020204030204" pitchFamily="34" charset="0"/>
              </a:rPr>
              <a:t>The </a:t>
            </a:r>
            <a:r>
              <a:rPr lang="en-US" b="1" dirty="0">
                <a:solidFill>
                  <a:srgbClr val="0070C0"/>
                </a:solidFill>
                <a:latin typeface="Calibri" panose="020F0502020204030204" pitchFamily="34" charset="0"/>
              </a:rPr>
              <a:t>“</a:t>
            </a:r>
            <a:r>
              <a:rPr lang="en-US" b="1" u="sng" dirty="0">
                <a:solidFill>
                  <a:srgbClr val="0070C0"/>
                </a:solidFill>
                <a:latin typeface="Calibri" panose="020F0502020204030204" pitchFamily="34" charset="0"/>
              </a:rPr>
              <a:t>observation theme</a:t>
            </a:r>
            <a:r>
              <a:rPr lang="en-US" b="1" dirty="0">
                <a:solidFill>
                  <a:srgbClr val="0070C0"/>
                </a:solidFill>
                <a:latin typeface="Calibri" panose="020F0502020204030204" pitchFamily="34" charset="0"/>
              </a:rPr>
              <a:t>” </a:t>
            </a:r>
            <a:r>
              <a:rPr lang="en-US" dirty="0">
                <a:solidFill>
                  <a:schemeClr val="bg1"/>
                </a:solidFill>
                <a:latin typeface="Calibri" panose="020F0502020204030204" pitchFamily="34" charset="0"/>
              </a:rPr>
              <a:t>is how we go about celebrating the </a:t>
            </a:r>
            <a:r>
              <a:rPr lang="en-US" b="1" dirty="0">
                <a:solidFill>
                  <a:srgbClr val="009900"/>
                </a:solidFill>
                <a:latin typeface="Calibri" panose="020F0502020204030204" pitchFamily="34" charset="0"/>
              </a:rPr>
              <a:t>“ceremonies,”</a:t>
            </a:r>
            <a:r>
              <a:rPr lang="en-US" dirty="0">
                <a:solidFill>
                  <a:srgbClr val="009900"/>
                </a:solidFill>
                <a:latin typeface="Calibri" panose="020F0502020204030204" pitchFamily="34" charset="0"/>
              </a:rPr>
              <a:t> </a:t>
            </a:r>
            <a:r>
              <a:rPr lang="en-US" dirty="0">
                <a:solidFill>
                  <a:schemeClr val="bg1"/>
                </a:solidFill>
                <a:latin typeface="Calibri" panose="020F0502020204030204" pitchFamily="34" charset="0"/>
              </a:rPr>
              <a:t>or </a:t>
            </a:r>
            <a:r>
              <a:rPr lang="en-US" b="1" dirty="0">
                <a:solidFill>
                  <a:srgbClr val="996633"/>
                </a:solidFill>
                <a:effectLst>
                  <a:outerShdw blurRad="38100" dist="38100" dir="2700000" algn="tl">
                    <a:srgbClr val="000000">
                      <a:alpha val="43137"/>
                    </a:srgbClr>
                  </a:outerShdw>
                </a:effectLst>
                <a:latin typeface="Calibri" panose="020F0502020204030204" pitchFamily="34" charset="0"/>
              </a:rPr>
              <a:t>“thematic rituals,” </a:t>
            </a:r>
            <a:r>
              <a:rPr lang="en-US" dirty="0">
                <a:solidFill>
                  <a:schemeClr val="bg1"/>
                </a:solidFill>
                <a:latin typeface="Calibri" panose="020F0502020204030204" pitchFamily="34" charset="0"/>
              </a:rPr>
              <a:t>that </a:t>
            </a:r>
            <a:r>
              <a:rPr lang="en-US" b="1" dirty="0">
                <a:solidFill>
                  <a:srgbClr val="0000CC"/>
                </a:solidFill>
                <a:latin typeface="Calibri" panose="020F0502020204030204" pitchFamily="34" charset="0"/>
              </a:rPr>
              <a:t>Yahuah</a:t>
            </a:r>
            <a:r>
              <a:rPr lang="en-US" dirty="0">
                <a:solidFill>
                  <a:srgbClr val="0000CC"/>
                </a:solidFill>
                <a:latin typeface="Calibri" panose="020F0502020204030204" pitchFamily="34" charset="0"/>
              </a:rPr>
              <a:t> </a:t>
            </a:r>
            <a:r>
              <a:rPr lang="en-US" dirty="0">
                <a:solidFill>
                  <a:schemeClr val="bg1"/>
                </a:solidFill>
                <a:latin typeface="Calibri" panose="020F0502020204030204" pitchFamily="34" charset="0"/>
              </a:rPr>
              <a:t>has commanded us to observe during His </a:t>
            </a:r>
            <a:r>
              <a:rPr lang="en-US" b="1" dirty="0">
                <a:solidFill>
                  <a:srgbClr val="FF3399"/>
                </a:solidFill>
                <a:latin typeface="Calibri" panose="020F0502020204030204" pitchFamily="34" charset="0"/>
              </a:rPr>
              <a:t>“appointed times.”</a:t>
            </a:r>
          </a:p>
          <a:p>
            <a:pPr algn="l">
              <a:spcBef>
                <a:spcPts val="0"/>
              </a:spcBef>
              <a:spcAft>
                <a:spcPts val="1800"/>
              </a:spcAft>
            </a:pPr>
            <a:r>
              <a:rPr lang="en-US" dirty="0">
                <a:solidFill>
                  <a:schemeClr val="bg1"/>
                </a:solidFill>
                <a:latin typeface="Calibri" panose="020F0502020204030204" pitchFamily="34" charset="0"/>
              </a:rPr>
              <a:t>A </a:t>
            </a:r>
            <a:r>
              <a:rPr lang="en-US" b="1" dirty="0">
                <a:solidFill>
                  <a:srgbClr val="9900CC"/>
                </a:solidFill>
                <a:latin typeface="Calibri" panose="020F0502020204030204" pitchFamily="34" charset="0"/>
              </a:rPr>
              <a:t>“</a:t>
            </a:r>
            <a:r>
              <a:rPr lang="en-US" b="1" u="sng" dirty="0">
                <a:solidFill>
                  <a:srgbClr val="9900CC"/>
                </a:solidFill>
                <a:latin typeface="Calibri" panose="020F0502020204030204" pitchFamily="34" charset="0"/>
              </a:rPr>
              <a:t>set-apart gathering</a:t>
            </a:r>
            <a:r>
              <a:rPr lang="en-US" b="1" dirty="0">
                <a:solidFill>
                  <a:srgbClr val="9900CC"/>
                </a:solidFill>
                <a:latin typeface="Calibri" panose="020F0502020204030204" pitchFamily="34" charset="0"/>
              </a:rPr>
              <a:t>” </a:t>
            </a:r>
            <a:r>
              <a:rPr lang="en-US" dirty="0">
                <a:solidFill>
                  <a:schemeClr val="bg1"/>
                </a:solidFill>
                <a:latin typeface="Calibri" panose="020F0502020204030204" pitchFamily="34" charset="0"/>
              </a:rPr>
              <a:t>is a </a:t>
            </a:r>
            <a:r>
              <a:rPr lang="en-US" b="1" dirty="0">
                <a:solidFill>
                  <a:schemeClr val="accent3">
                    <a:lumMod val="50000"/>
                  </a:schemeClr>
                </a:solidFill>
                <a:latin typeface="Calibri" panose="020F0502020204030204" pitchFamily="34" charset="0"/>
              </a:rPr>
              <a:t>Qodesh</a:t>
            </a:r>
            <a:r>
              <a:rPr lang="en-US" dirty="0">
                <a:solidFill>
                  <a:schemeClr val="bg1"/>
                </a:solidFill>
                <a:latin typeface="Calibri" panose="020F0502020204030204" pitchFamily="34" charset="0"/>
              </a:rPr>
              <a:t> </a:t>
            </a:r>
            <a:r>
              <a:rPr lang="en-US" sz="2400" dirty="0">
                <a:solidFill>
                  <a:schemeClr val="bg1"/>
                </a:solidFill>
                <a:latin typeface="Calibri" panose="020F0502020204030204" pitchFamily="34" charset="0"/>
              </a:rPr>
              <a:t>(</a:t>
            </a:r>
            <a:r>
              <a:rPr lang="en-US" sz="2400" strike="sngStrike" dirty="0">
                <a:solidFill>
                  <a:schemeClr val="bg1"/>
                </a:solidFill>
                <a:latin typeface="Calibri" panose="020F0502020204030204" pitchFamily="34" charset="0"/>
              </a:rPr>
              <a:t>Holy</a:t>
            </a:r>
            <a:r>
              <a:rPr lang="en-US" sz="2400" dirty="0">
                <a:solidFill>
                  <a:schemeClr val="bg1"/>
                </a:solidFill>
                <a:latin typeface="Calibri" panose="020F0502020204030204" pitchFamily="34" charset="0"/>
              </a:rPr>
              <a:t>) </a:t>
            </a:r>
            <a:r>
              <a:rPr lang="en-US" b="1" dirty="0">
                <a:solidFill>
                  <a:schemeClr val="accent3">
                    <a:lumMod val="50000"/>
                  </a:schemeClr>
                </a:solidFill>
                <a:latin typeface="Calibri" panose="020F0502020204030204" pitchFamily="34" charset="0"/>
              </a:rPr>
              <a:t>Convocation.</a:t>
            </a:r>
          </a:p>
          <a:p>
            <a:pPr marL="457200" indent="-457200" algn="l">
              <a:spcBef>
                <a:spcPts val="0"/>
              </a:spcBef>
              <a:spcAft>
                <a:spcPts val="1800"/>
              </a:spcAft>
              <a:buClr>
                <a:srgbClr val="9900CC"/>
              </a:buClr>
              <a:buSzPct val="80000"/>
              <a:buFont typeface="Wingdings" panose="05000000000000000000" pitchFamily="2" charset="2"/>
              <a:buChar char="Ø"/>
            </a:pPr>
            <a:r>
              <a:rPr lang="en-US" dirty="0">
                <a:solidFill>
                  <a:schemeClr val="bg1"/>
                </a:solidFill>
                <a:latin typeface="Calibri" panose="020F0502020204030204" pitchFamily="34" charset="0"/>
              </a:rPr>
              <a:t>Some of the </a:t>
            </a:r>
            <a:r>
              <a:rPr lang="en-US" b="1" dirty="0">
                <a:solidFill>
                  <a:srgbClr val="9900CC"/>
                </a:solidFill>
                <a:latin typeface="Calibri" panose="020F0502020204030204" pitchFamily="34" charset="0"/>
              </a:rPr>
              <a:t>“set-apart gatherings” </a:t>
            </a:r>
            <a:r>
              <a:rPr lang="en-US" dirty="0">
                <a:solidFill>
                  <a:schemeClr val="bg1"/>
                </a:solidFill>
                <a:latin typeface="Calibri" panose="020F0502020204030204" pitchFamily="34" charset="0"/>
              </a:rPr>
              <a:t>are </a:t>
            </a:r>
            <a:r>
              <a:rPr lang="en-US" b="1" dirty="0">
                <a:solidFill>
                  <a:srgbClr val="0070C0"/>
                </a:solidFill>
                <a:latin typeface="Calibri" panose="020F0502020204030204" pitchFamily="34" charset="0"/>
              </a:rPr>
              <a:t>Sabbaths</a:t>
            </a:r>
          </a:p>
          <a:p>
            <a:pPr marL="457200" indent="-457200" algn="l">
              <a:spcBef>
                <a:spcPts val="0"/>
              </a:spcBef>
              <a:spcAft>
                <a:spcPts val="1800"/>
              </a:spcAft>
              <a:buClr>
                <a:srgbClr val="9900CC"/>
              </a:buClr>
              <a:buSzPct val="80000"/>
              <a:buFont typeface="Wingdings" panose="05000000000000000000" pitchFamily="2" charset="2"/>
              <a:buChar char="Ø"/>
            </a:pPr>
            <a:r>
              <a:rPr lang="en-US" dirty="0">
                <a:solidFill>
                  <a:schemeClr val="bg1"/>
                </a:solidFill>
                <a:latin typeface="Calibri" panose="020F0502020204030204" pitchFamily="34" charset="0"/>
              </a:rPr>
              <a:t>Some of the </a:t>
            </a:r>
            <a:r>
              <a:rPr lang="en-US" b="1" dirty="0">
                <a:solidFill>
                  <a:srgbClr val="9900CC"/>
                </a:solidFill>
                <a:latin typeface="Calibri" panose="020F0502020204030204" pitchFamily="34" charset="0"/>
              </a:rPr>
              <a:t>“set-apart gatherings” </a:t>
            </a:r>
            <a:r>
              <a:rPr lang="en-US" dirty="0">
                <a:solidFill>
                  <a:schemeClr val="bg1"/>
                </a:solidFill>
                <a:latin typeface="Calibri" panose="020F0502020204030204" pitchFamily="34" charset="0"/>
              </a:rPr>
              <a:t>are </a:t>
            </a:r>
            <a:r>
              <a:rPr lang="en-US" b="1" dirty="0">
                <a:solidFill>
                  <a:srgbClr val="FF0000"/>
                </a:solidFill>
                <a:latin typeface="Calibri" panose="020F0502020204030204" pitchFamily="34" charset="0"/>
              </a:rPr>
              <a:t>NOT</a:t>
            </a:r>
            <a:r>
              <a:rPr lang="en-US" dirty="0">
                <a:solidFill>
                  <a:srgbClr val="FF0000"/>
                </a:solidFill>
                <a:latin typeface="Calibri" panose="020F0502020204030204" pitchFamily="34" charset="0"/>
              </a:rPr>
              <a:t> </a:t>
            </a:r>
            <a:r>
              <a:rPr lang="en-US" b="1" dirty="0">
                <a:solidFill>
                  <a:srgbClr val="0070C0"/>
                </a:solidFill>
                <a:latin typeface="Calibri" panose="020F0502020204030204" pitchFamily="34" charset="0"/>
              </a:rPr>
              <a:t>Sabbaths</a:t>
            </a:r>
          </a:p>
          <a:p>
            <a:pPr algn="l">
              <a:spcBef>
                <a:spcPts val="0"/>
              </a:spcBef>
              <a:spcAft>
                <a:spcPts val="3600"/>
              </a:spcAft>
            </a:pPr>
            <a:r>
              <a:rPr lang="en-US" dirty="0">
                <a:solidFill>
                  <a:schemeClr val="bg1"/>
                </a:solidFill>
                <a:latin typeface="Calibri" panose="020F0502020204030204" pitchFamily="34" charset="0"/>
              </a:rPr>
              <a:t>Even if man attempts to “change,” or “abolish,” </a:t>
            </a:r>
            <a:r>
              <a:rPr lang="en-US" b="1" dirty="0">
                <a:solidFill>
                  <a:srgbClr val="0000CC"/>
                </a:solidFill>
                <a:latin typeface="Calibri" panose="020F0502020204030204" pitchFamily="34" charset="0"/>
              </a:rPr>
              <a:t>Yahuah’s</a:t>
            </a:r>
            <a:r>
              <a:rPr lang="en-US" b="1" dirty="0">
                <a:solidFill>
                  <a:srgbClr val="996633"/>
                </a:solidFill>
                <a:latin typeface="Calibri" panose="020F0502020204030204" pitchFamily="34" charset="0"/>
              </a:rPr>
              <a:t> </a:t>
            </a:r>
            <a:r>
              <a:rPr lang="en-US" b="1" dirty="0">
                <a:solidFill>
                  <a:srgbClr val="0070C0"/>
                </a:solidFill>
                <a:latin typeface="Calibri" panose="020F0502020204030204" pitchFamily="34" charset="0"/>
              </a:rPr>
              <a:t>observation themes </a:t>
            </a:r>
            <a:r>
              <a:rPr lang="en-US" dirty="0">
                <a:solidFill>
                  <a:schemeClr val="bg1"/>
                </a:solidFill>
                <a:latin typeface="Calibri" panose="020F0502020204030204" pitchFamily="34" charset="0"/>
              </a:rPr>
              <a:t>and </a:t>
            </a:r>
            <a:r>
              <a:rPr lang="en-US" b="1" dirty="0">
                <a:solidFill>
                  <a:srgbClr val="FF3399"/>
                </a:solidFill>
                <a:latin typeface="Calibri" panose="020F0502020204030204" pitchFamily="34" charset="0"/>
              </a:rPr>
              <a:t>appointed times </a:t>
            </a:r>
            <a:r>
              <a:rPr lang="en-US" dirty="0">
                <a:solidFill>
                  <a:schemeClr val="bg1"/>
                </a:solidFill>
                <a:latin typeface="Calibri" panose="020F0502020204030204" pitchFamily="34" charset="0"/>
              </a:rPr>
              <a:t>they still exist – no matter what – because</a:t>
            </a:r>
          </a:p>
        </p:txBody>
      </p:sp>
      <p:sp>
        <p:nvSpPr>
          <p:cNvPr id="12" name="TextBox 11"/>
          <p:cNvSpPr txBox="1"/>
          <p:nvPr/>
        </p:nvSpPr>
        <p:spPr>
          <a:xfrm>
            <a:off x="3886200" y="228600"/>
            <a:ext cx="1447800" cy="646331"/>
          </a:xfrm>
          <a:prstGeom prst="rect">
            <a:avLst/>
          </a:prstGeom>
          <a:blipFill>
            <a:blip r:embed="rId3"/>
            <a:tile tx="0" ty="0" sx="100000" sy="100000" flip="none" algn="tl"/>
          </a:blipFill>
          <a:ln w="57150">
            <a:solidFill>
              <a:srgbClr val="FFE8A7"/>
            </a:solidFill>
          </a:ln>
          <a:scene3d>
            <a:camera prst="orthographicFront"/>
            <a:lightRig rig="threePt" dir="t"/>
          </a:scene3d>
          <a:sp3d>
            <a:bevelT w="114300" prst="artDeco"/>
          </a:sp3d>
        </p:spPr>
        <p:txBody>
          <a:bodyPr wrap="square" tIns="91440" bIns="91440" rtlCol="0">
            <a:spAutoFit/>
          </a:bodyPr>
          <a:lstStyle/>
          <a:p>
            <a:pPr algn="ctr"/>
            <a:r>
              <a:rPr lang="en-US" sz="3000" b="1" u="sng" dirty="0">
                <a:solidFill>
                  <a:srgbClr val="FFE8A7"/>
                </a:solidFill>
                <a:latin typeface="Calibri" panose="020F0502020204030204" pitchFamily="34" charset="0"/>
              </a:rPr>
              <a:t>Recap</a:t>
            </a:r>
            <a:endParaRPr lang="en-US" sz="3000" dirty="0">
              <a:solidFill>
                <a:srgbClr val="FFE8A7"/>
              </a:solidFill>
            </a:endParaRPr>
          </a:p>
        </p:txBody>
      </p:sp>
      <p:sp>
        <p:nvSpPr>
          <p:cNvPr id="4" name="Slide Number Placeholder 3"/>
          <p:cNvSpPr>
            <a:spLocks noGrp="1"/>
          </p:cNvSpPr>
          <p:nvPr>
            <p:ph type="sldNum" sz="quarter" idx="12"/>
          </p:nvPr>
        </p:nvSpPr>
        <p:spPr>
          <a:xfrm>
            <a:off x="8077200" y="6188075"/>
            <a:ext cx="762000" cy="365125"/>
          </a:xfrm>
        </p:spPr>
        <p:txBody>
          <a:bodyPr/>
          <a:lstStyle/>
          <a:p>
            <a:fld id="{9A7ECC3E-4170-412F-8B33-8063B7BB8A4D}" type="slidenum">
              <a:rPr lang="en-US" b="1" smtClean="0">
                <a:solidFill>
                  <a:schemeClr val="bg1"/>
                </a:solidFill>
              </a:rPr>
              <a:t>65</a:t>
            </a:fld>
            <a:endParaRPr lang="en-US" b="1" dirty="0">
              <a:solidFill>
                <a:schemeClr val="bg1"/>
              </a:solidFill>
            </a:endParaRPr>
          </a:p>
        </p:txBody>
      </p:sp>
      <p:sp>
        <p:nvSpPr>
          <p:cNvPr id="5" name="TextBox 4"/>
          <p:cNvSpPr txBox="1"/>
          <p:nvPr/>
        </p:nvSpPr>
        <p:spPr>
          <a:xfrm>
            <a:off x="4267200" y="5983813"/>
            <a:ext cx="4038600" cy="569387"/>
          </a:xfrm>
          <a:prstGeom prst="rect">
            <a:avLst/>
          </a:prstGeom>
          <a:solidFill>
            <a:schemeClr val="accent6">
              <a:lumMod val="20000"/>
              <a:lumOff val="80000"/>
            </a:schemeClr>
          </a:solidFill>
          <a:ln w="38100">
            <a:solidFill>
              <a:srgbClr val="9900CC"/>
            </a:solidFill>
          </a:ln>
          <a:scene3d>
            <a:camera prst="orthographicFront"/>
            <a:lightRig rig="threePt" dir="t"/>
          </a:scene3d>
          <a:sp3d>
            <a:bevelT w="114300" prst="artDeco"/>
          </a:sp3d>
        </p:spPr>
        <p:txBody>
          <a:bodyPr wrap="square" bIns="91440" rtlCol="0">
            <a:spAutoFit/>
          </a:bodyPr>
          <a:lstStyle/>
          <a:p>
            <a:pPr algn="ctr"/>
            <a:r>
              <a:rPr lang="en-US" sz="2800" b="1" dirty="0">
                <a:solidFill>
                  <a:srgbClr val="9900CC"/>
                </a:solidFill>
                <a:effectLst>
                  <a:outerShdw blurRad="38100" dist="38100" dir="2700000" algn="tl">
                    <a:srgbClr val="000000">
                      <a:alpha val="43137"/>
                    </a:srgbClr>
                  </a:outerShdw>
                </a:effectLst>
                <a:latin typeface="Calibri" panose="020F0502020204030204" pitchFamily="34" charset="0"/>
              </a:rPr>
              <a:t>they originated in Tzyon. </a:t>
            </a:r>
            <a:endParaRPr lang="en-US" sz="2800" b="1" dirty="0">
              <a:solidFill>
                <a:srgbClr val="9900CC"/>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60147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iterate type="lt">
                                    <p:tmPct val="0"/>
                                  </p:iterate>
                                  <p:childTnLst>
                                    <p:set>
                                      <p:cBhvr>
                                        <p:cTn id="6" dur="1" fill="hold">
                                          <p:stCondLst>
                                            <p:cond delay="0"/>
                                          </p:stCondLst>
                                        </p:cTn>
                                        <p:tgtEl>
                                          <p:spTgt spid="12"/>
                                        </p:tgtEl>
                                        <p:attrNameLst>
                                          <p:attrName>style.visibility</p:attrName>
                                        </p:attrNameLst>
                                      </p:cBhvr>
                                      <p:to>
                                        <p:strVal val="visible"/>
                                      </p:to>
                                    </p:set>
                                    <p:animEffect transition="in" filter="wipe(down)">
                                      <p:cBhvr>
                                        <p:cTn id="7" dur="580">
                                          <p:stCondLst>
                                            <p:cond delay="0"/>
                                          </p:stCondLst>
                                        </p:cTn>
                                        <p:tgtEl>
                                          <p:spTgt spid="12"/>
                                        </p:tgtEl>
                                      </p:cBhvr>
                                    </p:animEffect>
                                    <p:anim calcmode="lin" valueType="num">
                                      <p:cBhvr>
                                        <p:cTn id="8" dur="1822"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2"/>
                                        </p:tgtEl>
                                        <p:attrNameLst>
                                          <p:attrName>ppt_y</p:attrName>
                                        </p:attrNameLst>
                                      </p:cBhvr>
                                      <p:tavLst>
                                        <p:tav tm="0" fmla="#ppt_y-sin(pi*$)/81">
                                          <p:val>
                                            <p:fltVal val="0"/>
                                          </p:val>
                                        </p:tav>
                                        <p:tav tm="100000">
                                          <p:val>
                                            <p:fltVal val="1"/>
                                          </p:val>
                                        </p:tav>
                                      </p:tavLst>
                                    </p:anim>
                                    <p:animScale>
                                      <p:cBhvr>
                                        <p:cTn id="13" dur="26">
                                          <p:stCondLst>
                                            <p:cond delay="650"/>
                                          </p:stCondLst>
                                        </p:cTn>
                                        <p:tgtEl>
                                          <p:spTgt spid="12"/>
                                        </p:tgtEl>
                                      </p:cBhvr>
                                      <p:to x="100000" y="60000"/>
                                    </p:animScale>
                                    <p:animScale>
                                      <p:cBhvr>
                                        <p:cTn id="14" dur="166" decel="50000">
                                          <p:stCondLst>
                                            <p:cond delay="676"/>
                                          </p:stCondLst>
                                        </p:cTn>
                                        <p:tgtEl>
                                          <p:spTgt spid="12"/>
                                        </p:tgtEl>
                                      </p:cBhvr>
                                      <p:to x="100000" y="100000"/>
                                    </p:animScale>
                                    <p:animScale>
                                      <p:cBhvr>
                                        <p:cTn id="15" dur="26">
                                          <p:stCondLst>
                                            <p:cond delay="1312"/>
                                          </p:stCondLst>
                                        </p:cTn>
                                        <p:tgtEl>
                                          <p:spTgt spid="12"/>
                                        </p:tgtEl>
                                      </p:cBhvr>
                                      <p:to x="100000" y="80000"/>
                                    </p:animScale>
                                    <p:animScale>
                                      <p:cBhvr>
                                        <p:cTn id="16" dur="166" decel="50000">
                                          <p:stCondLst>
                                            <p:cond delay="1338"/>
                                          </p:stCondLst>
                                        </p:cTn>
                                        <p:tgtEl>
                                          <p:spTgt spid="12"/>
                                        </p:tgtEl>
                                      </p:cBhvr>
                                      <p:to x="100000" y="100000"/>
                                    </p:animScale>
                                    <p:animScale>
                                      <p:cBhvr>
                                        <p:cTn id="17" dur="26">
                                          <p:stCondLst>
                                            <p:cond delay="1642"/>
                                          </p:stCondLst>
                                        </p:cTn>
                                        <p:tgtEl>
                                          <p:spTgt spid="12"/>
                                        </p:tgtEl>
                                      </p:cBhvr>
                                      <p:to x="100000" y="90000"/>
                                    </p:animScale>
                                    <p:animScale>
                                      <p:cBhvr>
                                        <p:cTn id="18" dur="166" decel="50000">
                                          <p:stCondLst>
                                            <p:cond delay="1668"/>
                                          </p:stCondLst>
                                        </p:cTn>
                                        <p:tgtEl>
                                          <p:spTgt spid="12"/>
                                        </p:tgtEl>
                                      </p:cBhvr>
                                      <p:to x="100000" y="100000"/>
                                    </p:animScale>
                                    <p:animScale>
                                      <p:cBhvr>
                                        <p:cTn id="19" dur="26">
                                          <p:stCondLst>
                                            <p:cond delay="1808"/>
                                          </p:stCondLst>
                                        </p:cTn>
                                        <p:tgtEl>
                                          <p:spTgt spid="12"/>
                                        </p:tgtEl>
                                      </p:cBhvr>
                                      <p:to x="100000" y="95000"/>
                                    </p:animScale>
                                    <p:animScale>
                                      <p:cBhvr>
                                        <p:cTn id="20" dur="166" decel="50000">
                                          <p:stCondLst>
                                            <p:cond delay="1834"/>
                                          </p:stCondLst>
                                        </p:cTn>
                                        <p:tgtEl>
                                          <p:spTgt spid="12"/>
                                        </p:tgtEl>
                                      </p:cBhvr>
                                      <p:to x="100000" y="100000"/>
                                    </p:animScale>
                                  </p:childTnLst>
                                </p:cTn>
                              </p:par>
                            </p:childTnLst>
                          </p:cTn>
                        </p:par>
                        <p:par>
                          <p:cTn id="21" fill="hold">
                            <p:stCondLst>
                              <p:cond delay="2000"/>
                            </p:stCondLst>
                            <p:childTnLst>
                              <p:par>
                                <p:cTn id="22" presetID="34" presetClass="emph" presetSubtype="0" fill="hold" grpId="1" nodeType="afterEffect">
                                  <p:stCondLst>
                                    <p:cond delay="0"/>
                                  </p:stCondLst>
                                  <p:iterate type="lt">
                                    <p:tmPct val="10000"/>
                                  </p:iterate>
                                  <p:childTnLst>
                                    <p:animMotion origin="layout" path="M 0.0 0.0 L 0.0 -0.07213" pathEditMode="relative" ptsTypes="">
                                      <p:cBhvr>
                                        <p:cTn id="23" dur="250" accel="50000" decel="50000" autoRev="1" fill="hold">
                                          <p:stCondLst>
                                            <p:cond delay="0"/>
                                          </p:stCondLst>
                                        </p:cTn>
                                        <p:tgtEl>
                                          <p:spTgt spid="12"/>
                                        </p:tgtEl>
                                        <p:attrNameLst>
                                          <p:attrName>ppt_x</p:attrName>
                                          <p:attrName>ppt_y</p:attrName>
                                        </p:attrNameLst>
                                      </p:cBhvr>
                                    </p:animMotion>
                                    <p:animRot by="1500000">
                                      <p:cBhvr>
                                        <p:cTn id="24" dur="125" fill="hold">
                                          <p:stCondLst>
                                            <p:cond delay="0"/>
                                          </p:stCondLst>
                                        </p:cTn>
                                        <p:tgtEl>
                                          <p:spTgt spid="12"/>
                                        </p:tgtEl>
                                        <p:attrNameLst>
                                          <p:attrName>r</p:attrName>
                                        </p:attrNameLst>
                                      </p:cBhvr>
                                    </p:animRot>
                                    <p:animRot by="-1500000">
                                      <p:cBhvr>
                                        <p:cTn id="25" dur="125" fill="hold">
                                          <p:stCondLst>
                                            <p:cond delay="125"/>
                                          </p:stCondLst>
                                        </p:cTn>
                                        <p:tgtEl>
                                          <p:spTgt spid="12"/>
                                        </p:tgtEl>
                                        <p:attrNameLst>
                                          <p:attrName>r</p:attrName>
                                        </p:attrNameLst>
                                      </p:cBhvr>
                                    </p:animRot>
                                    <p:animRot by="-1500000">
                                      <p:cBhvr>
                                        <p:cTn id="26" dur="125" fill="hold">
                                          <p:stCondLst>
                                            <p:cond delay="250"/>
                                          </p:stCondLst>
                                        </p:cTn>
                                        <p:tgtEl>
                                          <p:spTgt spid="12"/>
                                        </p:tgtEl>
                                        <p:attrNameLst>
                                          <p:attrName>r</p:attrName>
                                        </p:attrNameLst>
                                      </p:cBhvr>
                                    </p:animRot>
                                    <p:animRot by="1500000">
                                      <p:cBhvr>
                                        <p:cTn id="27" dur="125" fill="hold">
                                          <p:stCondLst>
                                            <p:cond delay="375"/>
                                          </p:stCondLst>
                                        </p:cTn>
                                        <p:tgtEl>
                                          <p:spTgt spid="12"/>
                                        </p:tgtEl>
                                        <p:attrNameLst>
                                          <p:attrName>r</p:attrName>
                                        </p:attrNameLst>
                                      </p:cBhvr>
                                    </p:animRot>
                                  </p:childTnLst>
                                </p:cTn>
                              </p:par>
                            </p:childTnLst>
                          </p:cTn>
                        </p:par>
                        <p:par>
                          <p:cTn id="28" fill="hold">
                            <p:stCondLst>
                              <p:cond delay="2700"/>
                            </p:stCondLst>
                            <p:childTnLst>
                              <p:par>
                                <p:cTn id="29" presetID="16" presetClass="entr" presetSubtype="21" fill="hold" nodeType="afterEffect">
                                  <p:stCondLst>
                                    <p:cond delay="0"/>
                                  </p:stCondLst>
                                  <p:childTnLst>
                                    <p:set>
                                      <p:cBhvr>
                                        <p:cTn id="30" dur="1" fill="hold">
                                          <p:stCondLst>
                                            <p:cond delay="0"/>
                                          </p:stCondLst>
                                        </p:cTn>
                                        <p:tgtEl>
                                          <p:spTgt spid="3">
                                            <p:txEl>
                                              <p:pRg st="1" end="1"/>
                                            </p:txEl>
                                          </p:spTgt>
                                        </p:tgtEl>
                                        <p:attrNameLst>
                                          <p:attrName>style.visibility</p:attrName>
                                        </p:attrNameLst>
                                      </p:cBhvr>
                                      <p:to>
                                        <p:strVal val="visible"/>
                                      </p:to>
                                    </p:set>
                                    <p:animEffect transition="in" filter="barn(inVertical)">
                                      <p:cBhvr>
                                        <p:cTn id="31" dur="500"/>
                                        <p:tgtEl>
                                          <p:spTgt spid="3">
                                            <p:txEl>
                                              <p:pRg st="1" end="1"/>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nodeType="clickEffect">
                                  <p:stCondLst>
                                    <p:cond delay="0"/>
                                  </p:stCondLst>
                                  <p:childTnLst>
                                    <p:set>
                                      <p:cBhvr>
                                        <p:cTn id="35" dur="1" fill="hold">
                                          <p:stCondLst>
                                            <p:cond delay="0"/>
                                          </p:stCondLst>
                                        </p:cTn>
                                        <p:tgtEl>
                                          <p:spTgt spid="3">
                                            <p:txEl>
                                              <p:pRg st="2" end="2"/>
                                            </p:txEl>
                                          </p:spTgt>
                                        </p:tgtEl>
                                        <p:attrNameLst>
                                          <p:attrName>style.visibility</p:attrName>
                                        </p:attrNameLst>
                                      </p:cBhvr>
                                      <p:to>
                                        <p:strVal val="visible"/>
                                      </p:to>
                                    </p:set>
                                    <p:animEffect transition="in" filter="barn(inVertical)">
                                      <p:cBhvr>
                                        <p:cTn id="36" dur="500"/>
                                        <p:tgtEl>
                                          <p:spTgt spid="3">
                                            <p:txEl>
                                              <p:pRg st="2" end="2"/>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6" presetClass="entr" presetSubtype="21" fill="hold" nodeType="clickEffect">
                                  <p:stCondLst>
                                    <p:cond delay="0"/>
                                  </p:stCondLst>
                                  <p:childTnLst>
                                    <p:set>
                                      <p:cBhvr>
                                        <p:cTn id="40" dur="1" fill="hold">
                                          <p:stCondLst>
                                            <p:cond delay="0"/>
                                          </p:stCondLst>
                                        </p:cTn>
                                        <p:tgtEl>
                                          <p:spTgt spid="3">
                                            <p:txEl>
                                              <p:pRg st="3" end="3"/>
                                            </p:txEl>
                                          </p:spTgt>
                                        </p:tgtEl>
                                        <p:attrNameLst>
                                          <p:attrName>style.visibility</p:attrName>
                                        </p:attrNameLst>
                                      </p:cBhvr>
                                      <p:to>
                                        <p:strVal val="visible"/>
                                      </p:to>
                                    </p:set>
                                    <p:animEffect transition="in" filter="barn(inVertical)">
                                      <p:cBhvr>
                                        <p:cTn id="41" dur="500"/>
                                        <p:tgtEl>
                                          <p:spTgt spid="3">
                                            <p:txEl>
                                              <p:pRg st="3" end="3"/>
                                            </p:txEl>
                                          </p:spTgt>
                                        </p:tgtEl>
                                      </p:cBhvr>
                                    </p:animEffect>
                                  </p:childTnLst>
                                </p:cTn>
                              </p:par>
                              <p:par>
                                <p:cTn id="42" presetID="16" presetClass="entr" presetSubtype="21" fill="hold" nodeType="with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Effect transition="in" filter="barn(inVertical)">
                                      <p:cBhvr>
                                        <p:cTn id="44" dur="500"/>
                                        <p:tgtEl>
                                          <p:spTgt spid="3">
                                            <p:txEl>
                                              <p:pRg st="4" end="4"/>
                                            </p:txEl>
                                          </p:spTgt>
                                        </p:tgtEl>
                                      </p:cBhvr>
                                    </p:animEffect>
                                  </p:childTnLst>
                                </p:cTn>
                              </p:par>
                              <p:par>
                                <p:cTn id="45" presetID="16" presetClass="entr" presetSubtype="21" fill="hold" nodeType="with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barn(inVertical)">
                                      <p:cBhvr>
                                        <p:cTn id="47" dur="500"/>
                                        <p:tgtEl>
                                          <p:spTgt spid="3">
                                            <p:txEl>
                                              <p:pRg st="5" end="5"/>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nodeType="clickEffect">
                                  <p:stCondLst>
                                    <p:cond delay="0"/>
                                  </p:stCondLst>
                                  <p:childTnLst>
                                    <p:set>
                                      <p:cBhvr>
                                        <p:cTn id="51" dur="1" fill="hold">
                                          <p:stCondLst>
                                            <p:cond delay="0"/>
                                          </p:stCondLst>
                                        </p:cTn>
                                        <p:tgtEl>
                                          <p:spTgt spid="3">
                                            <p:txEl>
                                              <p:pRg st="6" end="6"/>
                                            </p:txEl>
                                          </p:spTgt>
                                        </p:tgtEl>
                                        <p:attrNameLst>
                                          <p:attrName>style.visibility</p:attrName>
                                        </p:attrNameLst>
                                      </p:cBhvr>
                                      <p:to>
                                        <p:strVal val="visible"/>
                                      </p:to>
                                    </p:set>
                                    <p:animEffect transition="in" filter="barn(inVertical)">
                                      <p:cBhvr>
                                        <p:cTn id="52" dur="500"/>
                                        <p:tgtEl>
                                          <p:spTgt spid="3">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41" presetClass="entr" presetSubtype="0" fill="hold" grpId="0" nodeType="clickEffect">
                                  <p:stCondLst>
                                    <p:cond delay="0"/>
                                  </p:stCondLst>
                                  <p:iterate type="lt">
                                    <p:tmPct val="10000"/>
                                  </p:iterate>
                                  <p:childTnLst>
                                    <p:set>
                                      <p:cBhvr>
                                        <p:cTn id="56" dur="1" fill="hold">
                                          <p:stCondLst>
                                            <p:cond delay="0"/>
                                          </p:stCondLst>
                                        </p:cTn>
                                        <p:tgtEl>
                                          <p:spTgt spid="5"/>
                                        </p:tgtEl>
                                        <p:attrNameLst>
                                          <p:attrName>style.visibility</p:attrName>
                                        </p:attrNameLst>
                                      </p:cBhvr>
                                      <p:to>
                                        <p:strVal val="visible"/>
                                      </p:to>
                                    </p:set>
                                    <p:anim calcmode="lin" valueType="num">
                                      <p:cBhvr>
                                        <p:cTn id="57"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8" dur="500" fill="hold"/>
                                        <p:tgtEl>
                                          <p:spTgt spid="5"/>
                                        </p:tgtEl>
                                        <p:attrNameLst>
                                          <p:attrName>ppt_y</p:attrName>
                                        </p:attrNameLst>
                                      </p:cBhvr>
                                      <p:tavLst>
                                        <p:tav tm="0">
                                          <p:val>
                                            <p:strVal val="#ppt_y"/>
                                          </p:val>
                                        </p:tav>
                                        <p:tav tm="100000">
                                          <p:val>
                                            <p:strVal val="#ppt_y"/>
                                          </p:val>
                                        </p:tav>
                                      </p:tavLst>
                                    </p:anim>
                                    <p:anim calcmode="lin" valueType="num">
                                      <p:cBhvr>
                                        <p:cTn id="59"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60"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61"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50000"/>
            </a:schemeClr>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1295400"/>
            <a:ext cx="8305800" cy="53340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dirty="0">
                <a:solidFill>
                  <a:schemeClr val="bg1"/>
                </a:solidFill>
              </a:rPr>
              <a:t>Let’s do a General Review of our study thus far.</a:t>
            </a:r>
          </a:p>
          <a:p>
            <a:pPr algn="l">
              <a:spcBef>
                <a:spcPts val="0"/>
              </a:spcBef>
              <a:spcAft>
                <a:spcPts val="1800"/>
              </a:spcAft>
            </a:pPr>
            <a:r>
              <a:rPr lang="en-US" dirty="0">
                <a:solidFill>
                  <a:schemeClr val="bg1"/>
                </a:solidFill>
              </a:rPr>
              <a:t>We looked at all </a:t>
            </a:r>
            <a:r>
              <a:rPr lang="en-US" b="1" dirty="0">
                <a:solidFill>
                  <a:srgbClr val="C00000"/>
                </a:solidFill>
              </a:rPr>
              <a:t>Ten</a:t>
            </a:r>
            <a:r>
              <a:rPr lang="en-US" dirty="0">
                <a:solidFill>
                  <a:srgbClr val="C00000"/>
                </a:solidFill>
              </a:rPr>
              <a:t> </a:t>
            </a:r>
            <a:r>
              <a:rPr lang="en-US" dirty="0">
                <a:solidFill>
                  <a:schemeClr val="bg1"/>
                </a:solidFill>
              </a:rPr>
              <a:t>of </a:t>
            </a:r>
            <a:r>
              <a:rPr lang="en-US" b="1" dirty="0">
                <a:solidFill>
                  <a:srgbClr val="0000CC"/>
                </a:solidFill>
              </a:rPr>
              <a:t>Yahuah’s</a:t>
            </a:r>
            <a:r>
              <a:rPr lang="en-US" dirty="0">
                <a:solidFill>
                  <a:srgbClr val="0000CC"/>
                </a:solidFill>
              </a:rPr>
              <a:t> </a:t>
            </a:r>
            <a:r>
              <a:rPr lang="en-US" b="1" dirty="0">
                <a:solidFill>
                  <a:srgbClr val="9900CC"/>
                </a:solidFill>
              </a:rPr>
              <a:t>“set apart gatherings” </a:t>
            </a:r>
            <a:r>
              <a:rPr lang="en-US" b="1" dirty="0">
                <a:solidFill>
                  <a:srgbClr val="996633"/>
                </a:solidFill>
              </a:rPr>
              <a:t>— in Leviticus 23 — </a:t>
            </a:r>
            <a:r>
              <a:rPr lang="en-US" dirty="0">
                <a:solidFill>
                  <a:schemeClr val="bg1"/>
                </a:solidFill>
              </a:rPr>
              <a:t>which are:</a:t>
            </a:r>
          </a:p>
        </p:txBody>
      </p:sp>
      <p:sp>
        <p:nvSpPr>
          <p:cNvPr id="4" name="Slide Number Placeholder 3"/>
          <p:cNvSpPr>
            <a:spLocks noGrp="1"/>
          </p:cNvSpPr>
          <p:nvPr>
            <p:ph type="sldNum" sz="quarter" idx="12"/>
          </p:nvPr>
        </p:nvSpPr>
        <p:spPr>
          <a:xfrm>
            <a:off x="8229600" y="6324600"/>
            <a:ext cx="762000" cy="365125"/>
          </a:xfrm>
        </p:spPr>
        <p:txBody>
          <a:bodyPr/>
          <a:lstStyle/>
          <a:p>
            <a:fld id="{9A7ECC3E-4170-412F-8B33-8063B7BB8A4D}" type="slidenum">
              <a:rPr lang="en-US" b="1" smtClean="0">
                <a:solidFill>
                  <a:schemeClr val="bg1"/>
                </a:solidFill>
              </a:rPr>
              <a:t>66</a:t>
            </a:fld>
            <a:endParaRPr lang="en-US" b="1" dirty="0">
              <a:solidFill>
                <a:schemeClr val="bg1"/>
              </a:solidFill>
            </a:endParaRPr>
          </a:p>
        </p:txBody>
      </p:sp>
      <p:sp>
        <p:nvSpPr>
          <p:cNvPr id="5" name="Title 1"/>
          <p:cNvSpPr>
            <a:spLocks noGrp="1"/>
          </p:cNvSpPr>
          <p:nvPr>
            <p:ph type="ctrTitle"/>
          </p:nvPr>
        </p:nvSpPr>
        <p:spPr>
          <a:xfrm>
            <a:off x="2895600" y="228600"/>
            <a:ext cx="32004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Review</a:t>
            </a:r>
          </a:p>
        </p:txBody>
      </p:sp>
      <p:sp>
        <p:nvSpPr>
          <p:cNvPr id="2" name="TextBox 1"/>
          <p:cNvSpPr txBox="1"/>
          <p:nvPr/>
        </p:nvSpPr>
        <p:spPr>
          <a:xfrm>
            <a:off x="457200" y="3306901"/>
            <a:ext cx="3886200" cy="3170099"/>
          </a:xfrm>
          <a:prstGeom prst="rect">
            <a:avLst/>
          </a:prstGeom>
          <a:solidFill>
            <a:schemeClr val="tx2">
              <a:lumMod val="90000"/>
            </a:schemeClr>
          </a:solidFill>
          <a:ln w="57150">
            <a:solidFill>
              <a:schemeClr val="tx2">
                <a:lumMod val="25000"/>
              </a:schemeClr>
            </a:solidFill>
          </a:ln>
          <a:scene3d>
            <a:camera prst="orthographicFront"/>
            <a:lightRig rig="threePt" dir="t"/>
          </a:scene3d>
          <a:sp3d>
            <a:bevelT w="114300" prst="artDeco"/>
          </a:sp3d>
        </p:spPr>
        <p:txBody>
          <a:bodyPr wrap="square" lIns="182880" rtlCol="0">
            <a:spAutoFit/>
          </a:bodyPr>
          <a:lstStyle/>
          <a:p>
            <a:pPr marL="457200" indent="-457200">
              <a:spcAft>
                <a:spcPts val="1800"/>
              </a:spcAft>
              <a:buFont typeface="Wingdings" panose="05000000000000000000" pitchFamily="2" charset="2"/>
              <a:buChar char="ü"/>
            </a:pPr>
            <a:r>
              <a:rPr lang="en-US" sz="2800" b="1" dirty="0">
                <a:solidFill>
                  <a:srgbClr val="0000CC"/>
                </a:solidFill>
              </a:rPr>
              <a:t>7</a:t>
            </a:r>
            <a:r>
              <a:rPr lang="en-US" sz="2800" b="1" baseline="30000" dirty="0">
                <a:solidFill>
                  <a:srgbClr val="0000CC"/>
                </a:solidFill>
              </a:rPr>
              <a:t>th</a:t>
            </a:r>
            <a:r>
              <a:rPr lang="en-US" sz="2800" b="1" dirty="0">
                <a:solidFill>
                  <a:srgbClr val="0000CC"/>
                </a:solidFill>
              </a:rPr>
              <a:t> day Sabbath</a:t>
            </a:r>
          </a:p>
          <a:p>
            <a:pPr marL="457200" indent="-457200">
              <a:spcAft>
                <a:spcPts val="1800"/>
              </a:spcAft>
              <a:buFont typeface="Wingdings" panose="05000000000000000000" pitchFamily="2" charset="2"/>
              <a:buChar char="ü"/>
            </a:pPr>
            <a:r>
              <a:rPr lang="en-US" sz="2800" b="1" dirty="0">
                <a:solidFill>
                  <a:srgbClr val="FF0000"/>
                </a:solidFill>
              </a:rPr>
              <a:t>Passover</a:t>
            </a:r>
          </a:p>
          <a:p>
            <a:pPr marL="457200" indent="-457200">
              <a:spcAft>
                <a:spcPts val="1800"/>
              </a:spcAft>
              <a:buFont typeface="Wingdings" panose="05000000000000000000" pitchFamily="2" charset="2"/>
              <a:buChar char="ü"/>
            </a:pPr>
            <a:r>
              <a:rPr lang="en-US" sz="2800" b="1" dirty="0">
                <a:solidFill>
                  <a:srgbClr val="009900"/>
                </a:solidFill>
              </a:rPr>
              <a:t>1</a:t>
            </a:r>
            <a:r>
              <a:rPr lang="en-US" sz="2800" b="1" baseline="30000" dirty="0">
                <a:solidFill>
                  <a:srgbClr val="009900"/>
                </a:solidFill>
              </a:rPr>
              <a:t>st</a:t>
            </a:r>
            <a:r>
              <a:rPr lang="en-US" sz="2800" b="1" dirty="0">
                <a:solidFill>
                  <a:srgbClr val="009900"/>
                </a:solidFill>
              </a:rPr>
              <a:t> Sabbath of UB </a:t>
            </a:r>
          </a:p>
          <a:p>
            <a:pPr marL="457200" indent="-457200">
              <a:spcAft>
                <a:spcPts val="1800"/>
              </a:spcAft>
              <a:buFont typeface="Wingdings" panose="05000000000000000000" pitchFamily="2" charset="2"/>
              <a:buChar char="ü"/>
            </a:pPr>
            <a:r>
              <a:rPr lang="en-US" sz="2800" b="1" dirty="0">
                <a:solidFill>
                  <a:schemeClr val="accent6">
                    <a:lumMod val="75000"/>
                  </a:schemeClr>
                </a:solidFill>
              </a:rPr>
              <a:t>First-fruits</a:t>
            </a:r>
          </a:p>
          <a:p>
            <a:pPr marL="457200" indent="-457200">
              <a:spcAft>
                <a:spcPts val="1800"/>
              </a:spcAft>
              <a:buFont typeface="Wingdings" panose="05000000000000000000" pitchFamily="2" charset="2"/>
              <a:buChar char="ü"/>
            </a:pPr>
            <a:r>
              <a:rPr lang="en-US" sz="2800" b="1" dirty="0">
                <a:solidFill>
                  <a:srgbClr val="C00000"/>
                </a:solidFill>
              </a:rPr>
              <a:t>Last Sabbath of UB</a:t>
            </a:r>
          </a:p>
        </p:txBody>
      </p:sp>
      <p:sp>
        <p:nvSpPr>
          <p:cNvPr id="6" name="TextBox 5"/>
          <p:cNvSpPr txBox="1"/>
          <p:nvPr/>
        </p:nvSpPr>
        <p:spPr>
          <a:xfrm>
            <a:off x="4495800" y="3306901"/>
            <a:ext cx="4114800" cy="3170099"/>
          </a:xfrm>
          <a:prstGeom prst="rect">
            <a:avLst/>
          </a:prstGeom>
          <a:solidFill>
            <a:schemeClr val="tx2">
              <a:lumMod val="90000"/>
            </a:schemeClr>
          </a:solidFill>
          <a:ln w="57150">
            <a:solidFill>
              <a:schemeClr val="tx2">
                <a:lumMod val="25000"/>
              </a:schemeClr>
            </a:solidFill>
          </a:ln>
          <a:scene3d>
            <a:camera prst="orthographicFront"/>
            <a:lightRig rig="threePt" dir="t"/>
          </a:scene3d>
          <a:sp3d>
            <a:bevelT w="114300" prst="artDeco"/>
          </a:sp3d>
        </p:spPr>
        <p:txBody>
          <a:bodyPr wrap="square" rtlCol="0">
            <a:spAutoFit/>
          </a:bodyPr>
          <a:lstStyle/>
          <a:p>
            <a:pPr marL="457200" indent="-457200">
              <a:spcAft>
                <a:spcPts val="1800"/>
              </a:spcAft>
              <a:buFont typeface="Wingdings" panose="05000000000000000000" pitchFamily="2" charset="2"/>
              <a:buChar char="ü"/>
            </a:pPr>
            <a:r>
              <a:rPr lang="en-US" sz="2800" b="1" dirty="0">
                <a:solidFill>
                  <a:srgbClr val="0000CC"/>
                </a:solidFill>
              </a:rPr>
              <a:t>Pentecost - Sabbath</a:t>
            </a:r>
          </a:p>
          <a:p>
            <a:pPr marL="457200" indent="-457200">
              <a:spcAft>
                <a:spcPts val="1800"/>
              </a:spcAft>
              <a:buFont typeface="Wingdings" panose="05000000000000000000" pitchFamily="2" charset="2"/>
              <a:buChar char="ü"/>
            </a:pPr>
            <a:r>
              <a:rPr lang="en-US" sz="2800" b="1" dirty="0">
                <a:solidFill>
                  <a:srgbClr val="FF0000"/>
                </a:solidFill>
              </a:rPr>
              <a:t>Trumpet - Sabbath</a:t>
            </a:r>
          </a:p>
          <a:p>
            <a:pPr marL="457200" indent="-457200">
              <a:spcAft>
                <a:spcPts val="1800"/>
              </a:spcAft>
              <a:buFont typeface="Wingdings" panose="05000000000000000000" pitchFamily="2" charset="2"/>
              <a:buChar char="ü"/>
            </a:pPr>
            <a:r>
              <a:rPr lang="en-US" sz="2800" b="1" dirty="0">
                <a:solidFill>
                  <a:srgbClr val="009900"/>
                </a:solidFill>
              </a:rPr>
              <a:t>Atonement - Sabbath</a:t>
            </a:r>
          </a:p>
          <a:p>
            <a:pPr marL="457200" indent="-457200">
              <a:spcAft>
                <a:spcPts val="1800"/>
              </a:spcAft>
              <a:buFont typeface="Wingdings" panose="05000000000000000000" pitchFamily="2" charset="2"/>
              <a:buChar char="ü"/>
            </a:pPr>
            <a:r>
              <a:rPr lang="en-US" sz="2800" b="1" dirty="0">
                <a:solidFill>
                  <a:schemeClr val="accent6">
                    <a:lumMod val="75000"/>
                  </a:schemeClr>
                </a:solidFill>
              </a:rPr>
              <a:t>First Sabbath of FOT</a:t>
            </a:r>
          </a:p>
          <a:p>
            <a:pPr marL="457200" indent="-457200">
              <a:spcAft>
                <a:spcPts val="1800"/>
              </a:spcAft>
              <a:buFont typeface="Wingdings" panose="05000000000000000000" pitchFamily="2" charset="2"/>
              <a:buChar char="ü"/>
            </a:pPr>
            <a:r>
              <a:rPr lang="en-US" sz="2800" b="1" dirty="0">
                <a:solidFill>
                  <a:srgbClr val="C00000"/>
                </a:solidFill>
              </a:rPr>
              <a:t>Last Sabbath of FOT</a:t>
            </a:r>
          </a:p>
        </p:txBody>
      </p:sp>
    </p:spTree>
    <p:extLst>
      <p:ext uri="{BB962C8B-B14F-4D97-AF65-F5344CB8AC3E}">
        <p14:creationId xmlns:p14="http://schemas.microsoft.com/office/powerpoint/2010/main" val="349364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xEl>
                                              <p:pRg st="0" end="0"/>
                                            </p:txEl>
                                          </p:spTgt>
                                        </p:tgtEl>
                                        <p:attrNameLst>
                                          <p:attrName>style.visibility</p:attrName>
                                        </p:attrNameLst>
                                      </p:cBhvr>
                                      <p:to>
                                        <p:strVal val="visible"/>
                                      </p:to>
                                    </p:set>
                                    <p:anim calcmode="lin" valueType="num">
                                      <p:cBhvr additive="base">
                                        <p:cTn id="3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6">
                                            <p:txEl>
                                              <p:pRg st="1" end="1"/>
                                            </p:txEl>
                                          </p:spTgt>
                                        </p:tgtEl>
                                        <p:attrNameLst>
                                          <p:attrName>style.visibility</p:attrName>
                                        </p:attrNameLst>
                                      </p:cBhvr>
                                      <p:to>
                                        <p:strVal val="visible"/>
                                      </p:to>
                                    </p:set>
                                    <p:anim calcmode="lin" valueType="num">
                                      <p:cBhvr additive="base">
                                        <p:cTn id="4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6">
                                            <p:txEl>
                                              <p:pRg st="2" end="2"/>
                                            </p:txEl>
                                          </p:spTgt>
                                        </p:tgtEl>
                                        <p:attrNameLst>
                                          <p:attrName>style.visibility</p:attrName>
                                        </p:attrNameLst>
                                      </p:cBhvr>
                                      <p:to>
                                        <p:strVal val="visible"/>
                                      </p:to>
                                    </p:set>
                                    <p:anim calcmode="lin" valueType="num">
                                      <p:cBhvr additive="base">
                                        <p:cTn id="49"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
                                            <p:txEl>
                                              <p:pRg st="3" end="3"/>
                                            </p:txEl>
                                          </p:spTgt>
                                        </p:tgtEl>
                                        <p:attrNameLst>
                                          <p:attrName>style.visibility</p:attrName>
                                        </p:attrNameLst>
                                      </p:cBhvr>
                                      <p:to>
                                        <p:strVal val="visible"/>
                                      </p:to>
                                    </p:set>
                                    <p:anim calcmode="lin" valueType="num">
                                      <p:cBhvr additive="base">
                                        <p:cTn id="55"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6">
                                            <p:txEl>
                                              <p:pRg st="4" end="4"/>
                                            </p:txEl>
                                          </p:spTgt>
                                        </p:tgtEl>
                                        <p:attrNameLst>
                                          <p:attrName>style.visibility</p:attrName>
                                        </p:attrNameLst>
                                      </p:cBhvr>
                                      <p:to>
                                        <p:strVal val="visible"/>
                                      </p:to>
                                    </p:set>
                                    <p:anim calcmode="lin" valueType="num">
                                      <p:cBhvr additive="base">
                                        <p:cTn id="61"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6">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50000"/>
            </a:schemeClr>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1447800"/>
            <a:ext cx="8077200" cy="4724400"/>
          </a:xfrm>
          <a:solidFill>
            <a:schemeClr val="tx1">
              <a:lumMod val="85000"/>
            </a:schemeClr>
          </a:solidFill>
          <a:ln w="57150">
            <a:solidFill>
              <a:srgbClr val="0000CC"/>
            </a:solidFill>
          </a:ln>
        </p:spPr>
        <p:txBody>
          <a:bodyPr lIns="182880" tIns="91440">
            <a:normAutofit/>
          </a:bodyPr>
          <a:lstStyle/>
          <a:p>
            <a:pPr marL="457200" indent="-457200" algn="l">
              <a:spcBef>
                <a:spcPts val="0"/>
              </a:spcBef>
              <a:spcAft>
                <a:spcPts val="1800"/>
              </a:spcAft>
              <a:buClr>
                <a:srgbClr val="FF3399"/>
              </a:buClr>
              <a:buSzPct val="100000"/>
              <a:buFont typeface="Wingdings" panose="05000000000000000000" pitchFamily="2" charset="2"/>
              <a:buChar char="§"/>
            </a:pPr>
            <a:r>
              <a:rPr lang="en-US" b="1" dirty="0">
                <a:solidFill>
                  <a:srgbClr val="0000CC"/>
                </a:solidFill>
              </a:rPr>
              <a:t>Yahuah</a:t>
            </a:r>
            <a:r>
              <a:rPr lang="en-US" dirty="0">
                <a:solidFill>
                  <a:schemeClr val="bg1"/>
                </a:solidFill>
              </a:rPr>
              <a:t> claimed the Feasts days as being </a:t>
            </a:r>
            <a:r>
              <a:rPr lang="en-US" sz="3200" b="1" u="sng" dirty="0">
                <a:solidFill>
                  <a:srgbClr val="0000CC"/>
                </a:solidFill>
                <a:effectLst>
                  <a:outerShdw blurRad="38100" dist="38100" dir="2700000" algn="tl">
                    <a:srgbClr val="000000">
                      <a:alpha val="43137"/>
                    </a:srgbClr>
                  </a:outerShdw>
                </a:effectLst>
              </a:rPr>
              <a:t>His</a:t>
            </a:r>
            <a:r>
              <a:rPr lang="en-US" b="1" dirty="0">
                <a:solidFill>
                  <a:srgbClr val="FF3399"/>
                </a:solidFill>
              </a:rPr>
              <a:t> “appointed times,” </a:t>
            </a:r>
            <a:r>
              <a:rPr lang="en-US" dirty="0">
                <a:solidFill>
                  <a:schemeClr val="bg1"/>
                </a:solidFill>
              </a:rPr>
              <a:t>or</a:t>
            </a:r>
            <a:r>
              <a:rPr lang="en-US" b="1" dirty="0">
                <a:solidFill>
                  <a:srgbClr val="FF3399"/>
                </a:solidFill>
              </a:rPr>
              <a:t> </a:t>
            </a:r>
            <a:r>
              <a:rPr lang="en-US" b="1" dirty="0">
                <a:solidFill>
                  <a:srgbClr val="9900CC"/>
                </a:solidFill>
              </a:rPr>
              <a:t>“set apart gatherings,”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Feast days were not given for the Jews only — they were given to </a:t>
            </a:r>
            <a:r>
              <a:rPr lang="en-US" b="1" u="sng" dirty="0">
                <a:solidFill>
                  <a:srgbClr val="C00000"/>
                </a:solidFill>
                <a:effectLst>
                  <a:outerShdw blurRad="38100" dist="38100" dir="2700000" algn="tl">
                    <a:srgbClr val="000000">
                      <a:alpha val="43137"/>
                    </a:srgbClr>
                  </a:outerShdw>
                </a:effectLst>
              </a:rPr>
              <a:t>last forever</a:t>
            </a:r>
            <a:r>
              <a:rPr lang="en-US" b="1" dirty="0">
                <a:solidFill>
                  <a:srgbClr val="C00000"/>
                </a:solidFill>
                <a:effectLst>
                  <a:outerShdw blurRad="38100" dist="38100" dir="2700000" algn="tl">
                    <a:srgbClr val="000000">
                      <a:alpha val="43137"/>
                    </a:srgbClr>
                  </a:outerShdw>
                </a:effectLst>
              </a:rPr>
              <a:t> </a:t>
            </a:r>
            <a:r>
              <a:rPr lang="en-US" dirty="0">
                <a:solidFill>
                  <a:schemeClr val="bg1"/>
                </a:solidFill>
              </a:rPr>
              <a:t>and were given to </a:t>
            </a:r>
            <a:r>
              <a:rPr lang="en-US" b="1" dirty="0">
                <a:solidFill>
                  <a:srgbClr val="FF0000"/>
                </a:solidFill>
              </a:rPr>
              <a:t>ALL</a:t>
            </a:r>
            <a:r>
              <a:rPr lang="en-US" dirty="0">
                <a:solidFill>
                  <a:srgbClr val="FF0000"/>
                </a:solidFill>
              </a:rPr>
              <a:t> </a:t>
            </a:r>
            <a:r>
              <a:rPr lang="en-US" dirty="0">
                <a:solidFill>
                  <a:schemeClr val="bg1"/>
                </a:solidFill>
              </a:rPr>
              <a:t>of </a:t>
            </a:r>
            <a:r>
              <a:rPr lang="en-US" b="1" dirty="0">
                <a:solidFill>
                  <a:srgbClr val="0000CC"/>
                </a:solidFill>
              </a:rPr>
              <a:t>Yahuah’s</a:t>
            </a:r>
            <a:r>
              <a:rPr lang="en-US" dirty="0">
                <a:solidFill>
                  <a:srgbClr val="0000CC"/>
                </a:solidFill>
              </a:rPr>
              <a:t> </a:t>
            </a:r>
            <a:br>
              <a:rPr lang="en-US" dirty="0">
                <a:solidFill>
                  <a:srgbClr val="0000CC"/>
                </a:solidFill>
              </a:rPr>
            </a:br>
            <a:r>
              <a:rPr lang="en-US" dirty="0">
                <a:solidFill>
                  <a:schemeClr val="bg1"/>
                </a:solidFill>
              </a:rPr>
              <a:t>followers,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a:t>
            </a:r>
            <a:r>
              <a:rPr lang="en-US" b="1" dirty="0">
                <a:solidFill>
                  <a:srgbClr val="009900"/>
                </a:solidFill>
              </a:rPr>
              <a:t>Feast days </a:t>
            </a:r>
            <a:r>
              <a:rPr lang="en-US" dirty="0">
                <a:solidFill>
                  <a:schemeClr val="bg1"/>
                </a:solidFill>
              </a:rPr>
              <a:t>were, and still are, a part of the </a:t>
            </a:r>
            <a:r>
              <a:rPr lang="en-US" b="1" dirty="0">
                <a:solidFill>
                  <a:srgbClr val="CC00FF"/>
                </a:solidFill>
                <a:effectLst>
                  <a:outerShdw blurRad="38100" dist="38100" dir="2700000" algn="tl">
                    <a:srgbClr val="000000">
                      <a:alpha val="43137"/>
                    </a:srgbClr>
                  </a:outerShdw>
                </a:effectLst>
              </a:rPr>
              <a:t>Everlasting Covenant </a:t>
            </a:r>
            <a:r>
              <a:rPr lang="en-US" dirty="0">
                <a:solidFill>
                  <a:schemeClr val="bg1"/>
                </a:solidFill>
              </a:rPr>
              <a:t>ratified by </a:t>
            </a:r>
            <a:r>
              <a:rPr lang="en-US" dirty="0" err="1">
                <a:solidFill>
                  <a:schemeClr val="bg1"/>
                </a:solidFill>
              </a:rPr>
              <a:t>Mosheh</a:t>
            </a:r>
            <a:r>
              <a:rPr lang="en-US" dirty="0">
                <a:solidFill>
                  <a:schemeClr val="bg1"/>
                </a:solidFill>
              </a:rPr>
              <a:t> at Sinai,</a:t>
            </a:r>
            <a:endParaRPr lang="en-US" b="1" dirty="0">
              <a:solidFill>
                <a:srgbClr val="0070C0"/>
              </a:solidFill>
            </a:endParaRPr>
          </a:p>
        </p:txBody>
      </p:sp>
      <p:sp>
        <p:nvSpPr>
          <p:cNvPr id="4" name="Slide Number Placeholder 3"/>
          <p:cNvSpPr>
            <a:spLocks noGrp="1"/>
          </p:cNvSpPr>
          <p:nvPr>
            <p:ph type="sldNum" sz="quarter" idx="12"/>
          </p:nvPr>
        </p:nvSpPr>
        <p:spPr>
          <a:xfrm>
            <a:off x="8153400" y="6324600"/>
            <a:ext cx="762000" cy="365125"/>
          </a:xfrm>
        </p:spPr>
        <p:txBody>
          <a:bodyPr/>
          <a:lstStyle/>
          <a:p>
            <a:fld id="{9A7ECC3E-4170-412F-8B33-8063B7BB8A4D}" type="slidenum">
              <a:rPr lang="en-US" b="1" smtClean="0">
                <a:solidFill>
                  <a:schemeClr val="bg1"/>
                </a:solidFill>
              </a:rPr>
              <a:t>67</a:t>
            </a:fld>
            <a:endParaRPr lang="en-US" b="1" dirty="0">
              <a:solidFill>
                <a:schemeClr val="bg1"/>
              </a:solidFill>
            </a:endParaRPr>
          </a:p>
        </p:txBody>
      </p:sp>
      <p:sp>
        <p:nvSpPr>
          <p:cNvPr id="5" name="Title 1"/>
          <p:cNvSpPr>
            <a:spLocks noGrp="1"/>
          </p:cNvSpPr>
          <p:nvPr>
            <p:ph type="ctrTitle"/>
          </p:nvPr>
        </p:nvSpPr>
        <p:spPr>
          <a:xfrm>
            <a:off x="3048000" y="228600"/>
            <a:ext cx="29718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Review</a:t>
            </a:r>
          </a:p>
        </p:txBody>
      </p:sp>
      <p:sp>
        <p:nvSpPr>
          <p:cNvPr id="2" name="Lightning Bolt 1"/>
          <p:cNvSpPr/>
          <p:nvPr/>
        </p:nvSpPr>
        <p:spPr>
          <a:xfrm rot="10433748">
            <a:off x="7138702" y="3534823"/>
            <a:ext cx="1281065" cy="1048236"/>
          </a:xfrm>
          <a:prstGeom prst="lightningBolt">
            <a:avLst/>
          </a:prstGeom>
          <a:solidFill>
            <a:srgbClr val="00B0F0"/>
          </a:solidFill>
          <a:ln w="38100">
            <a:noFill/>
          </a:ln>
          <a:effectLst>
            <a:glow rad="139700">
              <a:schemeClr val="accent6">
                <a:satMod val="175000"/>
                <a:alpha val="40000"/>
              </a:schemeClr>
            </a:glow>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1849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0" presetClass="emph" presetSubtype="0" fill="hold" grpId="1" nodeType="afterEffect">
                                  <p:stCondLst>
                                    <p:cond delay="0"/>
                                  </p:stCondLst>
                                  <p:childTnLst>
                                    <p:anim calcmode="discrete" valueType="str">
                                      <p:cBhvr override="childStyle">
                                        <p:cTn id="12" dur="2000" fill="hold"/>
                                        <p:tgtEl>
                                          <p:spTgt spid="5"/>
                                        </p:tgtEl>
                                        <p:attrNameLst>
                                          <p:attrName>style.fontWeight</p:attrName>
                                        </p:attrNameLst>
                                      </p:cBhvr>
                                      <p:tavLst>
                                        <p:tav tm="0">
                                          <p:val>
                                            <p:strVal val="normal"/>
                                          </p:val>
                                        </p:tav>
                                        <p:tav tm="50000">
                                          <p:val>
                                            <p:strVal val="bold"/>
                                          </p:val>
                                        </p:tav>
                                        <p:tav tm="60000">
                                          <p:val>
                                            <p:strVal val="normal"/>
                                          </p:val>
                                        </p:tav>
                                        <p:tav tm="100000">
                                          <p:val>
                                            <p:strVal val="normal"/>
                                          </p:val>
                                        </p:tav>
                                      </p:tavLst>
                                    </p:anim>
                                  </p:childTnLst>
                                </p:cTn>
                              </p:par>
                            </p:childTnLst>
                          </p:cTn>
                        </p:par>
                        <p:par>
                          <p:cTn id="13" fill="hold">
                            <p:stCondLst>
                              <p:cond delay="2500"/>
                            </p:stCondLst>
                            <p:childTnLst>
                              <p:par>
                                <p:cTn id="14" presetID="22" presetClass="entr" presetSubtype="4" fill="hold"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wipe(down)">
                                      <p:cBhvr>
                                        <p:cTn id="16" dur="500"/>
                                        <p:tgtEl>
                                          <p:spTgt spid="3">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wipe(down)">
                                      <p:cBhvr>
                                        <p:cTn id="21" dur="500"/>
                                        <p:tgtEl>
                                          <p:spTgt spid="3">
                                            <p:txEl>
                                              <p:pRg st="1" end="1"/>
                                            </p:txEl>
                                          </p:spTgt>
                                        </p:tgtEl>
                                      </p:cBhvr>
                                    </p:animEffect>
                                  </p:childTnLst>
                                </p:cTn>
                              </p:par>
                            </p:childTnLst>
                          </p:cTn>
                        </p:par>
                        <p:par>
                          <p:cTn id="22" fill="hold">
                            <p:stCondLst>
                              <p:cond delay="500"/>
                            </p:stCondLst>
                            <p:childTnLst>
                              <p:par>
                                <p:cTn id="23" presetID="45" presetClass="entr" presetSubtype="0" fill="hold" grpId="0" nodeType="afterEffect">
                                  <p:stCondLst>
                                    <p:cond delay="5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000"/>
                                        <p:tgtEl>
                                          <p:spTgt spid="2"/>
                                        </p:tgtEl>
                                      </p:cBhvr>
                                    </p:animEffect>
                                    <p:anim calcmode="lin" valueType="num">
                                      <p:cBhvr>
                                        <p:cTn id="26" dur="2000" fill="hold"/>
                                        <p:tgtEl>
                                          <p:spTgt spid="2"/>
                                        </p:tgtEl>
                                        <p:attrNameLst>
                                          <p:attrName>ppt_w</p:attrName>
                                        </p:attrNameLst>
                                      </p:cBhvr>
                                      <p:tavLst>
                                        <p:tav tm="0" fmla="#ppt_w*sin(2.5*pi*$)">
                                          <p:val>
                                            <p:fltVal val="0"/>
                                          </p:val>
                                        </p:tav>
                                        <p:tav tm="100000">
                                          <p:val>
                                            <p:fltVal val="1"/>
                                          </p:val>
                                        </p:tav>
                                      </p:tavLst>
                                    </p:anim>
                                    <p:anim calcmode="lin" valueType="num">
                                      <p:cBhvr>
                                        <p:cTn id="27"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2" end="2"/>
                                            </p:txEl>
                                          </p:spTgt>
                                        </p:tgtEl>
                                        <p:attrNameLst>
                                          <p:attrName>style.visibility</p:attrName>
                                        </p:attrNameLst>
                                      </p:cBhvr>
                                      <p:to>
                                        <p:strVal val="visible"/>
                                      </p:to>
                                    </p:set>
                                    <p:animEffect transition="in" filter="wipe(down)">
                                      <p:cBhvr>
                                        <p:cTn id="3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2"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bg>
      <p:bgPr>
        <a:pattFill prst="pct5">
          <a:fgClr>
            <a:schemeClr val="accent3">
              <a:lumMod val="50000"/>
            </a:schemeClr>
          </a:fgClr>
          <a:bgClr>
            <a:schemeClr val="accent3">
              <a:lumMod val="20000"/>
              <a:lumOff val="80000"/>
            </a:schemeClr>
          </a:bgClr>
        </a:patt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1143000"/>
            <a:ext cx="8763000" cy="5410200"/>
          </a:xfrm>
          <a:solidFill>
            <a:schemeClr val="tx1">
              <a:lumMod val="85000"/>
            </a:schemeClr>
          </a:solidFill>
          <a:ln w="57150">
            <a:solidFill>
              <a:srgbClr val="0000CC"/>
            </a:solidFill>
          </a:ln>
          <a:scene3d>
            <a:camera prst="orthographicFront"/>
            <a:lightRig rig="threePt" dir="t"/>
          </a:scene3d>
          <a:sp3d>
            <a:bevelT w="139700" h="139700" prst="divot"/>
          </a:sp3d>
        </p:spPr>
        <p:txBody>
          <a:bodyPr lIns="182880" tIns="182880">
            <a:normAutofit lnSpcReduction="10000"/>
          </a:bodyPr>
          <a:lstStyle/>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We briefly looked at </a:t>
            </a:r>
            <a:r>
              <a:rPr lang="en-US" b="1" dirty="0">
                <a:solidFill>
                  <a:srgbClr val="0000CC"/>
                </a:solidFill>
              </a:rPr>
              <a:t>Yahuah’s</a:t>
            </a:r>
            <a:r>
              <a:rPr lang="en-US" dirty="0">
                <a:solidFill>
                  <a:srgbClr val="0000CC"/>
                </a:solidFill>
              </a:rPr>
              <a:t> </a:t>
            </a:r>
            <a:r>
              <a:rPr lang="en-US" dirty="0">
                <a:solidFill>
                  <a:schemeClr val="bg1"/>
                </a:solidFill>
              </a:rPr>
              <a:t>method for calculating when His new year begins,</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We briefly looked at the Scriptural method for calculating how to determine when the Feast days are to occur, </a:t>
            </a:r>
          </a:p>
          <a:p>
            <a:pPr marL="457200" indent="-457200" algn="l">
              <a:spcBef>
                <a:spcPts val="0"/>
              </a:spcBef>
              <a:spcAft>
                <a:spcPts val="1800"/>
              </a:spcAft>
              <a:buClr>
                <a:srgbClr val="FF3399"/>
              </a:buClr>
              <a:buSzPct val="100000"/>
              <a:buFont typeface="Wingdings" panose="05000000000000000000" pitchFamily="2" charset="2"/>
              <a:buChar char="§"/>
            </a:pPr>
            <a:r>
              <a:rPr lang="en-US" b="1" dirty="0">
                <a:solidFill>
                  <a:srgbClr val="0000CC"/>
                </a:solidFill>
              </a:rPr>
              <a:t>Yahuah’s</a:t>
            </a:r>
            <a:r>
              <a:rPr lang="en-US" dirty="0">
                <a:solidFill>
                  <a:srgbClr val="0000CC"/>
                </a:solidFill>
              </a:rPr>
              <a:t> </a:t>
            </a:r>
            <a:r>
              <a:rPr lang="en-US" b="1" dirty="0">
                <a:solidFill>
                  <a:srgbClr val="FF3399"/>
                </a:solidFill>
              </a:rPr>
              <a:t>appointed times </a:t>
            </a:r>
            <a:r>
              <a:rPr lang="en-US" dirty="0">
                <a:solidFill>
                  <a:schemeClr val="bg1"/>
                </a:solidFill>
              </a:rPr>
              <a:t>and the </a:t>
            </a:r>
            <a:r>
              <a:rPr lang="en-US" b="1" dirty="0">
                <a:solidFill>
                  <a:srgbClr val="009900"/>
                </a:solidFill>
              </a:rPr>
              <a:t>observation themes </a:t>
            </a:r>
            <a:r>
              <a:rPr lang="en-US" dirty="0">
                <a:solidFill>
                  <a:schemeClr val="bg1"/>
                </a:solidFill>
              </a:rPr>
              <a:t>are directly related, but separate identities, </a:t>
            </a:r>
          </a:p>
          <a:p>
            <a:pPr marL="457200" indent="-457200" algn="l">
              <a:spcBef>
                <a:spcPts val="0"/>
              </a:spcBef>
              <a:spcAft>
                <a:spcPts val="1800"/>
              </a:spcAft>
              <a:buClr>
                <a:srgbClr val="FF3399"/>
              </a:buClr>
              <a:buSzPct val="100000"/>
              <a:buFont typeface="Wingdings" panose="05000000000000000000" pitchFamily="2" charset="2"/>
              <a:buChar char="§"/>
            </a:pPr>
            <a:r>
              <a:rPr lang="en-US" dirty="0">
                <a:solidFill>
                  <a:schemeClr val="bg1"/>
                </a:solidFill>
              </a:rPr>
              <a:t>The </a:t>
            </a:r>
            <a:r>
              <a:rPr lang="en-US" b="1" dirty="0">
                <a:solidFill>
                  <a:srgbClr val="FF3399"/>
                </a:solidFill>
              </a:rPr>
              <a:t>“appointed time” </a:t>
            </a:r>
            <a:r>
              <a:rPr lang="en-US" dirty="0">
                <a:solidFill>
                  <a:schemeClr val="bg1"/>
                </a:solidFill>
              </a:rPr>
              <a:t>is the </a:t>
            </a:r>
            <a:r>
              <a:rPr lang="en-US" b="1" dirty="0">
                <a:solidFill>
                  <a:srgbClr val="CC00FF"/>
                </a:solidFill>
              </a:rPr>
              <a:t>day</a:t>
            </a:r>
            <a:r>
              <a:rPr lang="en-US" dirty="0">
                <a:solidFill>
                  <a:srgbClr val="CC00FF"/>
                </a:solidFill>
              </a:rPr>
              <a:t> </a:t>
            </a:r>
            <a:r>
              <a:rPr lang="en-US" dirty="0">
                <a:solidFill>
                  <a:schemeClr val="bg1"/>
                </a:solidFill>
              </a:rPr>
              <a:t>– or </a:t>
            </a:r>
            <a:r>
              <a:rPr lang="en-US" b="1" dirty="0">
                <a:solidFill>
                  <a:srgbClr val="CC00FF"/>
                </a:solidFill>
              </a:rPr>
              <a:t>date</a:t>
            </a:r>
            <a:r>
              <a:rPr lang="en-US" dirty="0">
                <a:solidFill>
                  <a:srgbClr val="CC00FF"/>
                </a:solidFill>
              </a:rPr>
              <a:t> </a:t>
            </a:r>
            <a:r>
              <a:rPr lang="en-US" dirty="0">
                <a:solidFill>
                  <a:schemeClr val="bg1"/>
                </a:solidFill>
              </a:rPr>
              <a:t>— the </a:t>
            </a:r>
            <a:r>
              <a:rPr lang="en-US" b="1" dirty="0">
                <a:solidFill>
                  <a:srgbClr val="009900"/>
                </a:solidFill>
              </a:rPr>
              <a:t>“observation theme” </a:t>
            </a:r>
            <a:r>
              <a:rPr lang="en-US" dirty="0">
                <a:solidFill>
                  <a:schemeClr val="bg1"/>
                </a:solidFill>
              </a:rPr>
              <a:t>is the</a:t>
            </a:r>
            <a:r>
              <a:rPr lang="en-US" dirty="0">
                <a:solidFill>
                  <a:schemeClr val="accent2">
                    <a:lumMod val="75000"/>
                  </a:schemeClr>
                </a:solidFill>
              </a:rPr>
              <a:t> </a:t>
            </a:r>
            <a:r>
              <a:rPr lang="en-US" b="1" dirty="0">
                <a:solidFill>
                  <a:schemeClr val="accent2">
                    <a:lumMod val="75000"/>
                  </a:schemeClr>
                </a:solidFill>
              </a:rPr>
              <a:t>“thematic Ritual”</a:t>
            </a:r>
            <a:r>
              <a:rPr lang="en-US" b="1" dirty="0">
                <a:solidFill>
                  <a:schemeClr val="bg1"/>
                </a:solidFill>
              </a:rPr>
              <a:t> </a:t>
            </a:r>
            <a:r>
              <a:rPr lang="en-US" dirty="0">
                <a:solidFill>
                  <a:schemeClr val="bg1"/>
                </a:solidFill>
              </a:rPr>
              <a:t>that is to take place on the appointed date - </a:t>
            </a:r>
            <a:r>
              <a:rPr lang="en-US" sz="2400" dirty="0">
                <a:solidFill>
                  <a:schemeClr val="bg1"/>
                </a:solidFill>
              </a:rPr>
              <a:t>Examples seen in Ex 13:10, </a:t>
            </a:r>
            <a:r>
              <a:rPr lang="en-US" sz="2400" dirty="0" err="1">
                <a:solidFill>
                  <a:schemeClr val="bg1"/>
                </a:solidFill>
              </a:rPr>
              <a:t>Num</a:t>
            </a:r>
            <a:r>
              <a:rPr lang="en-US" sz="2400" dirty="0">
                <a:solidFill>
                  <a:schemeClr val="bg1"/>
                </a:solidFill>
              </a:rPr>
              <a:t> 9:2,3</a:t>
            </a:r>
            <a:r>
              <a:rPr lang="en-US" dirty="0">
                <a:solidFill>
                  <a:schemeClr val="bg1"/>
                </a:solidFill>
              </a:rPr>
              <a:t>.</a:t>
            </a:r>
          </a:p>
        </p:txBody>
      </p:sp>
      <p:sp>
        <p:nvSpPr>
          <p:cNvPr id="4" name="Slide Number Placeholder 3"/>
          <p:cNvSpPr>
            <a:spLocks noGrp="1"/>
          </p:cNvSpPr>
          <p:nvPr>
            <p:ph type="sldNum" sz="quarter" idx="12"/>
          </p:nvPr>
        </p:nvSpPr>
        <p:spPr>
          <a:xfrm>
            <a:off x="8305800" y="6492875"/>
            <a:ext cx="762000" cy="365125"/>
          </a:xfrm>
        </p:spPr>
        <p:txBody>
          <a:bodyPr/>
          <a:lstStyle/>
          <a:p>
            <a:fld id="{9A7ECC3E-4170-412F-8B33-8063B7BB8A4D}" type="slidenum">
              <a:rPr lang="en-US" b="1" smtClean="0">
                <a:solidFill>
                  <a:schemeClr val="bg1"/>
                </a:solidFill>
              </a:rPr>
              <a:t>68</a:t>
            </a:fld>
            <a:endParaRPr lang="en-US" b="1" dirty="0">
              <a:solidFill>
                <a:schemeClr val="bg1"/>
              </a:solidFill>
            </a:endParaRPr>
          </a:p>
        </p:txBody>
      </p:sp>
      <p:sp>
        <p:nvSpPr>
          <p:cNvPr id="5" name="Title 1"/>
          <p:cNvSpPr>
            <a:spLocks noGrp="1"/>
          </p:cNvSpPr>
          <p:nvPr>
            <p:ph type="ctrTitle"/>
          </p:nvPr>
        </p:nvSpPr>
        <p:spPr>
          <a:xfrm>
            <a:off x="3124200" y="152400"/>
            <a:ext cx="2895600" cy="838200"/>
          </a:xfrm>
          <a:solidFill>
            <a:srgbClr val="0000CC"/>
          </a:solidFill>
          <a:ln w="57150">
            <a:solidFill>
              <a:schemeClr val="tx1"/>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chemeClr val="tx1">
                    <a:lumMod val="85000"/>
                  </a:schemeClr>
                </a:solidFill>
              </a:rPr>
              <a:t>Review</a:t>
            </a:r>
          </a:p>
        </p:txBody>
      </p:sp>
    </p:spTree>
    <p:extLst>
      <p:ext uri="{BB962C8B-B14F-4D97-AF65-F5344CB8AC3E}">
        <p14:creationId xmlns:p14="http://schemas.microsoft.com/office/powerpoint/2010/main" val="3284652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1000"/>
                                        <p:tgtEl>
                                          <p:spTgt spid="3">
                                            <p:txEl>
                                              <p:pRg st="1" end="1"/>
                                            </p:txEl>
                                          </p:spTgt>
                                        </p:tgtEl>
                                      </p:cBhvr>
                                    </p:animEffect>
                                    <p:anim calcmode="lin" valueType="num">
                                      <p:cBhvr>
                                        <p:cTn id="15"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fade">
                                      <p:cBhvr>
                                        <p:cTn id="21" dur="1000"/>
                                        <p:tgtEl>
                                          <p:spTgt spid="3">
                                            <p:txEl>
                                              <p:pRg st="2" end="2"/>
                                            </p:txEl>
                                          </p:spTgt>
                                        </p:tgtEl>
                                      </p:cBhvr>
                                    </p:animEffect>
                                    <p:anim calcmode="lin" valueType="num">
                                      <p:cBhvr>
                                        <p:cTn id="2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
                                            <p:txEl>
                                              <p:pRg st="3" end="3"/>
                                            </p:txEl>
                                          </p:spTgt>
                                        </p:tgtEl>
                                        <p:attrNameLst>
                                          <p:attrName>style.visibility</p:attrName>
                                        </p:attrNameLst>
                                      </p:cBhvr>
                                      <p:to>
                                        <p:strVal val="visible"/>
                                      </p:to>
                                    </p:set>
                                    <p:animEffect transition="in" filter="fade">
                                      <p:cBhvr>
                                        <p:cTn id="28" dur="1000"/>
                                        <p:tgtEl>
                                          <p:spTgt spid="3">
                                            <p:txEl>
                                              <p:pRg st="3" end="3"/>
                                            </p:txEl>
                                          </p:spTgt>
                                        </p:tgtEl>
                                      </p:cBhvr>
                                    </p:animEffect>
                                    <p:anim calcmode="lin" valueType="num">
                                      <p:cBhvr>
                                        <p:cTn id="29"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1000" y="304800"/>
            <a:ext cx="8382000" cy="6248400"/>
          </a:xfrm>
          <a:solidFill>
            <a:schemeClr val="accent3">
              <a:lumMod val="20000"/>
              <a:lumOff val="80000"/>
            </a:schemeClr>
          </a:solidFill>
          <a:ln w="38100">
            <a:solidFill>
              <a:schemeClr val="accent3">
                <a:lumMod val="50000"/>
              </a:schemeClr>
            </a:solidFill>
          </a:ln>
          <a:scene3d>
            <a:camera prst="orthographicFront"/>
            <a:lightRig rig="threePt" dir="t"/>
          </a:scene3d>
          <a:sp3d>
            <a:bevelT w="114300" prst="artDeco"/>
          </a:sp3d>
        </p:spPr>
        <p:txBody>
          <a:bodyPr lIns="182880" tIns="91440">
            <a:normAutofit/>
          </a:bodyPr>
          <a:lstStyle/>
          <a:p>
            <a:pPr algn="l">
              <a:spcBef>
                <a:spcPts val="0"/>
              </a:spcBef>
              <a:spcAft>
                <a:spcPts val="1800"/>
              </a:spcAft>
              <a:buClr>
                <a:srgbClr val="FF0000"/>
              </a:buClr>
              <a:buSzPct val="75000"/>
            </a:pPr>
            <a:r>
              <a:rPr lang="en-US" sz="3200" b="1" dirty="0">
                <a:solidFill>
                  <a:srgbClr val="9900CC"/>
                </a:solidFill>
                <a:effectLst/>
                <a:latin typeface="Comic Sans MS" panose="030F0702030302020204" pitchFamily="66" charset="0"/>
              </a:rPr>
              <a:t>We often </a:t>
            </a:r>
            <a:r>
              <a:rPr lang="en-US" sz="3200" b="1" u="sng" dirty="0">
                <a:solidFill>
                  <a:srgbClr val="9900CC"/>
                </a:solidFill>
                <a:effectLst/>
                <a:latin typeface="Comic Sans MS" panose="030F0702030302020204" pitchFamily="66" charset="0"/>
              </a:rPr>
              <a:t>hear</a:t>
            </a:r>
            <a:r>
              <a:rPr lang="en-US" sz="3200" b="1" dirty="0">
                <a:solidFill>
                  <a:srgbClr val="9900CC"/>
                </a:solidFill>
                <a:effectLst/>
                <a:latin typeface="Comic Sans MS" panose="030F0702030302020204" pitchFamily="66" charset="0"/>
              </a:rPr>
              <a:t> it said:</a:t>
            </a:r>
          </a:p>
          <a:p>
            <a:pPr marL="457200" indent="-457200" algn="l">
              <a:spcBef>
                <a:spcPts val="0"/>
              </a:spcBef>
              <a:spcAft>
                <a:spcPts val="1800"/>
              </a:spcAft>
              <a:buClr>
                <a:srgbClr val="9900CC"/>
              </a:buClr>
              <a:buSzPct val="75000"/>
              <a:buFont typeface="Wingdings" panose="05000000000000000000" pitchFamily="2" charset="2"/>
              <a:buChar char="v"/>
            </a:pPr>
            <a:r>
              <a:rPr lang="en-US" sz="3200" dirty="0">
                <a:solidFill>
                  <a:schemeClr val="bg1"/>
                </a:solidFill>
                <a:effectLst/>
                <a:latin typeface="Comic Sans MS" panose="030F0702030302020204" pitchFamily="66" charset="0"/>
              </a:rPr>
              <a:t>The </a:t>
            </a:r>
            <a:r>
              <a:rPr lang="en-US" sz="3200" b="1" dirty="0">
                <a:solidFill>
                  <a:srgbClr val="009900"/>
                </a:solidFill>
                <a:effectLst/>
                <a:latin typeface="Comic Sans MS" panose="030F0702030302020204" pitchFamily="66" charset="0"/>
              </a:rPr>
              <a:t>feasts</a:t>
            </a:r>
            <a:r>
              <a:rPr lang="en-US" sz="3200" dirty="0">
                <a:solidFill>
                  <a:srgbClr val="009900"/>
                </a:solidFill>
                <a:effectLst/>
                <a:latin typeface="Comic Sans MS" panose="030F0702030302020204" pitchFamily="66" charset="0"/>
              </a:rPr>
              <a:t> </a:t>
            </a:r>
            <a:r>
              <a:rPr lang="en-US" sz="3200" dirty="0">
                <a:solidFill>
                  <a:schemeClr val="bg1"/>
                </a:solidFill>
                <a:effectLst/>
                <a:latin typeface="Comic Sans MS" panose="030F0702030302020204" pitchFamily="66" charset="0"/>
              </a:rPr>
              <a:t>were a part of the </a:t>
            </a:r>
            <a:r>
              <a:rPr lang="en-US" sz="3200" b="1" dirty="0">
                <a:solidFill>
                  <a:srgbClr val="0070C0"/>
                </a:solidFill>
                <a:effectLst/>
                <a:latin typeface="Comic Sans MS" panose="030F0702030302020204" pitchFamily="66" charset="0"/>
              </a:rPr>
              <a:t>Ceremonial Laws </a:t>
            </a:r>
            <a:r>
              <a:rPr lang="en-US" sz="3200" dirty="0">
                <a:solidFill>
                  <a:schemeClr val="bg1"/>
                </a:solidFill>
                <a:effectLst/>
                <a:latin typeface="Comic Sans MS" panose="030F0702030302020204" pitchFamily="66" charset="0"/>
              </a:rPr>
              <a:t>and </a:t>
            </a:r>
            <a:r>
              <a:rPr lang="en-US" sz="3200" b="1" dirty="0">
                <a:solidFill>
                  <a:schemeClr val="tx2">
                    <a:lumMod val="25000"/>
                  </a:schemeClr>
                </a:solidFill>
                <a:effectLst/>
                <a:latin typeface="Comic Sans MS" panose="030F0702030302020204" pitchFamily="66" charset="0"/>
              </a:rPr>
              <a:t>Ordinances</a:t>
            </a:r>
            <a:r>
              <a:rPr lang="en-US" sz="3200" dirty="0">
                <a:solidFill>
                  <a:schemeClr val="bg1"/>
                </a:solidFill>
                <a:effectLst/>
                <a:latin typeface="Comic Sans MS" panose="030F0702030302020204" pitchFamily="66" charset="0"/>
              </a:rPr>
              <a:t>    and they were all </a:t>
            </a:r>
            <a:r>
              <a:rPr lang="en-US" sz="3200" b="1" dirty="0">
                <a:solidFill>
                  <a:srgbClr val="C00000"/>
                </a:solidFill>
                <a:effectLst/>
                <a:latin typeface="Comic Sans MS" panose="030F0702030302020204" pitchFamily="66" charset="0"/>
              </a:rPr>
              <a:t>“nailed to the cross.” </a:t>
            </a:r>
            <a:r>
              <a:rPr lang="en-US" sz="3200" b="1" dirty="0">
                <a:solidFill>
                  <a:srgbClr val="CC00CC"/>
                </a:solidFill>
                <a:effectLst/>
                <a:latin typeface="Comic Sans MS" panose="030F0702030302020204" pitchFamily="66" charset="0"/>
              </a:rPr>
              <a:t>OR</a:t>
            </a:r>
          </a:p>
          <a:p>
            <a:pPr marL="457200" indent="-457200" algn="l">
              <a:spcBef>
                <a:spcPts val="0"/>
              </a:spcBef>
              <a:spcAft>
                <a:spcPts val="1800"/>
              </a:spcAft>
              <a:buClr>
                <a:srgbClr val="9900CC"/>
              </a:buClr>
              <a:buSzPct val="75000"/>
              <a:buFont typeface="Wingdings" panose="05000000000000000000" pitchFamily="2" charset="2"/>
              <a:buChar char="v"/>
            </a:pPr>
            <a:r>
              <a:rPr lang="en-US" sz="3200" dirty="0">
                <a:solidFill>
                  <a:schemeClr val="bg1"/>
                </a:solidFill>
                <a:effectLst/>
                <a:latin typeface="Comic Sans MS" panose="030F0702030302020204" pitchFamily="66" charset="0"/>
              </a:rPr>
              <a:t>If you keep the </a:t>
            </a:r>
            <a:r>
              <a:rPr lang="en-US" sz="3200" b="1" dirty="0">
                <a:solidFill>
                  <a:srgbClr val="009900"/>
                </a:solidFill>
                <a:effectLst/>
                <a:latin typeface="Comic Sans MS" panose="030F0702030302020204" pitchFamily="66" charset="0"/>
              </a:rPr>
              <a:t>feasts</a:t>
            </a:r>
            <a:r>
              <a:rPr lang="en-US" sz="3200" dirty="0">
                <a:solidFill>
                  <a:srgbClr val="009900"/>
                </a:solidFill>
                <a:effectLst/>
                <a:latin typeface="Comic Sans MS" panose="030F0702030302020204" pitchFamily="66" charset="0"/>
              </a:rPr>
              <a:t> </a:t>
            </a:r>
            <a:r>
              <a:rPr lang="en-US" sz="3200" dirty="0">
                <a:solidFill>
                  <a:schemeClr val="bg1"/>
                </a:solidFill>
                <a:effectLst/>
                <a:latin typeface="Comic Sans MS" panose="030F0702030302020204" pitchFamily="66" charset="0"/>
              </a:rPr>
              <a:t>today, you are showing that you have not accepted 		    as your Saviour</a:t>
            </a:r>
            <a:r>
              <a:rPr lang="en-US" sz="3200" dirty="0">
                <a:solidFill>
                  <a:schemeClr val="bg1"/>
                </a:solidFill>
                <a:latin typeface="Comic Sans MS" panose="030F0702030302020204" pitchFamily="66" charset="0"/>
              </a:rPr>
              <a:t>.</a:t>
            </a:r>
            <a:r>
              <a:rPr lang="en-US" sz="3200" dirty="0">
                <a:solidFill>
                  <a:schemeClr val="bg1"/>
                </a:solidFill>
                <a:effectLst/>
                <a:latin typeface="Comic Sans MS" panose="030F0702030302020204" pitchFamily="66" charset="0"/>
              </a:rPr>
              <a:t> The </a:t>
            </a:r>
            <a:r>
              <a:rPr lang="en-US" sz="3200" b="1" dirty="0">
                <a:solidFill>
                  <a:srgbClr val="009900"/>
                </a:solidFill>
                <a:effectLst/>
                <a:latin typeface="Comic Sans MS" panose="030F0702030302020204" pitchFamily="66" charset="0"/>
              </a:rPr>
              <a:t>feasts</a:t>
            </a:r>
            <a:r>
              <a:rPr lang="en-US" sz="3200" dirty="0">
                <a:solidFill>
                  <a:srgbClr val="009900"/>
                </a:solidFill>
                <a:effectLst/>
                <a:latin typeface="Comic Sans MS" panose="030F0702030302020204" pitchFamily="66" charset="0"/>
              </a:rPr>
              <a:t> </a:t>
            </a:r>
            <a:r>
              <a:rPr lang="en-US" sz="3200" dirty="0">
                <a:solidFill>
                  <a:schemeClr val="bg1"/>
                </a:solidFill>
                <a:effectLst/>
                <a:latin typeface="Comic Sans MS" panose="030F0702030302020204" pitchFamily="66" charset="0"/>
              </a:rPr>
              <a:t>were a part of the </a:t>
            </a:r>
            <a:r>
              <a:rPr lang="en-US" sz="3200" dirty="0">
                <a:solidFill>
                  <a:srgbClr val="0070C0"/>
                </a:solidFill>
                <a:effectLst>
                  <a:outerShdw blurRad="38100" dist="38100" dir="2700000" algn="tl">
                    <a:srgbClr val="000000">
                      <a:alpha val="43137"/>
                    </a:srgbClr>
                  </a:outerShdw>
                </a:effectLst>
                <a:latin typeface="Comic Sans MS" panose="030F0702030302020204" pitchFamily="66" charset="0"/>
              </a:rPr>
              <a:t>“Ceremonial System” </a:t>
            </a:r>
            <a:r>
              <a:rPr lang="en-US" sz="3200" dirty="0">
                <a:solidFill>
                  <a:schemeClr val="bg1"/>
                </a:solidFill>
                <a:effectLst/>
                <a:latin typeface="Comic Sans MS" panose="030F0702030302020204" pitchFamily="66" charset="0"/>
              </a:rPr>
              <a:t>that was </a:t>
            </a:r>
            <a:r>
              <a:rPr lang="en-US" sz="3200" b="1" dirty="0">
                <a:solidFill>
                  <a:srgbClr val="C00000"/>
                </a:solidFill>
                <a:effectLst/>
                <a:latin typeface="Comic Sans MS" panose="030F0702030302020204" pitchFamily="66" charset="0"/>
              </a:rPr>
              <a:t>“nailed to the cross.”</a:t>
            </a:r>
          </a:p>
          <a:p>
            <a:pPr algn="l">
              <a:spcBef>
                <a:spcPts val="0"/>
              </a:spcBef>
              <a:spcAft>
                <a:spcPts val="1800"/>
              </a:spcAft>
              <a:buClr>
                <a:srgbClr val="FF0000"/>
              </a:buClr>
              <a:buSzPct val="75000"/>
            </a:pPr>
            <a:r>
              <a:rPr lang="en-US" sz="3200" dirty="0">
                <a:solidFill>
                  <a:schemeClr val="bg1"/>
                </a:solidFill>
                <a:effectLst/>
                <a:latin typeface="Comic Sans MS" panose="030F0702030302020204" pitchFamily="66" charset="0"/>
              </a:rPr>
              <a:t>Are these concepts Scriptural?</a:t>
            </a:r>
            <a:br>
              <a:rPr lang="en-US" sz="3200" dirty="0">
                <a:solidFill>
                  <a:schemeClr val="bg1"/>
                </a:solidFill>
                <a:effectLst/>
                <a:latin typeface="Comic Sans MS" panose="030F0702030302020204" pitchFamily="66" charset="0"/>
              </a:rPr>
            </a:br>
            <a:r>
              <a:rPr lang="en-US" sz="3200" dirty="0">
                <a:solidFill>
                  <a:schemeClr val="bg1"/>
                </a:solidFill>
                <a:effectLst/>
                <a:latin typeface="Comic Sans MS" panose="030F0702030302020204" pitchFamily="66" charset="0"/>
              </a:rPr>
              <a:t>This will be addressed in </a:t>
            </a:r>
            <a:r>
              <a:rPr lang="en-US" sz="3200" b="1" dirty="0">
                <a:solidFill>
                  <a:srgbClr val="CC00CC"/>
                </a:solidFill>
                <a:effectLst/>
                <a:latin typeface="Comic Sans MS" panose="030F0702030302020204" pitchFamily="66" charset="0"/>
              </a:rPr>
              <a:t>Part 2</a:t>
            </a: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t>69</a:t>
            </a:fld>
            <a:endParaRPr lang="en-US" b="1" dirty="0"/>
          </a:p>
        </p:txBody>
      </p:sp>
      <p:grpSp>
        <p:nvGrpSpPr>
          <p:cNvPr id="2" name="Group 1"/>
          <p:cNvGrpSpPr/>
          <p:nvPr/>
        </p:nvGrpSpPr>
        <p:grpSpPr>
          <a:xfrm>
            <a:off x="6553200" y="5257800"/>
            <a:ext cx="1828800" cy="1066800"/>
            <a:chOff x="6553200" y="5410200"/>
            <a:chExt cx="1828800" cy="1066800"/>
          </a:xfrm>
          <a:effectLst>
            <a:glow rad="139700">
              <a:srgbClr val="009900">
                <a:alpha val="40000"/>
              </a:srgbClr>
            </a:glow>
          </a:effectLst>
        </p:grpSpPr>
        <p:cxnSp>
          <p:nvCxnSpPr>
            <p:cNvPr id="14" name="Straight Arrow Connector 13"/>
            <p:cNvCxnSpPr/>
            <p:nvPr/>
          </p:nvCxnSpPr>
          <p:spPr>
            <a:xfrm flipH="1" flipV="1">
              <a:off x="6553200" y="5410200"/>
              <a:ext cx="990600" cy="685800"/>
            </a:xfrm>
            <a:prstGeom prst="straightConnector1">
              <a:avLst/>
            </a:prstGeom>
            <a:ln w="57150">
              <a:solidFill>
                <a:srgbClr val="006600"/>
              </a:solidFill>
              <a:tailEnd type="arrow"/>
            </a:ln>
            <a:scene3d>
              <a:camera prst="orthographicFront"/>
              <a:lightRig rig="threePt" dir="t"/>
            </a:scene3d>
            <a:sp3d>
              <a:bevelT prst="angle"/>
            </a:sp3d>
          </p:spPr>
          <p:style>
            <a:lnRef idx="1">
              <a:schemeClr val="accent1"/>
            </a:lnRef>
            <a:fillRef idx="0">
              <a:schemeClr val="accent1"/>
            </a:fillRef>
            <a:effectRef idx="0">
              <a:schemeClr val="accent1"/>
            </a:effectRef>
            <a:fontRef idx="minor">
              <a:schemeClr val="tx1"/>
            </a:fontRef>
          </p:style>
        </p:cxnSp>
        <p:sp>
          <p:nvSpPr>
            <p:cNvPr id="12" name="Explosion 1 11"/>
            <p:cNvSpPr/>
            <p:nvPr/>
          </p:nvSpPr>
          <p:spPr>
            <a:xfrm>
              <a:off x="7467600" y="5562600"/>
              <a:ext cx="914400" cy="914400"/>
            </a:xfrm>
            <a:prstGeom prst="irregularSeal1">
              <a:avLst/>
            </a:prstGeom>
            <a:solidFill>
              <a:srgbClr val="92D050"/>
            </a:solidFill>
            <a:ln w="57150">
              <a:solidFill>
                <a:srgbClr val="006600"/>
              </a:solidFill>
            </a:ln>
            <a:scene3d>
              <a:camera prst="orthographicFront"/>
              <a:lightRig rig="threePt" dir="t"/>
            </a:scene3d>
            <a:sp3d>
              <a:bevelT w="139700" h="139700" prst="divo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p:cNvGrpSpPr/>
          <p:nvPr/>
        </p:nvGrpSpPr>
        <p:grpSpPr>
          <a:xfrm>
            <a:off x="7467598" y="609600"/>
            <a:ext cx="990602" cy="1585666"/>
            <a:chOff x="7467598" y="685800"/>
            <a:chExt cx="990602" cy="1585666"/>
          </a:xfrm>
          <a:effectLst>
            <a:glow rad="101600">
              <a:schemeClr val="accent6">
                <a:satMod val="175000"/>
                <a:alpha val="40000"/>
              </a:schemeClr>
            </a:glow>
          </a:effectLst>
        </p:grpSpPr>
        <p:cxnSp>
          <p:nvCxnSpPr>
            <p:cNvPr id="9" name="Straight Arrow Connector 8"/>
            <p:cNvCxnSpPr/>
            <p:nvPr/>
          </p:nvCxnSpPr>
          <p:spPr>
            <a:xfrm flipH="1">
              <a:off x="7467598" y="990600"/>
              <a:ext cx="533402" cy="1280866"/>
            </a:xfrm>
            <a:prstGeom prst="straightConnector1">
              <a:avLst/>
            </a:prstGeom>
            <a:ln w="76200">
              <a:solidFill>
                <a:srgbClr val="9900CC"/>
              </a:solidFill>
              <a:tailEnd type="arrow"/>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7" name="Explosion 1 6"/>
            <p:cNvSpPr/>
            <p:nvPr/>
          </p:nvSpPr>
          <p:spPr>
            <a:xfrm>
              <a:off x="7696200" y="685800"/>
              <a:ext cx="762000" cy="609600"/>
            </a:xfrm>
            <a:prstGeom prst="irregularSeal1">
              <a:avLst/>
            </a:prstGeom>
            <a:solidFill>
              <a:srgbClr val="FFB9C6"/>
            </a:solidFill>
            <a:ln w="57150">
              <a:solidFill>
                <a:srgbClr val="9900CC"/>
              </a:solidFill>
            </a:ln>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TextBox 4"/>
          <p:cNvSpPr txBox="1"/>
          <p:nvPr/>
        </p:nvSpPr>
        <p:spPr>
          <a:xfrm>
            <a:off x="936171" y="3733800"/>
            <a:ext cx="1789272" cy="584775"/>
          </a:xfrm>
          <a:prstGeom prst="rect">
            <a:avLst/>
          </a:prstGeom>
          <a:blipFill>
            <a:blip r:embed="rId2"/>
            <a:tile tx="0" ty="0" sx="100000" sy="100000" flip="none" algn="tl"/>
          </a:blipFill>
          <a:ln w="38100">
            <a:solidFill>
              <a:srgbClr val="FF3399"/>
            </a:solidFill>
          </a:ln>
          <a:scene3d>
            <a:camera prst="orthographicFront"/>
            <a:lightRig rig="threePt" dir="t"/>
          </a:scene3d>
          <a:sp3d>
            <a:bevelT w="114300" prst="artDeco"/>
          </a:sp3d>
        </p:spPr>
        <p:txBody>
          <a:bodyPr wrap="none" rtlCol="0">
            <a:spAutoFit/>
            <a:sp3d extrusionH="57150">
              <a:bevelT w="50800" h="38100" prst="riblet"/>
            </a:sp3d>
          </a:bodyPr>
          <a:lstStyle/>
          <a:p>
            <a:r>
              <a:rPr lang="en-US" sz="3200" b="1" dirty="0">
                <a:ln w="38100">
                  <a:solidFill>
                    <a:srgbClr val="0000CC"/>
                  </a:solidFill>
                </a:ln>
                <a:solidFill>
                  <a:srgbClr val="99CCFF"/>
                </a:solidFill>
                <a:latin typeface="Comic Sans MS" panose="030F0702030302020204" pitchFamily="66" charset="0"/>
              </a:rPr>
              <a:t>Yahusha</a:t>
            </a:r>
          </a:p>
        </p:txBody>
      </p:sp>
    </p:spTree>
    <p:extLst>
      <p:ext uri="{BB962C8B-B14F-4D97-AF65-F5344CB8AC3E}">
        <p14:creationId xmlns:p14="http://schemas.microsoft.com/office/powerpoint/2010/main" val="12479166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ppt_w</p:attrName>
                                        </p:attrNameLst>
                                      </p:cBhvr>
                                      <p:tavLst>
                                        <p:tav tm="0">
                                          <p:val>
                                            <p:fltVal val="0"/>
                                          </p:val>
                                        </p:tav>
                                        <p:tav tm="100000">
                                          <p:val>
                                            <p:strVal val="#ppt_w"/>
                                          </p:val>
                                        </p:tav>
                                      </p:tavLst>
                                    </p:anim>
                                    <p:anim calcmode="lin" valueType="num">
                                      <p:cBhvr>
                                        <p:cTn id="15" dur="500" fill="hold"/>
                                        <p:tgtEl>
                                          <p:spTgt spid="6"/>
                                        </p:tgtEl>
                                        <p:attrNameLst>
                                          <p:attrName>ppt_h</p:attrName>
                                        </p:attrNameLst>
                                      </p:cBhvr>
                                      <p:tavLst>
                                        <p:tav tm="0">
                                          <p:val>
                                            <p:fltVal val="0"/>
                                          </p:val>
                                        </p:tav>
                                        <p:tav tm="100000">
                                          <p:val>
                                            <p:strVal val="#ppt_h"/>
                                          </p:val>
                                        </p:tav>
                                      </p:tavLst>
                                    </p:anim>
                                    <p:animEffect transition="in" filter="fade">
                                      <p:cBhvr>
                                        <p:cTn id="16" dur="500"/>
                                        <p:tgtEl>
                                          <p:spTgt spid="6"/>
                                        </p:tgtEl>
                                      </p:cBhvr>
                                    </p:animEffect>
                                  </p:childTnLst>
                                </p:cTn>
                              </p:par>
                            </p:childTnLst>
                          </p:cTn>
                        </p:par>
                        <p:par>
                          <p:cTn id="17" fill="hold">
                            <p:stCondLst>
                              <p:cond delay="1500"/>
                            </p:stCondLst>
                            <p:childTnLst>
                              <p:par>
                                <p:cTn id="18" presetID="35" presetClass="emph" presetSubtype="0" repeatCount="3000" fill="hold" nodeType="afterEffect">
                                  <p:stCondLst>
                                    <p:cond delay="0"/>
                                  </p:stCondLst>
                                  <p:childTnLst>
                                    <p:anim calcmode="discrete" valueType="str">
                                      <p:cBhvr>
                                        <p:cTn id="19" dur="500" fill="hold"/>
                                        <p:tgtEl>
                                          <p:spTgt spid="6"/>
                                        </p:tgtEl>
                                        <p:attrNameLst>
                                          <p:attrName>style.visibility</p:attrName>
                                        </p:attrNameLst>
                                      </p:cBhvr>
                                      <p:tavLst>
                                        <p:tav tm="0">
                                          <p:val>
                                            <p:strVal val="hidden"/>
                                          </p:val>
                                        </p:tav>
                                        <p:tav tm="50000">
                                          <p:val>
                                            <p:strVal val="visible"/>
                                          </p:val>
                                        </p:tav>
                                      </p:tavLst>
                                    </p:anim>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barn(inVertical)">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
                                        </p:tgtEl>
                                        <p:attrNameLst>
                                          <p:attrName>ppt_y</p:attrName>
                                        </p:attrNameLst>
                                      </p:cBhvr>
                                      <p:tavLst>
                                        <p:tav tm="0">
                                          <p:val>
                                            <p:strVal val="#ppt_y"/>
                                          </p:val>
                                        </p:tav>
                                        <p:tav tm="100000">
                                          <p:val>
                                            <p:strVal val="#ppt_y"/>
                                          </p:val>
                                        </p:tav>
                                      </p:tavLst>
                                    </p:anim>
                                    <p:anim calcmode="lin" valueType="num">
                                      <p:cBhvr>
                                        <p:cTn id="31"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2"/>
                                        </p:tgtEl>
                                        <p:attrNameLst>
                                          <p:attrName>style.visibility</p:attrName>
                                        </p:attrNameLst>
                                      </p:cBhvr>
                                      <p:to>
                                        <p:strVal val="visible"/>
                                      </p:to>
                                    </p:set>
                                    <p:anim calcmode="lin" valueType="num">
                                      <p:cBhvr>
                                        <p:cTn id="38" dur="500" fill="hold"/>
                                        <p:tgtEl>
                                          <p:spTgt spid="2"/>
                                        </p:tgtEl>
                                        <p:attrNameLst>
                                          <p:attrName>ppt_w</p:attrName>
                                        </p:attrNameLst>
                                      </p:cBhvr>
                                      <p:tavLst>
                                        <p:tav tm="0">
                                          <p:val>
                                            <p:fltVal val="0"/>
                                          </p:val>
                                        </p:tav>
                                        <p:tav tm="100000">
                                          <p:val>
                                            <p:strVal val="#ppt_w"/>
                                          </p:val>
                                        </p:tav>
                                      </p:tavLst>
                                    </p:anim>
                                    <p:anim calcmode="lin" valueType="num">
                                      <p:cBhvr>
                                        <p:cTn id="39" dur="500" fill="hold"/>
                                        <p:tgtEl>
                                          <p:spTgt spid="2"/>
                                        </p:tgtEl>
                                        <p:attrNameLst>
                                          <p:attrName>ppt_h</p:attrName>
                                        </p:attrNameLst>
                                      </p:cBhvr>
                                      <p:tavLst>
                                        <p:tav tm="0">
                                          <p:val>
                                            <p:fltVal val="0"/>
                                          </p:val>
                                        </p:tav>
                                        <p:tav tm="100000">
                                          <p:val>
                                            <p:strVal val="#ppt_h"/>
                                          </p:val>
                                        </p:tav>
                                      </p:tavLst>
                                    </p:anim>
                                    <p:animEffect transition="in" filter="fade">
                                      <p:cBhvr>
                                        <p:cTn id="40" dur="500"/>
                                        <p:tgtEl>
                                          <p:spTgt spid="2"/>
                                        </p:tgtEl>
                                      </p:cBhvr>
                                    </p:animEffect>
                                  </p:childTnLst>
                                </p:cTn>
                              </p:par>
                            </p:childTnLst>
                          </p:cTn>
                        </p:par>
                        <p:par>
                          <p:cTn id="41" fill="hold">
                            <p:stCondLst>
                              <p:cond delay="500"/>
                            </p:stCondLst>
                            <p:childTnLst>
                              <p:par>
                                <p:cTn id="42" presetID="35" presetClass="emph" presetSubtype="0" repeatCount="3000" fill="hold" nodeType="afterEffect">
                                  <p:stCondLst>
                                    <p:cond delay="0"/>
                                  </p:stCondLst>
                                  <p:childTnLst>
                                    <p:anim calcmode="discrete" valueType="str">
                                      <p:cBhvr>
                                        <p:cTn id="43" dur="500" fill="hold"/>
                                        <p:tgtEl>
                                          <p:spTgt spid="2"/>
                                        </p:tgtEl>
                                        <p:attrNameLst>
                                          <p:attrName>style.visibility</p:attrName>
                                        </p:attrNameLst>
                                      </p:cBhvr>
                                      <p:tavLst>
                                        <p:tav tm="0">
                                          <p:val>
                                            <p:strVal val="hidden"/>
                                          </p:val>
                                        </p:tav>
                                        <p:tav tm="50000">
                                          <p:val>
                                            <p:strVal val="visible"/>
                                          </p:val>
                                        </p:tav>
                                      </p:tavLst>
                                    </p:anim>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3">
                                            <p:txEl>
                                              <p:pRg st="3" end="3"/>
                                            </p:txEl>
                                          </p:spTgt>
                                        </p:tgtEl>
                                        <p:attrNameLst>
                                          <p:attrName>style.visibility</p:attrName>
                                        </p:attrNameLst>
                                      </p:cBhvr>
                                      <p:to>
                                        <p:strVal val="visible"/>
                                      </p:to>
                                    </p:set>
                                    <p:anim calcmode="lin" valueType="num">
                                      <p:cBhvr>
                                        <p:cTn id="48"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49"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5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0886"/>
            <a:ext cx="9144000" cy="6847114"/>
          </a:xfrm>
          <a:prstGeom prst="rect">
            <a:avLst/>
          </a:prstGeom>
          <a:solidFill>
            <a:srgbClr val="FFCCCC"/>
          </a:solidFill>
          <a:ln w="57150">
            <a:solidFill>
              <a:srgbClr val="CC00CC"/>
            </a:solidFill>
          </a:ln>
          <a:scene3d>
            <a:camera prst="orthographicFront"/>
            <a:lightRig rig="threePt" dir="t"/>
          </a:scene3d>
          <a:sp3d>
            <a:bevelT w="114300" prst="artDeco"/>
          </a:sp3d>
        </p:spPr>
        <p:txBody>
          <a:bodyPr wrap="square" rtlCol="0">
            <a:spAutoFit/>
          </a:bodyPr>
          <a:lstStyle/>
          <a:p>
            <a:endParaRPr lang="en-US" dirty="0"/>
          </a:p>
        </p:txBody>
      </p:sp>
      <p:sp>
        <p:nvSpPr>
          <p:cNvPr id="3" name="Subtitle 2"/>
          <p:cNvSpPr>
            <a:spLocks noGrp="1"/>
          </p:cNvSpPr>
          <p:nvPr>
            <p:ph type="subTitle" idx="1"/>
          </p:nvPr>
        </p:nvSpPr>
        <p:spPr>
          <a:xfrm>
            <a:off x="152400" y="1066800"/>
            <a:ext cx="8839200" cy="5638800"/>
          </a:xfrm>
          <a:blipFill>
            <a:blip r:embed="rId2"/>
            <a:tile tx="0" ty="0" sx="100000" sy="100000" flip="none" algn="tl"/>
          </a:blipFill>
          <a:ln w="57150">
            <a:solidFill>
              <a:srgbClr val="CC00CC"/>
            </a:solidFill>
          </a:ln>
          <a:scene3d>
            <a:camera prst="orthographicFront"/>
            <a:lightRig rig="threePt" dir="t"/>
          </a:scene3d>
          <a:sp3d>
            <a:bevelT w="139700" h="139700" prst="divot"/>
          </a:sp3d>
        </p:spPr>
        <p:txBody>
          <a:bodyPr lIns="182880" tIns="91440">
            <a:normAutofit/>
          </a:bodyPr>
          <a:lstStyle/>
          <a:p>
            <a:pPr algn="l">
              <a:spcBef>
                <a:spcPts val="0"/>
              </a:spcBef>
              <a:spcAft>
                <a:spcPts val="1800"/>
              </a:spcAft>
            </a:pPr>
            <a:r>
              <a:rPr lang="en-US" dirty="0">
                <a:solidFill>
                  <a:schemeClr val="bg1"/>
                </a:solidFill>
              </a:rPr>
              <a:t>We have come to the end of </a:t>
            </a:r>
            <a:r>
              <a:rPr lang="en-US" b="1" dirty="0">
                <a:solidFill>
                  <a:srgbClr val="CC00FF"/>
                </a:solidFill>
              </a:rPr>
              <a:t>Part 1 </a:t>
            </a:r>
            <a:r>
              <a:rPr lang="en-US" dirty="0">
                <a:solidFill>
                  <a:schemeClr val="bg1"/>
                </a:solidFill>
              </a:rPr>
              <a:t>of our study.  In </a:t>
            </a:r>
            <a:r>
              <a:rPr lang="en-US" b="1" dirty="0">
                <a:solidFill>
                  <a:srgbClr val="CC00FF"/>
                </a:solidFill>
              </a:rPr>
              <a:t>Part 2 </a:t>
            </a:r>
            <a:r>
              <a:rPr lang="en-US" dirty="0">
                <a:solidFill>
                  <a:schemeClr val="bg1"/>
                </a:solidFill>
              </a:rPr>
              <a:t>we will answer the following questions:</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What was </a:t>
            </a:r>
            <a:r>
              <a:rPr lang="en-US" sz="2800" b="1" dirty="0">
                <a:solidFill>
                  <a:schemeClr val="accent6">
                    <a:lumMod val="75000"/>
                  </a:schemeClr>
                </a:solidFill>
                <a:effectLst>
                  <a:outerShdw blurRad="38100" dist="38100" dir="2700000" algn="tl">
                    <a:srgbClr val="000000">
                      <a:alpha val="43137"/>
                    </a:srgbClr>
                  </a:outerShdw>
                </a:effectLst>
              </a:rPr>
              <a:t>“nailed to the tree” -</a:t>
            </a:r>
            <a:r>
              <a:rPr lang="en-US" sz="2800" dirty="0">
                <a:solidFill>
                  <a:schemeClr val="bg1"/>
                </a:solidFill>
              </a:rPr>
              <a:t> the </a:t>
            </a:r>
            <a:r>
              <a:rPr lang="en-US" sz="2800" b="1" dirty="0">
                <a:solidFill>
                  <a:srgbClr val="009900"/>
                </a:solidFill>
                <a:effectLst>
                  <a:outerShdw blurRad="38100" dist="38100" dir="2700000" algn="tl">
                    <a:srgbClr val="000000">
                      <a:alpha val="43137"/>
                    </a:srgbClr>
                  </a:outerShdw>
                </a:effectLst>
              </a:rPr>
              <a:t>Ordinances, </a:t>
            </a:r>
            <a:r>
              <a:rPr lang="en-US" sz="2800" b="1" dirty="0">
                <a:solidFill>
                  <a:srgbClr val="C00000"/>
                </a:solidFill>
                <a:effectLst>
                  <a:outerShdw blurRad="38100" dist="38100" dir="2700000" algn="tl">
                    <a:srgbClr val="000000">
                      <a:alpha val="43137"/>
                    </a:srgbClr>
                  </a:outerShdw>
                </a:effectLst>
              </a:rPr>
              <a:t>Oblations, </a:t>
            </a:r>
            <a:r>
              <a:rPr lang="en-US" sz="2800" b="1" dirty="0">
                <a:solidFill>
                  <a:srgbClr val="009900"/>
                </a:solidFill>
                <a:effectLst>
                  <a:outerShdw blurRad="38100" dist="38100" dir="2700000" algn="tl">
                    <a:srgbClr val="000000">
                      <a:alpha val="43137"/>
                    </a:srgbClr>
                  </a:outerShdw>
                </a:effectLst>
              </a:rPr>
              <a:t>Offerings, </a:t>
            </a:r>
            <a:r>
              <a:rPr lang="en-US" sz="2800" b="1" dirty="0">
                <a:solidFill>
                  <a:srgbClr val="C00000"/>
                </a:solidFill>
                <a:effectLst>
                  <a:outerShdw blurRad="38100" dist="38100" dir="2700000" algn="tl">
                    <a:srgbClr val="000000">
                      <a:alpha val="43137"/>
                    </a:srgbClr>
                  </a:outerShdw>
                </a:effectLst>
              </a:rPr>
              <a:t>Sacrifices, </a:t>
            </a:r>
            <a:r>
              <a:rPr lang="en-US" sz="2800" b="1" dirty="0">
                <a:solidFill>
                  <a:srgbClr val="009900"/>
                </a:solidFill>
                <a:effectLst>
                  <a:outerShdw blurRad="38100" dist="38100" dir="2700000" algn="tl">
                    <a:srgbClr val="000000">
                      <a:alpha val="43137"/>
                    </a:srgbClr>
                  </a:outerShdw>
                </a:effectLst>
              </a:rPr>
              <a:t>Ceremonial Law, </a:t>
            </a:r>
            <a:r>
              <a:rPr lang="en-US" sz="2800" b="1" dirty="0">
                <a:solidFill>
                  <a:srgbClr val="0070C0"/>
                </a:solidFill>
                <a:effectLst>
                  <a:outerShdw blurRad="38100" dist="38100" dir="2700000" algn="tl">
                    <a:srgbClr val="000000">
                      <a:alpha val="43137"/>
                    </a:srgbClr>
                  </a:outerShdw>
                </a:effectLst>
              </a:rPr>
              <a:t>Mosaic Law </a:t>
            </a:r>
            <a:r>
              <a:rPr lang="en-US" sz="2800" dirty="0">
                <a:solidFill>
                  <a:schemeClr val="bg1"/>
                </a:solidFill>
              </a:rPr>
              <a:t>or all of the above?</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How many </a:t>
            </a:r>
            <a:r>
              <a:rPr lang="en-US" sz="2800" b="1" dirty="0">
                <a:solidFill>
                  <a:srgbClr val="C00000"/>
                </a:solidFill>
              </a:rPr>
              <a:t>feasts</a:t>
            </a:r>
            <a:r>
              <a:rPr lang="en-US" sz="2800" dirty="0">
                <a:solidFill>
                  <a:srgbClr val="C00000"/>
                </a:solidFill>
              </a:rPr>
              <a:t> </a:t>
            </a:r>
            <a:r>
              <a:rPr lang="en-US" sz="2800" dirty="0">
                <a:solidFill>
                  <a:schemeClr val="bg1"/>
                </a:solidFill>
              </a:rPr>
              <a:t>were </a:t>
            </a:r>
            <a:r>
              <a:rPr lang="en-US" sz="2800" b="1" dirty="0">
                <a:solidFill>
                  <a:srgbClr val="009900"/>
                </a:solidFill>
                <a:effectLst>
                  <a:outerShdw blurRad="38100" dist="38100" dir="2700000" algn="tl">
                    <a:srgbClr val="000000">
                      <a:alpha val="43137"/>
                    </a:srgbClr>
                  </a:outerShdw>
                </a:effectLst>
              </a:rPr>
              <a:t>“fulfilled” </a:t>
            </a:r>
            <a:r>
              <a:rPr lang="en-US" sz="2800" dirty="0">
                <a:solidFill>
                  <a:schemeClr val="bg1"/>
                </a:solidFill>
              </a:rPr>
              <a:t>at the cross?</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Is it safe to use </a:t>
            </a:r>
            <a:r>
              <a:rPr lang="en-US" sz="2800" b="1" dirty="0">
                <a:solidFill>
                  <a:srgbClr val="0000CC"/>
                </a:solidFill>
                <a:effectLst>
                  <a:outerShdw blurRad="38100" dist="38100" dir="2700000" algn="tl">
                    <a:srgbClr val="000000">
                      <a:alpha val="43137"/>
                    </a:srgbClr>
                  </a:outerShdw>
                </a:effectLst>
              </a:rPr>
              <a:t>Yahusha</a:t>
            </a:r>
            <a:r>
              <a:rPr lang="en-US" sz="2800" dirty="0">
                <a:solidFill>
                  <a:srgbClr val="0000CC"/>
                </a:solidFill>
                <a:effectLst>
                  <a:outerShdw blurRad="38100" dist="38100" dir="2700000" algn="tl">
                    <a:srgbClr val="000000">
                      <a:alpha val="43137"/>
                    </a:srgbClr>
                  </a:outerShdw>
                </a:effectLst>
              </a:rPr>
              <a:t> </a:t>
            </a:r>
            <a:r>
              <a:rPr lang="en-US" sz="2800" dirty="0">
                <a:solidFill>
                  <a:schemeClr val="bg1"/>
                </a:solidFill>
              </a:rPr>
              <a:t>as our </a:t>
            </a:r>
            <a:r>
              <a:rPr lang="en-US" sz="2800" b="1" dirty="0">
                <a:solidFill>
                  <a:srgbClr val="FF9900"/>
                </a:solidFill>
                <a:effectLst>
                  <a:outerShdw blurRad="38100" dist="38100" dir="2700000" algn="tl">
                    <a:srgbClr val="000000">
                      <a:alpha val="43137"/>
                    </a:srgbClr>
                  </a:outerShdw>
                </a:effectLst>
              </a:rPr>
              <a:t>example?</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Is </a:t>
            </a:r>
            <a:r>
              <a:rPr lang="en-US" sz="2800" b="1" dirty="0">
                <a:solidFill>
                  <a:srgbClr val="0000CC"/>
                </a:solidFill>
                <a:effectLst>
                  <a:outerShdw blurRad="38100" dist="38100" dir="2700000" algn="tl">
                    <a:srgbClr val="000000">
                      <a:alpha val="43137"/>
                    </a:srgbClr>
                  </a:outerShdw>
                </a:effectLst>
              </a:rPr>
              <a:t>Yahusha’s</a:t>
            </a:r>
            <a:r>
              <a:rPr lang="en-US" sz="2800" dirty="0">
                <a:solidFill>
                  <a:srgbClr val="0000CC"/>
                </a:solidFill>
                <a:effectLst>
                  <a:outerShdw blurRad="38100" dist="38100" dir="2700000" algn="tl">
                    <a:srgbClr val="000000">
                      <a:alpha val="43137"/>
                    </a:srgbClr>
                  </a:outerShdw>
                </a:effectLst>
              </a:rPr>
              <a:t>  </a:t>
            </a:r>
            <a:r>
              <a:rPr lang="en-US" sz="2800" b="1" dirty="0">
                <a:solidFill>
                  <a:srgbClr val="FF0000"/>
                </a:solidFill>
                <a:effectLst>
                  <a:outerShdw blurRad="38100" dist="38100" dir="2700000" algn="tl">
                    <a:srgbClr val="000000">
                      <a:alpha val="43137"/>
                    </a:srgbClr>
                  </a:outerShdw>
                </a:effectLst>
              </a:rPr>
              <a:t>Sign</a:t>
            </a:r>
            <a:r>
              <a:rPr lang="en-US" sz="2800" dirty="0">
                <a:solidFill>
                  <a:srgbClr val="FF0000"/>
                </a:solidFill>
                <a:effectLst>
                  <a:outerShdw blurRad="38100" dist="38100" dir="2700000" algn="tl">
                    <a:srgbClr val="000000">
                      <a:alpha val="43137"/>
                    </a:srgbClr>
                  </a:outerShdw>
                </a:effectLst>
              </a:rPr>
              <a:t> </a:t>
            </a:r>
            <a:r>
              <a:rPr lang="en-US" sz="2800" dirty="0">
                <a:solidFill>
                  <a:schemeClr val="bg1"/>
                </a:solidFill>
              </a:rPr>
              <a:t>and </a:t>
            </a:r>
            <a:r>
              <a:rPr lang="en-US" sz="2800" b="1" dirty="0">
                <a:solidFill>
                  <a:srgbClr val="CC00CC"/>
                </a:solidFill>
                <a:effectLst>
                  <a:outerShdw blurRad="38100" dist="38100" dir="2700000" algn="tl">
                    <a:srgbClr val="000000">
                      <a:alpha val="43137"/>
                    </a:srgbClr>
                  </a:outerShdw>
                </a:effectLst>
              </a:rPr>
              <a:t>Everlasting Covenant</a:t>
            </a:r>
            <a:r>
              <a:rPr lang="en-US" sz="2800" dirty="0">
                <a:solidFill>
                  <a:srgbClr val="CC00CC"/>
                </a:solidFill>
                <a:effectLst>
                  <a:outerShdw blurRad="38100" dist="38100" dir="2700000" algn="tl">
                    <a:srgbClr val="000000">
                      <a:alpha val="43137"/>
                    </a:srgbClr>
                  </a:outerShdw>
                </a:effectLst>
              </a:rPr>
              <a:t> </a:t>
            </a:r>
            <a:r>
              <a:rPr lang="en-US" sz="2800" dirty="0">
                <a:solidFill>
                  <a:schemeClr val="bg1"/>
                </a:solidFill>
              </a:rPr>
              <a:t>only attached to the</a:t>
            </a:r>
            <a:r>
              <a:rPr lang="en-US" sz="2800" b="1" dirty="0">
                <a:solidFill>
                  <a:srgbClr val="0070C0"/>
                </a:solidFill>
                <a:effectLst>
                  <a:outerShdw blurRad="38100" dist="38100" dir="2700000" algn="tl">
                    <a:srgbClr val="000000">
                      <a:alpha val="43137"/>
                    </a:srgbClr>
                  </a:outerShdw>
                </a:effectLst>
              </a:rPr>
              <a:t> 7</a:t>
            </a:r>
            <a:r>
              <a:rPr lang="en-US" sz="2800" b="1" baseline="30000" dirty="0">
                <a:solidFill>
                  <a:srgbClr val="0070C0"/>
                </a:solidFill>
                <a:effectLst>
                  <a:outerShdw blurRad="38100" dist="38100" dir="2700000" algn="tl">
                    <a:srgbClr val="000000">
                      <a:alpha val="43137"/>
                    </a:srgbClr>
                  </a:outerShdw>
                </a:effectLst>
              </a:rPr>
              <a:t>th</a:t>
            </a:r>
            <a:r>
              <a:rPr lang="en-US" sz="2800" b="1" dirty="0">
                <a:solidFill>
                  <a:srgbClr val="0070C0"/>
                </a:solidFill>
                <a:effectLst>
                  <a:outerShdw blurRad="38100" dist="38100" dir="2700000" algn="tl">
                    <a:srgbClr val="000000">
                      <a:alpha val="43137"/>
                    </a:srgbClr>
                  </a:outerShdw>
                </a:effectLst>
              </a:rPr>
              <a:t> Day Sabbath</a:t>
            </a:r>
            <a:r>
              <a:rPr lang="en-US" sz="2800" b="1" dirty="0">
                <a:solidFill>
                  <a:srgbClr val="0000CC"/>
                </a:solidFill>
                <a:effectLst>
                  <a:outerShdw blurRad="38100" dist="38100" dir="2700000" algn="tl">
                    <a:srgbClr val="000000">
                      <a:alpha val="43137"/>
                    </a:srgbClr>
                  </a:outerShdw>
                </a:effectLst>
              </a:rPr>
              <a:t>?</a:t>
            </a:r>
          </a:p>
          <a:p>
            <a:pPr marL="914400" lvl="1" indent="-457200" algn="l">
              <a:spcBef>
                <a:spcPts val="0"/>
              </a:spcBef>
              <a:spcAft>
                <a:spcPts val="1000"/>
              </a:spcAft>
              <a:buClr>
                <a:srgbClr val="9933FF"/>
              </a:buClr>
              <a:buSzPct val="85000"/>
              <a:buFont typeface="Arial Rounded MT Bold" panose="020F0704030504030204" pitchFamily="34" charset="0"/>
              <a:buChar char="?"/>
            </a:pPr>
            <a:r>
              <a:rPr lang="en-US" sz="2800" dirty="0">
                <a:solidFill>
                  <a:schemeClr val="bg1"/>
                </a:solidFill>
              </a:rPr>
              <a:t>For how many </a:t>
            </a:r>
            <a:r>
              <a:rPr lang="en-US" sz="2800" b="1" dirty="0">
                <a:solidFill>
                  <a:srgbClr val="996600"/>
                </a:solidFill>
                <a:effectLst>
                  <a:outerShdw blurRad="38100" dist="38100" dir="2700000" algn="tl">
                    <a:srgbClr val="000000">
                      <a:alpha val="43137"/>
                    </a:srgbClr>
                  </a:outerShdw>
                </a:effectLst>
              </a:rPr>
              <a:t>Generations</a:t>
            </a:r>
            <a:r>
              <a:rPr lang="en-US" sz="2800" b="1" dirty="0">
                <a:solidFill>
                  <a:srgbClr val="996600"/>
                </a:solidFill>
                <a:effectLst>
                  <a:glow rad="63500">
                    <a:schemeClr val="accent2">
                      <a:satMod val="175000"/>
                      <a:alpha val="40000"/>
                    </a:schemeClr>
                  </a:glow>
                </a:effectLst>
              </a:rPr>
              <a:t> </a:t>
            </a:r>
            <a:r>
              <a:rPr lang="en-US" sz="2800" dirty="0">
                <a:solidFill>
                  <a:schemeClr val="bg1"/>
                </a:solidFill>
              </a:rPr>
              <a:t>was </a:t>
            </a:r>
            <a:r>
              <a:rPr lang="en-US" sz="2800" b="1" dirty="0">
                <a:solidFill>
                  <a:srgbClr val="0000CC"/>
                </a:solidFill>
                <a:effectLst>
                  <a:outerShdw blurRad="38100" dist="38100" dir="2700000" algn="tl">
                    <a:srgbClr val="000000">
                      <a:alpha val="43137"/>
                    </a:srgbClr>
                  </a:outerShdw>
                </a:effectLst>
              </a:rPr>
              <a:t>Yahuah’s</a:t>
            </a:r>
            <a:r>
              <a:rPr lang="en-US" sz="2800" dirty="0">
                <a:solidFill>
                  <a:srgbClr val="0000CC"/>
                </a:solidFill>
                <a:effectLst>
                  <a:outerShdw blurRad="38100" dist="38100" dir="2700000" algn="tl">
                    <a:srgbClr val="000000">
                      <a:alpha val="43137"/>
                    </a:srgbClr>
                  </a:outerShdw>
                </a:effectLst>
              </a:rPr>
              <a:t> </a:t>
            </a:r>
            <a:r>
              <a:rPr lang="en-US" sz="2800" b="1" dirty="0">
                <a:solidFill>
                  <a:srgbClr val="FF0000"/>
                </a:solidFill>
                <a:effectLst>
                  <a:outerShdw blurRad="38100" dist="38100" dir="2700000" algn="tl">
                    <a:srgbClr val="000000">
                      <a:alpha val="43137"/>
                    </a:srgbClr>
                  </a:outerShdw>
                </a:effectLst>
              </a:rPr>
              <a:t>Sign </a:t>
            </a:r>
            <a:r>
              <a:rPr lang="en-US" sz="2800" dirty="0">
                <a:solidFill>
                  <a:schemeClr val="bg1"/>
                </a:solidFill>
              </a:rPr>
              <a:t>and </a:t>
            </a:r>
            <a:r>
              <a:rPr lang="en-US" sz="2800" b="1" dirty="0">
                <a:solidFill>
                  <a:srgbClr val="CC00CC"/>
                </a:solidFill>
                <a:effectLst>
                  <a:outerShdw blurRad="38100" dist="38100" dir="2700000" algn="tl">
                    <a:srgbClr val="000000">
                      <a:alpha val="43137"/>
                    </a:srgbClr>
                  </a:outerShdw>
                </a:effectLst>
              </a:rPr>
              <a:t>Everlasting Covenant</a:t>
            </a:r>
            <a:r>
              <a:rPr lang="en-US" sz="2800" dirty="0">
                <a:solidFill>
                  <a:srgbClr val="CC00CC"/>
                </a:solidFill>
                <a:effectLst>
                  <a:outerShdw blurRad="38100" dist="38100" dir="2700000" algn="tl">
                    <a:srgbClr val="000000">
                      <a:alpha val="43137"/>
                    </a:srgbClr>
                  </a:outerShdw>
                </a:effectLst>
              </a:rPr>
              <a:t> </a:t>
            </a:r>
            <a:r>
              <a:rPr lang="en-US" sz="2800" dirty="0">
                <a:solidFill>
                  <a:schemeClr val="bg1"/>
                </a:solidFill>
              </a:rPr>
              <a:t>to remain valid?</a:t>
            </a:r>
            <a:r>
              <a:rPr lang="en-US" b="1" dirty="0">
                <a:solidFill>
                  <a:srgbClr val="0070C0"/>
                </a:solidFill>
              </a:rPr>
              <a:t>  </a:t>
            </a:r>
            <a:r>
              <a:rPr lang="en-US" sz="3200" b="1" dirty="0">
                <a:solidFill>
                  <a:srgbClr val="009900"/>
                </a:solidFill>
                <a:effectLst>
                  <a:outerShdw blurRad="38100" dist="38100" dir="2700000" algn="tl">
                    <a:srgbClr val="000000">
                      <a:alpha val="43137"/>
                    </a:srgbClr>
                  </a:outerShdw>
                </a:effectLst>
                <a:sym typeface="Wingdings" panose="05000000000000000000" pitchFamily="2" charset="2"/>
              </a:rPr>
              <a:t></a:t>
            </a:r>
            <a:r>
              <a:rPr lang="en-US" dirty="0">
                <a:solidFill>
                  <a:srgbClr val="009900"/>
                </a:solidFill>
                <a:sym typeface="Wingdings" panose="05000000000000000000" pitchFamily="2" charset="2"/>
              </a:rPr>
              <a:t> </a:t>
            </a:r>
            <a:endParaRPr lang="en-US" dirty="0">
              <a:solidFill>
                <a:srgbClr val="009900"/>
              </a:solidFill>
            </a:endParaRPr>
          </a:p>
        </p:txBody>
      </p:sp>
      <p:sp>
        <p:nvSpPr>
          <p:cNvPr id="4" name="Slide Number Placeholder 3"/>
          <p:cNvSpPr>
            <a:spLocks noGrp="1"/>
          </p:cNvSpPr>
          <p:nvPr>
            <p:ph type="sldNum" sz="quarter" idx="12"/>
          </p:nvPr>
        </p:nvSpPr>
        <p:spPr>
          <a:xfrm>
            <a:off x="8077200" y="6172200"/>
            <a:ext cx="762000" cy="365125"/>
          </a:xfrm>
        </p:spPr>
        <p:txBody>
          <a:bodyPr/>
          <a:lstStyle/>
          <a:p>
            <a:fld id="{9A7ECC3E-4170-412F-8B33-8063B7BB8A4D}" type="slidenum">
              <a:rPr lang="en-US" b="1" smtClean="0">
                <a:solidFill>
                  <a:schemeClr val="bg1"/>
                </a:solidFill>
              </a:rPr>
              <a:t>70</a:t>
            </a:fld>
            <a:endParaRPr lang="en-US" b="1" dirty="0">
              <a:solidFill>
                <a:schemeClr val="bg1"/>
              </a:solidFill>
            </a:endParaRPr>
          </a:p>
        </p:txBody>
      </p:sp>
      <p:sp>
        <p:nvSpPr>
          <p:cNvPr id="5" name="Title 1"/>
          <p:cNvSpPr>
            <a:spLocks noGrp="1"/>
          </p:cNvSpPr>
          <p:nvPr>
            <p:ph type="ctrTitle"/>
          </p:nvPr>
        </p:nvSpPr>
        <p:spPr>
          <a:xfrm>
            <a:off x="457200" y="76200"/>
            <a:ext cx="8153400" cy="838200"/>
          </a:xfrm>
          <a:solidFill>
            <a:srgbClr val="CC00CC"/>
          </a:solidFill>
          <a:ln w="57150">
            <a:solidFill>
              <a:srgbClr val="FFCC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dirty="0">
                <a:solidFill>
                  <a:srgbClr val="FFCCCC"/>
                </a:solidFill>
              </a:rPr>
              <a:t>Coming up in – Part 2</a:t>
            </a:r>
          </a:p>
        </p:txBody>
      </p:sp>
    </p:spTree>
    <p:extLst>
      <p:ext uri="{BB962C8B-B14F-4D97-AF65-F5344CB8AC3E}">
        <p14:creationId xmlns:p14="http://schemas.microsoft.com/office/powerpoint/2010/main" val="217104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p:cTn id="31"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 calcmode="lin" valueType="num">
                                      <p:cBhvr>
                                        <p:cTn id="39"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73196"/>
            <a:ext cx="9144000" cy="6847114"/>
          </a:xfrm>
          <a:prstGeom prst="rect">
            <a:avLst/>
          </a:prstGeom>
          <a:solidFill>
            <a:srgbClr val="FFCCCC"/>
          </a:solidFill>
          <a:ln w="57150">
            <a:solidFill>
              <a:srgbClr val="CC00CC"/>
            </a:solidFill>
          </a:ln>
          <a:scene3d>
            <a:camera prst="orthographicFront"/>
            <a:lightRig rig="threePt" dir="t"/>
          </a:scene3d>
          <a:sp3d>
            <a:bevelT w="114300" prst="artDeco"/>
          </a:sp3d>
        </p:spPr>
        <p:txBody>
          <a:bodyPr wrap="square" rtlCol="0">
            <a:spAutoFit/>
          </a:bodyPr>
          <a:lstStyle/>
          <a:p>
            <a:endParaRPr lang="en-US" dirty="0"/>
          </a:p>
        </p:txBody>
      </p:sp>
      <p:sp>
        <p:nvSpPr>
          <p:cNvPr id="3" name="Subtitle 2"/>
          <p:cNvSpPr>
            <a:spLocks noGrp="1"/>
          </p:cNvSpPr>
          <p:nvPr>
            <p:ph type="subTitle" idx="1"/>
          </p:nvPr>
        </p:nvSpPr>
        <p:spPr>
          <a:xfrm>
            <a:off x="287936" y="1126893"/>
            <a:ext cx="8568128" cy="5486400"/>
          </a:xfrm>
          <a:blipFill>
            <a:blip r:embed="rId2"/>
            <a:tile tx="0" ty="0" sx="100000" sy="100000" flip="none" algn="tl"/>
          </a:blipFill>
          <a:ln w="57150">
            <a:solidFill>
              <a:srgbClr val="CC00CC"/>
            </a:solidFill>
          </a:ln>
          <a:scene3d>
            <a:camera prst="orthographicFront"/>
            <a:lightRig rig="threePt" dir="t"/>
          </a:scene3d>
          <a:sp3d>
            <a:bevelT w="139700" h="139700" prst="divot"/>
          </a:sp3d>
        </p:spPr>
        <p:txBody>
          <a:bodyPr lIns="182880" tIns="182880">
            <a:normAutofit/>
          </a:bodyPr>
          <a:lstStyle/>
          <a:p>
            <a:pPr lvl="0" algn="l">
              <a:spcBef>
                <a:spcPts val="0"/>
              </a:spcBef>
              <a:buClrTx/>
              <a:buSzTx/>
            </a:pPr>
            <a:r>
              <a:rPr lang="en-CA" sz="2400" dirty="0">
                <a:solidFill>
                  <a:prstClr val="black"/>
                </a:solidFill>
              </a:rPr>
              <a:t>The following studies are available to help clarify some of the points that were briefly addressed in this presentation:</a:t>
            </a:r>
          </a:p>
          <a:p>
            <a:pPr lvl="0" algn="l">
              <a:spcBef>
                <a:spcPts val="0"/>
              </a:spcBef>
              <a:buClrTx/>
              <a:buSzTx/>
            </a:pPr>
            <a:endParaRPr lang="en-CA" sz="2400" dirty="0">
              <a:solidFill>
                <a:prstClr val="black"/>
              </a:solidFill>
            </a:endParaRPr>
          </a:p>
          <a:p>
            <a:pPr lvl="0" algn="l">
              <a:spcBef>
                <a:spcPts val="0"/>
              </a:spcBef>
              <a:buClrTx/>
              <a:buSzTx/>
            </a:pPr>
            <a:r>
              <a:rPr lang="en-CA" sz="1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I</a:t>
            </a:r>
            <a:r>
              <a:rPr lang="en-US" sz="1800" b="1" dirty="0" err="1">
                <a:solidFill>
                  <a:srgbClr val="0000FF"/>
                </a:solidFill>
                <a:latin typeface="Calibri" panose="020F0502020204030204" pitchFamily="34" charset="0"/>
                <a:ea typeface="Calibri" panose="020F0502020204030204" pitchFamily="34" charset="0"/>
                <a:cs typeface="Times New Roman" panose="02020603050405020304" pitchFamily="18" charset="0"/>
              </a:rPr>
              <a:t>ntro</a:t>
            </a:r>
            <a:r>
              <a:rPr lang="en-US" sz="1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  Exo 12 Passover to Exo 20 Pentecost </a:t>
            </a:r>
            <a:endParaRPr lang="en-CA" sz="1800" b="1" dirty="0">
              <a:solidFill>
                <a:srgbClr val="0000FF"/>
              </a:solidFill>
            </a:endParaRPr>
          </a:p>
          <a:p>
            <a:pPr lvl="0" algn="l">
              <a:spcBef>
                <a:spcPts val="0"/>
              </a:spcBef>
              <a:buClrTx/>
              <a:buSzTx/>
            </a:pPr>
            <a:r>
              <a:rPr lang="en-US" sz="18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https://studythecalendar.com/intro-exodus-12-passover-to-exodus-20-pentecost/</a:t>
            </a:r>
            <a:endParaRPr lang="en-US" sz="1800" u="sng"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lvl="0" algn="l">
              <a:spcBef>
                <a:spcPts val="0"/>
              </a:spcBef>
              <a:buClrTx/>
              <a:buSzTx/>
            </a:pPr>
            <a:endParaRPr lang="en-US" sz="1800" b="1" u="sng" dirty="0">
              <a:solidFill>
                <a:srgbClr val="0000FF"/>
              </a:solidFill>
              <a:latin typeface="Calibri" panose="020F0502020204030204" pitchFamily="34" charset="0"/>
              <a:cs typeface="Times New Roman" panose="02020603050405020304" pitchFamily="18" charset="0"/>
            </a:endParaRPr>
          </a:p>
          <a:p>
            <a:pPr lvl="0" algn="l">
              <a:spcBef>
                <a:spcPts val="0"/>
              </a:spcBef>
              <a:buClrTx/>
              <a:buSzTx/>
            </a:pPr>
            <a:r>
              <a:rPr lang="en-US" sz="1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Exo 12 Unleavened Bread Consumption Schedule</a:t>
            </a:r>
          </a:p>
          <a:p>
            <a:pPr lvl="0" algn="l">
              <a:spcBef>
                <a:spcPts val="0"/>
              </a:spcBef>
              <a:buClrTx/>
              <a:buSzTx/>
            </a:pPr>
            <a:r>
              <a:rPr lang="en-US" sz="1800" u="sng" dirty="0">
                <a:solidFill>
                  <a:srgbClr val="0000FF"/>
                </a:solidFill>
                <a:latin typeface="Calibri" panose="020F0502020204030204" pitchFamily="34" charset="0"/>
                <a:ea typeface="Calibri" panose="020F0502020204030204" pitchFamily="34" charset="0"/>
                <a:cs typeface="Times New Roman" panose="02020603050405020304" pitchFamily="18" charset="0"/>
                <a:hlinkClick r:id="rId4"/>
              </a:rPr>
              <a:t>https://studythecalendar.com/exodus-12-unleavened</a:t>
            </a:r>
            <a:br>
              <a:rPr lang="en-US" sz="1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br>
            <a:r>
              <a:rPr lang="en-US" sz="1800"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t>-bread-consumption-schedule/</a:t>
            </a:r>
            <a:br>
              <a:rPr lang="en-US" sz="1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rPr>
            </a:br>
            <a:endParaRPr lang="en-US" sz="1800" b="1" u="sng" dirty="0">
              <a:solidFill>
                <a:srgbClr val="0000FF"/>
              </a:solidFill>
              <a:latin typeface="Calibri" panose="020F0502020204030204" pitchFamily="34" charset="0"/>
              <a:ea typeface="Calibri" panose="020F0502020204030204" pitchFamily="34" charset="0"/>
              <a:cs typeface="Times New Roman" panose="02020603050405020304" pitchFamily="18" charset="0"/>
            </a:endParaRPr>
          </a:p>
          <a:p>
            <a:pPr lvl="0" algn="l">
              <a:spcBef>
                <a:spcPts val="0"/>
              </a:spcBef>
              <a:buClrTx/>
              <a:buSzTx/>
            </a:pPr>
            <a:r>
              <a:rPr lang="en-US" sz="1800" b="1" dirty="0">
                <a:solidFill>
                  <a:srgbClr val="0000FF"/>
                </a:solidFill>
                <a:latin typeface="Calibri" panose="020F0502020204030204" pitchFamily="34" charset="0"/>
                <a:ea typeface="Calibri" panose="020F0502020204030204" pitchFamily="34" charset="0"/>
                <a:cs typeface="Times New Roman" panose="02020603050405020304" pitchFamily="18" charset="0"/>
              </a:rPr>
              <a:t>Joshua’s Sickle/Wave Sheaf</a:t>
            </a:r>
          </a:p>
          <a:p>
            <a:pPr lvl="0" algn="l">
              <a:spcBef>
                <a:spcPts val="0"/>
              </a:spcBef>
              <a:buClrTx/>
              <a:buSzTx/>
            </a:pPr>
            <a:r>
              <a:rPr lang="en-US" sz="1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(which also debunks other 364 day calendars):</a:t>
            </a:r>
          </a:p>
          <a:p>
            <a:pPr lvl="0" algn="l">
              <a:spcBef>
                <a:spcPts val="0"/>
              </a:spcBef>
              <a:buClrTx/>
              <a:buSzTx/>
            </a:pPr>
            <a:r>
              <a:rPr lang="en-US" sz="1800" dirty="0">
                <a:solidFill>
                  <a:srgbClr val="0000FF"/>
                </a:solidFill>
                <a:latin typeface="Calibri" panose="020F0502020204030204" pitchFamily="34" charset="0"/>
                <a:ea typeface="Calibri" panose="020F0502020204030204" pitchFamily="34" charset="0"/>
                <a:cs typeface="Times New Roman" panose="02020603050405020304" pitchFamily="18" charset="0"/>
              </a:rPr>
              <a:t>Part 1 (2.14), Part 2 (2.15) and Part 3 (2.19)</a:t>
            </a:r>
          </a:p>
          <a:p>
            <a:pPr lvl="0" algn="l">
              <a:spcBef>
                <a:spcPts val="0"/>
              </a:spcBef>
              <a:buClrTx/>
              <a:buSzTx/>
            </a:pPr>
            <a:r>
              <a:rPr lang="en-CA" sz="1800" u="sng" dirty="0">
                <a:solidFill>
                  <a:srgbClr val="741B47"/>
                </a:solidFill>
                <a:latin typeface="Calibri" panose="020F0502020204030204" pitchFamily="34" charset="0"/>
                <a:ea typeface="Calibri" panose="020F0502020204030204" pitchFamily="34" charset="0"/>
                <a:hlinkClick r:id="rId5"/>
              </a:rPr>
              <a:t>https://studythecalendar.com/series-2-stepping-stones/</a:t>
            </a:r>
            <a:r>
              <a:rPr lang="en-CA" sz="2000" dirty="0">
                <a:solidFill>
                  <a:srgbClr val="741B47"/>
                </a:solidFill>
                <a:effectLst/>
                <a:latin typeface="Calibri" panose="020F0502020204030204" pitchFamily="34" charset="0"/>
                <a:ea typeface="Calibri" panose="020F0502020204030204" pitchFamily="34" charset="0"/>
              </a:rPr>
              <a:t> </a:t>
            </a:r>
          </a:p>
        </p:txBody>
      </p:sp>
      <p:sp>
        <p:nvSpPr>
          <p:cNvPr id="4" name="Slide Number Placeholder 3"/>
          <p:cNvSpPr>
            <a:spLocks noGrp="1"/>
          </p:cNvSpPr>
          <p:nvPr>
            <p:ph type="sldNum" sz="quarter" idx="12"/>
          </p:nvPr>
        </p:nvSpPr>
        <p:spPr>
          <a:xfrm>
            <a:off x="8229600" y="6416675"/>
            <a:ext cx="762000" cy="365125"/>
          </a:xfrm>
        </p:spPr>
        <p:txBody>
          <a:bodyPr/>
          <a:lstStyle/>
          <a:p>
            <a:fld id="{9A7ECC3E-4170-412F-8B33-8063B7BB8A4D}" type="slidenum">
              <a:rPr lang="en-US" b="1" smtClean="0">
                <a:solidFill>
                  <a:schemeClr val="bg1"/>
                </a:solidFill>
              </a:rPr>
              <a:t>71</a:t>
            </a:fld>
            <a:endParaRPr lang="en-US" b="1" dirty="0">
              <a:solidFill>
                <a:schemeClr val="bg1"/>
              </a:solidFill>
            </a:endParaRPr>
          </a:p>
        </p:txBody>
      </p:sp>
      <p:sp>
        <p:nvSpPr>
          <p:cNvPr id="5" name="Title 1"/>
          <p:cNvSpPr>
            <a:spLocks noGrp="1"/>
          </p:cNvSpPr>
          <p:nvPr>
            <p:ph type="ctrTitle"/>
          </p:nvPr>
        </p:nvSpPr>
        <p:spPr>
          <a:xfrm>
            <a:off x="2895600" y="152400"/>
            <a:ext cx="3352800" cy="762000"/>
          </a:xfrm>
          <a:solidFill>
            <a:srgbClr val="CC00CC"/>
          </a:solidFill>
          <a:ln w="57150">
            <a:solidFill>
              <a:srgbClr val="FFCCCC"/>
            </a:solidFill>
          </a:ln>
          <a:scene3d>
            <a:camera prst="orthographicFront"/>
            <a:lightRig rig="soft" dir="t">
              <a:rot lat="0" lon="0" rev="17220000"/>
            </a:lightRig>
          </a:scene3d>
          <a:sp3d>
            <a:bevelT prst="angle"/>
          </a:sp3d>
        </p:spPr>
        <p:txBody>
          <a:bodyPr anchor="ctr">
            <a:normAutofit/>
            <a:scene3d>
              <a:camera prst="orthographicFront"/>
              <a:lightRig rig="soft" dir="t">
                <a:rot lat="0" lon="0" rev="17220000"/>
              </a:lightRig>
            </a:scene3d>
            <a:sp3d prstMaterial="softEdge">
              <a:bevelT w="38100" h="38100"/>
            </a:sp3d>
          </a:bodyPr>
          <a:lstStyle/>
          <a:p>
            <a:r>
              <a:rPr lang="en-US" sz="4000" dirty="0">
                <a:solidFill>
                  <a:srgbClr val="FFCCCC"/>
                </a:solidFill>
              </a:rPr>
              <a:t>The End</a:t>
            </a:r>
          </a:p>
        </p:txBody>
      </p:sp>
      <p:pic>
        <p:nvPicPr>
          <p:cNvPr id="1026" name="Picture 2"/>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4375" y="3009900"/>
            <a:ext cx="2358625" cy="3406775"/>
          </a:xfrm>
          <a:prstGeom prst="ellipse">
            <a:avLst/>
          </a:prstGeom>
          <a:ln w="57150">
            <a:solidFill>
              <a:srgbClr val="CC00CC"/>
            </a:solidFill>
            <a:miter lim="800000"/>
            <a:headEnd/>
            <a:tailEnd/>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chemeClr val="accent1"/>
                </a:solidFill>
              </a14:hiddenFill>
            </a:ext>
          </a:extLst>
        </p:spPr>
      </p:pic>
      <p:sp>
        <p:nvSpPr>
          <p:cNvPr id="8" name="Rectangle 7">
            <a:extLst>
              <a:ext uri="{FF2B5EF4-FFF2-40B4-BE49-F238E27FC236}">
                <a16:creationId xmlns:a16="http://schemas.microsoft.com/office/drawing/2014/main" id="{B4F088F2-6F13-4E81-A5C4-395E4F908E3A}"/>
              </a:ext>
            </a:extLst>
          </p:cNvPr>
          <p:cNvSpPr/>
          <p:nvPr/>
        </p:nvSpPr>
        <p:spPr>
          <a:xfrm>
            <a:off x="914400" y="5943600"/>
            <a:ext cx="5181600" cy="4572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1800"/>
              </a:spcAft>
            </a:pPr>
            <a:r>
              <a:rPr lang="en-US" sz="2000" dirty="0">
                <a:solidFill>
                  <a:schemeClr val="bg1"/>
                </a:solidFill>
              </a:rPr>
              <a:t>Contact:  </a:t>
            </a:r>
            <a:r>
              <a:rPr lang="en-US" sz="2000" b="1" dirty="0">
                <a:solidFill>
                  <a:srgbClr val="7030A0"/>
                </a:solidFill>
              </a:rPr>
              <a:t>questions@studythecalendar.com</a:t>
            </a:r>
          </a:p>
        </p:txBody>
      </p:sp>
    </p:spTree>
    <p:extLst>
      <p:ext uri="{BB962C8B-B14F-4D97-AF65-F5344CB8AC3E}">
        <p14:creationId xmlns:p14="http://schemas.microsoft.com/office/powerpoint/2010/main" val="4197730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Custom 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7030A0"/>
      </a:accent6>
      <a:hlink>
        <a:srgbClr val="0000FF"/>
      </a:hlink>
      <a:folHlink>
        <a:srgbClr val="80008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17355</TotalTime>
  <Words>5279</Words>
  <Application>Microsoft Office PowerPoint</Application>
  <PresentationFormat>On-screen Show (4:3)</PresentationFormat>
  <Paragraphs>516</Paragraphs>
  <Slides>71</Slides>
  <Notes>13</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71</vt:i4>
      </vt:variant>
    </vt:vector>
  </HeadingPairs>
  <TitlesOfParts>
    <vt:vector size="86" baseType="lpstr">
      <vt:lpstr>Algerian</vt:lpstr>
      <vt:lpstr>Arial Rounded MT Bold</vt:lpstr>
      <vt:lpstr>Book Antiqua</vt:lpstr>
      <vt:lpstr>Browallia New</vt:lpstr>
      <vt:lpstr>Calibri</vt:lpstr>
      <vt:lpstr>Comic Sans MS</vt:lpstr>
      <vt:lpstr>Cooper Black</vt:lpstr>
      <vt:lpstr>Georgia</vt:lpstr>
      <vt:lpstr>Kristen ITC</vt:lpstr>
      <vt:lpstr>Lucida Sans</vt:lpstr>
      <vt:lpstr>Times New Roman</vt:lpstr>
      <vt:lpstr>Wingdings</vt:lpstr>
      <vt:lpstr>Wingdings 2</vt:lpstr>
      <vt:lpstr>Wingdings 3</vt:lpstr>
      <vt:lpstr>Apex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First Task</vt:lpstr>
      <vt:lpstr>PowerPoint Presentation</vt:lpstr>
      <vt:lpstr>PowerPoint Presentation</vt:lpstr>
      <vt:lpstr>PowerPoint Presentation</vt:lpstr>
      <vt:lpstr>PowerPoint Presentation</vt:lpstr>
      <vt:lpstr>PowerPoint Presentation</vt:lpstr>
      <vt:lpstr>PowerPoint Presentation</vt:lpstr>
      <vt:lpstr>Purpose of this study</vt:lpstr>
      <vt:lpstr>Next</vt:lpstr>
      <vt:lpstr>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vt:lpstr>
      <vt:lpstr>Questions</vt:lpstr>
      <vt:lpstr>Feasts and Sabbaths</vt:lpstr>
      <vt:lpstr>more Questions</vt:lpstr>
      <vt:lpstr>Creation Calendar</vt:lpstr>
      <vt:lpstr>PowerPoint Presentation</vt:lpstr>
      <vt:lpstr>Covenant Calendar</vt:lpstr>
      <vt:lpstr>PowerPoint Presentation</vt:lpstr>
      <vt:lpstr>Covenant Calendar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Review</vt:lpstr>
      <vt:lpstr>Review</vt:lpstr>
      <vt:lpstr>Review</vt:lpstr>
      <vt:lpstr>PowerPoint Presentation</vt:lpstr>
      <vt:lpstr>Coming up in – Part 2</vt:lpstr>
      <vt:lpstr>The End</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 feastkeeping applicable for us today?</dc:title>
  <dc:creator>Sue</dc:creator>
  <cp:lastModifiedBy>Neil Pritchard</cp:lastModifiedBy>
  <cp:revision>1236</cp:revision>
  <dcterms:created xsi:type="dcterms:W3CDTF">2016-10-15T21:27:04Z</dcterms:created>
  <dcterms:modified xsi:type="dcterms:W3CDTF">2021-02-15T07:29:39Z</dcterms:modified>
</cp:coreProperties>
</file>